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51" r:id="rId2"/>
    <p:sldId id="353" r:id="rId3"/>
    <p:sldId id="355" r:id="rId4"/>
    <p:sldId id="354" r:id="rId5"/>
    <p:sldId id="264" r:id="rId6"/>
    <p:sldId id="266" r:id="rId7"/>
    <p:sldId id="307" r:id="rId8"/>
    <p:sldId id="309" r:id="rId9"/>
    <p:sldId id="312" r:id="rId10"/>
    <p:sldId id="348" r:id="rId11"/>
    <p:sldId id="349" r:id="rId12"/>
    <p:sldId id="310" r:id="rId13"/>
    <p:sldId id="269" r:id="rId14"/>
    <p:sldId id="319" r:id="rId15"/>
    <p:sldId id="317" r:id="rId16"/>
    <p:sldId id="327" r:id="rId17"/>
    <p:sldId id="329" r:id="rId18"/>
    <p:sldId id="342" r:id="rId19"/>
    <p:sldId id="314" r:id="rId20"/>
    <p:sldId id="356" r:id="rId21"/>
    <p:sldId id="325" r:id="rId22"/>
    <p:sldId id="345" r:id="rId23"/>
    <p:sldId id="346" r:id="rId24"/>
    <p:sldId id="318" r:id="rId25"/>
    <p:sldId id="332" r:id="rId26"/>
    <p:sldId id="278" r:id="rId27"/>
    <p:sldId id="279" r:id="rId28"/>
    <p:sldId id="280" r:id="rId29"/>
    <p:sldId id="281" r:id="rId30"/>
    <p:sldId id="285" r:id="rId31"/>
    <p:sldId id="284" r:id="rId32"/>
    <p:sldId id="273" r:id="rId33"/>
    <p:sldId id="275" r:id="rId34"/>
    <p:sldId id="350" r:id="rId35"/>
    <p:sldId id="333" r:id="rId36"/>
    <p:sldId id="330" r:id="rId37"/>
    <p:sldId id="271" r:id="rId38"/>
    <p:sldId id="335" r:id="rId39"/>
    <p:sldId id="337" r:id="rId40"/>
    <p:sldId id="304" r:id="rId41"/>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Comic Sans MS" pitchFamily="66" charset="0"/>
        <a:ea typeface="+mn-ea"/>
        <a:cs typeface="+mn-cs"/>
      </a:defRPr>
    </a:lvl1pPr>
    <a:lvl2pPr marL="457200" algn="l" rtl="0" fontAlgn="base">
      <a:spcBef>
        <a:spcPct val="0"/>
      </a:spcBef>
      <a:spcAft>
        <a:spcPct val="0"/>
      </a:spcAft>
      <a:defRPr sz="2400" kern="1200">
        <a:solidFill>
          <a:schemeClr val="tx1"/>
        </a:solidFill>
        <a:latin typeface="Comic Sans MS" pitchFamily="66" charset="0"/>
        <a:ea typeface="+mn-ea"/>
        <a:cs typeface="+mn-cs"/>
      </a:defRPr>
    </a:lvl2pPr>
    <a:lvl3pPr marL="914400" algn="l" rtl="0" fontAlgn="base">
      <a:spcBef>
        <a:spcPct val="0"/>
      </a:spcBef>
      <a:spcAft>
        <a:spcPct val="0"/>
      </a:spcAft>
      <a:defRPr sz="2400" kern="1200">
        <a:solidFill>
          <a:schemeClr val="tx1"/>
        </a:solidFill>
        <a:latin typeface="Comic Sans MS" pitchFamily="66" charset="0"/>
        <a:ea typeface="+mn-ea"/>
        <a:cs typeface="+mn-cs"/>
      </a:defRPr>
    </a:lvl3pPr>
    <a:lvl4pPr marL="1371600" algn="l" rtl="0" fontAlgn="base">
      <a:spcBef>
        <a:spcPct val="0"/>
      </a:spcBef>
      <a:spcAft>
        <a:spcPct val="0"/>
      </a:spcAft>
      <a:defRPr sz="2400" kern="1200">
        <a:solidFill>
          <a:schemeClr val="tx1"/>
        </a:solidFill>
        <a:latin typeface="Comic Sans MS" pitchFamily="66" charset="0"/>
        <a:ea typeface="+mn-ea"/>
        <a:cs typeface="+mn-cs"/>
      </a:defRPr>
    </a:lvl4pPr>
    <a:lvl5pPr marL="1828800" algn="l" rtl="0" fontAlgn="base">
      <a:spcBef>
        <a:spcPct val="0"/>
      </a:spcBef>
      <a:spcAft>
        <a:spcPct val="0"/>
      </a:spcAft>
      <a:defRPr sz="2400" kern="1200">
        <a:solidFill>
          <a:schemeClr val="tx1"/>
        </a:solidFill>
        <a:latin typeface="Comic Sans MS" pitchFamily="66" charset="0"/>
        <a:ea typeface="+mn-ea"/>
        <a:cs typeface="+mn-cs"/>
      </a:defRPr>
    </a:lvl5pPr>
    <a:lvl6pPr marL="2286000" algn="l" defTabSz="914400" rtl="0" eaLnBrk="1" latinLnBrk="0" hangingPunct="1">
      <a:defRPr sz="2400" kern="1200">
        <a:solidFill>
          <a:schemeClr val="tx1"/>
        </a:solidFill>
        <a:latin typeface="Comic Sans MS" pitchFamily="66" charset="0"/>
        <a:ea typeface="+mn-ea"/>
        <a:cs typeface="+mn-cs"/>
      </a:defRPr>
    </a:lvl6pPr>
    <a:lvl7pPr marL="2743200" algn="l" defTabSz="914400" rtl="0" eaLnBrk="1" latinLnBrk="0" hangingPunct="1">
      <a:defRPr sz="2400" kern="1200">
        <a:solidFill>
          <a:schemeClr val="tx1"/>
        </a:solidFill>
        <a:latin typeface="Comic Sans MS" pitchFamily="66" charset="0"/>
        <a:ea typeface="+mn-ea"/>
        <a:cs typeface="+mn-cs"/>
      </a:defRPr>
    </a:lvl7pPr>
    <a:lvl8pPr marL="3200400" algn="l" defTabSz="914400" rtl="0" eaLnBrk="1" latinLnBrk="0" hangingPunct="1">
      <a:defRPr sz="2400" kern="1200">
        <a:solidFill>
          <a:schemeClr val="tx1"/>
        </a:solidFill>
        <a:latin typeface="Comic Sans MS" pitchFamily="66" charset="0"/>
        <a:ea typeface="+mn-ea"/>
        <a:cs typeface="+mn-cs"/>
      </a:defRPr>
    </a:lvl8pPr>
    <a:lvl9pPr marL="3657600" algn="l" defTabSz="914400" rtl="0" eaLnBrk="1" latinLnBrk="0" hangingPunct="1">
      <a:defRPr sz="2400"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69" autoAdjust="0"/>
    <p:restoredTop sz="94589" autoAdjust="0"/>
  </p:normalViewPr>
  <p:slideViewPr>
    <p:cSldViewPr>
      <p:cViewPr varScale="1">
        <p:scale>
          <a:sx n="115" d="100"/>
          <a:sy n="115" d="100"/>
        </p:scale>
        <p:origin x="102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168927" cy="478748"/>
          </a:xfrm>
          <a:prstGeom prst="rect">
            <a:avLst/>
          </a:prstGeom>
          <a:noFill/>
          <a:ln w="9525">
            <a:noFill/>
            <a:miter lim="800000"/>
            <a:headEnd/>
            <a:tailEnd/>
          </a:ln>
          <a:effectLst/>
        </p:spPr>
        <p:txBody>
          <a:bodyPr vert="horz" wrap="square" lIns="96952" tIns="48476" rIns="96952" bIns="48476" numCol="1" anchor="t" anchorCtr="0" compatLnSpc="1">
            <a:prstTxWarp prst="textNoShape">
              <a:avLst/>
            </a:prstTxWarp>
          </a:bodyPr>
          <a:lstStyle>
            <a:lvl1pPr defTabSz="969915">
              <a:defRPr sz="1300" b="1"/>
            </a:lvl1pPr>
          </a:lstStyle>
          <a:p>
            <a:pPr>
              <a:defRPr/>
            </a:pPr>
            <a:endParaRPr lang="en-US"/>
          </a:p>
        </p:txBody>
      </p:sp>
      <p:sp>
        <p:nvSpPr>
          <p:cNvPr id="61443" name="Rectangle 3"/>
          <p:cNvSpPr>
            <a:spLocks noGrp="1" noChangeArrowheads="1"/>
          </p:cNvSpPr>
          <p:nvPr>
            <p:ph type="dt" sz="quarter" idx="1"/>
          </p:nvPr>
        </p:nvSpPr>
        <p:spPr bwMode="auto">
          <a:xfrm>
            <a:off x="4146275" y="0"/>
            <a:ext cx="3168926" cy="478748"/>
          </a:xfrm>
          <a:prstGeom prst="rect">
            <a:avLst/>
          </a:prstGeom>
          <a:noFill/>
          <a:ln w="9525">
            <a:noFill/>
            <a:miter lim="800000"/>
            <a:headEnd/>
            <a:tailEnd/>
          </a:ln>
          <a:effectLst/>
        </p:spPr>
        <p:txBody>
          <a:bodyPr vert="horz" wrap="square" lIns="96952" tIns="48476" rIns="96952" bIns="48476" numCol="1" anchor="t" anchorCtr="0" compatLnSpc="1">
            <a:prstTxWarp prst="textNoShape">
              <a:avLst/>
            </a:prstTxWarp>
          </a:bodyPr>
          <a:lstStyle>
            <a:lvl1pPr algn="r" defTabSz="969915">
              <a:defRPr sz="1300" b="1"/>
            </a:lvl1pPr>
          </a:lstStyle>
          <a:p>
            <a:pPr>
              <a:defRPr/>
            </a:pPr>
            <a:endParaRPr lang="en-US"/>
          </a:p>
        </p:txBody>
      </p:sp>
      <p:sp>
        <p:nvSpPr>
          <p:cNvPr id="61444" name="Rectangle 4"/>
          <p:cNvSpPr>
            <a:spLocks noGrp="1" noChangeArrowheads="1"/>
          </p:cNvSpPr>
          <p:nvPr>
            <p:ph type="ftr" sz="quarter" idx="2"/>
          </p:nvPr>
        </p:nvSpPr>
        <p:spPr bwMode="auto">
          <a:xfrm>
            <a:off x="0" y="9122452"/>
            <a:ext cx="3168927" cy="478748"/>
          </a:xfrm>
          <a:prstGeom prst="rect">
            <a:avLst/>
          </a:prstGeom>
          <a:noFill/>
          <a:ln w="9525">
            <a:noFill/>
            <a:miter lim="800000"/>
            <a:headEnd/>
            <a:tailEnd/>
          </a:ln>
          <a:effectLst/>
        </p:spPr>
        <p:txBody>
          <a:bodyPr vert="horz" wrap="square" lIns="96952" tIns="48476" rIns="96952" bIns="48476" numCol="1" anchor="b" anchorCtr="0" compatLnSpc="1">
            <a:prstTxWarp prst="textNoShape">
              <a:avLst/>
            </a:prstTxWarp>
          </a:bodyPr>
          <a:lstStyle>
            <a:lvl1pPr defTabSz="969915">
              <a:defRPr sz="1300" b="1"/>
            </a:lvl1pPr>
          </a:lstStyle>
          <a:p>
            <a:pPr>
              <a:defRPr/>
            </a:pPr>
            <a:endParaRPr lang="en-US"/>
          </a:p>
        </p:txBody>
      </p:sp>
      <p:sp>
        <p:nvSpPr>
          <p:cNvPr id="61445" name="Rectangle 5"/>
          <p:cNvSpPr>
            <a:spLocks noGrp="1" noChangeArrowheads="1"/>
          </p:cNvSpPr>
          <p:nvPr>
            <p:ph type="sldNum" sz="quarter" idx="3"/>
          </p:nvPr>
        </p:nvSpPr>
        <p:spPr bwMode="auto">
          <a:xfrm>
            <a:off x="4146275" y="9122452"/>
            <a:ext cx="3168926" cy="478748"/>
          </a:xfrm>
          <a:prstGeom prst="rect">
            <a:avLst/>
          </a:prstGeom>
          <a:noFill/>
          <a:ln w="9525">
            <a:noFill/>
            <a:miter lim="800000"/>
            <a:headEnd/>
            <a:tailEnd/>
          </a:ln>
          <a:effectLst/>
        </p:spPr>
        <p:txBody>
          <a:bodyPr vert="horz" wrap="square" lIns="96952" tIns="48476" rIns="96952" bIns="48476" numCol="1" anchor="b" anchorCtr="0" compatLnSpc="1">
            <a:prstTxWarp prst="textNoShape">
              <a:avLst/>
            </a:prstTxWarp>
          </a:bodyPr>
          <a:lstStyle>
            <a:lvl1pPr algn="r" defTabSz="969915">
              <a:defRPr sz="1300" b="1"/>
            </a:lvl1pPr>
          </a:lstStyle>
          <a:p>
            <a:pPr>
              <a:defRPr/>
            </a:pPr>
            <a:fld id="{F6447889-1A3C-4742-BD50-DA5DC82E41EA}" type="slidenum">
              <a:rPr lang="en-US"/>
              <a:pPr>
                <a:defRPr/>
              </a:pPr>
              <a:t>‹#›</a:t>
            </a:fld>
            <a:endParaRPr lang="en-US"/>
          </a:p>
        </p:txBody>
      </p:sp>
    </p:spTree>
    <p:extLst>
      <p:ext uri="{BB962C8B-B14F-4D97-AF65-F5344CB8AC3E}">
        <p14:creationId xmlns:p14="http://schemas.microsoft.com/office/powerpoint/2010/main" val="1954110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3182179" cy="480388"/>
          </a:xfrm>
          <a:prstGeom prst="rect">
            <a:avLst/>
          </a:prstGeom>
          <a:noFill/>
          <a:ln w="9525">
            <a:noFill/>
            <a:miter lim="800000"/>
            <a:headEnd/>
            <a:tailEnd/>
          </a:ln>
          <a:effectLst/>
        </p:spPr>
        <p:txBody>
          <a:bodyPr vert="horz" wrap="square" lIns="96952" tIns="48476" rIns="96952" bIns="48476" numCol="1" anchor="t" anchorCtr="0" compatLnSpc="1">
            <a:prstTxWarp prst="textNoShape">
              <a:avLst/>
            </a:prstTxWarp>
          </a:bodyPr>
          <a:lstStyle>
            <a:lvl1pPr defTabSz="969915">
              <a:defRPr sz="1300" b="1"/>
            </a:lvl1pPr>
          </a:lstStyle>
          <a:p>
            <a:pPr>
              <a:defRPr/>
            </a:pPr>
            <a:endParaRPr lang="en-US"/>
          </a:p>
        </p:txBody>
      </p:sp>
      <p:sp>
        <p:nvSpPr>
          <p:cNvPr id="69635" name="Rectangle 3"/>
          <p:cNvSpPr>
            <a:spLocks noGrp="1" noChangeArrowheads="1"/>
          </p:cNvSpPr>
          <p:nvPr>
            <p:ph type="dt" idx="1"/>
          </p:nvPr>
        </p:nvSpPr>
        <p:spPr bwMode="auto">
          <a:xfrm>
            <a:off x="4162840" y="0"/>
            <a:ext cx="3180522" cy="480388"/>
          </a:xfrm>
          <a:prstGeom prst="rect">
            <a:avLst/>
          </a:prstGeom>
          <a:noFill/>
          <a:ln w="9525">
            <a:noFill/>
            <a:miter lim="800000"/>
            <a:headEnd/>
            <a:tailEnd/>
          </a:ln>
          <a:effectLst/>
        </p:spPr>
        <p:txBody>
          <a:bodyPr vert="horz" wrap="square" lIns="96952" tIns="48476" rIns="96952" bIns="48476" numCol="1" anchor="t" anchorCtr="0" compatLnSpc="1">
            <a:prstTxWarp prst="textNoShape">
              <a:avLst/>
            </a:prstTxWarp>
          </a:bodyPr>
          <a:lstStyle>
            <a:lvl1pPr algn="r" defTabSz="969915">
              <a:defRPr sz="1300" b="1"/>
            </a:lvl1pPr>
          </a:lstStyle>
          <a:p>
            <a:pPr>
              <a:defRPr/>
            </a:pPr>
            <a:endParaRPr lang="en-US"/>
          </a:p>
        </p:txBody>
      </p:sp>
      <p:sp>
        <p:nvSpPr>
          <p:cNvPr id="58372" name="Rectangle 4"/>
          <p:cNvSpPr>
            <a:spLocks noGrp="1" noRot="1" noChangeAspect="1" noChangeArrowheads="1" noTextEdit="1"/>
          </p:cNvSpPr>
          <p:nvPr>
            <p:ph type="sldImg" idx="2"/>
          </p:nvPr>
        </p:nvSpPr>
        <p:spPr bwMode="auto">
          <a:xfrm>
            <a:off x="1266825" y="722313"/>
            <a:ext cx="4814888" cy="3611562"/>
          </a:xfrm>
          <a:prstGeom prst="rect">
            <a:avLst/>
          </a:prstGeom>
          <a:noFill/>
          <a:ln w="9525">
            <a:solidFill>
              <a:srgbClr val="000000"/>
            </a:solidFill>
            <a:miter lim="800000"/>
            <a:headEnd/>
            <a:tailEnd/>
          </a:ln>
        </p:spPr>
      </p:sp>
      <p:sp>
        <p:nvSpPr>
          <p:cNvPr id="69637" name="Rectangle 5"/>
          <p:cNvSpPr>
            <a:spLocks noGrp="1" noChangeArrowheads="1"/>
          </p:cNvSpPr>
          <p:nvPr>
            <p:ph type="body" sz="quarter" idx="3"/>
          </p:nvPr>
        </p:nvSpPr>
        <p:spPr bwMode="auto">
          <a:xfrm>
            <a:off x="979005" y="4574343"/>
            <a:ext cx="5385352" cy="4333329"/>
          </a:xfrm>
          <a:prstGeom prst="rect">
            <a:avLst/>
          </a:prstGeom>
          <a:noFill/>
          <a:ln w="9525">
            <a:noFill/>
            <a:miter lim="800000"/>
            <a:headEnd/>
            <a:tailEnd/>
          </a:ln>
          <a:effectLst/>
        </p:spPr>
        <p:txBody>
          <a:bodyPr vert="horz" wrap="square" lIns="96952" tIns="48476" rIns="96952" bIns="4847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9638" name="Rectangle 6"/>
          <p:cNvSpPr>
            <a:spLocks noGrp="1" noChangeArrowheads="1"/>
          </p:cNvSpPr>
          <p:nvPr>
            <p:ph type="ftr" sz="quarter" idx="4"/>
          </p:nvPr>
        </p:nvSpPr>
        <p:spPr bwMode="auto">
          <a:xfrm>
            <a:off x="0" y="9148685"/>
            <a:ext cx="3182179" cy="480388"/>
          </a:xfrm>
          <a:prstGeom prst="rect">
            <a:avLst/>
          </a:prstGeom>
          <a:noFill/>
          <a:ln w="9525">
            <a:noFill/>
            <a:miter lim="800000"/>
            <a:headEnd/>
            <a:tailEnd/>
          </a:ln>
          <a:effectLst/>
        </p:spPr>
        <p:txBody>
          <a:bodyPr vert="horz" wrap="square" lIns="96952" tIns="48476" rIns="96952" bIns="48476" numCol="1" anchor="b" anchorCtr="0" compatLnSpc="1">
            <a:prstTxWarp prst="textNoShape">
              <a:avLst/>
            </a:prstTxWarp>
          </a:bodyPr>
          <a:lstStyle>
            <a:lvl1pPr defTabSz="969915">
              <a:defRPr sz="1300" b="1"/>
            </a:lvl1pPr>
          </a:lstStyle>
          <a:p>
            <a:pPr>
              <a:defRPr/>
            </a:pPr>
            <a:endParaRPr lang="en-US"/>
          </a:p>
        </p:txBody>
      </p:sp>
      <p:sp>
        <p:nvSpPr>
          <p:cNvPr id="69639" name="Rectangle 7"/>
          <p:cNvSpPr>
            <a:spLocks noGrp="1" noChangeArrowheads="1"/>
          </p:cNvSpPr>
          <p:nvPr>
            <p:ph type="sldNum" sz="quarter" idx="5"/>
          </p:nvPr>
        </p:nvSpPr>
        <p:spPr bwMode="auto">
          <a:xfrm>
            <a:off x="4162840" y="9148685"/>
            <a:ext cx="3180522" cy="480388"/>
          </a:xfrm>
          <a:prstGeom prst="rect">
            <a:avLst/>
          </a:prstGeom>
          <a:noFill/>
          <a:ln w="9525">
            <a:noFill/>
            <a:miter lim="800000"/>
            <a:headEnd/>
            <a:tailEnd/>
          </a:ln>
          <a:effectLst/>
        </p:spPr>
        <p:txBody>
          <a:bodyPr vert="horz" wrap="square" lIns="96952" tIns="48476" rIns="96952" bIns="48476" numCol="1" anchor="b" anchorCtr="0" compatLnSpc="1">
            <a:prstTxWarp prst="textNoShape">
              <a:avLst/>
            </a:prstTxWarp>
          </a:bodyPr>
          <a:lstStyle>
            <a:lvl1pPr algn="r" defTabSz="969915">
              <a:defRPr sz="1300" b="1"/>
            </a:lvl1pPr>
          </a:lstStyle>
          <a:p>
            <a:pPr>
              <a:defRPr/>
            </a:pPr>
            <a:fld id="{F23EACDE-25FA-40DE-A77F-18C2C9A557AC}" type="slidenum">
              <a:rPr lang="en-US"/>
              <a:pPr>
                <a:defRPr/>
              </a:pPr>
              <a:t>‹#›</a:t>
            </a:fld>
            <a:endParaRPr lang="en-US"/>
          </a:p>
        </p:txBody>
      </p:sp>
    </p:spTree>
    <p:extLst>
      <p:ext uri="{BB962C8B-B14F-4D97-AF65-F5344CB8AC3E}">
        <p14:creationId xmlns:p14="http://schemas.microsoft.com/office/powerpoint/2010/main" val="26277712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9FE3C2A-D659-4578-A8DE-7106BC8C0F4C}" type="slidenum">
              <a:rPr lang="en-US" smtClean="0"/>
              <a:pPr/>
              <a:t>1</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dirty="0"/>
              <a:t>To understand, we need to communicate. The problem is how. We need to learn how to talk and how to listen. We human have a variety of ways of communications, such as writing, talking, video, gestures. Here we want an approach that allows us to collect information as much as possible, as flexible as possible, and also as accurately as possible. But unfortunately flexibility and accuracy is often a dilemma. </a:t>
            </a:r>
          </a:p>
        </p:txBody>
      </p:sp>
    </p:spTree>
    <p:extLst>
      <p:ext uri="{BB962C8B-B14F-4D97-AF65-F5344CB8AC3E}">
        <p14:creationId xmlns:p14="http://schemas.microsoft.com/office/powerpoint/2010/main" val="2859845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10</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98172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11</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67262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12</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0A95F1C-B123-4A6B-A0F9-047E2EEB7193}" type="slidenum">
              <a:rPr lang="en-US" smtClean="0"/>
              <a:pPr/>
              <a:t>13</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0A95F1C-B123-4A6B-A0F9-047E2EEB7193}" type="slidenum">
              <a:rPr lang="en-US" smtClean="0"/>
              <a:pPr/>
              <a:t>14</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0A95F1C-B123-4A6B-A0F9-047E2EEB7193}" type="slidenum">
              <a:rPr lang="en-US" smtClean="0"/>
              <a:pPr/>
              <a:t>15</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0A95F1C-B123-4A6B-A0F9-047E2EEB7193}" type="slidenum">
              <a:rPr lang="en-US" smtClean="0"/>
              <a:pPr/>
              <a:t>16</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0A95F1C-B123-4A6B-A0F9-047E2EEB7193}" type="slidenum">
              <a:rPr lang="en-US" smtClean="0"/>
              <a:pPr/>
              <a:t>17</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0A95F1C-B123-4A6B-A0F9-047E2EEB7193}" type="slidenum">
              <a:rPr lang="en-US" smtClean="0"/>
              <a:pPr/>
              <a:t>18</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48446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0A95F1C-B123-4A6B-A0F9-047E2EEB7193}" type="slidenum">
              <a:rPr lang="en-US" smtClean="0"/>
              <a:pPr/>
              <a:t>19</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9FE3C2A-D659-4578-A8DE-7106BC8C0F4C}" type="slidenum">
              <a:rPr lang="en-US" smtClean="0"/>
              <a:pPr/>
              <a:t>2</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dirty="0"/>
              <a:t>To understand, we need to communicate. The problem is how. We need to learn how to talk and how to listen. We human have a variety of ways of communications, such as writing, talking, video, gestures. Here we want an approach that allows us to collect information as much as possible, as flexible as possible, and also as accurately as possible. But unfortunately flexibility and accuracy is often a dilemma. </a:t>
            </a:r>
          </a:p>
        </p:txBody>
      </p:sp>
    </p:spTree>
    <p:extLst>
      <p:ext uri="{BB962C8B-B14F-4D97-AF65-F5344CB8AC3E}">
        <p14:creationId xmlns:p14="http://schemas.microsoft.com/office/powerpoint/2010/main" val="993303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0A95F1C-B123-4A6B-A0F9-047E2EEB7193}" type="slidenum">
              <a:rPr lang="en-US" smtClean="0"/>
              <a:pPr/>
              <a:t>20</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34312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0A95F1C-B123-4A6B-A0F9-047E2EEB7193}" type="slidenum">
              <a:rPr lang="en-US" smtClean="0"/>
              <a:pPr/>
              <a:t>21</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22</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1204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23</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8998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0A95F1C-B123-4A6B-A0F9-047E2EEB7193}" type="slidenum">
              <a:rPr lang="en-US" smtClean="0"/>
              <a:pPr/>
              <a:t>24</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0B18020-56B3-4C81-AD31-9E2EB78A2294}" type="slidenum">
              <a:rPr lang="en-US" smtClean="0"/>
              <a:pPr/>
              <a:t>25</a:t>
            </a:fld>
            <a:endParaRPr lang="en-US"/>
          </a:p>
        </p:txBody>
      </p:sp>
      <p:sp>
        <p:nvSpPr>
          <p:cNvPr id="76803" name="Rectangle 2"/>
          <p:cNvSpPr>
            <a:spLocks noGrp="1" noRot="1" noChangeAspect="1" noChangeArrowheads="1" noTextEdit="1"/>
          </p:cNvSpPr>
          <p:nvPr>
            <p:ph type="sldImg"/>
          </p:nvPr>
        </p:nvSpPr>
        <p:spPr>
          <a:xfrm>
            <a:off x="1266825" y="722313"/>
            <a:ext cx="4814888" cy="3611562"/>
          </a:xfrm>
          <a:ln/>
        </p:spPr>
      </p:sp>
      <p:sp>
        <p:nvSpPr>
          <p:cNvPr id="768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53618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26</a:t>
            </a:fld>
            <a:endParaRPr lang="en-US"/>
          </a:p>
        </p:txBody>
      </p:sp>
      <p:sp>
        <p:nvSpPr>
          <p:cNvPr id="73731" name="Rectangle 2"/>
          <p:cNvSpPr>
            <a:spLocks noGrp="1" noRot="1" noChangeAspect="1" noChangeArrowheads="1" noTextEdit="1"/>
          </p:cNvSpPr>
          <p:nvPr>
            <p:ph type="sldImg"/>
          </p:nvPr>
        </p:nvSpPr>
        <p:spPr>
          <a:xfrm>
            <a:off x="1266825" y="722313"/>
            <a:ext cx="4814888" cy="3611562"/>
          </a:xfrm>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42739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27</a:t>
            </a:fld>
            <a:endParaRPr lang="en-US"/>
          </a:p>
        </p:txBody>
      </p:sp>
      <p:sp>
        <p:nvSpPr>
          <p:cNvPr id="73731" name="Rectangle 2"/>
          <p:cNvSpPr>
            <a:spLocks noGrp="1" noRot="1" noChangeAspect="1" noChangeArrowheads="1" noTextEdit="1"/>
          </p:cNvSpPr>
          <p:nvPr>
            <p:ph type="sldImg"/>
          </p:nvPr>
        </p:nvSpPr>
        <p:spPr>
          <a:xfrm>
            <a:off x="1266825" y="722313"/>
            <a:ext cx="4814888" cy="3611562"/>
          </a:xfrm>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29024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28</a:t>
            </a:fld>
            <a:endParaRPr lang="en-US"/>
          </a:p>
        </p:txBody>
      </p:sp>
      <p:sp>
        <p:nvSpPr>
          <p:cNvPr id="73731" name="Rectangle 2"/>
          <p:cNvSpPr>
            <a:spLocks noGrp="1" noRot="1" noChangeAspect="1" noChangeArrowheads="1" noTextEdit="1"/>
          </p:cNvSpPr>
          <p:nvPr>
            <p:ph type="sldImg"/>
          </p:nvPr>
        </p:nvSpPr>
        <p:spPr>
          <a:xfrm>
            <a:off x="1266825" y="722313"/>
            <a:ext cx="4814888" cy="3611562"/>
          </a:xfrm>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20447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29</a:t>
            </a:fld>
            <a:endParaRPr lang="en-US"/>
          </a:p>
        </p:txBody>
      </p:sp>
      <p:sp>
        <p:nvSpPr>
          <p:cNvPr id="73731" name="Rectangle 2"/>
          <p:cNvSpPr>
            <a:spLocks noGrp="1" noRot="1" noChangeAspect="1" noChangeArrowheads="1" noTextEdit="1"/>
          </p:cNvSpPr>
          <p:nvPr>
            <p:ph type="sldImg"/>
          </p:nvPr>
        </p:nvSpPr>
        <p:spPr>
          <a:xfrm>
            <a:off x="1266825" y="722313"/>
            <a:ext cx="4814888" cy="3611562"/>
          </a:xfrm>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63904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9FE3C2A-D659-4578-A8DE-7106BC8C0F4C}" type="slidenum">
              <a:rPr lang="en-US" smtClean="0"/>
              <a:pPr/>
              <a:t>3</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dirty="0"/>
              <a:t>To understand, we need to communicate. The problem is how. We need to learn how to talk and how to listen. We human have a variety of ways of communications, such as writing, talking, video, gestures. Here we want an approach that allows us to collect information as much as possible, as flexible as possible, and also as accurately as possible. But unfortunately flexibility and accuracy is often a dilemma. </a:t>
            </a:r>
          </a:p>
        </p:txBody>
      </p:sp>
    </p:spTree>
    <p:extLst>
      <p:ext uri="{BB962C8B-B14F-4D97-AF65-F5344CB8AC3E}">
        <p14:creationId xmlns:p14="http://schemas.microsoft.com/office/powerpoint/2010/main" val="3392647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30</a:t>
            </a:fld>
            <a:endParaRPr lang="en-US"/>
          </a:p>
        </p:txBody>
      </p:sp>
      <p:sp>
        <p:nvSpPr>
          <p:cNvPr id="73731" name="Rectangle 2"/>
          <p:cNvSpPr>
            <a:spLocks noGrp="1" noRot="1" noChangeAspect="1" noChangeArrowheads="1" noTextEdit="1"/>
          </p:cNvSpPr>
          <p:nvPr>
            <p:ph type="sldImg"/>
          </p:nvPr>
        </p:nvSpPr>
        <p:spPr>
          <a:xfrm>
            <a:off x="1266825" y="722313"/>
            <a:ext cx="4814888" cy="3611562"/>
          </a:xfrm>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601850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184603B2-376E-4BA4-8003-8B2911F04659}" type="slidenum">
              <a:rPr lang="en-US" smtClean="0"/>
              <a:pPr/>
              <a:t>31</a:t>
            </a:fld>
            <a:endParaRPr lang="en-US"/>
          </a:p>
        </p:txBody>
      </p:sp>
      <p:sp>
        <p:nvSpPr>
          <p:cNvPr id="79875" name="Rectangle 2"/>
          <p:cNvSpPr>
            <a:spLocks noGrp="1" noRot="1" noChangeAspect="1" noChangeArrowheads="1" noTextEdit="1"/>
          </p:cNvSpPr>
          <p:nvPr>
            <p:ph type="sldImg"/>
          </p:nvPr>
        </p:nvSpPr>
        <p:spPr>
          <a:xfrm>
            <a:off x="1266825" y="722313"/>
            <a:ext cx="4814888" cy="3611562"/>
          </a:xfrm>
          <a:ln/>
        </p:spPr>
      </p:sp>
      <p:sp>
        <p:nvSpPr>
          <p:cNvPr id="798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70116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0B18020-56B3-4C81-AD31-9E2EB78A2294}" type="slidenum">
              <a:rPr lang="en-US" smtClean="0"/>
              <a:pPr/>
              <a:t>32</a:t>
            </a:fld>
            <a:endParaRPr lang="en-US"/>
          </a:p>
        </p:txBody>
      </p:sp>
      <p:sp>
        <p:nvSpPr>
          <p:cNvPr id="76803" name="Rectangle 2"/>
          <p:cNvSpPr>
            <a:spLocks noGrp="1" noRot="1" noChangeAspect="1" noChangeArrowheads="1" noTextEdit="1"/>
          </p:cNvSpPr>
          <p:nvPr>
            <p:ph type="sldImg"/>
          </p:nvPr>
        </p:nvSpPr>
        <p:spPr>
          <a:xfrm>
            <a:off x="1266825" y="722313"/>
            <a:ext cx="4814888" cy="3611562"/>
          </a:xfrm>
          <a:ln/>
        </p:spPr>
      </p:sp>
      <p:sp>
        <p:nvSpPr>
          <p:cNvPr id="768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616993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0B18020-56B3-4C81-AD31-9E2EB78A2294}" type="slidenum">
              <a:rPr lang="en-US" smtClean="0"/>
              <a:pPr/>
              <a:t>33</a:t>
            </a:fld>
            <a:endParaRPr lang="en-US"/>
          </a:p>
        </p:txBody>
      </p:sp>
      <p:sp>
        <p:nvSpPr>
          <p:cNvPr id="76803" name="Rectangle 2"/>
          <p:cNvSpPr>
            <a:spLocks noGrp="1" noRot="1" noChangeAspect="1" noChangeArrowheads="1" noTextEdit="1"/>
          </p:cNvSpPr>
          <p:nvPr>
            <p:ph type="sldImg"/>
          </p:nvPr>
        </p:nvSpPr>
        <p:spPr>
          <a:xfrm>
            <a:off x="1266825" y="722313"/>
            <a:ext cx="4814888" cy="3611562"/>
          </a:xfrm>
          <a:ln/>
        </p:spPr>
      </p:sp>
      <p:sp>
        <p:nvSpPr>
          <p:cNvPr id="768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661593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0B18020-56B3-4C81-AD31-9E2EB78A2294}" type="slidenum">
              <a:rPr lang="en-US" smtClean="0"/>
              <a:pPr/>
              <a:t>34</a:t>
            </a:fld>
            <a:endParaRPr lang="en-US"/>
          </a:p>
        </p:txBody>
      </p:sp>
      <p:sp>
        <p:nvSpPr>
          <p:cNvPr id="76803" name="Rectangle 2"/>
          <p:cNvSpPr>
            <a:spLocks noGrp="1" noRot="1" noChangeAspect="1" noChangeArrowheads="1" noTextEdit="1"/>
          </p:cNvSpPr>
          <p:nvPr>
            <p:ph type="sldImg"/>
          </p:nvPr>
        </p:nvSpPr>
        <p:spPr>
          <a:xfrm>
            <a:off x="1266825" y="722313"/>
            <a:ext cx="4814888" cy="3611562"/>
          </a:xfrm>
          <a:ln/>
        </p:spPr>
      </p:sp>
      <p:sp>
        <p:nvSpPr>
          <p:cNvPr id="768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233768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0B18020-56B3-4C81-AD31-9E2EB78A2294}" type="slidenum">
              <a:rPr lang="en-US" smtClean="0"/>
              <a:pPr/>
              <a:t>35</a:t>
            </a:fld>
            <a:endParaRPr lang="en-US"/>
          </a:p>
        </p:txBody>
      </p:sp>
      <p:sp>
        <p:nvSpPr>
          <p:cNvPr id="76803" name="Rectangle 2"/>
          <p:cNvSpPr>
            <a:spLocks noGrp="1" noRot="1" noChangeAspect="1" noChangeArrowheads="1" noTextEdit="1"/>
          </p:cNvSpPr>
          <p:nvPr>
            <p:ph type="sldImg"/>
          </p:nvPr>
        </p:nvSpPr>
        <p:spPr>
          <a:xfrm>
            <a:off x="1266825" y="722313"/>
            <a:ext cx="4814888" cy="3611562"/>
          </a:xfrm>
          <a:ln/>
        </p:spPr>
      </p:sp>
      <p:sp>
        <p:nvSpPr>
          <p:cNvPr id="768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0A95F1C-B123-4A6B-A0F9-047E2EEB7193}" type="slidenum">
              <a:rPr lang="en-US" smtClean="0"/>
              <a:pPr/>
              <a:t>36</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783657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576A025-8AAA-4737-AA1B-8EB6AA14D3EE}" type="slidenum">
              <a:rPr lang="en-US" smtClean="0"/>
              <a:pPr/>
              <a:t>37</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63749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0B18020-56B3-4C81-AD31-9E2EB78A2294}" type="slidenum">
              <a:rPr lang="en-US" smtClean="0"/>
              <a:pPr/>
              <a:t>38</a:t>
            </a:fld>
            <a:endParaRPr lang="en-US"/>
          </a:p>
        </p:txBody>
      </p:sp>
      <p:sp>
        <p:nvSpPr>
          <p:cNvPr id="76803" name="Rectangle 2"/>
          <p:cNvSpPr>
            <a:spLocks noGrp="1" noRot="1" noChangeAspect="1" noChangeArrowheads="1" noTextEdit="1"/>
          </p:cNvSpPr>
          <p:nvPr>
            <p:ph type="sldImg"/>
          </p:nvPr>
        </p:nvSpPr>
        <p:spPr>
          <a:xfrm>
            <a:off x="1266825" y="722313"/>
            <a:ext cx="4814888" cy="3611562"/>
          </a:xfrm>
          <a:ln/>
        </p:spPr>
      </p:sp>
      <p:sp>
        <p:nvSpPr>
          <p:cNvPr id="768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184603B2-376E-4BA4-8003-8B2911F04659}" type="slidenum">
              <a:rPr lang="en-US" smtClean="0"/>
              <a:pPr/>
              <a:t>40</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5016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9FE3C2A-D659-4578-A8DE-7106BC8C0F4C}" type="slidenum">
              <a:rPr lang="en-US" smtClean="0"/>
              <a:pPr/>
              <a:t>4</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dirty="0"/>
              <a:t>To understand, we need to communicate. The problem is how. We need to learn how to talk and how to listen. We human have a variety of ways of communications, such as writing, talking, video, gestures. Here we want an approach that allows us to collect information as much as possible, as flexible as possible, and also as accurately as possible. But unfortunately flexibility and accuracy is often a dilemma. </a:t>
            </a:r>
          </a:p>
        </p:txBody>
      </p:sp>
    </p:spTree>
    <p:extLst>
      <p:ext uri="{BB962C8B-B14F-4D97-AF65-F5344CB8AC3E}">
        <p14:creationId xmlns:p14="http://schemas.microsoft.com/office/powerpoint/2010/main" val="1290206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9FE3C2A-D659-4578-A8DE-7106BC8C0F4C}" type="slidenum">
              <a:rPr lang="en-US" smtClean="0"/>
              <a:pPr/>
              <a:t>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6</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7</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dirty="0"/>
              <a:t>Entities</a:t>
            </a:r>
            <a:r>
              <a:rPr lang="en-US" baseline="0" dirty="0"/>
              <a:t> + Relationships = World. A world having only entities is a dead world. The relationships among these entities bring the world alive. </a:t>
            </a:r>
          </a:p>
          <a:p>
            <a:pPr eaLnBrk="1" hangingPunct="1"/>
            <a:endParaRPr lang="en-US" baseline="0" dirty="0"/>
          </a:p>
          <a:p>
            <a:pPr eaLnBrk="1" hangingPunct="1"/>
            <a:r>
              <a:rPr lang="en-US" baseline="0" dirty="0"/>
              <a:t>Examples: university</a:t>
            </a:r>
          </a:p>
          <a:p>
            <a:pPr marL="228600" indent="-228600" eaLnBrk="1" hangingPunct="1">
              <a:buAutoNum type="arabicParenR"/>
            </a:pPr>
            <a:r>
              <a:rPr lang="en-US" baseline="0" dirty="0"/>
              <a:t>faculty</a:t>
            </a:r>
          </a:p>
          <a:p>
            <a:pPr marL="228600" indent="-228600" eaLnBrk="1" hangingPunct="1">
              <a:buAutoNum type="arabicParenR"/>
            </a:pPr>
            <a:r>
              <a:rPr lang="en-US" baseline="0" dirty="0"/>
              <a:t>students</a:t>
            </a:r>
          </a:p>
          <a:p>
            <a:pPr marL="228600" indent="-228600" eaLnBrk="1" hangingPunct="1">
              <a:buAutoNum type="arabicParenR"/>
            </a:pPr>
            <a:r>
              <a:rPr lang="en-US" baseline="0" dirty="0"/>
              <a:t>buildings</a:t>
            </a:r>
          </a:p>
          <a:p>
            <a:pPr marL="228600" indent="-228600" eaLnBrk="1" hangingPunct="1">
              <a:buAutoNum type="arabicParenR"/>
            </a:pPr>
            <a:r>
              <a:rPr lang="en-US" baseline="0" dirty="0"/>
              <a:t>courses</a:t>
            </a:r>
          </a:p>
          <a:p>
            <a:pPr marL="228600" indent="-228600" eaLnBrk="1" hangingPunct="1">
              <a:buAutoNum type="arabicParenR"/>
            </a:pPr>
            <a:r>
              <a:rPr lang="en-US" baseline="0" dirty="0"/>
              <a:t>vehicles</a:t>
            </a:r>
          </a:p>
          <a:p>
            <a:pPr marL="228600" indent="-228600" eaLnBrk="1" hangingPunct="1">
              <a:buAutoNum type="arabicParenR"/>
            </a:pPr>
            <a:r>
              <a:rPr lang="en-US" dirty="0"/>
              <a:t>research</a:t>
            </a:r>
            <a:r>
              <a:rPr lang="en-US" baseline="0" dirty="0"/>
              <a:t> projects</a:t>
            </a:r>
          </a:p>
          <a:p>
            <a:pPr marL="228600" indent="-228600" eaLnBrk="1" hangingPunct="1">
              <a:buAutoNum type="arabicParenR"/>
            </a:pPr>
            <a:r>
              <a:rPr lang="en-US" baseline="0" dirty="0"/>
              <a:t>...</a:t>
            </a:r>
          </a:p>
          <a:p>
            <a:pPr marL="228600" indent="-228600" eaLnBrk="1" hangingPunct="1">
              <a:buAutoNum type="arabicParenR"/>
            </a:pPr>
            <a:endParaRPr lang="en-US" baseline="0" dirty="0"/>
          </a:p>
          <a:p>
            <a:pPr marL="0" indent="0" eaLnBrk="1" hangingPunct="1">
              <a:buNone/>
            </a:pPr>
            <a:r>
              <a:rPr lang="en-US" baseline="0" dirty="0"/>
              <a:t>Now relationships among these entities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8</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6818EE5-CB44-457D-A3AD-57CFCCB36000}" type="slidenum">
              <a:rPr lang="en-US" smtClean="0"/>
              <a:pPr/>
              <a:t>9</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A94115-DB8F-461C-97D6-8DCF0C5F6A5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DF1733-5B89-44D2-B2E8-06BA7958660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3EEE25-31B5-4CD9-A7F0-88F41CDBE43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16C31B2-3F19-496E-976B-21FFAA58FB6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A84B9F-17BF-4A1C-8274-7121E96B097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6BC72F-B889-47A4-BA65-8213F7C8564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781B411-A250-477F-9113-F753E1C6CD2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D03ABF8-AC24-46B3-AC6A-4E88BCC6E2B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916531D-42DC-45FF-9874-1B858BDFE9E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4CD5654-74EC-4B4D-8B3E-F065EFF4A6E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6CBF87-6B44-445F-8357-F9E765EC155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86671B66-C672-4670-B613-DF09AC935B6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04800" y="1143000"/>
            <a:ext cx="8534400" cy="4572000"/>
          </a:xfrm>
          <a:prstGeom prst="rect">
            <a:avLst/>
          </a:prstGeom>
          <a:noFill/>
          <a:ln w="12700">
            <a:noFill/>
            <a:miter lim="800000"/>
            <a:headEnd/>
            <a:tailEnd/>
          </a:ln>
        </p:spPr>
        <p:txBody>
          <a:bodyPr lIns="90488" tIns="44450" rIns="90488" bIns="44450"/>
          <a:lstStyle/>
          <a:p>
            <a:pPr marL="342900" indent="-342900">
              <a:lnSpc>
                <a:spcPct val="90000"/>
              </a:lnSpc>
              <a:spcBef>
                <a:spcPct val="20000"/>
              </a:spcBef>
              <a:buFontTx/>
              <a:buChar char="•"/>
            </a:pPr>
            <a:r>
              <a:rPr lang="en-US" sz="2800" dirty="0">
                <a:latin typeface="Cambria"/>
                <a:cs typeface="Cambria"/>
              </a:rPr>
              <a:t>A database is a collection of data that represents </a:t>
            </a:r>
            <a:r>
              <a:rPr lang="en-US" altLang="en-US" sz="2800" dirty="0">
                <a:latin typeface="Cambria" panose="02040503050406030204" pitchFamily="18" charset="0"/>
                <a:ea typeface="ＭＳ Ｐゴシック" panose="020B0600070205080204" pitchFamily="34" charset="-128"/>
              </a:rPr>
              <a:t>some aspects of real world called “</a:t>
            </a:r>
            <a:r>
              <a:rPr lang="en-US" altLang="en-US" sz="2800" dirty="0" err="1">
                <a:latin typeface="Cambria" panose="02040503050406030204" pitchFamily="18" charset="0"/>
                <a:ea typeface="ＭＳ Ｐゴシック" panose="020B0600070205080204" pitchFamily="34" charset="-128"/>
              </a:rPr>
              <a:t>miniworld</a:t>
            </a:r>
            <a:r>
              <a:rPr lang="en-US" altLang="en-US" sz="2800" dirty="0">
                <a:latin typeface="Cambria" panose="02040503050406030204" pitchFamily="18" charset="0"/>
                <a:ea typeface="ＭＳ Ｐゴシック" panose="020B0600070205080204" pitchFamily="34" charset="-128"/>
              </a:rPr>
              <a:t>” or ”enterprise”</a:t>
            </a:r>
            <a:endParaRPr lang="en-US" sz="2800" dirty="0">
              <a:latin typeface="Cambria"/>
              <a:cs typeface="Cambria"/>
            </a:endParaRPr>
          </a:p>
          <a:p>
            <a:pPr marL="342900" indent="-342900">
              <a:lnSpc>
                <a:spcPct val="90000"/>
              </a:lnSpc>
              <a:spcBef>
                <a:spcPct val="20000"/>
              </a:spcBef>
              <a:buFontTx/>
              <a:buChar char="•"/>
            </a:pPr>
            <a:r>
              <a:rPr lang="en-US" sz="2800" dirty="0">
                <a:latin typeface="Cambria"/>
                <a:cs typeface="Cambria"/>
              </a:rPr>
              <a:t>What data to store?</a:t>
            </a:r>
          </a:p>
          <a:p>
            <a:pPr marL="914400" lvl="1" indent="-457200">
              <a:lnSpc>
                <a:spcPct val="90000"/>
              </a:lnSpc>
              <a:spcBef>
                <a:spcPct val="20000"/>
              </a:spcBef>
              <a:buFont typeface="Wingdings" pitchFamily="2" charset="2"/>
              <a:buChar char="§"/>
            </a:pPr>
            <a:r>
              <a:rPr lang="en-US" sz="2800" dirty="0">
                <a:latin typeface="Cambria"/>
                <a:cs typeface="Cambria"/>
              </a:rPr>
              <a:t>Database design starts from understanding user requirements</a:t>
            </a:r>
          </a:p>
          <a:p>
            <a:pPr marL="914400" lvl="1" indent="-457200">
              <a:lnSpc>
                <a:spcPct val="90000"/>
              </a:lnSpc>
              <a:spcBef>
                <a:spcPct val="20000"/>
              </a:spcBef>
              <a:buFont typeface="Wingdings" pitchFamily="2" charset="2"/>
              <a:buChar char="§"/>
            </a:pPr>
            <a:r>
              <a:rPr lang="en-US" sz="2800" dirty="0">
                <a:latin typeface="Cambria"/>
                <a:cs typeface="Cambria"/>
              </a:rPr>
              <a:t>Understanding…hmm? </a:t>
            </a:r>
          </a:p>
          <a:p>
            <a:pPr marL="1371600" lvl="2" indent="-457200">
              <a:lnSpc>
                <a:spcPct val="90000"/>
              </a:lnSpc>
              <a:spcBef>
                <a:spcPct val="20000"/>
              </a:spcBef>
              <a:buFont typeface="Arial" panose="020B0604020202020204" pitchFamily="34" charset="0"/>
              <a:buChar char="•"/>
            </a:pPr>
            <a:r>
              <a:rPr lang="en-US" sz="2800" dirty="0">
                <a:latin typeface="Cambria"/>
                <a:cs typeface="Cambria"/>
              </a:rPr>
              <a:t>Imagine you are designing databases for many customers, with different requirements for sure!</a:t>
            </a:r>
          </a:p>
          <a:p>
            <a:pPr marL="1371600" lvl="2" indent="-457200">
              <a:lnSpc>
                <a:spcPct val="90000"/>
              </a:lnSpc>
              <a:spcBef>
                <a:spcPct val="20000"/>
              </a:spcBef>
              <a:buFont typeface="Arial" panose="020B0604020202020204" pitchFamily="34" charset="0"/>
              <a:buChar char="•"/>
            </a:pPr>
            <a:endParaRPr lang="en-US" sz="2800" dirty="0">
              <a:latin typeface="Cambria"/>
              <a:cs typeface="Cambria"/>
            </a:endParaRPr>
          </a:p>
        </p:txBody>
      </p:sp>
      <p:sp>
        <p:nvSpPr>
          <p:cNvPr id="4" name="Rectangle 3">
            <a:extLst>
              <a:ext uri="{FF2B5EF4-FFF2-40B4-BE49-F238E27FC236}">
                <a16:creationId xmlns:a16="http://schemas.microsoft.com/office/drawing/2014/main" id="{2FF5A8DA-088A-AB45-B12E-0DA635E6D9B5}"/>
              </a:ext>
            </a:extLst>
          </p:cNvPr>
          <p:cNvSpPr>
            <a:spLocks noChangeArrowheads="1"/>
          </p:cNvSpPr>
          <p:nvPr/>
        </p:nvSpPr>
        <p:spPr bwMode="auto">
          <a:xfrm>
            <a:off x="2514600" y="304800"/>
            <a:ext cx="4800600" cy="762000"/>
          </a:xfrm>
          <a:prstGeom prst="rect">
            <a:avLst/>
          </a:prstGeom>
          <a:noFill/>
          <a:ln w="12700">
            <a:noFill/>
            <a:miter lim="800000"/>
            <a:headEnd/>
            <a:tailEnd/>
          </a:ln>
        </p:spPr>
        <p:txBody>
          <a:bodyPr lIns="90488" tIns="44450" rIns="90488" bIns="44450" anchor="ctr"/>
          <a:lstStyle/>
          <a:p>
            <a:r>
              <a:rPr lang="en-US" sz="4000" dirty="0">
                <a:solidFill>
                  <a:srgbClr val="CC3300"/>
                </a:solidFill>
                <a:latin typeface="Cambria"/>
                <a:cs typeface="Cambria"/>
              </a:rPr>
              <a:t>Database Design</a:t>
            </a:r>
          </a:p>
        </p:txBody>
      </p:sp>
    </p:spTree>
    <p:extLst>
      <p:ext uri="{BB962C8B-B14F-4D97-AF65-F5344CB8AC3E}">
        <p14:creationId xmlns:p14="http://schemas.microsoft.com/office/powerpoint/2010/main" val="2182702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
          <p:cNvSpPr>
            <a:spLocks/>
          </p:cNvSpPr>
          <p:nvPr/>
        </p:nvSpPr>
        <p:spPr bwMode="auto">
          <a:xfrm>
            <a:off x="1751013" y="15621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29" name="Freeform 5"/>
          <p:cNvSpPr>
            <a:spLocks/>
          </p:cNvSpPr>
          <p:nvPr/>
        </p:nvSpPr>
        <p:spPr bwMode="auto">
          <a:xfrm>
            <a:off x="1219200" y="19526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0" name="Freeform 6"/>
          <p:cNvSpPr>
            <a:spLocks/>
          </p:cNvSpPr>
          <p:nvPr/>
        </p:nvSpPr>
        <p:spPr bwMode="auto">
          <a:xfrm>
            <a:off x="2305050" y="1952625"/>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1" name="Freeform 7"/>
          <p:cNvSpPr>
            <a:spLocks/>
          </p:cNvSpPr>
          <p:nvPr/>
        </p:nvSpPr>
        <p:spPr bwMode="auto">
          <a:xfrm>
            <a:off x="1751013" y="2805113"/>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2" name="Rectangle 31"/>
          <p:cNvSpPr>
            <a:spLocks noChangeArrowheads="1"/>
          </p:cNvSpPr>
          <p:nvPr/>
        </p:nvSpPr>
        <p:spPr bwMode="auto">
          <a:xfrm>
            <a:off x="2366963" y="2076450"/>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33" name="Rectangle 32"/>
          <p:cNvSpPr>
            <a:spLocks noChangeArrowheads="1"/>
          </p:cNvSpPr>
          <p:nvPr/>
        </p:nvSpPr>
        <p:spPr bwMode="auto">
          <a:xfrm>
            <a:off x="1700213" y="16335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34" name="Rectangle 33"/>
          <p:cNvSpPr>
            <a:spLocks noChangeArrowheads="1"/>
          </p:cNvSpPr>
          <p:nvPr/>
        </p:nvSpPr>
        <p:spPr bwMode="auto">
          <a:xfrm>
            <a:off x="1717349" y="2901950"/>
            <a:ext cx="1254451"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instructors</a:t>
            </a:r>
          </a:p>
        </p:txBody>
      </p:sp>
      <p:sp>
        <p:nvSpPr>
          <p:cNvPr id="35" name="Rectangle 14"/>
          <p:cNvSpPr>
            <a:spLocks noChangeArrowheads="1"/>
          </p:cNvSpPr>
          <p:nvPr/>
        </p:nvSpPr>
        <p:spPr bwMode="auto">
          <a:xfrm>
            <a:off x="1250950" y="2063750"/>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36" name="Line 17"/>
          <p:cNvSpPr>
            <a:spLocks noChangeShapeType="1"/>
          </p:cNvSpPr>
          <p:nvPr/>
        </p:nvSpPr>
        <p:spPr bwMode="auto">
          <a:xfrm>
            <a:off x="1511300" y="24669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37" name="Line 18"/>
          <p:cNvSpPr>
            <a:spLocks noChangeShapeType="1"/>
          </p:cNvSpPr>
          <p:nvPr/>
        </p:nvSpPr>
        <p:spPr bwMode="auto">
          <a:xfrm>
            <a:off x="2047875" y="21066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38" name="Line 19"/>
          <p:cNvSpPr>
            <a:spLocks noChangeShapeType="1"/>
          </p:cNvSpPr>
          <p:nvPr/>
        </p:nvSpPr>
        <p:spPr bwMode="auto">
          <a:xfrm flipH="1">
            <a:off x="2395538" y="25146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39" name="Freeform 4"/>
          <p:cNvSpPr>
            <a:spLocks/>
          </p:cNvSpPr>
          <p:nvPr/>
        </p:nvSpPr>
        <p:spPr bwMode="auto">
          <a:xfrm>
            <a:off x="6897688" y="15240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0" name="Freeform 5"/>
          <p:cNvSpPr>
            <a:spLocks/>
          </p:cNvSpPr>
          <p:nvPr/>
        </p:nvSpPr>
        <p:spPr bwMode="auto">
          <a:xfrm>
            <a:off x="6365875" y="19145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2" name="Freeform 7"/>
          <p:cNvSpPr>
            <a:spLocks/>
          </p:cNvSpPr>
          <p:nvPr/>
        </p:nvSpPr>
        <p:spPr bwMode="auto">
          <a:xfrm>
            <a:off x="6897687" y="2767013"/>
            <a:ext cx="798513"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4" name="Rectangle 43"/>
          <p:cNvSpPr>
            <a:spLocks noChangeArrowheads="1"/>
          </p:cNvSpPr>
          <p:nvPr/>
        </p:nvSpPr>
        <p:spPr bwMode="auto">
          <a:xfrm>
            <a:off x="6846888" y="1595438"/>
            <a:ext cx="56926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title</a:t>
            </a:r>
          </a:p>
        </p:txBody>
      </p:sp>
      <p:sp>
        <p:nvSpPr>
          <p:cNvPr id="45" name="Rectangle 44"/>
          <p:cNvSpPr>
            <a:spLocks noChangeArrowheads="1"/>
          </p:cNvSpPr>
          <p:nvPr/>
        </p:nvSpPr>
        <p:spPr bwMode="auto">
          <a:xfrm>
            <a:off x="6826250" y="2863850"/>
            <a:ext cx="816030"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course</a:t>
            </a:r>
          </a:p>
        </p:txBody>
      </p:sp>
      <p:sp>
        <p:nvSpPr>
          <p:cNvPr id="46" name="Rectangle 14"/>
          <p:cNvSpPr>
            <a:spLocks noChangeArrowheads="1"/>
          </p:cNvSpPr>
          <p:nvPr/>
        </p:nvSpPr>
        <p:spPr bwMode="auto">
          <a:xfrm>
            <a:off x="6397625" y="2025650"/>
            <a:ext cx="479199"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err="1">
                <a:solidFill>
                  <a:srgbClr val="000000"/>
                </a:solidFill>
                <a:latin typeface="Cambria"/>
                <a:cs typeface="Cambria"/>
              </a:rPr>
              <a:t>cid</a:t>
            </a:r>
            <a:endParaRPr lang="en-US" sz="1600" b="1" u="sng" dirty="0">
              <a:solidFill>
                <a:srgbClr val="000000"/>
              </a:solidFill>
              <a:latin typeface="Cambria"/>
              <a:cs typeface="Cambria"/>
            </a:endParaRPr>
          </a:p>
        </p:txBody>
      </p:sp>
      <p:sp>
        <p:nvSpPr>
          <p:cNvPr id="47" name="Line 17"/>
          <p:cNvSpPr>
            <a:spLocks noChangeShapeType="1"/>
          </p:cNvSpPr>
          <p:nvPr/>
        </p:nvSpPr>
        <p:spPr bwMode="auto">
          <a:xfrm>
            <a:off x="6657975" y="24288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48" name="Line 18"/>
          <p:cNvSpPr>
            <a:spLocks noChangeShapeType="1"/>
          </p:cNvSpPr>
          <p:nvPr/>
        </p:nvSpPr>
        <p:spPr bwMode="auto">
          <a:xfrm>
            <a:off x="7194550" y="20685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50" name="Freeform 8"/>
          <p:cNvSpPr>
            <a:spLocks/>
          </p:cNvSpPr>
          <p:nvPr/>
        </p:nvSpPr>
        <p:spPr bwMode="auto">
          <a:xfrm>
            <a:off x="4156075" y="2628900"/>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4348851" y="2933700"/>
            <a:ext cx="182743" cy="335989"/>
          </a:xfrm>
          <a:prstGeom prst="rect">
            <a:avLst/>
          </a:prstGeom>
          <a:noFill/>
          <a:ln w="12700">
            <a:noFill/>
            <a:miter lim="800000"/>
            <a:headEnd/>
            <a:tailEnd/>
          </a:ln>
        </p:spPr>
        <p:txBody>
          <a:bodyPr wrap="none" lIns="90488" tIns="44450" rIns="90488" bIns="44450">
            <a:spAutoFit/>
          </a:bodyPr>
          <a:lstStyle/>
          <a:p>
            <a:pPr eaLnBrk="0" hangingPunct="0"/>
            <a:endParaRPr lang="en-US" sz="1600" b="1" dirty="0">
              <a:solidFill>
                <a:srgbClr val="000000"/>
              </a:solidFill>
              <a:latin typeface="Cambria"/>
              <a:cs typeface="Cambria"/>
            </a:endParaRPr>
          </a:p>
        </p:txBody>
      </p:sp>
      <p:sp>
        <p:nvSpPr>
          <p:cNvPr id="57" name="Freeform 6"/>
          <p:cNvSpPr>
            <a:spLocks/>
          </p:cNvSpPr>
          <p:nvPr/>
        </p:nvSpPr>
        <p:spPr bwMode="auto">
          <a:xfrm>
            <a:off x="4327525" y="1828800"/>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4460875" y="1901825"/>
            <a:ext cx="741590"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terms</a:t>
            </a:r>
          </a:p>
        </p:txBody>
      </p:sp>
      <p:sp>
        <p:nvSpPr>
          <p:cNvPr id="59" name="Line 18"/>
          <p:cNvSpPr>
            <a:spLocks noChangeShapeType="1"/>
          </p:cNvSpPr>
          <p:nvPr/>
        </p:nvSpPr>
        <p:spPr bwMode="auto">
          <a:xfrm>
            <a:off x="4841876" y="2359026"/>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52" name="Rectangle 51"/>
          <p:cNvSpPr>
            <a:spLocks noChangeArrowheads="1"/>
          </p:cNvSpPr>
          <p:nvPr/>
        </p:nvSpPr>
        <p:spPr bwMode="auto">
          <a:xfrm>
            <a:off x="4267200" y="2895600"/>
            <a:ext cx="1369366"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teach/enroll</a:t>
            </a:r>
          </a:p>
        </p:txBody>
      </p:sp>
      <p:sp>
        <p:nvSpPr>
          <p:cNvPr id="67" name="Freeform 4"/>
          <p:cNvSpPr>
            <a:spLocks/>
          </p:cNvSpPr>
          <p:nvPr/>
        </p:nvSpPr>
        <p:spPr bwMode="auto">
          <a:xfrm>
            <a:off x="6510441" y="5667375"/>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8" name="Freeform 5"/>
          <p:cNvSpPr>
            <a:spLocks/>
          </p:cNvSpPr>
          <p:nvPr/>
        </p:nvSpPr>
        <p:spPr bwMode="auto">
          <a:xfrm>
            <a:off x="5643614" y="571817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9" name="Freeform 6"/>
          <p:cNvSpPr>
            <a:spLocks/>
          </p:cNvSpPr>
          <p:nvPr/>
        </p:nvSpPr>
        <p:spPr bwMode="auto">
          <a:xfrm>
            <a:off x="7304139" y="5641975"/>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70" name="Freeform 7"/>
          <p:cNvSpPr>
            <a:spLocks/>
          </p:cNvSpPr>
          <p:nvPr/>
        </p:nvSpPr>
        <p:spPr bwMode="auto">
          <a:xfrm>
            <a:off x="6008739" y="4803775"/>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71" name="Rectangle 70"/>
          <p:cNvSpPr>
            <a:spLocks noChangeArrowheads="1"/>
          </p:cNvSpPr>
          <p:nvPr/>
        </p:nvSpPr>
        <p:spPr bwMode="auto">
          <a:xfrm>
            <a:off x="7366052" y="5765800"/>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72" name="Rectangle 71"/>
          <p:cNvSpPr>
            <a:spLocks noChangeArrowheads="1"/>
          </p:cNvSpPr>
          <p:nvPr/>
        </p:nvSpPr>
        <p:spPr bwMode="auto">
          <a:xfrm>
            <a:off x="6459641" y="5738813"/>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73" name="Rectangle 72"/>
          <p:cNvSpPr>
            <a:spLocks noChangeArrowheads="1"/>
          </p:cNvSpPr>
          <p:nvPr/>
        </p:nvSpPr>
        <p:spPr bwMode="auto">
          <a:xfrm>
            <a:off x="6113994" y="4900612"/>
            <a:ext cx="1037745"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students</a:t>
            </a:r>
          </a:p>
        </p:txBody>
      </p:sp>
      <p:sp>
        <p:nvSpPr>
          <p:cNvPr id="74" name="Rectangle 14"/>
          <p:cNvSpPr>
            <a:spLocks noChangeArrowheads="1"/>
          </p:cNvSpPr>
          <p:nvPr/>
        </p:nvSpPr>
        <p:spPr bwMode="auto">
          <a:xfrm>
            <a:off x="5675364" y="5829300"/>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75" name="Line 17"/>
          <p:cNvSpPr>
            <a:spLocks noChangeShapeType="1"/>
          </p:cNvSpPr>
          <p:nvPr/>
        </p:nvSpPr>
        <p:spPr bwMode="auto">
          <a:xfrm flipH="1">
            <a:off x="6008739" y="5337175"/>
            <a:ext cx="152400" cy="3810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76" name="Line 18"/>
          <p:cNvSpPr>
            <a:spLocks noChangeShapeType="1"/>
          </p:cNvSpPr>
          <p:nvPr/>
        </p:nvSpPr>
        <p:spPr bwMode="auto">
          <a:xfrm>
            <a:off x="6694540" y="5337176"/>
            <a:ext cx="7620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77" name="Line 19"/>
          <p:cNvSpPr>
            <a:spLocks noChangeShapeType="1"/>
          </p:cNvSpPr>
          <p:nvPr/>
        </p:nvSpPr>
        <p:spPr bwMode="auto">
          <a:xfrm>
            <a:off x="7132689" y="5337175"/>
            <a:ext cx="32385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2" name="TextBox 1"/>
          <p:cNvSpPr txBox="1"/>
          <p:nvPr/>
        </p:nvSpPr>
        <p:spPr>
          <a:xfrm>
            <a:off x="1752600" y="381000"/>
            <a:ext cx="5676404" cy="830997"/>
          </a:xfrm>
          <a:prstGeom prst="rect">
            <a:avLst/>
          </a:prstGeom>
          <a:noFill/>
        </p:spPr>
        <p:txBody>
          <a:bodyPr wrap="none" rtlCol="0">
            <a:spAutoFit/>
          </a:bodyPr>
          <a:lstStyle/>
          <a:p>
            <a:r>
              <a:rPr lang="en-US" dirty="0">
                <a:latin typeface="Cambria"/>
                <a:cs typeface="Cambria"/>
              </a:rPr>
              <a:t>more than two entity sets may participate </a:t>
            </a:r>
          </a:p>
          <a:p>
            <a:r>
              <a:rPr lang="en-US" dirty="0">
                <a:latin typeface="Cambria"/>
                <a:cs typeface="Cambria"/>
              </a:rPr>
              <a:t>in a same relationship set </a:t>
            </a:r>
          </a:p>
        </p:txBody>
      </p:sp>
      <p:sp>
        <p:nvSpPr>
          <p:cNvPr id="80" name="Line 18"/>
          <p:cNvSpPr>
            <a:spLocks noChangeShapeType="1"/>
          </p:cNvSpPr>
          <p:nvPr/>
        </p:nvSpPr>
        <p:spPr bwMode="auto">
          <a:xfrm>
            <a:off x="2971800" y="3048000"/>
            <a:ext cx="1143000"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1" name="Line 18"/>
          <p:cNvSpPr>
            <a:spLocks noChangeShapeType="1"/>
          </p:cNvSpPr>
          <p:nvPr/>
        </p:nvSpPr>
        <p:spPr bwMode="auto">
          <a:xfrm>
            <a:off x="5638800" y="3048000"/>
            <a:ext cx="1219200"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2" name="Line 18"/>
          <p:cNvSpPr>
            <a:spLocks noChangeShapeType="1"/>
          </p:cNvSpPr>
          <p:nvPr/>
        </p:nvSpPr>
        <p:spPr bwMode="auto">
          <a:xfrm flipH="1" flipV="1">
            <a:off x="4876798" y="3505199"/>
            <a:ext cx="1520826" cy="128055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43" name="TextBox 42">
            <a:extLst>
              <a:ext uri="{FF2B5EF4-FFF2-40B4-BE49-F238E27FC236}">
                <a16:creationId xmlns:a16="http://schemas.microsoft.com/office/drawing/2014/main" id="{FEC0E1DA-04E1-B742-9A9F-BC039D55FA92}"/>
              </a:ext>
            </a:extLst>
          </p:cNvPr>
          <p:cNvSpPr txBox="1"/>
          <p:nvPr/>
        </p:nvSpPr>
        <p:spPr>
          <a:xfrm>
            <a:off x="2016435" y="3550384"/>
            <a:ext cx="397866" cy="707886"/>
          </a:xfrm>
          <a:prstGeom prst="rect">
            <a:avLst/>
          </a:prstGeom>
          <a:noFill/>
          <a:ln>
            <a:solidFill>
              <a:schemeClr val="tx1"/>
            </a:solidFill>
          </a:ln>
        </p:spPr>
        <p:txBody>
          <a:bodyPr wrap="none" rtlCol="0">
            <a:spAutoFit/>
          </a:bodyPr>
          <a:lstStyle/>
          <a:p>
            <a:r>
              <a:rPr lang="en-US" sz="2000" dirty="0">
                <a:latin typeface="Cambria"/>
                <a:cs typeface="Cambria"/>
              </a:rPr>
              <a:t>i1</a:t>
            </a:r>
          </a:p>
          <a:p>
            <a:r>
              <a:rPr lang="en-US" sz="2000" dirty="0">
                <a:latin typeface="Cambria"/>
                <a:cs typeface="Cambria"/>
              </a:rPr>
              <a:t>i2</a:t>
            </a:r>
          </a:p>
        </p:txBody>
      </p:sp>
      <p:sp>
        <p:nvSpPr>
          <p:cNvPr id="49" name="TextBox 48">
            <a:extLst>
              <a:ext uri="{FF2B5EF4-FFF2-40B4-BE49-F238E27FC236}">
                <a16:creationId xmlns:a16="http://schemas.microsoft.com/office/drawing/2014/main" id="{2422AC3B-A4D5-5341-8165-6EF3299DFD48}"/>
              </a:ext>
            </a:extLst>
          </p:cNvPr>
          <p:cNvSpPr txBox="1"/>
          <p:nvPr/>
        </p:nvSpPr>
        <p:spPr>
          <a:xfrm>
            <a:off x="7131521" y="3496256"/>
            <a:ext cx="441146" cy="1015663"/>
          </a:xfrm>
          <a:prstGeom prst="rect">
            <a:avLst/>
          </a:prstGeom>
          <a:noFill/>
          <a:ln>
            <a:solidFill>
              <a:schemeClr val="tx1"/>
            </a:solidFill>
          </a:ln>
        </p:spPr>
        <p:txBody>
          <a:bodyPr wrap="none" rtlCol="0">
            <a:spAutoFit/>
          </a:bodyPr>
          <a:lstStyle/>
          <a:p>
            <a:r>
              <a:rPr lang="en-US" sz="2000" dirty="0">
                <a:latin typeface="Cambria"/>
                <a:cs typeface="Cambria"/>
              </a:rPr>
              <a:t>c1</a:t>
            </a:r>
          </a:p>
          <a:p>
            <a:r>
              <a:rPr lang="en-US" sz="2000" dirty="0">
                <a:latin typeface="Cambria"/>
                <a:cs typeface="Cambria"/>
              </a:rPr>
              <a:t>c2</a:t>
            </a:r>
          </a:p>
          <a:p>
            <a:r>
              <a:rPr lang="en-US" sz="2000" dirty="0">
                <a:latin typeface="Cambria"/>
                <a:cs typeface="Cambria"/>
              </a:rPr>
              <a:t>c3</a:t>
            </a:r>
          </a:p>
        </p:txBody>
      </p:sp>
      <p:sp>
        <p:nvSpPr>
          <p:cNvPr id="53" name="TextBox 52">
            <a:extLst>
              <a:ext uri="{FF2B5EF4-FFF2-40B4-BE49-F238E27FC236}">
                <a16:creationId xmlns:a16="http://schemas.microsoft.com/office/drawing/2014/main" id="{C8BDC34A-510D-184E-802F-2E706F237F43}"/>
              </a:ext>
            </a:extLst>
          </p:cNvPr>
          <p:cNvSpPr txBox="1"/>
          <p:nvPr/>
        </p:nvSpPr>
        <p:spPr>
          <a:xfrm>
            <a:off x="5161601" y="4950192"/>
            <a:ext cx="437940" cy="1015663"/>
          </a:xfrm>
          <a:prstGeom prst="rect">
            <a:avLst/>
          </a:prstGeom>
          <a:noFill/>
          <a:ln>
            <a:solidFill>
              <a:schemeClr val="tx1"/>
            </a:solidFill>
          </a:ln>
        </p:spPr>
        <p:txBody>
          <a:bodyPr wrap="none" rtlCol="0">
            <a:spAutoFit/>
          </a:bodyPr>
          <a:lstStyle/>
          <a:p>
            <a:r>
              <a:rPr lang="en-US" sz="2000" dirty="0">
                <a:latin typeface="Cambria"/>
                <a:cs typeface="Cambria"/>
              </a:rPr>
              <a:t>s1</a:t>
            </a:r>
          </a:p>
          <a:p>
            <a:r>
              <a:rPr lang="en-US" sz="2000" dirty="0">
                <a:latin typeface="Cambria"/>
                <a:cs typeface="Cambria"/>
              </a:rPr>
              <a:t>s2</a:t>
            </a:r>
          </a:p>
          <a:p>
            <a:r>
              <a:rPr lang="en-US" sz="2000" dirty="0">
                <a:latin typeface="Cambria"/>
                <a:cs typeface="Cambria"/>
              </a:rPr>
              <a:t>s3</a:t>
            </a:r>
          </a:p>
        </p:txBody>
      </p:sp>
      <p:sp>
        <p:nvSpPr>
          <p:cNvPr id="54" name="TextBox 53">
            <a:extLst>
              <a:ext uri="{FF2B5EF4-FFF2-40B4-BE49-F238E27FC236}">
                <a16:creationId xmlns:a16="http://schemas.microsoft.com/office/drawing/2014/main" id="{C60F28CF-47CE-0C4F-AF63-27BE11B3734D}"/>
              </a:ext>
            </a:extLst>
          </p:cNvPr>
          <p:cNvSpPr txBox="1"/>
          <p:nvPr/>
        </p:nvSpPr>
        <p:spPr>
          <a:xfrm>
            <a:off x="3799040" y="3687196"/>
            <a:ext cx="1125629" cy="1015663"/>
          </a:xfrm>
          <a:prstGeom prst="rect">
            <a:avLst/>
          </a:prstGeom>
          <a:noFill/>
          <a:ln>
            <a:solidFill>
              <a:schemeClr val="tx1"/>
            </a:solidFill>
          </a:ln>
        </p:spPr>
        <p:txBody>
          <a:bodyPr wrap="none" rtlCol="0">
            <a:spAutoFit/>
          </a:bodyPr>
          <a:lstStyle/>
          <a:p>
            <a:r>
              <a:rPr lang="en-US" sz="2000" dirty="0">
                <a:solidFill>
                  <a:srgbClr val="CC0066"/>
                </a:solidFill>
                <a:latin typeface="Cambria"/>
                <a:cs typeface="Cambria"/>
              </a:rPr>
              <a:t>i1, s1, c1</a:t>
            </a:r>
          </a:p>
          <a:p>
            <a:r>
              <a:rPr lang="en-US" sz="2000" dirty="0">
                <a:solidFill>
                  <a:srgbClr val="CC0066"/>
                </a:solidFill>
                <a:latin typeface="Cambria"/>
                <a:cs typeface="Cambria"/>
              </a:rPr>
              <a:t>i1, s2, c1</a:t>
            </a:r>
          </a:p>
          <a:p>
            <a:r>
              <a:rPr lang="en-US" sz="2000" dirty="0">
                <a:solidFill>
                  <a:srgbClr val="CC0066"/>
                </a:solidFill>
                <a:latin typeface="Cambria"/>
                <a:cs typeface="Cambria"/>
              </a:rPr>
              <a:t>i2, s3, c1</a:t>
            </a:r>
          </a:p>
        </p:txBody>
      </p:sp>
      <p:sp>
        <p:nvSpPr>
          <p:cNvPr id="55" name="Rectangle 54">
            <a:extLst>
              <a:ext uri="{FF2B5EF4-FFF2-40B4-BE49-F238E27FC236}">
                <a16:creationId xmlns:a16="http://schemas.microsoft.com/office/drawing/2014/main" id="{3E4818BB-08B6-1D40-95F2-136254501D4C}"/>
              </a:ext>
            </a:extLst>
          </p:cNvPr>
          <p:cNvSpPr/>
          <p:nvPr/>
        </p:nvSpPr>
        <p:spPr>
          <a:xfrm>
            <a:off x="1828800" y="4934803"/>
            <a:ext cx="2970852" cy="1200329"/>
          </a:xfrm>
          <a:prstGeom prst="rect">
            <a:avLst/>
          </a:prstGeom>
        </p:spPr>
        <p:txBody>
          <a:bodyPr wrap="square">
            <a:spAutoFit/>
          </a:bodyPr>
          <a:lstStyle/>
          <a:p>
            <a:r>
              <a:rPr lang="en-US" dirty="0">
                <a:solidFill>
                  <a:srgbClr val="CC0066"/>
                </a:solidFill>
                <a:latin typeface="Cambria"/>
                <a:cs typeface="Cambria"/>
              </a:rPr>
              <a:t>Instructor </a:t>
            </a:r>
            <a:r>
              <a:rPr lang="en-US" dirty="0" err="1">
                <a:solidFill>
                  <a:srgbClr val="CC0066"/>
                </a:solidFill>
                <a:latin typeface="Cambria"/>
                <a:cs typeface="Cambria"/>
              </a:rPr>
              <a:t>i</a:t>
            </a:r>
            <a:r>
              <a:rPr lang="en-US" dirty="0">
                <a:solidFill>
                  <a:srgbClr val="CC0066"/>
                </a:solidFill>
                <a:latin typeface="Cambria"/>
                <a:cs typeface="Cambria"/>
              </a:rPr>
              <a:t> teaches student s enrolled in course c</a:t>
            </a:r>
            <a:endParaRPr lang="en-US" dirty="0">
              <a:solidFill>
                <a:srgbClr val="CC0066"/>
              </a:solidFill>
            </a:endParaRPr>
          </a:p>
        </p:txBody>
      </p:sp>
    </p:spTree>
    <p:extLst>
      <p:ext uri="{BB962C8B-B14F-4D97-AF65-F5344CB8AC3E}">
        <p14:creationId xmlns:p14="http://schemas.microsoft.com/office/powerpoint/2010/main" val="2903284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
          <p:cNvSpPr>
            <a:spLocks/>
          </p:cNvSpPr>
          <p:nvPr/>
        </p:nvSpPr>
        <p:spPr bwMode="auto">
          <a:xfrm>
            <a:off x="1751013" y="15621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29" name="Freeform 5"/>
          <p:cNvSpPr>
            <a:spLocks/>
          </p:cNvSpPr>
          <p:nvPr/>
        </p:nvSpPr>
        <p:spPr bwMode="auto">
          <a:xfrm>
            <a:off x="1219200" y="19526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0" name="Freeform 6"/>
          <p:cNvSpPr>
            <a:spLocks/>
          </p:cNvSpPr>
          <p:nvPr/>
        </p:nvSpPr>
        <p:spPr bwMode="auto">
          <a:xfrm>
            <a:off x="2305050" y="1952625"/>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1" name="Freeform 7"/>
          <p:cNvSpPr>
            <a:spLocks/>
          </p:cNvSpPr>
          <p:nvPr/>
        </p:nvSpPr>
        <p:spPr bwMode="auto">
          <a:xfrm>
            <a:off x="1751013" y="2805113"/>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2" name="Rectangle 31"/>
          <p:cNvSpPr>
            <a:spLocks noChangeArrowheads="1"/>
          </p:cNvSpPr>
          <p:nvPr/>
        </p:nvSpPr>
        <p:spPr bwMode="auto">
          <a:xfrm>
            <a:off x="2366963" y="2076450"/>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33" name="Rectangle 32"/>
          <p:cNvSpPr>
            <a:spLocks noChangeArrowheads="1"/>
          </p:cNvSpPr>
          <p:nvPr/>
        </p:nvSpPr>
        <p:spPr bwMode="auto">
          <a:xfrm>
            <a:off x="1700213" y="16335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34" name="Rectangle 33"/>
          <p:cNvSpPr>
            <a:spLocks noChangeArrowheads="1"/>
          </p:cNvSpPr>
          <p:nvPr/>
        </p:nvSpPr>
        <p:spPr bwMode="auto">
          <a:xfrm>
            <a:off x="1717349" y="2901950"/>
            <a:ext cx="1254451"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instructors</a:t>
            </a:r>
          </a:p>
        </p:txBody>
      </p:sp>
      <p:sp>
        <p:nvSpPr>
          <p:cNvPr id="35" name="Rectangle 14"/>
          <p:cNvSpPr>
            <a:spLocks noChangeArrowheads="1"/>
          </p:cNvSpPr>
          <p:nvPr/>
        </p:nvSpPr>
        <p:spPr bwMode="auto">
          <a:xfrm>
            <a:off x="1250950" y="2063750"/>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36" name="Line 17"/>
          <p:cNvSpPr>
            <a:spLocks noChangeShapeType="1"/>
          </p:cNvSpPr>
          <p:nvPr/>
        </p:nvSpPr>
        <p:spPr bwMode="auto">
          <a:xfrm>
            <a:off x="1511300" y="24669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37" name="Line 18"/>
          <p:cNvSpPr>
            <a:spLocks noChangeShapeType="1"/>
          </p:cNvSpPr>
          <p:nvPr/>
        </p:nvSpPr>
        <p:spPr bwMode="auto">
          <a:xfrm>
            <a:off x="2047875" y="21066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38" name="Line 19"/>
          <p:cNvSpPr>
            <a:spLocks noChangeShapeType="1"/>
          </p:cNvSpPr>
          <p:nvPr/>
        </p:nvSpPr>
        <p:spPr bwMode="auto">
          <a:xfrm flipH="1">
            <a:off x="2395538" y="25146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39" name="Freeform 4"/>
          <p:cNvSpPr>
            <a:spLocks/>
          </p:cNvSpPr>
          <p:nvPr/>
        </p:nvSpPr>
        <p:spPr bwMode="auto">
          <a:xfrm>
            <a:off x="6897688" y="15240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0" name="Freeform 5"/>
          <p:cNvSpPr>
            <a:spLocks/>
          </p:cNvSpPr>
          <p:nvPr/>
        </p:nvSpPr>
        <p:spPr bwMode="auto">
          <a:xfrm>
            <a:off x="6365875" y="19145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2" name="Freeform 7"/>
          <p:cNvSpPr>
            <a:spLocks/>
          </p:cNvSpPr>
          <p:nvPr/>
        </p:nvSpPr>
        <p:spPr bwMode="auto">
          <a:xfrm>
            <a:off x="6897687" y="2767013"/>
            <a:ext cx="798513"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4" name="Rectangle 43"/>
          <p:cNvSpPr>
            <a:spLocks noChangeArrowheads="1"/>
          </p:cNvSpPr>
          <p:nvPr/>
        </p:nvSpPr>
        <p:spPr bwMode="auto">
          <a:xfrm>
            <a:off x="6846888" y="1595438"/>
            <a:ext cx="56926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title</a:t>
            </a:r>
          </a:p>
        </p:txBody>
      </p:sp>
      <p:sp>
        <p:nvSpPr>
          <p:cNvPr id="45" name="Rectangle 44"/>
          <p:cNvSpPr>
            <a:spLocks noChangeArrowheads="1"/>
          </p:cNvSpPr>
          <p:nvPr/>
        </p:nvSpPr>
        <p:spPr bwMode="auto">
          <a:xfrm>
            <a:off x="6826250" y="2863850"/>
            <a:ext cx="816030"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course</a:t>
            </a:r>
          </a:p>
        </p:txBody>
      </p:sp>
      <p:sp>
        <p:nvSpPr>
          <p:cNvPr id="46" name="Rectangle 14"/>
          <p:cNvSpPr>
            <a:spLocks noChangeArrowheads="1"/>
          </p:cNvSpPr>
          <p:nvPr/>
        </p:nvSpPr>
        <p:spPr bwMode="auto">
          <a:xfrm>
            <a:off x="6397625" y="2025650"/>
            <a:ext cx="479199"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err="1">
                <a:solidFill>
                  <a:srgbClr val="000000"/>
                </a:solidFill>
                <a:latin typeface="Cambria"/>
                <a:cs typeface="Cambria"/>
              </a:rPr>
              <a:t>cid</a:t>
            </a:r>
            <a:endParaRPr lang="en-US" sz="1600" b="1" u="sng" dirty="0">
              <a:solidFill>
                <a:srgbClr val="000000"/>
              </a:solidFill>
              <a:latin typeface="Cambria"/>
              <a:cs typeface="Cambria"/>
            </a:endParaRPr>
          </a:p>
        </p:txBody>
      </p:sp>
      <p:sp>
        <p:nvSpPr>
          <p:cNvPr id="47" name="Line 17"/>
          <p:cNvSpPr>
            <a:spLocks noChangeShapeType="1"/>
          </p:cNvSpPr>
          <p:nvPr/>
        </p:nvSpPr>
        <p:spPr bwMode="auto">
          <a:xfrm>
            <a:off x="6657975" y="24288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48" name="Line 18"/>
          <p:cNvSpPr>
            <a:spLocks noChangeShapeType="1"/>
          </p:cNvSpPr>
          <p:nvPr/>
        </p:nvSpPr>
        <p:spPr bwMode="auto">
          <a:xfrm>
            <a:off x="7194550" y="20685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50" name="Freeform 8"/>
          <p:cNvSpPr>
            <a:spLocks/>
          </p:cNvSpPr>
          <p:nvPr/>
        </p:nvSpPr>
        <p:spPr bwMode="auto">
          <a:xfrm>
            <a:off x="4156075" y="2628900"/>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4348851" y="2933700"/>
            <a:ext cx="182743" cy="335989"/>
          </a:xfrm>
          <a:prstGeom prst="rect">
            <a:avLst/>
          </a:prstGeom>
          <a:noFill/>
          <a:ln w="12700">
            <a:noFill/>
            <a:miter lim="800000"/>
            <a:headEnd/>
            <a:tailEnd/>
          </a:ln>
        </p:spPr>
        <p:txBody>
          <a:bodyPr wrap="none" lIns="90488" tIns="44450" rIns="90488" bIns="44450">
            <a:spAutoFit/>
          </a:bodyPr>
          <a:lstStyle/>
          <a:p>
            <a:pPr eaLnBrk="0" hangingPunct="0"/>
            <a:endParaRPr lang="en-US" sz="1600" b="1" dirty="0">
              <a:solidFill>
                <a:srgbClr val="000000"/>
              </a:solidFill>
              <a:latin typeface="Cambria"/>
              <a:cs typeface="Cambria"/>
            </a:endParaRPr>
          </a:p>
        </p:txBody>
      </p:sp>
      <p:sp>
        <p:nvSpPr>
          <p:cNvPr id="57" name="Freeform 6"/>
          <p:cNvSpPr>
            <a:spLocks/>
          </p:cNvSpPr>
          <p:nvPr/>
        </p:nvSpPr>
        <p:spPr bwMode="auto">
          <a:xfrm>
            <a:off x="4327525" y="1828800"/>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4460875" y="1901825"/>
            <a:ext cx="741590"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terms</a:t>
            </a:r>
          </a:p>
        </p:txBody>
      </p:sp>
      <p:sp>
        <p:nvSpPr>
          <p:cNvPr id="59" name="Line 18"/>
          <p:cNvSpPr>
            <a:spLocks noChangeShapeType="1"/>
          </p:cNvSpPr>
          <p:nvPr/>
        </p:nvSpPr>
        <p:spPr bwMode="auto">
          <a:xfrm>
            <a:off x="4841876" y="2359026"/>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52" name="Rectangle 51"/>
          <p:cNvSpPr>
            <a:spLocks noChangeArrowheads="1"/>
          </p:cNvSpPr>
          <p:nvPr/>
        </p:nvSpPr>
        <p:spPr bwMode="auto">
          <a:xfrm>
            <a:off x="4509582" y="2914931"/>
            <a:ext cx="69288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teach</a:t>
            </a:r>
          </a:p>
        </p:txBody>
      </p:sp>
      <p:sp>
        <p:nvSpPr>
          <p:cNvPr id="67" name="Freeform 4"/>
          <p:cNvSpPr>
            <a:spLocks/>
          </p:cNvSpPr>
          <p:nvPr/>
        </p:nvSpPr>
        <p:spPr bwMode="auto">
          <a:xfrm>
            <a:off x="6662841" y="57404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8" name="Freeform 5"/>
          <p:cNvSpPr>
            <a:spLocks/>
          </p:cNvSpPr>
          <p:nvPr/>
        </p:nvSpPr>
        <p:spPr bwMode="auto">
          <a:xfrm>
            <a:off x="5796014" y="5791200"/>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9" name="Freeform 6"/>
          <p:cNvSpPr>
            <a:spLocks/>
          </p:cNvSpPr>
          <p:nvPr/>
        </p:nvSpPr>
        <p:spPr bwMode="auto">
          <a:xfrm>
            <a:off x="7456539" y="5715000"/>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70" name="Freeform 7"/>
          <p:cNvSpPr>
            <a:spLocks/>
          </p:cNvSpPr>
          <p:nvPr/>
        </p:nvSpPr>
        <p:spPr bwMode="auto">
          <a:xfrm>
            <a:off x="6161139" y="4876800"/>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71" name="Rectangle 70"/>
          <p:cNvSpPr>
            <a:spLocks noChangeArrowheads="1"/>
          </p:cNvSpPr>
          <p:nvPr/>
        </p:nvSpPr>
        <p:spPr bwMode="auto">
          <a:xfrm>
            <a:off x="7518452" y="5838825"/>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72" name="Rectangle 71"/>
          <p:cNvSpPr>
            <a:spLocks noChangeArrowheads="1"/>
          </p:cNvSpPr>
          <p:nvPr/>
        </p:nvSpPr>
        <p:spPr bwMode="auto">
          <a:xfrm>
            <a:off x="6612041" y="58118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73" name="Rectangle 72"/>
          <p:cNvSpPr>
            <a:spLocks noChangeArrowheads="1"/>
          </p:cNvSpPr>
          <p:nvPr/>
        </p:nvSpPr>
        <p:spPr bwMode="auto">
          <a:xfrm>
            <a:off x="6266394" y="4973637"/>
            <a:ext cx="1037745"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students</a:t>
            </a:r>
          </a:p>
        </p:txBody>
      </p:sp>
      <p:sp>
        <p:nvSpPr>
          <p:cNvPr id="74" name="Rectangle 14"/>
          <p:cNvSpPr>
            <a:spLocks noChangeArrowheads="1"/>
          </p:cNvSpPr>
          <p:nvPr/>
        </p:nvSpPr>
        <p:spPr bwMode="auto">
          <a:xfrm>
            <a:off x="5827764" y="5902325"/>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75" name="Line 17"/>
          <p:cNvSpPr>
            <a:spLocks noChangeShapeType="1"/>
          </p:cNvSpPr>
          <p:nvPr/>
        </p:nvSpPr>
        <p:spPr bwMode="auto">
          <a:xfrm flipH="1">
            <a:off x="6161139" y="5410200"/>
            <a:ext cx="152400" cy="3810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76" name="Line 18"/>
          <p:cNvSpPr>
            <a:spLocks noChangeShapeType="1"/>
          </p:cNvSpPr>
          <p:nvPr/>
        </p:nvSpPr>
        <p:spPr bwMode="auto">
          <a:xfrm>
            <a:off x="6846940" y="5410201"/>
            <a:ext cx="7620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77" name="Line 19"/>
          <p:cNvSpPr>
            <a:spLocks noChangeShapeType="1"/>
          </p:cNvSpPr>
          <p:nvPr/>
        </p:nvSpPr>
        <p:spPr bwMode="auto">
          <a:xfrm>
            <a:off x="7285089" y="5410200"/>
            <a:ext cx="32385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2" name="TextBox 1"/>
          <p:cNvSpPr txBox="1"/>
          <p:nvPr/>
        </p:nvSpPr>
        <p:spPr>
          <a:xfrm>
            <a:off x="1498414" y="181221"/>
            <a:ext cx="6659675" cy="1200329"/>
          </a:xfrm>
          <a:prstGeom prst="rect">
            <a:avLst/>
          </a:prstGeom>
          <a:noFill/>
        </p:spPr>
        <p:txBody>
          <a:bodyPr wrap="square" rtlCol="0">
            <a:spAutoFit/>
          </a:bodyPr>
          <a:lstStyle/>
          <a:p>
            <a:r>
              <a:rPr lang="en-US" dirty="0">
                <a:latin typeface="Cambria"/>
                <a:cs typeface="Cambria"/>
              </a:rPr>
              <a:t>How about this ER diagram? How is it different from the previous one? It may not tell who teach which students. For example, who is teaching s3? </a:t>
            </a:r>
          </a:p>
        </p:txBody>
      </p:sp>
      <p:sp>
        <p:nvSpPr>
          <p:cNvPr id="80" name="Line 18"/>
          <p:cNvSpPr>
            <a:spLocks noChangeShapeType="1"/>
          </p:cNvSpPr>
          <p:nvPr/>
        </p:nvSpPr>
        <p:spPr bwMode="auto">
          <a:xfrm>
            <a:off x="2971800" y="3048000"/>
            <a:ext cx="1143000"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1" name="Line 18"/>
          <p:cNvSpPr>
            <a:spLocks noChangeShapeType="1"/>
          </p:cNvSpPr>
          <p:nvPr/>
        </p:nvSpPr>
        <p:spPr bwMode="auto">
          <a:xfrm>
            <a:off x="5638800" y="3048000"/>
            <a:ext cx="1219200"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2" name="Line 18"/>
          <p:cNvSpPr>
            <a:spLocks noChangeShapeType="1"/>
          </p:cNvSpPr>
          <p:nvPr/>
        </p:nvSpPr>
        <p:spPr bwMode="auto">
          <a:xfrm flipV="1">
            <a:off x="7058025" y="3362325"/>
            <a:ext cx="127000" cy="434665"/>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43" name="TextBox 42">
            <a:extLst>
              <a:ext uri="{FF2B5EF4-FFF2-40B4-BE49-F238E27FC236}">
                <a16:creationId xmlns:a16="http://schemas.microsoft.com/office/drawing/2014/main" id="{FEC0E1DA-04E1-B742-9A9F-BC039D55FA92}"/>
              </a:ext>
            </a:extLst>
          </p:cNvPr>
          <p:cNvSpPr txBox="1"/>
          <p:nvPr/>
        </p:nvSpPr>
        <p:spPr>
          <a:xfrm>
            <a:off x="2102447" y="3471229"/>
            <a:ext cx="397866" cy="707886"/>
          </a:xfrm>
          <a:prstGeom prst="rect">
            <a:avLst/>
          </a:prstGeom>
          <a:noFill/>
          <a:ln>
            <a:solidFill>
              <a:schemeClr val="tx1"/>
            </a:solidFill>
          </a:ln>
        </p:spPr>
        <p:txBody>
          <a:bodyPr wrap="none" rtlCol="0">
            <a:spAutoFit/>
          </a:bodyPr>
          <a:lstStyle/>
          <a:p>
            <a:r>
              <a:rPr lang="en-US" sz="2000" dirty="0">
                <a:latin typeface="Cambria"/>
                <a:cs typeface="Cambria"/>
              </a:rPr>
              <a:t>i1</a:t>
            </a:r>
          </a:p>
          <a:p>
            <a:r>
              <a:rPr lang="en-US" sz="2000" dirty="0">
                <a:latin typeface="Cambria"/>
                <a:cs typeface="Cambria"/>
              </a:rPr>
              <a:t>i2</a:t>
            </a:r>
          </a:p>
        </p:txBody>
      </p:sp>
      <p:sp>
        <p:nvSpPr>
          <p:cNvPr id="49" name="TextBox 48">
            <a:extLst>
              <a:ext uri="{FF2B5EF4-FFF2-40B4-BE49-F238E27FC236}">
                <a16:creationId xmlns:a16="http://schemas.microsoft.com/office/drawing/2014/main" id="{2422AC3B-A4D5-5341-8165-6EF3299DFD48}"/>
              </a:ext>
            </a:extLst>
          </p:cNvPr>
          <p:cNvSpPr txBox="1"/>
          <p:nvPr/>
        </p:nvSpPr>
        <p:spPr>
          <a:xfrm>
            <a:off x="7934325" y="2895600"/>
            <a:ext cx="441146" cy="1015663"/>
          </a:xfrm>
          <a:prstGeom prst="rect">
            <a:avLst/>
          </a:prstGeom>
          <a:noFill/>
          <a:ln>
            <a:solidFill>
              <a:schemeClr val="tx1"/>
            </a:solidFill>
          </a:ln>
        </p:spPr>
        <p:txBody>
          <a:bodyPr wrap="none" rtlCol="0">
            <a:spAutoFit/>
          </a:bodyPr>
          <a:lstStyle/>
          <a:p>
            <a:r>
              <a:rPr lang="en-US" sz="2000" dirty="0">
                <a:latin typeface="Cambria"/>
                <a:cs typeface="Cambria"/>
              </a:rPr>
              <a:t>c1</a:t>
            </a:r>
          </a:p>
          <a:p>
            <a:r>
              <a:rPr lang="en-US" sz="2000" dirty="0">
                <a:latin typeface="Cambria"/>
                <a:cs typeface="Cambria"/>
              </a:rPr>
              <a:t>c2</a:t>
            </a:r>
          </a:p>
          <a:p>
            <a:r>
              <a:rPr lang="en-US" sz="2000" dirty="0">
                <a:latin typeface="Cambria"/>
                <a:cs typeface="Cambria"/>
              </a:rPr>
              <a:t>c3</a:t>
            </a:r>
          </a:p>
        </p:txBody>
      </p:sp>
      <p:sp>
        <p:nvSpPr>
          <p:cNvPr id="53" name="TextBox 52">
            <a:extLst>
              <a:ext uri="{FF2B5EF4-FFF2-40B4-BE49-F238E27FC236}">
                <a16:creationId xmlns:a16="http://schemas.microsoft.com/office/drawing/2014/main" id="{C8BDC34A-510D-184E-802F-2E706F237F43}"/>
              </a:ext>
            </a:extLst>
          </p:cNvPr>
          <p:cNvSpPr txBox="1"/>
          <p:nvPr/>
        </p:nvSpPr>
        <p:spPr>
          <a:xfrm>
            <a:off x="5030369" y="4899392"/>
            <a:ext cx="437940" cy="1015663"/>
          </a:xfrm>
          <a:prstGeom prst="rect">
            <a:avLst/>
          </a:prstGeom>
          <a:noFill/>
          <a:ln>
            <a:solidFill>
              <a:schemeClr val="tx1"/>
            </a:solidFill>
          </a:ln>
        </p:spPr>
        <p:txBody>
          <a:bodyPr wrap="none" rtlCol="0">
            <a:spAutoFit/>
          </a:bodyPr>
          <a:lstStyle/>
          <a:p>
            <a:r>
              <a:rPr lang="en-US" sz="2000" dirty="0">
                <a:latin typeface="Cambria"/>
                <a:cs typeface="Cambria"/>
              </a:rPr>
              <a:t>s1</a:t>
            </a:r>
          </a:p>
          <a:p>
            <a:r>
              <a:rPr lang="en-US" sz="2000" dirty="0">
                <a:latin typeface="Cambria"/>
                <a:cs typeface="Cambria"/>
              </a:rPr>
              <a:t>s2</a:t>
            </a:r>
          </a:p>
          <a:p>
            <a:r>
              <a:rPr lang="en-US" sz="2000" dirty="0">
                <a:latin typeface="Cambria"/>
                <a:cs typeface="Cambria"/>
              </a:rPr>
              <a:t>s3</a:t>
            </a:r>
          </a:p>
        </p:txBody>
      </p:sp>
      <p:sp>
        <p:nvSpPr>
          <p:cNvPr id="54" name="TextBox 53">
            <a:extLst>
              <a:ext uri="{FF2B5EF4-FFF2-40B4-BE49-F238E27FC236}">
                <a16:creationId xmlns:a16="http://schemas.microsoft.com/office/drawing/2014/main" id="{C60F28CF-47CE-0C4F-AF63-27BE11B3734D}"/>
              </a:ext>
            </a:extLst>
          </p:cNvPr>
          <p:cNvSpPr txBox="1"/>
          <p:nvPr/>
        </p:nvSpPr>
        <p:spPr>
          <a:xfrm>
            <a:off x="5181600" y="3352800"/>
            <a:ext cx="763351" cy="707886"/>
          </a:xfrm>
          <a:prstGeom prst="rect">
            <a:avLst/>
          </a:prstGeom>
          <a:noFill/>
          <a:ln>
            <a:solidFill>
              <a:schemeClr val="tx1"/>
            </a:solidFill>
          </a:ln>
        </p:spPr>
        <p:txBody>
          <a:bodyPr wrap="none" rtlCol="0">
            <a:spAutoFit/>
          </a:bodyPr>
          <a:lstStyle/>
          <a:p>
            <a:r>
              <a:rPr lang="en-US" sz="2000" dirty="0">
                <a:solidFill>
                  <a:schemeClr val="accent2"/>
                </a:solidFill>
                <a:latin typeface="Cambria"/>
                <a:cs typeface="Cambria"/>
              </a:rPr>
              <a:t>i1, c1</a:t>
            </a:r>
          </a:p>
          <a:p>
            <a:r>
              <a:rPr lang="en-US" sz="2000" dirty="0">
                <a:solidFill>
                  <a:schemeClr val="accent2"/>
                </a:solidFill>
                <a:latin typeface="Cambria"/>
                <a:cs typeface="Cambria"/>
              </a:rPr>
              <a:t>i2, c1</a:t>
            </a:r>
          </a:p>
        </p:txBody>
      </p:sp>
      <p:sp>
        <p:nvSpPr>
          <p:cNvPr id="55" name="Freeform 8">
            <a:extLst>
              <a:ext uri="{FF2B5EF4-FFF2-40B4-BE49-F238E27FC236}">
                <a16:creationId xmlns:a16="http://schemas.microsoft.com/office/drawing/2014/main" id="{0A67E891-1DB1-3647-911D-5E5F1A4A1FFE}"/>
              </a:ext>
            </a:extLst>
          </p:cNvPr>
          <p:cNvSpPr>
            <a:spLocks/>
          </p:cNvSpPr>
          <p:nvPr/>
        </p:nvSpPr>
        <p:spPr bwMode="auto">
          <a:xfrm>
            <a:off x="6520859" y="3796990"/>
            <a:ext cx="990600" cy="542073"/>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6" name="Rectangle 55">
            <a:extLst>
              <a:ext uri="{FF2B5EF4-FFF2-40B4-BE49-F238E27FC236}">
                <a16:creationId xmlns:a16="http://schemas.microsoft.com/office/drawing/2014/main" id="{E4625782-FF5D-844E-845F-F9D2E13865B9}"/>
              </a:ext>
            </a:extLst>
          </p:cNvPr>
          <p:cNvSpPr>
            <a:spLocks noChangeArrowheads="1"/>
          </p:cNvSpPr>
          <p:nvPr/>
        </p:nvSpPr>
        <p:spPr bwMode="auto">
          <a:xfrm>
            <a:off x="6629400" y="3855011"/>
            <a:ext cx="833755"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Enroll]</a:t>
            </a:r>
          </a:p>
        </p:txBody>
      </p:sp>
      <p:sp>
        <p:nvSpPr>
          <p:cNvPr id="60" name="Line 18">
            <a:extLst>
              <a:ext uri="{FF2B5EF4-FFF2-40B4-BE49-F238E27FC236}">
                <a16:creationId xmlns:a16="http://schemas.microsoft.com/office/drawing/2014/main" id="{2B1897E3-2AEA-C943-9C00-BD46C40C579D}"/>
              </a:ext>
            </a:extLst>
          </p:cNvPr>
          <p:cNvSpPr>
            <a:spLocks noChangeShapeType="1"/>
          </p:cNvSpPr>
          <p:nvPr/>
        </p:nvSpPr>
        <p:spPr bwMode="auto">
          <a:xfrm flipV="1">
            <a:off x="6657975" y="4359866"/>
            <a:ext cx="345849" cy="513196"/>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61" name="TextBox 60">
            <a:extLst>
              <a:ext uri="{FF2B5EF4-FFF2-40B4-BE49-F238E27FC236}">
                <a16:creationId xmlns:a16="http://schemas.microsoft.com/office/drawing/2014/main" id="{9C88FCB0-DB9C-1341-B697-46AD26829590}"/>
              </a:ext>
            </a:extLst>
          </p:cNvPr>
          <p:cNvSpPr txBox="1"/>
          <p:nvPr/>
        </p:nvSpPr>
        <p:spPr>
          <a:xfrm>
            <a:off x="7618649" y="4089737"/>
            <a:ext cx="803425" cy="1015663"/>
          </a:xfrm>
          <a:prstGeom prst="rect">
            <a:avLst/>
          </a:prstGeom>
          <a:noFill/>
          <a:ln>
            <a:solidFill>
              <a:schemeClr val="tx1"/>
            </a:solidFill>
          </a:ln>
        </p:spPr>
        <p:txBody>
          <a:bodyPr wrap="none" rtlCol="0">
            <a:spAutoFit/>
          </a:bodyPr>
          <a:lstStyle/>
          <a:p>
            <a:r>
              <a:rPr lang="en-US" sz="2000" dirty="0">
                <a:solidFill>
                  <a:schemeClr val="accent2"/>
                </a:solidFill>
                <a:latin typeface="Cambria"/>
                <a:cs typeface="Cambria"/>
              </a:rPr>
              <a:t>s1, c1</a:t>
            </a:r>
          </a:p>
          <a:p>
            <a:r>
              <a:rPr lang="en-US" sz="2000" dirty="0">
                <a:solidFill>
                  <a:schemeClr val="accent2"/>
                </a:solidFill>
                <a:latin typeface="Cambria"/>
                <a:cs typeface="Cambria"/>
              </a:rPr>
              <a:t>s2, c1</a:t>
            </a:r>
          </a:p>
          <a:p>
            <a:r>
              <a:rPr lang="en-US" sz="2000" dirty="0">
                <a:solidFill>
                  <a:schemeClr val="accent2"/>
                </a:solidFill>
                <a:latin typeface="Cambria"/>
                <a:cs typeface="Cambria"/>
              </a:rPr>
              <a:t>s3, c1</a:t>
            </a:r>
          </a:p>
        </p:txBody>
      </p:sp>
      <p:sp>
        <p:nvSpPr>
          <p:cNvPr id="62" name="TextBox 61">
            <a:extLst>
              <a:ext uri="{FF2B5EF4-FFF2-40B4-BE49-F238E27FC236}">
                <a16:creationId xmlns:a16="http://schemas.microsoft.com/office/drawing/2014/main" id="{FF014257-AC1B-E44E-AF9A-B1ADF2A7E57F}"/>
              </a:ext>
            </a:extLst>
          </p:cNvPr>
          <p:cNvSpPr txBox="1"/>
          <p:nvPr/>
        </p:nvSpPr>
        <p:spPr>
          <a:xfrm>
            <a:off x="3267109" y="4749375"/>
            <a:ext cx="1125629" cy="1015663"/>
          </a:xfrm>
          <a:prstGeom prst="rect">
            <a:avLst/>
          </a:prstGeom>
          <a:noFill/>
          <a:ln>
            <a:solidFill>
              <a:schemeClr val="tx1"/>
            </a:solidFill>
          </a:ln>
        </p:spPr>
        <p:txBody>
          <a:bodyPr wrap="none" rtlCol="0">
            <a:spAutoFit/>
          </a:bodyPr>
          <a:lstStyle/>
          <a:p>
            <a:r>
              <a:rPr lang="en-US" sz="2000" dirty="0">
                <a:solidFill>
                  <a:srgbClr val="CC0066"/>
                </a:solidFill>
                <a:latin typeface="Cambria"/>
                <a:cs typeface="Cambria"/>
              </a:rPr>
              <a:t>i1, s1, c1</a:t>
            </a:r>
          </a:p>
          <a:p>
            <a:r>
              <a:rPr lang="en-US" sz="2000" dirty="0">
                <a:solidFill>
                  <a:srgbClr val="CC0066"/>
                </a:solidFill>
                <a:latin typeface="Cambria"/>
                <a:cs typeface="Cambria"/>
              </a:rPr>
              <a:t>i1, s2, c1</a:t>
            </a:r>
          </a:p>
          <a:p>
            <a:r>
              <a:rPr lang="en-US" sz="2000" dirty="0">
                <a:solidFill>
                  <a:srgbClr val="CC0066"/>
                </a:solidFill>
                <a:latin typeface="Cambria"/>
                <a:cs typeface="Cambria"/>
              </a:rPr>
              <a:t>i2, s3, c1</a:t>
            </a:r>
          </a:p>
        </p:txBody>
      </p:sp>
      <p:sp>
        <p:nvSpPr>
          <p:cNvPr id="63" name="Rectangle 62">
            <a:extLst>
              <a:ext uri="{FF2B5EF4-FFF2-40B4-BE49-F238E27FC236}">
                <a16:creationId xmlns:a16="http://schemas.microsoft.com/office/drawing/2014/main" id="{84FA052E-0788-9448-B419-36383A87F2E4}"/>
              </a:ext>
            </a:extLst>
          </p:cNvPr>
          <p:cNvSpPr/>
          <p:nvPr/>
        </p:nvSpPr>
        <p:spPr>
          <a:xfrm>
            <a:off x="325673" y="4742831"/>
            <a:ext cx="2970852" cy="1200329"/>
          </a:xfrm>
          <a:prstGeom prst="rect">
            <a:avLst/>
          </a:prstGeom>
        </p:spPr>
        <p:txBody>
          <a:bodyPr wrap="square">
            <a:spAutoFit/>
          </a:bodyPr>
          <a:lstStyle/>
          <a:p>
            <a:r>
              <a:rPr lang="en-US" dirty="0">
                <a:solidFill>
                  <a:srgbClr val="CC0066"/>
                </a:solidFill>
                <a:latin typeface="Cambria"/>
                <a:cs typeface="Cambria"/>
              </a:rPr>
              <a:t>Instructor </a:t>
            </a:r>
            <a:r>
              <a:rPr lang="en-US" dirty="0" err="1">
                <a:solidFill>
                  <a:srgbClr val="CC0066"/>
                </a:solidFill>
                <a:latin typeface="Cambria"/>
                <a:cs typeface="Cambria"/>
              </a:rPr>
              <a:t>i</a:t>
            </a:r>
            <a:r>
              <a:rPr lang="en-US" dirty="0">
                <a:solidFill>
                  <a:srgbClr val="CC0066"/>
                </a:solidFill>
                <a:latin typeface="Cambria"/>
                <a:cs typeface="Cambria"/>
              </a:rPr>
              <a:t> teaches student s enrolled in course c</a:t>
            </a:r>
            <a:endParaRPr lang="en-US" dirty="0">
              <a:solidFill>
                <a:srgbClr val="CC0066"/>
              </a:solidFill>
            </a:endParaRPr>
          </a:p>
        </p:txBody>
      </p:sp>
    </p:spTree>
    <p:extLst>
      <p:ext uri="{BB962C8B-B14F-4D97-AF65-F5344CB8AC3E}">
        <p14:creationId xmlns:p14="http://schemas.microsoft.com/office/powerpoint/2010/main" val="99350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
          <p:cNvSpPr>
            <a:spLocks/>
          </p:cNvSpPr>
          <p:nvPr/>
        </p:nvSpPr>
        <p:spPr bwMode="auto">
          <a:xfrm>
            <a:off x="1751013" y="15621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29" name="Freeform 5"/>
          <p:cNvSpPr>
            <a:spLocks/>
          </p:cNvSpPr>
          <p:nvPr/>
        </p:nvSpPr>
        <p:spPr bwMode="auto">
          <a:xfrm>
            <a:off x="1219200" y="19526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0" name="Freeform 6"/>
          <p:cNvSpPr>
            <a:spLocks/>
          </p:cNvSpPr>
          <p:nvPr/>
        </p:nvSpPr>
        <p:spPr bwMode="auto">
          <a:xfrm>
            <a:off x="2305050" y="1952625"/>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1" name="Freeform 7"/>
          <p:cNvSpPr>
            <a:spLocks/>
          </p:cNvSpPr>
          <p:nvPr/>
        </p:nvSpPr>
        <p:spPr bwMode="auto">
          <a:xfrm>
            <a:off x="1751013" y="2805113"/>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2" name="Rectangle 31"/>
          <p:cNvSpPr>
            <a:spLocks noChangeArrowheads="1"/>
          </p:cNvSpPr>
          <p:nvPr/>
        </p:nvSpPr>
        <p:spPr bwMode="auto">
          <a:xfrm>
            <a:off x="2366963" y="2076450"/>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33" name="Rectangle 32"/>
          <p:cNvSpPr>
            <a:spLocks noChangeArrowheads="1"/>
          </p:cNvSpPr>
          <p:nvPr/>
        </p:nvSpPr>
        <p:spPr bwMode="auto">
          <a:xfrm>
            <a:off x="1700213" y="16335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34" name="Rectangle 33"/>
          <p:cNvSpPr>
            <a:spLocks noChangeArrowheads="1"/>
          </p:cNvSpPr>
          <p:nvPr/>
        </p:nvSpPr>
        <p:spPr bwMode="auto">
          <a:xfrm>
            <a:off x="1717349" y="2901950"/>
            <a:ext cx="1254451"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instructors</a:t>
            </a:r>
          </a:p>
        </p:txBody>
      </p:sp>
      <p:sp>
        <p:nvSpPr>
          <p:cNvPr id="35" name="Rectangle 14"/>
          <p:cNvSpPr>
            <a:spLocks noChangeArrowheads="1"/>
          </p:cNvSpPr>
          <p:nvPr/>
        </p:nvSpPr>
        <p:spPr bwMode="auto">
          <a:xfrm>
            <a:off x="1250950" y="2063750"/>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36" name="Line 17"/>
          <p:cNvSpPr>
            <a:spLocks noChangeShapeType="1"/>
          </p:cNvSpPr>
          <p:nvPr/>
        </p:nvSpPr>
        <p:spPr bwMode="auto">
          <a:xfrm>
            <a:off x="1511300" y="24669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37" name="Line 18"/>
          <p:cNvSpPr>
            <a:spLocks noChangeShapeType="1"/>
          </p:cNvSpPr>
          <p:nvPr/>
        </p:nvSpPr>
        <p:spPr bwMode="auto">
          <a:xfrm>
            <a:off x="2047875" y="21066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38" name="Line 19"/>
          <p:cNvSpPr>
            <a:spLocks noChangeShapeType="1"/>
          </p:cNvSpPr>
          <p:nvPr/>
        </p:nvSpPr>
        <p:spPr bwMode="auto">
          <a:xfrm flipH="1">
            <a:off x="2395538" y="25146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39" name="Freeform 4"/>
          <p:cNvSpPr>
            <a:spLocks/>
          </p:cNvSpPr>
          <p:nvPr/>
        </p:nvSpPr>
        <p:spPr bwMode="auto">
          <a:xfrm>
            <a:off x="6897688" y="15240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0" name="Freeform 5"/>
          <p:cNvSpPr>
            <a:spLocks/>
          </p:cNvSpPr>
          <p:nvPr/>
        </p:nvSpPr>
        <p:spPr bwMode="auto">
          <a:xfrm>
            <a:off x="6365875" y="19145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2" name="Freeform 7"/>
          <p:cNvSpPr>
            <a:spLocks/>
          </p:cNvSpPr>
          <p:nvPr/>
        </p:nvSpPr>
        <p:spPr bwMode="auto">
          <a:xfrm>
            <a:off x="6897687" y="2767013"/>
            <a:ext cx="798513"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4" name="Rectangle 43"/>
          <p:cNvSpPr>
            <a:spLocks noChangeArrowheads="1"/>
          </p:cNvSpPr>
          <p:nvPr/>
        </p:nvSpPr>
        <p:spPr bwMode="auto">
          <a:xfrm>
            <a:off x="6846888" y="1595438"/>
            <a:ext cx="56926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title</a:t>
            </a:r>
          </a:p>
        </p:txBody>
      </p:sp>
      <p:sp>
        <p:nvSpPr>
          <p:cNvPr id="45" name="Rectangle 44"/>
          <p:cNvSpPr>
            <a:spLocks noChangeArrowheads="1"/>
          </p:cNvSpPr>
          <p:nvPr/>
        </p:nvSpPr>
        <p:spPr bwMode="auto">
          <a:xfrm>
            <a:off x="6826250" y="2863850"/>
            <a:ext cx="816030"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course</a:t>
            </a:r>
          </a:p>
        </p:txBody>
      </p:sp>
      <p:sp>
        <p:nvSpPr>
          <p:cNvPr id="46" name="Rectangle 14"/>
          <p:cNvSpPr>
            <a:spLocks noChangeArrowheads="1"/>
          </p:cNvSpPr>
          <p:nvPr/>
        </p:nvSpPr>
        <p:spPr bwMode="auto">
          <a:xfrm>
            <a:off x="6397625" y="2025650"/>
            <a:ext cx="479199"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err="1">
                <a:solidFill>
                  <a:srgbClr val="000000"/>
                </a:solidFill>
                <a:latin typeface="Cambria"/>
                <a:cs typeface="Cambria"/>
              </a:rPr>
              <a:t>cid</a:t>
            </a:r>
            <a:endParaRPr lang="en-US" sz="1600" b="1" u="sng" dirty="0">
              <a:solidFill>
                <a:srgbClr val="000000"/>
              </a:solidFill>
              <a:latin typeface="Cambria"/>
              <a:cs typeface="Cambria"/>
            </a:endParaRPr>
          </a:p>
        </p:txBody>
      </p:sp>
      <p:sp>
        <p:nvSpPr>
          <p:cNvPr id="47" name="Line 17"/>
          <p:cNvSpPr>
            <a:spLocks noChangeShapeType="1"/>
          </p:cNvSpPr>
          <p:nvPr/>
        </p:nvSpPr>
        <p:spPr bwMode="auto">
          <a:xfrm>
            <a:off x="6657975" y="24288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48" name="Line 18"/>
          <p:cNvSpPr>
            <a:spLocks noChangeShapeType="1"/>
          </p:cNvSpPr>
          <p:nvPr/>
        </p:nvSpPr>
        <p:spPr bwMode="auto">
          <a:xfrm>
            <a:off x="7194550" y="20685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57" name="Freeform 6"/>
          <p:cNvSpPr>
            <a:spLocks/>
          </p:cNvSpPr>
          <p:nvPr/>
        </p:nvSpPr>
        <p:spPr bwMode="auto">
          <a:xfrm>
            <a:off x="4327525" y="1828800"/>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4460875" y="1901825"/>
            <a:ext cx="741590"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terms</a:t>
            </a:r>
          </a:p>
        </p:txBody>
      </p:sp>
      <p:grpSp>
        <p:nvGrpSpPr>
          <p:cNvPr id="3" name="Group 2"/>
          <p:cNvGrpSpPr/>
          <p:nvPr/>
        </p:nvGrpSpPr>
        <p:grpSpPr>
          <a:xfrm>
            <a:off x="4043362" y="2359026"/>
            <a:ext cx="1671638" cy="1142999"/>
            <a:chOff x="4043362" y="2359026"/>
            <a:chExt cx="1671638" cy="1142999"/>
          </a:xfrm>
        </p:grpSpPr>
        <p:sp>
          <p:nvSpPr>
            <p:cNvPr id="50" name="Freeform 8"/>
            <p:cNvSpPr>
              <a:spLocks/>
            </p:cNvSpPr>
            <p:nvPr/>
          </p:nvSpPr>
          <p:spPr bwMode="auto">
            <a:xfrm>
              <a:off x="4043362" y="2590800"/>
              <a:ext cx="1671638" cy="9112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4348851" y="2933700"/>
              <a:ext cx="182743" cy="335989"/>
            </a:xfrm>
            <a:prstGeom prst="rect">
              <a:avLst/>
            </a:prstGeom>
            <a:noFill/>
            <a:ln w="12700">
              <a:noFill/>
              <a:miter lim="800000"/>
              <a:headEnd/>
              <a:tailEnd/>
            </a:ln>
          </p:spPr>
          <p:txBody>
            <a:bodyPr wrap="none" lIns="90488" tIns="44450" rIns="90488" bIns="44450">
              <a:spAutoFit/>
            </a:bodyPr>
            <a:lstStyle/>
            <a:p>
              <a:pPr eaLnBrk="0" hangingPunct="0"/>
              <a:endParaRPr lang="en-US" sz="1600" b="1" dirty="0">
                <a:solidFill>
                  <a:srgbClr val="000000"/>
                </a:solidFill>
                <a:latin typeface="Cambria"/>
                <a:cs typeface="Cambria"/>
              </a:endParaRPr>
            </a:p>
          </p:txBody>
        </p:sp>
        <p:sp>
          <p:nvSpPr>
            <p:cNvPr id="59" name="Line 18"/>
            <p:cNvSpPr>
              <a:spLocks noChangeShapeType="1"/>
            </p:cNvSpPr>
            <p:nvPr/>
          </p:nvSpPr>
          <p:spPr bwMode="auto">
            <a:xfrm>
              <a:off x="4841876" y="2359026"/>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52" name="Rectangle 51"/>
            <p:cNvSpPr>
              <a:spLocks noChangeArrowheads="1"/>
            </p:cNvSpPr>
            <p:nvPr/>
          </p:nvSpPr>
          <p:spPr bwMode="auto">
            <a:xfrm>
              <a:off x="4535603" y="2667000"/>
              <a:ext cx="822542" cy="828432"/>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teach-</a:t>
              </a:r>
            </a:p>
            <a:p>
              <a:pPr eaLnBrk="0" hangingPunct="0"/>
              <a:r>
                <a:rPr lang="en-US" sz="1600" b="1" dirty="0">
                  <a:solidFill>
                    <a:srgbClr val="000000"/>
                  </a:solidFill>
                  <a:latin typeface="Cambria"/>
                  <a:cs typeface="Cambria"/>
                </a:rPr>
                <a:t>enroll-</a:t>
              </a:r>
            </a:p>
            <a:p>
              <a:pPr eaLnBrk="0" hangingPunct="0"/>
              <a:r>
                <a:rPr lang="en-US" sz="1600" b="1" dirty="0">
                  <a:solidFill>
                    <a:srgbClr val="000000"/>
                  </a:solidFill>
                  <a:latin typeface="Cambria"/>
                  <a:cs typeface="Cambria"/>
                </a:rPr>
                <a:t>use</a:t>
              </a:r>
            </a:p>
          </p:txBody>
        </p:sp>
      </p:grpSp>
      <p:sp>
        <p:nvSpPr>
          <p:cNvPr id="67" name="Freeform 4"/>
          <p:cNvSpPr>
            <a:spLocks/>
          </p:cNvSpPr>
          <p:nvPr/>
        </p:nvSpPr>
        <p:spPr bwMode="auto">
          <a:xfrm>
            <a:off x="4753027" y="53594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8" name="Freeform 5"/>
          <p:cNvSpPr>
            <a:spLocks/>
          </p:cNvSpPr>
          <p:nvPr/>
        </p:nvSpPr>
        <p:spPr bwMode="auto">
          <a:xfrm>
            <a:off x="3886200" y="5410200"/>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9" name="Freeform 6"/>
          <p:cNvSpPr>
            <a:spLocks/>
          </p:cNvSpPr>
          <p:nvPr/>
        </p:nvSpPr>
        <p:spPr bwMode="auto">
          <a:xfrm>
            <a:off x="5546725" y="5334000"/>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70" name="Freeform 7"/>
          <p:cNvSpPr>
            <a:spLocks/>
          </p:cNvSpPr>
          <p:nvPr/>
        </p:nvSpPr>
        <p:spPr bwMode="auto">
          <a:xfrm>
            <a:off x="4251325" y="4495800"/>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71" name="Rectangle 70"/>
          <p:cNvSpPr>
            <a:spLocks noChangeArrowheads="1"/>
          </p:cNvSpPr>
          <p:nvPr/>
        </p:nvSpPr>
        <p:spPr bwMode="auto">
          <a:xfrm>
            <a:off x="5608638" y="5457825"/>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72" name="Rectangle 71"/>
          <p:cNvSpPr>
            <a:spLocks noChangeArrowheads="1"/>
          </p:cNvSpPr>
          <p:nvPr/>
        </p:nvSpPr>
        <p:spPr bwMode="auto">
          <a:xfrm>
            <a:off x="4702227" y="54308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73" name="Rectangle 72"/>
          <p:cNvSpPr>
            <a:spLocks noChangeArrowheads="1"/>
          </p:cNvSpPr>
          <p:nvPr/>
        </p:nvSpPr>
        <p:spPr bwMode="auto">
          <a:xfrm>
            <a:off x="4356580" y="4592637"/>
            <a:ext cx="1037745"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students</a:t>
            </a:r>
          </a:p>
        </p:txBody>
      </p:sp>
      <p:sp>
        <p:nvSpPr>
          <p:cNvPr id="74" name="Rectangle 14"/>
          <p:cNvSpPr>
            <a:spLocks noChangeArrowheads="1"/>
          </p:cNvSpPr>
          <p:nvPr/>
        </p:nvSpPr>
        <p:spPr bwMode="auto">
          <a:xfrm>
            <a:off x="3917950" y="5521325"/>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75" name="Line 17"/>
          <p:cNvSpPr>
            <a:spLocks noChangeShapeType="1"/>
          </p:cNvSpPr>
          <p:nvPr/>
        </p:nvSpPr>
        <p:spPr bwMode="auto">
          <a:xfrm flipH="1">
            <a:off x="4251325" y="5029200"/>
            <a:ext cx="152400" cy="3810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76" name="Line 18"/>
          <p:cNvSpPr>
            <a:spLocks noChangeShapeType="1"/>
          </p:cNvSpPr>
          <p:nvPr/>
        </p:nvSpPr>
        <p:spPr bwMode="auto">
          <a:xfrm>
            <a:off x="4937126" y="5029201"/>
            <a:ext cx="7620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77" name="Line 19"/>
          <p:cNvSpPr>
            <a:spLocks noChangeShapeType="1"/>
          </p:cNvSpPr>
          <p:nvPr/>
        </p:nvSpPr>
        <p:spPr bwMode="auto">
          <a:xfrm>
            <a:off x="5375275" y="5029200"/>
            <a:ext cx="32385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54" name="Freeform 7"/>
          <p:cNvSpPr>
            <a:spLocks/>
          </p:cNvSpPr>
          <p:nvPr/>
        </p:nvSpPr>
        <p:spPr bwMode="auto">
          <a:xfrm>
            <a:off x="6994525" y="3965575"/>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62" name="Rectangle 61"/>
          <p:cNvSpPr>
            <a:spLocks noChangeArrowheads="1"/>
          </p:cNvSpPr>
          <p:nvPr/>
        </p:nvSpPr>
        <p:spPr bwMode="auto">
          <a:xfrm>
            <a:off x="7099780" y="4062412"/>
            <a:ext cx="753312"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books</a:t>
            </a:r>
          </a:p>
        </p:txBody>
      </p:sp>
      <p:sp>
        <p:nvSpPr>
          <p:cNvPr id="81" name="TextBox 80"/>
          <p:cNvSpPr txBox="1"/>
          <p:nvPr/>
        </p:nvSpPr>
        <p:spPr>
          <a:xfrm>
            <a:off x="2411414" y="414338"/>
            <a:ext cx="4965368" cy="830997"/>
          </a:xfrm>
          <a:prstGeom prst="rect">
            <a:avLst/>
          </a:prstGeom>
          <a:noFill/>
        </p:spPr>
        <p:txBody>
          <a:bodyPr wrap="square" rtlCol="0">
            <a:spAutoFit/>
          </a:bodyPr>
          <a:lstStyle/>
          <a:p>
            <a:r>
              <a:rPr lang="en-US" dirty="0">
                <a:solidFill>
                  <a:srgbClr val="C00000"/>
                </a:solidFill>
                <a:latin typeface="Cambria"/>
                <a:cs typeface="Cambria"/>
              </a:rPr>
              <a:t>A relationship may be participated by any number of entity sets</a:t>
            </a:r>
          </a:p>
        </p:txBody>
      </p:sp>
      <p:sp>
        <p:nvSpPr>
          <p:cNvPr id="82" name="Line 18"/>
          <p:cNvSpPr>
            <a:spLocks noChangeShapeType="1"/>
          </p:cNvSpPr>
          <p:nvPr/>
        </p:nvSpPr>
        <p:spPr bwMode="auto">
          <a:xfrm>
            <a:off x="5334000" y="3276600"/>
            <a:ext cx="1600200" cy="83820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3" name="Line 18"/>
          <p:cNvSpPr>
            <a:spLocks noChangeShapeType="1"/>
          </p:cNvSpPr>
          <p:nvPr/>
        </p:nvSpPr>
        <p:spPr bwMode="auto">
          <a:xfrm>
            <a:off x="5638800" y="3048000"/>
            <a:ext cx="1295400"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4" name="Line 18"/>
          <p:cNvSpPr>
            <a:spLocks noChangeShapeType="1"/>
          </p:cNvSpPr>
          <p:nvPr/>
        </p:nvSpPr>
        <p:spPr bwMode="auto">
          <a:xfrm>
            <a:off x="2895600" y="3048000"/>
            <a:ext cx="1295400"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5" name="Line 18"/>
          <p:cNvSpPr>
            <a:spLocks noChangeShapeType="1"/>
          </p:cNvSpPr>
          <p:nvPr/>
        </p:nvSpPr>
        <p:spPr bwMode="auto">
          <a:xfrm>
            <a:off x="4876800" y="3505200"/>
            <a:ext cx="0" cy="99060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49" name="Freeform 4">
            <a:extLst>
              <a:ext uri="{FF2B5EF4-FFF2-40B4-BE49-F238E27FC236}">
                <a16:creationId xmlns:a16="http://schemas.microsoft.com/office/drawing/2014/main" id="{8DE4444F-EF7C-FA4E-A3C9-571E86B0D5DE}"/>
              </a:ext>
            </a:extLst>
          </p:cNvPr>
          <p:cNvSpPr>
            <a:spLocks/>
          </p:cNvSpPr>
          <p:nvPr/>
        </p:nvSpPr>
        <p:spPr bwMode="auto">
          <a:xfrm>
            <a:off x="8050212" y="4953929"/>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3" name="Freeform 5">
            <a:extLst>
              <a:ext uri="{FF2B5EF4-FFF2-40B4-BE49-F238E27FC236}">
                <a16:creationId xmlns:a16="http://schemas.microsoft.com/office/drawing/2014/main" id="{98BBECCE-038F-5940-81B2-16DC355ADD0F}"/>
              </a:ext>
            </a:extLst>
          </p:cNvPr>
          <p:cNvSpPr>
            <a:spLocks/>
          </p:cNvSpPr>
          <p:nvPr/>
        </p:nvSpPr>
        <p:spPr bwMode="auto">
          <a:xfrm>
            <a:off x="6826250" y="4945488"/>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5" name="Rectangle 54">
            <a:extLst>
              <a:ext uri="{FF2B5EF4-FFF2-40B4-BE49-F238E27FC236}">
                <a16:creationId xmlns:a16="http://schemas.microsoft.com/office/drawing/2014/main" id="{6FDE8270-F5EF-5B4E-98EC-82EEA2736AFE}"/>
              </a:ext>
            </a:extLst>
          </p:cNvPr>
          <p:cNvSpPr>
            <a:spLocks noChangeArrowheads="1"/>
          </p:cNvSpPr>
          <p:nvPr/>
        </p:nvSpPr>
        <p:spPr bwMode="auto">
          <a:xfrm>
            <a:off x="8049244" y="5094849"/>
            <a:ext cx="56926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title</a:t>
            </a:r>
          </a:p>
        </p:txBody>
      </p:sp>
      <p:sp>
        <p:nvSpPr>
          <p:cNvPr id="56" name="Rectangle 14">
            <a:extLst>
              <a:ext uri="{FF2B5EF4-FFF2-40B4-BE49-F238E27FC236}">
                <a16:creationId xmlns:a16="http://schemas.microsoft.com/office/drawing/2014/main" id="{8D1CC1A6-2E5E-9146-9742-D055586F89DA}"/>
              </a:ext>
            </a:extLst>
          </p:cNvPr>
          <p:cNvSpPr>
            <a:spLocks noChangeArrowheads="1"/>
          </p:cNvSpPr>
          <p:nvPr/>
        </p:nvSpPr>
        <p:spPr bwMode="auto">
          <a:xfrm>
            <a:off x="6886261" y="5023411"/>
            <a:ext cx="490520"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a:solidFill>
                  <a:srgbClr val="000000"/>
                </a:solidFill>
                <a:latin typeface="Cambria"/>
                <a:cs typeface="Cambria"/>
              </a:rPr>
              <a:t>bid</a:t>
            </a:r>
          </a:p>
        </p:txBody>
      </p:sp>
      <p:sp>
        <p:nvSpPr>
          <p:cNvPr id="60" name="Line 17">
            <a:extLst>
              <a:ext uri="{FF2B5EF4-FFF2-40B4-BE49-F238E27FC236}">
                <a16:creationId xmlns:a16="http://schemas.microsoft.com/office/drawing/2014/main" id="{817AC43B-19CF-8F43-B33A-3B934AB1B08D}"/>
              </a:ext>
            </a:extLst>
          </p:cNvPr>
          <p:cNvSpPr>
            <a:spLocks noChangeShapeType="1"/>
          </p:cNvSpPr>
          <p:nvPr/>
        </p:nvSpPr>
        <p:spPr bwMode="auto">
          <a:xfrm flipH="1">
            <a:off x="7194550" y="4509526"/>
            <a:ext cx="221902" cy="4191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61" name="Line 18">
            <a:extLst>
              <a:ext uri="{FF2B5EF4-FFF2-40B4-BE49-F238E27FC236}">
                <a16:creationId xmlns:a16="http://schemas.microsoft.com/office/drawing/2014/main" id="{3EC389FC-7920-1243-B80E-566A2BECD086}"/>
              </a:ext>
            </a:extLst>
          </p:cNvPr>
          <p:cNvSpPr>
            <a:spLocks noChangeShapeType="1"/>
          </p:cNvSpPr>
          <p:nvPr/>
        </p:nvSpPr>
        <p:spPr bwMode="auto">
          <a:xfrm>
            <a:off x="7837215" y="4509527"/>
            <a:ext cx="397147" cy="470462"/>
          </a:xfrm>
          <a:prstGeom prst="line">
            <a:avLst/>
          </a:prstGeom>
          <a:noFill/>
          <a:ln w="12700">
            <a:solidFill>
              <a:schemeClr val="tx2"/>
            </a:solidFill>
            <a:round/>
            <a:headEnd/>
            <a:tailEnd/>
          </a:ln>
        </p:spPr>
        <p:txBody>
          <a:bodyPr/>
          <a:lstStyle/>
          <a:p>
            <a:endParaRPr lang="en-US">
              <a:latin typeface="Cambria"/>
              <a:cs typeface="Cambria"/>
            </a:endParaRPr>
          </a:p>
        </p:txBody>
      </p:sp>
    </p:spTree>
    <p:extLst>
      <p:ext uri="{BB962C8B-B14F-4D97-AF65-F5344CB8AC3E}">
        <p14:creationId xmlns:p14="http://schemas.microsoft.com/office/powerpoint/2010/main" val="134433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74"/>
          <p:cNvSpPr>
            <a:spLocks noChangeArrowheads="1"/>
          </p:cNvSpPr>
          <p:nvPr/>
        </p:nvSpPr>
        <p:spPr bwMode="auto">
          <a:xfrm>
            <a:off x="533400" y="493216"/>
            <a:ext cx="8382000" cy="4154984"/>
          </a:xfrm>
          <a:prstGeom prst="rect">
            <a:avLst/>
          </a:prstGeom>
          <a:noFill/>
          <a:ln w="9525">
            <a:noFill/>
            <a:miter lim="800000"/>
            <a:headEnd/>
            <a:tailEnd/>
          </a:ln>
        </p:spPr>
        <p:txBody>
          <a:bodyPr wrap="square">
            <a:spAutoFit/>
          </a:bodyPr>
          <a:lstStyle/>
          <a:p>
            <a:r>
              <a:rPr lang="en-US" dirty="0">
                <a:solidFill>
                  <a:srgbClr val="FF0000"/>
                </a:solidFill>
                <a:latin typeface="Cambria"/>
                <a:cs typeface="Cambria"/>
              </a:rPr>
              <a:t>So far, only two notations E and R</a:t>
            </a:r>
            <a:r>
              <a:rPr lang="en-US" dirty="0">
                <a:latin typeface="Cambria"/>
                <a:cs typeface="Cambria"/>
              </a:rPr>
              <a:t>, but they are very powerful in describing a “world”. When designing a database, think about these two questions and answer in corresponding grammars</a:t>
            </a:r>
          </a:p>
          <a:p>
            <a:pPr marL="514350" indent="-514350">
              <a:buAutoNum type="arabicParenR"/>
            </a:pPr>
            <a:r>
              <a:rPr lang="en-US" dirty="0">
                <a:solidFill>
                  <a:srgbClr val="0000FF"/>
                </a:solidFill>
                <a:latin typeface="Cambria"/>
                <a:cs typeface="Cambria"/>
              </a:rPr>
              <a:t>What entities it has</a:t>
            </a:r>
          </a:p>
          <a:p>
            <a:pPr marL="800100" lvl="1" indent="-342900">
              <a:buFont typeface="Arial"/>
              <a:buChar char="•"/>
            </a:pPr>
            <a:r>
              <a:rPr lang="en-US" dirty="0">
                <a:latin typeface="Cambria"/>
                <a:cs typeface="Cambria"/>
              </a:rPr>
              <a:t>There are a number of E_1, each of which has attributes A_1, A_2, ..., and </a:t>
            </a:r>
            <a:r>
              <a:rPr lang="en-US" dirty="0" err="1">
                <a:latin typeface="Cambria"/>
                <a:cs typeface="Cambria"/>
              </a:rPr>
              <a:t>A_n</a:t>
            </a:r>
            <a:r>
              <a:rPr lang="en-US" dirty="0">
                <a:latin typeface="Cambria"/>
                <a:cs typeface="Cambria"/>
              </a:rPr>
              <a:t>, where </a:t>
            </a:r>
            <a:r>
              <a:rPr lang="en-US" dirty="0" err="1">
                <a:latin typeface="Cambria"/>
                <a:cs typeface="Cambria"/>
              </a:rPr>
              <a:t>A_i</a:t>
            </a:r>
            <a:r>
              <a:rPr lang="en-US" dirty="0">
                <a:latin typeface="Cambria"/>
                <a:cs typeface="Cambria"/>
              </a:rPr>
              <a:t> is unique, </a:t>
            </a:r>
            <a:r>
              <a:rPr lang="en-US" dirty="0" err="1">
                <a:latin typeface="Cambria"/>
                <a:cs typeface="Cambria"/>
              </a:rPr>
              <a:t>A_j</a:t>
            </a:r>
            <a:r>
              <a:rPr lang="en-US" dirty="0">
                <a:latin typeface="Cambria"/>
                <a:cs typeface="Cambria"/>
              </a:rPr>
              <a:t> is unique, and ..., so on; ……</a:t>
            </a:r>
          </a:p>
          <a:p>
            <a:pPr marL="514350" indent="-514350">
              <a:buAutoNum type="arabicParenR"/>
            </a:pPr>
            <a:r>
              <a:rPr lang="en-US" dirty="0">
                <a:solidFill>
                  <a:srgbClr val="0000FF"/>
                </a:solidFill>
                <a:latin typeface="Cambria"/>
                <a:cs typeface="Cambria"/>
              </a:rPr>
              <a:t>What relationships exist among these entities</a:t>
            </a:r>
          </a:p>
          <a:p>
            <a:pPr marL="971550" lvl="1" indent="-514350">
              <a:buFont typeface="Arial" panose="020B0604020202020204" pitchFamily="34" charset="0"/>
              <a:buChar char="•"/>
            </a:pPr>
            <a:r>
              <a:rPr lang="en-US" dirty="0" err="1">
                <a:latin typeface="Cambria"/>
                <a:cs typeface="Cambria"/>
              </a:rPr>
              <a:t>E_x</a:t>
            </a:r>
            <a:r>
              <a:rPr lang="en-US" dirty="0">
                <a:latin typeface="Cambria"/>
                <a:cs typeface="Cambria"/>
              </a:rPr>
              <a:t> “has to do with” </a:t>
            </a:r>
            <a:r>
              <a:rPr lang="en-US" dirty="0" err="1">
                <a:latin typeface="Cambria"/>
                <a:cs typeface="Cambria"/>
              </a:rPr>
              <a:t>E_y</a:t>
            </a:r>
            <a:r>
              <a:rPr lang="en-US" dirty="0">
                <a:latin typeface="Cambria"/>
                <a:cs typeface="Cambria"/>
              </a:rPr>
              <a:t>, where the relationship has attributes A_1, A_2, ..., and </a:t>
            </a:r>
            <a:r>
              <a:rPr lang="en-US" dirty="0" err="1">
                <a:latin typeface="Cambria"/>
                <a:cs typeface="Cambria"/>
              </a:rPr>
              <a:t>A_n</a:t>
            </a:r>
            <a:r>
              <a:rPr lang="en-US" dirty="0">
                <a:latin typeface="Cambria"/>
                <a:cs typeface="Cambria"/>
              </a:rPr>
              <a:t>; ……</a:t>
            </a:r>
          </a:p>
        </p:txBody>
      </p:sp>
      <p:sp>
        <p:nvSpPr>
          <p:cNvPr id="44" name="Rectangle 74"/>
          <p:cNvSpPr>
            <a:spLocks noChangeArrowheads="1"/>
          </p:cNvSpPr>
          <p:nvPr/>
        </p:nvSpPr>
        <p:spPr bwMode="auto">
          <a:xfrm>
            <a:off x="552450" y="4800600"/>
            <a:ext cx="8077200" cy="1569660"/>
          </a:xfrm>
          <a:prstGeom prst="rect">
            <a:avLst/>
          </a:prstGeom>
          <a:noFill/>
          <a:ln w="9525">
            <a:noFill/>
            <a:miter lim="800000"/>
            <a:headEnd/>
            <a:tailEnd/>
          </a:ln>
        </p:spPr>
        <p:txBody>
          <a:bodyPr wrap="square">
            <a:spAutoFit/>
          </a:bodyPr>
          <a:lstStyle/>
          <a:p>
            <a:r>
              <a:rPr lang="en-US" dirty="0">
                <a:latin typeface="Cambria"/>
                <a:cs typeface="Cambria"/>
              </a:rPr>
              <a:t>Example: A database for university</a:t>
            </a:r>
          </a:p>
          <a:p>
            <a:pPr marL="514350" indent="-514350">
              <a:buAutoNum type="arabicParenR"/>
            </a:pPr>
            <a:r>
              <a:rPr lang="en-US" dirty="0">
                <a:latin typeface="Cambria"/>
                <a:cs typeface="Cambria"/>
              </a:rPr>
              <a:t>E: faculty, students, courses, buildings, vehicles, research projects, departments, parking lots ...</a:t>
            </a:r>
          </a:p>
          <a:p>
            <a:pPr marL="514350" indent="-514350">
              <a:buAutoNum type="arabicParenR"/>
            </a:pPr>
            <a:r>
              <a:rPr lang="en-US" dirty="0">
                <a:latin typeface="Cambria"/>
                <a:cs typeface="Cambria"/>
              </a:rPr>
              <a:t>R: A faculty teaches some students in buildings...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74"/>
          <p:cNvSpPr>
            <a:spLocks noChangeArrowheads="1"/>
          </p:cNvSpPr>
          <p:nvPr/>
        </p:nvSpPr>
        <p:spPr bwMode="auto">
          <a:xfrm>
            <a:off x="342900" y="762000"/>
            <a:ext cx="8458200" cy="5632311"/>
          </a:xfrm>
          <a:prstGeom prst="rect">
            <a:avLst/>
          </a:prstGeom>
          <a:noFill/>
          <a:ln w="9525">
            <a:noFill/>
            <a:miter lim="800000"/>
            <a:headEnd/>
            <a:tailEnd/>
          </a:ln>
        </p:spPr>
        <p:txBody>
          <a:bodyPr wrap="square">
            <a:spAutoFit/>
          </a:bodyPr>
          <a:lstStyle/>
          <a:p>
            <a:pPr marL="457200" indent="-457200">
              <a:buFont typeface="Arial"/>
              <a:buChar char="•"/>
            </a:pPr>
            <a:r>
              <a:rPr lang="en-US" sz="2800" dirty="0">
                <a:latin typeface="Cambria"/>
                <a:cs typeface="Cambria"/>
              </a:rPr>
              <a:t>The two questions are fundamental – most descriptions in user requirements can be translated into </a:t>
            </a:r>
          </a:p>
          <a:p>
            <a:pPr marL="914400" lvl="1" indent="-457200">
              <a:buFont typeface="Wingdings" pitchFamily="2" charset="2"/>
              <a:buChar char="§"/>
            </a:pPr>
            <a:r>
              <a:rPr lang="en-US" dirty="0">
                <a:latin typeface="Cambria"/>
                <a:cs typeface="Cambria"/>
              </a:rPr>
              <a:t>E: There are a number of Entities E, with attributes a1, …, an</a:t>
            </a:r>
          </a:p>
          <a:p>
            <a:pPr marL="914400" lvl="1" indent="-457200">
              <a:buFont typeface="Wingdings" pitchFamily="2" charset="2"/>
              <a:buChar char="§"/>
            </a:pPr>
            <a:r>
              <a:rPr lang="en-US" dirty="0">
                <a:latin typeface="Cambria"/>
                <a:cs typeface="Cambria"/>
              </a:rPr>
              <a:t>R: Entity A has a relationship with Entity B</a:t>
            </a:r>
          </a:p>
          <a:p>
            <a:pPr marL="457200" indent="-457200">
              <a:buFont typeface="Arial"/>
              <a:buChar char="•"/>
            </a:pPr>
            <a:r>
              <a:rPr lang="en-US" sz="2800" dirty="0">
                <a:latin typeface="Cambria"/>
                <a:cs typeface="Cambria"/>
              </a:rPr>
              <a:t>However, there are usually other information, e.g.,</a:t>
            </a:r>
          </a:p>
          <a:p>
            <a:pPr marL="914400" lvl="1" indent="-457200">
              <a:buFont typeface="Wingdings" pitchFamily="2" charset="2"/>
              <a:buChar char="§"/>
            </a:pPr>
            <a:r>
              <a:rPr lang="en-US" dirty="0">
                <a:latin typeface="Cambria"/>
                <a:cs typeface="Cambria"/>
              </a:rPr>
              <a:t>Every student must take at least one course</a:t>
            </a:r>
          </a:p>
          <a:p>
            <a:pPr marL="914400" lvl="1" indent="-457200">
              <a:buFont typeface="Wingdings" pitchFamily="2" charset="2"/>
              <a:buChar char="§"/>
            </a:pPr>
            <a:r>
              <a:rPr lang="en-US" dirty="0">
                <a:latin typeface="Cambria"/>
                <a:cs typeface="Cambria"/>
              </a:rPr>
              <a:t>A vehicle can be registered under only one driver</a:t>
            </a:r>
          </a:p>
          <a:p>
            <a:pPr marL="914400" lvl="1" indent="-457200">
              <a:buFont typeface="Wingdings" pitchFamily="2" charset="2"/>
              <a:buChar char="§"/>
            </a:pPr>
            <a:r>
              <a:rPr lang="en-US" dirty="0">
                <a:latin typeface="Cambria"/>
                <a:cs typeface="Cambria"/>
              </a:rPr>
              <a:t>A vehicle must be registered under one and only one driver</a:t>
            </a:r>
          </a:p>
          <a:p>
            <a:pPr marL="457200" indent="-457200">
              <a:buFont typeface="Arial" panose="020B0604020202020204" pitchFamily="34" charset="0"/>
              <a:buChar char="•"/>
            </a:pPr>
            <a:r>
              <a:rPr lang="en-US" sz="2800" dirty="0">
                <a:latin typeface="Cambria"/>
                <a:cs typeface="Cambria"/>
              </a:rPr>
              <a:t>As such, we want to expand the basic form of ER to express </a:t>
            </a:r>
            <a:r>
              <a:rPr lang="en-US" sz="2800" dirty="0">
                <a:solidFill>
                  <a:srgbClr val="C00000"/>
                </a:solidFill>
                <a:latin typeface="Cambria"/>
                <a:cs typeface="Cambria"/>
              </a:rPr>
              <a:t>participation constraints</a:t>
            </a:r>
          </a:p>
          <a:p>
            <a:pPr marL="914400" lvl="1" indent="-457200">
              <a:buFont typeface="Wingdings" pitchFamily="2" charset="2"/>
              <a:buChar char="§"/>
            </a:pPr>
            <a:r>
              <a:rPr lang="en-US" dirty="0">
                <a:solidFill>
                  <a:srgbClr val="C00000"/>
                </a:solidFill>
                <a:latin typeface="Cambria"/>
                <a:cs typeface="Cambria"/>
              </a:rPr>
              <a:t>Things start to get complicate!!</a:t>
            </a:r>
          </a:p>
        </p:txBody>
      </p:sp>
    </p:spTree>
    <p:extLst>
      <p:ext uri="{BB962C8B-B14F-4D97-AF65-F5344CB8AC3E}">
        <p14:creationId xmlns:p14="http://schemas.microsoft.com/office/powerpoint/2010/main" val="15747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57200" y="152400"/>
            <a:ext cx="8534400" cy="2369880"/>
          </a:xfrm>
          <a:prstGeom prst="rect">
            <a:avLst/>
          </a:prstGeom>
        </p:spPr>
        <p:txBody>
          <a:bodyPr wrap="square">
            <a:spAutoFit/>
          </a:bodyPr>
          <a:lstStyle/>
          <a:p>
            <a:r>
              <a:rPr lang="en-US" sz="2800" dirty="0" err="1">
                <a:solidFill>
                  <a:srgbClr val="FF0000"/>
                </a:solidFill>
                <a:latin typeface="Cambria"/>
                <a:cs typeface="Cambria"/>
              </a:rPr>
              <a:t>Uni</a:t>
            </a:r>
            <a:r>
              <a:rPr lang="en-US" sz="2800" dirty="0">
                <a:solidFill>
                  <a:srgbClr val="FF0000"/>
                </a:solidFill>
                <a:latin typeface="Cambria"/>
                <a:cs typeface="Cambria"/>
              </a:rPr>
              <a:t>-participation </a:t>
            </a:r>
            <a:r>
              <a:rPr lang="en-US" sz="2800" dirty="0">
                <a:latin typeface="Cambria"/>
                <a:cs typeface="Cambria"/>
              </a:rPr>
              <a:t>(also called </a:t>
            </a:r>
            <a:r>
              <a:rPr lang="en-US" sz="2800" dirty="0">
                <a:solidFill>
                  <a:srgbClr val="FF0000"/>
                </a:solidFill>
                <a:latin typeface="Cambria"/>
                <a:cs typeface="Cambria"/>
              </a:rPr>
              <a:t>key constraint</a:t>
            </a:r>
            <a:r>
              <a:rPr lang="en-US" sz="2800" dirty="0">
                <a:latin typeface="Cambria"/>
                <a:cs typeface="Cambria"/>
              </a:rPr>
              <a:t>)</a:t>
            </a:r>
          </a:p>
          <a:p>
            <a:pPr marL="914400" lvl="1" indent="-457200">
              <a:buFont typeface="Wingdings" charset="2"/>
              <a:buChar char="§"/>
            </a:pPr>
            <a:r>
              <a:rPr lang="en-US" dirty="0">
                <a:latin typeface="Cambria"/>
                <a:cs typeface="Cambria"/>
              </a:rPr>
              <a:t>Each entity in an entity set can participate in at most one relationship in a relationship set</a:t>
            </a:r>
          </a:p>
          <a:p>
            <a:pPr marL="914400" lvl="1" indent="-457200">
              <a:buFont typeface="Wingdings" charset="2"/>
              <a:buChar char="§"/>
            </a:pPr>
            <a:r>
              <a:rPr lang="en-US" dirty="0">
                <a:latin typeface="Cambria"/>
                <a:cs typeface="Cambria"/>
              </a:rPr>
              <a:t>Notation: u</a:t>
            </a:r>
          </a:p>
          <a:p>
            <a:pPr marL="914400" lvl="1" indent="-457200">
              <a:buFont typeface="Wingdings" charset="2"/>
              <a:buChar char="§"/>
            </a:pPr>
            <a:r>
              <a:rPr lang="en-US" dirty="0">
                <a:latin typeface="Cambria"/>
                <a:cs typeface="Cambria"/>
              </a:rPr>
              <a:t>If there is no such constraint, then it is called </a:t>
            </a:r>
            <a:r>
              <a:rPr lang="en-US" dirty="0">
                <a:solidFill>
                  <a:srgbClr val="0000FF"/>
                </a:solidFill>
                <a:latin typeface="Cambria"/>
                <a:cs typeface="Cambria"/>
              </a:rPr>
              <a:t>multi-participation</a:t>
            </a:r>
            <a:r>
              <a:rPr lang="en-US" dirty="0">
                <a:latin typeface="Cambria"/>
                <a:cs typeface="Cambria"/>
              </a:rPr>
              <a:t>, denoted as m</a:t>
            </a:r>
          </a:p>
        </p:txBody>
      </p:sp>
      <p:grpSp>
        <p:nvGrpSpPr>
          <p:cNvPr id="42" name="Group 41"/>
          <p:cNvGrpSpPr/>
          <p:nvPr/>
        </p:nvGrpSpPr>
        <p:grpSpPr>
          <a:xfrm>
            <a:off x="1371601" y="2497117"/>
            <a:ext cx="6027254" cy="977067"/>
            <a:chOff x="1423885" y="2558673"/>
            <a:chExt cx="6027254" cy="977067"/>
          </a:xfrm>
        </p:grpSpPr>
        <p:grpSp>
          <p:nvGrpSpPr>
            <p:cNvPr id="43" name="Group 92"/>
            <p:cNvGrpSpPr>
              <a:grpSpLocks/>
            </p:cNvGrpSpPr>
            <p:nvPr/>
          </p:nvGrpSpPr>
          <p:grpSpPr bwMode="auto">
            <a:xfrm>
              <a:off x="3642796" y="2558673"/>
              <a:ext cx="1512715" cy="977067"/>
              <a:chOff x="3456" y="1053"/>
              <a:chExt cx="769" cy="580"/>
            </a:xfrm>
          </p:grpSpPr>
          <p:sp>
            <p:nvSpPr>
              <p:cNvPr id="53" name="Rectangle 93"/>
              <p:cNvSpPr>
                <a:spLocks noChangeArrowheads="1"/>
              </p:cNvSpPr>
              <p:nvPr/>
            </p:nvSpPr>
            <p:spPr bwMode="auto">
              <a:xfrm>
                <a:off x="3579" y="1226"/>
                <a:ext cx="513" cy="19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Manages</a:t>
                </a:r>
              </a:p>
            </p:txBody>
          </p:sp>
          <p:sp>
            <p:nvSpPr>
              <p:cNvPr id="54" name="Freeform 94"/>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p:spPr>
            <p:txBody>
              <a:bodyPr/>
              <a:lstStyle/>
              <a:p>
                <a:endParaRPr lang="en-US">
                  <a:latin typeface="Cambria"/>
                  <a:cs typeface="Cambria"/>
                </a:endParaRPr>
              </a:p>
            </p:txBody>
          </p:sp>
        </p:grpSp>
        <p:sp>
          <p:nvSpPr>
            <p:cNvPr id="44" name="Freeform 95"/>
            <p:cNvSpPr>
              <a:spLocks/>
            </p:cNvSpPr>
            <p:nvPr/>
          </p:nvSpPr>
          <p:spPr bwMode="auto">
            <a:xfrm>
              <a:off x="5845969" y="2866954"/>
              <a:ext cx="1605170" cy="508749"/>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p:spPr>
          <p:txBody>
            <a:bodyPr/>
            <a:lstStyle/>
            <a:p>
              <a:endParaRPr lang="en-US">
                <a:latin typeface="Cambria"/>
                <a:cs typeface="Cambria"/>
              </a:endParaRPr>
            </a:p>
          </p:txBody>
        </p:sp>
        <p:grpSp>
          <p:nvGrpSpPr>
            <p:cNvPr id="45" name="Group 96"/>
            <p:cNvGrpSpPr>
              <a:grpSpLocks/>
            </p:cNvGrpSpPr>
            <p:nvPr/>
          </p:nvGrpSpPr>
          <p:grpSpPr bwMode="auto">
            <a:xfrm>
              <a:off x="1423885" y="2850108"/>
              <a:ext cx="1601236" cy="496957"/>
              <a:chOff x="2328" y="1226"/>
              <a:chExt cx="814" cy="295"/>
            </a:xfrm>
          </p:grpSpPr>
          <p:sp>
            <p:nvSpPr>
              <p:cNvPr id="51" name="Freeform 97"/>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p:spPr>
            <p:txBody>
              <a:bodyPr/>
              <a:lstStyle/>
              <a:p>
                <a:endParaRPr lang="en-US">
                  <a:latin typeface="Cambria"/>
                  <a:cs typeface="Cambria"/>
                </a:endParaRPr>
              </a:p>
            </p:txBody>
          </p:sp>
          <p:sp>
            <p:nvSpPr>
              <p:cNvPr id="52" name="Rectangle 98"/>
              <p:cNvSpPr>
                <a:spLocks noChangeArrowheads="1"/>
              </p:cNvSpPr>
              <p:nvPr/>
            </p:nvSpPr>
            <p:spPr bwMode="auto">
              <a:xfrm>
                <a:off x="2336" y="1264"/>
                <a:ext cx="614" cy="199"/>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Employees</a:t>
                </a:r>
              </a:p>
            </p:txBody>
          </p:sp>
        </p:grpSp>
        <p:sp>
          <p:nvSpPr>
            <p:cNvPr id="46" name="Rectangle 99"/>
            <p:cNvSpPr>
              <a:spLocks noChangeArrowheads="1"/>
            </p:cNvSpPr>
            <p:nvPr/>
          </p:nvSpPr>
          <p:spPr bwMode="auto">
            <a:xfrm>
              <a:off x="5910884" y="2934338"/>
              <a:ext cx="1422666"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47" name="Line 100"/>
            <p:cNvSpPr>
              <a:spLocks noChangeShapeType="1"/>
            </p:cNvSpPr>
            <p:nvPr/>
          </p:nvSpPr>
          <p:spPr bwMode="auto">
            <a:xfrm flipH="1">
              <a:off x="2973974" y="3048891"/>
              <a:ext cx="676689"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48" name="Line 100"/>
            <p:cNvSpPr>
              <a:spLocks noChangeShapeType="1"/>
            </p:cNvSpPr>
            <p:nvPr/>
          </p:nvSpPr>
          <p:spPr bwMode="auto">
            <a:xfrm flipH="1">
              <a:off x="5181600" y="3078540"/>
              <a:ext cx="676689"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49" name="TextBox 48"/>
            <p:cNvSpPr txBox="1"/>
            <p:nvPr/>
          </p:nvSpPr>
          <p:spPr>
            <a:xfrm>
              <a:off x="3124200" y="2621340"/>
              <a:ext cx="457200" cy="461665"/>
            </a:xfrm>
            <a:prstGeom prst="rect">
              <a:avLst/>
            </a:prstGeom>
            <a:noFill/>
          </p:spPr>
          <p:txBody>
            <a:bodyPr wrap="square" rtlCol="0">
              <a:spAutoFit/>
            </a:bodyPr>
            <a:lstStyle/>
            <a:p>
              <a:r>
                <a:rPr lang="en-US" dirty="0">
                  <a:latin typeface="Cambria"/>
                  <a:cs typeface="Cambria"/>
                </a:rPr>
                <a:t>m</a:t>
              </a:r>
            </a:p>
          </p:txBody>
        </p:sp>
        <p:sp>
          <p:nvSpPr>
            <p:cNvPr id="50" name="TextBox 49"/>
            <p:cNvSpPr txBox="1"/>
            <p:nvPr/>
          </p:nvSpPr>
          <p:spPr>
            <a:xfrm>
              <a:off x="5257800" y="2621340"/>
              <a:ext cx="457200" cy="461665"/>
            </a:xfrm>
            <a:prstGeom prst="rect">
              <a:avLst/>
            </a:prstGeom>
            <a:noFill/>
          </p:spPr>
          <p:txBody>
            <a:bodyPr wrap="square" rtlCol="0">
              <a:spAutoFit/>
            </a:bodyPr>
            <a:lstStyle/>
            <a:p>
              <a:r>
                <a:rPr lang="en-US" dirty="0">
                  <a:latin typeface="Cambria"/>
                  <a:cs typeface="Cambria"/>
                </a:rPr>
                <a:t>u</a:t>
              </a:r>
            </a:p>
          </p:txBody>
        </p:sp>
      </p:grpSp>
      <p:sp>
        <p:nvSpPr>
          <p:cNvPr id="17" name="TextBox 16"/>
          <p:cNvSpPr txBox="1"/>
          <p:nvPr/>
        </p:nvSpPr>
        <p:spPr>
          <a:xfrm>
            <a:off x="1630984" y="3474184"/>
            <a:ext cx="451791" cy="1631216"/>
          </a:xfrm>
          <a:prstGeom prst="rect">
            <a:avLst/>
          </a:prstGeom>
          <a:noFill/>
          <a:ln>
            <a:solidFill>
              <a:schemeClr val="tx1"/>
            </a:solidFill>
          </a:ln>
        </p:spPr>
        <p:txBody>
          <a:bodyPr wrap="none" rtlCol="0">
            <a:spAutoFit/>
          </a:bodyPr>
          <a:lstStyle/>
          <a:p>
            <a:r>
              <a:rPr lang="en-US" sz="2000" dirty="0">
                <a:latin typeface="Cambria"/>
                <a:cs typeface="Cambria"/>
              </a:rPr>
              <a:t>e1</a:t>
            </a:r>
          </a:p>
          <a:p>
            <a:r>
              <a:rPr lang="en-US" sz="2000" dirty="0">
                <a:latin typeface="Cambria"/>
                <a:cs typeface="Cambria"/>
              </a:rPr>
              <a:t>e2</a:t>
            </a:r>
          </a:p>
          <a:p>
            <a:r>
              <a:rPr lang="en-US" sz="2000" dirty="0">
                <a:latin typeface="Cambria"/>
                <a:cs typeface="Cambria"/>
              </a:rPr>
              <a:t>e3</a:t>
            </a:r>
          </a:p>
          <a:p>
            <a:r>
              <a:rPr lang="en-US" sz="2000" dirty="0">
                <a:latin typeface="Cambria"/>
                <a:cs typeface="Cambria"/>
              </a:rPr>
              <a:t>e4</a:t>
            </a:r>
          </a:p>
          <a:p>
            <a:r>
              <a:rPr lang="en-US" sz="2000" dirty="0">
                <a:latin typeface="Cambria"/>
                <a:cs typeface="Cambria"/>
              </a:rPr>
              <a:t>e5</a:t>
            </a:r>
          </a:p>
        </p:txBody>
      </p:sp>
      <p:sp>
        <p:nvSpPr>
          <p:cNvPr id="18" name="TextBox 17"/>
          <p:cNvSpPr txBox="1"/>
          <p:nvPr/>
        </p:nvSpPr>
        <p:spPr>
          <a:xfrm>
            <a:off x="3189650" y="3581400"/>
            <a:ext cx="845153" cy="1015663"/>
          </a:xfrm>
          <a:prstGeom prst="rect">
            <a:avLst/>
          </a:prstGeom>
          <a:noFill/>
          <a:ln>
            <a:solidFill>
              <a:schemeClr val="tx1"/>
            </a:solidFill>
          </a:ln>
        </p:spPr>
        <p:txBody>
          <a:bodyPr wrap="none" rtlCol="0">
            <a:spAutoFit/>
          </a:bodyPr>
          <a:lstStyle/>
          <a:p>
            <a:r>
              <a:rPr lang="en-US" sz="2000" dirty="0">
                <a:latin typeface="Cambria"/>
                <a:cs typeface="Cambria"/>
              </a:rPr>
              <a:t>e1, d1</a:t>
            </a:r>
          </a:p>
          <a:p>
            <a:r>
              <a:rPr lang="en-US" sz="2000" dirty="0">
                <a:latin typeface="Cambria"/>
                <a:cs typeface="Cambria"/>
              </a:rPr>
              <a:t>e1, d3</a:t>
            </a:r>
          </a:p>
          <a:p>
            <a:r>
              <a:rPr lang="en-US" sz="2000" dirty="0">
                <a:latin typeface="Cambria"/>
                <a:cs typeface="Cambria"/>
              </a:rPr>
              <a:t>e2, d2</a:t>
            </a:r>
          </a:p>
        </p:txBody>
      </p:sp>
      <p:sp>
        <p:nvSpPr>
          <p:cNvPr id="19" name="TextBox 18"/>
          <p:cNvSpPr txBox="1"/>
          <p:nvPr/>
        </p:nvSpPr>
        <p:spPr>
          <a:xfrm>
            <a:off x="6542450" y="3581400"/>
            <a:ext cx="468948" cy="1015663"/>
          </a:xfrm>
          <a:prstGeom prst="rect">
            <a:avLst/>
          </a:prstGeom>
          <a:noFill/>
          <a:ln>
            <a:solidFill>
              <a:schemeClr val="tx1"/>
            </a:solidFill>
          </a:ln>
        </p:spPr>
        <p:txBody>
          <a:bodyPr wrap="none" rtlCol="0">
            <a:spAutoFit/>
          </a:bodyPr>
          <a:lstStyle/>
          <a:p>
            <a:r>
              <a:rPr lang="en-US" sz="2000" dirty="0">
                <a:latin typeface="Cambria"/>
                <a:cs typeface="Cambria"/>
              </a:rPr>
              <a:t>d1</a:t>
            </a:r>
          </a:p>
          <a:p>
            <a:r>
              <a:rPr lang="en-US" sz="2000" dirty="0">
                <a:latin typeface="Cambria"/>
                <a:cs typeface="Cambria"/>
              </a:rPr>
              <a:t>d2</a:t>
            </a:r>
          </a:p>
          <a:p>
            <a:r>
              <a:rPr lang="en-US" sz="2000" dirty="0">
                <a:latin typeface="Cambria"/>
                <a:cs typeface="Cambria"/>
              </a:rPr>
              <a:t>d3</a:t>
            </a:r>
          </a:p>
        </p:txBody>
      </p:sp>
      <p:sp>
        <p:nvSpPr>
          <p:cNvPr id="20" name="TextBox 19"/>
          <p:cNvSpPr txBox="1"/>
          <p:nvPr/>
        </p:nvSpPr>
        <p:spPr>
          <a:xfrm>
            <a:off x="4408850" y="3581400"/>
            <a:ext cx="845153" cy="707886"/>
          </a:xfrm>
          <a:prstGeom prst="rect">
            <a:avLst/>
          </a:prstGeom>
          <a:noFill/>
          <a:ln>
            <a:solidFill>
              <a:schemeClr val="tx1"/>
            </a:solidFill>
          </a:ln>
        </p:spPr>
        <p:txBody>
          <a:bodyPr wrap="none" rtlCol="0">
            <a:spAutoFit/>
          </a:bodyPr>
          <a:lstStyle/>
          <a:p>
            <a:r>
              <a:rPr lang="en-US" sz="2000" dirty="0">
                <a:latin typeface="Cambria"/>
                <a:cs typeface="Cambria"/>
              </a:rPr>
              <a:t>e1, d1</a:t>
            </a:r>
          </a:p>
          <a:p>
            <a:r>
              <a:rPr lang="en-US" sz="2000" dirty="0">
                <a:latin typeface="Cambria"/>
                <a:cs typeface="Cambria"/>
              </a:rPr>
              <a:t>e2, d1</a:t>
            </a:r>
          </a:p>
        </p:txBody>
      </p:sp>
      <p:sp>
        <p:nvSpPr>
          <p:cNvPr id="2" name="Rectangle 1"/>
          <p:cNvSpPr/>
          <p:nvPr/>
        </p:nvSpPr>
        <p:spPr>
          <a:xfrm>
            <a:off x="3148116" y="4693384"/>
            <a:ext cx="2430623" cy="400110"/>
          </a:xfrm>
          <a:prstGeom prst="rect">
            <a:avLst/>
          </a:prstGeom>
        </p:spPr>
        <p:txBody>
          <a:bodyPr wrap="none">
            <a:spAutoFit/>
          </a:bodyPr>
          <a:lstStyle/>
          <a:p>
            <a:r>
              <a:rPr lang="en-US" sz="2000" dirty="0">
                <a:latin typeface="Cambria"/>
                <a:cs typeface="Cambria"/>
              </a:rPr>
              <a:t>which one allowed?</a:t>
            </a:r>
            <a:endParaRPr lang="en-US" sz="2000">
              <a:latin typeface="Cambria"/>
              <a:cs typeface="Cambria"/>
            </a:endParaRPr>
          </a:p>
        </p:txBody>
      </p:sp>
      <p:sp>
        <p:nvSpPr>
          <p:cNvPr id="22" name="TextBox 21"/>
          <p:cNvSpPr txBox="1"/>
          <p:nvPr/>
        </p:nvSpPr>
        <p:spPr>
          <a:xfrm>
            <a:off x="990600" y="5334000"/>
            <a:ext cx="7239000" cy="1323439"/>
          </a:xfrm>
          <a:prstGeom prst="rect">
            <a:avLst/>
          </a:prstGeom>
          <a:noFill/>
        </p:spPr>
        <p:txBody>
          <a:bodyPr wrap="square" rtlCol="0">
            <a:spAutoFit/>
          </a:bodyPr>
          <a:lstStyle/>
          <a:p>
            <a:r>
              <a:rPr lang="en-US" sz="2000" dirty="0">
                <a:latin typeface="Cambria"/>
                <a:cs typeface="Cambria"/>
              </a:rPr>
              <a:t>A department can participate in relationship “manages” at most one time</a:t>
            </a:r>
          </a:p>
          <a:p>
            <a:r>
              <a:rPr lang="en-US" sz="2000" dirty="0">
                <a:latin typeface="Cambria"/>
                <a:cs typeface="Cambria"/>
                <a:sym typeface="Wingdings"/>
              </a:rPr>
              <a:t>Every department can have at most one manager (but does not have to)</a:t>
            </a:r>
            <a:endParaRPr lang="en-US" sz="2000" dirty="0">
              <a:latin typeface="Cambria"/>
              <a:cs typeface="Cambria"/>
            </a:endParaRPr>
          </a:p>
        </p:txBody>
      </p:sp>
    </p:spTree>
    <p:extLst>
      <p:ext uri="{BB962C8B-B14F-4D97-AF65-F5344CB8AC3E}">
        <p14:creationId xmlns:p14="http://schemas.microsoft.com/office/powerpoint/2010/main" val="805294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228600"/>
            <a:ext cx="7696200" cy="3108544"/>
          </a:xfrm>
          <a:prstGeom prst="rect">
            <a:avLst/>
          </a:prstGeom>
        </p:spPr>
        <p:txBody>
          <a:bodyPr wrap="square">
            <a:spAutoFit/>
          </a:bodyPr>
          <a:lstStyle/>
          <a:p>
            <a:r>
              <a:rPr lang="en-US" sz="2800" dirty="0">
                <a:solidFill>
                  <a:srgbClr val="FF0000"/>
                </a:solidFill>
                <a:latin typeface="Cambria"/>
                <a:cs typeface="Cambria"/>
              </a:rPr>
              <a:t>Total participation</a:t>
            </a:r>
          </a:p>
          <a:p>
            <a:pPr marL="800100" lvl="1" indent="-342900">
              <a:buFont typeface="Wingdings" charset="2"/>
              <a:buChar char="§"/>
            </a:pPr>
            <a:r>
              <a:rPr lang="en-US" dirty="0">
                <a:latin typeface="Cambria"/>
                <a:cs typeface="Cambria"/>
              </a:rPr>
              <a:t>Every entity in an entity set must participate in a relation set</a:t>
            </a:r>
          </a:p>
          <a:p>
            <a:pPr marL="800100" lvl="1" indent="-342900">
              <a:buFont typeface="Wingdings" charset="2"/>
              <a:buChar char="§"/>
            </a:pPr>
            <a:r>
              <a:rPr lang="en-US" dirty="0">
                <a:latin typeface="Cambria"/>
                <a:cs typeface="Cambria"/>
              </a:rPr>
              <a:t>Notation: solid line</a:t>
            </a:r>
          </a:p>
          <a:p>
            <a:pPr marL="800100" lvl="1" indent="-342900">
              <a:buFont typeface="Wingdings" charset="2"/>
              <a:buChar char="§"/>
            </a:pPr>
            <a:r>
              <a:rPr lang="en-US" dirty="0">
                <a:latin typeface="Cambria"/>
                <a:cs typeface="Cambria"/>
              </a:rPr>
              <a:t>If there is no such constraint, then it is called </a:t>
            </a:r>
            <a:r>
              <a:rPr lang="en-US" dirty="0">
                <a:solidFill>
                  <a:srgbClr val="0000FF"/>
                </a:solidFill>
                <a:latin typeface="Cambria"/>
                <a:cs typeface="Cambria"/>
              </a:rPr>
              <a:t>partial-participation</a:t>
            </a:r>
            <a:r>
              <a:rPr lang="en-US" dirty="0">
                <a:latin typeface="Cambria"/>
                <a:cs typeface="Cambria"/>
              </a:rPr>
              <a:t>, denoted as dotted line</a:t>
            </a:r>
          </a:p>
          <a:p>
            <a:pPr marL="800100" lvl="1" indent="-342900">
              <a:buFont typeface="Wingdings" charset="2"/>
              <a:buChar char="§"/>
            </a:pPr>
            <a:endParaRPr lang="en-US" dirty="0">
              <a:latin typeface="Cambria"/>
              <a:cs typeface="Cambria"/>
            </a:endParaRPr>
          </a:p>
          <a:p>
            <a:pPr marL="800100" lvl="1" indent="-342900">
              <a:buFont typeface="Wingdings" charset="2"/>
              <a:buChar char="§"/>
            </a:pPr>
            <a:endParaRPr lang="en-US" dirty="0">
              <a:latin typeface="Cambria"/>
              <a:cs typeface="Cambria"/>
            </a:endParaRPr>
          </a:p>
        </p:txBody>
      </p:sp>
      <p:grpSp>
        <p:nvGrpSpPr>
          <p:cNvPr id="41" name="Group 40"/>
          <p:cNvGrpSpPr/>
          <p:nvPr/>
        </p:nvGrpSpPr>
        <p:grpSpPr>
          <a:xfrm>
            <a:off x="1371601" y="2743200"/>
            <a:ext cx="6027254" cy="977067"/>
            <a:chOff x="1423885" y="2558673"/>
            <a:chExt cx="6027254" cy="977067"/>
          </a:xfrm>
        </p:grpSpPr>
        <p:grpSp>
          <p:nvGrpSpPr>
            <p:cNvPr id="42" name="Group 92"/>
            <p:cNvGrpSpPr>
              <a:grpSpLocks/>
            </p:cNvGrpSpPr>
            <p:nvPr/>
          </p:nvGrpSpPr>
          <p:grpSpPr bwMode="auto">
            <a:xfrm>
              <a:off x="3642796" y="2558673"/>
              <a:ext cx="1512715" cy="977067"/>
              <a:chOff x="3456" y="1053"/>
              <a:chExt cx="769" cy="580"/>
            </a:xfrm>
          </p:grpSpPr>
          <p:sp>
            <p:nvSpPr>
              <p:cNvPr id="52" name="Rectangle 93"/>
              <p:cNvSpPr>
                <a:spLocks noChangeArrowheads="1"/>
              </p:cNvSpPr>
              <p:nvPr/>
            </p:nvSpPr>
            <p:spPr bwMode="auto">
              <a:xfrm>
                <a:off x="3579" y="1226"/>
                <a:ext cx="513" cy="19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Manages</a:t>
                </a:r>
              </a:p>
            </p:txBody>
          </p:sp>
          <p:sp>
            <p:nvSpPr>
              <p:cNvPr id="53" name="Freeform 94"/>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p:spPr>
            <p:txBody>
              <a:bodyPr/>
              <a:lstStyle/>
              <a:p>
                <a:endParaRPr lang="en-US">
                  <a:latin typeface="Cambria"/>
                  <a:cs typeface="Cambria"/>
                </a:endParaRPr>
              </a:p>
            </p:txBody>
          </p:sp>
        </p:grpSp>
        <p:sp>
          <p:nvSpPr>
            <p:cNvPr id="43" name="Freeform 95"/>
            <p:cNvSpPr>
              <a:spLocks/>
            </p:cNvSpPr>
            <p:nvPr/>
          </p:nvSpPr>
          <p:spPr bwMode="auto">
            <a:xfrm>
              <a:off x="5845969" y="2866954"/>
              <a:ext cx="1605170" cy="508749"/>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p:spPr>
          <p:txBody>
            <a:bodyPr/>
            <a:lstStyle/>
            <a:p>
              <a:endParaRPr lang="en-US">
                <a:latin typeface="Cambria"/>
                <a:cs typeface="Cambria"/>
              </a:endParaRPr>
            </a:p>
          </p:txBody>
        </p:sp>
        <p:grpSp>
          <p:nvGrpSpPr>
            <p:cNvPr id="44" name="Group 96"/>
            <p:cNvGrpSpPr>
              <a:grpSpLocks/>
            </p:cNvGrpSpPr>
            <p:nvPr/>
          </p:nvGrpSpPr>
          <p:grpSpPr bwMode="auto">
            <a:xfrm>
              <a:off x="1423885" y="2850108"/>
              <a:ext cx="1601236" cy="496957"/>
              <a:chOff x="2328" y="1226"/>
              <a:chExt cx="814" cy="295"/>
            </a:xfrm>
          </p:grpSpPr>
          <p:sp>
            <p:nvSpPr>
              <p:cNvPr id="50" name="Freeform 97"/>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p:spPr>
            <p:txBody>
              <a:bodyPr/>
              <a:lstStyle/>
              <a:p>
                <a:endParaRPr lang="en-US">
                  <a:latin typeface="Cambria"/>
                  <a:cs typeface="Cambria"/>
                </a:endParaRPr>
              </a:p>
            </p:txBody>
          </p:sp>
          <p:sp>
            <p:nvSpPr>
              <p:cNvPr id="51" name="Rectangle 98"/>
              <p:cNvSpPr>
                <a:spLocks noChangeArrowheads="1"/>
              </p:cNvSpPr>
              <p:nvPr/>
            </p:nvSpPr>
            <p:spPr bwMode="auto">
              <a:xfrm>
                <a:off x="2336" y="1264"/>
                <a:ext cx="614" cy="199"/>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Employees</a:t>
                </a:r>
              </a:p>
            </p:txBody>
          </p:sp>
        </p:grpSp>
        <p:sp>
          <p:nvSpPr>
            <p:cNvPr id="45" name="Rectangle 99"/>
            <p:cNvSpPr>
              <a:spLocks noChangeArrowheads="1"/>
            </p:cNvSpPr>
            <p:nvPr/>
          </p:nvSpPr>
          <p:spPr bwMode="auto">
            <a:xfrm>
              <a:off x="5910884" y="2934338"/>
              <a:ext cx="1422666"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46" name="Line 100"/>
            <p:cNvSpPr>
              <a:spLocks noChangeShapeType="1"/>
            </p:cNvSpPr>
            <p:nvPr/>
          </p:nvSpPr>
          <p:spPr bwMode="auto">
            <a:xfrm flipH="1">
              <a:off x="2973974" y="3048891"/>
              <a:ext cx="676689"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47" name="Line 100"/>
            <p:cNvSpPr>
              <a:spLocks noChangeShapeType="1"/>
            </p:cNvSpPr>
            <p:nvPr/>
          </p:nvSpPr>
          <p:spPr bwMode="auto">
            <a:xfrm flipH="1">
              <a:off x="5181600" y="3078540"/>
              <a:ext cx="676689" cy="0"/>
            </a:xfrm>
            <a:prstGeom prst="line">
              <a:avLst/>
            </a:prstGeom>
            <a:noFill/>
            <a:ln w="12700">
              <a:solidFill>
                <a:schemeClr val="tx2"/>
              </a:solidFill>
              <a:prstDash val="solid"/>
              <a:round/>
              <a:headEnd/>
              <a:tailEnd/>
            </a:ln>
          </p:spPr>
          <p:txBody>
            <a:bodyPr/>
            <a:lstStyle/>
            <a:p>
              <a:endParaRPr lang="en-US">
                <a:latin typeface="Cambria"/>
                <a:cs typeface="Cambria"/>
              </a:endParaRPr>
            </a:p>
          </p:txBody>
        </p:sp>
        <p:sp>
          <p:nvSpPr>
            <p:cNvPr id="48" name="TextBox 47"/>
            <p:cNvSpPr txBox="1"/>
            <p:nvPr/>
          </p:nvSpPr>
          <p:spPr>
            <a:xfrm>
              <a:off x="3124200" y="2621340"/>
              <a:ext cx="457200" cy="461665"/>
            </a:xfrm>
            <a:prstGeom prst="rect">
              <a:avLst/>
            </a:prstGeom>
            <a:noFill/>
          </p:spPr>
          <p:txBody>
            <a:bodyPr wrap="square" rtlCol="0">
              <a:spAutoFit/>
            </a:bodyPr>
            <a:lstStyle/>
            <a:p>
              <a:r>
                <a:rPr lang="en-US" dirty="0">
                  <a:latin typeface="Cambria"/>
                  <a:cs typeface="Cambria"/>
                </a:rPr>
                <a:t>m</a:t>
              </a:r>
            </a:p>
          </p:txBody>
        </p:sp>
        <p:sp>
          <p:nvSpPr>
            <p:cNvPr id="49" name="TextBox 48"/>
            <p:cNvSpPr txBox="1"/>
            <p:nvPr/>
          </p:nvSpPr>
          <p:spPr>
            <a:xfrm>
              <a:off x="5257800" y="2621340"/>
              <a:ext cx="457200" cy="461665"/>
            </a:xfrm>
            <a:prstGeom prst="rect">
              <a:avLst/>
            </a:prstGeom>
            <a:noFill/>
          </p:spPr>
          <p:txBody>
            <a:bodyPr wrap="square" rtlCol="0">
              <a:spAutoFit/>
            </a:bodyPr>
            <a:lstStyle/>
            <a:p>
              <a:r>
                <a:rPr lang="en-US" dirty="0">
                  <a:latin typeface="Cambria"/>
                  <a:cs typeface="Cambria"/>
                </a:rPr>
                <a:t>m</a:t>
              </a:r>
            </a:p>
          </p:txBody>
        </p:sp>
      </p:grpSp>
      <p:sp>
        <p:nvSpPr>
          <p:cNvPr id="17" name="TextBox 16"/>
          <p:cNvSpPr txBox="1"/>
          <p:nvPr/>
        </p:nvSpPr>
        <p:spPr>
          <a:xfrm>
            <a:off x="1683268" y="3886200"/>
            <a:ext cx="451791" cy="1631216"/>
          </a:xfrm>
          <a:prstGeom prst="rect">
            <a:avLst/>
          </a:prstGeom>
          <a:noFill/>
          <a:ln>
            <a:solidFill>
              <a:schemeClr val="tx1"/>
            </a:solidFill>
          </a:ln>
        </p:spPr>
        <p:txBody>
          <a:bodyPr wrap="none" rtlCol="0">
            <a:spAutoFit/>
          </a:bodyPr>
          <a:lstStyle/>
          <a:p>
            <a:r>
              <a:rPr lang="en-US" sz="2000" dirty="0">
                <a:latin typeface="Cambria"/>
                <a:cs typeface="Cambria"/>
              </a:rPr>
              <a:t>e1</a:t>
            </a:r>
          </a:p>
          <a:p>
            <a:r>
              <a:rPr lang="en-US" sz="2000" dirty="0">
                <a:latin typeface="Cambria"/>
                <a:cs typeface="Cambria"/>
              </a:rPr>
              <a:t>e2</a:t>
            </a:r>
          </a:p>
          <a:p>
            <a:r>
              <a:rPr lang="en-US" sz="2000" dirty="0">
                <a:latin typeface="Cambria"/>
                <a:cs typeface="Cambria"/>
              </a:rPr>
              <a:t>e3</a:t>
            </a:r>
          </a:p>
          <a:p>
            <a:r>
              <a:rPr lang="en-US" sz="2000" dirty="0">
                <a:latin typeface="Cambria"/>
                <a:cs typeface="Cambria"/>
              </a:rPr>
              <a:t>e4</a:t>
            </a:r>
          </a:p>
          <a:p>
            <a:r>
              <a:rPr lang="en-US" sz="2000" dirty="0">
                <a:latin typeface="Cambria"/>
                <a:cs typeface="Cambria"/>
              </a:rPr>
              <a:t>e5</a:t>
            </a:r>
          </a:p>
        </p:txBody>
      </p:sp>
      <p:sp>
        <p:nvSpPr>
          <p:cNvPr id="18" name="TextBox 17"/>
          <p:cNvSpPr txBox="1"/>
          <p:nvPr/>
        </p:nvSpPr>
        <p:spPr>
          <a:xfrm>
            <a:off x="3276600" y="3962400"/>
            <a:ext cx="845153" cy="707886"/>
          </a:xfrm>
          <a:prstGeom prst="rect">
            <a:avLst/>
          </a:prstGeom>
          <a:noFill/>
          <a:ln>
            <a:solidFill>
              <a:schemeClr val="tx1"/>
            </a:solidFill>
          </a:ln>
        </p:spPr>
        <p:txBody>
          <a:bodyPr wrap="none" rtlCol="0">
            <a:spAutoFit/>
          </a:bodyPr>
          <a:lstStyle/>
          <a:p>
            <a:r>
              <a:rPr lang="en-US" sz="2000" dirty="0">
                <a:latin typeface="Cambria"/>
                <a:cs typeface="Cambria"/>
              </a:rPr>
              <a:t>e1, d1</a:t>
            </a:r>
          </a:p>
          <a:p>
            <a:r>
              <a:rPr lang="en-US" sz="2000" dirty="0">
                <a:latin typeface="Cambria"/>
                <a:cs typeface="Cambria"/>
              </a:rPr>
              <a:t>e1, d3</a:t>
            </a:r>
          </a:p>
        </p:txBody>
      </p:sp>
      <p:sp>
        <p:nvSpPr>
          <p:cNvPr id="19" name="TextBox 18"/>
          <p:cNvSpPr txBox="1"/>
          <p:nvPr/>
        </p:nvSpPr>
        <p:spPr>
          <a:xfrm>
            <a:off x="6594734" y="3993416"/>
            <a:ext cx="468948" cy="1015663"/>
          </a:xfrm>
          <a:prstGeom prst="rect">
            <a:avLst/>
          </a:prstGeom>
          <a:noFill/>
          <a:ln>
            <a:solidFill>
              <a:schemeClr val="tx1"/>
            </a:solidFill>
          </a:ln>
        </p:spPr>
        <p:txBody>
          <a:bodyPr wrap="none" rtlCol="0">
            <a:spAutoFit/>
          </a:bodyPr>
          <a:lstStyle/>
          <a:p>
            <a:r>
              <a:rPr lang="en-US" sz="2000" dirty="0">
                <a:latin typeface="Cambria"/>
                <a:cs typeface="Cambria"/>
              </a:rPr>
              <a:t>d1</a:t>
            </a:r>
          </a:p>
          <a:p>
            <a:r>
              <a:rPr lang="en-US" sz="2000" dirty="0">
                <a:latin typeface="Cambria"/>
                <a:cs typeface="Cambria"/>
              </a:rPr>
              <a:t>d2</a:t>
            </a:r>
          </a:p>
          <a:p>
            <a:r>
              <a:rPr lang="en-US" sz="2000" dirty="0">
                <a:latin typeface="Cambria"/>
                <a:cs typeface="Cambria"/>
              </a:rPr>
              <a:t>d3</a:t>
            </a:r>
          </a:p>
        </p:txBody>
      </p:sp>
      <p:sp>
        <p:nvSpPr>
          <p:cNvPr id="21" name="Rectangle 20"/>
          <p:cNvSpPr/>
          <p:nvPr/>
        </p:nvSpPr>
        <p:spPr>
          <a:xfrm>
            <a:off x="3200400" y="5314890"/>
            <a:ext cx="2430623" cy="400110"/>
          </a:xfrm>
          <a:prstGeom prst="rect">
            <a:avLst/>
          </a:prstGeom>
        </p:spPr>
        <p:txBody>
          <a:bodyPr wrap="none">
            <a:spAutoFit/>
          </a:bodyPr>
          <a:lstStyle/>
          <a:p>
            <a:r>
              <a:rPr lang="en-US" sz="2000" dirty="0">
                <a:solidFill>
                  <a:srgbClr val="000000"/>
                </a:solidFill>
                <a:latin typeface="Cambria"/>
                <a:cs typeface="Cambria"/>
              </a:rPr>
              <a:t>which one allowed?</a:t>
            </a:r>
          </a:p>
        </p:txBody>
      </p:sp>
      <p:sp>
        <p:nvSpPr>
          <p:cNvPr id="23" name="TextBox 22"/>
          <p:cNvSpPr txBox="1"/>
          <p:nvPr/>
        </p:nvSpPr>
        <p:spPr>
          <a:xfrm>
            <a:off x="4800600" y="3962400"/>
            <a:ext cx="845153" cy="1323439"/>
          </a:xfrm>
          <a:prstGeom prst="rect">
            <a:avLst/>
          </a:prstGeom>
          <a:noFill/>
          <a:ln>
            <a:solidFill>
              <a:schemeClr val="tx1"/>
            </a:solidFill>
          </a:ln>
        </p:spPr>
        <p:txBody>
          <a:bodyPr wrap="none" rtlCol="0">
            <a:spAutoFit/>
          </a:bodyPr>
          <a:lstStyle/>
          <a:p>
            <a:r>
              <a:rPr lang="en-US" sz="2000" dirty="0">
                <a:latin typeface="Cambria"/>
                <a:cs typeface="Cambria"/>
              </a:rPr>
              <a:t>e1, d1</a:t>
            </a:r>
          </a:p>
          <a:p>
            <a:r>
              <a:rPr lang="en-US" sz="2000" dirty="0">
                <a:latin typeface="Cambria"/>
                <a:cs typeface="Cambria"/>
              </a:rPr>
              <a:t>e2, d1</a:t>
            </a:r>
          </a:p>
          <a:p>
            <a:r>
              <a:rPr lang="en-US" sz="2000" dirty="0">
                <a:latin typeface="Cambria"/>
                <a:cs typeface="Cambria"/>
              </a:rPr>
              <a:t>e2, d3</a:t>
            </a:r>
          </a:p>
          <a:p>
            <a:r>
              <a:rPr lang="en-US" sz="2000" dirty="0">
                <a:latin typeface="Cambria"/>
                <a:cs typeface="Cambria"/>
              </a:rPr>
              <a:t>e3, d3</a:t>
            </a:r>
          </a:p>
        </p:txBody>
      </p:sp>
      <p:sp>
        <p:nvSpPr>
          <p:cNvPr id="24" name="TextBox 23"/>
          <p:cNvSpPr txBox="1"/>
          <p:nvPr/>
        </p:nvSpPr>
        <p:spPr>
          <a:xfrm>
            <a:off x="685800" y="5867400"/>
            <a:ext cx="7924800" cy="707886"/>
          </a:xfrm>
          <a:prstGeom prst="rect">
            <a:avLst/>
          </a:prstGeom>
          <a:noFill/>
        </p:spPr>
        <p:txBody>
          <a:bodyPr wrap="square" rtlCol="0">
            <a:spAutoFit/>
          </a:bodyPr>
          <a:lstStyle/>
          <a:p>
            <a:r>
              <a:rPr lang="en-US" sz="2000" dirty="0">
                <a:latin typeface="Cambria"/>
                <a:cs typeface="Cambria"/>
              </a:rPr>
              <a:t>Every department must participate in relationship “manages” </a:t>
            </a:r>
          </a:p>
          <a:p>
            <a:r>
              <a:rPr lang="en-US" sz="2000" dirty="0">
                <a:latin typeface="Cambria"/>
                <a:cs typeface="Cambria"/>
                <a:sym typeface="Wingdings"/>
              </a:rPr>
              <a:t> Every department must have at least one manager</a:t>
            </a:r>
            <a:r>
              <a:rPr lang="en-US" sz="2000" dirty="0">
                <a:latin typeface="Cambria"/>
                <a:cs typeface="Cambria"/>
              </a:rPr>
              <a:t> </a:t>
            </a:r>
          </a:p>
        </p:txBody>
      </p:sp>
    </p:spTree>
    <p:extLst>
      <p:ext uri="{BB962C8B-B14F-4D97-AF65-F5344CB8AC3E}">
        <p14:creationId xmlns:p14="http://schemas.microsoft.com/office/powerpoint/2010/main" val="1661150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838200" y="5334000"/>
            <a:ext cx="7696200" cy="1015663"/>
          </a:xfrm>
          <a:prstGeom prst="rect">
            <a:avLst/>
          </a:prstGeom>
          <a:noFill/>
        </p:spPr>
        <p:txBody>
          <a:bodyPr wrap="square" rtlCol="0">
            <a:spAutoFit/>
          </a:bodyPr>
          <a:lstStyle/>
          <a:p>
            <a:r>
              <a:rPr lang="en-US" sz="2000" dirty="0">
                <a:latin typeface="Cambria"/>
                <a:cs typeface="Cambria"/>
              </a:rPr>
              <a:t>Every department must participate in relationship “manages”  and only once</a:t>
            </a:r>
          </a:p>
          <a:p>
            <a:r>
              <a:rPr lang="en-US" sz="2000" dirty="0">
                <a:latin typeface="Cambria"/>
                <a:cs typeface="Cambria"/>
                <a:sym typeface="Wingdings"/>
              </a:rPr>
              <a:t>Every department must have one  and only one manager</a:t>
            </a:r>
            <a:r>
              <a:rPr lang="en-US" sz="2000" dirty="0">
                <a:latin typeface="Cambria"/>
                <a:cs typeface="Cambria"/>
              </a:rPr>
              <a:t> </a:t>
            </a:r>
          </a:p>
        </p:txBody>
      </p:sp>
      <p:sp>
        <p:nvSpPr>
          <p:cNvPr id="3" name="Rectangle 2"/>
          <p:cNvSpPr/>
          <p:nvPr/>
        </p:nvSpPr>
        <p:spPr>
          <a:xfrm>
            <a:off x="685800" y="228600"/>
            <a:ext cx="7696200" cy="2000548"/>
          </a:xfrm>
          <a:prstGeom prst="rect">
            <a:avLst/>
          </a:prstGeom>
        </p:spPr>
        <p:txBody>
          <a:bodyPr wrap="square">
            <a:spAutoFit/>
          </a:bodyPr>
          <a:lstStyle/>
          <a:p>
            <a:r>
              <a:rPr lang="en-US" sz="2800" dirty="0">
                <a:solidFill>
                  <a:srgbClr val="FF0000"/>
                </a:solidFill>
                <a:latin typeface="Cambria"/>
                <a:cs typeface="Cambria"/>
              </a:rPr>
              <a:t>Uni-participation and total participation</a:t>
            </a:r>
          </a:p>
          <a:p>
            <a:pPr marL="800100" lvl="1" indent="-342900">
              <a:buFont typeface="Wingdings" charset="2"/>
              <a:buChar char="§"/>
            </a:pPr>
            <a:r>
              <a:rPr lang="en-US" dirty="0">
                <a:latin typeface="Cambria"/>
                <a:cs typeface="Cambria"/>
              </a:rPr>
              <a:t>Every entity in an entity set must participate in a relation set and participate only once</a:t>
            </a:r>
          </a:p>
          <a:p>
            <a:pPr marL="800100" lvl="1" indent="-342900">
              <a:buFont typeface="Wingdings" charset="2"/>
              <a:buChar char="§"/>
            </a:pPr>
            <a:r>
              <a:rPr lang="en-US" dirty="0">
                <a:latin typeface="Cambria"/>
                <a:cs typeface="Cambria"/>
              </a:rPr>
              <a:t>Notation: u and solid line</a:t>
            </a:r>
          </a:p>
          <a:p>
            <a:pPr marL="800100" lvl="1" indent="-342900">
              <a:buFont typeface="Wingdings" charset="2"/>
              <a:buChar char="§"/>
            </a:pPr>
            <a:endParaRPr lang="en-US" dirty="0">
              <a:latin typeface="Cambria"/>
              <a:cs typeface="Cambria"/>
            </a:endParaRPr>
          </a:p>
        </p:txBody>
      </p:sp>
      <p:grpSp>
        <p:nvGrpSpPr>
          <p:cNvPr id="41" name="Group 40"/>
          <p:cNvGrpSpPr/>
          <p:nvPr/>
        </p:nvGrpSpPr>
        <p:grpSpPr>
          <a:xfrm>
            <a:off x="1371601" y="1981200"/>
            <a:ext cx="6027254" cy="977067"/>
            <a:chOff x="1423885" y="2558673"/>
            <a:chExt cx="6027254" cy="977067"/>
          </a:xfrm>
        </p:grpSpPr>
        <p:grpSp>
          <p:nvGrpSpPr>
            <p:cNvPr id="42" name="Group 92"/>
            <p:cNvGrpSpPr>
              <a:grpSpLocks/>
            </p:cNvGrpSpPr>
            <p:nvPr/>
          </p:nvGrpSpPr>
          <p:grpSpPr bwMode="auto">
            <a:xfrm>
              <a:off x="3642796" y="2558673"/>
              <a:ext cx="1512715" cy="977067"/>
              <a:chOff x="3456" y="1053"/>
              <a:chExt cx="769" cy="580"/>
            </a:xfrm>
          </p:grpSpPr>
          <p:sp>
            <p:nvSpPr>
              <p:cNvPr id="52" name="Rectangle 93"/>
              <p:cNvSpPr>
                <a:spLocks noChangeArrowheads="1"/>
              </p:cNvSpPr>
              <p:nvPr/>
            </p:nvSpPr>
            <p:spPr bwMode="auto">
              <a:xfrm>
                <a:off x="3579" y="1226"/>
                <a:ext cx="513" cy="19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Manages</a:t>
                </a:r>
              </a:p>
            </p:txBody>
          </p:sp>
          <p:sp>
            <p:nvSpPr>
              <p:cNvPr id="53" name="Freeform 94"/>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p:spPr>
            <p:txBody>
              <a:bodyPr/>
              <a:lstStyle/>
              <a:p>
                <a:endParaRPr lang="en-US">
                  <a:latin typeface="Cambria"/>
                  <a:cs typeface="Cambria"/>
                </a:endParaRPr>
              </a:p>
            </p:txBody>
          </p:sp>
        </p:grpSp>
        <p:sp>
          <p:nvSpPr>
            <p:cNvPr id="43" name="Freeform 95"/>
            <p:cNvSpPr>
              <a:spLocks/>
            </p:cNvSpPr>
            <p:nvPr/>
          </p:nvSpPr>
          <p:spPr bwMode="auto">
            <a:xfrm>
              <a:off x="5845969" y="2866954"/>
              <a:ext cx="1605170" cy="508749"/>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p:spPr>
          <p:txBody>
            <a:bodyPr/>
            <a:lstStyle/>
            <a:p>
              <a:endParaRPr lang="en-US">
                <a:latin typeface="Cambria"/>
                <a:cs typeface="Cambria"/>
              </a:endParaRPr>
            </a:p>
          </p:txBody>
        </p:sp>
        <p:grpSp>
          <p:nvGrpSpPr>
            <p:cNvPr id="44" name="Group 96"/>
            <p:cNvGrpSpPr>
              <a:grpSpLocks/>
            </p:cNvGrpSpPr>
            <p:nvPr/>
          </p:nvGrpSpPr>
          <p:grpSpPr bwMode="auto">
            <a:xfrm>
              <a:off x="1423885" y="2850108"/>
              <a:ext cx="1601236" cy="496957"/>
              <a:chOff x="2328" y="1226"/>
              <a:chExt cx="814" cy="295"/>
            </a:xfrm>
          </p:grpSpPr>
          <p:sp>
            <p:nvSpPr>
              <p:cNvPr id="50" name="Freeform 97"/>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p:spPr>
            <p:txBody>
              <a:bodyPr/>
              <a:lstStyle/>
              <a:p>
                <a:endParaRPr lang="en-US">
                  <a:latin typeface="Cambria"/>
                  <a:cs typeface="Cambria"/>
                </a:endParaRPr>
              </a:p>
            </p:txBody>
          </p:sp>
          <p:sp>
            <p:nvSpPr>
              <p:cNvPr id="51" name="Rectangle 98"/>
              <p:cNvSpPr>
                <a:spLocks noChangeArrowheads="1"/>
              </p:cNvSpPr>
              <p:nvPr/>
            </p:nvSpPr>
            <p:spPr bwMode="auto">
              <a:xfrm>
                <a:off x="2336" y="1264"/>
                <a:ext cx="614" cy="199"/>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Employees</a:t>
                </a:r>
              </a:p>
            </p:txBody>
          </p:sp>
        </p:grpSp>
        <p:sp>
          <p:nvSpPr>
            <p:cNvPr id="45" name="Rectangle 99"/>
            <p:cNvSpPr>
              <a:spLocks noChangeArrowheads="1"/>
            </p:cNvSpPr>
            <p:nvPr/>
          </p:nvSpPr>
          <p:spPr bwMode="auto">
            <a:xfrm>
              <a:off x="5910884" y="2934338"/>
              <a:ext cx="1422666"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46" name="Line 100"/>
            <p:cNvSpPr>
              <a:spLocks noChangeShapeType="1"/>
            </p:cNvSpPr>
            <p:nvPr/>
          </p:nvSpPr>
          <p:spPr bwMode="auto">
            <a:xfrm flipH="1">
              <a:off x="2973974" y="3048891"/>
              <a:ext cx="676689"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47" name="Line 100"/>
            <p:cNvSpPr>
              <a:spLocks noChangeShapeType="1"/>
            </p:cNvSpPr>
            <p:nvPr/>
          </p:nvSpPr>
          <p:spPr bwMode="auto">
            <a:xfrm flipH="1">
              <a:off x="5181600" y="3078540"/>
              <a:ext cx="676689" cy="0"/>
            </a:xfrm>
            <a:prstGeom prst="line">
              <a:avLst/>
            </a:prstGeom>
            <a:noFill/>
            <a:ln w="12700">
              <a:solidFill>
                <a:schemeClr val="tx2"/>
              </a:solidFill>
              <a:prstDash val="solid"/>
              <a:round/>
              <a:headEnd/>
              <a:tailEnd/>
            </a:ln>
          </p:spPr>
          <p:txBody>
            <a:bodyPr/>
            <a:lstStyle/>
            <a:p>
              <a:endParaRPr lang="en-US">
                <a:latin typeface="Cambria"/>
                <a:cs typeface="Cambria"/>
              </a:endParaRPr>
            </a:p>
          </p:txBody>
        </p:sp>
        <p:sp>
          <p:nvSpPr>
            <p:cNvPr id="48" name="TextBox 47"/>
            <p:cNvSpPr txBox="1"/>
            <p:nvPr/>
          </p:nvSpPr>
          <p:spPr>
            <a:xfrm>
              <a:off x="3124200" y="2621340"/>
              <a:ext cx="457200" cy="461665"/>
            </a:xfrm>
            <a:prstGeom prst="rect">
              <a:avLst/>
            </a:prstGeom>
            <a:noFill/>
          </p:spPr>
          <p:txBody>
            <a:bodyPr wrap="square" rtlCol="0">
              <a:spAutoFit/>
            </a:bodyPr>
            <a:lstStyle/>
            <a:p>
              <a:r>
                <a:rPr lang="en-US" dirty="0">
                  <a:latin typeface="Cambria"/>
                  <a:cs typeface="Cambria"/>
                </a:rPr>
                <a:t>m</a:t>
              </a:r>
            </a:p>
          </p:txBody>
        </p:sp>
        <p:sp>
          <p:nvSpPr>
            <p:cNvPr id="49" name="TextBox 48"/>
            <p:cNvSpPr txBox="1"/>
            <p:nvPr/>
          </p:nvSpPr>
          <p:spPr>
            <a:xfrm>
              <a:off x="5257800" y="2621340"/>
              <a:ext cx="457200" cy="461665"/>
            </a:xfrm>
            <a:prstGeom prst="rect">
              <a:avLst/>
            </a:prstGeom>
            <a:noFill/>
          </p:spPr>
          <p:txBody>
            <a:bodyPr wrap="square" rtlCol="0">
              <a:spAutoFit/>
            </a:bodyPr>
            <a:lstStyle/>
            <a:p>
              <a:r>
                <a:rPr lang="en-US" dirty="0">
                  <a:latin typeface="Cambria"/>
                  <a:cs typeface="Cambria"/>
                </a:rPr>
                <a:t>u</a:t>
              </a:r>
            </a:p>
          </p:txBody>
        </p:sp>
      </p:grpSp>
      <p:sp>
        <p:nvSpPr>
          <p:cNvPr id="17" name="TextBox 16"/>
          <p:cNvSpPr txBox="1"/>
          <p:nvPr/>
        </p:nvSpPr>
        <p:spPr>
          <a:xfrm>
            <a:off x="1683268" y="3105090"/>
            <a:ext cx="451791" cy="1631216"/>
          </a:xfrm>
          <a:prstGeom prst="rect">
            <a:avLst/>
          </a:prstGeom>
          <a:noFill/>
          <a:ln>
            <a:solidFill>
              <a:schemeClr val="tx1"/>
            </a:solidFill>
          </a:ln>
        </p:spPr>
        <p:txBody>
          <a:bodyPr wrap="none" rtlCol="0">
            <a:spAutoFit/>
          </a:bodyPr>
          <a:lstStyle/>
          <a:p>
            <a:r>
              <a:rPr lang="en-US" sz="2000" dirty="0">
                <a:latin typeface="Cambria"/>
                <a:cs typeface="Cambria"/>
              </a:rPr>
              <a:t>e1</a:t>
            </a:r>
          </a:p>
          <a:p>
            <a:r>
              <a:rPr lang="en-US" sz="2000" dirty="0">
                <a:latin typeface="Cambria"/>
                <a:cs typeface="Cambria"/>
              </a:rPr>
              <a:t>e2</a:t>
            </a:r>
          </a:p>
          <a:p>
            <a:r>
              <a:rPr lang="en-US" sz="2000" dirty="0">
                <a:latin typeface="Cambria"/>
                <a:cs typeface="Cambria"/>
              </a:rPr>
              <a:t>e3</a:t>
            </a:r>
          </a:p>
          <a:p>
            <a:r>
              <a:rPr lang="en-US" sz="2000" dirty="0">
                <a:latin typeface="Cambria"/>
                <a:cs typeface="Cambria"/>
              </a:rPr>
              <a:t>e4</a:t>
            </a:r>
          </a:p>
          <a:p>
            <a:r>
              <a:rPr lang="en-US" sz="2000" dirty="0">
                <a:latin typeface="Cambria"/>
                <a:cs typeface="Cambria"/>
              </a:rPr>
              <a:t>e5</a:t>
            </a:r>
          </a:p>
        </p:txBody>
      </p:sp>
      <p:sp>
        <p:nvSpPr>
          <p:cNvPr id="18" name="TextBox 17"/>
          <p:cNvSpPr txBox="1"/>
          <p:nvPr/>
        </p:nvSpPr>
        <p:spPr>
          <a:xfrm>
            <a:off x="3276600" y="3181290"/>
            <a:ext cx="845153" cy="707886"/>
          </a:xfrm>
          <a:prstGeom prst="rect">
            <a:avLst/>
          </a:prstGeom>
          <a:noFill/>
          <a:ln>
            <a:solidFill>
              <a:schemeClr val="tx1"/>
            </a:solidFill>
          </a:ln>
        </p:spPr>
        <p:txBody>
          <a:bodyPr wrap="none" rtlCol="0">
            <a:spAutoFit/>
          </a:bodyPr>
          <a:lstStyle/>
          <a:p>
            <a:r>
              <a:rPr lang="en-US" sz="2000" dirty="0">
                <a:latin typeface="Cambria"/>
                <a:cs typeface="Cambria"/>
              </a:rPr>
              <a:t>e1, d1</a:t>
            </a:r>
          </a:p>
          <a:p>
            <a:r>
              <a:rPr lang="en-US" sz="2000" dirty="0">
                <a:latin typeface="Cambria"/>
                <a:cs typeface="Cambria"/>
              </a:rPr>
              <a:t>e1, d3</a:t>
            </a:r>
          </a:p>
        </p:txBody>
      </p:sp>
      <p:sp>
        <p:nvSpPr>
          <p:cNvPr id="19" name="TextBox 18"/>
          <p:cNvSpPr txBox="1"/>
          <p:nvPr/>
        </p:nvSpPr>
        <p:spPr>
          <a:xfrm>
            <a:off x="6594734" y="3212306"/>
            <a:ext cx="468948" cy="1015663"/>
          </a:xfrm>
          <a:prstGeom prst="rect">
            <a:avLst/>
          </a:prstGeom>
          <a:noFill/>
          <a:ln>
            <a:solidFill>
              <a:schemeClr val="tx1"/>
            </a:solidFill>
          </a:ln>
        </p:spPr>
        <p:txBody>
          <a:bodyPr wrap="none" rtlCol="0">
            <a:spAutoFit/>
          </a:bodyPr>
          <a:lstStyle/>
          <a:p>
            <a:r>
              <a:rPr lang="en-US" sz="2000" dirty="0">
                <a:latin typeface="Cambria"/>
                <a:cs typeface="Cambria"/>
              </a:rPr>
              <a:t>d1</a:t>
            </a:r>
          </a:p>
          <a:p>
            <a:r>
              <a:rPr lang="en-US" sz="2000" dirty="0">
                <a:latin typeface="Cambria"/>
                <a:cs typeface="Cambria"/>
              </a:rPr>
              <a:t>d2</a:t>
            </a:r>
          </a:p>
          <a:p>
            <a:r>
              <a:rPr lang="en-US" sz="2000" dirty="0">
                <a:latin typeface="Cambria"/>
                <a:cs typeface="Cambria"/>
              </a:rPr>
              <a:t>d3</a:t>
            </a:r>
          </a:p>
        </p:txBody>
      </p:sp>
      <p:sp>
        <p:nvSpPr>
          <p:cNvPr id="20" name="Rectangle 19"/>
          <p:cNvSpPr/>
          <p:nvPr/>
        </p:nvSpPr>
        <p:spPr>
          <a:xfrm>
            <a:off x="3124200" y="4648200"/>
            <a:ext cx="2430623" cy="400110"/>
          </a:xfrm>
          <a:prstGeom prst="rect">
            <a:avLst/>
          </a:prstGeom>
        </p:spPr>
        <p:txBody>
          <a:bodyPr wrap="none">
            <a:spAutoFit/>
          </a:bodyPr>
          <a:lstStyle/>
          <a:p>
            <a:r>
              <a:rPr lang="en-US" sz="2000" dirty="0">
                <a:solidFill>
                  <a:srgbClr val="0000FF"/>
                </a:solidFill>
                <a:latin typeface="Cambria"/>
                <a:cs typeface="Cambria"/>
              </a:rPr>
              <a:t>which one allowed?</a:t>
            </a:r>
            <a:endParaRPr lang="en-US" sz="2000">
              <a:solidFill>
                <a:srgbClr val="0000FF"/>
              </a:solidFill>
              <a:latin typeface="Cambria"/>
              <a:cs typeface="Cambria"/>
            </a:endParaRPr>
          </a:p>
        </p:txBody>
      </p:sp>
      <p:sp>
        <p:nvSpPr>
          <p:cNvPr id="21" name="TextBox 20"/>
          <p:cNvSpPr txBox="1"/>
          <p:nvPr/>
        </p:nvSpPr>
        <p:spPr>
          <a:xfrm>
            <a:off x="4800600" y="3181290"/>
            <a:ext cx="845153" cy="1323439"/>
          </a:xfrm>
          <a:prstGeom prst="rect">
            <a:avLst/>
          </a:prstGeom>
          <a:noFill/>
          <a:ln>
            <a:solidFill>
              <a:schemeClr val="tx1"/>
            </a:solidFill>
          </a:ln>
        </p:spPr>
        <p:txBody>
          <a:bodyPr wrap="none" rtlCol="0">
            <a:spAutoFit/>
          </a:bodyPr>
          <a:lstStyle/>
          <a:p>
            <a:r>
              <a:rPr lang="en-US" sz="2000" dirty="0">
                <a:latin typeface="Cambria"/>
                <a:cs typeface="Cambria"/>
              </a:rPr>
              <a:t>e1, d1</a:t>
            </a:r>
          </a:p>
          <a:p>
            <a:r>
              <a:rPr lang="en-US" sz="2000" dirty="0">
                <a:latin typeface="Cambria"/>
                <a:cs typeface="Cambria"/>
              </a:rPr>
              <a:t>e2, d1</a:t>
            </a:r>
          </a:p>
          <a:p>
            <a:r>
              <a:rPr lang="en-US" sz="2000" dirty="0">
                <a:latin typeface="Cambria"/>
                <a:cs typeface="Cambria"/>
              </a:rPr>
              <a:t>e2, d3</a:t>
            </a:r>
          </a:p>
          <a:p>
            <a:r>
              <a:rPr lang="en-US" sz="2000" dirty="0">
                <a:latin typeface="Cambria"/>
                <a:cs typeface="Cambria"/>
              </a:rPr>
              <a:t>e3, d3</a:t>
            </a:r>
          </a:p>
        </p:txBody>
      </p:sp>
    </p:spTree>
    <p:extLst>
      <p:ext uri="{BB962C8B-B14F-4D97-AF65-F5344CB8AC3E}">
        <p14:creationId xmlns:p14="http://schemas.microsoft.com/office/powerpoint/2010/main" val="1254032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74"/>
          <p:cNvSpPr>
            <a:spLocks noChangeArrowheads="1"/>
          </p:cNvSpPr>
          <p:nvPr/>
        </p:nvSpPr>
        <p:spPr bwMode="auto">
          <a:xfrm>
            <a:off x="457200" y="1371600"/>
            <a:ext cx="8077200" cy="3970318"/>
          </a:xfrm>
          <a:prstGeom prst="rect">
            <a:avLst/>
          </a:prstGeom>
          <a:noFill/>
          <a:ln w="9525">
            <a:noFill/>
            <a:miter lim="800000"/>
            <a:headEnd/>
            <a:tailEnd/>
          </a:ln>
        </p:spPr>
        <p:txBody>
          <a:bodyPr wrap="square">
            <a:spAutoFit/>
          </a:bodyPr>
          <a:lstStyle/>
          <a:p>
            <a:pPr marL="342900" indent="-342900">
              <a:buFont typeface="Arial"/>
              <a:buChar char="•"/>
            </a:pPr>
            <a:r>
              <a:rPr lang="en-US" sz="2800" dirty="0">
                <a:solidFill>
                  <a:srgbClr val="3366FF"/>
                </a:solidFill>
                <a:latin typeface="Cambria"/>
                <a:cs typeface="Cambria"/>
              </a:rPr>
              <a:t>Question 3: Is there any participation constraint on relationships? </a:t>
            </a:r>
          </a:p>
          <a:p>
            <a:pPr marL="914400" lvl="1" indent="-457200">
              <a:buFont typeface="Wingdings" charset="2"/>
              <a:buChar char="§"/>
            </a:pPr>
            <a:r>
              <a:rPr lang="en-US" sz="2800" dirty="0" err="1">
                <a:solidFill>
                  <a:srgbClr val="FF0000"/>
                </a:solidFill>
                <a:latin typeface="Cambria"/>
                <a:cs typeface="Cambria"/>
              </a:rPr>
              <a:t>Uni-participation</a:t>
            </a:r>
            <a:r>
              <a:rPr lang="en-US" sz="2800" dirty="0" err="1">
                <a:latin typeface="Cambria"/>
                <a:cs typeface="Cambria"/>
              </a:rPr>
              <a:t>: An entity can participate in a relationship at most once</a:t>
            </a:r>
          </a:p>
          <a:p>
            <a:pPr marL="914400" lvl="1" indent="-457200">
              <a:buFont typeface="Wingdings" charset="2"/>
              <a:buChar char="§"/>
            </a:pPr>
            <a:r>
              <a:rPr lang="en-US" sz="2800" dirty="0" err="1">
                <a:solidFill>
                  <a:srgbClr val="FF0000"/>
                </a:solidFill>
                <a:latin typeface="Cambria"/>
                <a:cs typeface="Cambria"/>
              </a:rPr>
              <a:t>Total-participation</a:t>
            </a:r>
            <a:r>
              <a:rPr lang="en-US" sz="2800" dirty="0" err="1">
                <a:latin typeface="Cambria"/>
                <a:cs typeface="Cambria"/>
              </a:rPr>
              <a:t>: Every entity in an entity set must participate in a relationship </a:t>
            </a:r>
          </a:p>
          <a:p>
            <a:pPr marL="914400" lvl="1" indent="-457200">
              <a:buFont typeface="Wingdings" charset="2"/>
              <a:buChar char="§"/>
            </a:pPr>
            <a:r>
              <a:rPr lang="en-US" sz="2800" dirty="0" err="1">
                <a:solidFill>
                  <a:srgbClr val="FF0000"/>
                </a:solidFill>
                <a:latin typeface="Cambria"/>
                <a:cs typeface="Cambria"/>
              </a:rPr>
              <a:t>A combination of both</a:t>
            </a:r>
            <a:r>
              <a:rPr lang="en-US" sz="2800" dirty="0" err="1">
                <a:latin typeface="Cambria"/>
                <a:cs typeface="Cambria"/>
              </a:rPr>
              <a:t>: Every entity in an entity set must participate in a relationship but only once</a:t>
            </a:r>
          </a:p>
        </p:txBody>
      </p:sp>
      <p:sp>
        <p:nvSpPr>
          <p:cNvPr id="2" name="Rectangle 1">
            <a:extLst>
              <a:ext uri="{FF2B5EF4-FFF2-40B4-BE49-F238E27FC236}">
                <a16:creationId xmlns:a16="http://schemas.microsoft.com/office/drawing/2014/main" id="{0E65E465-0702-8F49-A905-F2562BD876FD}"/>
              </a:ext>
            </a:extLst>
          </p:cNvPr>
          <p:cNvSpPr/>
          <p:nvPr/>
        </p:nvSpPr>
        <p:spPr>
          <a:xfrm>
            <a:off x="1219200" y="533400"/>
            <a:ext cx="7049494" cy="584775"/>
          </a:xfrm>
          <a:prstGeom prst="rect">
            <a:avLst/>
          </a:prstGeom>
        </p:spPr>
        <p:txBody>
          <a:bodyPr wrap="none">
            <a:spAutoFit/>
          </a:bodyPr>
          <a:lstStyle/>
          <a:p>
            <a:r>
              <a:rPr lang="en-US" sz="3200" dirty="0">
                <a:solidFill>
                  <a:srgbClr val="C00000"/>
                </a:solidFill>
                <a:latin typeface="Cambria"/>
                <a:cs typeface="Cambria"/>
              </a:rPr>
              <a:t>Quick Review: Participation Constraint </a:t>
            </a:r>
            <a:endParaRPr lang="en-US" sz="3200" dirty="0">
              <a:solidFill>
                <a:srgbClr val="C00000"/>
              </a:solidFill>
            </a:endParaRPr>
          </a:p>
        </p:txBody>
      </p:sp>
    </p:spTree>
    <p:extLst>
      <p:ext uri="{BB962C8B-B14F-4D97-AF65-F5344CB8AC3E}">
        <p14:creationId xmlns:p14="http://schemas.microsoft.com/office/powerpoint/2010/main" val="321031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85800" y="1981200"/>
            <a:ext cx="7543800" cy="4756066"/>
          </a:xfrm>
          <a:prstGeom prst="rect">
            <a:avLst/>
          </a:prstGeom>
        </p:spPr>
      </p:pic>
      <p:pic>
        <p:nvPicPr>
          <p:cNvPr id="3" name="Picture 2"/>
          <p:cNvPicPr>
            <a:picLocks noChangeAspect="1"/>
          </p:cNvPicPr>
          <p:nvPr/>
        </p:nvPicPr>
        <p:blipFill>
          <a:blip r:embed="rId4"/>
          <a:stretch>
            <a:fillRect/>
          </a:stretch>
        </p:blipFill>
        <p:spPr>
          <a:xfrm>
            <a:off x="800100" y="609600"/>
            <a:ext cx="7543800" cy="1255690"/>
          </a:xfrm>
          <a:prstGeom prst="rect">
            <a:avLst/>
          </a:prstGeom>
        </p:spPr>
      </p:pic>
      <p:sp>
        <p:nvSpPr>
          <p:cNvPr id="4" name="TextBox 3">
            <a:extLst>
              <a:ext uri="{FF2B5EF4-FFF2-40B4-BE49-F238E27FC236}">
                <a16:creationId xmlns:a16="http://schemas.microsoft.com/office/drawing/2014/main" id="{D31D6F4B-302C-4030-AE18-441E4DFEF994}"/>
              </a:ext>
            </a:extLst>
          </p:cNvPr>
          <p:cNvSpPr txBox="1"/>
          <p:nvPr/>
        </p:nvSpPr>
        <p:spPr>
          <a:xfrm>
            <a:off x="2572093" y="152400"/>
            <a:ext cx="3999813" cy="461665"/>
          </a:xfrm>
          <a:prstGeom prst="rect">
            <a:avLst/>
          </a:prstGeom>
          <a:noFill/>
        </p:spPr>
        <p:txBody>
          <a:bodyPr wrap="none" rtlCol="0">
            <a:spAutoFit/>
          </a:bodyPr>
          <a:lstStyle/>
          <a:p>
            <a:r>
              <a:rPr lang="en-US" altLang="zh-CN" b="1" dirty="0">
                <a:solidFill>
                  <a:srgbClr val="FF0000"/>
                </a:solidFill>
                <a:latin typeface="Cambria" panose="02040503050406030204" pitchFamily="18" charset="0"/>
                <a:ea typeface="Cambria" panose="02040503050406030204" pitchFamily="18" charset="0"/>
              </a:rPr>
              <a:t>Notations used in this class</a:t>
            </a:r>
            <a:endParaRPr lang="en-US"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20556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04800" y="1371600"/>
            <a:ext cx="4267200" cy="5029200"/>
          </a:xfrm>
          <a:prstGeom prst="rect">
            <a:avLst/>
          </a:prstGeom>
          <a:noFill/>
          <a:ln w="12700">
            <a:noFill/>
            <a:miter lim="800000"/>
            <a:headEnd/>
            <a:tailEnd/>
          </a:ln>
        </p:spPr>
        <p:txBody>
          <a:bodyPr lIns="90488" tIns="44450" rIns="90488" bIns="44450"/>
          <a:lstStyle/>
          <a:p>
            <a:pPr marL="342900" indent="-342900">
              <a:lnSpc>
                <a:spcPct val="90000"/>
              </a:lnSpc>
              <a:spcBef>
                <a:spcPct val="20000"/>
              </a:spcBef>
              <a:buFontTx/>
              <a:buChar char="•"/>
            </a:pPr>
            <a:r>
              <a:rPr lang="en-US" dirty="0">
                <a:latin typeface="Cambria"/>
                <a:cs typeface="Cambria"/>
              </a:rPr>
              <a:t>Can you describe this picture?</a:t>
            </a:r>
          </a:p>
          <a:p>
            <a:pPr marL="342900" indent="-342900">
              <a:lnSpc>
                <a:spcPct val="90000"/>
              </a:lnSpc>
              <a:spcBef>
                <a:spcPct val="20000"/>
              </a:spcBef>
              <a:buFontTx/>
              <a:buChar char="•"/>
            </a:pPr>
            <a:r>
              <a:rPr lang="en-US" dirty="0">
                <a:latin typeface="Cambria"/>
                <a:cs typeface="Cambria"/>
              </a:rPr>
              <a:t>Can your audience understand what you are talking about? </a:t>
            </a:r>
          </a:p>
          <a:p>
            <a:pPr marL="342900" indent="-342900">
              <a:lnSpc>
                <a:spcPct val="90000"/>
              </a:lnSpc>
              <a:spcBef>
                <a:spcPct val="20000"/>
              </a:spcBef>
              <a:buFontTx/>
              <a:buChar char="•"/>
            </a:pPr>
            <a:r>
              <a:rPr lang="en-US" dirty="0">
                <a:latin typeface="Cambria"/>
                <a:cs typeface="Cambria"/>
              </a:rPr>
              <a:t>Imagine your job is to describe pictures (many!!), or to listen and understand the descriptions</a:t>
            </a:r>
          </a:p>
          <a:p>
            <a:pPr>
              <a:lnSpc>
                <a:spcPct val="90000"/>
              </a:lnSpc>
              <a:spcBef>
                <a:spcPct val="20000"/>
              </a:spcBef>
            </a:pPr>
            <a:endParaRPr lang="en-US" dirty="0">
              <a:latin typeface="Cambria"/>
              <a:cs typeface="Cambria"/>
            </a:endParaRPr>
          </a:p>
          <a:p>
            <a:pPr>
              <a:lnSpc>
                <a:spcPct val="90000"/>
              </a:lnSpc>
              <a:spcBef>
                <a:spcPct val="20000"/>
              </a:spcBef>
            </a:pPr>
            <a:r>
              <a:rPr lang="en-US" dirty="0">
                <a:solidFill>
                  <a:schemeClr val="accent6"/>
                </a:solidFill>
                <a:latin typeface="Cambria"/>
                <a:cs typeface="Cambria"/>
              </a:rPr>
              <a:t>What would you do to make your life easier? </a:t>
            </a:r>
          </a:p>
          <a:p>
            <a:pPr>
              <a:lnSpc>
                <a:spcPct val="90000"/>
              </a:lnSpc>
              <a:spcBef>
                <a:spcPct val="20000"/>
              </a:spcBef>
            </a:pPr>
            <a:r>
              <a:rPr lang="en-US" dirty="0">
                <a:solidFill>
                  <a:schemeClr val="accent6"/>
                </a:solidFill>
                <a:latin typeface="Cambria"/>
                <a:cs typeface="Cambria"/>
              </a:rPr>
              <a:t>This is a million $$$ question. </a:t>
            </a:r>
          </a:p>
        </p:txBody>
      </p:sp>
      <p:sp>
        <p:nvSpPr>
          <p:cNvPr id="4" name="Rectangle 3">
            <a:extLst>
              <a:ext uri="{FF2B5EF4-FFF2-40B4-BE49-F238E27FC236}">
                <a16:creationId xmlns:a16="http://schemas.microsoft.com/office/drawing/2014/main" id="{2FF5A8DA-088A-AB45-B12E-0DA635E6D9B5}"/>
              </a:ext>
            </a:extLst>
          </p:cNvPr>
          <p:cNvSpPr>
            <a:spLocks noChangeArrowheads="1"/>
          </p:cNvSpPr>
          <p:nvPr/>
        </p:nvSpPr>
        <p:spPr bwMode="auto">
          <a:xfrm>
            <a:off x="685800" y="304800"/>
            <a:ext cx="7772400" cy="762000"/>
          </a:xfrm>
          <a:prstGeom prst="rect">
            <a:avLst/>
          </a:prstGeom>
          <a:noFill/>
          <a:ln w="12700">
            <a:noFill/>
            <a:miter lim="800000"/>
            <a:headEnd/>
            <a:tailEnd/>
          </a:ln>
        </p:spPr>
        <p:txBody>
          <a:bodyPr lIns="90488" tIns="44450" rIns="90488" bIns="44450" anchor="ctr"/>
          <a:lstStyle/>
          <a:p>
            <a:r>
              <a:rPr lang="en-US" sz="4000" dirty="0">
                <a:solidFill>
                  <a:srgbClr val="CC3300"/>
                </a:solidFill>
                <a:latin typeface="Cambria"/>
                <a:cs typeface="Cambria"/>
              </a:rPr>
              <a:t>Communication is hard, very hard</a:t>
            </a:r>
          </a:p>
        </p:txBody>
      </p:sp>
      <p:pic>
        <p:nvPicPr>
          <p:cNvPr id="1026" name="Picture 2" descr="River Mill Overview | New Homes in Henrico County">
            <a:extLst>
              <a:ext uri="{FF2B5EF4-FFF2-40B4-BE49-F238E27FC236}">
                <a16:creationId xmlns:a16="http://schemas.microsoft.com/office/drawing/2014/main" id="{BDD145D3-4AAA-8541-9438-29B4785CDD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3956" y="1600200"/>
            <a:ext cx="41148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012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4CBC0C-D0A5-2D4B-93DA-5A8D883C43FC}"/>
              </a:ext>
            </a:extLst>
          </p:cNvPr>
          <p:cNvSpPr txBox="1"/>
          <p:nvPr/>
        </p:nvSpPr>
        <p:spPr>
          <a:xfrm>
            <a:off x="381000" y="1302603"/>
            <a:ext cx="8577989" cy="830997"/>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Partial vs. total participation: shown by a thin line vs a thick line</a:t>
            </a:r>
          </a:p>
          <a:p>
            <a:r>
              <a:rPr lang="en-US" dirty="0">
                <a:latin typeface="Calibri" panose="020F0502020204030204" pitchFamily="34" charset="0"/>
                <a:cs typeface="Calibri" panose="020F0502020204030204" pitchFamily="34" charset="0"/>
              </a:rPr>
              <a:t>Multi vs </a:t>
            </a:r>
            <a:r>
              <a:rPr lang="en-US" dirty="0" err="1">
                <a:latin typeface="Calibri" panose="020F0502020204030204" pitchFamily="34" charset="0"/>
                <a:cs typeface="Calibri" panose="020F0502020204030204" pitchFamily="34" charset="0"/>
              </a:rPr>
              <a:t>uni</a:t>
            </a:r>
            <a:r>
              <a:rPr lang="en-US" dirty="0">
                <a:latin typeface="Calibri" panose="020F0502020204030204" pitchFamily="34" charset="0"/>
                <a:cs typeface="Calibri" panose="020F0502020204030204" pitchFamily="34" charset="0"/>
              </a:rPr>
              <a:t> participation: shown by a line without vs with an arrow</a:t>
            </a:r>
          </a:p>
        </p:txBody>
      </p:sp>
      <p:sp>
        <p:nvSpPr>
          <p:cNvPr id="4" name="TextBox 3">
            <a:extLst>
              <a:ext uri="{FF2B5EF4-FFF2-40B4-BE49-F238E27FC236}">
                <a16:creationId xmlns:a16="http://schemas.microsoft.com/office/drawing/2014/main" id="{593164A5-C3D8-6840-9C2E-C65F2866C39B}"/>
              </a:ext>
            </a:extLst>
          </p:cNvPr>
          <p:cNvSpPr txBox="1"/>
          <p:nvPr/>
        </p:nvSpPr>
        <p:spPr>
          <a:xfrm>
            <a:off x="1905000" y="2427348"/>
            <a:ext cx="2329292" cy="461665"/>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Partial ( thin line)</a:t>
            </a:r>
          </a:p>
        </p:txBody>
      </p:sp>
      <p:sp>
        <p:nvSpPr>
          <p:cNvPr id="6" name="TextBox 5">
            <a:extLst>
              <a:ext uri="{FF2B5EF4-FFF2-40B4-BE49-F238E27FC236}">
                <a16:creationId xmlns:a16="http://schemas.microsoft.com/office/drawing/2014/main" id="{9CF7C69A-0DCE-2043-8FB0-7650879519F8}"/>
              </a:ext>
            </a:extLst>
          </p:cNvPr>
          <p:cNvSpPr txBox="1"/>
          <p:nvPr/>
        </p:nvSpPr>
        <p:spPr>
          <a:xfrm>
            <a:off x="4768157" y="2427348"/>
            <a:ext cx="2240613" cy="461665"/>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Total ( thick line)</a:t>
            </a:r>
          </a:p>
        </p:txBody>
      </p:sp>
      <p:sp>
        <p:nvSpPr>
          <p:cNvPr id="7" name="TextBox 6">
            <a:extLst>
              <a:ext uri="{FF2B5EF4-FFF2-40B4-BE49-F238E27FC236}">
                <a16:creationId xmlns:a16="http://schemas.microsoft.com/office/drawing/2014/main" id="{54ED9B68-8966-F042-BC49-B547744A2577}"/>
              </a:ext>
            </a:extLst>
          </p:cNvPr>
          <p:cNvSpPr txBox="1"/>
          <p:nvPr/>
        </p:nvSpPr>
        <p:spPr>
          <a:xfrm rot="16200000">
            <a:off x="-12266" y="3454645"/>
            <a:ext cx="2307298" cy="461665"/>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Multi ( no arrow)</a:t>
            </a:r>
          </a:p>
        </p:txBody>
      </p:sp>
      <p:sp>
        <p:nvSpPr>
          <p:cNvPr id="8" name="TextBox 7">
            <a:extLst>
              <a:ext uri="{FF2B5EF4-FFF2-40B4-BE49-F238E27FC236}">
                <a16:creationId xmlns:a16="http://schemas.microsoft.com/office/drawing/2014/main" id="{2CA959F2-1FF5-3A4B-836E-727D654FC5FF}"/>
              </a:ext>
            </a:extLst>
          </p:cNvPr>
          <p:cNvSpPr txBox="1"/>
          <p:nvPr/>
        </p:nvSpPr>
        <p:spPr>
          <a:xfrm rot="16200000">
            <a:off x="326905" y="5671374"/>
            <a:ext cx="1606787" cy="461665"/>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Uni (arrow)</a:t>
            </a:r>
          </a:p>
        </p:txBody>
      </p:sp>
      <p:sp>
        <p:nvSpPr>
          <p:cNvPr id="20" name="Rectangle 19">
            <a:extLst>
              <a:ext uri="{FF2B5EF4-FFF2-40B4-BE49-F238E27FC236}">
                <a16:creationId xmlns:a16="http://schemas.microsoft.com/office/drawing/2014/main" id="{BE1E0614-CFAB-9940-834B-5F1584C1B09A}"/>
              </a:ext>
            </a:extLst>
          </p:cNvPr>
          <p:cNvSpPr/>
          <p:nvPr/>
        </p:nvSpPr>
        <p:spPr>
          <a:xfrm>
            <a:off x="1867794" y="3489668"/>
            <a:ext cx="658847" cy="457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a:t>
            </a:r>
          </a:p>
        </p:txBody>
      </p:sp>
      <p:sp>
        <p:nvSpPr>
          <p:cNvPr id="21" name="Diamond 20">
            <a:extLst>
              <a:ext uri="{FF2B5EF4-FFF2-40B4-BE49-F238E27FC236}">
                <a16:creationId xmlns:a16="http://schemas.microsoft.com/office/drawing/2014/main" id="{CCC8CA7E-7466-7C4D-A528-19A088888308}"/>
              </a:ext>
            </a:extLst>
          </p:cNvPr>
          <p:cNvSpPr/>
          <p:nvPr/>
        </p:nvSpPr>
        <p:spPr>
          <a:xfrm>
            <a:off x="2969505" y="3422413"/>
            <a:ext cx="1069095" cy="53339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p>
        </p:txBody>
      </p:sp>
      <p:sp>
        <p:nvSpPr>
          <p:cNvPr id="22" name="Line 100">
            <a:extLst>
              <a:ext uri="{FF2B5EF4-FFF2-40B4-BE49-F238E27FC236}">
                <a16:creationId xmlns:a16="http://schemas.microsoft.com/office/drawing/2014/main" id="{9BD51AC8-D4D2-B442-B09A-605A2289F9C7}"/>
              </a:ext>
            </a:extLst>
          </p:cNvPr>
          <p:cNvSpPr>
            <a:spLocks noChangeShapeType="1"/>
          </p:cNvSpPr>
          <p:nvPr/>
        </p:nvSpPr>
        <p:spPr bwMode="auto">
          <a:xfrm flipH="1">
            <a:off x="2531919" y="3689111"/>
            <a:ext cx="451958" cy="0"/>
          </a:xfrm>
          <a:prstGeom prst="line">
            <a:avLst/>
          </a:prstGeom>
          <a:noFill/>
          <a:ln w="12700">
            <a:solidFill>
              <a:schemeClr val="tx2"/>
            </a:solidFill>
            <a:prstDash val="solid"/>
            <a:round/>
            <a:headEnd/>
            <a:tailEnd/>
          </a:ln>
        </p:spPr>
        <p:txBody>
          <a:bodyPr/>
          <a:lstStyle/>
          <a:p>
            <a:endParaRPr lang="en-US">
              <a:latin typeface="Cambria"/>
              <a:cs typeface="Cambria"/>
            </a:endParaRPr>
          </a:p>
        </p:txBody>
      </p:sp>
      <p:sp>
        <p:nvSpPr>
          <p:cNvPr id="23" name="Rectangle 22">
            <a:extLst>
              <a:ext uri="{FF2B5EF4-FFF2-40B4-BE49-F238E27FC236}">
                <a16:creationId xmlns:a16="http://schemas.microsoft.com/office/drawing/2014/main" id="{6DDDFDB0-0424-7E40-923C-35A2B21F7614}"/>
              </a:ext>
            </a:extLst>
          </p:cNvPr>
          <p:cNvSpPr/>
          <p:nvPr/>
        </p:nvSpPr>
        <p:spPr>
          <a:xfrm>
            <a:off x="4961846" y="3430986"/>
            <a:ext cx="658847" cy="457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a:t>
            </a:r>
          </a:p>
        </p:txBody>
      </p:sp>
      <p:sp>
        <p:nvSpPr>
          <p:cNvPr id="24" name="Diamond 23">
            <a:extLst>
              <a:ext uri="{FF2B5EF4-FFF2-40B4-BE49-F238E27FC236}">
                <a16:creationId xmlns:a16="http://schemas.microsoft.com/office/drawing/2014/main" id="{1D4BEE33-1B83-E346-8971-9D39DBD7504A}"/>
              </a:ext>
            </a:extLst>
          </p:cNvPr>
          <p:cNvSpPr/>
          <p:nvPr/>
        </p:nvSpPr>
        <p:spPr>
          <a:xfrm>
            <a:off x="6063557" y="3363731"/>
            <a:ext cx="1069095" cy="53339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p>
        </p:txBody>
      </p:sp>
      <p:sp>
        <p:nvSpPr>
          <p:cNvPr id="25" name="Line 100">
            <a:extLst>
              <a:ext uri="{FF2B5EF4-FFF2-40B4-BE49-F238E27FC236}">
                <a16:creationId xmlns:a16="http://schemas.microsoft.com/office/drawing/2014/main" id="{B24F52FE-F504-104A-A0C7-2CDE2462B706}"/>
              </a:ext>
            </a:extLst>
          </p:cNvPr>
          <p:cNvSpPr>
            <a:spLocks noChangeShapeType="1"/>
          </p:cNvSpPr>
          <p:nvPr/>
        </p:nvSpPr>
        <p:spPr bwMode="auto">
          <a:xfrm flipH="1">
            <a:off x="5625971" y="3630429"/>
            <a:ext cx="451958" cy="0"/>
          </a:xfrm>
          <a:prstGeom prst="line">
            <a:avLst/>
          </a:prstGeom>
          <a:noFill/>
          <a:ln w="38100">
            <a:solidFill>
              <a:schemeClr val="tx2"/>
            </a:solidFill>
            <a:prstDash val="solid"/>
            <a:round/>
            <a:headEnd/>
            <a:tailEnd/>
          </a:ln>
        </p:spPr>
        <p:txBody>
          <a:bodyPr/>
          <a:lstStyle/>
          <a:p>
            <a:endParaRPr lang="en-US">
              <a:latin typeface="Cambria"/>
              <a:cs typeface="Cambria"/>
            </a:endParaRPr>
          </a:p>
        </p:txBody>
      </p:sp>
      <p:sp>
        <p:nvSpPr>
          <p:cNvPr id="26" name="Rectangle 25">
            <a:extLst>
              <a:ext uri="{FF2B5EF4-FFF2-40B4-BE49-F238E27FC236}">
                <a16:creationId xmlns:a16="http://schemas.microsoft.com/office/drawing/2014/main" id="{A57EA0AF-D389-7C4E-851A-5853B59A8C52}"/>
              </a:ext>
            </a:extLst>
          </p:cNvPr>
          <p:cNvSpPr/>
          <p:nvPr/>
        </p:nvSpPr>
        <p:spPr>
          <a:xfrm>
            <a:off x="1828800" y="5623268"/>
            <a:ext cx="658847" cy="457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a:t>
            </a:r>
          </a:p>
        </p:txBody>
      </p:sp>
      <p:sp>
        <p:nvSpPr>
          <p:cNvPr id="27" name="Diamond 26">
            <a:extLst>
              <a:ext uri="{FF2B5EF4-FFF2-40B4-BE49-F238E27FC236}">
                <a16:creationId xmlns:a16="http://schemas.microsoft.com/office/drawing/2014/main" id="{1FCFE5E6-3341-AD42-8C55-F671057D54C7}"/>
              </a:ext>
            </a:extLst>
          </p:cNvPr>
          <p:cNvSpPr/>
          <p:nvPr/>
        </p:nvSpPr>
        <p:spPr>
          <a:xfrm>
            <a:off x="2930511" y="5556013"/>
            <a:ext cx="1069095" cy="53339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p>
        </p:txBody>
      </p:sp>
      <p:sp>
        <p:nvSpPr>
          <p:cNvPr id="28" name="Line 100">
            <a:extLst>
              <a:ext uri="{FF2B5EF4-FFF2-40B4-BE49-F238E27FC236}">
                <a16:creationId xmlns:a16="http://schemas.microsoft.com/office/drawing/2014/main" id="{5CCF632A-0F62-EE49-B05F-3E636649F38C}"/>
              </a:ext>
            </a:extLst>
          </p:cNvPr>
          <p:cNvSpPr>
            <a:spLocks noChangeShapeType="1"/>
          </p:cNvSpPr>
          <p:nvPr/>
        </p:nvSpPr>
        <p:spPr bwMode="auto">
          <a:xfrm flipH="1">
            <a:off x="2492925" y="5822711"/>
            <a:ext cx="451958" cy="0"/>
          </a:xfrm>
          <a:prstGeom prst="line">
            <a:avLst/>
          </a:prstGeom>
          <a:noFill/>
          <a:ln w="12700">
            <a:solidFill>
              <a:schemeClr val="tx2"/>
            </a:solidFill>
            <a:prstDash val="solid"/>
            <a:round/>
            <a:headEnd type="triangle"/>
            <a:tailEnd/>
          </a:ln>
        </p:spPr>
        <p:txBody>
          <a:bodyPr/>
          <a:lstStyle/>
          <a:p>
            <a:endParaRPr lang="en-US">
              <a:latin typeface="Cambria"/>
              <a:cs typeface="Cambria"/>
            </a:endParaRPr>
          </a:p>
        </p:txBody>
      </p:sp>
      <p:sp>
        <p:nvSpPr>
          <p:cNvPr id="29" name="Rectangle 28">
            <a:extLst>
              <a:ext uri="{FF2B5EF4-FFF2-40B4-BE49-F238E27FC236}">
                <a16:creationId xmlns:a16="http://schemas.microsoft.com/office/drawing/2014/main" id="{C63CF45F-2210-494D-A49D-388DF1F9685D}"/>
              </a:ext>
            </a:extLst>
          </p:cNvPr>
          <p:cNvSpPr/>
          <p:nvPr/>
        </p:nvSpPr>
        <p:spPr>
          <a:xfrm>
            <a:off x="4961846" y="5623268"/>
            <a:ext cx="658847" cy="457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a:t>
            </a:r>
          </a:p>
        </p:txBody>
      </p:sp>
      <p:sp>
        <p:nvSpPr>
          <p:cNvPr id="30" name="Diamond 29">
            <a:extLst>
              <a:ext uri="{FF2B5EF4-FFF2-40B4-BE49-F238E27FC236}">
                <a16:creationId xmlns:a16="http://schemas.microsoft.com/office/drawing/2014/main" id="{FEE227E3-01F3-1841-A2CC-A43D27805F89}"/>
              </a:ext>
            </a:extLst>
          </p:cNvPr>
          <p:cNvSpPr/>
          <p:nvPr/>
        </p:nvSpPr>
        <p:spPr>
          <a:xfrm>
            <a:off x="6063557" y="5556013"/>
            <a:ext cx="1069095" cy="533395"/>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p>
        </p:txBody>
      </p:sp>
      <p:sp>
        <p:nvSpPr>
          <p:cNvPr id="31" name="Line 100">
            <a:extLst>
              <a:ext uri="{FF2B5EF4-FFF2-40B4-BE49-F238E27FC236}">
                <a16:creationId xmlns:a16="http://schemas.microsoft.com/office/drawing/2014/main" id="{9130EB54-D95F-C243-9677-40620D7E9EBB}"/>
              </a:ext>
            </a:extLst>
          </p:cNvPr>
          <p:cNvSpPr>
            <a:spLocks noChangeShapeType="1"/>
          </p:cNvSpPr>
          <p:nvPr/>
        </p:nvSpPr>
        <p:spPr bwMode="auto">
          <a:xfrm flipH="1">
            <a:off x="5625971" y="5822711"/>
            <a:ext cx="451958" cy="0"/>
          </a:xfrm>
          <a:prstGeom prst="line">
            <a:avLst/>
          </a:prstGeom>
          <a:noFill/>
          <a:ln w="38100">
            <a:solidFill>
              <a:schemeClr val="tx2"/>
            </a:solidFill>
            <a:prstDash val="solid"/>
            <a:round/>
            <a:headEnd type="triangle"/>
            <a:tailEnd/>
          </a:ln>
        </p:spPr>
        <p:txBody>
          <a:bodyPr/>
          <a:lstStyle/>
          <a:p>
            <a:endParaRPr lang="en-US">
              <a:latin typeface="Cambria"/>
              <a:cs typeface="Cambria"/>
            </a:endParaRPr>
          </a:p>
        </p:txBody>
      </p:sp>
      <p:sp>
        <p:nvSpPr>
          <p:cNvPr id="33" name="TextBox 32">
            <a:extLst>
              <a:ext uri="{FF2B5EF4-FFF2-40B4-BE49-F238E27FC236}">
                <a16:creationId xmlns:a16="http://schemas.microsoft.com/office/drawing/2014/main" id="{0C912B76-D678-CD47-8A65-6A3849528A8E}"/>
              </a:ext>
            </a:extLst>
          </p:cNvPr>
          <p:cNvSpPr txBox="1"/>
          <p:nvPr/>
        </p:nvSpPr>
        <p:spPr>
          <a:xfrm>
            <a:off x="1711054" y="4093568"/>
            <a:ext cx="239783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Some E may not occur in R</a:t>
            </a:r>
          </a:p>
        </p:txBody>
      </p:sp>
      <p:sp>
        <p:nvSpPr>
          <p:cNvPr id="34" name="TextBox 33">
            <a:extLst>
              <a:ext uri="{FF2B5EF4-FFF2-40B4-BE49-F238E27FC236}">
                <a16:creationId xmlns:a16="http://schemas.microsoft.com/office/drawing/2014/main" id="{BC57369C-86E2-8D4B-9926-F5FF1435C8D5}"/>
              </a:ext>
            </a:extLst>
          </p:cNvPr>
          <p:cNvSpPr txBox="1"/>
          <p:nvPr/>
        </p:nvSpPr>
        <p:spPr>
          <a:xfrm>
            <a:off x="4724400" y="4096569"/>
            <a:ext cx="173188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Every E occurs in R</a:t>
            </a:r>
          </a:p>
        </p:txBody>
      </p:sp>
      <p:sp>
        <p:nvSpPr>
          <p:cNvPr id="35" name="TextBox 34">
            <a:extLst>
              <a:ext uri="{FF2B5EF4-FFF2-40B4-BE49-F238E27FC236}">
                <a16:creationId xmlns:a16="http://schemas.microsoft.com/office/drawing/2014/main" id="{EF635D79-0C9B-4941-9212-03E561DC33DB}"/>
              </a:ext>
            </a:extLst>
          </p:cNvPr>
          <p:cNvSpPr txBox="1"/>
          <p:nvPr/>
        </p:nvSpPr>
        <p:spPr>
          <a:xfrm>
            <a:off x="1607882" y="6245352"/>
            <a:ext cx="272324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 An E may occur in R only once</a:t>
            </a:r>
          </a:p>
        </p:txBody>
      </p:sp>
      <p:sp>
        <p:nvSpPr>
          <p:cNvPr id="36" name="TextBox 35">
            <a:extLst>
              <a:ext uri="{FF2B5EF4-FFF2-40B4-BE49-F238E27FC236}">
                <a16:creationId xmlns:a16="http://schemas.microsoft.com/office/drawing/2014/main" id="{346F9B3B-FABD-E143-9AD8-F90CECBF366C}"/>
              </a:ext>
            </a:extLst>
          </p:cNvPr>
          <p:cNvSpPr txBox="1"/>
          <p:nvPr/>
        </p:nvSpPr>
        <p:spPr>
          <a:xfrm>
            <a:off x="4724400" y="6177889"/>
            <a:ext cx="3887539"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 Every E must occur in R and occur only once</a:t>
            </a:r>
          </a:p>
        </p:txBody>
      </p:sp>
      <p:sp>
        <p:nvSpPr>
          <p:cNvPr id="32" name="TextBox 31">
            <a:extLst>
              <a:ext uri="{FF2B5EF4-FFF2-40B4-BE49-F238E27FC236}">
                <a16:creationId xmlns:a16="http://schemas.microsoft.com/office/drawing/2014/main" id="{4C452742-6217-48E2-81ED-81DBC3CD4C63}"/>
              </a:ext>
            </a:extLst>
          </p:cNvPr>
          <p:cNvSpPr txBox="1"/>
          <p:nvPr/>
        </p:nvSpPr>
        <p:spPr>
          <a:xfrm>
            <a:off x="838200" y="178712"/>
            <a:ext cx="7620000" cy="954107"/>
          </a:xfrm>
          <a:prstGeom prst="rect">
            <a:avLst/>
          </a:prstGeom>
          <a:noFill/>
        </p:spPr>
        <p:txBody>
          <a:bodyPr wrap="square">
            <a:spAutoFit/>
          </a:bodyPr>
          <a:lstStyle/>
          <a:p>
            <a:r>
              <a:rPr lang="en-US" sz="2800" dirty="0">
                <a:solidFill>
                  <a:srgbClr val="C00000"/>
                </a:solidFill>
                <a:latin typeface="Calibri" panose="020F0502020204030204" pitchFamily="34" charset="0"/>
                <a:cs typeface="Calibri" panose="020F0502020204030204" pitchFamily="34" charset="0"/>
              </a:rPr>
              <a:t>No standards on notations: Different notations may be used by different books, companies, or tools</a:t>
            </a:r>
            <a:endParaRPr lang="en-US" sz="2800" dirty="0">
              <a:solidFill>
                <a:srgbClr val="C00000"/>
              </a:solidFill>
            </a:endParaRPr>
          </a:p>
        </p:txBody>
      </p:sp>
    </p:spTree>
    <p:extLst>
      <p:ext uri="{BB962C8B-B14F-4D97-AF65-F5344CB8AC3E}">
        <p14:creationId xmlns:p14="http://schemas.microsoft.com/office/powerpoint/2010/main" val="1789619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74"/>
          <p:cNvSpPr>
            <a:spLocks noChangeArrowheads="1"/>
          </p:cNvSpPr>
          <p:nvPr/>
        </p:nvSpPr>
        <p:spPr bwMode="auto">
          <a:xfrm>
            <a:off x="304800" y="1456491"/>
            <a:ext cx="4953000" cy="4893647"/>
          </a:xfrm>
          <a:prstGeom prst="rect">
            <a:avLst/>
          </a:prstGeom>
          <a:noFill/>
          <a:ln w="9525">
            <a:noFill/>
            <a:miter lim="800000"/>
            <a:headEnd/>
            <a:tailEnd/>
          </a:ln>
        </p:spPr>
        <p:txBody>
          <a:bodyPr wrap="square">
            <a:spAutoFit/>
          </a:bodyPr>
          <a:lstStyle/>
          <a:p>
            <a:pPr marL="457200" indent="-457200">
              <a:buFont typeface="Arial"/>
              <a:buChar char="•"/>
            </a:pPr>
            <a:r>
              <a:rPr lang="en-US" dirty="0">
                <a:solidFill>
                  <a:srgbClr val="FF0000"/>
                </a:solidFill>
                <a:latin typeface="Cambria"/>
                <a:cs typeface="Cambria"/>
              </a:rPr>
              <a:t>What E does it have? </a:t>
            </a:r>
          </a:p>
          <a:p>
            <a:pPr marL="800100" lvl="1" indent="-342900">
              <a:buFont typeface="Wingdings" pitchFamily="2" charset="2"/>
              <a:buChar char="§"/>
            </a:pPr>
            <a:r>
              <a:rPr lang="en-US" sz="2000" dirty="0">
                <a:latin typeface="Cambria"/>
                <a:cs typeface="Cambria"/>
              </a:rPr>
              <a:t>There are a number of Ex, each of which has attributes A1, A2, …, An, where Ai is unique</a:t>
            </a:r>
          </a:p>
          <a:p>
            <a:pPr marL="800100" lvl="1" indent="-342900">
              <a:buFont typeface="Wingdings" pitchFamily="2" charset="2"/>
              <a:buChar char="§"/>
            </a:pPr>
            <a:r>
              <a:rPr lang="en-US" sz="2000" dirty="0">
                <a:latin typeface="Cambria"/>
                <a:cs typeface="Cambria"/>
              </a:rPr>
              <a:t>:::</a:t>
            </a:r>
          </a:p>
          <a:p>
            <a:pPr marL="457200" indent="-457200">
              <a:buFont typeface="Arial"/>
              <a:buChar char="•"/>
            </a:pPr>
            <a:r>
              <a:rPr lang="en-US" dirty="0">
                <a:solidFill>
                  <a:srgbClr val="FF0000"/>
                </a:solidFill>
                <a:latin typeface="Cambria"/>
                <a:cs typeface="Cambria"/>
              </a:rPr>
              <a:t>What R does it have?</a:t>
            </a:r>
          </a:p>
          <a:p>
            <a:pPr marL="800100" lvl="1" indent="-342900">
              <a:buFont typeface="Wingdings" pitchFamily="2" charset="2"/>
              <a:buChar char="§"/>
            </a:pPr>
            <a:r>
              <a:rPr lang="en-US" sz="2000" dirty="0">
                <a:latin typeface="Cambria"/>
                <a:cs typeface="Cambria"/>
              </a:rPr>
              <a:t>Ex and </a:t>
            </a:r>
            <a:r>
              <a:rPr lang="en-US" sz="2000" dirty="0" err="1">
                <a:latin typeface="Cambria"/>
                <a:cs typeface="Cambria"/>
              </a:rPr>
              <a:t>Ey</a:t>
            </a:r>
            <a:r>
              <a:rPr lang="en-US" sz="2000" dirty="0">
                <a:latin typeface="Cambria"/>
                <a:cs typeface="Cambria"/>
              </a:rPr>
              <a:t> participate in relationship R, which has attribute A1, …, An</a:t>
            </a:r>
          </a:p>
          <a:p>
            <a:pPr marL="800100" lvl="1" indent="-342900">
              <a:buFont typeface="Wingdings" pitchFamily="2" charset="2"/>
              <a:buChar char="§"/>
            </a:pPr>
            <a:r>
              <a:rPr lang="en-US" sz="2000" dirty="0">
                <a:latin typeface="Cambria"/>
                <a:cs typeface="Cambria"/>
              </a:rPr>
              <a:t>:::</a:t>
            </a:r>
          </a:p>
          <a:p>
            <a:pPr marL="457200" indent="-457200">
              <a:buFont typeface="Arial"/>
              <a:buChar char="•"/>
            </a:pPr>
            <a:r>
              <a:rPr lang="en-US" dirty="0">
                <a:solidFill>
                  <a:srgbClr val="FF0000"/>
                </a:solidFill>
                <a:latin typeface="Cambria"/>
                <a:cs typeface="Cambria"/>
              </a:rPr>
              <a:t>Any constraints on R? </a:t>
            </a:r>
          </a:p>
          <a:p>
            <a:pPr marL="800100" lvl="1" indent="-342900">
              <a:buFont typeface="Wingdings" pitchFamily="2" charset="2"/>
              <a:buChar char="§"/>
            </a:pPr>
            <a:r>
              <a:rPr lang="en-US" sz="2000" dirty="0">
                <a:latin typeface="Cambria"/>
                <a:cs typeface="Cambria"/>
              </a:rPr>
              <a:t>At most and at least on an entity’s participation in a relationship</a:t>
            </a:r>
          </a:p>
          <a:p>
            <a:pPr marL="800100" lvl="1" indent="-342900">
              <a:buFont typeface="Wingdings" pitchFamily="2" charset="2"/>
              <a:buChar char="§"/>
            </a:pPr>
            <a:r>
              <a:rPr lang="en-US" sz="2000" dirty="0">
                <a:latin typeface="Cambria"/>
                <a:cs typeface="Cambria"/>
              </a:rPr>
              <a:t>Uni-participation (at most one time</a:t>
            </a:r>
          </a:p>
          <a:p>
            <a:pPr marL="800100" lvl="1" indent="-342900">
              <a:buFont typeface="Wingdings" pitchFamily="2" charset="2"/>
              <a:buChar char="§"/>
            </a:pPr>
            <a:r>
              <a:rPr lang="en-US" sz="2000" dirty="0">
                <a:latin typeface="Cambria"/>
                <a:cs typeface="Cambria"/>
              </a:rPr>
              <a:t>Total-participation (at least one time)</a:t>
            </a:r>
          </a:p>
        </p:txBody>
      </p:sp>
      <p:sp>
        <p:nvSpPr>
          <p:cNvPr id="2" name="Rectangle 1"/>
          <p:cNvSpPr/>
          <p:nvPr/>
        </p:nvSpPr>
        <p:spPr>
          <a:xfrm>
            <a:off x="2971800" y="304800"/>
            <a:ext cx="3121367" cy="646331"/>
          </a:xfrm>
          <a:prstGeom prst="rect">
            <a:avLst/>
          </a:prstGeom>
        </p:spPr>
        <p:txBody>
          <a:bodyPr wrap="none">
            <a:spAutoFit/>
          </a:bodyPr>
          <a:lstStyle/>
          <a:p>
            <a:r>
              <a:rPr lang="en-US" sz="3600" dirty="0">
                <a:solidFill>
                  <a:srgbClr val="000000"/>
                </a:solidFill>
                <a:latin typeface="Cambria"/>
                <a:cs typeface="Cambria"/>
              </a:rPr>
              <a:t>A quick review</a:t>
            </a:r>
          </a:p>
        </p:txBody>
      </p:sp>
      <p:sp>
        <p:nvSpPr>
          <p:cNvPr id="4" name="Rectangle 3">
            <a:extLst>
              <a:ext uri="{FF2B5EF4-FFF2-40B4-BE49-F238E27FC236}">
                <a16:creationId xmlns:a16="http://schemas.microsoft.com/office/drawing/2014/main" id="{4B21A4B8-D2B2-8C48-8986-CB4CB51B6F2B}"/>
              </a:ext>
            </a:extLst>
          </p:cNvPr>
          <p:cNvSpPr/>
          <p:nvPr/>
        </p:nvSpPr>
        <p:spPr>
          <a:xfrm>
            <a:off x="5638800" y="2133600"/>
            <a:ext cx="2813655" cy="3046988"/>
          </a:xfrm>
          <a:prstGeom prst="rect">
            <a:avLst/>
          </a:prstGeom>
          <a:solidFill>
            <a:schemeClr val="accent6">
              <a:lumMod val="20000"/>
              <a:lumOff val="80000"/>
            </a:schemeClr>
          </a:solidFill>
        </p:spPr>
        <p:txBody>
          <a:bodyPr wrap="none">
            <a:spAutoFit/>
          </a:bodyPr>
          <a:lstStyle/>
          <a:p>
            <a:r>
              <a:rPr lang="en-US" dirty="0">
                <a:solidFill>
                  <a:srgbClr val="FF0000"/>
                </a:solidFill>
                <a:latin typeface="Cambria"/>
                <a:cs typeface="Cambria"/>
              </a:rPr>
              <a:t>Key terms</a:t>
            </a:r>
          </a:p>
          <a:p>
            <a:pPr marL="571500" indent="-571500">
              <a:buFont typeface="Arial" panose="020B0604020202020204" pitchFamily="34" charset="0"/>
              <a:buChar char="•"/>
            </a:pPr>
            <a:r>
              <a:rPr lang="en-US" sz="2000" dirty="0">
                <a:solidFill>
                  <a:srgbClr val="000000"/>
                </a:solidFill>
                <a:latin typeface="Cambria"/>
                <a:cs typeface="Cambria"/>
              </a:rPr>
              <a:t>Entity</a:t>
            </a:r>
          </a:p>
          <a:p>
            <a:pPr marL="571500" indent="-571500">
              <a:buFont typeface="Arial" panose="020B0604020202020204" pitchFamily="34" charset="0"/>
              <a:buChar char="•"/>
            </a:pPr>
            <a:r>
              <a:rPr lang="en-US" sz="2000" dirty="0">
                <a:solidFill>
                  <a:srgbClr val="000000"/>
                </a:solidFill>
                <a:latin typeface="Cambria"/>
                <a:cs typeface="Cambria"/>
              </a:rPr>
              <a:t>Attribute</a:t>
            </a:r>
          </a:p>
          <a:p>
            <a:pPr marL="571500" indent="-571500">
              <a:buFont typeface="Arial" panose="020B0604020202020204" pitchFamily="34" charset="0"/>
              <a:buChar char="•"/>
            </a:pPr>
            <a:r>
              <a:rPr lang="en-US" sz="2000" dirty="0">
                <a:solidFill>
                  <a:srgbClr val="000000"/>
                </a:solidFill>
                <a:latin typeface="Cambria"/>
                <a:cs typeface="Cambria"/>
              </a:rPr>
              <a:t>key attribute</a:t>
            </a:r>
          </a:p>
          <a:p>
            <a:pPr marL="571500" indent="-571500">
              <a:buFont typeface="Arial" panose="020B0604020202020204" pitchFamily="34" charset="0"/>
              <a:buChar char="•"/>
            </a:pPr>
            <a:r>
              <a:rPr lang="en-US" sz="2000" dirty="0">
                <a:solidFill>
                  <a:srgbClr val="000000"/>
                </a:solidFill>
                <a:latin typeface="Cambria"/>
                <a:cs typeface="Cambria"/>
              </a:rPr>
              <a:t>Relationship</a:t>
            </a:r>
          </a:p>
          <a:p>
            <a:pPr marL="571500" indent="-571500">
              <a:buFont typeface="Arial" panose="020B0604020202020204" pitchFamily="34" charset="0"/>
              <a:buChar char="•"/>
            </a:pPr>
            <a:r>
              <a:rPr lang="en-US" sz="2000" dirty="0">
                <a:solidFill>
                  <a:srgbClr val="000000"/>
                </a:solidFill>
                <a:latin typeface="Cambria"/>
                <a:cs typeface="Cambria"/>
              </a:rPr>
              <a:t>Constraint</a:t>
            </a:r>
          </a:p>
          <a:p>
            <a:pPr marL="571500" indent="-571500">
              <a:buFont typeface="Arial" panose="020B0604020202020204" pitchFamily="34" charset="0"/>
              <a:buChar char="•"/>
            </a:pPr>
            <a:r>
              <a:rPr lang="en-US" sz="2000" dirty="0">
                <a:solidFill>
                  <a:srgbClr val="000000"/>
                </a:solidFill>
                <a:latin typeface="Cambria"/>
                <a:cs typeface="Cambria"/>
              </a:rPr>
              <a:t>Uni-participation</a:t>
            </a:r>
          </a:p>
          <a:p>
            <a:pPr marL="571500" indent="-571500">
              <a:buFont typeface="Arial" panose="020B0604020202020204" pitchFamily="34" charset="0"/>
              <a:buChar char="•"/>
            </a:pPr>
            <a:r>
              <a:rPr lang="en-US" sz="2000" dirty="0">
                <a:solidFill>
                  <a:srgbClr val="000000"/>
                </a:solidFill>
                <a:latin typeface="Cambria"/>
                <a:cs typeface="Cambria"/>
              </a:rPr>
              <a:t>Total-participation</a:t>
            </a:r>
          </a:p>
          <a:p>
            <a:endParaRPr lang="en-US" dirty="0">
              <a:solidFill>
                <a:srgbClr val="000000"/>
              </a:solidFill>
              <a:latin typeface="Cambria"/>
              <a:cs typeface="Cambria"/>
            </a:endParaRPr>
          </a:p>
        </p:txBody>
      </p:sp>
    </p:spTree>
    <p:extLst>
      <p:ext uri="{BB962C8B-B14F-4D97-AF65-F5344CB8AC3E}">
        <p14:creationId xmlns:p14="http://schemas.microsoft.com/office/powerpoint/2010/main" val="2136266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7"/>
          <p:cNvSpPr>
            <a:spLocks/>
          </p:cNvSpPr>
          <p:nvPr/>
        </p:nvSpPr>
        <p:spPr bwMode="auto">
          <a:xfrm>
            <a:off x="719464" y="2875760"/>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4" name="Rectangle 33"/>
          <p:cNvSpPr>
            <a:spLocks noChangeArrowheads="1"/>
          </p:cNvSpPr>
          <p:nvPr/>
        </p:nvSpPr>
        <p:spPr bwMode="auto">
          <a:xfrm>
            <a:off x="685800" y="2972597"/>
            <a:ext cx="1254451"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instructors</a:t>
            </a:r>
          </a:p>
        </p:txBody>
      </p:sp>
      <p:sp>
        <p:nvSpPr>
          <p:cNvPr id="42" name="Freeform 7"/>
          <p:cNvSpPr>
            <a:spLocks/>
          </p:cNvSpPr>
          <p:nvPr/>
        </p:nvSpPr>
        <p:spPr bwMode="auto">
          <a:xfrm>
            <a:off x="4391744" y="2824165"/>
            <a:ext cx="918301"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5" name="Rectangle 44"/>
          <p:cNvSpPr>
            <a:spLocks noChangeArrowheads="1"/>
          </p:cNvSpPr>
          <p:nvPr/>
        </p:nvSpPr>
        <p:spPr bwMode="auto">
          <a:xfrm>
            <a:off x="4400821" y="2890047"/>
            <a:ext cx="909224"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courses</a:t>
            </a:r>
          </a:p>
        </p:txBody>
      </p:sp>
      <p:sp>
        <p:nvSpPr>
          <p:cNvPr id="50" name="Freeform 8"/>
          <p:cNvSpPr>
            <a:spLocks/>
          </p:cNvSpPr>
          <p:nvPr/>
        </p:nvSpPr>
        <p:spPr bwMode="auto">
          <a:xfrm>
            <a:off x="2440960" y="2661447"/>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2633736" y="3004347"/>
            <a:ext cx="182743" cy="335989"/>
          </a:xfrm>
          <a:prstGeom prst="rect">
            <a:avLst/>
          </a:prstGeom>
          <a:noFill/>
          <a:ln w="12700">
            <a:noFill/>
            <a:miter lim="800000"/>
            <a:headEnd/>
            <a:tailEnd/>
          </a:ln>
        </p:spPr>
        <p:txBody>
          <a:bodyPr wrap="none" lIns="90488" tIns="44450" rIns="90488" bIns="44450">
            <a:spAutoFit/>
          </a:bodyPr>
          <a:lstStyle/>
          <a:p>
            <a:pPr eaLnBrk="0" hangingPunct="0"/>
            <a:endParaRPr lang="en-US" sz="1600" b="1" dirty="0">
              <a:solidFill>
                <a:srgbClr val="000000"/>
              </a:solidFill>
              <a:latin typeface="Cambria"/>
              <a:cs typeface="Cambria"/>
            </a:endParaRPr>
          </a:p>
        </p:txBody>
      </p:sp>
      <p:sp>
        <p:nvSpPr>
          <p:cNvPr id="52" name="Rectangle 51"/>
          <p:cNvSpPr>
            <a:spLocks noChangeArrowheads="1"/>
          </p:cNvSpPr>
          <p:nvPr/>
        </p:nvSpPr>
        <p:spPr bwMode="auto">
          <a:xfrm>
            <a:off x="2552085" y="2966247"/>
            <a:ext cx="1369366"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teach/enroll</a:t>
            </a:r>
          </a:p>
        </p:txBody>
      </p:sp>
      <p:sp>
        <p:nvSpPr>
          <p:cNvPr id="70" name="Freeform 7"/>
          <p:cNvSpPr>
            <a:spLocks/>
          </p:cNvSpPr>
          <p:nvPr/>
        </p:nvSpPr>
        <p:spPr bwMode="auto">
          <a:xfrm>
            <a:off x="2520860" y="1569761"/>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73" name="Rectangle 72"/>
          <p:cNvSpPr>
            <a:spLocks noChangeArrowheads="1"/>
          </p:cNvSpPr>
          <p:nvPr/>
        </p:nvSpPr>
        <p:spPr bwMode="auto">
          <a:xfrm>
            <a:off x="2591743" y="1668770"/>
            <a:ext cx="1037745"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students</a:t>
            </a:r>
          </a:p>
        </p:txBody>
      </p:sp>
      <p:sp>
        <p:nvSpPr>
          <p:cNvPr id="2" name="TextBox 1"/>
          <p:cNvSpPr txBox="1"/>
          <p:nvPr/>
        </p:nvSpPr>
        <p:spPr>
          <a:xfrm>
            <a:off x="3353916" y="413519"/>
            <a:ext cx="4570883" cy="830997"/>
          </a:xfrm>
          <a:prstGeom prst="rect">
            <a:avLst/>
          </a:prstGeom>
          <a:noFill/>
        </p:spPr>
        <p:txBody>
          <a:bodyPr wrap="square" rtlCol="0">
            <a:spAutoFit/>
          </a:bodyPr>
          <a:lstStyle/>
          <a:p>
            <a:r>
              <a:rPr lang="en-US" b="1" dirty="0">
                <a:solidFill>
                  <a:srgbClr val="FF0000"/>
                </a:solidFill>
                <a:latin typeface="Cambria"/>
                <a:cs typeface="Cambria"/>
              </a:rPr>
              <a:t>Multiple entity sets participate </a:t>
            </a:r>
          </a:p>
          <a:p>
            <a:r>
              <a:rPr lang="en-US" b="1" dirty="0">
                <a:solidFill>
                  <a:srgbClr val="FF0000"/>
                </a:solidFill>
                <a:latin typeface="Cambria"/>
                <a:cs typeface="Cambria"/>
              </a:rPr>
              <a:t>in a same relationship set </a:t>
            </a:r>
          </a:p>
        </p:txBody>
      </p:sp>
      <p:sp>
        <p:nvSpPr>
          <p:cNvPr id="80" name="Line 18"/>
          <p:cNvSpPr>
            <a:spLocks noChangeShapeType="1"/>
          </p:cNvSpPr>
          <p:nvPr/>
        </p:nvSpPr>
        <p:spPr bwMode="auto">
          <a:xfrm>
            <a:off x="1898976" y="3098008"/>
            <a:ext cx="533400"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1" name="Line 18"/>
          <p:cNvSpPr>
            <a:spLocks noChangeShapeType="1"/>
          </p:cNvSpPr>
          <p:nvPr/>
        </p:nvSpPr>
        <p:spPr bwMode="auto">
          <a:xfrm>
            <a:off x="3921451" y="3106455"/>
            <a:ext cx="539456" cy="12192"/>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2" name="Line 18"/>
          <p:cNvSpPr>
            <a:spLocks noChangeShapeType="1"/>
          </p:cNvSpPr>
          <p:nvPr/>
        </p:nvSpPr>
        <p:spPr bwMode="auto">
          <a:xfrm flipV="1">
            <a:off x="3172355" y="2121136"/>
            <a:ext cx="0" cy="54031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43" name="Freeform 7">
            <a:extLst>
              <a:ext uri="{FF2B5EF4-FFF2-40B4-BE49-F238E27FC236}">
                <a16:creationId xmlns:a16="http://schemas.microsoft.com/office/drawing/2014/main" id="{3F93B5AF-119E-174B-9D82-7D633EB10BB2}"/>
              </a:ext>
            </a:extLst>
          </p:cNvPr>
          <p:cNvSpPr>
            <a:spLocks/>
          </p:cNvSpPr>
          <p:nvPr/>
        </p:nvSpPr>
        <p:spPr bwMode="auto">
          <a:xfrm>
            <a:off x="723901" y="4269185"/>
            <a:ext cx="1179512" cy="602456"/>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9" name="Rectangle 48">
            <a:extLst>
              <a:ext uri="{FF2B5EF4-FFF2-40B4-BE49-F238E27FC236}">
                <a16:creationId xmlns:a16="http://schemas.microsoft.com/office/drawing/2014/main" id="{CC60CDD8-ECB3-EC4C-8CD4-DEEC3A2A93CE}"/>
              </a:ext>
            </a:extLst>
          </p:cNvPr>
          <p:cNvSpPr>
            <a:spLocks noChangeArrowheads="1"/>
          </p:cNvSpPr>
          <p:nvPr/>
        </p:nvSpPr>
        <p:spPr bwMode="auto">
          <a:xfrm>
            <a:off x="690237" y="4376607"/>
            <a:ext cx="1254451" cy="369588"/>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instructors</a:t>
            </a:r>
          </a:p>
        </p:txBody>
      </p:sp>
      <p:sp>
        <p:nvSpPr>
          <p:cNvPr id="53" name="Freeform 7">
            <a:extLst>
              <a:ext uri="{FF2B5EF4-FFF2-40B4-BE49-F238E27FC236}">
                <a16:creationId xmlns:a16="http://schemas.microsoft.com/office/drawing/2014/main" id="{65BADAD4-D92B-6542-9FE2-D74E3375099A}"/>
              </a:ext>
            </a:extLst>
          </p:cNvPr>
          <p:cNvSpPr>
            <a:spLocks/>
          </p:cNvSpPr>
          <p:nvPr/>
        </p:nvSpPr>
        <p:spPr bwMode="auto">
          <a:xfrm>
            <a:off x="4396181" y="4217590"/>
            <a:ext cx="798513" cy="602456"/>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54" name="Rectangle 53">
            <a:extLst>
              <a:ext uri="{FF2B5EF4-FFF2-40B4-BE49-F238E27FC236}">
                <a16:creationId xmlns:a16="http://schemas.microsoft.com/office/drawing/2014/main" id="{70DABB2A-345A-B249-90F8-084459357272}"/>
              </a:ext>
            </a:extLst>
          </p:cNvPr>
          <p:cNvSpPr>
            <a:spLocks noChangeArrowheads="1"/>
          </p:cNvSpPr>
          <p:nvPr/>
        </p:nvSpPr>
        <p:spPr bwMode="auto">
          <a:xfrm>
            <a:off x="4405258" y="4294057"/>
            <a:ext cx="816030" cy="369588"/>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course</a:t>
            </a:r>
          </a:p>
        </p:txBody>
      </p:sp>
      <p:sp>
        <p:nvSpPr>
          <p:cNvPr id="55" name="Freeform 8">
            <a:extLst>
              <a:ext uri="{FF2B5EF4-FFF2-40B4-BE49-F238E27FC236}">
                <a16:creationId xmlns:a16="http://schemas.microsoft.com/office/drawing/2014/main" id="{7BBA1A21-6A05-194B-BE85-62214CB884DC}"/>
              </a:ext>
            </a:extLst>
          </p:cNvPr>
          <p:cNvSpPr>
            <a:spLocks/>
          </p:cNvSpPr>
          <p:nvPr/>
        </p:nvSpPr>
        <p:spPr bwMode="auto">
          <a:xfrm>
            <a:off x="2445397" y="4038600"/>
            <a:ext cx="1477963" cy="960438"/>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6" name="Rectangle 55">
            <a:extLst>
              <a:ext uri="{FF2B5EF4-FFF2-40B4-BE49-F238E27FC236}">
                <a16:creationId xmlns:a16="http://schemas.microsoft.com/office/drawing/2014/main" id="{F3C511B5-2E3D-074C-BC07-CE1FEDEC85B5}"/>
              </a:ext>
            </a:extLst>
          </p:cNvPr>
          <p:cNvSpPr>
            <a:spLocks noChangeArrowheads="1"/>
          </p:cNvSpPr>
          <p:nvPr/>
        </p:nvSpPr>
        <p:spPr bwMode="auto">
          <a:xfrm>
            <a:off x="2638173" y="4408357"/>
            <a:ext cx="182743" cy="369588"/>
          </a:xfrm>
          <a:prstGeom prst="rect">
            <a:avLst/>
          </a:prstGeom>
          <a:noFill/>
          <a:ln w="12700">
            <a:noFill/>
            <a:miter lim="800000"/>
            <a:headEnd/>
            <a:tailEnd/>
          </a:ln>
        </p:spPr>
        <p:txBody>
          <a:bodyPr wrap="none" lIns="90488" tIns="44450" rIns="90488" bIns="44450">
            <a:spAutoFit/>
          </a:bodyPr>
          <a:lstStyle/>
          <a:p>
            <a:pPr eaLnBrk="0" hangingPunct="0"/>
            <a:endParaRPr lang="en-US" sz="1600" b="1" dirty="0">
              <a:solidFill>
                <a:srgbClr val="000000"/>
              </a:solidFill>
              <a:latin typeface="Cambria"/>
              <a:cs typeface="Cambria"/>
            </a:endParaRPr>
          </a:p>
        </p:txBody>
      </p:sp>
      <p:sp>
        <p:nvSpPr>
          <p:cNvPr id="60" name="Rectangle 59">
            <a:extLst>
              <a:ext uri="{FF2B5EF4-FFF2-40B4-BE49-F238E27FC236}">
                <a16:creationId xmlns:a16="http://schemas.microsoft.com/office/drawing/2014/main" id="{3719776C-4D60-1D4D-BF19-DC40F3120483}"/>
              </a:ext>
            </a:extLst>
          </p:cNvPr>
          <p:cNvSpPr>
            <a:spLocks noChangeArrowheads="1"/>
          </p:cNvSpPr>
          <p:nvPr/>
        </p:nvSpPr>
        <p:spPr bwMode="auto">
          <a:xfrm>
            <a:off x="2852005" y="4370257"/>
            <a:ext cx="69288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teach</a:t>
            </a:r>
          </a:p>
        </p:txBody>
      </p:sp>
      <p:sp>
        <p:nvSpPr>
          <p:cNvPr id="61" name="Freeform 7">
            <a:extLst>
              <a:ext uri="{FF2B5EF4-FFF2-40B4-BE49-F238E27FC236}">
                <a16:creationId xmlns:a16="http://schemas.microsoft.com/office/drawing/2014/main" id="{3A41003D-F3DA-9B41-864B-67015414EBEE}"/>
              </a:ext>
            </a:extLst>
          </p:cNvPr>
          <p:cNvSpPr>
            <a:spLocks/>
          </p:cNvSpPr>
          <p:nvPr/>
        </p:nvSpPr>
        <p:spPr bwMode="auto">
          <a:xfrm>
            <a:off x="7431088" y="4238839"/>
            <a:ext cx="1179512" cy="602456"/>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62" name="Rectangle 61">
            <a:extLst>
              <a:ext uri="{FF2B5EF4-FFF2-40B4-BE49-F238E27FC236}">
                <a16:creationId xmlns:a16="http://schemas.microsoft.com/office/drawing/2014/main" id="{86E295E2-8412-2D44-B4AC-145570C57E20}"/>
              </a:ext>
            </a:extLst>
          </p:cNvPr>
          <p:cNvSpPr>
            <a:spLocks noChangeArrowheads="1"/>
          </p:cNvSpPr>
          <p:nvPr/>
        </p:nvSpPr>
        <p:spPr bwMode="auto">
          <a:xfrm>
            <a:off x="7539327" y="4370257"/>
            <a:ext cx="1037745" cy="369588"/>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students</a:t>
            </a:r>
          </a:p>
        </p:txBody>
      </p:sp>
      <p:sp>
        <p:nvSpPr>
          <p:cNvPr id="63" name="Line 18">
            <a:extLst>
              <a:ext uri="{FF2B5EF4-FFF2-40B4-BE49-F238E27FC236}">
                <a16:creationId xmlns:a16="http://schemas.microsoft.com/office/drawing/2014/main" id="{15E61F8D-D840-8741-A8EB-45B1355A260F}"/>
              </a:ext>
            </a:extLst>
          </p:cNvPr>
          <p:cNvSpPr>
            <a:spLocks noChangeShapeType="1"/>
          </p:cNvSpPr>
          <p:nvPr/>
        </p:nvSpPr>
        <p:spPr bwMode="auto">
          <a:xfrm>
            <a:off x="1903413" y="4518818"/>
            <a:ext cx="533400"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64" name="Line 18">
            <a:extLst>
              <a:ext uri="{FF2B5EF4-FFF2-40B4-BE49-F238E27FC236}">
                <a16:creationId xmlns:a16="http://schemas.microsoft.com/office/drawing/2014/main" id="{F6E2E589-328D-254E-AEA6-C31372AC6D39}"/>
              </a:ext>
            </a:extLst>
          </p:cNvPr>
          <p:cNvSpPr>
            <a:spLocks noChangeShapeType="1"/>
          </p:cNvSpPr>
          <p:nvPr/>
        </p:nvSpPr>
        <p:spPr bwMode="auto">
          <a:xfrm>
            <a:off x="3925888" y="4526656"/>
            <a:ext cx="539456" cy="1341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65" name="Line 18">
            <a:extLst>
              <a:ext uri="{FF2B5EF4-FFF2-40B4-BE49-F238E27FC236}">
                <a16:creationId xmlns:a16="http://schemas.microsoft.com/office/drawing/2014/main" id="{13246E13-2B38-804D-8D99-0C328C2B2A12}"/>
              </a:ext>
            </a:extLst>
          </p:cNvPr>
          <p:cNvSpPr>
            <a:spLocks noChangeShapeType="1"/>
          </p:cNvSpPr>
          <p:nvPr/>
        </p:nvSpPr>
        <p:spPr bwMode="auto">
          <a:xfrm flipH="1" flipV="1">
            <a:off x="5211324" y="4518818"/>
            <a:ext cx="375881" cy="7838"/>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66" name="Freeform 8">
            <a:extLst>
              <a:ext uri="{FF2B5EF4-FFF2-40B4-BE49-F238E27FC236}">
                <a16:creationId xmlns:a16="http://schemas.microsoft.com/office/drawing/2014/main" id="{237464BB-DA4C-984C-9C28-DF7ECA1A6704}"/>
              </a:ext>
            </a:extLst>
          </p:cNvPr>
          <p:cNvSpPr>
            <a:spLocks/>
          </p:cNvSpPr>
          <p:nvPr/>
        </p:nvSpPr>
        <p:spPr bwMode="auto">
          <a:xfrm>
            <a:off x="5560612" y="4060745"/>
            <a:ext cx="1477963" cy="960438"/>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78" name="Line 18">
            <a:extLst>
              <a:ext uri="{FF2B5EF4-FFF2-40B4-BE49-F238E27FC236}">
                <a16:creationId xmlns:a16="http://schemas.microsoft.com/office/drawing/2014/main" id="{F139E1FA-69B7-AB4E-9700-121DEC8EE294}"/>
              </a:ext>
            </a:extLst>
          </p:cNvPr>
          <p:cNvSpPr>
            <a:spLocks noChangeShapeType="1"/>
          </p:cNvSpPr>
          <p:nvPr/>
        </p:nvSpPr>
        <p:spPr bwMode="auto">
          <a:xfrm flipH="1" flipV="1">
            <a:off x="7046891" y="4536148"/>
            <a:ext cx="375881" cy="7838"/>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3" name="Rectangle 2">
            <a:extLst>
              <a:ext uri="{FF2B5EF4-FFF2-40B4-BE49-F238E27FC236}">
                <a16:creationId xmlns:a16="http://schemas.microsoft.com/office/drawing/2014/main" id="{80A8C211-0C74-D948-904F-97E201926091}"/>
              </a:ext>
            </a:extLst>
          </p:cNvPr>
          <p:cNvSpPr/>
          <p:nvPr/>
        </p:nvSpPr>
        <p:spPr>
          <a:xfrm>
            <a:off x="5898641" y="4318763"/>
            <a:ext cx="750718" cy="338554"/>
          </a:xfrm>
          <a:prstGeom prst="rect">
            <a:avLst/>
          </a:prstGeom>
        </p:spPr>
        <p:txBody>
          <a:bodyPr wrap="none">
            <a:spAutoFit/>
          </a:bodyPr>
          <a:lstStyle/>
          <a:p>
            <a:r>
              <a:rPr lang="en-US" sz="1600" b="1" dirty="0">
                <a:solidFill>
                  <a:srgbClr val="000000"/>
                </a:solidFill>
                <a:latin typeface="Cambria"/>
                <a:cs typeface="Cambria"/>
              </a:rPr>
              <a:t>enroll</a:t>
            </a:r>
            <a:endParaRPr lang="en-US" sz="1600" b="1" dirty="0"/>
          </a:p>
        </p:txBody>
      </p:sp>
      <p:sp>
        <p:nvSpPr>
          <p:cNvPr id="79" name="Rectangle 78">
            <a:extLst>
              <a:ext uri="{FF2B5EF4-FFF2-40B4-BE49-F238E27FC236}">
                <a16:creationId xmlns:a16="http://schemas.microsoft.com/office/drawing/2014/main" id="{72BBFA42-AD50-D34C-BDF5-0E58B90988D8}"/>
              </a:ext>
            </a:extLst>
          </p:cNvPr>
          <p:cNvSpPr/>
          <p:nvPr/>
        </p:nvSpPr>
        <p:spPr>
          <a:xfrm>
            <a:off x="869533" y="450310"/>
            <a:ext cx="2220160" cy="646331"/>
          </a:xfrm>
          <a:prstGeom prst="rect">
            <a:avLst/>
          </a:prstGeom>
        </p:spPr>
        <p:txBody>
          <a:bodyPr wrap="none">
            <a:spAutoFit/>
          </a:bodyPr>
          <a:lstStyle/>
          <a:p>
            <a:r>
              <a:rPr lang="en-US" sz="3600" dirty="0">
                <a:solidFill>
                  <a:srgbClr val="FF0000"/>
                </a:solidFill>
                <a:latin typeface="Cambria"/>
                <a:cs typeface="Cambria"/>
              </a:rPr>
              <a:t>Problem 1</a:t>
            </a:r>
          </a:p>
        </p:txBody>
      </p:sp>
      <p:sp>
        <p:nvSpPr>
          <p:cNvPr id="4" name="TextBox 3">
            <a:extLst>
              <a:ext uri="{FF2B5EF4-FFF2-40B4-BE49-F238E27FC236}">
                <a16:creationId xmlns:a16="http://schemas.microsoft.com/office/drawing/2014/main" id="{BC9501E9-113A-0C4A-85C7-22F9E66B59CC}"/>
              </a:ext>
            </a:extLst>
          </p:cNvPr>
          <p:cNvSpPr txBox="1"/>
          <p:nvPr/>
        </p:nvSpPr>
        <p:spPr>
          <a:xfrm>
            <a:off x="4158053" y="1369073"/>
            <a:ext cx="3862791" cy="1200329"/>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It records the relationships among students, instructors, and courses</a:t>
            </a:r>
          </a:p>
        </p:txBody>
      </p:sp>
      <p:sp>
        <p:nvSpPr>
          <p:cNvPr id="32" name="TextBox 31">
            <a:extLst>
              <a:ext uri="{FF2B5EF4-FFF2-40B4-BE49-F238E27FC236}">
                <a16:creationId xmlns:a16="http://schemas.microsoft.com/office/drawing/2014/main" id="{176F922F-0323-6A4B-9715-C57F20FFDEFA}"/>
              </a:ext>
            </a:extLst>
          </p:cNvPr>
          <p:cNvSpPr txBox="1"/>
          <p:nvPr/>
        </p:nvSpPr>
        <p:spPr>
          <a:xfrm>
            <a:off x="719464" y="5241541"/>
            <a:ext cx="7924800" cy="1200329"/>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It records the relationships between instructors and courses, and the relationships between course and students, BUT not the relationships between instructors and students</a:t>
            </a:r>
          </a:p>
        </p:txBody>
      </p:sp>
    </p:spTree>
    <p:extLst>
      <p:ext uri="{BB962C8B-B14F-4D97-AF65-F5344CB8AC3E}">
        <p14:creationId xmlns:p14="http://schemas.microsoft.com/office/powerpoint/2010/main" val="514088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7"/>
          <p:cNvSpPr>
            <a:spLocks/>
          </p:cNvSpPr>
          <p:nvPr/>
        </p:nvSpPr>
        <p:spPr bwMode="auto">
          <a:xfrm>
            <a:off x="578972" y="1984243"/>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4" name="Rectangle 33"/>
          <p:cNvSpPr>
            <a:spLocks noChangeArrowheads="1"/>
          </p:cNvSpPr>
          <p:nvPr/>
        </p:nvSpPr>
        <p:spPr bwMode="auto">
          <a:xfrm>
            <a:off x="545308" y="2081080"/>
            <a:ext cx="1254451"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instructors</a:t>
            </a:r>
          </a:p>
        </p:txBody>
      </p:sp>
      <p:sp>
        <p:nvSpPr>
          <p:cNvPr id="42" name="Freeform 7"/>
          <p:cNvSpPr>
            <a:spLocks/>
          </p:cNvSpPr>
          <p:nvPr/>
        </p:nvSpPr>
        <p:spPr bwMode="auto">
          <a:xfrm>
            <a:off x="4251252" y="1932648"/>
            <a:ext cx="918301"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5" name="Rectangle 44"/>
          <p:cNvSpPr>
            <a:spLocks noChangeArrowheads="1"/>
          </p:cNvSpPr>
          <p:nvPr/>
        </p:nvSpPr>
        <p:spPr bwMode="auto">
          <a:xfrm>
            <a:off x="4260329" y="1998530"/>
            <a:ext cx="909224"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courses</a:t>
            </a:r>
          </a:p>
        </p:txBody>
      </p:sp>
      <p:sp>
        <p:nvSpPr>
          <p:cNvPr id="50" name="Freeform 8"/>
          <p:cNvSpPr>
            <a:spLocks/>
          </p:cNvSpPr>
          <p:nvPr/>
        </p:nvSpPr>
        <p:spPr bwMode="auto">
          <a:xfrm>
            <a:off x="2300468" y="1769930"/>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2493244" y="2112830"/>
            <a:ext cx="182743" cy="335989"/>
          </a:xfrm>
          <a:prstGeom prst="rect">
            <a:avLst/>
          </a:prstGeom>
          <a:noFill/>
          <a:ln w="12700">
            <a:noFill/>
            <a:miter lim="800000"/>
            <a:headEnd/>
            <a:tailEnd/>
          </a:ln>
        </p:spPr>
        <p:txBody>
          <a:bodyPr wrap="none" lIns="90488" tIns="44450" rIns="90488" bIns="44450">
            <a:spAutoFit/>
          </a:bodyPr>
          <a:lstStyle/>
          <a:p>
            <a:pPr eaLnBrk="0" hangingPunct="0"/>
            <a:endParaRPr lang="en-US" sz="1600" b="1" dirty="0">
              <a:solidFill>
                <a:srgbClr val="000000"/>
              </a:solidFill>
              <a:latin typeface="Cambria"/>
              <a:cs typeface="Cambria"/>
            </a:endParaRPr>
          </a:p>
        </p:txBody>
      </p:sp>
      <p:sp>
        <p:nvSpPr>
          <p:cNvPr id="52" name="Rectangle 51"/>
          <p:cNvSpPr>
            <a:spLocks noChangeArrowheads="1"/>
          </p:cNvSpPr>
          <p:nvPr/>
        </p:nvSpPr>
        <p:spPr bwMode="auto">
          <a:xfrm>
            <a:off x="2691215" y="2038496"/>
            <a:ext cx="69288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teach</a:t>
            </a:r>
          </a:p>
        </p:txBody>
      </p:sp>
      <p:sp>
        <p:nvSpPr>
          <p:cNvPr id="73" name="Rectangle 72"/>
          <p:cNvSpPr>
            <a:spLocks noChangeArrowheads="1"/>
          </p:cNvSpPr>
          <p:nvPr/>
        </p:nvSpPr>
        <p:spPr bwMode="auto">
          <a:xfrm>
            <a:off x="2457090" y="950778"/>
            <a:ext cx="1149546"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classroom</a:t>
            </a:r>
          </a:p>
        </p:txBody>
      </p:sp>
      <p:sp>
        <p:nvSpPr>
          <p:cNvPr id="2" name="TextBox 1"/>
          <p:cNvSpPr txBox="1"/>
          <p:nvPr/>
        </p:nvSpPr>
        <p:spPr>
          <a:xfrm>
            <a:off x="3384098" y="224268"/>
            <a:ext cx="4403142" cy="523220"/>
          </a:xfrm>
          <a:prstGeom prst="rect">
            <a:avLst/>
          </a:prstGeom>
          <a:noFill/>
        </p:spPr>
        <p:txBody>
          <a:bodyPr wrap="square" rtlCol="0">
            <a:spAutoFit/>
          </a:bodyPr>
          <a:lstStyle/>
          <a:p>
            <a:r>
              <a:rPr lang="en-US" sz="2800" b="1" dirty="0">
                <a:solidFill>
                  <a:srgbClr val="FF0000"/>
                </a:solidFill>
                <a:latin typeface="Cambria"/>
                <a:cs typeface="Cambria"/>
              </a:rPr>
              <a:t>Entity set or attribute</a:t>
            </a:r>
          </a:p>
        </p:txBody>
      </p:sp>
      <p:sp>
        <p:nvSpPr>
          <p:cNvPr id="80" name="Line 18"/>
          <p:cNvSpPr>
            <a:spLocks noChangeShapeType="1"/>
          </p:cNvSpPr>
          <p:nvPr/>
        </p:nvSpPr>
        <p:spPr bwMode="auto">
          <a:xfrm>
            <a:off x="1758484" y="2206491"/>
            <a:ext cx="533400"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1" name="Line 18"/>
          <p:cNvSpPr>
            <a:spLocks noChangeShapeType="1"/>
          </p:cNvSpPr>
          <p:nvPr/>
        </p:nvSpPr>
        <p:spPr bwMode="auto">
          <a:xfrm>
            <a:off x="3780959" y="2214938"/>
            <a:ext cx="539456" cy="12192"/>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2" name="Line 18"/>
          <p:cNvSpPr>
            <a:spLocks noChangeShapeType="1"/>
          </p:cNvSpPr>
          <p:nvPr/>
        </p:nvSpPr>
        <p:spPr bwMode="auto">
          <a:xfrm flipH="1" flipV="1">
            <a:off x="3015824" y="1370755"/>
            <a:ext cx="16039" cy="399174"/>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79" name="Rectangle 78">
            <a:extLst>
              <a:ext uri="{FF2B5EF4-FFF2-40B4-BE49-F238E27FC236}">
                <a16:creationId xmlns:a16="http://schemas.microsoft.com/office/drawing/2014/main" id="{72BBFA42-AD50-D34C-BDF5-0E58B90988D8}"/>
              </a:ext>
            </a:extLst>
          </p:cNvPr>
          <p:cNvSpPr/>
          <p:nvPr/>
        </p:nvSpPr>
        <p:spPr>
          <a:xfrm>
            <a:off x="795664" y="140837"/>
            <a:ext cx="2220160" cy="646331"/>
          </a:xfrm>
          <a:prstGeom prst="rect">
            <a:avLst/>
          </a:prstGeom>
        </p:spPr>
        <p:txBody>
          <a:bodyPr wrap="none">
            <a:spAutoFit/>
          </a:bodyPr>
          <a:lstStyle/>
          <a:p>
            <a:r>
              <a:rPr lang="en-US" sz="3600" dirty="0">
                <a:solidFill>
                  <a:srgbClr val="FF0000"/>
                </a:solidFill>
                <a:latin typeface="Cambria"/>
                <a:cs typeface="Cambria"/>
              </a:rPr>
              <a:t>Problem 2</a:t>
            </a:r>
          </a:p>
        </p:txBody>
      </p:sp>
      <p:sp>
        <p:nvSpPr>
          <p:cNvPr id="32" name="Freeform 6">
            <a:extLst>
              <a:ext uri="{FF2B5EF4-FFF2-40B4-BE49-F238E27FC236}">
                <a16:creationId xmlns:a16="http://schemas.microsoft.com/office/drawing/2014/main" id="{16AC86FF-5493-0B48-B09A-3A7D4CCFA7FE}"/>
              </a:ext>
            </a:extLst>
          </p:cNvPr>
          <p:cNvSpPr>
            <a:spLocks/>
          </p:cNvSpPr>
          <p:nvPr/>
        </p:nvSpPr>
        <p:spPr bwMode="auto">
          <a:xfrm>
            <a:off x="2438523" y="853529"/>
            <a:ext cx="1154602"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3" name="Freeform 7">
            <a:extLst>
              <a:ext uri="{FF2B5EF4-FFF2-40B4-BE49-F238E27FC236}">
                <a16:creationId xmlns:a16="http://schemas.microsoft.com/office/drawing/2014/main" id="{F10D657F-D92B-B44B-9B73-4B288AD10D5F}"/>
              </a:ext>
            </a:extLst>
          </p:cNvPr>
          <p:cNvSpPr>
            <a:spLocks/>
          </p:cNvSpPr>
          <p:nvPr/>
        </p:nvSpPr>
        <p:spPr bwMode="auto">
          <a:xfrm>
            <a:off x="338464" y="5154474"/>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5" name="Rectangle 34">
            <a:extLst>
              <a:ext uri="{FF2B5EF4-FFF2-40B4-BE49-F238E27FC236}">
                <a16:creationId xmlns:a16="http://schemas.microsoft.com/office/drawing/2014/main" id="{335B8C6A-A7DA-7142-9EFE-EC179384080B}"/>
              </a:ext>
            </a:extLst>
          </p:cNvPr>
          <p:cNvSpPr>
            <a:spLocks noChangeArrowheads="1"/>
          </p:cNvSpPr>
          <p:nvPr/>
        </p:nvSpPr>
        <p:spPr bwMode="auto">
          <a:xfrm>
            <a:off x="304800" y="5251311"/>
            <a:ext cx="1254451"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instructors</a:t>
            </a:r>
          </a:p>
        </p:txBody>
      </p:sp>
      <p:sp>
        <p:nvSpPr>
          <p:cNvPr id="36" name="Freeform 7">
            <a:extLst>
              <a:ext uri="{FF2B5EF4-FFF2-40B4-BE49-F238E27FC236}">
                <a16:creationId xmlns:a16="http://schemas.microsoft.com/office/drawing/2014/main" id="{EC9C6C0D-2E53-CD4D-A3E3-34E576A95B78}"/>
              </a:ext>
            </a:extLst>
          </p:cNvPr>
          <p:cNvSpPr>
            <a:spLocks/>
          </p:cNvSpPr>
          <p:nvPr/>
        </p:nvSpPr>
        <p:spPr bwMode="auto">
          <a:xfrm>
            <a:off x="4010744" y="5102879"/>
            <a:ext cx="918301"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7" name="Rectangle 36">
            <a:extLst>
              <a:ext uri="{FF2B5EF4-FFF2-40B4-BE49-F238E27FC236}">
                <a16:creationId xmlns:a16="http://schemas.microsoft.com/office/drawing/2014/main" id="{52436E4E-901E-BC48-AAF0-A33382618090}"/>
              </a:ext>
            </a:extLst>
          </p:cNvPr>
          <p:cNvSpPr>
            <a:spLocks noChangeArrowheads="1"/>
          </p:cNvSpPr>
          <p:nvPr/>
        </p:nvSpPr>
        <p:spPr bwMode="auto">
          <a:xfrm>
            <a:off x="4019821" y="5168761"/>
            <a:ext cx="909224"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courses</a:t>
            </a:r>
          </a:p>
        </p:txBody>
      </p:sp>
      <p:sp>
        <p:nvSpPr>
          <p:cNvPr id="38" name="Freeform 8">
            <a:extLst>
              <a:ext uri="{FF2B5EF4-FFF2-40B4-BE49-F238E27FC236}">
                <a16:creationId xmlns:a16="http://schemas.microsoft.com/office/drawing/2014/main" id="{36DAEE4D-6113-B04F-A9F1-EF656A843045}"/>
              </a:ext>
            </a:extLst>
          </p:cNvPr>
          <p:cNvSpPr>
            <a:spLocks/>
          </p:cNvSpPr>
          <p:nvPr/>
        </p:nvSpPr>
        <p:spPr bwMode="auto">
          <a:xfrm>
            <a:off x="2059960" y="4940161"/>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39" name="Rectangle 38">
            <a:extLst>
              <a:ext uri="{FF2B5EF4-FFF2-40B4-BE49-F238E27FC236}">
                <a16:creationId xmlns:a16="http://schemas.microsoft.com/office/drawing/2014/main" id="{9A9D187E-3FD6-9448-9B31-286132BB01D0}"/>
              </a:ext>
            </a:extLst>
          </p:cNvPr>
          <p:cNvSpPr>
            <a:spLocks noChangeArrowheads="1"/>
          </p:cNvSpPr>
          <p:nvPr/>
        </p:nvSpPr>
        <p:spPr bwMode="auto">
          <a:xfrm>
            <a:off x="2252736" y="5283061"/>
            <a:ext cx="182743" cy="335989"/>
          </a:xfrm>
          <a:prstGeom prst="rect">
            <a:avLst/>
          </a:prstGeom>
          <a:noFill/>
          <a:ln w="12700">
            <a:noFill/>
            <a:miter lim="800000"/>
            <a:headEnd/>
            <a:tailEnd/>
          </a:ln>
        </p:spPr>
        <p:txBody>
          <a:bodyPr wrap="none" lIns="90488" tIns="44450" rIns="90488" bIns="44450">
            <a:spAutoFit/>
          </a:bodyPr>
          <a:lstStyle/>
          <a:p>
            <a:pPr eaLnBrk="0" hangingPunct="0"/>
            <a:endParaRPr lang="en-US" sz="1600" b="1" dirty="0">
              <a:solidFill>
                <a:srgbClr val="000000"/>
              </a:solidFill>
              <a:latin typeface="Cambria"/>
              <a:cs typeface="Cambria"/>
            </a:endParaRPr>
          </a:p>
        </p:txBody>
      </p:sp>
      <p:sp>
        <p:nvSpPr>
          <p:cNvPr id="40" name="Rectangle 39">
            <a:extLst>
              <a:ext uri="{FF2B5EF4-FFF2-40B4-BE49-F238E27FC236}">
                <a16:creationId xmlns:a16="http://schemas.microsoft.com/office/drawing/2014/main" id="{49DBF4B9-243A-2345-B0D1-65CB3BB6EF2D}"/>
              </a:ext>
            </a:extLst>
          </p:cNvPr>
          <p:cNvSpPr>
            <a:spLocks noChangeArrowheads="1"/>
          </p:cNvSpPr>
          <p:nvPr/>
        </p:nvSpPr>
        <p:spPr bwMode="auto">
          <a:xfrm>
            <a:off x="2450707" y="5208727"/>
            <a:ext cx="69288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teach</a:t>
            </a:r>
          </a:p>
        </p:txBody>
      </p:sp>
      <p:sp>
        <p:nvSpPr>
          <p:cNvPr id="41" name="Rectangle 40">
            <a:extLst>
              <a:ext uri="{FF2B5EF4-FFF2-40B4-BE49-F238E27FC236}">
                <a16:creationId xmlns:a16="http://schemas.microsoft.com/office/drawing/2014/main" id="{E3FA0E1E-4374-0B41-B799-5450C93BF6E6}"/>
              </a:ext>
            </a:extLst>
          </p:cNvPr>
          <p:cNvSpPr>
            <a:spLocks noChangeArrowheads="1"/>
          </p:cNvSpPr>
          <p:nvPr/>
        </p:nvSpPr>
        <p:spPr bwMode="auto">
          <a:xfrm>
            <a:off x="2216224" y="4010762"/>
            <a:ext cx="1149546"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classroom</a:t>
            </a:r>
          </a:p>
        </p:txBody>
      </p:sp>
      <p:sp>
        <p:nvSpPr>
          <p:cNvPr id="44" name="Line 18">
            <a:extLst>
              <a:ext uri="{FF2B5EF4-FFF2-40B4-BE49-F238E27FC236}">
                <a16:creationId xmlns:a16="http://schemas.microsoft.com/office/drawing/2014/main" id="{C9D7E0DC-7647-0445-83E1-7FF04E026D2A}"/>
              </a:ext>
            </a:extLst>
          </p:cNvPr>
          <p:cNvSpPr>
            <a:spLocks noChangeShapeType="1"/>
          </p:cNvSpPr>
          <p:nvPr/>
        </p:nvSpPr>
        <p:spPr bwMode="auto">
          <a:xfrm>
            <a:off x="1517976" y="5376722"/>
            <a:ext cx="533400"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46" name="Line 18">
            <a:extLst>
              <a:ext uri="{FF2B5EF4-FFF2-40B4-BE49-F238E27FC236}">
                <a16:creationId xmlns:a16="http://schemas.microsoft.com/office/drawing/2014/main" id="{BC0A41EF-E1DB-5C41-8B5B-301193739F05}"/>
              </a:ext>
            </a:extLst>
          </p:cNvPr>
          <p:cNvSpPr>
            <a:spLocks noChangeShapeType="1"/>
          </p:cNvSpPr>
          <p:nvPr/>
        </p:nvSpPr>
        <p:spPr bwMode="auto">
          <a:xfrm>
            <a:off x="3540451" y="5385169"/>
            <a:ext cx="539456" cy="12192"/>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47" name="Line 18">
            <a:extLst>
              <a:ext uri="{FF2B5EF4-FFF2-40B4-BE49-F238E27FC236}">
                <a16:creationId xmlns:a16="http://schemas.microsoft.com/office/drawing/2014/main" id="{4C3B757F-7DD1-A344-BEE8-8EF591E774E4}"/>
              </a:ext>
            </a:extLst>
          </p:cNvPr>
          <p:cNvSpPr>
            <a:spLocks noChangeShapeType="1"/>
          </p:cNvSpPr>
          <p:nvPr/>
        </p:nvSpPr>
        <p:spPr bwMode="auto">
          <a:xfrm flipV="1">
            <a:off x="2791355" y="4399850"/>
            <a:ext cx="0" cy="54031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57" name="Freeform 7">
            <a:extLst>
              <a:ext uri="{FF2B5EF4-FFF2-40B4-BE49-F238E27FC236}">
                <a16:creationId xmlns:a16="http://schemas.microsoft.com/office/drawing/2014/main" id="{F60DAD3C-4267-064C-B01D-2C9064EE5EB1}"/>
              </a:ext>
            </a:extLst>
          </p:cNvPr>
          <p:cNvSpPr>
            <a:spLocks/>
          </p:cNvSpPr>
          <p:nvPr/>
        </p:nvSpPr>
        <p:spPr bwMode="auto">
          <a:xfrm>
            <a:off x="2225289" y="3939911"/>
            <a:ext cx="1140481" cy="439862"/>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 name="Rectangle 2">
            <a:extLst>
              <a:ext uri="{FF2B5EF4-FFF2-40B4-BE49-F238E27FC236}">
                <a16:creationId xmlns:a16="http://schemas.microsoft.com/office/drawing/2014/main" id="{F77E993B-7709-974A-A341-AD9A751FD3A1}"/>
              </a:ext>
            </a:extLst>
          </p:cNvPr>
          <p:cNvSpPr/>
          <p:nvPr/>
        </p:nvSpPr>
        <p:spPr>
          <a:xfrm>
            <a:off x="5639846" y="950778"/>
            <a:ext cx="3452955" cy="1569660"/>
          </a:xfrm>
          <a:prstGeom prst="rect">
            <a:avLst/>
          </a:prstGeom>
        </p:spPr>
        <p:txBody>
          <a:bodyPr wrap="square">
            <a:spAutoFit/>
          </a:bodyPr>
          <a:lstStyle/>
          <a:p>
            <a:r>
              <a:rPr lang="en-US" dirty="0">
                <a:latin typeface="Cambria"/>
                <a:cs typeface="Cambria"/>
              </a:rPr>
              <a:t>Here classroom is an attribute for relationship teach. It can have any value.</a:t>
            </a:r>
          </a:p>
        </p:txBody>
      </p:sp>
      <p:sp>
        <p:nvSpPr>
          <p:cNvPr id="29" name="TextBox 28">
            <a:extLst>
              <a:ext uri="{FF2B5EF4-FFF2-40B4-BE49-F238E27FC236}">
                <a16:creationId xmlns:a16="http://schemas.microsoft.com/office/drawing/2014/main" id="{98C0A8FB-73F5-CC43-AEC3-0EF135084EEC}"/>
              </a:ext>
            </a:extLst>
          </p:cNvPr>
          <p:cNvSpPr txBox="1"/>
          <p:nvPr/>
        </p:nvSpPr>
        <p:spPr>
          <a:xfrm>
            <a:off x="944320" y="2644914"/>
            <a:ext cx="397866" cy="707886"/>
          </a:xfrm>
          <a:prstGeom prst="rect">
            <a:avLst/>
          </a:prstGeom>
          <a:noFill/>
          <a:ln>
            <a:solidFill>
              <a:schemeClr val="tx1"/>
            </a:solidFill>
          </a:ln>
        </p:spPr>
        <p:txBody>
          <a:bodyPr wrap="none" rtlCol="0">
            <a:spAutoFit/>
          </a:bodyPr>
          <a:lstStyle/>
          <a:p>
            <a:r>
              <a:rPr lang="en-US" sz="2000" dirty="0">
                <a:latin typeface="Cambria"/>
                <a:cs typeface="Cambria"/>
              </a:rPr>
              <a:t>i1</a:t>
            </a:r>
          </a:p>
          <a:p>
            <a:r>
              <a:rPr lang="en-US" sz="2000" dirty="0">
                <a:latin typeface="Cambria"/>
                <a:cs typeface="Cambria"/>
              </a:rPr>
              <a:t>i2</a:t>
            </a:r>
          </a:p>
        </p:txBody>
      </p:sp>
      <p:sp>
        <p:nvSpPr>
          <p:cNvPr id="30" name="TextBox 29">
            <a:extLst>
              <a:ext uri="{FF2B5EF4-FFF2-40B4-BE49-F238E27FC236}">
                <a16:creationId xmlns:a16="http://schemas.microsoft.com/office/drawing/2014/main" id="{E46AED0E-CA32-5148-A040-52A9FE4F66A4}"/>
              </a:ext>
            </a:extLst>
          </p:cNvPr>
          <p:cNvSpPr txBox="1"/>
          <p:nvPr/>
        </p:nvSpPr>
        <p:spPr>
          <a:xfrm>
            <a:off x="3314905" y="2603357"/>
            <a:ext cx="1658852" cy="707886"/>
          </a:xfrm>
          <a:prstGeom prst="rect">
            <a:avLst/>
          </a:prstGeom>
          <a:noFill/>
          <a:ln>
            <a:solidFill>
              <a:schemeClr val="tx1"/>
            </a:solidFill>
          </a:ln>
        </p:spPr>
        <p:txBody>
          <a:bodyPr wrap="none" rtlCol="0">
            <a:spAutoFit/>
          </a:bodyPr>
          <a:lstStyle/>
          <a:p>
            <a:r>
              <a:rPr lang="en-US" sz="2000" dirty="0">
                <a:solidFill>
                  <a:srgbClr val="C00000"/>
                </a:solidFill>
                <a:latin typeface="Cambria"/>
                <a:cs typeface="Cambria"/>
              </a:rPr>
              <a:t>i1, c1, room1</a:t>
            </a:r>
          </a:p>
          <a:p>
            <a:r>
              <a:rPr lang="en-US" sz="2000" dirty="0">
                <a:solidFill>
                  <a:srgbClr val="C00000"/>
                </a:solidFill>
                <a:latin typeface="Cambria"/>
                <a:cs typeface="Cambria"/>
              </a:rPr>
              <a:t>i1, c2, </a:t>
            </a:r>
            <a:r>
              <a:rPr lang="en-US" sz="2000" dirty="0" err="1">
                <a:solidFill>
                  <a:srgbClr val="C00000"/>
                </a:solidFill>
                <a:latin typeface="Cambria"/>
                <a:cs typeface="Cambria"/>
              </a:rPr>
              <a:t>roomX</a:t>
            </a:r>
            <a:endParaRPr lang="en-US" sz="2000" dirty="0">
              <a:solidFill>
                <a:srgbClr val="C00000"/>
              </a:solidFill>
              <a:latin typeface="Cambria"/>
              <a:cs typeface="Cambria"/>
            </a:endParaRPr>
          </a:p>
        </p:txBody>
      </p:sp>
      <p:sp>
        <p:nvSpPr>
          <p:cNvPr id="43" name="TextBox 42">
            <a:extLst>
              <a:ext uri="{FF2B5EF4-FFF2-40B4-BE49-F238E27FC236}">
                <a16:creationId xmlns:a16="http://schemas.microsoft.com/office/drawing/2014/main" id="{83870112-19B9-BF4A-A892-68947BE59DE4}"/>
              </a:ext>
            </a:extLst>
          </p:cNvPr>
          <p:cNvSpPr txBox="1"/>
          <p:nvPr/>
        </p:nvSpPr>
        <p:spPr>
          <a:xfrm>
            <a:off x="5121454" y="2600146"/>
            <a:ext cx="441146" cy="707886"/>
          </a:xfrm>
          <a:prstGeom prst="rect">
            <a:avLst/>
          </a:prstGeom>
          <a:noFill/>
          <a:ln>
            <a:solidFill>
              <a:schemeClr val="tx1"/>
            </a:solidFill>
          </a:ln>
        </p:spPr>
        <p:txBody>
          <a:bodyPr wrap="none" rtlCol="0">
            <a:spAutoFit/>
          </a:bodyPr>
          <a:lstStyle/>
          <a:p>
            <a:r>
              <a:rPr lang="en-US" sz="2000" dirty="0">
                <a:latin typeface="Cambria"/>
                <a:cs typeface="Cambria"/>
              </a:rPr>
              <a:t>c1</a:t>
            </a:r>
          </a:p>
          <a:p>
            <a:r>
              <a:rPr lang="en-US" sz="2000" dirty="0">
                <a:latin typeface="Cambria"/>
                <a:cs typeface="Cambria"/>
              </a:rPr>
              <a:t>c2</a:t>
            </a:r>
          </a:p>
        </p:txBody>
      </p:sp>
      <p:sp>
        <p:nvSpPr>
          <p:cNvPr id="48" name="TextBox 47">
            <a:extLst>
              <a:ext uri="{FF2B5EF4-FFF2-40B4-BE49-F238E27FC236}">
                <a16:creationId xmlns:a16="http://schemas.microsoft.com/office/drawing/2014/main" id="{03A8E36A-1B9F-F547-B940-884B74357058}"/>
              </a:ext>
            </a:extLst>
          </p:cNvPr>
          <p:cNvSpPr txBox="1"/>
          <p:nvPr/>
        </p:nvSpPr>
        <p:spPr>
          <a:xfrm>
            <a:off x="639520" y="4343400"/>
            <a:ext cx="397866" cy="707886"/>
          </a:xfrm>
          <a:prstGeom prst="rect">
            <a:avLst/>
          </a:prstGeom>
          <a:noFill/>
          <a:ln>
            <a:solidFill>
              <a:schemeClr val="tx1"/>
            </a:solidFill>
          </a:ln>
        </p:spPr>
        <p:txBody>
          <a:bodyPr wrap="none" rtlCol="0">
            <a:spAutoFit/>
          </a:bodyPr>
          <a:lstStyle/>
          <a:p>
            <a:r>
              <a:rPr lang="en-US" sz="2000" dirty="0">
                <a:latin typeface="Cambria"/>
                <a:cs typeface="Cambria"/>
              </a:rPr>
              <a:t>i1</a:t>
            </a:r>
          </a:p>
          <a:p>
            <a:r>
              <a:rPr lang="en-US" sz="2000" dirty="0">
                <a:latin typeface="Cambria"/>
                <a:cs typeface="Cambria"/>
              </a:rPr>
              <a:t>i2</a:t>
            </a:r>
          </a:p>
        </p:txBody>
      </p:sp>
      <p:sp>
        <p:nvSpPr>
          <p:cNvPr id="49" name="TextBox 48">
            <a:extLst>
              <a:ext uri="{FF2B5EF4-FFF2-40B4-BE49-F238E27FC236}">
                <a16:creationId xmlns:a16="http://schemas.microsoft.com/office/drawing/2014/main" id="{0876E84D-C4E0-3349-BCB1-D8BEB56ED827}"/>
              </a:ext>
            </a:extLst>
          </p:cNvPr>
          <p:cNvSpPr txBox="1"/>
          <p:nvPr/>
        </p:nvSpPr>
        <p:spPr>
          <a:xfrm>
            <a:off x="5121454" y="5029200"/>
            <a:ext cx="441146" cy="707886"/>
          </a:xfrm>
          <a:prstGeom prst="rect">
            <a:avLst/>
          </a:prstGeom>
          <a:noFill/>
          <a:ln>
            <a:solidFill>
              <a:schemeClr val="tx1"/>
            </a:solidFill>
          </a:ln>
        </p:spPr>
        <p:txBody>
          <a:bodyPr wrap="none" rtlCol="0">
            <a:spAutoFit/>
          </a:bodyPr>
          <a:lstStyle/>
          <a:p>
            <a:r>
              <a:rPr lang="en-US" sz="2000" dirty="0">
                <a:latin typeface="Cambria"/>
                <a:cs typeface="Cambria"/>
              </a:rPr>
              <a:t>c1</a:t>
            </a:r>
          </a:p>
          <a:p>
            <a:r>
              <a:rPr lang="en-US" sz="2000" dirty="0">
                <a:latin typeface="Cambria"/>
                <a:cs typeface="Cambria"/>
              </a:rPr>
              <a:t>c2</a:t>
            </a:r>
          </a:p>
        </p:txBody>
      </p:sp>
      <p:sp>
        <p:nvSpPr>
          <p:cNvPr id="53" name="TextBox 52">
            <a:extLst>
              <a:ext uri="{FF2B5EF4-FFF2-40B4-BE49-F238E27FC236}">
                <a16:creationId xmlns:a16="http://schemas.microsoft.com/office/drawing/2014/main" id="{6BF7D5B2-E8BE-744A-BB5D-678A6066106F}"/>
              </a:ext>
            </a:extLst>
          </p:cNvPr>
          <p:cNvSpPr txBox="1"/>
          <p:nvPr/>
        </p:nvSpPr>
        <p:spPr>
          <a:xfrm>
            <a:off x="3537923" y="3778498"/>
            <a:ext cx="433132" cy="707886"/>
          </a:xfrm>
          <a:prstGeom prst="rect">
            <a:avLst/>
          </a:prstGeom>
          <a:noFill/>
          <a:ln>
            <a:solidFill>
              <a:schemeClr val="tx1"/>
            </a:solidFill>
          </a:ln>
        </p:spPr>
        <p:txBody>
          <a:bodyPr wrap="none" rtlCol="0">
            <a:spAutoFit/>
          </a:bodyPr>
          <a:lstStyle/>
          <a:p>
            <a:r>
              <a:rPr lang="en-US" sz="2000" dirty="0">
                <a:latin typeface="Cambria"/>
                <a:cs typeface="Cambria"/>
              </a:rPr>
              <a:t>r1</a:t>
            </a:r>
          </a:p>
          <a:p>
            <a:r>
              <a:rPr lang="en-US" sz="2000" dirty="0">
                <a:latin typeface="Cambria"/>
                <a:cs typeface="Cambria"/>
              </a:rPr>
              <a:t>r2</a:t>
            </a:r>
          </a:p>
        </p:txBody>
      </p:sp>
      <p:sp>
        <p:nvSpPr>
          <p:cNvPr id="54" name="TextBox 53">
            <a:extLst>
              <a:ext uri="{FF2B5EF4-FFF2-40B4-BE49-F238E27FC236}">
                <a16:creationId xmlns:a16="http://schemas.microsoft.com/office/drawing/2014/main" id="{D7783AF8-38F7-DD44-A6DB-6CC70F75B1FB}"/>
              </a:ext>
            </a:extLst>
          </p:cNvPr>
          <p:cNvSpPr txBox="1"/>
          <p:nvPr/>
        </p:nvSpPr>
        <p:spPr>
          <a:xfrm>
            <a:off x="2989348" y="5867400"/>
            <a:ext cx="1120820" cy="707886"/>
          </a:xfrm>
          <a:prstGeom prst="rect">
            <a:avLst/>
          </a:prstGeom>
          <a:noFill/>
          <a:ln>
            <a:solidFill>
              <a:schemeClr val="tx1"/>
            </a:solidFill>
          </a:ln>
        </p:spPr>
        <p:txBody>
          <a:bodyPr wrap="none" rtlCol="0">
            <a:spAutoFit/>
          </a:bodyPr>
          <a:lstStyle/>
          <a:p>
            <a:r>
              <a:rPr lang="en-US" sz="2000" dirty="0">
                <a:solidFill>
                  <a:srgbClr val="C00000"/>
                </a:solidFill>
                <a:latin typeface="Cambria"/>
                <a:cs typeface="Cambria"/>
              </a:rPr>
              <a:t>i1, c1, r1</a:t>
            </a:r>
          </a:p>
          <a:p>
            <a:r>
              <a:rPr lang="en-US" sz="2000" dirty="0">
                <a:solidFill>
                  <a:srgbClr val="C00000"/>
                </a:solidFill>
                <a:latin typeface="Cambria"/>
                <a:cs typeface="Cambria"/>
              </a:rPr>
              <a:t>i1, c2, r2</a:t>
            </a:r>
          </a:p>
        </p:txBody>
      </p:sp>
      <p:sp>
        <p:nvSpPr>
          <p:cNvPr id="55" name="Rectangle 54">
            <a:extLst>
              <a:ext uri="{FF2B5EF4-FFF2-40B4-BE49-F238E27FC236}">
                <a16:creationId xmlns:a16="http://schemas.microsoft.com/office/drawing/2014/main" id="{E2DC51FA-EA0E-BF4F-BB99-CCC3A9FF72B2}"/>
              </a:ext>
            </a:extLst>
          </p:cNvPr>
          <p:cNvSpPr/>
          <p:nvPr/>
        </p:nvSpPr>
        <p:spPr>
          <a:xfrm>
            <a:off x="5639845" y="3832086"/>
            <a:ext cx="3452955" cy="2308324"/>
          </a:xfrm>
          <a:prstGeom prst="rect">
            <a:avLst/>
          </a:prstGeom>
        </p:spPr>
        <p:txBody>
          <a:bodyPr wrap="square">
            <a:spAutoFit/>
          </a:bodyPr>
          <a:lstStyle/>
          <a:p>
            <a:r>
              <a:rPr lang="en-US" dirty="0">
                <a:latin typeface="Cambria"/>
                <a:cs typeface="Cambria"/>
              </a:rPr>
              <a:t>Here classroom is an entity set, which has a number of members. Only these members can participate in relationship teach.</a:t>
            </a:r>
          </a:p>
        </p:txBody>
      </p:sp>
    </p:spTree>
    <p:extLst>
      <p:ext uri="{BB962C8B-B14F-4D97-AF65-F5344CB8AC3E}">
        <p14:creationId xmlns:p14="http://schemas.microsoft.com/office/powerpoint/2010/main" val="3348858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43" name="Group 92"/>
          <p:cNvGrpSpPr>
            <a:grpSpLocks/>
          </p:cNvGrpSpPr>
          <p:nvPr/>
        </p:nvGrpSpPr>
        <p:grpSpPr bwMode="auto">
          <a:xfrm>
            <a:off x="3666711" y="1371600"/>
            <a:ext cx="1512715" cy="977067"/>
            <a:chOff x="3456" y="1053"/>
            <a:chExt cx="769" cy="580"/>
          </a:xfrm>
        </p:grpSpPr>
        <p:sp>
          <p:nvSpPr>
            <p:cNvPr id="22558" name="Rectangle 93"/>
            <p:cNvSpPr>
              <a:spLocks noChangeArrowheads="1"/>
            </p:cNvSpPr>
            <p:nvPr/>
          </p:nvSpPr>
          <p:spPr bwMode="auto">
            <a:xfrm>
              <a:off x="3652" y="1226"/>
              <a:ext cx="470" cy="19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register</a:t>
              </a:r>
            </a:p>
          </p:txBody>
        </p:sp>
        <p:sp>
          <p:nvSpPr>
            <p:cNvPr id="22559" name="Freeform 94"/>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p:spPr>
          <p:txBody>
            <a:bodyPr/>
            <a:lstStyle/>
            <a:p>
              <a:endParaRPr lang="en-US">
                <a:latin typeface="Cambria"/>
                <a:cs typeface="Cambria"/>
              </a:endParaRPr>
            </a:p>
          </p:txBody>
        </p:sp>
      </p:grpSp>
      <p:sp>
        <p:nvSpPr>
          <p:cNvPr id="22544" name="Freeform 95"/>
          <p:cNvSpPr>
            <a:spLocks/>
          </p:cNvSpPr>
          <p:nvPr/>
        </p:nvSpPr>
        <p:spPr bwMode="auto">
          <a:xfrm>
            <a:off x="5869885" y="1679881"/>
            <a:ext cx="1605170" cy="508749"/>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p:spPr>
        <p:txBody>
          <a:bodyPr/>
          <a:lstStyle/>
          <a:p>
            <a:endParaRPr lang="en-US">
              <a:latin typeface="Cambria"/>
              <a:cs typeface="Cambria"/>
            </a:endParaRPr>
          </a:p>
        </p:txBody>
      </p:sp>
      <p:grpSp>
        <p:nvGrpSpPr>
          <p:cNvPr id="22545" name="Group 96"/>
          <p:cNvGrpSpPr>
            <a:grpSpLocks/>
          </p:cNvGrpSpPr>
          <p:nvPr/>
        </p:nvGrpSpPr>
        <p:grpSpPr bwMode="auto">
          <a:xfrm>
            <a:off x="1447800" y="1663035"/>
            <a:ext cx="1601235" cy="496957"/>
            <a:chOff x="2328" y="1226"/>
            <a:chExt cx="814" cy="295"/>
          </a:xfrm>
        </p:grpSpPr>
        <p:sp>
          <p:nvSpPr>
            <p:cNvPr id="22556" name="Freeform 97"/>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p:spPr>
          <p:txBody>
            <a:bodyPr/>
            <a:lstStyle/>
            <a:p>
              <a:endParaRPr lang="en-US">
                <a:latin typeface="Cambria"/>
                <a:cs typeface="Cambria"/>
              </a:endParaRPr>
            </a:p>
          </p:txBody>
        </p:sp>
        <p:sp>
          <p:nvSpPr>
            <p:cNvPr id="22557" name="Rectangle 98"/>
            <p:cNvSpPr>
              <a:spLocks noChangeArrowheads="1"/>
            </p:cNvSpPr>
            <p:nvPr/>
          </p:nvSpPr>
          <p:spPr bwMode="auto">
            <a:xfrm>
              <a:off x="2405" y="1264"/>
              <a:ext cx="460" cy="19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student</a:t>
              </a:r>
            </a:p>
          </p:txBody>
        </p:sp>
      </p:grpSp>
      <p:sp>
        <p:nvSpPr>
          <p:cNvPr id="22546" name="Rectangle 99"/>
          <p:cNvSpPr>
            <a:spLocks noChangeArrowheads="1"/>
          </p:cNvSpPr>
          <p:nvPr/>
        </p:nvSpPr>
        <p:spPr bwMode="auto">
          <a:xfrm>
            <a:off x="5987912" y="1747265"/>
            <a:ext cx="1502879" cy="335235"/>
          </a:xfrm>
          <a:prstGeom prst="rect">
            <a:avLst/>
          </a:prstGeom>
          <a:noFill/>
          <a:ln w="12700">
            <a:noFill/>
            <a:miter lim="800000"/>
            <a:headEnd/>
            <a:tailEnd/>
          </a:ln>
        </p:spPr>
        <p:txBody>
          <a:bodyPr wrap="square" lIns="90488" tIns="44450" rIns="90488" bIns="44450">
            <a:spAutoFit/>
          </a:bodyPr>
          <a:lstStyle/>
          <a:p>
            <a:pPr eaLnBrk="0" hangingPunct="0"/>
            <a:r>
              <a:rPr lang="en-US" sz="1600" b="1" dirty="0">
                <a:solidFill>
                  <a:srgbClr val="000000"/>
                </a:solidFill>
                <a:latin typeface="Cambria"/>
                <a:cs typeface="Cambria"/>
              </a:rPr>
              <a:t>club</a:t>
            </a:r>
          </a:p>
        </p:txBody>
      </p:sp>
      <p:sp>
        <p:nvSpPr>
          <p:cNvPr id="22547" name="Line 100"/>
          <p:cNvSpPr>
            <a:spLocks noChangeShapeType="1"/>
          </p:cNvSpPr>
          <p:nvPr/>
        </p:nvSpPr>
        <p:spPr bwMode="auto">
          <a:xfrm flipH="1">
            <a:off x="2997890" y="1861818"/>
            <a:ext cx="676689"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2" name="TextBox 1"/>
          <p:cNvSpPr txBox="1"/>
          <p:nvPr/>
        </p:nvSpPr>
        <p:spPr>
          <a:xfrm>
            <a:off x="3148116" y="1434267"/>
            <a:ext cx="457200" cy="461665"/>
          </a:xfrm>
          <a:prstGeom prst="rect">
            <a:avLst/>
          </a:prstGeom>
          <a:noFill/>
        </p:spPr>
        <p:txBody>
          <a:bodyPr wrap="square" rtlCol="0">
            <a:spAutoFit/>
          </a:bodyPr>
          <a:lstStyle/>
          <a:p>
            <a:r>
              <a:rPr lang="en-US" dirty="0">
                <a:latin typeface="Cambria"/>
                <a:cs typeface="Cambria"/>
              </a:rPr>
              <a:t>m</a:t>
            </a:r>
          </a:p>
        </p:txBody>
      </p:sp>
      <p:sp>
        <p:nvSpPr>
          <p:cNvPr id="73" name="TextBox 72"/>
          <p:cNvSpPr txBox="1"/>
          <p:nvPr/>
        </p:nvSpPr>
        <p:spPr>
          <a:xfrm>
            <a:off x="5281716" y="1434267"/>
            <a:ext cx="457200" cy="461665"/>
          </a:xfrm>
          <a:prstGeom prst="rect">
            <a:avLst/>
          </a:prstGeom>
          <a:noFill/>
        </p:spPr>
        <p:txBody>
          <a:bodyPr wrap="square" rtlCol="0">
            <a:spAutoFit/>
          </a:bodyPr>
          <a:lstStyle/>
          <a:p>
            <a:r>
              <a:rPr lang="en-US" dirty="0">
                <a:latin typeface="Cambria"/>
                <a:cs typeface="Cambria"/>
              </a:rPr>
              <a:t>m</a:t>
            </a:r>
          </a:p>
        </p:txBody>
      </p:sp>
      <p:sp>
        <p:nvSpPr>
          <p:cNvPr id="39" name="TextBox 38"/>
          <p:cNvSpPr txBox="1"/>
          <p:nvPr/>
        </p:nvSpPr>
        <p:spPr>
          <a:xfrm>
            <a:off x="3617395" y="543412"/>
            <a:ext cx="2431843" cy="523220"/>
          </a:xfrm>
          <a:prstGeom prst="rect">
            <a:avLst/>
          </a:prstGeom>
          <a:noFill/>
        </p:spPr>
        <p:txBody>
          <a:bodyPr wrap="square" rtlCol="0">
            <a:spAutoFit/>
          </a:bodyPr>
          <a:lstStyle/>
          <a:p>
            <a:r>
              <a:rPr lang="en-US" sz="2800" b="1" dirty="0">
                <a:solidFill>
                  <a:srgbClr val="FF0000"/>
                </a:solidFill>
                <a:latin typeface="Cambria"/>
                <a:cs typeface="Cambria"/>
              </a:rPr>
              <a:t>Constrains</a:t>
            </a:r>
          </a:p>
        </p:txBody>
      </p:sp>
      <p:sp>
        <p:nvSpPr>
          <p:cNvPr id="40" name="Line 100"/>
          <p:cNvSpPr>
            <a:spLocks noChangeShapeType="1"/>
          </p:cNvSpPr>
          <p:nvPr/>
        </p:nvSpPr>
        <p:spPr bwMode="auto">
          <a:xfrm flipH="1">
            <a:off x="5214627" y="1891467"/>
            <a:ext cx="676689"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grpSp>
        <p:nvGrpSpPr>
          <p:cNvPr id="53" name="Group 92"/>
          <p:cNvGrpSpPr>
            <a:grpSpLocks/>
          </p:cNvGrpSpPr>
          <p:nvPr/>
        </p:nvGrpSpPr>
        <p:grpSpPr bwMode="auto">
          <a:xfrm>
            <a:off x="3666711" y="2667000"/>
            <a:ext cx="1512715" cy="977067"/>
            <a:chOff x="3456" y="1053"/>
            <a:chExt cx="769" cy="580"/>
          </a:xfrm>
        </p:grpSpPr>
        <p:sp>
          <p:nvSpPr>
            <p:cNvPr id="54" name="Rectangle 93"/>
            <p:cNvSpPr>
              <a:spLocks noChangeArrowheads="1"/>
            </p:cNvSpPr>
            <p:nvPr/>
          </p:nvSpPr>
          <p:spPr bwMode="auto">
            <a:xfrm>
              <a:off x="3652" y="1226"/>
              <a:ext cx="470" cy="19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register</a:t>
              </a:r>
            </a:p>
          </p:txBody>
        </p:sp>
        <p:sp>
          <p:nvSpPr>
            <p:cNvPr id="55" name="Freeform 94"/>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p:spPr>
          <p:txBody>
            <a:bodyPr/>
            <a:lstStyle/>
            <a:p>
              <a:endParaRPr lang="en-US">
                <a:latin typeface="Cambria"/>
                <a:cs typeface="Cambria"/>
              </a:endParaRPr>
            </a:p>
          </p:txBody>
        </p:sp>
      </p:grpSp>
      <p:sp>
        <p:nvSpPr>
          <p:cNvPr id="56" name="Freeform 95"/>
          <p:cNvSpPr>
            <a:spLocks/>
          </p:cNvSpPr>
          <p:nvPr/>
        </p:nvSpPr>
        <p:spPr bwMode="auto">
          <a:xfrm>
            <a:off x="5869885" y="2975281"/>
            <a:ext cx="1605170" cy="508749"/>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p:spPr>
        <p:txBody>
          <a:bodyPr/>
          <a:lstStyle/>
          <a:p>
            <a:endParaRPr lang="en-US">
              <a:latin typeface="Cambria"/>
              <a:cs typeface="Cambria"/>
            </a:endParaRPr>
          </a:p>
        </p:txBody>
      </p:sp>
      <p:grpSp>
        <p:nvGrpSpPr>
          <p:cNvPr id="57" name="Group 96"/>
          <p:cNvGrpSpPr>
            <a:grpSpLocks/>
          </p:cNvGrpSpPr>
          <p:nvPr/>
        </p:nvGrpSpPr>
        <p:grpSpPr bwMode="auto">
          <a:xfrm>
            <a:off x="1447800" y="2958435"/>
            <a:ext cx="1601235" cy="496957"/>
            <a:chOff x="2328" y="1226"/>
            <a:chExt cx="814" cy="295"/>
          </a:xfrm>
        </p:grpSpPr>
        <p:sp>
          <p:nvSpPr>
            <p:cNvPr id="58" name="Freeform 97"/>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p:spPr>
          <p:txBody>
            <a:bodyPr/>
            <a:lstStyle/>
            <a:p>
              <a:endParaRPr lang="en-US">
                <a:latin typeface="Cambria"/>
                <a:cs typeface="Cambria"/>
              </a:endParaRPr>
            </a:p>
          </p:txBody>
        </p:sp>
        <p:sp>
          <p:nvSpPr>
            <p:cNvPr id="59" name="Rectangle 98"/>
            <p:cNvSpPr>
              <a:spLocks noChangeArrowheads="1"/>
            </p:cNvSpPr>
            <p:nvPr/>
          </p:nvSpPr>
          <p:spPr bwMode="auto">
            <a:xfrm>
              <a:off x="2405" y="1264"/>
              <a:ext cx="460" cy="19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student</a:t>
              </a:r>
            </a:p>
          </p:txBody>
        </p:sp>
      </p:grpSp>
      <p:sp>
        <p:nvSpPr>
          <p:cNvPr id="60" name="Rectangle 99"/>
          <p:cNvSpPr>
            <a:spLocks noChangeArrowheads="1"/>
          </p:cNvSpPr>
          <p:nvPr/>
        </p:nvSpPr>
        <p:spPr bwMode="auto">
          <a:xfrm>
            <a:off x="5987912" y="3042665"/>
            <a:ext cx="1502879" cy="335235"/>
          </a:xfrm>
          <a:prstGeom prst="rect">
            <a:avLst/>
          </a:prstGeom>
          <a:noFill/>
          <a:ln w="12700">
            <a:noFill/>
            <a:miter lim="800000"/>
            <a:headEnd/>
            <a:tailEnd/>
          </a:ln>
        </p:spPr>
        <p:txBody>
          <a:bodyPr wrap="square" lIns="90488" tIns="44450" rIns="90488" bIns="44450">
            <a:spAutoFit/>
          </a:bodyPr>
          <a:lstStyle/>
          <a:p>
            <a:pPr eaLnBrk="0" hangingPunct="0"/>
            <a:r>
              <a:rPr lang="en-US" sz="1600" b="1" dirty="0">
                <a:solidFill>
                  <a:srgbClr val="000000"/>
                </a:solidFill>
                <a:latin typeface="Cambria"/>
                <a:cs typeface="Cambria"/>
              </a:rPr>
              <a:t>club</a:t>
            </a:r>
          </a:p>
        </p:txBody>
      </p:sp>
      <p:sp>
        <p:nvSpPr>
          <p:cNvPr id="61" name="Line 100"/>
          <p:cNvSpPr>
            <a:spLocks noChangeShapeType="1"/>
          </p:cNvSpPr>
          <p:nvPr/>
        </p:nvSpPr>
        <p:spPr bwMode="auto">
          <a:xfrm flipH="1">
            <a:off x="2997890" y="3157218"/>
            <a:ext cx="676689" cy="0"/>
          </a:xfrm>
          <a:prstGeom prst="line">
            <a:avLst/>
          </a:prstGeom>
          <a:noFill/>
          <a:ln w="12700">
            <a:solidFill>
              <a:schemeClr val="tx2"/>
            </a:solidFill>
            <a:prstDash val="solid"/>
            <a:round/>
            <a:headEnd/>
            <a:tailEnd/>
          </a:ln>
        </p:spPr>
        <p:txBody>
          <a:bodyPr/>
          <a:lstStyle/>
          <a:p>
            <a:endParaRPr lang="en-US">
              <a:latin typeface="Cambria"/>
              <a:cs typeface="Cambria"/>
            </a:endParaRPr>
          </a:p>
        </p:txBody>
      </p:sp>
      <p:sp>
        <p:nvSpPr>
          <p:cNvPr id="62" name="TextBox 61"/>
          <p:cNvSpPr txBox="1"/>
          <p:nvPr/>
        </p:nvSpPr>
        <p:spPr>
          <a:xfrm>
            <a:off x="3148116" y="2729667"/>
            <a:ext cx="457200" cy="461665"/>
          </a:xfrm>
          <a:prstGeom prst="rect">
            <a:avLst/>
          </a:prstGeom>
          <a:noFill/>
        </p:spPr>
        <p:txBody>
          <a:bodyPr wrap="square" rtlCol="0">
            <a:spAutoFit/>
          </a:bodyPr>
          <a:lstStyle/>
          <a:p>
            <a:r>
              <a:rPr lang="en-US" dirty="0">
                <a:latin typeface="Cambria"/>
                <a:cs typeface="Cambria"/>
              </a:rPr>
              <a:t>m</a:t>
            </a:r>
          </a:p>
        </p:txBody>
      </p:sp>
      <p:sp>
        <p:nvSpPr>
          <p:cNvPr id="63" name="TextBox 62"/>
          <p:cNvSpPr txBox="1"/>
          <p:nvPr/>
        </p:nvSpPr>
        <p:spPr>
          <a:xfrm>
            <a:off x="5281716" y="2729667"/>
            <a:ext cx="457200" cy="461665"/>
          </a:xfrm>
          <a:prstGeom prst="rect">
            <a:avLst/>
          </a:prstGeom>
          <a:noFill/>
        </p:spPr>
        <p:txBody>
          <a:bodyPr wrap="square" rtlCol="0">
            <a:spAutoFit/>
          </a:bodyPr>
          <a:lstStyle/>
          <a:p>
            <a:r>
              <a:rPr lang="en-US" dirty="0">
                <a:latin typeface="Cambria"/>
                <a:cs typeface="Cambria"/>
              </a:rPr>
              <a:t>m</a:t>
            </a:r>
          </a:p>
        </p:txBody>
      </p:sp>
      <p:sp>
        <p:nvSpPr>
          <p:cNvPr id="64" name="Line 100"/>
          <p:cNvSpPr>
            <a:spLocks noChangeShapeType="1"/>
          </p:cNvSpPr>
          <p:nvPr/>
        </p:nvSpPr>
        <p:spPr bwMode="auto">
          <a:xfrm flipH="1">
            <a:off x="5214627" y="3186867"/>
            <a:ext cx="676689"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grpSp>
        <p:nvGrpSpPr>
          <p:cNvPr id="65" name="Group 92"/>
          <p:cNvGrpSpPr>
            <a:grpSpLocks/>
          </p:cNvGrpSpPr>
          <p:nvPr/>
        </p:nvGrpSpPr>
        <p:grpSpPr bwMode="auto">
          <a:xfrm>
            <a:off x="3666711" y="4114800"/>
            <a:ext cx="1512715" cy="977067"/>
            <a:chOff x="3456" y="1053"/>
            <a:chExt cx="769" cy="580"/>
          </a:xfrm>
        </p:grpSpPr>
        <p:sp>
          <p:nvSpPr>
            <p:cNvPr id="66" name="Rectangle 93"/>
            <p:cNvSpPr>
              <a:spLocks noChangeArrowheads="1"/>
            </p:cNvSpPr>
            <p:nvPr/>
          </p:nvSpPr>
          <p:spPr bwMode="auto">
            <a:xfrm>
              <a:off x="3652" y="1226"/>
              <a:ext cx="470" cy="19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register</a:t>
              </a:r>
            </a:p>
          </p:txBody>
        </p:sp>
        <p:sp>
          <p:nvSpPr>
            <p:cNvPr id="67" name="Freeform 94"/>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 name="T10" fmla="*/ 0 60000 65536"/>
                <a:gd name="T11" fmla="*/ 0 60000 65536"/>
                <a:gd name="T12" fmla="*/ 0 60000 65536"/>
                <a:gd name="T13" fmla="*/ 0 60000 65536"/>
                <a:gd name="T14" fmla="*/ 0 60000 65536"/>
                <a:gd name="T15" fmla="*/ 0 w 769"/>
                <a:gd name="T16" fmla="*/ 0 h 580"/>
                <a:gd name="T17" fmla="*/ 769 w 769"/>
                <a:gd name="T18" fmla="*/ 580 h 580"/>
              </a:gdLst>
              <a:ahLst/>
              <a:cxnLst>
                <a:cxn ang="T10">
                  <a:pos x="T0" y="T1"/>
                </a:cxn>
                <a:cxn ang="T11">
                  <a:pos x="T2" y="T3"/>
                </a:cxn>
                <a:cxn ang="T12">
                  <a:pos x="T4" y="T5"/>
                </a:cxn>
                <a:cxn ang="T13">
                  <a:pos x="T6" y="T7"/>
                </a:cxn>
                <a:cxn ang="T14">
                  <a:pos x="T8" y="T9"/>
                </a:cxn>
              </a:cxnLst>
              <a:rect l="T15" t="T16" r="T17" b="T18"/>
              <a:pathLst>
                <a:path w="769" h="580">
                  <a:moveTo>
                    <a:pt x="0" y="290"/>
                  </a:moveTo>
                  <a:lnTo>
                    <a:pt x="378" y="0"/>
                  </a:lnTo>
                  <a:lnTo>
                    <a:pt x="768" y="300"/>
                  </a:lnTo>
                  <a:lnTo>
                    <a:pt x="378" y="579"/>
                  </a:lnTo>
                  <a:lnTo>
                    <a:pt x="0" y="290"/>
                  </a:lnTo>
                </a:path>
              </a:pathLst>
            </a:custGeom>
            <a:noFill/>
            <a:ln w="12700" cap="rnd">
              <a:solidFill>
                <a:srgbClr val="000000"/>
              </a:solidFill>
              <a:round/>
              <a:headEnd/>
              <a:tailEnd/>
            </a:ln>
          </p:spPr>
          <p:txBody>
            <a:bodyPr/>
            <a:lstStyle/>
            <a:p>
              <a:endParaRPr lang="en-US">
                <a:latin typeface="Cambria"/>
                <a:cs typeface="Cambria"/>
              </a:endParaRPr>
            </a:p>
          </p:txBody>
        </p:sp>
      </p:grpSp>
      <p:sp>
        <p:nvSpPr>
          <p:cNvPr id="68" name="Freeform 95"/>
          <p:cNvSpPr>
            <a:spLocks/>
          </p:cNvSpPr>
          <p:nvPr/>
        </p:nvSpPr>
        <p:spPr bwMode="auto">
          <a:xfrm>
            <a:off x="5869885" y="4423081"/>
            <a:ext cx="1605170" cy="508749"/>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 name="T10" fmla="*/ 0 60000 65536"/>
              <a:gd name="T11" fmla="*/ 0 60000 65536"/>
              <a:gd name="T12" fmla="*/ 0 60000 65536"/>
              <a:gd name="T13" fmla="*/ 0 60000 65536"/>
              <a:gd name="T14" fmla="*/ 0 60000 65536"/>
              <a:gd name="T15" fmla="*/ 0 w 816"/>
              <a:gd name="T16" fmla="*/ 0 h 302"/>
              <a:gd name="T17" fmla="*/ 816 w 816"/>
              <a:gd name="T18" fmla="*/ 302 h 302"/>
            </a:gdLst>
            <a:ahLst/>
            <a:cxnLst>
              <a:cxn ang="T10">
                <a:pos x="T0" y="T1"/>
              </a:cxn>
              <a:cxn ang="T11">
                <a:pos x="T2" y="T3"/>
              </a:cxn>
              <a:cxn ang="T12">
                <a:pos x="T4" y="T5"/>
              </a:cxn>
              <a:cxn ang="T13">
                <a:pos x="T6" y="T7"/>
              </a:cxn>
              <a:cxn ang="T14">
                <a:pos x="T8" y="T9"/>
              </a:cxn>
            </a:cxnLst>
            <a:rect l="T15" t="T16" r="T17" b="T18"/>
            <a:pathLst>
              <a:path w="816" h="302">
                <a:moveTo>
                  <a:pt x="815" y="301"/>
                </a:moveTo>
                <a:lnTo>
                  <a:pt x="815" y="0"/>
                </a:lnTo>
                <a:lnTo>
                  <a:pt x="0" y="0"/>
                </a:lnTo>
                <a:lnTo>
                  <a:pt x="0" y="301"/>
                </a:lnTo>
                <a:lnTo>
                  <a:pt x="815" y="301"/>
                </a:lnTo>
              </a:path>
            </a:pathLst>
          </a:custGeom>
          <a:noFill/>
          <a:ln w="12700" cap="rnd">
            <a:solidFill>
              <a:srgbClr val="000000"/>
            </a:solidFill>
            <a:round/>
            <a:headEnd/>
            <a:tailEnd/>
          </a:ln>
        </p:spPr>
        <p:txBody>
          <a:bodyPr/>
          <a:lstStyle/>
          <a:p>
            <a:endParaRPr lang="en-US">
              <a:latin typeface="Cambria"/>
              <a:cs typeface="Cambria"/>
            </a:endParaRPr>
          </a:p>
        </p:txBody>
      </p:sp>
      <p:grpSp>
        <p:nvGrpSpPr>
          <p:cNvPr id="69" name="Group 96"/>
          <p:cNvGrpSpPr>
            <a:grpSpLocks/>
          </p:cNvGrpSpPr>
          <p:nvPr/>
        </p:nvGrpSpPr>
        <p:grpSpPr bwMode="auto">
          <a:xfrm>
            <a:off x="1447800" y="4406235"/>
            <a:ext cx="1601235" cy="496957"/>
            <a:chOff x="2328" y="1226"/>
            <a:chExt cx="814" cy="295"/>
          </a:xfrm>
        </p:grpSpPr>
        <p:sp>
          <p:nvSpPr>
            <p:cNvPr id="70" name="Freeform 97"/>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 name="T10" fmla="*/ 0 60000 65536"/>
                <a:gd name="T11" fmla="*/ 0 60000 65536"/>
                <a:gd name="T12" fmla="*/ 0 60000 65536"/>
                <a:gd name="T13" fmla="*/ 0 60000 65536"/>
                <a:gd name="T14" fmla="*/ 0 60000 65536"/>
                <a:gd name="T15" fmla="*/ 0 w 814"/>
                <a:gd name="T16" fmla="*/ 0 h 295"/>
                <a:gd name="T17" fmla="*/ 814 w 814"/>
                <a:gd name="T18" fmla="*/ 295 h 295"/>
              </a:gdLst>
              <a:ahLst/>
              <a:cxnLst>
                <a:cxn ang="T10">
                  <a:pos x="T0" y="T1"/>
                </a:cxn>
                <a:cxn ang="T11">
                  <a:pos x="T2" y="T3"/>
                </a:cxn>
                <a:cxn ang="T12">
                  <a:pos x="T4" y="T5"/>
                </a:cxn>
                <a:cxn ang="T13">
                  <a:pos x="T6" y="T7"/>
                </a:cxn>
                <a:cxn ang="T14">
                  <a:pos x="T8" y="T9"/>
                </a:cxn>
              </a:cxnLst>
              <a:rect l="T15" t="T16" r="T17" b="T18"/>
              <a:pathLst>
                <a:path w="814" h="295">
                  <a:moveTo>
                    <a:pt x="813" y="294"/>
                  </a:moveTo>
                  <a:lnTo>
                    <a:pt x="813" y="0"/>
                  </a:lnTo>
                  <a:lnTo>
                    <a:pt x="0" y="0"/>
                  </a:lnTo>
                  <a:lnTo>
                    <a:pt x="0" y="294"/>
                  </a:lnTo>
                  <a:lnTo>
                    <a:pt x="813" y="294"/>
                  </a:lnTo>
                </a:path>
              </a:pathLst>
            </a:custGeom>
            <a:noFill/>
            <a:ln w="12700" cap="rnd">
              <a:solidFill>
                <a:srgbClr val="000000"/>
              </a:solidFill>
              <a:round/>
              <a:headEnd/>
              <a:tailEnd/>
            </a:ln>
          </p:spPr>
          <p:txBody>
            <a:bodyPr/>
            <a:lstStyle/>
            <a:p>
              <a:endParaRPr lang="en-US">
                <a:latin typeface="Cambria"/>
                <a:cs typeface="Cambria"/>
              </a:endParaRPr>
            </a:p>
          </p:txBody>
        </p:sp>
        <p:sp>
          <p:nvSpPr>
            <p:cNvPr id="71" name="Rectangle 98"/>
            <p:cNvSpPr>
              <a:spLocks noChangeArrowheads="1"/>
            </p:cNvSpPr>
            <p:nvPr/>
          </p:nvSpPr>
          <p:spPr bwMode="auto">
            <a:xfrm>
              <a:off x="2405" y="1264"/>
              <a:ext cx="460" cy="19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student</a:t>
              </a:r>
            </a:p>
          </p:txBody>
        </p:sp>
      </p:grpSp>
      <p:sp>
        <p:nvSpPr>
          <p:cNvPr id="72" name="Rectangle 99"/>
          <p:cNvSpPr>
            <a:spLocks noChangeArrowheads="1"/>
          </p:cNvSpPr>
          <p:nvPr/>
        </p:nvSpPr>
        <p:spPr bwMode="auto">
          <a:xfrm>
            <a:off x="5987912" y="4490465"/>
            <a:ext cx="1502879" cy="335235"/>
          </a:xfrm>
          <a:prstGeom prst="rect">
            <a:avLst/>
          </a:prstGeom>
          <a:noFill/>
          <a:ln w="12700">
            <a:noFill/>
            <a:miter lim="800000"/>
            <a:headEnd/>
            <a:tailEnd/>
          </a:ln>
        </p:spPr>
        <p:txBody>
          <a:bodyPr wrap="square" lIns="90488" tIns="44450" rIns="90488" bIns="44450">
            <a:spAutoFit/>
          </a:bodyPr>
          <a:lstStyle/>
          <a:p>
            <a:pPr eaLnBrk="0" hangingPunct="0"/>
            <a:r>
              <a:rPr lang="en-US" sz="1600" b="1" dirty="0">
                <a:solidFill>
                  <a:srgbClr val="000000"/>
                </a:solidFill>
                <a:latin typeface="Cambria"/>
                <a:cs typeface="Cambria"/>
              </a:rPr>
              <a:t>club</a:t>
            </a:r>
          </a:p>
        </p:txBody>
      </p:sp>
      <p:sp>
        <p:nvSpPr>
          <p:cNvPr id="76" name="TextBox 75"/>
          <p:cNvSpPr txBox="1"/>
          <p:nvPr/>
        </p:nvSpPr>
        <p:spPr>
          <a:xfrm>
            <a:off x="5281716" y="4177467"/>
            <a:ext cx="457200" cy="461665"/>
          </a:xfrm>
          <a:prstGeom prst="rect">
            <a:avLst/>
          </a:prstGeom>
          <a:noFill/>
        </p:spPr>
        <p:txBody>
          <a:bodyPr wrap="square" rtlCol="0">
            <a:spAutoFit/>
          </a:bodyPr>
          <a:lstStyle/>
          <a:p>
            <a:r>
              <a:rPr lang="en-US" dirty="0">
                <a:latin typeface="Cambria"/>
                <a:cs typeface="Cambria"/>
              </a:rPr>
              <a:t>m</a:t>
            </a:r>
          </a:p>
        </p:txBody>
      </p:sp>
      <p:sp>
        <p:nvSpPr>
          <p:cNvPr id="77" name="Line 100"/>
          <p:cNvSpPr>
            <a:spLocks noChangeShapeType="1"/>
          </p:cNvSpPr>
          <p:nvPr/>
        </p:nvSpPr>
        <p:spPr bwMode="auto">
          <a:xfrm flipH="1">
            <a:off x="5214627" y="4634667"/>
            <a:ext cx="676689" cy="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90" name="Line 100"/>
          <p:cNvSpPr>
            <a:spLocks noChangeShapeType="1"/>
          </p:cNvSpPr>
          <p:nvPr/>
        </p:nvSpPr>
        <p:spPr bwMode="auto">
          <a:xfrm flipH="1">
            <a:off x="3048000" y="4614086"/>
            <a:ext cx="676689" cy="0"/>
          </a:xfrm>
          <a:prstGeom prst="line">
            <a:avLst/>
          </a:prstGeom>
          <a:noFill/>
          <a:ln w="12700">
            <a:solidFill>
              <a:schemeClr val="tx2"/>
            </a:solidFill>
            <a:prstDash val="solid"/>
            <a:round/>
            <a:headEnd/>
            <a:tailEnd/>
          </a:ln>
        </p:spPr>
        <p:txBody>
          <a:bodyPr/>
          <a:lstStyle/>
          <a:p>
            <a:endParaRPr lang="en-US">
              <a:latin typeface="Cambria"/>
              <a:cs typeface="Cambria"/>
            </a:endParaRPr>
          </a:p>
        </p:txBody>
      </p:sp>
      <p:sp>
        <p:nvSpPr>
          <p:cNvPr id="91" name="TextBox 90"/>
          <p:cNvSpPr txBox="1"/>
          <p:nvPr/>
        </p:nvSpPr>
        <p:spPr>
          <a:xfrm>
            <a:off x="3198226" y="4186535"/>
            <a:ext cx="457200" cy="461665"/>
          </a:xfrm>
          <a:prstGeom prst="rect">
            <a:avLst/>
          </a:prstGeom>
          <a:noFill/>
        </p:spPr>
        <p:txBody>
          <a:bodyPr wrap="square" rtlCol="0">
            <a:spAutoFit/>
          </a:bodyPr>
          <a:lstStyle/>
          <a:p>
            <a:r>
              <a:rPr lang="en-US" dirty="0">
                <a:latin typeface="Cambria"/>
                <a:cs typeface="Cambria"/>
              </a:rPr>
              <a:t>u</a:t>
            </a:r>
          </a:p>
        </p:txBody>
      </p:sp>
      <p:sp>
        <p:nvSpPr>
          <p:cNvPr id="41" name="Rectangle 40">
            <a:extLst>
              <a:ext uri="{FF2B5EF4-FFF2-40B4-BE49-F238E27FC236}">
                <a16:creationId xmlns:a16="http://schemas.microsoft.com/office/drawing/2014/main" id="{31724DDA-E374-F947-AE83-2C7E0FABBF4F}"/>
              </a:ext>
            </a:extLst>
          </p:cNvPr>
          <p:cNvSpPr/>
          <p:nvPr/>
        </p:nvSpPr>
        <p:spPr>
          <a:xfrm>
            <a:off x="869533" y="450310"/>
            <a:ext cx="2220160" cy="646331"/>
          </a:xfrm>
          <a:prstGeom prst="rect">
            <a:avLst/>
          </a:prstGeom>
        </p:spPr>
        <p:txBody>
          <a:bodyPr wrap="none">
            <a:spAutoFit/>
          </a:bodyPr>
          <a:lstStyle/>
          <a:p>
            <a:r>
              <a:rPr lang="en-US" sz="3600" dirty="0">
                <a:solidFill>
                  <a:srgbClr val="FF0000"/>
                </a:solidFill>
                <a:latin typeface="Cambria"/>
                <a:cs typeface="Cambria"/>
              </a:rPr>
              <a:t>Problem 3</a:t>
            </a:r>
          </a:p>
        </p:txBody>
      </p:sp>
    </p:spTree>
    <p:extLst>
      <p:ext uri="{BB962C8B-B14F-4D97-AF65-F5344CB8AC3E}">
        <p14:creationId xmlns:p14="http://schemas.microsoft.com/office/powerpoint/2010/main" val="2025739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524000" y="1676400"/>
            <a:ext cx="6400800" cy="3048000"/>
          </a:xfrm>
          <a:prstGeom prst="rect">
            <a:avLst/>
          </a:prstGeom>
          <a:noFill/>
          <a:ln w="12700">
            <a:noFill/>
            <a:miter lim="800000"/>
            <a:headEnd/>
            <a:tailEnd/>
          </a:ln>
        </p:spPr>
        <p:txBody>
          <a:bodyPr lIns="90488" tIns="44450" rIns="90488" bIns="44450" anchor="ctr"/>
          <a:lstStyle/>
          <a:p>
            <a:r>
              <a:rPr lang="en-US" sz="4400" dirty="0">
                <a:solidFill>
                  <a:srgbClr val="CC0066"/>
                </a:solidFill>
                <a:latin typeface="Cambria"/>
                <a:cs typeface="Cambria"/>
              </a:rPr>
              <a:t>E-R Model Exercises</a:t>
            </a:r>
          </a:p>
          <a:p>
            <a:pPr marL="571500" indent="-571500">
              <a:buFont typeface="Arial"/>
              <a:buChar char="•"/>
            </a:pPr>
            <a:r>
              <a:rPr lang="en-US" sz="3600" dirty="0">
                <a:solidFill>
                  <a:srgbClr val="CC0066"/>
                </a:solidFill>
                <a:latin typeface="Cambria"/>
                <a:cs typeface="Cambria"/>
              </a:rPr>
              <a:t>Read an ER diagram</a:t>
            </a:r>
          </a:p>
          <a:p>
            <a:pPr marL="571500" indent="-571500">
              <a:buFont typeface="Arial"/>
              <a:buChar char="•"/>
            </a:pPr>
            <a:r>
              <a:rPr lang="en-US" sz="3600" dirty="0">
                <a:solidFill>
                  <a:srgbClr val="CC0066"/>
                </a:solidFill>
                <a:latin typeface="Cambria"/>
                <a:cs typeface="Cambria"/>
              </a:rPr>
              <a:t>Draw an ER diagram</a:t>
            </a:r>
          </a:p>
        </p:txBody>
      </p:sp>
    </p:spTree>
    <p:extLst>
      <p:ext uri="{BB962C8B-B14F-4D97-AF65-F5344CB8AC3E}">
        <p14:creationId xmlns:p14="http://schemas.microsoft.com/office/powerpoint/2010/main" val="893622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
          <p:cNvSpPr>
            <a:spLocks/>
          </p:cNvSpPr>
          <p:nvPr/>
        </p:nvSpPr>
        <p:spPr bwMode="auto">
          <a:xfrm>
            <a:off x="1328739" y="346076"/>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29" name="Freeform 5"/>
          <p:cNvSpPr>
            <a:spLocks/>
          </p:cNvSpPr>
          <p:nvPr/>
        </p:nvSpPr>
        <p:spPr bwMode="auto">
          <a:xfrm>
            <a:off x="796926" y="736601"/>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0" name="Freeform 6"/>
          <p:cNvSpPr>
            <a:spLocks/>
          </p:cNvSpPr>
          <p:nvPr/>
        </p:nvSpPr>
        <p:spPr bwMode="auto">
          <a:xfrm>
            <a:off x="1882775" y="736601"/>
            <a:ext cx="592139"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1" name="Freeform 7"/>
          <p:cNvSpPr>
            <a:spLocks/>
          </p:cNvSpPr>
          <p:nvPr/>
        </p:nvSpPr>
        <p:spPr bwMode="auto">
          <a:xfrm>
            <a:off x="1328739" y="1589089"/>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2" name="Rectangle 31"/>
          <p:cNvSpPr>
            <a:spLocks noChangeArrowheads="1"/>
          </p:cNvSpPr>
          <p:nvPr/>
        </p:nvSpPr>
        <p:spPr bwMode="auto">
          <a:xfrm>
            <a:off x="1944688" y="860426"/>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33" name="Rectangle 32"/>
          <p:cNvSpPr>
            <a:spLocks noChangeArrowheads="1"/>
          </p:cNvSpPr>
          <p:nvPr/>
        </p:nvSpPr>
        <p:spPr bwMode="auto">
          <a:xfrm>
            <a:off x="1277940" y="417514"/>
            <a:ext cx="718747" cy="335989"/>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34" name="Rectangle 33"/>
          <p:cNvSpPr>
            <a:spLocks noChangeArrowheads="1"/>
          </p:cNvSpPr>
          <p:nvPr/>
        </p:nvSpPr>
        <p:spPr bwMode="auto">
          <a:xfrm>
            <a:off x="1257301" y="1685926"/>
            <a:ext cx="120736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Employees</a:t>
            </a:r>
          </a:p>
        </p:txBody>
      </p:sp>
      <p:sp>
        <p:nvSpPr>
          <p:cNvPr id="35" name="Rectangle 14"/>
          <p:cNvSpPr>
            <a:spLocks noChangeArrowheads="1"/>
          </p:cNvSpPr>
          <p:nvPr/>
        </p:nvSpPr>
        <p:spPr bwMode="auto">
          <a:xfrm>
            <a:off x="828676" y="847726"/>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36" name="Line 17"/>
          <p:cNvSpPr>
            <a:spLocks noChangeShapeType="1"/>
          </p:cNvSpPr>
          <p:nvPr/>
        </p:nvSpPr>
        <p:spPr bwMode="auto">
          <a:xfrm>
            <a:off x="1089025" y="1250951"/>
            <a:ext cx="400051"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37" name="Line 18"/>
          <p:cNvSpPr>
            <a:spLocks noChangeShapeType="1"/>
          </p:cNvSpPr>
          <p:nvPr/>
        </p:nvSpPr>
        <p:spPr bwMode="auto">
          <a:xfrm>
            <a:off x="1625601" y="890588"/>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38" name="Line 19"/>
          <p:cNvSpPr>
            <a:spLocks noChangeShapeType="1"/>
          </p:cNvSpPr>
          <p:nvPr/>
        </p:nvSpPr>
        <p:spPr bwMode="auto">
          <a:xfrm flipH="1">
            <a:off x="1973263" y="1298575"/>
            <a:ext cx="209551"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39" name="Freeform 4"/>
          <p:cNvSpPr>
            <a:spLocks/>
          </p:cNvSpPr>
          <p:nvPr/>
        </p:nvSpPr>
        <p:spPr bwMode="auto">
          <a:xfrm>
            <a:off x="6475414" y="307976"/>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0" name="Freeform 5"/>
          <p:cNvSpPr>
            <a:spLocks/>
          </p:cNvSpPr>
          <p:nvPr/>
        </p:nvSpPr>
        <p:spPr bwMode="auto">
          <a:xfrm>
            <a:off x="5943600" y="698501"/>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1" name="Freeform 6"/>
          <p:cNvSpPr>
            <a:spLocks/>
          </p:cNvSpPr>
          <p:nvPr/>
        </p:nvSpPr>
        <p:spPr bwMode="auto">
          <a:xfrm>
            <a:off x="7029450" y="698501"/>
            <a:ext cx="1047751"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2" name="Freeform 7"/>
          <p:cNvSpPr>
            <a:spLocks/>
          </p:cNvSpPr>
          <p:nvPr/>
        </p:nvSpPr>
        <p:spPr bwMode="auto">
          <a:xfrm>
            <a:off x="6475413" y="1550989"/>
            <a:ext cx="1525587"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3" name="Rectangle 42"/>
          <p:cNvSpPr>
            <a:spLocks noChangeArrowheads="1"/>
          </p:cNvSpPr>
          <p:nvPr/>
        </p:nvSpPr>
        <p:spPr bwMode="auto">
          <a:xfrm>
            <a:off x="7091363" y="822326"/>
            <a:ext cx="929542"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address</a:t>
            </a:r>
          </a:p>
        </p:txBody>
      </p:sp>
      <p:sp>
        <p:nvSpPr>
          <p:cNvPr id="44" name="Rectangle 43"/>
          <p:cNvSpPr>
            <a:spLocks noChangeArrowheads="1"/>
          </p:cNvSpPr>
          <p:nvPr/>
        </p:nvSpPr>
        <p:spPr bwMode="auto">
          <a:xfrm>
            <a:off x="6424614" y="379414"/>
            <a:ext cx="71874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name</a:t>
            </a:r>
          </a:p>
        </p:txBody>
      </p:sp>
      <p:sp>
        <p:nvSpPr>
          <p:cNvPr id="45" name="Rectangle 44"/>
          <p:cNvSpPr>
            <a:spLocks noChangeArrowheads="1"/>
          </p:cNvSpPr>
          <p:nvPr/>
        </p:nvSpPr>
        <p:spPr bwMode="auto">
          <a:xfrm>
            <a:off x="6403977" y="1647826"/>
            <a:ext cx="143699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46" name="Rectangle 14"/>
          <p:cNvSpPr>
            <a:spLocks noChangeArrowheads="1"/>
          </p:cNvSpPr>
          <p:nvPr/>
        </p:nvSpPr>
        <p:spPr bwMode="auto">
          <a:xfrm>
            <a:off x="5975351" y="809626"/>
            <a:ext cx="490420"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a:solidFill>
                  <a:srgbClr val="000000"/>
                </a:solidFill>
                <a:latin typeface="Cambria"/>
                <a:cs typeface="Cambria"/>
              </a:rPr>
              <a:t>did</a:t>
            </a:r>
          </a:p>
        </p:txBody>
      </p:sp>
      <p:sp>
        <p:nvSpPr>
          <p:cNvPr id="47" name="Line 17"/>
          <p:cNvSpPr>
            <a:spLocks noChangeShapeType="1"/>
          </p:cNvSpPr>
          <p:nvPr/>
        </p:nvSpPr>
        <p:spPr bwMode="auto">
          <a:xfrm>
            <a:off x="6235700" y="1212851"/>
            <a:ext cx="400051"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48" name="Line 18"/>
          <p:cNvSpPr>
            <a:spLocks noChangeShapeType="1"/>
          </p:cNvSpPr>
          <p:nvPr/>
        </p:nvSpPr>
        <p:spPr bwMode="auto">
          <a:xfrm>
            <a:off x="6772276" y="852488"/>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49" name="Line 19"/>
          <p:cNvSpPr>
            <a:spLocks noChangeShapeType="1"/>
          </p:cNvSpPr>
          <p:nvPr/>
        </p:nvSpPr>
        <p:spPr bwMode="auto">
          <a:xfrm flipH="1">
            <a:off x="7119938" y="1260475"/>
            <a:ext cx="209551"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50" name="Freeform 8"/>
          <p:cNvSpPr>
            <a:spLocks/>
          </p:cNvSpPr>
          <p:nvPr/>
        </p:nvSpPr>
        <p:spPr bwMode="auto">
          <a:xfrm>
            <a:off x="3733801" y="1412876"/>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3926576" y="1717676"/>
            <a:ext cx="1026424"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works-in</a:t>
            </a:r>
          </a:p>
        </p:txBody>
      </p:sp>
      <p:sp>
        <p:nvSpPr>
          <p:cNvPr id="55" name="Line 18"/>
          <p:cNvSpPr>
            <a:spLocks noChangeShapeType="1"/>
          </p:cNvSpPr>
          <p:nvPr/>
        </p:nvSpPr>
        <p:spPr bwMode="auto">
          <a:xfrm flipV="1">
            <a:off x="2514600" y="1828801"/>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57" name="Freeform 6"/>
          <p:cNvSpPr>
            <a:spLocks/>
          </p:cNvSpPr>
          <p:nvPr/>
        </p:nvSpPr>
        <p:spPr bwMode="auto">
          <a:xfrm>
            <a:off x="3905250" y="612776"/>
            <a:ext cx="1047751"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4038600" y="685801"/>
            <a:ext cx="67035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since</a:t>
            </a:r>
          </a:p>
        </p:txBody>
      </p:sp>
      <p:sp>
        <p:nvSpPr>
          <p:cNvPr id="59" name="Line 18"/>
          <p:cNvSpPr>
            <a:spLocks noChangeShapeType="1"/>
          </p:cNvSpPr>
          <p:nvPr/>
        </p:nvSpPr>
        <p:spPr bwMode="auto">
          <a:xfrm>
            <a:off x="4419601" y="1143001"/>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60" name="Line 18"/>
          <p:cNvSpPr>
            <a:spLocks noChangeShapeType="1"/>
          </p:cNvSpPr>
          <p:nvPr/>
        </p:nvSpPr>
        <p:spPr bwMode="auto">
          <a:xfrm flipV="1">
            <a:off x="5181600" y="1828801"/>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2" name="TextBox 1"/>
          <p:cNvSpPr txBox="1"/>
          <p:nvPr/>
        </p:nvSpPr>
        <p:spPr>
          <a:xfrm>
            <a:off x="2895600" y="1371601"/>
            <a:ext cx="441146" cy="461665"/>
          </a:xfrm>
          <a:prstGeom prst="rect">
            <a:avLst/>
          </a:prstGeom>
          <a:noFill/>
        </p:spPr>
        <p:txBody>
          <a:bodyPr wrap="none" rtlCol="0">
            <a:spAutoFit/>
          </a:bodyPr>
          <a:lstStyle/>
          <a:p>
            <a:r>
              <a:rPr lang="en-US">
                <a:latin typeface="Cambria"/>
                <a:cs typeface="Cambria"/>
              </a:rPr>
              <a:t>m</a:t>
            </a:r>
          </a:p>
        </p:txBody>
      </p:sp>
      <p:sp>
        <p:nvSpPr>
          <p:cNvPr id="53" name="TextBox 52"/>
          <p:cNvSpPr txBox="1"/>
          <p:nvPr/>
        </p:nvSpPr>
        <p:spPr>
          <a:xfrm>
            <a:off x="5638800" y="1371601"/>
            <a:ext cx="441146" cy="461665"/>
          </a:xfrm>
          <a:prstGeom prst="rect">
            <a:avLst/>
          </a:prstGeom>
          <a:noFill/>
        </p:spPr>
        <p:txBody>
          <a:bodyPr wrap="none" rtlCol="0">
            <a:spAutoFit/>
          </a:bodyPr>
          <a:lstStyle/>
          <a:p>
            <a:r>
              <a:rPr lang="en-US">
                <a:latin typeface="Cambria"/>
                <a:cs typeface="Cambria"/>
              </a:rPr>
              <a:t>m</a:t>
            </a:r>
          </a:p>
        </p:txBody>
      </p:sp>
      <p:sp>
        <p:nvSpPr>
          <p:cNvPr id="3" name="TextBox 2"/>
          <p:cNvSpPr txBox="1"/>
          <p:nvPr/>
        </p:nvSpPr>
        <p:spPr>
          <a:xfrm>
            <a:off x="152400" y="2652471"/>
            <a:ext cx="8839200" cy="3785652"/>
          </a:xfrm>
          <a:prstGeom prst="rect">
            <a:avLst/>
          </a:prstGeom>
          <a:noFill/>
        </p:spPr>
        <p:txBody>
          <a:bodyPr wrap="square" rtlCol="0">
            <a:spAutoFit/>
          </a:bodyPr>
          <a:lstStyle/>
          <a:p>
            <a:pPr marL="457200" indent="-457200">
              <a:buFont typeface="+mj-lt"/>
              <a:buAutoNum type="arabicPeriod"/>
            </a:pPr>
            <a:r>
              <a:rPr lang="en-US" sz="2000" dirty="0">
                <a:latin typeface="Cambria"/>
                <a:cs typeface="Cambria"/>
              </a:rPr>
              <a:t>Two entity sets: </a:t>
            </a:r>
          </a:p>
          <a:p>
            <a:pPr marL="914400" lvl="1" indent="-457200">
              <a:buFont typeface="Arial"/>
              <a:buChar char="•"/>
            </a:pPr>
            <a:r>
              <a:rPr lang="en-US" sz="2000" dirty="0">
                <a:latin typeface="Cambria"/>
                <a:cs typeface="Cambria"/>
              </a:rPr>
              <a:t>Employees with attributes SSN, name, and dob, where SSN is unique</a:t>
            </a:r>
          </a:p>
          <a:p>
            <a:pPr marL="914400" lvl="1" indent="-457200">
              <a:buFont typeface="Arial"/>
              <a:buChar char="•"/>
            </a:pPr>
            <a:r>
              <a:rPr lang="en-US" sz="2000" dirty="0">
                <a:latin typeface="Cambria"/>
                <a:cs typeface="Cambria"/>
              </a:rPr>
              <a:t>Departments with attributes did, name, address, where did is unique</a:t>
            </a:r>
          </a:p>
          <a:p>
            <a:pPr marL="457200" indent="-457200">
              <a:buFont typeface="+mj-lt"/>
              <a:buAutoNum type="arabicPeriod"/>
            </a:pPr>
            <a:r>
              <a:rPr lang="en-US" sz="2000" dirty="0">
                <a:latin typeface="Cambria"/>
                <a:cs typeface="Cambria"/>
              </a:rPr>
              <a:t>One relationship set</a:t>
            </a:r>
          </a:p>
          <a:p>
            <a:pPr marL="914400" lvl="1" indent="-457200">
              <a:buFont typeface="Arial"/>
              <a:buChar char="•"/>
            </a:pPr>
            <a:r>
              <a:rPr lang="en-US" sz="2000" dirty="0">
                <a:latin typeface="Cambria"/>
                <a:cs typeface="Cambria"/>
              </a:rPr>
              <a:t>“works-in” between Employees and Departments, with attribute since</a:t>
            </a:r>
          </a:p>
          <a:p>
            <a:pPr marL="457200" indent="-457200">
              <a:buFont typeface="+mj-lt"/>
              <a:buAutoNum type="arabicPeriod"/>
            </a:pPr>
            <a:r>
              <a:rPr lang="en-US" sz="2000" dirty="0">
                <a:latin typeface="Cambria"/>
                <a:cs typeface="Cambria"/>
              </a:rPr>
              <a:t>Constraint</a:t>
            </a:r>
          </a:p>
          <a:p>
            <a:pPr marL="914400" lvl="1" indent="-457200">
              <a:buFont typeface="Arial"/>
              <a:buChar char="•"/>
            </a:pPr>
            <a:r>
              <a:rPr lang="en-US" sz="2000" dirty="0">
                <a:latin typeface="Cambria"/>
                <a:cs typeface="Cambria"/>
              </a:rPr>
              <a:t>An employee can participate in “works-in” one or more times, or does not participate at all </a:t>
            </a:r>
          </a:p>
          <a:p>
            <a:pPr marL="1371600" lvl="2" indent="-457200">
              <a:buFont typeface="Arial"/>
              <a:buChar char="•"/>
            </a:pPr>
            <a:r>
              <a:rPr lang="en-US" sz="2000" dirty="0">
                <a:latin typeface="Cambria"/>
                <a:cs typeface="Cambria"/>
              </a:rPr>
              <a:t>multi- and partial participation</a:t>
            </a:r>
          </a:p>
          <a:p>
            <a:pPr marL="914400" lvl="1" indent="-457200">
              <a:buFont typeface="Arial"/>
              <a:buChar char="•"/>
            </a:pPr>
            <a:r>
              <a:rPr lang="en-US" sz="2000" dirty="0">
                <a:latin typeface="Cambria"/>
                <a:cs typeface="Cambria"/>
              </a:rPr>
              <a:t>A department can participate in “works-in” one or more times, or does not participate at all </a:t>
            </a:r>
          </a:p>
          <a:p>
            <a:pPr marL="1371600" lvl="2" indent="-457200">
              <a:buFont typeface="Arial"/>
              <a:buChar char="•"/>
            </a:pPr>
            <a:r>
              <a:rPr lang="en-US" sz="2000" dirty="0">
                <a:latin typeface="Cambria"/>
                <a:cs typeface="Cambria"/>
              </a:rPr>
              <a:t>multi- and partial participation</a:t>
            </a:r>
          </a:p>
        </p:txBody>
      </p:sp>
    </p:spTree>
    <p:extLst>
      <p:ext uri="{BB962C8B-B14F-4D97-AF65-F5344CB8AC3E}">
        <p14:creationId xmlns:p14="http://schemas.microsoft.com/office/powerpoint/2010/main" val="2014046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
          <p:cNvSpPr>
            <a:spLocks/>
          </p:cNvSpPr>
          <p:nvPr/>
        </p:nvSpPr>
        <p:spPr bwMode="auto">
          <a:xfrm>
            <a:off x="1328739" y="346076"/>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29" name="Freeform 5"/>
          <p:cNvSpPr>
            <a:spLocks/>
          </p:cNvSpPr>
          <p:nvPr/>
        </p:nvSpPr>
        <p:spPr bwMode="auto">
          <a:xfrm>
            <a:off x="796926" y="736601"/>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0" name="Freeform 6"/>
          <p:cNvSpPr>
            <a:spLocks/>
          </p:cNvSpPr>
          <p:nvPr/>
        </p:nvSpPr>
        <p:spPr bwMode="auto">
          <a:xfrm>
            <a:off x="1882775" y="736601"/>
            <a:ext cx="592139"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1" name="Freeform 7"/>
          <p:cNvSpPr>
            <a:spLocks/>
          </p:cNvSpPr>
          <p:nvPr/>
        </p:nvSpPr>
        <p:spPr bwMode="auto">
          <a:xfrm>
            <a:off x="1328739" y="1589089"/>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2" name="Rectangle 31"/>
          <p:cNvSpPr>
            <a:spLocks noChangeArrowheads="1"/>
          </p:cNvSpPr>
          <p:nvPr/>
        </p:nvSpPr>
        <p:spPr bwMode="auto">
          <a:xfrm>
            <a:off x="1944688" y="860426"/>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33" name="Rectangle 32"/>
          <p:cNvSpPr>
            <a:spLocks noChangeArrowheads="1"/>
          </p:cNvSpPr>
          <p:nvPr/>
        </p:nvSpPr>
        <p:spPr bwMode="auto">
          <a:xfrm>
            <a:off x="1277940" y="417514"/>
            <a:ext cx="718747" cy="335989"/>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34" name="Rectangle 33"/>
          <p:cNvSpPr>
            <a:spLocks noChangeArrowheads="1"/>
          </p:cNvSpPr>
          <p:nvPr/>
        </p:nvSpPr>
        <p:spPr bwMode="auto">
          <a:xfrm>
            <a:off x="1257301" y="1685926"/>
            <a:ext cx="120736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Employees</a:t>
            </a:r>
          </a:p>
        </p:txBody>
      </p:sp>
      <p:sp>
        <p:nvSpPr>
          <p:cNvPr id="35" name="Rectangle 14"/>
          <p:cNvSpPr>
            <a:spLocks noChangeArrowheads="1"/>
          </p:cNvSpPr>
          <p:nvPr/>
        </p:nvSpPr>
        <p:spPr bwMode="auto">
          <a:xfrm>
            <a:off x="828676" y="847726"/>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36" name="Line 17"/>
          <p:cNvSpPr>
            <a:spLocks noChangeShapeType="1"/>
          </p:cNvSpPr>
          <p:nvPr/>
        </p:nvSpPr>
        <p:spPr bwMode="auto">
          <a:xfrm>
            <a:off x="1089025" y="1250951"/>
            <a:ext cx="400051"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37" name="Line 18"/>
          <p:cNvSpPr>
            <a:spLocks noChangeShapeType="1"/>
          </p:cNvSpPr>
          <p:nvPr/>
        </p:nvSpPr>
        <p:spPr bwMode="auto">
          <a:xfrm>
            <a:off x="1625601" y="890588"/>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38" name="Line 19"/>
          <p:cNvSpPr>
            <a:spLocks noChangeShapeType="1"/>
          </p:cNvSpPr>
          <p:nvPr/>
        </p:nvSpPr>
        <p:spPr bwMode="auto">
          <a:xfrm flipH="1">
            <a:off x="1973263" y="1298575"/>
            <a:ext cx="209551"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39" name="Freeform 4"/>
          <p:cNvSpPr>
            <a:spLocks/>
          </p:cNvSpPr>
          <p:nvPr/>
        </p:nvSpPr>
        <p:spPr bwMode="auto">
          <a:xfrm>
            <a:off x="6475414" y="307976"/>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0" name="Freeform 5"/>
          <p:cNvSpPr>
            <a:spLocks/>
          </p:cNvSpPr>
          <p:nvPr/>
        </p:nvSpPr>
        <p:spPr bwMode="auto">
          <a:xfrm>
            <a:off x="5943600" y="698501"/>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1" name="Freeform 6"/>
          <p:cNvSpPr>
            <a:spLocks/>
          </p:cNvSpPr>
          <p:nvPr/>
        </p:nvSpPr>
        <p:spPr bwMode="auto">
          <a:xfrm>
            <a:off x="7029450" y="698501"/>
            <a:ext cx="1047751"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2" name="Freeform 7"/>
          <p:cNvSpPr>
            <a:spLocks/>
          </p:cNvSpPr>
          <p:nvPr/>
        </p:nvSpPr>
        <p:spPr bwMode="auto">
          <a:xfrm>
            <a:off x="6475413" y="1550989"/>
            <a:ext cx="1525587"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3" name="Rectangle 42"/>
          <p:cNvSpPr>
            <a:spLocks noChangeArrowheads="1"/>
          </p:cNvSpPr>
          <p:nvPr/>
        </p:nvSpPr>
        <p:spPr bwMode="auto">
          <a:xfrm>
            <a:off x="7091363" y="822326"/>
            <a:ext cx="929542"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address</a:t>
            </a:r>
          </a:p>
        </p:txBody>
      </p:sp>
      <p:sp>
        <p:nvSpPr>
          <p:cNvPr id="44" name="Rectangle 43"/>
          <p:cNvSpPr>
            <a:spLocks noChangeArrowheads="1"/>
          </p:cNvSpPr>
          <p:nvPr/>
        </p:nvSpPr>
        <p:spPr bwMode="auto">
          <a:xfrm>
            <a:off x="6424614" y="379414"/>
            <a:ext cx="71874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name</a:t>
            </a:r>
          </a:p>
        </p:txBody>
      </p:sp>
      <p:sp>
        <p:nvSpPr>
          <p:cNvPr id="45" name="Rectangle 44"/>
          <p:cNvSpPr>
            <a:spLocks noChangeArrowheads="1"/>
          </p:cNvSpPr>
          <p:nvPr/>
        </p:nvSpPr>
        <p:spPr bwMode="auto">
          <a:xfrm>
            <a:off x="6403977" y="1647826"/>
            <a:ext cx="143699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46" name="Rectangle 14"/>
          <p:cNvSpPr>
            <a:spLocks noChangeArrowheads="1"/>
          </p:cNvSpPr>
          <p:nvPr/>
        </p:nvSpPr>
        <p:spPr bwMode="auto">
          <a:xfrm>
            <a:off x="5975351" y="809626"/>
            <a:ext cx="490420"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a:solidFill>
                  <a:srgbClr val="000000"/>
                </a:solidFill>
                <a:latin typeface="Cambria"/>
                <a:cs typeface="Cambria"/>
              </a:rPr>
              <a:t>did</a:t>
            </a:r>
          </a:p>
        </p:txBody>
      </p:sp>
      <p:sp>
        <p:nvSpPr>
          <p:cNvPr id="47" name="Line 17"/>
          <p:cNvSpPr>
            <a:spLocks noChangeShapeType="1"/>
          </p:cNvSpPr>
          <p:nvPr/>
        </p:nvSpPr>
        <p:spPr bwMode="auto">
          <a:xfrm>
            <a:off x="6235700" y="1212851"/>
            <a:ext cx="400051"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48" name="Line 18"/>
          <p:cNvSpPr>
            <a:spLocks noChangeShapeType="1"/>
          </p:cNvSpPr>
          <p:nvPr/>
        </p:nvSpPr>
        <p:spPr bwMode="auto">
          <a:xfrm>
            <a:off x="6772276" y="852488"/>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49" name="Line 19"/>
          <p:cNvSpPr>
            <a:spLocks noChangeShapeType="1"/>
          </p:cNvSpPr>
          <p:nvPr/>
        </p:nvSpPr>
        <p:spPr bwMode="auto">
          <a:xfrm flipH="1">
            <a:off x="7119938" y="1260475"/>
            <a:ext cx="209551"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50" name="Freeform 8"/>
          <p:cNvSpPr>
            <a:spLocks/>
          </p:cNvSpPr>
          <p:nvPr/>
        </p:nvSpPr>
        <p:spPr bwMode="auto">
          <a:xfrm>
            <a:off x="3733801" y="1412876"/>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3926576" y="1717676"/>
            <a:ext cx="1026424"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works-in</a:t>
            </a:r>
          </a:p>
        </p:txBody>
      </p:sp>
      <p:sp>
        <p:nvSpPr>
          <p:cNvPr id="55" name="Line 18"/>
          <p:cNvSpPr>
            <a:spLocks noChangeShapeType="1"/>
          </p:cNvSpPr>
          <p:nvPr/>
        </p:nvSpPr>
        <p:spPr bwMode="auto">
          <a:xfrm flipV="1">
            <a:off x="2514600" y="1828801"/>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57" name="Freeform 6"/>
          <p:cNvSpPr>
            <a:spLocks/>
          </p:cNvSpPr>
          <p:nvPr/>
        </p:nvSpPr>
        <p:spPr bwMode="auto">
          <a:xfrm>
            <a:off x="3905250" y="612776"/>
            <a:ext cx="1047751"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4038600" y="685801"/>
            <a:ext cx="67035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since</a:t>
            </a:r>
          </a:p>
        </p:txBody>
      </p:sp>
      <p:sp>
        <p:nvSpPr>
          <p:cNvPr id="59" name="Line 18"/>
          <p:cNvSpPr>
            <a:spLocks noChangeShapeType="1"/>
          </p:cNvSpPr>
          <p:nvPr/>
        </p:nvSpPr>
        <p:spPr bwMode="auto">
          <a:xfrm>
            <a:off x="4419601" y="1143001"/>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60" name="Line 18"/>
          <p:cNvSpPr>
            <a:spLocks noChangeShapeType="1"/>
          </p:cNvSpPr>
          <p:nvPr/>
        </p:nvSpPr>
        <p:spPr bwMode="auto">
          <a:xfrm flipV="1">
            <a:off x="5181600" y="1828801"/>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2" name="TextBox 1"/>
          <p:cNvSpPr txBox="1"/>
          <p:nvPr/>
        </p:nvSpPr>
        <p:spPr>
          <a:xfrm>
            <a:off x="2895600" y="1371601"/>
            <a:ext cx="441146" cy="461665"/>
          </a:xfrm>
          <a:prstGeom prst="rect">
            <a:avLst/>
          </a:prstGeom>
          <a:noFill/>
        </p:spPr>
        <p:txBody>
          <a:bodyPr wrap="none" rtlCol="0">
            <a:spAutoFit/>
          </a:bodyPr>
          <a:lstStyle/>
          <a:p>
            <a:r>
              <a:rPr lang="en-US">
                <a:latin typeface="Cambria"/>
                <a:cs typeface="Cambria"/>
              </a:rPr>
              <a:t>m</a:t>
            </a:r>
          </a:p>
        </p:txBody>
      </p:sp>
      <p:sp>
        <p:nvSpPr>
          <p:cNvPr id="53" name="TextBox 52"/>
          <p:cNvSpPr txBox="1"/>
          <p:nvPr/>
        </p:nvSpPr>
        <p:spPr>
          <a:xfrm>
            <a:off x="5638800" y="1371601"/>
            <a:ext cx="354634" cy="461665"/>
          </a:xfrm>
          <a:prstGeom prst="rect">
            <a:avLst/>
          </a:prstGeom>
          <a:noFill/>
        </p:spPr>
        <p:txBody>
          <a:bodyPr wrap="none" rtlCol="0">
            <a:spAutoFit/>
          </a:bodyPr>
          <a:lstStyle/>
          <a:p>
            <a:r>
              <a:rPr lang="en-US">
                <a:latin typeface="Cambria"/>
                <a:cs typeface="Cambria"/>
              </a:rPr>
              <a:t>u</a:t>
            </a:r>
          </a:p>
        </p:txBody>
      </p:sp>
      <p:sp>
        <p:nvSpPr>
          <p:cNvPr id="52" name="TextBox 51"/>
          <p:cNvSpPr txBox="1"/>
          <p:nvPr/>
        </p:nvSpPr>
        <p:spPr>
          <a:xfrm>
            <a:off x="304800" y="2491350"/>
            <a:ext cx="8534400" cy="4093428"/>
          </a:xfrm>
          <a:prstGeom prst="rect">
            <a:avLst/>
          </a:prstGeom>
          <a:noFill/>
        </p:spPr>
        <p:txBody>
          <a:bodyPr wrap="square" rtlCol="0">
            <a:spAutoFit/>
          </a:bodyPr>
          <a:lstStyle/>
          <a:p>
            <a:pPr marL="457200" indent="-457200">
              <a:buFont typeface="+mj-lt"/>
              <a:buAutoNum type="arabicPeriod"/>
            </a:pPr>
            <a:r>
              <a:rPr lang="en-US" sz="2000" dirty="0">
                <a:latin typeface="Cambria"/>
                <a:cs typeface="Cambria"/>
              </a:rPr>
              <a:t>Two entity sets: </a:t>
            </a:r>
          </a:p>
          <a:p>
            <a:pPr marL="914400" lvl="1" indent="-457200">
              <a:buFont typeface="Arial"/>
              <a:buChar char="•"/>
            </a:pPr>
            <a:r>
              <a:rPr lang="en-US" sz="2000" dirty="0">
                <a:latin typeface="Cambria"/>
                <a:cs typeface="Cambria"/>
              </a:rPr>
              <a:t>Employees with attributes SSN, name, and dob, where SSN is unique</a:t>
            </a:r>
          </a:p>
          <a:p>
            <a:pPr marL="914400" lvl="1" indent="-457200">
              <a:buFont typeface="Arial"/>
              <a:buChar char="•"/>
            </a:pPr>
            <a:r>
              <a:rPr lang="en-US" sz="2000" dirty="0">
                <a:latin typeface="Cambria"/>
                <a:cs typeface="Cambria"/>
              </a:rPr>
              <a:t>Departments with attributes did, name, address, where did is unique</a:t>
            </a:r>
          </a:p>
          <a:p>
            <a:pPr marL="457200" indent="-457200">
              <a:buFont typeface="+mj-lt"/>
              <a:buAutoNum type="arabicPeriod"/>
            </a:pPr>
            <a:r>
              <a:rPr lang="en-US" sz="2000" dirty="0">
                <a:latin typeface="Cambria"/>
                <a:cs typeface="Cambria"/>
              </a:rPr>
              <a:t>One relationship set</a:t>
            </a:r>
          </a:p>
          <a:p>
            <a:pPr marL="914400" lvl="1" indent="-457200">
              <a:buFont typeface="Arial"/>
              <a:buChar char="•"/>
            </a:pPr>
            <a:r>
              <a:rPr lang="en-US" sz="2000" dirty="0">
                <a:latin typeface="Cambria"/>
                <a:cs typeface="Cambria"/>
              </a:rPr>
              <a:t>“works-in” between Employees and Departments, with attribute since</a:t>
            </a:r>
          </a:p>
          <a:p>
            <a:pPr marL="457200" indent="-457200">
              <a:buFont typeface="+mj-lt"/>
              <a:buAutoNum type="arabicPeriod"/>
            </a:pPr>
            <a:r>
              <a:rPr lang="en-US" sz="2000" dirty="0">
                <a:latin typeface="Cambria"/>
                <a:cs typeface="Cambria"/>
              </a:rPr>
              <a:t>Constraint</a:t>
            </a:r>
          </a:p>
          <a:p>
            <a:pPr marL="914400" lvl="1" indent="-457200">
              <a:buFont typeface="Arial"/>
              <a:buChar char="•"/>
            </a:pPr>
            <a:r>
              <a:rPr lang="en-US" sz="2000" dirty="0">
                <a:latin typeface="Cambria"/>
                <a:cs typeface="Cambria"/>
              </a:rPr>
              <a:t>An employee can participate in “works-in” one or more times, or does not participate at all </a:t>
            </a:r>
          </a:p>
          <a:p>
            <a:pPr marL="1371600" lvl="2" indent="-457200">
              <a:buFont typeface="Arial"/>
              <a:buChar char="•"/>
            </a:pPr>
            <a:r>
              <a:rPr lang="en-US" sz="2000" dirty="0">
                <a:latin typeface="Cambria"/>
                <a:cs typeface="Cambria"/>
              </a:rPr>
              <a:t>multi- and partial participation</a:t>
            </a:r>
          </a:p>
          <a:p>
            <a:pPr marL="914400" lvl="1" indent="-457200">
              <a:buFont typeface="Arial"/>
              <a:buChar char="•"/>
            </a:pPr>
            <a:r>
              <a:rPr lang="en-US" sz="2000" dirty="0">
                <a:solidFill>
                  <a:srgbClr val="3333CC"/>
                </a:solidFill>
                <a:latin typeface="Cambria"/>
                <a:cs typeface="Cambria"/>
              </a:rPr>
              <a:t>A department can participate in “works-in” at most once</a:t>
            </a:r>
          </a:p>
          <a:p>
            <a:pPr marL="1371600" lvl="2" indent="-457200">
              <a:buFont typeface="Arial"/>
              <a:buChar char="•"/>
            </a:pPr>
            <a:r>
              <a:rPr lang="en-US" sz="2000" dirty="0" err="1">
                <a:solidFill>
                  <a:srgbClr val="3333CC"/>
                </a:solidFill>
                <a:latin typeface="Cambria"/>
                <a:cs typeface="Cambria"/>
              </a:rPr>
              <a:t>uni</a:t>
            </a:r>
            <a:r>
              <a:rPr lang="en-US" sz="2000" dirty="0">
                <a:solidFill>
                  <a:srgbClr val="3333CC"/>
                </a:solidFill>
                <a:latin typeface="Cambria"/>
                <a:cs typeface="Cambria"/>
              </a:rPr>
              <a:t>- and partial participation</a:t>
            </a:r>
          </a:p>
          <a:p>
            <a:pPr marL="1371600" lvl="2" indent="-457200">
              <a:buFont typeface="Arial"/>
              <a:buChar char="•"/>
            </a:pPr>
            <a:r>
              <a:rPr lang="en-US" sz="2000" dirty="0">
                <a:solidFill>
                  <a:srgbClr val="3333CC"/>
                </a:solidFill>
                <a:latin typeface="Cambria"/>
                <a:cs typeface="Cambria"/>
              </a:rPr>
              <a:t>Semantically: a department can have at most one employee</a:t>
            </a:r>
          </a:p>
        </p:txBody>
      </p:sp>
    </p:spTree>
    <p:extLst>
      <p:ext uri="{BB962C8B-B14F-4D97-AF65-F5344CB8AC3E}">
        <p14:creationId xmlns:p14="http://schemas.microsoft.com/office/powerpoint/2010/main" val="2676888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
          <p:cNvSpPr>
            <a:spLocks/>
          </p:cNvSpPr>
          <p:nvPr/>
        </p:nvSpPr>
        <p:spPr bwMode="auto">
          <a:xfrm>
            <a:off x="1328739" y="346076"/>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29" name="Freeform 5"/>
          <p:cNvSpPr>
            <a:spLocks/>
          </p:cNvSpPr>
          <p:nvPr/>
        </p:nvSpPr>
        <p:spPr bwMode="auto">
          <a:xfrm>
            <a:off x="796926" y="736601"/>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0" name="Freeform 6"/>
          <p:cNvSpPr>
            <a:spLocks/>
          </p:cNvSpPr>
          <p:nvPr/>
        </p:nvSpPr>
        <p:spPr bwMode="auto">
          <a:xfrm>
            <a:off x="1882775" y="736601"/>
            <a:ext cx="592139"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1" name="Freeform 7"/>
          <p:cNvSpPr>
            <a:spLocks/>
          </p:cNvSpPr>
          <p:nvPr/>
        </p:nvSpPr>
        <p:spPr bwMode="auto">
          <a:xfrm>
            <a:off x="1328739" y="1589089"/>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2" name="Rectangle 31"/>
          <p:cNvSpPr>
            <a:spLocks noChangeArrowheads="1"/>
          </p:cNvSpPr>
          <p:nvPr/>
        </p:nvSpPr>
        <p:spPr bwMode="auto">
          <a:xfrm>
            <a:off x="1944688" y="860426"/>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33" name="Rectangle 32"/>
          <p:cNvSpPr>
            <a:spLocks noChangeArrowheads="1"/>
          </p:cNvSpPr>
          <p:nvPr/>
        </p:nvSpPr>
        <p:spPr bwMode="auto">
          <a:xfrm>
            <a:off x="1277940" y="417514"/>
            <a:ext cx="718747" cy="335989"/>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34" name="Rectangle 33"/>
          <p:cNvSpPr>
            <a:spLocks noChangeArrowheads="1"/>
          </p:cNvSpPr>
          <p:nvPr/>
        </p:nvSpPr>
        <p:spPr bwMode="auto">
          <a:xfrm>
            <a:off x="1257301" y="1685926"/>
            <a:ext cx="120736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Employees</a:t>
            </a:r>
          </a:p>
        </p:txBody>
      </p:sp>
      <p:sp>
        <p:nvSpPr>
          <p:cNvPr id="35" name="Rectangle 14"/>
          <p:cNvSpPr>
            <a:spLocks noChangeArrowheads="1"/>
          </p:cNvSpPr>
          <p:nvPr/>
        </p:nvSpPr>
        <p:spPr bwMode="auto">
          <a:xfrm>
            <a:off x="828676" y="847726"/>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36" name="Line 17"/>
          <p:cNvSpPr>
            <a:spLocks noChangeShapeType="1"/>
          </p:cNvSpPr>
          <p:nvPr/>
        </p:nvSpPr>
        <p:spPr bwMode="auto">
          <a:xfrm>
            <a:off x="1089025" y="1250951"/>
            <a:ext cx="400051"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37" name="Line 18"/>
          <p:cNvSpPr>
            <a:spLocks noChangeShapeType="1"/>
          </p:cNvSpPr>
          <p:nvPr/>
        </p:nvSpPr>
        <p:spPr bwMode="auto">
          <a:xfrm>
            <a:off x="1625601" y="890588"/>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38" name="Line 19"/>
          <p:cNvSpPr>
            <a:spLocks noChangeShapeType="1"/>
          </p:cNvSpPr>
          <p:nvPr/>
        </p:nvSpPr>
        <p:spPr bwMode="auto">
          <a:xfrm flipH="1">
            <a:off x="1973263" y="1298575"/>
            <a:ext cx="209551"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39" name="Freeform 4"/>
          <p:cNvSpPr>
            <a:spLocks/>
          </p:cNvSpPr>
          <p:nvPr/>
        </p:nvSpPr>
        <p:spPr bwMode="auto">
          <a:xfrm>
            <a:off x="6475414" y="307976"/>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0" name="Freeform 5"/>
          <p:cNvSpPr>
            <a:spLocks/>
          </p:cNvSpPr>
          <p:nvPr/>
        </p:nvSpPr>
        <p:spPr bwMode="auto">
          <a:xfrm>
            <a:off x="5943600" y="698501"/>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1" name="Freeform 6"/>
          <p:cNvSpPr>
            <a:spLocks/>
          </p:cNvSpPr>
          <p:nvPr/>
        </p:nvSpPr>
        <p:spPr bwMode="auto">
          <a:xfrm>
            <a:off x="7029450" y="698501"/>
            <a:ext cx="1047751"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2" name="Freeform 7"/>
          <p:cNvSpPr>
            <a:spLocks/>
          </p:cNvSpPr>
          <p:nvPr/>
        </p:nvSpPr>
        <p:spPr bwMode="auto">
          <a:xfrm>
            <a:off x="6475413" y="1550989"/>
            <a:ext cx="1525587"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3" name="Rectangle 42"/>
          <p:cNvSpPr>
            <a:spLocks noChangeArrowheads="1"/>
          </p:cNvSpPr>
          <p:nvPr/>
        </p:nvSpPr>
        <p:spPr bwMode="auto">
          <a:xfrm>
            <a:off x="7091363" y="822326"/>
            <a:ext cx="929542"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address</a:t>
            </a:r>
          </a:p>
        </p:txBody>
      </p:sp>
      <p:sp>
        <p:nvSpPr>
          <p:cNvPr id="44" name="Rectangle 43"/>
          <p:cNvSpPr>
            <a:spLocks noChangeArrowheads="1"/>
          </p:cNvSpPr>
          <p:nvPr/>
        </p:nvSpPr>
        <p:spPr bwMode="auto">
          <a:xfrm>
            <a:off x="6424614" y="379414"/>
            <a:ext cx="71874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name</a:t>
            </a:r>
          </a:p>
        </p:txBody>
      </p:sp>
      <p:sp>
        <p:nvSpPr>
          <p:cNvPr id="45" name="Rectangle 44"/>
          <p:cNvSpPr>
            <a:spLocks noChangeArrowheads="1"/>
          </p:cNvSpPr>
          <p:nvPr/>
        </p:nvSpPr>
        <p:spPr bwMode="auto">
          <a:xfrm>
            <a:off x="6403977" y="1647826"/>
            <a:ext cx="143699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46" name="Rectangle 14"/>
          <p:cNvSpPr>
            <a:spLocks noChangeArrowheads="1"/>
          </p:cNvSpPr>
          <p:nvPr/>
        </p:nvSpPr>
        <p:spPr bwMode="auto">
          <a:xfrm>
            <a:off x="5975351" y="809626"/>
            <a:ext cx="490420"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a:solidFill>
                  <a:srgbClr val="000000"/>
                </a:solidFill>
                <a:latin typeface="Cambria"/>
                <a:cs typeface="Cambria"/>
              </a:rPr>
              <a:t>did</a:t>
            </a:r>
          </a:p>
        </p:txBody>
      </p:sp>
      <p:sp>
        <p:nvSpPr>
          <p:cNvPr id="47" name="Line 17"/>
          <p:cNvSpPr>
            <a:spLocks noChangeShapeType="1"/>
          </p:cNvSpPr>
          <p:nvPr/>
        </p:nvSpPr>
        <p:spPr bwMode="auto">
          <a:xfrm>
            <a:off x="6235700" y="1212851"/>
            <a:ext cx="400051"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48" name="Line 18"/>
          <p:cNvSpPr>
            <a:spLocks noChangeShapeType="1"/>
          </p:cNvSpPr>
          <p:nvPr/>
        </p:nvSpPr>
        <p:spPr bwMode="auto">
          <a:xfrm>
            <a:off x="6772276" y="852488"/>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49" name="Line 19"/>
          <p:cNvSpPr>
            <a:spLocks noChangeShapeType="1"/>
          </p:cNvSpPr>
          <p:nvPr/>
        </p:nvSpPr>
        <p:spPr bwMode="auto">
          <a:xfrm flipH="1">
            <a:off x="7119938" y="1260475"/>
            <a:ext cx="209551"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50" name="Freeform 8"/>
          <p:cNvSpPr>
            <a:spLocks/>
          </p:cNvSpPr>
          <p:nvPr/>
        </p:nvSpPr>
        <p:spPr bwMode="auto">
          <a:xfrm>
            <a:off x="3733801" y="1412876"/>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3926576" y="1717676"/>
            <a:ext cx="1026424"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works-in</a:t>
            </a:r>
          </a:p>
        </p:txBody>
      </p:sp>
      <p:sp>
        <p:nvSpPr>
          <p:cNvPr id="55" name="Line 18"/>
          <p:cNvSpPr>
            <a:spLocks noChangeShapeType="1"/>
          </p:cNvSpPr>
          <p:nvPr/>
        </p:nvSpPr>
        <p:spPr bwMode="auto">
          <a:xfrm flipV="1">
            <a:off x="2514600" y="1828801"/>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57" name="Freeform 6"/>
          <p:cNvSpPr>
            <a:spLocks/>
          </p:cNvSpPr>
          <p:nvPr/>
        </p:nvSpPr>
        <p:spPr bwMode="auto">
          <a:xfrm>
            <a:off x="3905250" y="612776"/>
            <a:ext cx="1047751"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4038600" y="685801"/>
            <a:ext cx="67035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since</a:t>
            </a:r>
          </a:p>
        </p:txBody>
      </p:sp>
      <p:sp>
        <p:nvSpPr>
          <p:cNvPr id="59" name="Line 18"/>
          <p:cNvSpPr>
            <a:spLocks noChangeShapeType="1"/>
          </p:cNvSpPr>
          <p:nvPr/>
        </p:nvSpPr>
        <p:spPr bwMode="auto">
          <a:xfrm>
            <a:off x="4419601" y="1143001"/>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60" name="Line 18"/>
          <p:cNvSpPr>
            <a:spLocks noChangeShapeType="1"/>
          </p:cNvSpPr>
          <p:nvPr/>
        </p:nvSpPr>
        <p:spPr bwMode="auto">
          <a:xfrm flipV="1">
            <a:off x="5181600" y="1828801"/>
            <a:ext cx="1219200" cy="1"/>
          </a:xfrm>
          <a:prstGeom prst="line">
            <a:avLst/>
          </a:prstGeom>
          <a:noFill/>
          <a:ln w="12700">
            <a:solidFill>
              <a:schemeClr val="tx2"/>
            </a:solidFill>
            <a:prstDash val="solid"/>
            <a:round/>
            <a:headEnd/>
            <a:tailEnd/>
          </a:ln>
        </p:spPr>
        <p:txBody>
          <a:bodyPr/>
          <a:lstStyle/>
          <a:p>
            <a:endParaRPr lang="en-US">
              <a:latin typeface="Cambria"/>
              <a:cs typeface="Cambria"/>
            </a:endParaRPr>
          </a:p>
        </p:txBody>
      </p:sp>
      <p:sp>
        <p:nvSpPr>
          <p:cNvPr id="2" name="TextBox 1"/>
          <p:cNvSpPr txBox="1"/>
          <p:nvPr/>
        </p:nvSpPr>
        <p:spPr>
          <a:xfrm>
            <a:off x="2895600" y="1371601"/>
            <a:ext cx="441146" cy="461665"/>
          </a:xfrm>
          <a:prstGeom prst="rect">
            <a:avLst/>
          </a:prstGeom>
          <a:noFill/>
        </p:spPr>
        <p:txBody>
          <a:bodyPr wrap="none" rtlCol="0">
            <a:spAutoFit/>
          </a:bodyPr>
          <a:lstStyle/>
          <a:p>
            <a:r>
              <a:rPr lang="en-US">
                <a:latin typeface="Cambria"/>
                <a:cs typeface="Cambria"/>
              </a:rPr>
              <a:t>m</a:t>
            </a:r>
          </a:p>
        </p:txBody>
      </p:sp>
      <p:sp>
        <p:nvSpPr>
          <p:cNvPr id="53" name="TextBox 52"/>
          <p:cNvSpPr txBox="1"/>
          <p:nvPr/>
        </p:nvSpPr>
        <p:spPr>
          <a:xfrm>
            <a:off x="5638800" y="1371601"/>
            <a:ext cx="354634" cy="461665"/>
          </a:xfrm>
          <a:prstGeom prst="rect">
            <a:avLst/>
          </a:prstGeom>
          <a:noFill/>
        </p:spPr>
        <p:txBody>
          <a:bodyPr wrap="none" rtlCol="0">
            <a:spAutoFit/>
          </a:bodyPr>
          <a:lstStyle/>
          <a:p>
            <a:r>
              <a:rPr lang="en-US">
                <a:latin typeface="Cambria"/>
                <a:cs typeface="Cambria"/>
              </a:rPr>
              <a:t>u</a:t>
            </a:r>
          </a:p>
        </p:txBody>
      </p:sp>
      <p:sp>
        <p:nvSpPr>
          <p:cNvPr id="52" name="TextBox 51"/>
          <p:cNvSpPr txBox="1"/>
          <p:nvPr/>
        </p:nvSpPr>
        <p:spPr>
          <a:xfrm>
            <a:off x="304800" y="2376098"/>
            <a:ext cx="8534400" cy="4401205"/>
          </a:xfrm>
          <a:prstGeom prst="rect">
            <a:avLst/>
          </a:prstGeom>
          <a:noFill/>
        </p:spPr>
        <p:txBody>
          <a:bodyPr wrap="square" rtlCol="0">
            <a:spAutoFit/>
          </a:bodyPr>
          <a:lstStyle/>
          <a:p>
            <a:pPr marL="457200" indent="-457200">
              <a:buFont typeface="+mj-lt"/>
              <a:buAutoNum type="arabicPeriod"/>
            </a:pPr>
            <a:r>
              <a:rPr lang="en-US" sz="2000" dirty="0">
                <a:latin typeface="Cambria"/>
                <a:cs typeface="Cambria"/>
              </a:rPr>
              <a:t>Two entity sets: </a:t>
            </a:r>
          </a:p>
          <a:p>
            <a:pPr marL="914400" lvl="1" indent="-457200">
              <a:buFont typeface="Arial"/>
              <a:buChar char="•"/>
            </a:pPr>
            <a:r>
              <a:rPr lang="en-US" sz="2000" dirty="0">
                <a:latin typeface="Cambria"/>
                <a:cs typeface="Cambria"/>
              </a:rPr>
              <a:t>Employees with attributes SSN, name, and dob, where SSN is unique</a:t>
            </a:r>
          </a:p>
          <a:p>
            <a:pPr marL="914400" lvl="1" indent="-457200">
              <a:buFont typeface="Arial"/>
              <a:buChar char="•"/>
            </a:pPr>
            <a:r>
              <a:rPr lang="en-US" sz="2000" dirty="0">
                <a:latin typeface="Cambria"/>
                <a:cs typeface="Cambria"/>
              </a:rPr>
              <a:t>Departments with attributes did, name, address, where did is unique</a:t>
            </a:r>
          </a:p>
          <a:p>
            <a:pPr marL="457200" indent="-457200">
              <a:buFont typeface="+mj-lt"/>
              <a:buAutoNum type="arabicPeriod"/>
            </a:pPr>
            <a:r>
              <a:rPr lang="en-US" sz="2000" dirty="0">
                <a:latin typeface="Cambria"/>
                <a:cs typeface="Cambria"/>
              </a:rPr>
              <a:t>One relationship set</a:t>
            </a:r>
          </a:p>
          <a:p>
            <a:pPr marL="914400" lvl="1" indent="-457200">
              <a:buFont typeface="Arial"/>
              <a:buChar char="•"/>
            </a:pPr>
            <a:r>
              <a:rPr lang="en-US" sz="2000" dirty="0">
                <a:latin typeface="Cambria"/>
                <a:cs typeface="Cambria"/>
              </a:rPr>
              <a:t>“works-in” between Employees and Departments, with attribute since</a:t>
            </a:r>
          </a:p>
          <a:p>
            <a:pPr marL="457200" indent="-457200">
              <a:buFont typeface="+mj-lt"/>
              <a:buAutoNum type="arabicPeriod"/>
            </a:pPr>
            <a:r>
              <a:rPr lang="en-US" sz="2000" dirty="0">
                <a:latin typeface="Cambria"/>
                <a:cs typeface="Cambria"/>
              </a:rPr>
              <a:t>Constraint</a:t>
            </a:r>
          </a:p>
          <a:p>
            <a:pPr marL="914400" lvl="1" indent="-457200">
              <a:buFont typeface="Arial"/>
              <a:buChar char="•"/>
            </a:pPr>
            <a:r>
              <a:rPr lang="en-US" sz="2000" dirty="0">
                <a:latin typeface="Cambria"/>
                <a:cs typeface="Cambria"/>
              </a:rPr>
              <a:t>An employee can participate in “works-in” one or more times, or does not participate at all </a:t>
            </a:r>
          </a:p>
          <a:p>
            <a:pPr marL="1371600" lvl="2" indent="-457200">
              <a:buFont typeface="Arial"/>
              <a:buChar char="•"/>
            </a:pPr>
            <a:r>
              <a:rPr lang="en-US" sz="2000" dirty="0">
                <a:latin typeface="Cambria"/>
                <a:cs typeface="Cambria"/>
              </a:rPr>
              <a:t>multi- and partial participation</a:t>
            </a:r>
          </a:p>
          <a:p>
            <a:pPr marL="914400" lvl="1" indent="-457200">
              <a:buFont typeface="Arial"/>
              <a:buChar char="•"/>
            </a:pPr>
            <a:r>
              <a:rPr lang="en-US" sz="2000" dirty="0">
                <a:solidFill>
                  <a:srgbClr val="3333CC"/>
                </a:solidFill>
                <a:latin typeface="Cambria"/>
                <a:cs typeface="Cambria"/>
              </a:rPr>
              <a:t>Every department must participate in “works-in” once and only once</a:t>
            </a:r>
          </a:p>
          <a:p>
            <a:pPr marL="1371600" lvl="2" indent="-457200">
              <a:buFont typeface="Arial"/>
              <a:buChar char="•"/>
            </a:pPr>
            <a:r>
              <a:rPr lang="en-US" sz="2000" dirty="0" err="1">
                <a:solidFill>
                  <a:srgbClr val="3333CC"/>
                </a:solidFill>
                <a:latin typeface="Cambria"/>
                <a:cs typeface="Cambria"/>
              </a:rPr>
              <a:t>uni</a:t>
            </a:r>
            <a:r>
              <a:rPr lang="en-US" sz="2000" dirty="0">
                <a:solidFill>
                  <a:srgbClr val="3333CC"/>
                </a:solidFill>
                <a:latin typeface="Cambria"/>
                <a:cs typeface="Cambria"/>
              </a:rPr>
              <a:t>- and total participation</a:t>
            </a:r>
          </a:p>
          <a:p>
            <a:pPr marL="1371600" lvl="2" indent="-457200">
              <a:buFont typeface="Arial"/>
              <a:buChar char="•"/>
            </a:pPr>
            <a:r>
              <a:rPr lang="en-US" sz="2000" dirty="0">
                <a:solidFill>
                  <a:srgbClr val="3333CC"/>
                </a:solidFill>
                <a:latin typeface="Cambria"/>
                <a:cs typeface="Cambria"/>
              </a:rPr>
              <a:t>Semantically: a department can have at most one employee and only one employee</a:t>
            </a:r>
          </a:p>
        </p:txBody>
      </p:sp>
    </p:spTree>
    <p:extLst>
      <p:ext uri="{BB962C8B-B14F-4D97-AF65-F5344CB8AC3E}">
        <p14:creationId xmlns:p14="http://schemas.microsoft.com/office/powerpoint/2010/main" val="2432222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
          <p:cNvSpPr>
            <a:spLocks/>
          </p:cNvSpPr>
          <p:nvPr/>
        </p:nvSpPr>
        <p:spPr bwMode="auto">
          <a:xfrm>
            <a:off x="1328739" y="346076"/>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p>
        </p:txBody>
      </p:sp>
      <p:sp>
        <p:nvSpPr>
          <p:cNvPr id="29" name="Freeform 5"/>
          <p:cNvSpPr>
            <a:spLocks/>
          </p:cNvSpPr>
          <p:nvPr/>
        </p:nvSpPr>
        <p:spPr bwMode="auto">
          <a:xfrm>
            <a:off x="796926" y="736601"/>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p>
        </p:txBody>
      </p:sp>
      <p:sp>
        <p:nvSpPr>
          <p:cNvPr id="30" name="Freeform 6"/>
          <p:cNvSpPr>
            <a:spLocks/>
          </p:cNvSpPr>
          <p:nvPr/>
        </p:nvSpPr>
        <p:spPr bwMode="auto">
          <a:xfrm>
            <a:off x="1882775" y="736601"/>
            <a:ext cx="592139"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p>
        </p:txBody>
      </p:sp>
      <p:sp>
        <p:nvSpPr>
          <p:cNvPr id="31" name="Freeform 7"/>
          <p:cNvSpPr>
            <a:spLocks/>
          </p:cNvSpPr>
          <p:nvPr/>
        </p:nvSpPr>
        <p:spPr bwMode="auto">
          <a:xfrm>
            <a:off x="1328739" y="1589089"/>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p>
        </p:txBody>
      </p:sp>
      <p:sp>
        <p:nvSpPr>
          <p:cNvPr id="32" name="Rectangle 31"/>
          <p:cNvSpPr>
            <a:spLocks noChangeArrowheads="1"/>
          </p:cNvSpPr>
          <p:nvPr/>
        </p:nvSpPr>
        <p:spPr bwMode="auto">
          <a:xfrm>
            <a:off x="1944688" y="860426"/>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Arial" pitchFamily="34" charset="0"/>
              </a:rPr>
              <a:t>dob</a:t>
            </a:r>
          </a:p>
        </p:txBody>
      </p:sp>
      <p:sp>
        <p:nvSpPr>
          <p:cNvPr id="33" name="Rectangle 32"/>
          <p:cNvSpPr>
            <a:spLocks noChangeArrowheads="1"/>
          </p:cNvSpPr>
          <p:nvPr/>
        </p:nvSpPr>
        <p:spPr bwMode="auto">
          <a:xfrm>
            <a:off x="1277940" y="417514"/>
            <a:ext cx="718747" cy="335989"/>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Arial" pitchFamily="34" charset="0"/>
              </a:rPr>
              <a:t>name</a:t>
            </a:r>
          </a:p>
        </p:txBody>
      </p:sp>
      <p:sp>
        <p:nvSpPr>
          <p:cNvPr id="34" name="Rectangle 33"/>
          <p:cNvSpPr>
            <a:spLocks noChangeArrowheads="1"/>
          </p:cNvSpPr>
          <p:nvPr/>
        </p:nvSpPr>
        <p:spPr bwMode="auto">
          <a:xfrm>
            <a:off x="1257301" y="1685926"/>
            <a:ext cx="126617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Arial" pitchFamily="34" charset="0"/>
              </a:rPr>
              <a:t>Employees</a:t>
            </a:r>
          </a:p>
        </p:txBody>
      </p:sp>
      <p:sp>
        <p:nvSpPr>
          <p:cNvPr id="35" name="Rectangle 14"/>
          <p:cNvSpPr>
            <a:spLocks noChangeArrowheads="1"/>
          </p:cNvSpPr>
          <p:nvPr/>
        </p:nvSpPr>
        <p:spPr bwMode="auto">
          <a:xfrm>
            <a:off x="828676" y="847726"/>
            <a:ext cx="536306"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Arial" pitchFamily="34" charset="0"/>
              </a:rPr>
              <a:t>ssn</a:t>
            </a:r>
          </a:p>
        </p:txBody>
      </p:sp>
      <p:sp>
        <p:nvSpPr>
          <p:cNvPr id="36" name="Line 17"/>
          <p:cNvSpPr>
            <a:spLocks noChangeShapeType="1"/>
          </p:cNvSpPr>
          <p:nvPr/>
        </p:nvSpPr>
        <p:spPr bwMode="auto">
          <a:xfrm>
            <a:off x="1089025" y="1250951"/>
            <a:ext cx="400051" cy="328613"/>
          </a:xfrm>
          <a:prstGeom prst="line">
            <a:avLst/>
          </a:prstGeom>
          <a:noFill/>
          <a:ln w="12700">
            <a:solidFill>
              <a:schemeClr val="tx2"/>
            </a:solidFill>
            <a:round/>
            <a:headEnd/>
            <a:tailEnd/>
          </a:ln>
        </p:spPr>
        <p:txBody>
          <a:bodyPr/>
          <a:lstStyle/>
          <a:p>
            <a:endParaRPr lang="en-US"/>
          </a:p>
        </p:txBody>
      </p:sp>
      <p:sp>
        <p:nvSpPr>
          <p:cNvPr id="37" name="Line 18"/>
          <p:cNvSpPr>
            <a:spLocks noChangeShapeType="1"/>
          </p:cNvSpPr>
          <p:nvPr/>
        </p:nvSpPr>
        <p:spPr bwMode="auto">
          <a:xfrm>
            <a:off x="1625601" y="890588"/>
            <a:ext cx="117475" cy="725487"/>
          </a:xfrm>
          <a:prstGeom prst="line">
            <a:avLst/>
          </a:prstGeom>
          <a:noFill/>
          <a:ln w="12700">
            <a:solidFill>
              <a:schemeClr val="tx2"/>
            </a:solidFill>
            <a:round/>
            <a:headEnd/>
            <a:tailEnd/>
          </a:ln>
        </p:spPr>
        <p:txBody>
          <a:bodyPr/>
          <a:lstStyle/>
          <a:p>
            <a:endParaRPr lang="en-US"/>
          </a:p>
        </p:txBody>
      </p:sp>
      <p:sp>
        <p:nvSpPr>
          <p:cNvPr id="38" name="Line 19"/>
          <p:cNvSpPr>
            <a:spLocks noChangeShapeType="1"/>
          </p:cNvSpPr>
          <p:nvPr/>
        </p:nvSpPr>
        <p:spPr bwMode="auto">
          <a:xfrm flipH="1">
            <a:off x="1973263" y="1298575"/>
            <a:ext cx="209551" cy="300038"/>
          </a:xfrm>
          <a:prstGeom prst="line">
            <a:avLst/>
          </a:prstGeom>
          <a:noFill/>
          <a:ln w="12700">
            <a:solidFill>
              <a:schemeClr val="tx2"/>
            </a:solidFill>
            <a:round/>
            <a:headEnd/>
            <a:tailEnd/>
          </a:ln>
        </p:spPr>
        <p:txBody>
          <a:bodyPr/>
          <a:lstStyle/>
          <a:p>
            <a:endParaRPr lang="en-US"/>
          </a:p>
        </p:txBody>
      </p:sp>
      <p:sp>
        <p:nvSpPr>
          <p:cNvPr id="39" name="Freeform 4"/>
          <p:cNvSpPr>
            <a:spLocks/>
          </p:cNvSpPr>
          <p:nvPr/>
        </p:nvSpPr>
        <p:spPr bwMode="auto">
          <a:xfrm>
            <a:off x="6475414" y="307976"/>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p>
        </p:txBody>
      </p:sp>
      <p:sp>
        <p:nvSpPr>
          <p:cNvPr id="40" name="Freeform 5"/>
          <p:cNvSpPr>
            <a:spLocks/>
          </p:cNvSpPr>
          <p:nvPr/>
        </p:nvSpPr>
        <p:spPr bwMode="auto">
          <a:xfrm>
            <a:off x="5943600" y="698501"/>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p>
        </p:txBody>
      </p:sp>
      <p:sp>
        <p:nvSpPr>
          <p:cNvPr id="41" name="Freeform 6"/>
          <p:cNvSpPr>
            <a:spLocks/>
          </p:cNvSpPr>
          <p:nvPr/>
        </p:nvSpPr>
        <p:spPr bwMode="auto">
          <a:xfrm>
            <a:off x="7029450" y="698501"/>
            <a:ext cx="1047751"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p>
        </p:txBody>
      </p:sp>
      <p:sp>
        <p:nvSpPr>
          <p:cNvPr id="42" name="Freeform 7"/>
          <p:cNvSpPr>
            <a:spLocks/>
          </p:cNvSpPr>
          <p:nvPr/>
        </p:nvSpPr>
        <p:spPr bwMode="auto">
          <a:xfrm>
            <a:off x="6475413" y="1550989"/>
            <a:ext cx="1525587"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p>
        </p:txBody>
      </p:sp>
      <p:sp>
        <p:nvSpPr>
          <p:cNvPr id="43" name="Rectangle 42"/>
          <p:cNvSpPr>
            <a:spLocks noChangeArrowheads="1"/>
          </p:cNvSpPr>
          <p:nvPr/>
        </p:nvSpPr>
        <p:spPr bwMode="auto">
          <a:xfrm>
            <a:off x="7091363" y="822326"/>
            <a:ext cx="96971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Arial" pitchFamily="34" charset="0"/>
              </a:rPr>
              <a:t>address</a:t>
            </a:r>
          </a:p>
        </p:txBody>
      </p:sp>
      <p:sp>
        <p:nvSpPr>
          <p:cNvPr id="44" name="Rectangle 43"/>
          <p:cNvSpPr>
            <a:spLocks noChangeArrowheads="1"/>
          </p:cNvSpPr>
          <p:nvPr/>
        </p:nvSpPr>
        <p:spPr bwMode="auto">
          <a:xfrm>
            <a:off x="6424614" y="379414"/>
            <a:ext cx="71874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Arial" pitchFamily="34" charset="0"/>
              </a:rPr>
              <a:t>name</a:t>
            </a:r>
          </a:p>
        </p:txBody>
      </p:sp>
      <p:sp>
        <p:nvSpPr>
          <p:cNvPr id="45" name="Rectangle 44"/>
          <p:cNvSpPr>
            <a:spLocks noChangeArrowheads="1"/>
          </p:cNvSpPr>
          <p:nvPr/>
        </p:nvSpPr>
        <p:spPr bwMode="auto">
          <a:xfrm>
            <a:off x="6403977" y="1647826"/>
            <a:ext cx="143699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Arial" pitchFamily="34" charset="0"/>
              </a:rPr>
              <a:t>Departments</a:t>
            </a:r>
          </a:p>
        </p:txBody>
      </p:sp>
      <p:sp>
        <p:nvSpPr>
          <p:cNvPr id="46" name="Rectangle 14"/>
          <p:cNvSpPr>
            <a:spLocks noChangeArrowheads="1"/>
          </p:cNvSpPr>
          <p:nvPr/>
        </p:nvSpPr>
        <p:spPr bwMode="auto">
          <a:xfrm>
            <a:off x="5975351" y="809626"/>
            <a:ext cx="490420"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a:solidFill>
                  <a:srgbClr val="000000"/>
                </a:solidFill>
                <a:latin typeface="Arial" pitchFamily="34" charset="0"/>
              </a:rPr>
              <a:t>did</a:t>
            </a:r>
          </a:p>
        </p:txBody>
      </p:sp>
      <p:sp>
        <p:nvSpPr>
          <p:cNvPr id="47" name="Line 17"/>
          <p:cNvSpPr>
            <a:spLocks noChangeShapeType="1"/>
          </p:cNvSpPr>
          <p:nvPr/>
        </p:nvSpPr>
        <p:spPr bwMode="auto">
          <a:xfrm>
            <a:off x="6235700" y="1212851"/>
            <a:ext cx="400051" cy="328613"/>
          </a:xfrm>
          <a:prstGeom prst="line">
            <a:avLst/>
          </a:prstGeom>
          <a:noFill/>
          <a:ln w="12700">
            <a:solidFill>
              <a:schemeClr val="tx2"/>
            </a:solidFill>
            <a:round/>
            <a:headEnd/>
            <a:tailEnd/>
          </a:ln>
        </p:spPr>
        <p:txBody>
          <a:bodyPr/>
          <a:lstStyle/>
          <a:p>
            <a:endParaRPr lang="en-US"/>
          </a:p>
        </p:txBody>
      </p:sp>
      <p:sp>
        <p:nvSpPr>
          <p:cNvPr id="48" name="Line 18"/>
          <p:cNvSpPr>
            <a:spLocks noChangeShapeType="1"/>
          </p:cNvSpPr>
          <p:nvPr/>
        </p:nvSpPr>
        <p:spPr bwMode="auto">
          <a:xfrm>
            <a:off x="6772276" y="852488"/>
            <a:ext cx="117475" cy="725487"/>
          </a:xfrm>
          <a:prstGeom prst="line">
            <a:avLst/>
          </a:prstGeom>
          <a:noFill/>
          <a:ln w="12700">
            <a:solidFill>
              <a:schemeClr val="tx2"/>
            </a:solidFill>
            <a:round/>
            <a:headEnd/>
            <a:tailEnd/>
          </a:ln>
        </p:spPr>
        <p:txBody>
          <a:bodyPr/>
          <a:lstStyle/>
          <a:p>
            <a:endParaRPr lang="en-US"/>
          </a:p>
        </p:txBody>
      </p:sp>
      <p:sp>
        <p:nvSpPr>
          <p:cNvPr id="49" name="Line 19"/>
          <p:cNvSpPr>
            <a:spLocks noChangeShapeType="1"/>
          </p:cNvSpPr>
          <p:nvPr/>
        </p:nvSpPr>
        <p:spPr bwMode="auto">
          <a:xfrm flipH="1">
            <a:off x="7119938" y="1260475"/>
            <a:ext cx="209551" cy="300038"/>
          </a:xfrm>
          <a:prstGeom prst="line">
            <a:avLst/>
          </a:prstGeom>
          <a:noFill/>
          <a:ln w="12700">
            <a:solidFill>
              <a:schemeClr val="tx2"/>
            </a:solidFill>
            <a:round/>
            <a:headEnd/>
            <a:tailEnd/>
          </a:ln>
        </p:spPr>
        <p:txBody>
          <a:bodyPr/>
          <a:lstStyle/>
          <a:p>
            <a:endParaRPr lang="en-US"/>
          </a:p>
        </p:txBody>
      </p:sp>
      <p:sp>
        <p:nvSpPr>
          <p:cNvPr id="50" name="Freeform 8"/>
          <p:cNvSpPr>
            <a:spLocks/>
          </p:cNvSpPr>
          <p:nvPr/>
        </p:nvSpPr>
        <p:spPr bwMode="auto">
          <a:xfrm>
            <a:off x="3733801" y="1412876"/>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p>
        </p:txBody>
      </p:sp>
      <p:sp>
        <p:nvSpPr>
          <p:cNvPr id="51" name="Rectangle 50"/>
          <p:cNvSpPr>
            <a:spLocks noChangeArrowheads="1"/>
          </p:cNvSpPr>
          <p:nvPr/>
        </p:nvSpPr>
        <p:spPr bwMode="auto">
          <a:xfrm>
            <a:off x="3926576" y="1717676"/>
            <a:ext cx="1026424"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Arial" pitchFamily="34" charset="0"/>
              </a:rPr>
              <a:t>works-in</a:t>
            </a:r>
          </a:p>
        </p:txBody>
      </p:sp>
      <p:sp>
        <p:nvSpPr>
          <p:cNvPr id="55" name="Line 18"/>
          <p:cNvSpPr>
            <a:spLocks noChangeShapeType="1"/>
          </p:cNvSpPr>
          <p:nvPr/>
        </p:nvSpPr>
        <p:spPr bwMode="auto">
          <a:xfrm flipV="1">
            <a:off x="2514600" y="1828801"/>
            <a:ext cx="1219200" cy="1"/>
          </a:xfrm>
          <a:prstGeom prst="line">
            <a:avLst/>
          </a:prstGeom>
          <a:noFill/>
          <a:ln w="12700">
            <a:solidFill>
              <a:schemeClr val="tx2"/>
            </a:solidFill>
            <a:prstDash val="lgDash"/>
            <a:round/>
            <a:headEnd/>
            <a:tailEnd/>
          </a:ln>
        </p:spPr>
        <p:txBody>
          <a:bodyPr/>
          <a:lstStyle/>
          <a:p>
            <a:endParaRPr lang="en-US"/>
          </a:p>
        </p:txBody>
      </p:sp>
      <p:sp>
        <p:nvSpPr>
          <p:cNvPr id="57" name="Freeform 6"/>
          <p:cNvSpPr>
            <a:spLocks/>
          </p:cNvSpPr>
          <p:nvPr/>
        </p:nvSpPr>
        <p:spPr bwMode="auto">
          <a:xfrm>
            <a:off x="3905250" y="612776"/>
            <a:ext cx="1047751"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p>
        </p:txBody>
      </p:sp>
      <p:sp>
        <p:nvSpPr>
          <p:cNvPr id="58" name="Rectangle 57"/>
          <p:cNvSpPr>
            <a:spLocks noChangeArrowheads="1"/>
          </p:cNvSpPr>
          <p:nvPr/>
        </p:nvSpPr>
        <p:spPr bwMode="auto">
          <a:xfrm>
            <a:off x="4038600" y="685801"/>
            <a:ext cx="707426"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Arial" pitchFamily="34" charset="0"/>
              </a:rPr>
              <a:t>since</a:t>
            </a:r>
          </a:p>
        </p:txBody>
      </p:sp>
      <p:sp>
        <p:nvSpPr>
          <p:cNvPr id="59" name="Line 18"/>
          <p:cNvSpPr>
            <a:spLocks noChangeShapeType="1"/>
          </p:cNvSpPr>
          <p:nvPr/>
        </p:nvSpPr>
        <p:spPr bwMode="auto">
          <a:xfrm>
            <a:off x="4419601" y="1143001"/>
            <a:ext cx="0" cy="304800"/>
          </a:xfrm>
          <a:prstGeom prst="line">
            <a:avLst/>
          </a:prstGeom>
          <a:noFill/>
          <a:ln w="12700">
            <a:solidFill>
              <a:schemeClr val="tx2"/>
            </a:solidFill>
            <a:round/>
            <a:headEnd/>
            <a:tailEnd/>
          </a:ln>
        </p:spPr>
        <p:txBody>
          <a:bodyPr/>
          <a:lstStyle/>
          <a:p>
            <a:endParaRPr lang="en-US"/>
          </a:p>
        </p:txBody>
      </p:sp>
      <p:sp>
        <p:nvSpPr>
          <p:cNvPr id="60" name="Line 18"/>
          <p:cNvSpPr>
            <a:spLocks noChangeShapeType="1"/>
          </p:cNvSpPr>
          <p:nvPr/>
        </p:nvSpPr>
        <p:spPr bwMode="auto">
          <a:xfrm flipV="1">
            <a:off x="5181600" y="1828801"/>
            <a:ext cx="1219200" cy="1"/>
          </a:xfrm>
          <a:prstGeom prst="line">
            <a:avLst/>
          </a:prstGeom>
          <a:noFill/>
          <a:ln w="12700">
            <a:solidFill>
              <a:schemeClr val="tx2"/>
            </a:solidFill>
            <a:prstDash val="solid"/>
            <a:round/>
            <a:headEnd/>
            <a:tailEnd/>
          </a:ln>
        </p:spPr>
        <p:txBody>
          <a:bodyPr/>
          <a:lstStyle/>
          <a:p>
            <a:endParaRPr lang="en-US"/>
          </a:p>
        </p:txBody>
      </p:sp>
      <p:sp>
        <p:nvSpPr>
          <p:cNvPr id="2" name="TextBox 1"/>
          <p:cNvSpPr txBox="1"/>
          <p:nvPr/>
        </p:nvSpPr>
        <p:spPr>
          <a:xfrm>
            <a:off x="2895600" y="1371601"/>
            <a:ext cx="344716" cy="461665"/>
          </a:xfrm>
          <a:prstGeom prst="rect">
            <a:avLst/>
          </a:prstGeom>
          <a:noFill/>
        </p:spPr>
        <p:txBody>
          <a:bodyPr wrap="none" rtlCol="0">
            <a:spAutoFit/>
          </a:bodyPr>
          <a:lstStyle/>
          <a:p>
            <a:r>
              <a:rPr lang="en-US"/>
              <a:t>u</a:t>
            </a:r>
          </a:p>
        </p:txBody>
      </p:sp>
      <p:sp>
        <p:nvSpPr>
          <p:cNvPr id="53" name="TextBox 52"/>
          <p:cNvSpPr txBox="1"/>
          <p:nvPr/>
        </p:nvSpPr>
        <p:spPr>
          <a:xfrm>
            <a:off x="5638800" y="1371601"/>
            <a:ext cx="344716" cy="461665"/>
          </a:xfrm>
          <a:prstGeom prst="rect">
            <a:avLst/>
          </a:prstGeom>
          <a:noFill/>
        </p:spPr>
        <p:txBody>
          <a:bodyPr wrap="none" rtlCol="0">
            <a:spAutoFit/>
          </a:bodyPr>
          <a:lstStyle/>
          <a:p>
            <a:r>
              <a:rPr lang="en-US"/>
              <a:t>u</a:t>
            </a:r>
          </a:p>
        </p:txBody>
      </p:sp>
    </p:spTree>
    <p:extLst>
      <p:ext uri="{BB962C8B-B14F-4D97-AF65-F5344CB8AC3E}">
        <p14:creationId xmlns:p14="http://schemas.microsoft.com/office/powerpoint/2010/main" val="194782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1000" y="1169126"/>
            <a:ext cx="4191000" cy="4114800"/>
          </a:xfrm>
          <a:prstGeom prst="rect">
            <a:avLst/>
          </a:prstGeom>
          <a:noFill/>
          <a:ln w="12700">
            <a:noFill/>
            <a:miter lim="800000"/>
            <a:headEnd/>
            <a:tailEnd/>
          </a:ln>
        </p:spPr>
        <p:txBody>
          <a:bodyPr lIns="90488" tIns="44450" rIns="90488" bIns="44450"/>
          <a:lstStyle/>
          <a:p>
            <a:pPr marL="457200" indent="-457200">
              <a:lnSpc>
                <a:spcPct val="90000"/>
              </a:lnSpc>
              <a:spcBef>
                <a:spcPct val="20000"/>
              </a:spcBef>
              <a:buFont typeface="+mj-lt"/>
              <a:buAutoNum type="arabicPeriod"/>
            </a:pPr>
            <a:r>
              <a:rPr lang="en-US" sz="2000" dirty="0">
                <a:solidFill>
                  <a:schemeClr val="accent6"/>
                </a:solidFill>
                <a:latin typeface="Cambria"/>
                <a:cs typeface="Cambria"/>
              </a:rPr>
              <a:t>There are 3 persons</a:t>
            </a:r>
          </a:p>
          <a:p>
            <a:pPr marL="914400" lvl="1" indent="-457200">
              <a:lnSpc>
                <a:spcPct val="90000"/>
              </a:lnSpc>
              <a:spcBef>
                <a:spcPct val="20000"/>
              </a:spcBef>
              <a:buFont typeface="Arial" panose="020B0604020202020204" pitchFamily="34" charset="0"/>
              <a:buChar char="•"/>
            </a:pPr>
            <a:r>
              <a:rPr lang="en-US" sz="2000" dirty="0">
                <a:solidFill>
                  <a:schemeClr val="accent6"/>
                </a:solidFill>
                <a:latin typeface="Cambria"/>
                <a:cs typeface="Cambria"/>
              </a:rPr>
              <a:t>Person 1 is a boy</a:t>
            </a:r>
          </a:p>
          <a:p>
            <a:pPr marL="914400" lvl="1" indent="-457200">
              <a:lnSpc>
                <a:spcPct val="90000"/>
              </a:lnSpc>
              <a:spcBef>
                <a:spcPct val="20000"/>
              </a:spcBef>
              <a:buFont typeface="Arial" panose="020B0604020202020204" pitchFamily="34" charset="0"/>
              <a:buChar char="•"/>
            </a:pPr>
            <a:r>
              <a:rPr lang="en-US" sz="2000" dirty="0">
                <a:solidFill>
                  <a:schemeClr val="accent6"/>
                </a:solidFill>
                <a:latin typeface="Cambria"/>
                <a:cs typeface="Cambria"/>
              </a:rPr>
              <a:t>Person 2 is a lady</a:t>
            </a:r>
          </a:p>
          <a:p>
            <a:pPr marL="914400" lvl="1" indent="-457200">
              <a:lnSpc>
                <a:spcPct val="90000"/>
              </a:lnSpc>
              <a:spcBef>
                <a:spcPct val="20000"/>
              </a:spcBef>
              <a:buFont typeface="Arial" panose="020B0604020202020204" pitchFamily="34" charset="0"/>
              <a:buChar char="•"/>
            </a:pPr>
            <a:r>
              <a:rPr lang="en-US" sz="2000" dirty="0">
                <a:solidFill>
                  <a:schemeClr val="accent6"/>
                </a:solidFill>
                <a:latin typeface="Cambria"/>
                <a:cs typeface="Cambria"/>
              </a:rPr>
              <a:t>Person 3 is a man</a:t>
            </a:r>
          </a:p>
          <a:p>
            <a:pPr marL="457200" indent="-457200">
              <a:lnSpc>
                <a:spcPct val="90000"/>
              </a:lnSpc>
              <a:spcBef>
                <a:spcPct val="20000"/>
              </a:spcBef>
              <a:buFont typeface="+mj-lt"/>
              <a:buAutoNum type="arabicPeriod"/>
            </a:pPr>
            <a:r>
              <a:rPr lang="en-US" sz="2000" dirty="0">
                <a:solidFill>
                  <a:schemeClr val="accent6"/>
                </a:solidFill>
                <a:latin typeface="Cambria"/>
                <a:cs typeface="Cambria"/>
              </a:rPr>
              <a:t>There is 1 dog</a:t>
            </a:r>
          </a:p>
          <a:p>
            <a:pPr marL="914400" lvl="1" indent="-457200">
              <a:lnSpc>
                <a:spcPct val="90000"/>
              </a:lnSpc>
              <a:spcBef>
                <a:spcPct val="20000"/>
              </a:spcBef>
              <a:buFont typeface="Arial" panose="020B0604020202020204" pitchFamily="34" charset="0"/>
              <a:buChar char="•"/>
            </a:pPr>
            <a:r>
              <a:rPr lang="en-US" sz="2000" dirty="0">
                <a:solidFill>
                  <a:schemeClr val="accent6"/>
                </a:solidFill>
                <a:latin typeface="Cambria"/>
                <a:cs typeface="Cambria"/>
              </a:rPr>
              <a:t>Dog 1 is black</a:t>
            </a:r>
          </a:p>
          <a:p>
            <a:pPr marL="457200" indent="-457200">
              <a:lnSpc>
                <a:spcPct val="90000"/>
              </a:lnSpc>
              <a:spcBef>
                <a:spcPct val="20000"/>
              </a:spcBef>
              <a:buFont typeface="Arial" panose="020B0604020202020204" pitchFamily="34" charset="0"/>
              <a:buChar char="•"/>
            </a:pPr>
            <a:r>
              <a:rPr lang="en-US" sz="2000" dirty="0">
                <a:solidFill>
                  <a:schemeClr val="accent6"/>
                </a:solidFill>
                <a:latin typeface="Cambria"/>
                <a:cs typeface="Cambria"/>
              </a:rPr>
              <a:t>Person 1 and Person 2 are holding hands</a:t>
            </a:r>
          </a:p>
          <a:p>
            <a:pPr marL="457200" indent="-457200">
              <a:lnSpc>
                <a:spcPct val="90000"/>
              </a:lnSpc>
              <a:spcBef>
                <a:spcPct val="20000"/>
              </a:spcBef>
              <a:buFont typeface="Arial" panose="020B0604020202020204" pitchFamily="34" charset="0"/>
              <a:buChar char="•"/>
            </a:pPr>
            <a:r>
              <a:rPr lang="en-US" sz="2000" dirty="0">
                <a:solidFill>
                  <a:schemeClr val="accent6"/>
                </a:solidFill>
                <a:latin typeface="Cambria"/>
                <a:cs typeface="Cambria"/>
              </a:rPr>
              <a:t>Person 2 and Person 3 are holding hands</a:t>
            </a:r>
          </a:p>
          <a:p>
            <a:pPr marL="457200" indent="-457200">
              <a:lnSpc>
                <a:spcPct val="90000"/>
              </a:lnSpc>
              <a:spcBef>
                <a:spcPct val="20000"/>
              </a:spcBef>
              <a:buFont typeface="Arial" panose="020B0604020202020204" pitchFamily="34" charset="0"/>
              <a:buChar char="•"/>
            </a:pPr>
            <a:r>
              <a:rPr lang="en-US" sz="2000" dirty="0">
                <a:solidFill>
                  <a:schemeClr val="accent6"/>
                </a:solidFill>
                <a:latin typeface="Cambria"/>
                <a:cs typeface="Cambria"/>
              </a:rPr>
              <a:t>Person 1 holds the leash of dog 1</a:t>
            </a:r>
          </a:p>
        </p:txBody>
      </p:sp>
      <p:sp>
        <p:nvSpPr>
          <p:cNvPr id="4" name="Rectangle 3">
            <a:extLst>
              <a:ext uri="{FF2B5EF4-FFF2-40B4-BE49-F238E27FC236}">
                <a16:creationId xmlns:a16="http://schemas.microsoft.com/office/drawing/2014/main" id="{2FF5A8DA-088A-AB45-B12E-0DA635E6D9B5}"/>
              </a:ext>
            </a:extLst>
          </p:cNvPr>
          <p:cNvSpPr>
            <a:spLocks noChangeArrowheads="1"/>
          </p:cNvSpPr>
          <p:nvPr/>
        </p:nvSpPr>
        <p:spPr bwMode="auto">
          <a:xfrm>
            <a:off x="685800" y="228600"/>
            <a:ext cx="7772400" cy="762000"/>
          </a:xfrm>
          <a:prstGeom prst="rect">
            <a:avLst/>
          </a:prstGeom>
          <a:noFill/>
          <a:ln w="12700">
            <a:noFill/>
            <a:miter lim="800000"/>
            <a:headEnd/>
            <a:tailEnd/>
          </a:ln>
        </p:spPr>
        <p:txBody>
          <a:bodyPr lIns="90488" tIns="44450" rIns="90488" bIns="44450" anchor="ctr"/>
          <a:lstStyle/>
          <a:p>
            <a:r>
              <a:rPr lang="en-US" sz="4000" dirty="0">
                <a:solidFill>
                  <a:srgbClr val="CC3300"/>
                </a:solidFill>
                <a:latin typeface="Cambria"/>
                <a:cs typeface="Cambria"/>
              </a:rPr>
              <a:t>How about doing this? </a:t>
            </a:r>
          </a:p>
        </p:txBody>
      </p:sp>
      <p:pic>
        <p:nvPicPr>
          <p:cNvPr id="1026" name="Picture 2" descr="River Mill Overview | New Homes in Henrico County">
            <a:extLst>
              <a:ext uri="{FF2B5EF4-FFF2-40B4-BE49-F238E27FC236}">
                <a16:creationId xmlns:a16="http://schemas.microsoft.com/office/drawing/2014/main" id="{BDD145D3-4AAA-8541-9438-29B4785CDD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599" y="990600"/>
            <a:ext cx="4114800" cy="4114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31D152C-75F1-4B58-A224-3A6028DC5631}"/>
              </a:ext>
            </a:extLst>
          </p:cNvPr>
          <p:cNvSpPr txBox="1"/>
          <p:nvPr/>
        </p:nvSpPr>
        <p:spPr>
          <a:xfrm>
            <a:off x="764065" y="5248769"/>
            <a:ext cx="7615869" cy="1237262"/>
          </a:xfrm>
          <a:prstGeom prst="rect">
            <a:avLst/>
          </a:prstGeom>
          <a:noFill/>
        </p:spPr>
        <p:txBody>
          <a:bodyPr wrap="square">
            <a:spAutoFit/>
          </a:bodyPr>
          <a:lstStyle/>
          <a:p>
            <a:pPr>
              <a:lnSpc>
                <a:spcPct val="90000"/>
              </a:lnSpc>
              <a:spcBef>
                <a:spcPct val="20000"/>
              </a:spcBef>
            </a:pPr>
            <a:r>
              <a:rPr lang="en-US" dirty="0">
                <a:latin typeface="Cambria"/>
                <a:cs typeface="Cambria"/>
              </a:rPr>
              <a:t>For each picture, always follow two steps to describe:</a:t>
            </a:r>
          </a:p>
          <a:p>
            <a:pPr marL="457200" indent="-457200">
              <a:lnSpc>
                <a:spcPct val="90000"/>
              </a:lnSpc>
              <a:spcBef>
                <a:spcPct val="20000"/>
              </a:spcBef>
              <a:buFont typeface="+mj-lt"/>
              <a:buAutoNum type="arabicPeriod"/>
            </a:pPr>
            <a:r>
              <a:rPr lang="en-US" dirty="0">
                <a:latin typeface="Cambria"/>
                <a:cs typeface="Cambria"/>
              </a:rPr>
              <a:t>What objects the pictures have? </a:t>
            </a:r>
          </a:p>
          <a:p>
            <a:pPr marL="457200" indent="-457200">
              <a:lnSpc>
                <a:spcPct val="90000"/>
              </a:lnSpc>
              <a:spcBef>
                <a:spcPct val="20000"/>
              </a:spcBef>
              <a:buFont typeface="+mj-lt"/>
              <a:buAutoNum type="arabicPeriod"/>
            </a:pPr>
            <a:r>
              <a:rPr lang="en-US" dirty="0">
                <a:latin typeface="Cambria"/>
                <a:cs typeface="Cambria"/>
              </a:rPr>
              <a:t>What interactions these objects have to each other? </a:t>
            </a:r>
          </a:p>
        </p:txBody>
      </p:sp>
    </p:spTree>
    <p:extLst>
      <p:ext uri="{BB962C8B-B14F-4D97-AF65-F5344CB8AC3E}">
        <p14:creationId xmlns:p14="http://schemas.microsoft.com/office/powerpoint/2010/main" val="647523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
          <p:cNvSpPr>
            <a:spLocks/>
          </p:cNvSpPr>
          <p:nvPr/>
        </p:nvSpPr>
        <p:spPr bwMode="auto">
          <a:xfrm>
            <a:off x="1328739" y="346076"/>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29" name="Freeform 5"/>
          <p:cNvSpPr>
            <a:spLocks/>
          </p:cNvSpPr>
          <p:nvPr/>
        </p:nvSpPr>
        <p:spPr bwMode="auto">
          <a:xfrm>
            <a:off x="796926" y="736601"/>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0" name="Freeform 6"/>
          <p:cNvSpPr>
            <a:spLocks/>
          </p:cNvSpPr>
          <p:nvPr/>
        </p:nvSpPr>
        <p:spPr bwMode="auto">
          <a:xfrm>
            <a:off x="1882775" y="736601"/>
            <a:ext cx="592139"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1" name="Freeform 7"/>
          <p:cNvSpPr>
            <a:spLocks/>
          </p:cNvSpPr>
          <p:nvPr/>
        </p:nvSpPr>
        <p:spPr bwMode="auto">
          <a:xfrm>
            <a:off x="1328739" y="1589089"/>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2" name="Rectangle 31"/>
          <p:cNvSpPr>
            <a:spLocks noChangeArrowheads="1"/>
          </p:cNvSpPr>
          <p:nvPr/>
        </p:nvSpPr>
        <p:spPr bwMode="auto">
          <a:xfrm>
            <a:off x="1944688" y="860426"/>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33" name="Rectangle 32"/>
          <p:cNvSpPr>
            <a:spLocks noChangeArrowheads="1"/>
          </p:cNvSpPr>
          <p:nvPr/>
        </p:nvSpPr>
        <p:spPr bwMode="auto">
          <a:xfrm>
            <a:off x="1277940" y="417514"/>
            <a:ext cx="718747" cy="335989"/>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34" name="Rectangle 33"/>
          <p:cNvSpPr>
            <a:spLocks noChangeArrowheads="1"/>
          </p:cNvSpPr>
          <p:nvPr/>
        </p:nvSpPr>
        <p:spPr bwMode="auto">
          <a:xfrm>
            <a:off x="1257301" y="1685926"/>
            <a:ext cx="120736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Employees</a:t>
            </a:r>
          </a:p>
        </p:txBody>
      </p:sp>
      <p:sp>
        <p:nvSpPr>
          <p:cNvPr id="35" name="Rectangle 14"/>
          <p:cNvSpPr>
            <a:spLocks noChangeArrowheads="1"/>
          </p:cNvSpPr>
          <p:nvPr/>
        </p:nvSpPr>
        <p:spPr bwMode="auto">
          <a:xfrm>
            <a:off x="828676" y="847726"/>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36" name="Line 17"/>
          <p:cNvSpPr>
            <a:spLocks noChangeShapeType="1"/>
          </p:cNvSpPr>
          <p:nvPr/>
        </p:nvSpPr>
        <p:spPr bwMode="auto">
          <a:xfrm>
            <a:off x="1089025" y="1250951"/>
            <a:ext cx="400051"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37" name="Line 18"/>
          <p:cNvSpPr>
            <a:spLocks noChangeShapeType="1"/>
          </p:cNvSpPr>
          <p:nvPr/>
        </p:nvSpPr>
        <p:spPr bwMode="auto">
          <a:xfrm>
            <a:off x="1625601" y="890588"/>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38" name="Line 19"/>
          <p:cNvSpPr>
            <a:spLocks noChangeShapeType="1"/>
          </p:cNvSpPr>
          <p:nvPr/>
        </p:nvSpPr>
        <p:spPr bwMode="auto">
          <a:xfrm flipH="1">
            <a:off x="1973263" y="1298575"/>
            <a:ext cx="209551"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39" name="Freeform 4"/>
          <p:cNvSpPr>
            <a:spLocks/>
          </p:cNvSpPr>
          <p:nvPr/>
        </p:nvSpPr>
        <p:spPr bwMode="auto">
          <a:xfrm>
            <a:off x="6475414" y="307976"/>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0" name="Freeform 5"/>
          <p:cNvSpPr>
            <a:spLocks/>
          </p:cNvSpPr>
          <p:nvPr/>
        </p:nvSpPr>
        <p:spPr bwMode="auto">
          <a:xfrm>
            <a:off x="5943600" y="698501"/>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1" name="Freeform 6"/>
          <p:cNvSpPr>
            <a:spLocks/>
          </p:cNvSpPr>
          <p:nvPr/>
        </p:nvSpPr>
        <p:spPr bwMode="auto">
          <a:xfrm>
            <a:off x="7029450" y="698501"/>
            <a:ext cx="1047751"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2" name="Freeform 7"/>
          <p:cNvSpPr>
            <a:spLocks/>
          </p:cNvSpPr>
          <p:nvPr/>
        </p:nvSpPr>
        <p:spPr bwMode="auto">
          <a:xfrm>
            <a:off x="6475413" y="1550989"/>
            <a:ext cx="1525587"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3" name="Rectangle 42"/>
          <p:cNvSpPr>
            <a:spLocks noChangeArrowheads="1"/>
          </p:cNvSpPr>
          <p:nvPr/>
        </p:nvSpPr>
        <p:spPr bwMode="auto">
          <a:xfrm>
            <a:off x="7091363" y="822326"/>
            <a:ext cx="929542"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address</a:t>
            </a:r>
          </a:p>
        </p:txBody>
      </p:sp>
      <p:sp>
        <p:nvSpPr>
          <p:cNvPr id="44" name="Rectangle 43"/>
          <p:cNvSpPr>
            <a:spLocks noChangeArrowheads="1"/>
          </p:cNvSpPr>
          <p:nvPr/>
        </p:nvSpPr>
        <p:spPr bwMode="auto">
          <a:xfrm>
            <a:off x="6424614" y="379414"/>
            <a:ext cx="71874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name</a:t>
            </a:r>
          </a:p>
        </p:txBody>
      </p:sp>
      <p:sp>
        <p:nvSpPr>
          <p:cNvPr id="45" name="Rectangle 44"/>
          <p:cNvSpPr>
            <a:spLocks noChangeArrowheads="1"/>
          </p:cNvSpPr>
          <p:nvPr/>
        </p:nvSpPr>
        <p:spPr bwMode="auto">
          <a:xfrm>
            <a:off x="6403977" y="1647826"/>
            <a:ext cx="143699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46" name="Rectangle 14"/>
          <p:cNvSpPr>
            <a:spLocks noChangeArrowheads="1"/>
          </p:cNvSpPr>
          <p:nvPr/>
        </p:nvSpPr>
        <p:spPr bwMode="auto">
          <a:xfrm>
            <a:off x="5975351" y="809626"/>
            <a:ext cx="490420"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a:solidFill>
                  <a:srgbClr val="000000"/>
                </a:solidFill>
                <a:latin typeface="Cambria"/>
                <a:cs typeface="Cambria"/>
              </a:rPr>
              <a:t>did</a:t>
            </a:r>
          </a:p>
        </p:txBody>
      </p:sp>
      <p:sp>
        <p:nvSpPr>
          <p:cNvPr id="47" name="Line 17"/>
          <p:cNvSpPr>
            <a:spLocks noChangeShapeType="1"/>
          </p:cNvSpPr>
          <p:nvPr/>
        </p:nvSpPr>
        <p:spPr bwMode="auto">
          <a:xfrm>
            <a:off x="6235700" y="1212851"/>
            <a:ext cx="400051"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48" name="Line 18"/>
          <p:cNvSpPr>
            <a:spLocks noChangeShapeType="1"/>
          </p:cNvSpPr>
          <p:nvPr/>
        </p:nvSpPr>
        <p:spPr bwMode="auto">
          <a:xfrm>
            <a:off x="6772276" y="852488"/>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49" name="Line 19"/>
          <p:cNvSpPr>
            <a:spLocks noChangeShapeType="1"/>
          </p:cNvSpPr>
          <p:nvPr/>
        </p:nvSpPr>
        <p:spPr bwMode="auto">
          <a:xfrm flipH="1">
            <a:off x="7119938" y="1260475"/>
            <a:ext cx="209551"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50" name="Freeform 8"/>
          <p:cNvSpPr>
            <a:spLocks/>
          </p:cNvSpPr>
          <p:nvPr/>
        </p:nvSpPr>
        <p:spPr bwMode="auto">
          <a:xfrm>
            <a:off x="3733801" y="1412876"/>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3926576" y="1717676"/>
            <a:ext cx="1026424"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works-in</a:t>
            </a:r>
          </a:p>
        </p:txBody>
      </p:sp>
      <p:sp>
        <p:nvSpPr>
          <p:cNvPr id="55" name="Line 18"/>
          <p:cNvSpPr>
            <a:spLocks noChangeShapeType="1"/>
          </p:cNvSpPr>
          <p:nvPr/>
        </p:nvSpPr>
        <p:spPr bwMode="auto">
          <a:xfrm flipV="1">
            <a:off x="2514600" y="1828801"/>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57" name="Freeform 6"/>
          <p:cNvSpPr>
            <a:spLocks/>
          </p:cNvSpPr>
          <p:nvPr/>
        </p:nvSpPr>
        <p:spPr bwMode="auto">
          <a:xfrm>
            <a:off x="3905250" y="612776"/>
            <a:ext cx="1047751"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4038600" y="685801"/>
            <a:ext cx="67035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since</a:t>
            </a:r>
          </a:p>
        </p:txBody>
      </p:sp>
      <p:sp>
        <p:nvSpPr>
          <p:cNvPr id="59" name="Line 18"/>
          <p:cNvSpPr>
            <a:spLocks noChangeShapeType="1"/>
          </p:cNvSpPr>
          <p:nvPr/>
        </p:nvSpPr>
        <p:spPr bwMode="auto">
          <a:xfrm>
            <a:off x="4419601" y="1143001"/>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60" name="Line 18"/>
          <p:cNvSpPr>
            <a:spLocks noChangeShapeType="1"/>
          </p:cNvSpPr>
          <p:nvPr/>
        </p:nvSpPr>
        <p:spPr bwMode="auto">
          <a:xfrm flipV="1">
            <a:off x="5181600" y="1828801"/>
            <a:ext cx="1219200" cy="1"/>
          </a:xfrm>
          <a:prstGeom prst="line">
            <a:avLst/>
          </a:prstGeom>
          <a:noFill/>
          <a:ln w="12700">
            <a:solidFill>
              <a:schemeClr val="tx2"/>
            </a:solidFill>
            <a:prstDash val="solid"/>
            <a:round/>
            <a:headEnd/>
            <a:tailEnd/>
          </a:ln>
        </p:spPr>
        <p:txBody>
          <a:bodyPr/>
          <a:lstStyle/>
          <a:p>
            <a:endParaRPr lang="en-US">
              <a:latin typeface="Cambria"/>
              <a:cs typeface="Cambria"/>
            </a:endParaRPr>
          </a:p>
        </p:txBody>
      </p:sp>
      <p:sp>
        <p:nvSpPr>
          <p:cNvPr id="2" name="TextBox 1"/>
          <p:cNvSpPr txBox="1"/>
          <p:nvPr/>
        </p:nvSpPr>
        <p:spPr>
          <a:xfrm>
            <a:off x="2895600" y="1371601"/>
            <a:ext cx="354634" cy="461665"/>
          </a:xfrm>
          <a:prstGeom prst="rect">
            <a:avLst/>
          </a:prstGeom>
          <a:noFill/>
        </p:spPr>
        <p:txBody>
          <a:bodyPr wrap="none" rtlCol="0">
            <a:spAutoFit/>
          </a:bodyPr>
          <a:lstStyle/>
          <a:p>
            <a:r>
              <a:rPr lang="en-US">
                <a:latin typeface="Cambria"/>
                <a:cs typeface="Cambria"/>
              </a:rPr>
              <a:t>u</a:t>
            </a:r>
          </a:p>
        </p:txBody>
      </p:sp>
      <p:sp>
        <p:nvSpPr>
          <p:cNvPr id="53" name="TextBox 52"/>
          <p:cNvSpPr txBox="1"/>
          <p:nvPr/>
        </p:nvSpPr>
        <p:spPr>
          <a:xfrm>
            <a:off x="5638800" y="1371601"/>
            <a:ext cx="354634" cy="461665"/>
          </a:xfrm>
          <a:prstGeom prst="rect">
            <a:avLst/>
          </a:prstGeom>
          <a:noFill/>
        </p:spPr>
        <p:txBody>
          <a:bodyPr wrap="none" rtlCol="0">
            <a:spAutoFit/>
          </a:bodyPr>
          <a:lstStyle/>
          <a:p>
            <a:r>
              <a:rPr lang="en-US">
                <a:latin typeface="Cambria"/>
                <a:cs typeface="Cambria"/>
              </a:rPr>
              <a:t>u</a:t>
            </a:r>
          </a:p>
        </p:txBody>
      </p:sp>
      <p:sp>
        <p:nvSpPr>
          <p:cNvPr id="52" name="TextBox 51"/>
          <p:cNvSpPr txBox="1"/>
          <p:nvPr/>
        </p:nvSpPr>
        <p:spPr>
          <a:xfrm>
            <a:off x="228600" y="2362200"/>
            <a:ext cx="8686800" cy="4093428"/>
          </a:xfrm>
          <a:prstGeom prst="rect">
            <a:avLst/>
          </a:prstGeom>
          <a:noFill/>
        </p:spPr>
        <p:txBody>
          <a:bodyPr wrap="square" rtlCol="0">
            <a:spAutoFit/>
          </a:bodyPr>
          <a:lstStyle/>
          <a:p>
            <a:pPr marL="457200" indent="-457200">
              <a:buFont typeface="+mj-lt"/>
              <a:buAutoNum type="arabicPeriod"/>
            </a:pPr>
            <a:r>
              <a:rPr lang="en-US" sz="2000" dirty="0">
                <a:latin typeface="Cambria"/>
                <a:cs typeface="Cambria"/>
              </a:rPr>
              <a:t>Two entity sets: </a:t>
            </a:r>
          </a:p>
          <a:p>
            <a:pPr marL="914400" lvl="1" indent="-457200">
              <a:buFont typeface="Arial"/>
              <a:buChar char="•"/>
            </a:pPr>
            <a:r>
              <a:rPr lang="en-US" sz="2000" dirty="0">
                <a:latin typeface="Cambria"/>
                <a:cs typeface="Cambria"/>
              </a:rPr>
              <a:t>Employees with attributes SSN, name, and dob, where SSN is unique</a:t>
            </a:r>
          </a:p>
          <a:p>
            <a:pPr marL="914400" lvl="1" indent="-457200">
              <a:buFont typeface="Arial"/>
              <a:buChar char="•"/>
            </a:pPr>
            <a:r>
              <a:rPr lang="en-US" sz="2000" dirty="0">
                <a:latin typeface="Cambria"/>
                <a:cs typeface="Cambria"/>
              </a:rPr>
              <a:t>Departments with attributes did, name, address, where did is unique</a:t>
            </a:r>
          </a:p>
          <a:p>
            <a:pPr marL="457200" indent="-457200">
              <a:buFont typeface="+mj-lt"/>
              <a:buAutoNum type="arabicPeriod"/>
            </a:pPr>
            <a:r>
              <a:rPr lang="en-US" sz="2000" dirty="0">
                <a:latin typeface="Cambria"/>
                <a:cs typeface="Cambria"/>
              </a:rPr>
              <a:t>One relationship set</a:t>
            </a:r>
          </a:p>
          <a:p>
            <a:pPr marL="914400" lvl="1" indent="-457200">
              <a:buFont typeface="Arial"/>
              <a:buChar char="•"/>
            </a:pPr>
            <a:r>
              <a:rPr lang="en-US" sz="2000" dirty="0">
                <a:latin typeface="Cambria"/>
                <a:cs typeface="Cambria"/>
              </a:rPr>
              <a:t>“works-in” between Employees and Departments, with attribute since</a:t>
            </a:r>
          </a:p>
          <a:p>
            <a:pPr marL="457200" indent="-457200">
              <a:buFont typeface="+mj-lt"/>
              <a:buAutoNum type="arabicPeriod"/>
            </a:pPr>
            <a:r>
              <a:rPr lang="en-US" sz="2000" dirty="0">
                <a:latin typeface="Cambria"/>
                <a:cs typeface="Cambria"/>
              </a:rPr>
              <a:t>Constraint</a:t>
            </a:r>
          </a:p>
          <a:p>
            <a:pPr marL="914400" lvl="1" indent="-457200">
              <a:buFont typeface="Arial"/>
              <a:buChar char="•"/>
            </a:pPr>
            <a:r>
              <a:rPr lang="en-US" sz="2000" dirty="0">
                <a:solidFill>
                  <a:srgbClr val="3333CC"/>
                </a:solidFill>
                <a:latin typeface="Cambria"/>
                <a:cs typeface="Cambria"/>
              </a:rPr>
              <a:t>An employee can participate in “works-in” at most one time</a:t>
            </a:r>
          </a:p>
          <a:p>
            <a:pPr marL="1371600" lvl="2" indent="-457200">
              <a:buFont typeface="Arial"/>
              <a:buChar char="•"/>
            </a:pPr>
            <a:r>
              <a:rPr lang="en-US" sz="2000" dirty="0" err="1">
                <a:solidFill>
                  <a:srgbClr val="3333CC"/>
                </a:solidFill>
                <a:latin typeface="Cambria"/>
                <a:cs typeface="Cambria"/>
              </a:rPr>
              <a:t>uni</a:t>
            </a:r>
            <a:r>
              <a:rPr lang="en-US" sz="2000" dirty="0">
                <a:solidFill>
                  <a:srgbClr val="3333CC"/>
                </a:solidFill>
                <a:latin typeface="Cambria"/>
                <a:cs typeface="Cambria"/>
              </a:rPr>
              <a:t>- and partial participation</a:t>
            </a:r>
          </a:p>
          <a:p>
            <a:pPr marL="1371600" lvl="2" indent="-457200">
              <a:buFont typeface="Arial"/>
              <a:buChar char="•"/>
            </a:pPr>
            <a:r>
              <a:rPr lang="en-US" sz="2000" dirty="0">
                <a:solidFill>
                  <a:srgbClr val="3333CC"/>
                </a:solidFill>
                <a:latin typeface="Cambria"/>
                <a:cs typeface="Cambria"/>
              </a:rPr>
              <a:t>Semantically: an employee can work in at most one department</a:t>
            </a:r>
          </a:p>
          <a:p>
            <a:pPr marL="914400" lvl="1" indent="-457200">
              <a:buFont typeface="Arial"/>
              <a:buChar char="•"/>
            </a:pPr>
            <a:r>
              <a:rPr lang="en-US" sz="2000" dirty="0">
                <a:latin typeface="Cambria"/>
                <a:cs typeface="Cambria"/>
              </a:rPr>
              <a:t>Every department must participate in “works-in” once and only once</a:t>
            </a:r>
          </a:p>
          <a:p>
            <a:pPr marL="1371600" lvl="2" indent="-457200">
              <a:buFont typeface="Arial"/>
              <a:buChar char="•"/>
            </a:pPr>
            <a:r>
              <a:rPr lang="en-US" sz="2000" dirty="0" err="1">
                <a:latin typeface="Cambria"/>
                <a:cs typeface="Cambria"/>
              </a:rPr>
              <a:t>uni</a:t>
            </a:r>
            <a:r>
              <a:rPr lang="en-US" sz="2000" dirty="0">
                <a:latin typeface="Cambria"/>
                <a:cs typeface="Cambria"/>
              </a:rPr>
              <a:t>- and total participation</a:t>
            </a:r>
          </a:p>
          <a:p>
            <a:pPr marL="1371600" lvl="2" indent="-457200">
              <a:buFont typeface="Arial"/>
              <a:buChar char="•"/>
            </a:pPr>
            <a:r>
              <a:rPr lang="en-US" sz="2000" dirty="0">
                <a:latin typeface="Cambria"/>
                <a:cs typeface="Cambria"/>
              </a:rPr>
              <a:t>Semantically: a department can have at most one employee and only one employee</a:t>
            </a:r>
          </a:p>
        </p:txBody>
      </p:sp>
    </p:spTree>
    <p:extLst>
      <p:ext uri="{BB962C8B-B14F-4D97-AF65-F5344CB8AC3E}">
        <p14:creationId xmlns:p14="http://schemas.microsoft.com/office/powerpoint/2010/main" val="3334829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295400" y="1219201"/>
            <a:ext cx="6858000" cy="5110117"/>
          </a:xfrm>
          <a:prstGeom prst="rect">
            <a:avLst/>
          </a:prstGeom>
          <a:noFill/>
          <a:ln w="9525">
            <a:noFill/>
            <a:miter lim="800000"/>
            <a:headEnd/>
            <a:tailEnd/>
          </a:ln>
        </p:spPr>
        <p:txBody>
          <a:bodyPr wrap="square">
            <a:spAutoFit/>
          </a:bodyPr>
          <a:lstStyle/>
          <a:p>
            <a:pPr marL="228600" indent="-228600" eaLnBrk="0" hangingPunct="0">
              <a:lnSpc>
                <a:spcPct val="90000"/>
              </a:lnSpc>
              <a:spcBef>
                <a:spcPct val="50000"/>
              </a:spcBef>
              <a:buClr>
                <a:schemeClr val="tx1"/>
              </a:buClr>
              <a:buSzPct val="75000"/>
              <a:buFontTx/>
              <a:buChar char="•"/>
            </a:pPr>
            <a:r>
              <a:rPr lang="en-US" sz="3200" dirty="0">
                <a:latin typeface="Cambria"/>
                <a:cs typeface="Cambria"/>
              </a:rPr>
              <a:t>What entity sets? </a:t>
            </a:r>
          </a:p>
          <a:p>
            <a:pPr marL="685800" lvl="1" indent="-228600" eaLnBrk="0" hangingPunct="0">
              <a:lnSpc>
                <a:spcPct val="90000"/>
              </a:lnSpc>
              <a:spcBef>
                <a:spcPct val="50000"/>
              </a:spcBef>
              <a:buClr>
                <a:schemeClr val="tx1"/>
              </a:buClr>
              <a:buSzPct val="75000"/>
              <a:buFontTx/>
              <a:buChar char="•"/>
            </a:pPr>
            <a:r>
              <a:rPr lang="en-US" sz="2800" dirty="0">
                <a:latin typeface="Cambria"/>
                <a:cs typeface="Cambria"/>
              </a:rPr>
              <a:t>attributes, key attribute</a:t>
            </a:r>
          </a:p>
          <a:p>
            <a:pPr marL="228600" indent="-228600" eaLnBrk="0" hangingPunct="0">
              <a:lnSpc>
                <a:spcPct val="90000"/>
              </a:lnSpc>
              <a:spcBef>
                <a:spcPct val="50000"/>
              </a:spcBef>
              <a:buClr>
                <a:schemeClr val="tx1"/>
              </a:buClr>
              <a:buSzPct val="75000"/>
              <a:buFontTx/>
              <a:buChar char="•"/>
            </a:pPr>
            <a:r>
              <a:rPr lang="en-US" sz="3200" dirty="0">
                <a:latin typeface="Cambria"/>
                <a:cs typeface="Cambria"/>
              </a:rPr>
              <a:t>What relationship sets?</a:t>
            </a:r>
          </a:p>
          <a:p>
            <a:pPr marL="685800" lvl="1" indent="-228600" eaLnBrk="0" hangingPunct="0">
              <a:lnSpc>
                <a:spcPct val="90000"/>
              </a:lnSpc>
              <a:spcBef>
                <a:spcPct val="50000"/>
              </a:spcBef>
              <a:buClr>
                <a:schemeClr val="tx1"/>
              </a:buClr>
              <a:buSzPct val="75000"/>
              <a:buFontTx/>
              <a:buChar char="•"/>
            </a:pPr>
            <a:r>
              <a:rPr lang="en-US" sz="3200" dirty="0">
                <a:latin typeface="Cambria"/>
                <a:cs typeface="Cambria"/>
              </a:rPr>
              <a:t>attributes</a:t>
            </a:r>
          </a:p>
          <a:p>
            <a:pPr marL="685800" lvl="1" indent="-228600" eaLnBrk="0" hangingPunct="0">
              <a:lnSpc>
                <a:spcPct val="90000"/>
              </a:lnSpc>
              <a:spcBef>
                <a:spcPct val="50000"/>
              </a:spcBef>
              <a:buClr>
                <a:schemeClr val="tx1"/>
              </a:buClr>
              <a:buSzPct val="75000"/>
              <a:buFontTx/>
              <a:buChar char="•"/>
            </a:pPr>
            <a:r>
              <a:rPr lang="en-US" sz="3200" dirty="0">
                <a:latin typeface="Cambria"/>
                <a:cs typeface="Cambria"/>
              </a:rPr>
              <a:t>ISA? </a:t>
            </a:r>
          </a:p>
          <a:p>
            <a:pPr marL="228600" indent="-228600" eaLnBrk="0" hangingPunct="0">
              <a:lnSpc>
                <a:spcPct val="90000"/>
              </a:lnSpc>
              <a:spcBef>
                <a:spcPct val="50000"/>
              </a:spcBef>
              <a:buClr>
                <a:schemeClr val="tx1"/>
              </a:buClr>
              <a:buSzPct val="75000"/>
              <a:buFontTx/>
              <a:buChar char="•"/>
            </a:pPr>
            <a:r>
              <a:rPr lang="en-US" sz="3200" dirty="0">
                <a:latin typeface="Cambria"/>
                <a:cs typeface="Cambria"/>
              </a:rPr>
              <a:t>What constraints? </a:t>
            </a:r>
          </a:p>
          <a:p>
            <a:pPr marL="800100" lvl="1" indent="-342900" eaLnBrk="0" hangingPunct="0">
              <a:lnSpc>
                <a:spcPct val="90000"/>
              </a:lnSpc>
              <a:spcBef>
                <a:spcPct val="50000"/>
              </a:spcBef>
              <a:buClr>
                <a:schemeClr val="tx1"/>
              </a:buClr>
              <a:buSzPct val="75000"/>
              <a:buFont typeface="Wingdings" charset="2"/>
              <a:buChar char="§"/>
            </a:pPr>
            <a:r>
              <a:rPr lang="en-US" sz="2800" dirty="0">
                <a:latin typeface="Cambria"/>
                <a:cs typeface="Cambria"/>
              </a:rPr>
              <a:t>uni- vs. multi-participation</a:t>
            </a:r>
          </a:p>
          <a:p>
            <a:pPr marL="800100" lvl="1" indent="-342900" eaLnBrk="0" hangingPunct="0">
              <a:lnSpc>
                <a:spcPct val="90000"/>
              </a:lnSpc>
              <a:spcBef>
                <a:spcPct val="50000"/>
              </a:spcBef>
              <a:buClr>
                <a:schemeClr val="tx1"/>
              </a:buClr>
              <a:buSzPct val="75000"/>
              <a:buFont typeface="Wingdings" charset="2"/>
              <a:buChar char="§"/>
            </a:pPr>
            <a:r>
              <a:rPr lang="en-US" sz="2800" dirty="0">
                <a:latin typeface="Cambria"/>
                <a:cs typeface="Cambria"/>
              </a:rPr>
              <a:t>total vs. partial participation</a:t>
            </a:r>
          </a:p>
        </p:txBody>
      </p:sp>
      <p:sp>
        <p:nvSpPr>
          <p:cNvPr id="5" name="Rectangle 2"/>
          <p:cNvSpPr>
            <a:spLocks noChangeArrowheads="1"/>
          </p:cNvSpPr>
          <p:nvPr/>
        </p:nvSpPr>
        <p:spPr bwMode="auto">
          <a:xfrm>
            <a:off x="685800" y="304800"/>
            <a:ext cx="7772400" cy="685800"/>
          </a:xfrm>
          <a:prstGeom prst="rect">
            <a:avLst/>
          </a:prstGeom>
          <a:noFill/>
          <a:ln w="12700">
            <a:noFill/>
            <a:miter lim="800000"/>
            <a:headEnd/>
            <a:tailEnd/>
          </a:ln>
        </p:spPr>
        <p:txBody>
          <a:bodyPr lIns="90488" tIns="44450" rIns="90488" bIns="44450" anchor="ctr"/>
          <a:lstStyle/>
          <a:p>
            <a:pPr algn="ctr"/>
            <a:r>
              <a:rPr lang="en-US" sz="3600" dirty="0">
                <a:solidFill>
                  <a:srgbClr val="CC0066"/>
                </a:solidFill>
                <a:latin typeface="Cambria"/>
                <a:cs typeface="Cambria"/>
              </a:rPr>
              <a:t>Drawing ER diagram</a:t>
            </a:r>
          </a:p>
        </p:txBody>
      </p:sp>
    </p:spTree>
    <p:extLst>
      <p:ext uri="{BB962C8B-B14F-4D97-AF65-F5344CB8AC3E}">
        <p14:creationId xmlns:p14="http://schemas.microsoft.com/office/powerpoint/2010/main" val="3654122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68676" y="152400"/>
            <a:ext cx="7772400" cy="552450"/>
          </a:xfrm>
          <a:prstGeom prst="rect">
            <a:avLst/>
          </a:prstGeom>
          <a:noFill/>
          <a:ln w="12700">
            <a:noFill/>
            <a:miter lim="800000"/>
            <a:headEnd/>
            <a:tailEnd/>
          </a:ln>
        </p:spPr>
        <p:txBody>
          <a:bodyPr lIns="90488" tIns="44450" rIns="90488" bIns="44450" anchor="ctr"/>
          <a:lstStyle/>
          <a:p>
            <a:pPr algn="ctr"/>
            <a:r>
              <a:rPr lang="en-US" sz="3600" dirty="0">
                <a:solidFill>
                  <a:srgbClr val="CC0066"/>
                </a:solidFill>
                <a:latin typeface="Cambria"/>
                <a:cs typeface="Cambria"/>
              </a:rPr>
              <a:t>Exercise 1</a:t>
            </a:r>
          </a:p>
        </p:txBody>
      </p:sp>
      <p:sp>
        <p:nvSpPr>
          <p:cNvPr id="23582" name="Rectangle 30"/>
          <p:cNvSpPr>
            <a:spLocks noChangeArrowheads="1"/>
          </p:cNvSpPr>
          <p:nvPr/>
        </p:nvSpPr>
        <p:spPr bwMode="auto">
          <a:xfrm>
            <a:off x="609600" y="838200"/>
            <a:ext cx="8097749" cy="5562600"/>
          </a:xfrm>
          <a:prstGeom prst="rect">
            <a:avLst/>
          </a:prstGeom>
          <a:noFill/>
          <a:ln w="12700">
            <a:noFill/>
            <a:miter lim="800000"/>
            <a:headEnd/>
            <a:tailEnd/>
          </a:ln>
        </p:spPr>
        <p:txBody>
          <a:bodyPr lIns="90488" tIns="44450" rIns="90488" bIns="44450"/>
          <a:lstStyle/>
          <a:p>
            <a:pPr marL="342900" indent="-342900">
              <a:spcBef>
                <a:spcPct val="20000"/>
              </a:spcBef>
              <a:buFont typeface="Arial" pitchFamily="34" charset="0"/>
              <a:buChar char="•"/>
            </a:pPr>
            <a:r>
              <a:rPr lang="en-US" dirty="0">
                <a:latin typeface="Cambria"/>
                <a:cs typeface="Cambria"/>
              </a:rPr>
              <a:t>A company has a number of employees. The attributes of EMPLOYEE include </a:t>
            </a:r>
            <a:r>
              <a:rPr lang="en-US" dirty="0" err="1">
                <a:latin typeface="Cambria"/>
                <a:cs typeface="Cambria"/>
              </a:rPr>
              <a:t>Employee_ID</a:t>
            </a:r>
            <a:r>
              <a:rPr lang="en-US" dirty="0">
                <a:latin typeface="Cambria"/>
                <a:cs typeface="Cambria"/>
              </a:rPr>
              <a:t> (identifier), Name, Address, and Birthdate. </a:t>
            </a:r>
          </a:p>
          <a:p>
            <a:pPr marL="342900" indent="-342900">
              <a:spcBef>
                <a:spcPct val="20000"/>
              </a:spcBef>
              <a:buFont typeface="Arial" pitchFamily="34" charset="0"/>
              <a:buChar char="•"/>
            </a:pPr>
            <a:r>
              <a:rPr lang="en-US" dirty="0">
                <a:latin typeface="Cambria"/>
                <a:cs typeface="Cambria"/>
              </a:rPr>
              <a:t>The company also has several projects. Attributes of PROJECT include </a:t>
            </a:r>
            <a:r>
              <a:rPr lang="en-US" dirty="0" err="1">
                <a:latin typeface="Cambria"/>
                <a:cs typeface="Cambria"/>
              </a:rPr>
              <a:t>Project_ID</a:t>
            </a:r>
            <a:r>
              <a:rPr lang="en-US" dirty="0">
                <a:latin typeface="Cambria"/>
                <a:cs typeface="Cambria"/>
              </a:rPr>
              <a:t> (identifier), </a:t>
            </a:r>
            <a:r>
              <a:rPr lang="en-US" dirty="0" err="1">
                <a:latin typeface="Cambria"/>
                <a:cs typeface="Cambria"/>
              </a:rPr>
              <a:t>Project_Name</a:t>
            </a:r>
            <a:r>
              <a:rPr lang="en-US" dirty="0">
                <a:latin typeface="Cambria"/>
                <a:cs typeface="Cambria"/>
              </a:rPr>
              <a:t>, and </a:t>
            </a:r>
            <a:r>
              <a:rPr lang="en-US" dirty="0" err="1">
                <a:latin typeface="Cambria"/>
                <a:cs typeface="Cambria"/>
              </a:rPr>
              <a:t>Start_Date</a:t>
            </a:r>
            <a:r>
              <a:rPr lang="en-US" dirty="0">
                <a:latin typeface="Cambria"/>
                <a:cs typeface="Cambria"/>
              </a:rPr>
              <a:t>. </a:t>
            </a:r>
          </a:p>
          <a:p>
            <a:pPr marL="342900" indent="-342900">
              <a:spcBef>
                <a:spcPct val="20000"/>
              </a:spcBef>
              <a:buFont typeface="Arial" pitchFamily="34" charset="0"/>
              <a:buChar char="•"/>
            </a:pPr>
            <a:r>
              <a:rPr lang="en-US" dirty="0">
                <a:latin typeface="Cambria"/>
                <a:cs typeface="Cambria"/>
              </a:rPr>
              <a:t>Each Employee may be assigned to one or more projects, or may not be assigned to a project. </a:t>
            </a:r>
          </a:p>
          <a:p>
            <a:pPr marL="342900" indent="-342900">
              <a:spcBef>
                <a:spcPct val="20000"/>
              </a:spcBef>
              <a:buFont typeface="Arial" pitchFamily="34" charset="0"/>
              <a:buChar char="•"/>
            </a:pPr>
            <a:r>
              <a:rPr lang="en-US" dirty="0">
                <a:latin typeface="Cambria"/>
                <a:cs typeface="Cambria"/>
              </a:rPr>
              <a:t>A project must have at least one employee assigned, and may have any number of employees assigned. </a:t>
            </a:r>
          </a:p>
          <a:p>
            <a:pPr marL="342900" indent="-342900">
              <a:spcBef>
                <a:spcPct val="20000"/>
              </a:spcBef>
              <a:buFont typeface="Arial" pitchFamily="34" charset="0"/>
              <a:buChar char="•"/>
            </a:pPr>
            <a:r>
              <a:rPr lang="en-US" dirty="0">
                <a:latin typeface="Cambria"/>
                <a:cs typeface="Cambria"/>
              </a:rPr>
              <a:t>An employee’s billing rate may vary by project, and the company wishes to record the applicable billing rate (</a:t>
            </a:r>
            <a:r>
              <a:rPr lang="en-US" dirty="0" err="1">
                <a:latin typeface="Cambria"/>
                <a:cs typeface="Cambria"/>
              </a:rPr>
              <a:t>Billing_Rate</a:t>
            </a:r>
            <a:r>
              <a:rPr lang="en-US" dirty="0">
                <a:latin typeface="Cambria"/>
                <a:cs typeface="Cambria"/>
              </a:rPr>
              <a:t>) for each employee when assigned to a particular project. </a:t>
            </a:r>
          </a:p>
        </p:txBody>
      </p:sp>
    </p:spTree>
    <p:extLst>
      <p:ext uri="{BB962C8B-B14F-4D97-AF65-F5344CB8AC3E}">
        <p14:creationId xmlns:p14="http://schemas.microsoft.com/office/powerpoint/2010/main" val="2045630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68676" y="152400"/>
            <a:ext cx="7772400" cy="552450"/>
          </a:xfrm>
          <a:prstGeom prst="rect">
            <a:avLst/>
          </a:prstGeom>
          <a:noFill/>
          <a:ln w="12700">
            <a:noFill/>
            <a:miter lim="800000"/>
            <a:headEnd/>
            <a:tailEnd/>
          </a:ln>
        </p:spPr>
        <p:txBody>
          <a:bodyPr lIns="90488" tIns="44450" rIns="90488" bIns="44450" anchor="ctr"/>
          <a:lstStyle/>
          <a:p>
            <a:pPr algn="ctr"/>
            <a:r>
              <a:rPr lang="en-US" sz="3600" dirty="0">
                <a:solidFill>
                  <a:srgbClr val="CC0066"/>
                </a:solidFill>
                <a:latin typeface="Cambria"/>
                <a:cs typeface="Cambria"/>
              </a:rPr>
              <a:t>Exercise 2</a:t>
            </a:r>
          </a:p>
        </p:txBody>
      </p:sp>
      <p:sp>
        <p:nvSpPr>
          <p:cNvPr id="23582" name="Rectangle 30"/>
          <p:cNvSpPr>
            <a:spLocks noChangeArrowheads="1"/>
          </p:cNvSpPr>
          <p:nvPr/>
        </p:nvSpPr>
        <p:spPr bwMode="auto">
          <a:xfrm>
            <a:off x="609600" y="838200"/>
            <a:ext cx="8097749" cy="5562600"/>
          </a:xfrm>
          <a:prstGeom prst="rect">
            <a:avLst/>
          </a:prstGeom>
          <a:noFill/>
          <a:ln w="12700">
            <a:noFill/>
            <a:miter lim="800000"/>
            <a:headEnd/>
            <a:tailEnd/>
          </a:ln>
        </p:spPr>
        <p:txBody>
          <a:bodyPr lIns="90488" tIns="44450" rIns="90488" bIns="44450"/>
          <a:lstStyle/>
          <a:p>
            <a:pPr marL="342900" indent="-342900">
              <a:spcBef>
                <a:spcPct val="20000"/>
              </a:spcBef>
              <a:buFont typeface="Arial" pitchFamily="34" charset="0"/>
              <a:buChar char="•"/>
            </a:pPr>
            <a:r>
              <a:rPr lang="en-US" dirty="0">
                <a:latin typeface="Cambria"/>
                <a:cs typeface="Cambria"/>
              </a:rPr>
              <a:t>A university has a large number of courses in its catalog. Attributes of COURSE include </a:t>
            </a:r>
            <a:r>
              <a:rPr lang="en-US" dirty="0" err="1">
                <a:latin typeface="Cambria"/>
                <a:cs typeface="Cambria"/>
              </a:rPr>
              <a:t>Course_number</a:t>
            </a:r>
            <a:r>
              <a:rPr lang="en-US" dirty="0">
                <a:latin typeface="Cambria"/>
                <a:cs typeface="Cambria"/>
              </a:rPr>
              <a:t> (identifier), </a:t>
            </a:r>
            <a:r>
              <a:rPr lang="en-US" dirty="0" err="1">
                <a:latin typeface="Cambria"/>
                <a:cs typeface="Cambria"/>
              </a:rPr>
              <a:t>Course_name</a:t>
            </a:r>
            <a:r>
              <a:rPr lang="en-US" dirty="0">
                <a:latin typeface="Cambria"/>
                <a:cs typeface="Cambria"/>
              </a:rPr>
              <a:t>, and Units.</a:t>
            </a:r>
          </a:p>
          <a:p>
            <a:pPr marL="342900" indent="-342900">
              <a:spcBef>
                <a:spcPct val="20000"/>
              </a:spcBef>
              <a:buFont typeface="Arial" pitchFamily="34" charset="0"/>
              <a:buChar char="•"/>
            </a:pPr>
            <a:r>
              <a:rPr lang="en-US" dirty="0">
                <a:latin typeface="Cambria"/>
                <a:cs typeface="Cambria"/>
              </a:rPr>
              <a:t>Each course may have one or more different courses as prerequisites, or may have no prerequisites. Similarly, a particular course may be a prerequisite for any number of courses, or may not be prerequisite for any other course. </a:t>
            </a:r>
          </a:p>
        </p:txBody>
      </p:sp>
    </p:spTree>
    <p:extLst>
      <p:ext uri="{BB962C8B-B14F-4D97-AF65-F5344CB8AC3E}">
        <p14:creationId xmlns:p14="http://schemas.microsoft.com/office/powerpoint/2010/main" val="3433647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68676" y="152400"/>
            <a:ext cx="7772400" cy="552450"/>
          </a:xfrm>
          <a:prstGeom prst="rect">
            <a:avLst/>
          </a:prstGeom>
          <a:noFill/>
          <a:ln w="12700">
            <a:noFill/>
            <a:miter lim="800000"/>
            <a:headEnd/>
            <a:tailEnd/>
          </a:ln>
        </p:spPr>
        <p:txBody>
          <a:bodyPr lIns="90488" tIns="44450" rIns="90488" bIns="44450" anchor="ctr"/>
          <a:lstStyle/>
          <a:p>
            <a:pPr algn="ctr"/>
            <a:r>
              <a:rPr lang="en-US" sz="3600" dirty="0">
                <a:solidFill>
                  <a:srgbClr val="CC0066"/>
                </a:solidFill>
                <a:latin typeface="Cambria"/>
                <a:cs typeface="Cambria"/>
              </a:rPr>
              <a:t>Exercise 2’</a:t>
            </a:r>
          </a:p>
        </p:txBody>
      </p:sp>
      <p:sp>
        <p:nvSpPr>
          <p:cNvPr id="23582" name="Rectangle 30"/>
          <p:cNvSpPr>
            <a:spLocks noChangeArrowheads="1"/>
          </p:cNvSpPr>
          <p:nvPr/>
        </p:nvSpPr>
        <p:spPr bwMode="auto">
          <a:xfrm>
            <a:off x="609600" y="838200"/>
            <a:ext cx="8097749" cy="2133600"/>
          </a:xfrm>
          <a:prstGeom prst="rect">
            <a:avLst/>
          </a:prstGeom>
          <a:noFill/>
          <a:ln w="12700">
            <a:noFill/>
            <a:miter lim="800000"/>
            <a:headEnd/>
            <a:tailEnd/>
          </a:ln>
        </p:spPr>
        <p:txBody>
          <a:bodyPr lIns="90488" tIns="44450" rIns="90488" bIns="44450"/>
          <a:lstStyle/>
          <a:p>
            <a:pPr marL="342900" indent="-342900">
              <a:spcBef>
                <a:spcPct val="20000"/>
              </a:spcBef>
              <a:buFont typeface="Arial" pitchFamily="34" charset="0"/>
              <a:buChar char="•"/>
            </a:pPr>
            <a:r>
              <a:rPr lang="en-US" dirty="0">
                <a:latin typeface="Cambria"/>
                <a:cs typeface="Cambria"/>
              </a:rPr>
              <a:t>There are a number of people, attributes of which include SSN, name, and gender.</a:t>
            </a:r>
          </a:p>
          <a:p>
            <a:pPr marL="342900" indent="-342900">
              <a:spcBef>
                <a:spcPct val="20000"/>
              </a:spcBef>
              <a:buFont typeface="Arial" pitchFamily="34" charset="0"/>
              <a:buChar char="•"/>
            </a:pPr>
            <a:r>
              <a:rPr lang="en-US" dirty="0">
                <a:latin typeface="Cambria"/>
                <a:cs typeface="Cambria"/>
              </a:rPr>
              <a:t>A person may have to do with another person, e.g., sharing common interests such as fishing, soccer, and so on.</a:t>
            </a:r>
          </a:p>
        </p:txBody>
      </p:sp>
      <p:sp>
        <p:nvSpPr>
          <p:cNvPr id="2" name="Rectangle 1">
            <a:extLst>
              <a:ext uri="{FF2B5EF4-FFF2-40B4-BE49-F238E27FC236}">
                <a16:creationId xmlns:a16="http://schemas.microsoft.com/office/drawing/2014/main" id="{3A868347-5716-F243-825B-2D0E09B3BC07}"/>
              </a:ext>
            </a:extLst>
          </p:cNvPr>
          <p:cNvSpPr/>
          <p:nvPr/>
        </p:nvSpPr>
        <p:spPr>
          <a:xfrm>
            <a:off x="1371600" y="2895600"/>
            <a:ext cx="6771526" cy="3268587"/>
          </a:xfrm>
          <a:prstGeom prst="rect">
            <a:avLst/>
          </a:prstGeom>
        </p:spPr>
        <p:txBody>
          <a:bodyPr wrap="square">
            <a:spAutoFit/>
          </a:bodyPr>
          <a:lstStyle/>
          <a:p>
            <a:pPr marL="342900" indent="-342900">
              <a:spcBef>
                <a:spcPct val="20000"/>
              </a:spcBef>
              <a:buFont typeface="Arial" pitchFamily="34" charset="0"/>
              <a:buChar char="•"/>
            </a:pPr>
            <a:r>
              <a:rPr lang="en-US" dirty="0">
                <a:latin typeface="Cambria"/>
                <a:cs typeface="Cambria"/>
              </a:rPr>
              <a:t>Is this ER-diagram efficient to implement? How about searching of all persons who have to do with a given person? </a:t>
            </a:r>
          </a:p>
          <a:p>
            <a:pPr marL="342900" indent="-342900">
              <a:spcBef>
                <a:spcPct val="20000"/>
              </a:spcBef>
              <a:buFont typeface="Arial" pitchFamily="34" charset="0"/>
              <a:buChar char="•"/>
            </a:pPr>
            <a:r>
              <a:rPr lang="en-US" dirty="0">
                <a:latin typeface="Cambria"/>
                <a:cs typeface="Cambria"/>
              </a:rPr>
              <a:t>An alternative solution: using each person’s id as a table name and let the table store the people s/he has to do with and the relationship.</a:t>
            </a:r>
          </a:p>
          <a:p>
            <a:pPr marL="800100" lvl="1" indent="-342900">
              <a:spcBef>
                <a:spcPct val="20000"/>
              </a:spcBef>
              <a:buFont typeface="Arial" pitchFamily="34" charset="0"/>
              <a:buChar char="•"/>
            </a:pPr>
            <a:r>
              <a:rPr lang="en-US" dirty="0">
                <a:latin typeface="Cambria"/>
                <a:cs typeface="Cambria"/>
              </a:rPr>
              <a:t>Yet this is no longer an ER diagram   </a:t>
            </a:r>
          </a:p>
          <a:p>
            <a:pPr marL="342900" indent="-342900">
              <a:spcBef>
                <a:spcPct val="20000"/>
              </a:spcBef>
              <a:buFont typeface="Arial" pitchFamily="34" charset="0"/>
              <a:buChar char="•"/>
            </a:pPr>
            <a:r>
              <a:rPr lang="en-US" dirty="0">
                <a:latin typeface="Cambria"/>
                <a:cs typeface="Cambria"/>
              </a:rPr>
              <a:t>Another solution is Graph model (e.g., Neo4J)</a:t>
            </a:r>
          </a:p>
        </p:txBody>
      </p:sp>
    </p:spTree>
    <p:extLst>
      <p:ext uri="{BB962C8B-B14F-4D97-AF65-F5344CB8AC3E}">
        <p14:creationId xmlns:p14="http://schemas.microsoft.com/office/powerpoint/2010/main" val="2024591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152400"/>
            <a:ext cx="7772400" cy="400050"/>
          </a:xfrm>
          <a:prstGeom prst="rect">
            <a:avLst/>
          </a:prstGeom>
          <a:noFill/>
          <a:ln w="12700">
            <a:noFill/>
            <a:miter lim="800000"/>
            <a:headEnd/>
            <a:tailEnd/>
          </a:ln>
        </p:spPr>
        <p:txBody>
          <a:bodyPr lIns="90488" tIns="44450" rIns="90488" bIns="44450" anchor="ctr"/>
          <a:lstStyle/>
          <a:p>
            <a:pPr algn="ctr"/>
            <a:r>
              <a:rPr lang="en-US" sz="3600" dirty="0">
                <a:solidFill>
                  <a:srgbClr val="CC0066"/>
                </a:solidFill>
                <a:latin typeface="Cambria"/>
                <a:cs typeface="Cambria"/>
              </a:rPr>
              <a:t>Exercise 3</a:t>
            </a:r>
          </a:p>
        </p:txBody>
      </p:sp>
      <p:sp>
        <p:nvSpPr>
          <p:cNvPr id="23582" name="Rectangle 30"/>
          <p:cNvSpPr>
            <a:spLocks noChangeArrowheads="1"/>
          </p:cNvSpPr>
          <p:nvPr/>
        </p:nvSpPr>
        <p:spPr bwMode="auto">
          <a:xfrm>
            <a:off x="533400" y="685800"/>
            <a:ext cx="8153400" cy="5867400"/>
          </a:xfrm>
          <a:prstGeom prst="rect">
            <a:avLst/>
          </a:prstGeom>
          <a:noFill/>
          <a:ln w="12700">
            <a:noFill/>
            <a:miter lim="800000"/>
            <a:headEnd/>
            <a:tailEnd/>
          </a:ln>
        </p:spPr>
        <p:txBody>
          <a:bodyPr lIns="90488" tIns="44450" rIns="90488" bIns="44450"/>
          <a:lstStyle/>
          <a:p>
            <a:pPr marL="457200" indent="-457200">
              <a:spcBef>
                <a:spcPct val="20000"/>
              </a:spcBef>
              <a:buFont typeface="+mj-lt"/>
              <a:buAutoNum type="arabicPeriod"/>
            </a:pPr>
            <a:r>
              <a:rPr lang="en-US" sz="2200" dirty="0">
                <a:latin typeface="Cambria"/>
                <a:cs typeface="Cambria"/>
              </a:rPr>
              <a:t>A hospital has a large number of registered physicians and patients. </a:t>
            </a:r>
          </a:p>
          <a:p>
            <a:pPr marL="457200" indent="-457200">
              <a:spcBef>
                <a:spcPct val="20000"/>
              </a:spcBef>
              <a:buFont typeface="+mj-lt"/>
              <a:buAutoNum type="arabicPeriod"/>
            </a:pPr>
            <a:r>
              <a:rPr lang="en-US" sz="2200" dirty="0">
                <a:latin typeface="Cambria"/>
                <a:cs typeface="Cambria"/>
              </a:rPr>
              <a:t>Attributes of PHYSICIAN include </a:t>
            </a:r>
            <a:r>
              <a:rPr lang="en-US" sz="2200" dirty="0" err="1">
                <a:latin typeface="Cambria"/>
                <a:cs typeface="Cambria"/>
              </a:rPr>
              <a:t>Physician_ID</a:t>
            </a:r>
            <a:r>
              <a:rPr lang="en-US" sz="2200" dirty="0">
                <a:latin typeface="Cambria"/>
                <a:cs typeface="Cambria"/>
              </a:rPr>
              <a:t> (identifier) and Specialty. </a:t>
            </a:r>
          </a:p>
          <a:p>
            <a:pPr marL="457200" indent="-457200">
              <a:spcBef>
                <a:spcPct val="20000"/>
              </a:spcBef>
              <a:buFont typeface="+mj-lt"/>
              <a:buAutoNum type="arabicPeriod"/>
            </a:pPr>
            <a:r>
              <a:rPr lang="en-US" sz="2200" dirty="0">
                <a:latin typeface="Cambria"/>
                <a:cs typeface="Cambria"/>
              </a:rPr>
              <a:t>Attributes of Patients include </a:t>
            </a:r>
            <a:r>
              <a:rPr lang="en-US" sz="2200" dirty="0" err="1">
                <a:latin typeface="Cambria"/>
                <a:cs typeface="Cambria"/>
              </a:rPr>
              <a:t>Patient_ID</a:t>
            </a:r>
            <a:r>
              <a:rPr lang="en-US" sz="2200" dirty="0">
                <a:latin typeface="Cambria"/>
                <a:cs typeface="Cambria"/>
              </a:rPr>
              <a:t> (identifier) and </a:t>
            </a:r>
            <a:r>
              <a:rPr lang="en-US" sz="2200" dirty="0" err="1">
                <a:latin typeface="Cambria"/>
                <a:cs typeface="Cambria"/>
              </a:rPr>
              <a:t>Patient_Name</a:t>
            </a:r>
            <a:r>
              <a:rPr lang="en-US" sz="2200" dirty="0">
                <a:latin typeface="Cambria"/>
                <a:cs typeface="Cambria"/>
              </a:rPr>
              <a:t>.  </a:t>
            </a:r>
          </a:p>
          <a:p>
            <a:pPr marL="457200" indent="-457200">
              <a:spcBef>
                <a:spcPct val="20000"/>
              </a:spcBef>
              <a:buFont typeface="+mj-lt"/>
              <a:buAutoNum type="arabicPeriod"/>
            </a:pPr>
            <a:r>
              <a:rPr lang="en-US" sz="2200" dirty="0">
                <a:latin typeface="Cambria"/>
                <a:cs typeface="Cambria"/>
              </a:rPr>
              <a:t>Any patient who is admitted must have exactly one admitting physician. A physician may optionally admit any number of patients. </a:t>
            </a:r>
          </a:p>
          <a:p>
            <a:pPr marL="457200" indent="-457200">
              <a:spcBef>
                <a:spcPct val="20000"/>
              </a:spcBef>
              <a:buFont typeface="+mj-lt"/>
              <a:buAutoNum type="arabicPeriod"/>
            </a:pPr>
            <a:r>
              <a:rPr lang="en-US" sz="2200" dirty="0">
                <a:latin typeface="Cambria"/>
                <a:cs typeface="Cambria"/>
              </a:rPr>
              <a:t>Once admitted, a given patient must be treated by at least one physician. A particular physician may treat any number of patients, or may not treat any patients.</a:t>
            </a:r>
          </a:p>
          <a:p>
            <a:pPr marL="457200" indent="-457200">
              <a:spcBef>
                <a:spcPct val="20000"/>
              </a:spcBef>
              <a:buFont typeface="+mj-lt"/>
              <a:buAutoNum type="arabicPeriod"/>
            </a:pPr>
            <a:r>
              <a:rPr lang="en-US" sz="2200" dirty="0">
                <a:latin typeface="Cambria"/>
                <a:cs typeface="Cambria"/>
              </a:rPr>
              <a:t>Whenever a patient is treated by a physician, the hospital wishes to record the details of the treatment (</a:t>
            </a:r>
            <a:r>
              <a:rPr lang="en-US" sz="2200" dirty="0" err="1">
                <a:latin typeface="Cambria"/>
                <a:cs typeface="Cambria"/>
              </a:rPr>
              <a:t>Treatment_Detail</a:t>
            </a:r>
            <a:r>
              <a:rPr lang="en-US" sz="2200" dirty="0">
                <a:latin typeface="Cambria"/>
                <a:cs typeface="Cambria"/>
              </a:rPr>
              <a:t>). Components of </a:t>
            </a:r>
            <a:r>
              <a:rPr lang="en-US" sz="2200" dirty="0" err="1">
                <a:latin typeface="Cambria"/>
                <a:cs typeface="Cambria"/>
              </a:rPr>
              <a:t>Treatment_Detail</a:t>
            </a:r>
            <a:r>
              <a:rPr lang="en-US" sz="2200" dirty="0">
                <a:latin typeface="Cambria"/>
                <a:cs typeface="Cambria"/>
              </a:rPr>
              <a:t> include Date, Time, and Results. </a:t>
            </a:r>
          </a:p>
        </p:txBody>
      </p:sp>
    </p:spTree>
    <p:extLst>
      <p:ext uri="{BB962C8B-B14F-4D97-AF65-F5344CB8AC3E}">
        <p14:creationId xmlns:p14="http://schemas.microsoft.com/office/powerpoint/2010/main" val="3138492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74"/>
          <p:cNvSpPr>
            <a:spLocks noChangeArrowheads="1"/>
          </p:cNvSpPr>
          <p:nvPr/>
        </p:nvSpPr>
        <p:spPr bwMode="auto">
          <a:xfrm>
            <a:off x="609600" y="1600200"/>
            <a:ext cx="8077200" cy="2123658"/>
          </a:xfrm>
          <a:prstGeom prst="rect">
            <a:avLst/>
          </a:prstGeom>
          <a:noFill/>
          <a:ln w="9525">
            <a:noFill/>
            <a:miter lim="800000"/>
            <a:headEnd/>
            <a:tailEnd/>
          </a:ln>
        </p:spPr>
        <p:txBody>
          <a:bodyPr wrap="square">
            <a:spAutoFit/>
          </a:bodyPr>
          <a:lstStyle/>
          <a:p>
            <a:pPr marL="457200" indent="-457200">
              <a:buFont typeface="Arial"/>
              <a:buChar char="•"/>
            </a:pPr>
            <a:r>
              <a:rPr lang="en-US" sz="2800" dirty="0">
                <a:solidFill>
                  <a:srgbClr val="FF0000"/>
                </a:solidFill>
                <a:latin typeface="Cambria"/>
                <a:cs typeface="Cambria"/>
              </a:rPr>
              <a:t>Q1: What E does it have? </a:t>
            </a:r>
          </a:p>
          <a:p>
            <a:pPr marL="457200" indent="-457200">
              <a:buFont typeface="Arial"/>
              <a:buChar char="•"/>
            </a:pPr>
            <a:r>
              <a:rPr lang="en-US" sz="2800" dirty="0">
                <a:solidFill>
                  <a:srgbClr val="FF0000"/>
                </a:solidFill>
                <a:latin typeface="Cambria"/>
                <a:cs typeface="Cambria"/>
              </a:rPr>
              <a:t>Q2: What R does it have?</a:t>
            </a:r>
          </a:p>
          <a:p>
            <a:pPr marL="457200" indent="-457200">
              <a:buFont typeface="Arial"/>
              <a:buChar char="•"/>
            </a:pPr>
            <a:r>
              <a:rPr lang="en-US" sz="2800" dirty="0">
                <a:solidFill>
                  <a:srgbClr val="FF0000"/>
                </a:solidFill>
                <a:latin typeface="Cambria"/>
                <a:cs typeface="Cambria"/>
              </a:rPr>
              <a:t>Q3: Any constraints on R? </a:t>
            </a:r>
          </a:p>
          <a:p>
            <a:pPr marL="800100" lvl="1" indent="-342900">
              <a:buFont typeface="Arial"/>
              <a:buChar char="•"/>
            </a:pPr>
            <a:r>
              <a:rPr lang="en-US" dirty="0" err="1">
                <a:latin typeface="Cambria"/>
                <a:cs typeface="Cambria"/>
              </a:rPr>
              <a:t>Uni</a:t>
            </a:r>
            <a:r>
              <a:rPr lang="en-US" dirty="0">
                <a:latin typeface="Cambria"/>
                <a:cs typeface="Cambria"/>
              </a:rPr>
              <a:t>-participation vs. multi-participation</a:t>
            </a:r>
          </a:p>
          <a:p>
            <a:pPr marL="800100" lvl="1" indent="-342900">
              <a:buFont typeface="Arial"/>
              <a:buChar char="•"/>
            </a:pPr>
            <a:r>
              <a:rPr lang="en-US" dirty="0">
                <a:latin typeface="Cambria"/>
                <a:cs typeface="Cambria"/>
              </a:rPr>
              <a:t>Total-participation vs. partial-participation</a:t>
            </a:r>
          </a:p>
        </p:txBody>
      </p:sp>
      <p:sp>
        <p:nvSpPr>
          <p:cNvPr id="2" name="Rectangle 1"/>
          <p:cNvSpPr/>
          <p:nvPr/>
        </p:nvSpPr>
        <p:spPr>
          <a:xfrm>
            <a:off x="2819400" y="609600"/>
            <a:ext cx="3121367" cy="646331"/>
          </a:xfrm>
          <a:prstGeom prst="rect">
            <a:avLst/>
          </a:prstGeom>
        </p:spPr>
        <p:txBody>
          <a:bodyPr wrap="none">
            <a:spAutoFit/>
          </a:bodyPr>
          <a:lstStyle/>
          <a:p>
            <a:r>
              <a:rPr lang="en-US" sz="3600" dirty="0">
                <a:solidFill>
                  <a:srgbClr val="000000"/>
                </a:solidFill>
                <a:latin typeface="Cambria"/>
                <a:cs typeface="Cambria"/>
              </a:rPr>
              <a:t>A quick review</a:t>
            </a:r>
          </a:p>
        </p:txBody>
      </p:sp>
      <p:sp>
        <p:nvSpPr>
          <p:cNvPr id="3" name="Rectangle 2"/>
          <p:cNvSpPr/>
          <p:nvPr/>
        </p:nvSpPr>
        <p:spPr>
          <a:xfrm>
            <a:off x="838200" y="4343400"/>
            <a:ext cx="7315200" cy="1323439"/>
          </a:xfrm>
          <a:prstGeom prst="rect">
            <a:avLst/>
          </a:prstGeom>
        </p:spPr>
        <p:txBody>
          <a:bodyPr wrap="square">
            <a:spAutoFit/>
          </a:bodyPr>
          <a:lstStyle/>
          <a:p>
            <a:r>
              <a:rPr lang="en-US" dirty="0">
                <a:latin typeface="Cambria"/>
                <a:cs typeface="Cambria"/>
              </a:rPr>
              <a:t>One more question, a special kind of relationship :</a:t>
            </a:r>
          </a:p>
          <a:p>
            <a:endParaRPr lang="en-US" sz="2800" dirty="0">
              <a:latin typeface="Cambria"/>
              <a:cs typeface="Cambria"/>
            </a:endParaRPr>
          </a:p>
          <a:p>
            <a:r>
              <a:rPr lang="en-US" sz="2800" dirty="0">
                <a:solidFill>
                  <a:schemeClr val="accent2"/>
                </a:solidFill>
                <a:latin typeface="Cambria"/>
                <a:cs typeface="Cambria"/>
              </a:rPr>
              <a:t>Q4: Is there any relationship that is ISA? </a:t>
            </a:r>
            <a:endParaRPr lang="en-US" dirty="0">
              <a:solidFill>
                <a:schemeClr val="accent2"/>
              </a:solidFill>
              <a:latin typeface="Cambria"/>
              <a:cs typeface="Cambria"/>
            </a:endParaRPr>
          </a:p>
        </p:txBody>
      </p:sp>
    </p:spTree>
    <p:extLst>
      <p:ext uri="{BB962C8B-B14F-4D97-AF65-F5344CB8AC3E}">
        <p14:creationId xmlns:p14="http://schemas.microsoft.com/office/powerpoint/2010/main" val="2623767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1000" y="152400"/>
            <a:ext cx="4876800" cy="800100"/>
          </a:xfrm>
          <a:prstGeom prst="rect">
            <a:avLst/>
          </a:prstGeom>
          <a:noFill/>
          <a:ln w="12700">
            <a:noFill/>
            <a:miter lim="800000"/>
            <a:headEnd/>
            <a:tailEnd/>
          </a:ln>
        </p:spPr>
        <p:txBody>
          <a:bodyPr lIns="90488" tIns="44450" rIns="90488" bIns="44450" anchor="ctr"/>
          <a:lstStyle/>
          <a:p>
            <a:r>
              <a:rPr lang="en-US" sz="3200">
                <a:solidFill>
                  <a:srgbClr val="CC0066"/>
                </a:solidFill>
                <a:latin typeface="Cambria"/>
                <a:cs typeface="Cambria"/>
              </a:rPr>
              <a:t>ISA (`is a’) Hierarchies</a:t>
            </a:r>
          </a:p>
        </p:txBody>
      </p:sp>
      <p:sp>
        <p:nvSpPr>
          <p:cNvPr id="24579" name="Rectangle 31"/>
          <p:cNvSpPr>
            <a:spLocks noChangeArrowheads="1"/>
          </p:cNvSpPr>
          <p:nvPr/>
        </p:nvSpPr>
        <p:spPr bwMode="auto">
          <a:xfrm>
            <a:off x="381000" y="838200"/>
            <a:ext cx="4038600" cy="3069045"/>
          </a:xfrm>
          <a:prstGeom prst="rect">
            <a:avLst/>
          </a:prstGeom>
          <a:noFill/>
          <a:ln w="12700">
            <a:noFill/>
            <a:miter lim="800000"/>
            <a:headEnd/>
            <a:tailEnd/>
          </a:ln>
        </p:spPr>
        <p:txBody>
          <a:bodyPr lIns="90488" tIns="44450" rIns="90488" bIns="44450">
            <a:spAutoFit/>
          </a:bodyPr>
          <a:lstStyle/>
          <a:p>
            <a:pPr marL="228600" indent="-228600" eaLnBrk="0" hangingPunct="0">
              <a:spcBef>
                <a:spcPct val="20000"/>
              </a:spcBef>
              <a:buClr>
                <a:schemeClr val="tx1"/>
              </a:buClr>
              <a:buSzPct val="75000"/>
              <a:buFontTx/>
              <a:buChar char="•"/>
            </a:pPr>
            <a:r>
              <a:rPr lang="en-US" sz="2000">
                <a:latin typeface="Cambria"/>
                <a:cs typeface="Cambria"/>
              </a:rPr>
              <a:t>If we declare A </a:t>
            </a:r>
            <a:r>
              <a:rPr lang="en-US" sz="1800" b="1">
                <a:solidFill>
                  <a:schemeClr val="accent2"/>
                </a:solidFill>
                <a:latin typeface="Cambria"/>
                <a:cs typeface="Cambria"/>
              </a:rPr>
              <a:t>ISA</a:t>
            </a:r>
            <a:r>
              <a:rPr lang="en-US" sz="2000">
                <a:latin typeface="Cambria"/>
                <a:cs typeface="Cambria"/>
              </a:rPr>
              <a:t> B, every A entity is also considered to be a B entity. </a:t>
            </a:r>
          </a:p>
          <a:p>
            <a:pPr marL="228600" indent="-228600" eaLnBrk="0" hangingPunct="0">
              <a:spcBef>
                <a:spcPct val="20000"/>
              </a:spcBef>
              <a:buClr>
                <a:schemeClr val="tx1"/>
              </a:buClr>
              <a:buSzPct val="75000"/>
              <a:buFontTx/>
              <a:buChar char="•"/>
            </a:pPr>
            <a:r>
              <a:rPr lang="en-US" sz="2000">
                <a:latin typeface="Cambria"/>
                <a:cs typeface="Cambria"/>
              </a:rPr>
              <a:t>Reasons for using ISA: </a:t>
            </a:r>
          </a:p>
          <a:p>
            <a:pPr marL="800100" lvl="1" indent="-342900" eaLnBrk="0" hangingPunct="0">
              <a:spcBef>
                <a:spcPct val="20000"/>
              </a:spcBef>
              <a:buClr>
                <a:schemeClr val="tx1"/>
              </a:buClr>
              <a:buSzPct val="75000"/>
              <a:buFont typeface="Wingdings" charset="2"/>
              <a:buChar char="§"/>
            </a:pPr>
            <a:r>
              <a:rPr lang="en-US" sz="2000">
                <a:latin typeface="Cambria"/>
                <a:cs typeface="Cambria"/>
              </a:rPr>
              <a:t>To add attributes specific to a subclass.</a:t>
            </a:r>
          </a:p>
          <a:p>
            <a:pPr marL="800100" lvl="1" indent="-342900" eaLnBrk="0" hangingPunct="0">
              <a:spcBef>
                <a:spcPct val="20000"/>
              </a:spcBef>
              <a:buClr>
                <a:schemeClr val="tx1"/>
              </a:buClr>
              <a:buSzPct val="75000"/>
              <a:buFont typeface="Wingdings" charset="2"/>
              <a:buChar char="§"/>
            </a:pPr>
            <a:r>
              <a:rPr lang="en-US" sz="2000">
                <a:latin typeface="Cambria"/>
                <a:cs typeface="Cambria"/>
              </a:rPr>
              <a:t>To identify entities that participate in a relationship.</a:t>
            </a:r>
          </a:p>
          <a:p>
            <a:pPr marL="228600" indent="-228600" eaLnBrk="0" hangingPunct="0">
              <a:spcBef>
                <a:spcPct val="20000"/>
              </a:spcBef>
              <a:buClr>
                <a:schemeClr val="tx1"/>
              </a:buClr>
              <a:buSzPct val="75000"/>
              <a:buFontTx/>
              <a:buChar char="•"/>
            </a:pPr>
            <a:endParaRPr lang="en-US" sz="1800">
              <a:latin typeface="Cambria"/>
              <a:cs typeface="Cambria"/>
            </a:endParaRPr>
          </a:p>
        </p:txBody>
      </p:sp>
      <p:sp>
        <p:nvSpPr>
          <p:cNvPr id="24580" name="Rectangle 32"/>
          <p:cNvSpPr>
            <a:spLocks noChangeArrowheads="1"/>
          </p:cNvSpPr>
          <p:nvPr/>
        </p:nvSpPr>
        <p:spPr bwMode="auto">
          <a:xfrm>
            <a:off x="381000" y="3581400"/>
            <a:ext cx="8267700" cy="3048000"/>
          </a:xfrm>
          <a:prstGeom prst="rect">
            <a:avLst/>
          </a:prstGeom>
          <a:noFill/>
          <a:ln w="12700">
            <a:noFill/>
            <a:miter lim="800000"/>
            <a:headEnd/>
            <a:tailEnd/>
          </a:ln>
        </p:spPr>
        <p:txBody>
          <a:bodyPr lIns="90488" tIns="44450" rIns="90488" bIns="44450"/>
          <a:lstStyle/>
          <a:p>
            <a:pPr marL="342900" indent="-342900">
              <a:lnSpc>
                <a:spcPct val="90000"/>
              </a:lnSpc>
              <a:spcBef>
                <a:spcPct val="20000"/>
              </a:spcBef>
              <a:buFont typeface="Arial"/>
              <a:buChar char="•"/>
            </a:pPr>
            <a:r>
              <a:rPr lang="en-US" dirty="0">
                <a:solidFill>
                  <a:srgbClr val="FF0000"/>
                </a:solidFill>
                <a:latin typeface="Cambria"/>
                <a:cs typeface="Cambria"/>
              </a:rPr>
              <a:t>Overlap constraints:</a:t>
            </a:r>
            <a:r>
              <a:rPr lang="en-US" sz="2000" dirty="0">
                <a:latin typeface="Cambria"/>
                <a:cs typeface="Cambria"/>
              </a:rPr>
              <a:t>  </a:t>
            </a:r>
          </a:p>
          <a:p>
            <a:pPr marL="742950" lvl="1" indent="-285750">
              <a:lnSpc>
                <a:spcPct val="90000"/>
              </a:lnSpc>
              <a:spcBef>
                <a:spcPct val="20000"/>
              </a:spcBef>
              <a:buFont typeface="Wingdings" charset="2"/>
              <a:buChar char="§"/>
            </a:pPr>
            <a:r>
              <a:rPr lang="en-US" sz="1800" dirty="0">
                <a:latin typeface="Cambria"/>
                <a:cs typeface="Cambria"/>
              </a:rPr>
              <a:t>Can Joe be an </a:t>
            </a:r>
            <a:r>
              <a:rPr lang="en-US" sz="1800" dirty="0" err="1">
                <a:latin typeface="Cambria"/>
                <a:cs typeface="Cambria"/>
              </a:rPr>
              <a:t>Hourly_Emps</a:t>
            </a:r>
            <a:r>
              <a:rPr lang="en-US" sz="1800" dirty="0">
                <a:latin typeface="Cambria"/>
                <a:cs typeface="Cambria"/>
              </a:rPr>
              <a:t> as well as a </a:t>
            </a:r>
            <a:r>
              <a:rPr lang="en-US" sz="1800" dirty="0" err="1">
                <a:latin typeface="Cambria"/>
                <a:cs typeface="Cambria"/>
              </a:rPr>
              <a:t>Contract_Emps</a:t>
            </a:r>
            <a:r>
              <a:rPr lang="en-US" sz="1800" dirty="0">
                <a:latin typeface="Cambria"/>
                <a:cs typeface="Cambria"/>
              </a:rPr>
              <a:t> entity?  </a:t>
            </a:r>
            <a:r>
              <a:rPr lang="en-US" sz="1800" dirty="0">
                <a:solidFill>
                  <a:schemeClr val="accent2"/>
                </a:solidFill>
                <a:latin typeface="Cambria"/>
                <a:cs typeface="Cambria"/>
              </a:rPr>
              <a:t>(Allowed/disallowed)</a:t>
            </a:r>
          </a:p>
          <a:p>
            <a:pPr marL="1143000" lvl="2" indent="-228600">
              <a:lnSpc>
                <a:spcPct val="90000"/>
              </a:lnSpc>
              <a:spcBef>
                <a:spcPct val="20000"/>
              </a:spcBef>
              <a:buFontTx/>
              <a:buChar char="•"/>
            </a:pPr>
            <a:r>
              <a:rPr lang="en-US" sz="1600" dirty="0">
                <a:solidFill>
                  <a:schemeClr val="accent2"/>
                </a:solidFill>
                <a:latin typeface="Cambria"/>
                <a:cs typeface="Cambria"/>
              </a:rPr>
              <a:t>Default value: no overlap; </a:t>
            </a:r>
          </a:p>
          <a:p>
            <a:pPr marL="1143000" lvl="2" indent="-228600">
              <a:lnSpc>
                <a:spcPct val="90000"/>
              </a:lnSpc>
              <a:spcBef>
                <a:spcPct val="20000"/>
              </a:spcBef>
              <a:buFontTx/>
              <a:buChar char="•"/>
            </a:pPr>
            <a:r>
              <a:rPr lang="en-US" sz="1600" dirty="0">
                <a:solidFill>
                  <a:schemeClr val="accent2"/>
                </a:solidFill>
                <a:latin typeface="Cambria"/>
                <a:cs typeface="Cambria"/>
              </a:rPr>
              <a:t>Otherwise, write </a:t>
            </a:r>
            <a:r>
              <a:rPr lang="en-US" sz="1600" dirty="0" err="1">
                <a:solidFill>
                  <a:schemeClr val="accent2"/>
                </a:solidFill>
                <a:latin typeface="Cambria"/>
                <a:cs typeface="Cambria"/>
              </a:rPr>
              <a:t>Hourly_Emps</a:t>
            </a:r>
            <a:r>
              <a:rPr lang="en-US" sz="1600" dirty="0">
                <a:solidFill>
                  <a:schemeClr val="accent2"/>
                </a:solidFill>
                <a:latin typeface="Cambria"/>
                <a:cs typeface="Cambria"/>
              </a:rPr>
              <a:t> OVERLAPS </a:t>
            </a:r>
            <a:r>
              <a:rPr lang="en-US" sz="1600" dirty="0" err="1">
                <a:solidFill>
                  <a:schemeClr val="accent2"/>
                </a:solidFill>
                <a:latin typeface="Cambria"/>
                <a:cs typeface="Cambria"/>
              </a:rPr>
              <a:t>Contract_emps</a:t>
            </a:r>
            <a:endParaRPr lang="en-US" sz="2000" dirty="0">
              <a:solidFill>
                <a:srgbClr val="FF0000"/>
              </a:solidFill>
              <a:latin typeface="Cambria"/>
              <a:cs typeface="Cambria"/>
            </a:endParaRPr>
          </a:p>
          <a:p>
            <a:pPr marL="342900" indent="-342900">
              <a:lnSpc>
                <a:spcPct val="90000"/>
              </a:lnSpc>
              <a:spcBef>
                <a:spcPct val="20000"/>
              </a:spcBef>
              <a:buFont typeface="Arial"/>
              <a:buChar char="•"/>
            </a:pPr>
            <a:r>
              <a:rPr lang="en-US" dirty="0">
                <a:solidFill>
                  <a:srgbClr val="FF0000"/>
                </a:solidFill>
                <a:latin typeface="Cambria"/>
                <a:cs typeface="Cambria"/>
              </a:rPr>
              <a:t>Covering constraints:</a:t>
            </a:r>
            <a:r>
              <a:rPr lang="en-US" sz="2000" dirty="0">
                <a:latin typeface="Cambria"/>
                <a:cs typeface="Cambria"/>
              </a:rPr>
              <a:t>  </a:t>
            </a:r>
          </a:p>
          <a:p>
            <a:pPr marL="742950" lvl="1" indent="-285750">
              <a:lnSpc>
                <a:spcPct val="90000"/>
              </a:lnSpc>
              <a:spcBef>
                <a:spcPct val="20000"/>
              </a:spcBef>
              <a:buFont typeface="Wingdings" charset="2"/>
              <a:buChar char="§"/>
            </a:pPr>
            <a:r>
              <a:rPr lang="en-US" sz="1800" dirty="0">
                <a:latin typeface="Cambria"/>
                <a:cs typeface="Cambria"/>
              </a:rPr>
              <a:t>Does every Employees entity also have to be an </a:t>
            </a:r>
            <a:r>
              <a:rPr lang="en-US" sz="1800" dirty="0" err="1">
                <a:latin typeface="Cambria"/>
                <a:cs typeface="Cambria"/>
              </a:rPr>
              <a:t>Hourly_Emps</a:t>
            </a:r>
            <a:r>
              <a:rPr lang="en-US" sz="1800" dirty="0">
                <a:latin typeface="Cambria"/>
                <a:cs typeface="Cambria"/>
              </a:rPr>
              <a:t> or a </a:t>
            </a:r>
            <a:r>
              <a:rPr lang="en-US" sz="1800" dirty="0" err="1">
                <a:latin typeface="Cambria"/>
                <a:cs typeface="Cambria"/>
              </a:rPr>
              <a:t>Contract_Emps</a:t>
            </a:r>
            <a:r>
              <a:rPr lang="en-US" sz="1800" dirty="0">
                <a:latin typeface="Cambria"/>
                <a:cs typeface="Cambria"/>
              </a:rPr>
              <a:t> entity?</a:t>
            </a:r>
            <a:r>
              <a:rPr lang="en-US" sz="1800" dirty="0">
                <a:solidFill>
                  <a:schemeClr val="accent2"/>
                </a:solidFill>
                <a:latin typeface="Cambria"/>
                <a:cs typeface="Cambria"/>
              </a:rPr>
              <a:t> (Yes/no) </a:t>
            </a:r>
          </a:p>
          <a:p>
            <a:pPr marL="1143000" lvl="2" indent="-228600">
              <a:lnSpc>
                <a:spcPct val="90000"/>
              </a:lnSpc>
              <a:spcBef>
                <a:spcPct val="20000"/>
              </a:spcBef>
              <a:buFontTx/>
              <a:buChar char="•"/>
            </a:pPr>
            <a:r>
              <a:rPr lang="en-US" sz="1600" dirty="0">
                <a:solidFill>
                  <a:schemeClr val="accent2"/>
                </a:solidFill>
                <a:latin typeface="Cambria"/>
                <a:cs typeface="Cambria"/>
              </a:rPr>
              <a:t>Default value: no; </a:t>
            </a:r>
          </a:p>
          <a:p>
            <a:pPr marL="1143000" lvl="2" indent="-228600">
              <a:lnSpc>
                <a:spcPct val="90000"/>
              </a:lnSpc>
              <a:spcBef>
                <a:spcPct val="20000"/>
              </a:spcBef>
              <a:buFontTx/>
              <a:buChar char="•"/>
            </a:pPr>
            <a:r>
              <a:rPr lang="en-US" sz="1600" dirty="0">
                <a:solidFill>
                  <a:schemeClr val="accent2"/>
                </a:solidFill>
                <a:latin typeface="Cambria"/>
                <a:cs typeface="Cambria"/>
              </a:rPr>
              <a:t>Otherwise write </a:t>
            </a:r>
            <a:r>
              <a:rPr lang="en-US" sz="1600" dirty="0" err="1">
                <a:solidFill>
                  <a:schemeClr val="accent2"/>
                </a:solidFill>
                <a:latin typeface="Cambria"/>
                <a:cs typeface="Cambria"/>
              </a:rPr>
              <a:t>Hourly_Emps</a:t>
            </a:r>
            <a:r>
              <a:rPr lang="en-US" sz="1600" dirty="0">
                <a:solidFill>
                  <a:schemeClr val="accent2"/>
                </a:solidFill>
                <a:latin typeface="Cambria"/>
                <a:cs typeface="Cambria"/>
              </a:rPr>
              <a:t> and </a:t>
            </a:r>
            <a:r>
              <a:rPr lang="en-US" sz="1600" dirty="0" err="1">
                <a:solidFill>
                  <a:schemeClr val="accent2"/>
                </a:solidFill>
                <a:latin typeface="Cambria"/>
                <a:cs typeface="Cambria"/>
              </a:rPr>
              <a:t>Contract_Emps</a:t>
            </a:r>
            <a:r>
              <a:rPr lang="en-US" sz="1600" dirty="0">
                <a:solidFill>
                  <a:schemeClr val="accent2"/>
                </a:solidFill>
                <a:latin typeface="Cambria"/>
                <a:cs typeface="Cambria"/>
              </a:rPr>
              <a:t> COVER Employees</a:t>
            </a:r>
          </a:p>
        </p:txBody>
      </p:sp>
      <p:grpSp>
        <p:nvGrpSpPr>
          <p:cNvPr id="24581" name="Group 36"/>
          <p:cNvGrpSpPr>
            <a:grpSpLocks/>
          </p:cNvGrpSpPr>
          <p:nvPr/>
        </p:nvGrpSpPr>
        <p:grpSpPr bwMode="auto">
          <a:xfrm>
            <a:off x="4343400" y="914400"/>
            <a:ext cx="4648200" cy="2514600"/>
            <a:chOff x="2208" y="156"/>
            <a:chExt cx="3372" cy="1748"/>
          </a:xfrm>
        </p:grpSpPr>
        <p:sp>
          <p:nvSpPr>
            <p:cNvPr id="24582" name="Rectangle 3"/>
            <p:cNvSpPr>
              <a:spLocks noChangeArrowheads="1"/>
            </p:cNvSpPr>
            <p:nvPr/>
          </p:nvSpPr>
          <p:spPr bwMode="auto">
            <a:xfrm>
              <a:off x="4560" y="1680"/>
              <a:ext cx="926" cy="189"/>
            </a:xfrm>
            <a:prstGeom prst="rect">
              <a:avLst/>
            </a:prstGeom>
            <a:noFill/>
            <a:ln w="12700">
              <a:noFill/>
              <a:miter lim="800000"/>
              <a:headEnd/>
              <a:tailEnd/>
            </a:ln>
          </p:spPr>
          <p:txBody>
            <a:bodyPr wrap="none" lIns="90488" tIns="44450" rIns="90488" bIns="44450">
              <a:spAutoFit/>
            </a:bodyPr>
            <a:lstStyle/>
            <a:p>
              <a:pPr eaLnBrk="0" hangingPunct="0"/>
              <a:r>
                <a:rPr lang="en-US" sz="1200" b="1" dirty="0" err="1">
                  <a:solidFill>
                    <a:srgbClr val="000000"/>
                  </a:solidFill>
                  <a:latin typeface="Cambria"/>
                  <a:cs typeface="Cambria"/>
                </a:rPr>
                <a:t>Contract_Emps</a:t>
              </a:r>
              <a:endParaRPr lang="en-US" sz="1200" b="1" dirty="0">
                <a:solidFill>
                  <a:srgbClr val="000000"/>
                </a:solidFill>
                <a:latin typeface="Cambria"/>
                <a:cs typeface="Cambria"/>
              </a:endParaRPr>
            </a:p>
          </p:txBody>
        </p:sp>
        <p:sp>
          <p:nvSpPr>
            <p:cNvPr id="24583" name="Freeform 4"/>
            <p:cNvSpPr>
              <a:spLocks/>
            </p:cNvSpPr>
            <p:nvPr/>
          </p:nvSpPr>
          <p:spPr bwMode="auto">
            <a:xfrm>
              <a:off x="3297" y="335"/>
              <a:ext cx="665" cy="246"/>
            </a:xfrm>
            <a:custGeom>
              <a:avLst/>
              <a:gdLst>
                <a:gd name="T0" fmla="*/ 662 w 665"/>
                <a:gd name="T1" fmla="*/ 111 h 246"/>
                <a:gd name="T2" fmla="*/ 653 w 665"/>
                <a:gd name="T3" fmla="*/ 90 h 246"/>
                <a:gd name="T4" fmla="*/ 633 w 665"/>
                <a:gd name="T5" fmla="*/ 70 h 246"/>
                <a:gd name="T6" fmla="*/ 604 w 665"/>
                <a:gd name="T7" fmla="*/ 52 h 246"/>
                <a:gd name="T8" fmla="*/ 567 w 665"/>
                <a:gd name="T9" fmla="*/ 35 h 246"/>
                <a:gd name="T10" fmla="*/ 522 w 665"/>
                <a:gd name="T11" fmla="*/ 23 h 246"/>
                <a:gd name="T12" fmla="*/ 473 w 665"/>
                <a:gd name="T13" fmla="*/ 11 h 246"/>
                <a:gd name="T14" fmla="*/ 418 w 665"/>
                <a:gd name="T15" fmla="*/ 4 h 246"/>
                <a:gd name="T16" fmla="*/ 361 w 665"/>
                <a:gd name="T17" fmla="*/ 1 h 246"/>
                <a:gd name="T18" fmla="*/ 303 w 665"/>
                <a:gd name="T19" fmla="*/ 1 h 246"/>
                <a:gd name="T20" fmla="*/ 246 w 665"/>
                <a:gd name="T21" fmla="*/ 4 h 246"/>
                <a:gd name="T22" fmla="*/ 192 w 665"/>
                <a:gd name="T23" fmla="*/ 11 h 246"/>
                <a:gd name="T24" fmla="*/ 141 w 665"/>
                <a:gd name="T25" fmla="*/ 23 h 246"/>
                <a:gd name="T26" fmla="*/ 98 w 665"/>
                <a:gd name="T27" fmla="*/ 35 h 246"/>
                <a:gd name="T28" fmla="*/ 60 w 665"/>
                <a:gd name="T29" fmla="*/ 52 h 246"/>
                <a:gd name="T30" fmla="*/ 31 w 665"/>
                <a:gd name="T31" fmla="*/ 70 h 246"/>
                <a:gd name="T32" fmla="*/ 11 w 665"/>
                <a:gd name="T33" fmla="*/ 90 h 246"/>
                <a:gd name="T34" fmla="*/ 1 w 665"/>
                <a:gd name="T35" fmla="*/ 111 h 246"/>
                <a:gd name="T36" fmla="*/ 1 w 665"/>
                <a:gd name="T37" fmla="*/ 133 h 246"/>
                <a:gd name="T38" fmla="*/ 11 w 665"/>
                <a:gd name="T39" fmla="*/ 154 h 246"/>
                <a:gd name="T40" fmla="*/ 31 w 665"/>
                <a:gd name="T41" fmla="*/ 174 h 246"/>
                <a:gd name="T42" fmla="*/ 60 w 665"/>
                <a:gd name="T43" fmla="*/ 193 h 246"/>
                <a:gd name="T44" fmla="*/ 98 w 665"/>
                <a:gd name="T45" fmla="*/ 209 h 246"/>
                <a:gd name="T46" fmla="*/ 141 w 665"/>
                <a:gd name="T47" fmla="*/ 223 h 246"/>
                <a:gd name="T48" fmla="*/ 192 w 665"/>
                <a:gd name="T49" fmla="*/ 233 h 246"/>
                <a:gd name="T50" fmla="*/ 246 w 665"/>
                <a:gd name="T51" fmla="*/ 240 h 246"/>
                <a:gd name="T52" fmla="*/ 303 w 665"/>
                <a:gd name="T53" fmla="*/ 245 h 246"/>
                <a:gd name="T54" fmla="*/ 361 w 665"/>
                <a:gd name="T55" fmla="*/ 245 h 246"/>
                <a:gd name="T56" fmla="*/ 418 w 665"/>
                <a:gd name="T57" fmla="*/ 240 h 246"/>
                <a:gd name="T58" fmla="*/ 473 w 665"/>
                <a:gd name="T59" fmla="*/ 233 h 246"/>
                <a:gd name="T60" fmla="*/ 522 w 665"/>
                <a:gd name="T61" fmla="*/ 223 h 246"/>
                <a:gd name="T62" fmla="*/ 567 w 665"/>
                <a:gd name="T63" fmla="*/ 209 h 246"/>
                <a:gd name="T64" fmla="*/ 604 w 665"/>
                <a:gd name="T65" fmla="*/ 193 h 246"/>
                <a:gd name="T66" fmla="*/ 633 w 665"/>
                <a:gd name="T67" fmla="*/ 174 h 246"/>
                <a:gd name="T68" fmla="*/ 653 w 665"/>
                <a:gd name="T69" fmla="*/ 154 h 246"/>
                <a:gd name="T70" fmla="*/ 662 w 665"/>
                <a:gd name="T71" fmla="*/ 133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5"/>
                <a:gd name="T109" fmla="*/ 0 h 246"/>
                <a:gd name="T110" fmla="*/ 665 w 665"/>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5" h="246">
                  <a:moveTo>
                    <a:pt x="664" y="123"/>
                  </a:moveTo>
                  <a:lnTo>
                    <a:pt x="662" y="111"/>
                  </a:lnTo>
                  <a:lnTo>
                    <a:pt x="658" y="101"/>
                  </a:lnTo>
                  <a:lnTo>
                    <a:pt x="653" y="90"/>
                  </a:lnTo>
                  <a:lnTo>
                    <a:pt x="644" y="80"/>
                  </a:lnTo>
                  <a:lnTo>
                    <a:pt x="633" y="70"/>
                  </a:lnTo>
                  <a:lnTo>
                    <a:pt x="620" y="62"/>
                  </a:lnTo>
                  <a:lnTo>
                    <a:pt x="604" y="52"/>
                  </a:lnTo>
                  <a:lnTo>
                    <a:pt x="587" y="43"/>
                  </a:lnTo>
                  <a:lnTo>
                    <a:pt x="567" y="35"/>
                  </a:lnTo>
                  <a:lnTo>
                    <a:pt x="546" y="28"/>
                  </a:lnTo>
                  <a:lnTo>
                    <a:pt x="522" y="23"/>
                  </a:lnTo>
                  <a:lnTo>
                    <a:pt x="498" y="17"/>
                  </a:lnTo>
                  <a:lnTo>
                    <a:pt x="473" y="11"/>
                  </a:lnTo>
                  <a:lnTo>
                    <a:pt x="446" y="8"/>
                  </a:lnTo>
                  <a:lnTo>
                    <a:pt x="418" y="4"/>
                  </a:lnTo>
                  <a:lnTo>
                    <a:pt x="389" y="2"/>
                  </a:lnTo>
                  <a:lnTo>
                    <a:pt x="361" y="1"/>
                  </a:lnTo>
                  <a:lnTo>
                    <a:pt x="332" y="0"/>
                  </a:lnTo>
                  <a:lnTo>
                    <a:pt x="303" y="1"/>
                  </a:lnTo>
                  <a:lnTo>
                    <a:pt x="275" y="2"/>
                  </a:lnTo>
                  <a:lnTo>
                    <a:pt x="246" y="4"/>
                  </a:lnTo>
                  <a:lnTo>
                    <a:pt x="218" y="8"/>
                  </a:lnTo>
                  <a:lnTo>
                    <a:pt x="192" y="11"/>
                  </a:lnTo>
                  <a:lnTo>
                    <a:pt x="166" y="17"/>
                  </a:lnTo>
                  <a:lnTo>
                    <a:pt x="141" y="23"/>
                  </a:lnTo>
                  <a:lnTo>
                    <a:pt x="119" y="28"/>
                  </a:lnTo>
                  <a:lnTo>
                    <a:pt x="98" y="35"/>
                  </a:lnTo>
                  <a:lnTo>
                    <a:pt x="78" y="43"/>
                  </a:lnTo>
                  <a:lnTo>
                    <a:pt x="60" y="52"/>
                  </a:lnTo>
                  <a:lnTo>
                    <a:pt x="45" y="62"/>
                  </a:lnTo>
                  <a:lnTo>
                    <a:pt x="31" y="70"/>
                  </a:lnTo>
                  <a:lnTo>
                    <a:pt x="21" y="80"/>
                  </a:lnTo>
                  <a:lnTo>
                    <a:pt x="11" y="90"/>
                  </a:lnTo>
                  <a:lnTo>
                    <a:pt x="5" y="101"/>
                  </a:lnTo>
                  <a:lnTo>
                    <a:pt x="1" y="111"/>
                  </a:lnTo>
                  <a:lnTo>
                    <a:pt x="0" y="123"/>
                  </a:lnTo>
                  <a:lnTo>
                    <a:pt x="1" y="133"/>
                  </a:lnTo>
                  <a:lnTo>
                    <a:pt x="5" y="143"/>
                  </a:lnTo>
                  <a:lnTo>
                    <a:pt x="11" y="154"/>
                  </a:lnTo>
                  <a:lnTo>
                    <a:pt x="21" y="164"/>
                  </a:lnTo>
                  <a:lnTo>
                    <a:pt x="31" y="174"/>
                  </a:lnTo>
                  <a:lnTo>
                    <a:pt x="45" y="184"/>
                  </a:lnTo>
                  <a:lnTo>
                    <a:pt x="60" y="193"/>
                  </a:lnTo>
                  <a:lnTo>
                    <a:pt x="78" y="201"/>
                  </a:lnTo>
                  <a:lnTo>
                    <a:pt x="98" y="209"/>
                  </a:lnTo>
                  <a:lnTo>
                    <a:pt x="119" y="216"/>
                  </a:lnTo>
                  <a:lnTo>
                    <a:pt x="141" y="223"/>
                  </a:lnTo>
                  <a:lnTo>
                    <a:pt x="166" y="228"/>
                  </a:lnTo>
                  <a:lnTo>
                    <a:pt x="192" y="233"/>
                  </a:lnTo>
                  <a:lnTo>
                    <a:pt x="218" y="238"/>
                  </a:lnTo>
                  <a:lnTo>
                    <a:pt x="246" y="240"/>
                  </a:lnTo>
                  <a:lnTo>
                    <a:pt x="275" y="242"/>
                  </a:lnTo>
                  <a:lnTo>
                    <a:pt x="303" y="245"/>
                  </a:lnTo>
                  <a:lnTo>
                    <a:pt x="332" y="245"/>
                  </a:lnTo>
                  <a:lnTo>
                    <a:pt x="361" y="245"/>
                  </a:lnTo>
                  <a:lnTo>
                    <a:pt x="389" y="242"/>
                  </a:lnTo>
                  <a:lnTo>
                    <a:pt x="418" y="240"/>
                  </a:lnTo>
                  <a:lnTo>
                    <a:pt x="446" y="238"/>
                  </a:lnTo>
                  <a:lnTo>
                    <a:pt x="473" y="233"/>
                  </a:lnTo>
                  <a:lnTo>
                    <a:pt x="498" y="228"/>
                  </a:lnTo>
                  <a:lnTo>
                    <a:pt x="522" y="223"/>
                  </a:lnTo>
                  <a:lnTo>
                    <a:pt x="546" y="216"/>
                  </a:lnTo>
                  <a:lnTo>
                    <a:pt x="567" y="209"/>
                  </a:lnTo>
                  <a:lnTo>
                    <a:pt x="587" y="201"/>
                  </a:lnTo>
                  <a:lnTo>
                    <a:pt x="604" y="193"/>
                  </a:lnTo>
                  <a:lnTo>
                    <a:pt x="620" y="184"/>
                  </a:lnTo>
                  <a:lnTo>
                    <a:pt x="633" y="174"/>
                  </a:lnTo>
                  <a:lnTo>
                    <a:pt x="644" y="164"/>
                  </a:lnTo>
                  <a:lnTo>
                    <a:pt x="653" y="154"/>
                  </a:lnTo>
                  <a:lnTo>
                    <a:pt x="658" y="143"/>
                  </a:lnTo>
                  <a:lnTo>
                    <a:pt x="662" y="133"/>
                  </a:lnTo>
                  <a:lnTo>
                    <a:pt x="664" y="123"/>
                  </a:lnTo>
                </a:path>
              </a:pathLst>
            </a:custGeom>
            <a:noFill/>
            <a:ln w="12700" cap="rnd">
              <a:solidFill>
                <a:srgbClr val="000000"/>
              </a:solidFill>
              <a:round/>
              <a:headEnd/>
              <a:tailEnd/>
            </a:ln>
          </p:spPr>
          <p:txBody>
            <a:bodyPr/>
            <a:lstStyle/>
            <a:p>
              <a:endParaRPr lang="en-US">
                <a:latin typeface="Cambria"/>
                <a:cs typeface="Cambria"/>
              </a:endParaRPr>
            </a:p>
          </p:txBody>
        </p:sp>
        <p:sp>
          <p:nvSpPr>
            <p:cNvPr id="24584" name="Freeform 5"/>
            <p:cNvSpPr>
              <a:spLocks/>
            </p:cNvSpPr>
            <p:nvPr/>
          </p:nvSpPr>
          <p:spPr bwMode="auto">
            <a:xfrm>
              <a:off x="4517" y="335"/>
              <a:ext cx="664" cy="246"/>
            </a:xfrm>
            <a:custGeom>
              <a:avLst/>
              <a:gdLst>
                <a:gd name="T0" fmla="*/ 1 w 664"/>
                <a:gd name="T1" fmla="*/ 133 h 246"/>
                <a:gd name="T2" fmla="*/ 10 w 664"/>
                <a:gd name="T3" fmla="*/ 154 h 246"/>
                <a:gd name="T4" fmla="*/ 30 w 664"/>
                <a:gd name="T5" fmla="*/ 174 h 246"/>
                <a:gd name="T6" fmla="*/ 59 w 664"/>
                <a:gd name="T7" fmla="*/ 193 h 246"/>
                <a:gd name="T8" fmla="*/ 96 w 664"/>
                <a:gd name="T9" fmla="*/ 209 h 246"/>
                <a:gd name="T10" fmla="*/ 141 w 664"/>
                <a:gd name="T11" fmla="*/ 223 h 246"/>
                <a:gd name="T12" fmla="*/ 190 w 664"/>
                <a:gd name="T13" fmla="*/ 233 h 246"/>
                <a:gd name="T14" fmla="*/ 245 w 664"/>
                <a:gd name="T15" fmla="*/ 240 h 246"/>
                <a:gd name="T16" fmla="*/ 302 w 664"/>
                <a:gd name="T17" fmla="*/ 245 h 246"/>
                <a:gd name="T18" fmla="*/ 359 w 664"/>
                <a:gd name="T19" fmla="*/ 245 h 246"/>
                <a:gd name="T20" fmla="*/ 417 w 664"/>
                <a:gd name="T21" fmla="*/ 240 h 246"/>
                <a:gd name="T22" fmla="*/ 472 w 664"/>
                <a:gd name="T23" fmla="*/ 233 h 246"/>
                <a:gd name="T24" fmla="*/ 521 w 664"/>
                <a:gd name="T25" fmla="*/ 221 h 246"/>
                <a:gd name="T26" fmla="*/ 566 w 664"/>
                <a:gd name="T27" fmla="*/ 209 h 246"/>
                <a:gd name="T28" fmla="*/ 603 w 664"/>
                <a:gd name="T29" fmla="*/ 192 h 246"/>
                <a:gd name="T30" fmla="*/ 631 w 664"/>
                <a:gd name="T31" fmla="*/ 174 h 246"/>
                <a:gd name="T32" fmla="*/ 652 w 664"/>
                <a:gd name="T33" fmla="*/ 154 h 246"/>
                <a:gd name="T34" fmla="*/ 661 w 664"/>
                <a:gd name="T35" fmla="*/ 133 h 246"/>
                <a:gd name="T36" fmla="*/ 661 w 664"/>
                <a:gd name="T37" fmla="*/ 111 h 246"/>
                <a:gd name="T38" fmla="*/ 652 w 664"/>
                <a:gd name="T39" fmla="*/ 90 h 246"/>
                <a:gd name="T40" fmla="*/ 631 w 664"/>
                <a:gd name="T41" fmla="*/ 70 h 246"/>
                <a:gd name="T42" fmla="*/ 603 w 664"/>
                <a:gd name="T43" fmla="*/ 52 h 246"/>
                <a:gd name="T44" fmla="*/ 566 w 664"/>
                <a:gd name="T45" fmla="*/ 35 h 246"/>
                <a:gd name="T46" fmla="*/ 521 w 664"/>
                <a:gd name="T47" fmla="*/ 23 h 246"/>
                <a:gd name="T48" fmla="*/ 472 w 664"/>
                <a:gd name="T49" fmla="*/ 11 h 246"/>
                <a:gd name="T50" fmla="*/ 416 w 664"/>
                <a:gd name="T51" fmla="*/ 4 h 246"/>
                <a:gd name="T52" fmla="*/ 359 w 664"/>
                <a:gd name="T53" fmla="*/ 1 h 246"/>
                <a:gd name="T54" fmla="*/ 302 w 664"/>
                <a:gd name="T55" fmla="*/ 1 h 246"/>
                <a:gd name="T56" fmla="*/ 245 w 664"/>
                <a:gd name="T57" fmla="*/ 4 h 246"/>
                <a:gd name="T58" fmla="*/ 190 w 664"/>
                <a:gd name="T59" fmla="*/ 11 h 246"/>
                <a:gd name="T60" fmla="*/ 141 w 664"/>
                <a:gd name="T61" fmla="*/ 23 h 246"/>
                <a:gd name="T62" fmla="*/ 96 w 664"/>
                <a:gd name="T63" fmla="*/ 35 h 246"/>
                <a:gd name="T64" fmla="*/ 59 w 664"/>
                <a:gd name="T65" fmla="*/ 52 h 246"/>
                <a:gd name="T66" fmla="*/ 30 w 664"/>
                <a:gd name="T67" fmla="*/ 71 h 246"/>
                <a:gd name="T68" fmla="*/ 10 w 664"/>
                <a:gd name="T69" fmla="*/ 90 h 246"/>
                <a:gd name="T70" fmla="*/ 1 w 664"/>
                <a:gd name="T71" fmla="*/ 111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0" y="123"/>
                  </a:moveTo>
                  <a:lnTo>
                    <a:pt x="1" y="133"/>
                  </a:lnTo>
                  <a:lnTo>
                    <a:pt x="5" y="143"/>
                  </a:lnTo>
                  <a:lnTo>
                    <a:pt x="10" y="154"/>
                  </a:lnTo>
                  <a:lnTo>
                    <a:pt x="19" y="164"/>
                  </a:lnTo>
                  <a:lnTo>
                    <a:pt x="30" y="174"/>
                  </a:lnTo>
                  <a:lnTo>
                    <a:pt x="43" y="184"/>
                  </a:lnTo>
                  <a:lnTo>
                    <a:pt x="59" y="193"/>
                  </a:lnTo>
                  <a:lnTo>
                    <a:pt x="76" y="201"/>
                  </a:lnTo>
                  <a:lnTo>
                    <a:pt x="96" y="209"/>
                  </a:lnTo>
                  <a:lnTo>
                    <a:pt x="118" y="216"/>
                  </a:lnTo>
                  <a:lnTo>
                    <a:pt x="141" y="223"/>
                  </a:lnTo>
                  <a:lnTo>
                    <a:pt x="165" y="228"/>
                  </a:lnTo>
                  <a:lnTo>
                    <a:pt x="190" y="233"/>
                  </a:lnTo>
                  <a:lnTo>
                    <a:pt x="217" y="238"/>
                  </a:lnTo>
                  <a:lnTo>
                    <a:pt x="245" y="240"/>
                  </a:lnTo>
                  <a:lnTo>
                    <a:pt x="273" y="242"/>
                  </a:lnTo>
                  <a:lnTo>
                    <a:pt x="302" y="245"/>
                  </a:lnTo>
                  <a:lnTo>
                    <a:pt x="331" y="245"/>
                  </a:lnTo>
                  <a:lnTo>
                    <a:pt x="359" y="245"/>
                  </a:lnTo>
                  <a:lnTo>
                    <a:pt x="388" y="242"/>
                  </a:lnTo>
                  <a:lnTo>
                    <a:pt x="417" y="240"/>
                  </a:lnTo>
                  <a:lnTo>
                    <a:pt x="444" y="238"/>
                  </a:lnTo>
                  <a:lnTo>
                    <a:pt x="472" y="233"/>
                  </a:lnTo>
                  <a:lnTo>
                    <a:pt x="497" y="228"/>
                  </a:lnTo>
                  <a:lnTo>
                    <a:pt x="521" y="221"/>
                  </a:lnTo>
                  <a:lnTo>
                    <a:pt x="544" y="216"/>
                  </a:lnTo>
                  <a:lnTo>
                    <a:pt x="566" y="209"/>
                  </a:lnTo>
                  <a:lnTo>
                    <a:pt x="584" y="201"/>
                  </a:lnTo>
                  <a:lnTo>
                    <a:pt x="603" y="192"/>
                  </a:lnTo>
                  <a:lnTo>
                    <a:pt x="617" y="184"/>
                  </a:lnTo>
                  <a:lnTo>
                    <a:pt x="631" y="174"/>
                  </a:lnTo>
                  <a:lnTo>
                    <a:pt x="643" y="164"/>
                  </a:lnTo>
                  <a:lnTo>
                    <a:pt x="652" y="154"/>
                  </a:lnTo>
                  <a:lnTo>
                    <a:pt x="657" y="143"/>
                  </a:lnTo>
                  <a:lnTo>
                    <a:pt x="661" y="133"/>
                  </a:lnTo>
                  <a:lnTo>
                    <a:pt x="663" y="123"/>
                  </a:lnTo>
                  <a:lnTo>
                    <a:pt x="661" y="111"/>
                  </a:lnTo>
                  <a:lnTo>
                    <a:pt x="657" y="101"/>
                  </a:lnTo>
                  <a:lnTo>
                    <a:pt x="652" y="90"/>
                  </a:lnTo>
                  <a:lnTo>
                    <a:pt x="643" y="80"/>
                  </a:lnTo>
                  <a:lnTo>
                    <a:pt x="631" y="70"/>
                  </a:lnTo>
                  <a:lnTo>
                    <a:pt x="617" y="62"/>
                  </a:lnTo>
                  <a:lnTo>
                    <a:pt x="603" y="52"/>
                  </a:lnTo>
                  <a:lnTo>
                    <a:pt x="584" y="43"/>
                  </a:lnTo>
                  <a:lnTo>
                    <a:pt x="566" y="35"/>
                  </a:lnTo>
                  <a:lnTo>
                    <a:pt x="543" y="28"/>
                  </a:lnTo>
                  <a:lnTo>
                    <a:pt x="521" y="23"/>
                  </a:lnTo>
                  <a:lnTo>
                    <a:pt x="497" y="17"/>
                  </a:lnTo>
                  <a:lnTo>
                    <a:pt x="472" y="11"/>
                  </a:lnTo>
                  <a:lnTo>
                    <a:pt x="444" y="8"/>
                  </a:lnTo>
                  <a:lnTo>
                    <a:pt x="416" y="4"/>
                  </a:lnTo>
                  <a:lnTo>
                    <a:pt x="388" y="2"/>
                  </a:lnTo>
                  <a:lnTo>
                    <a:pt x="359" y="1"/>
                  </a:lnTo>
                  <a:lnTo>
                    <a:pt x="331" y="0"/>
                  </a:lnTo>
                  <a:lnTo>
                    <a:pt x="302" y="1"/>
                  </a:lnTo>
                  <a:lnTo>
                    <a:pt x="273" y="2"/>
                  </a:lnTo>
                  <a:lnTo>
                    <a:pt x="245" y="4"/>
                  </a:lnTo>
                  <a:lnTo>
                    <a:pt x="217" y="8"/>
                  </a:lnTo>
                  <a:lnTo>
                    <a:pt x="190" y="11"/>
                  </a:lnTo>
                  <a:lnTo>
                    <a:pt x="165" y="17"/>
                  </a:lnTo>
                  <a:lnTo>
                    <a:pt x="141" y="23"/>
                  </a:lnTo>
                  <a:lnTo>
                    <a:pt x="118" y="28"/>
                  </a:lnTo>
                  <a:lnTo>
                    <a:pt x="96" y="35"/>
                  </a:lnTo>
                  <a:lnTo>
                    <a:pt x="76" y="43"/>
                  </a:lnTo>
                  <a:lnTo>
                    <a:pt x="59" y="52"/>
                  </a:lnTo>
                  <a:lnTo>
                    <a:pt x="43" y="62"/>
                  </a:lnTo>
                  <a:lnTo>
                    <a:pt x="30" y="71"/>
                  </a:lnTo>
                  <a:lnTo>
                    <a:pt x="19" y="80"/>
                  </a:lnTo>
                  <a:lnTo>
                    <a:pt x="10" y="90"/>
                  </a:lnTo>
                  <a:lnTo>
                    <a:pt x="5" y="101"/>
                  </a:lnTo>
                  <a:lnTo>
                    <a:pt x="1" y="111"/>
                  </a:lnTo>
                  <a:lnTo>
                    <a:pt x="0" y="123"/>
                  </a:lnTo>
                </a:path>
              </a:pathLst>
            </a:custGeom>
            <a:noFill/>
            <a:ln w="12700" cap="rnd">
              <a:solidFill>
                <a:srgbClr val="000000"/>
              </a:solidFill>
              <a:round/>
              <a:headEnd/>
              <a:tailEnd/>
            </a:ln>
          </p:spPr>
          <p:txBody>
            <a:bodyPr/>
            <a:lstStyle/>
            <a:p>
              <a:endParaRPr lang="en-US">
                <a:latin typeface="Cambria"/>
                <a:cs typeface="Cambria"/>
              </a:endParaRPr>
            </a:p>
          </p:txBody>
        </p:sp>
        <p:sp>
          <p:nvSpPr>
            <p:cNvPr id="24585" name="Freeform 6"/>
            <p:cNvSpPr>
              <a:spLocks/>
            </p:cNvSpPr>
            <p:nvPr/>
          </p:nvSpPr>
          <p:spPr bwMode="auto">
            <a:xfrm>
              <a:off x="3896" y="156"/>
              <a:ext cx="664" cy="246"/>
            </a:xfrm>
            <a:custGeom>
              <a:avLst/>
              <a:gdLst>
                <a:gd name="T0" fmla="*/ 661 w 664"/>
                <a:gd name="T1" fmla="*/ 111 h 246"/>
                <a:gd name="T2" fmla="*/ 651 w 664"/>
                <a:gd name="T3" fmla="*/ 90 h 246"/>
                <a:gd name="T4" fmla="*/ 632 w 664"/>
                <a:gd name="T5" fmla="*/ 70 h 246"/>
                <a:gd name="T6" fmla="*/ 603 w 664"/>
                <a:gd name="T7" fmla="*/ 51 h 246"/>
                <a:gd name="T8" fmla="*/ 566 w 664"/>
                <a:gd name="T9" fmla="*/ 35 h 246"/>
                <a:gd name="T10" fmla="*/ 521 w 664"/>
                <a:gd name="T11" fmla="*/ 21 h 246"/>
                <a:gd name="T12" fmla="*/ 471 w 664"/>
                <a:gd name="T13" fmla="*/ 11 h 246"/>
                <a:gd name="T14" fmla="*/ 416 w 664"/>
                <a:gd name="T15" fmla="*/ 4 h 246"/>
                <a:gd name="T16" fmla="*/ 361 w 664"/>
                <a:gd name="T17" fmla="*/ 0 h 246"/>
                <a:gd name="T18" fmla="*/ 303 w 664"/>
                <a:gd name="T19" fmla="*/ 0 h 246"/>
                <a:gd name="T20" fmla="*/ 246 w 664"/>
                <a:gd name="T21" fmla="*/ 4 h 246"/>
                <a:gd name="T22" fmla="*/ 191 w 664"/>
                <a:gd name="T23" fmla="*/ 11 h 246"/>
                <a:gd name="T24" fmla="*/ 141 w 664"/>
                <a:gd name="T25" fmla="*/ 21 h 246"/>
                <a:gd name="T26" fmla="*/ 96 w 664"/>
                <a:gd name="T27" fmla="*/ 35 h 246"/>
                <a:gd name="T28" fmla="*/ 59 w 664"/>
                <a:gd name="T29" fmla="*/ 51 h 246"/>
                <a:gd name="T30" fmla="*/ 31 w 664"/>
                <a:gd name="T31" fmla="*/ 70 h 246"/>
                <a:gd name="T32" fmla="*/ 11 w 664"/>
                <a:gd name="T33" fmla="*/ 90 h 246"/>
                <a:gd name="T34" fmla="*/ 1 w 664"/>
                <a:gd name="T35" fmla="*/ 111 h 246"/>
                <a:gd name="T36" fmla="*/ 1 w 664"/>
                <a:gd name="T37" fmla="*/ 133 h 246"/>
                <a:gd name="T38" fmla="*/ 11 w 664"/>
                <a:gd name="T39" fmla="*/ 154 h 246"/>
                <a:gd name="T40" fmla="*/ 31 w 664"/>
                <a:gd name="T41" fmla="*/ 173 h 246"/>
                <a:gd name="T42" fmla="*/ 59 w 664"/>
                <a:gd name="T43" fmla="*/ 192 h 246"/>
                <a:gd name="T44" fmla="*/ 96 w 664"/>
                <a:gd name="T45" fmla="*/ 209 h 246"/>
                <a:gd name="T46" fmla="*/ 141 w 664"/>
                <a:gd name="T47" fmla="*/ 221 h 246"/>
                <a:gd name="T48" fmla="*/ 191 w 664"/>
                <a:gd name="T49" fmla="*/ 233 h 246"/>
                <a:gd name="T50" fmla="*/ 246 w 664"/>
                <a:gd name="T51" fmla="*/ 240 h 246"/>
                <a:gd name="T52" fmla="*/ 303 w 664"/>
                <a:gd name="T53" fmla="*/ 243 h 246"/>
                <a:gd name="T54" fmla="*/ 361 w 664"/>
                <a:gd name="T55" fmla="*/ 243 h 246"/>
                <a:gd name="T56" fmla="*/ 416 w 664"/>
                <a:gd name="T57" fmla="*/ 240 h 246"/>
                <a:gd name="T58" fmla="*/ 471 w 664"/>
                <a:gd name="T59" fmla="*/ 233 h 246"/>
                <a:gd name="T60" fmla="*/ 521 w 664"/>
                <a:gd name="T61" fmla="*/ 221 h 246"/>
                <a:gd name="T62" fmla="*/ 566 w 664"/>
                <a:gd name="T63" fmla="*/ 209 h 246"/>
                <a:gd name="T64" fmla="*/ 603 w 664"/>
                <a:gd name="T65" fmla="*/ 192 h 246"/>
                <a:gd name="T66" fmla="*/ 632 w 664"/>
                <a:gd name="T67" fmla="*/ 173 h 246"/>
                <a:gd name="T68" fmla="*/ 651 w 664"/>
                <a:gd name="T69" fmla="*/ 154 h 246"/>
                <a:gd name="T70" fmla="*/ 661 w 664"/>
                <a:gd name="T71" fmla="*/ 133 h 2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64"/>
                <a:gd name="T109" fmla="*/ 0 h 246"/>
                <a:gd name="T110" fmla="*/ 664 w 664"/>
                <a:gd name="T111" fmla="*/ 246 h 2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a:solidFill>
                <a:srgbClr val="000000"/>
              </a:solidFill>
              <a:round/>
              <a:headEnd/>
              <a:tailEnd/>
            </a:ln>
          </p:spPr>
          <p:txBody>
            <a:bodyPr/>
            <a:lstStyle/>
            <a:p>
              <a:endParaRPr lang="en-US">
                <a:latin typeface="Cambria"/>
                <a:cs typeface="Cambria"/>
              </a:endParaRPr>
            </a:p>
          </p:txBody>
        </p:sp>
        <p:sp>
          <p:nvSpPr>
            <p:cNvPr id="24586" name="Freeform 7"/>
            <p:cNvSpPr>
              <a:spLocks/>
            </p:cNvSpPr>
            <p:nvPr/>
          </p:nvSpPr>
          <p:spPr bwMode="auto">
            <a:xfrm>
              <a:off x="3896" y="730"/>
              <a:ext cx="754" cy="268"/>
            </a:xfrm>
            <a:custGeom>
              <a:avLst/>
              <a:gdLst>
                <a:gd name="T0" fmla="*/ 753 w 754"/>
                <a:gd name="T1" fmla="*/ 267 h 268"/>
                <a:gd name="T2" fmla="*/ 753 w 754"/>
                <a:gd name="T3" fmla="*/ 0 h 268"/>
                <a:gd name="T4" fmla="*/ 0 w 754"/>
                <a:gd name="T5" fmla="*/ 0 h 268"/>
                <a:gd name="T6" fmla="*/ 0 w 754"/>
                <a:gd name="T7" fmla="*/ 267 h 268"/>
                <a:gd name="T8" fmla="*/ 753 w 754"/>
                <a:gd name="T9" fmla="*/ 267 h 268"/>
                <a:gd name="T10" fmla="*/ 0 60000 65536"/>
                <a:gd name="T11" fmla="*/ 0 60000 65536"/>
                <a:gd name="T12" fmla="*/ 0 60000 65536"/>
                <a:gd name="T13" fmla="*/ 0 60000 65536"/>
                <a:gd name="T14" fmla="*/ 0 60000 65536"/>
                <a:gd name="T15" fmla="*/ 0 w 754"/>
                <a:gd name="T16" fmla="*/ 0 h 268"/>
                <a:gd name="T17" fmla="*/ 754 w 754"/>
                <a:gd name="T18" fmla="*/ 268 h 268"/>
              </a:gdLst>
              <a:ahLst/>
              <a:cxnLst>
                <a:cxn ang="T10">
                  <a:pos x="T0" y="T1"/>
                </a:cxn>
                <a:cxn ang="T11">
                  <a:pos x="T2" y="T3"/>
                </a:cxn>
                <a:cxn ang="T12">
                  <a:pos x="T4" y="T5"/>
                </a:cxn>
                <a:cxn ang="T13">
                  <a:pos x="T6" y="T7"/>
                </a:cxn>
                <a:cxn ang="T14">
                  <a:pos x="T8" y="T9"/>
                </a:cxn>
              </a:cxnLst>
              <a:rect l="T15" t="T16" r="T17" b="T18"/>
              <a:pathLst>
                <a:path w="754" h="268">
                  <a:moveTo>
                    <a:pt x="753" y="267"/>
                  </a:moveTo>
                  <a:lnTo>
                    <a:pt x="753" y="0"/>
                  </a:lnTo>
                  <a:lnTo>
                    <a:pt x="0" y="0"/>
                  </a:lnTo>
                  <a:lnTo>
                    <a:pt x="0" y="267"/>
                  </a:lnTo>
                  <a:lnTo>
                    <a:pt x="753" y="267"/>
                  </a:lnTo>
                </a:path>
              </a:pathLst>
            </a:custGeom>
            <a:noFill/>
            <a:ln w="12700" cap="rnd">
              <a:solidFill>
                <a:srgbClr val="000000"/>
              </a:solidFill>
              <a:round/>
              <a:headEnd/>
              <a:tailEnd/>
            </a:ln>
          </p:spPr>
          <p:txBody>
            <a:bodyPr/>
            <a:lstStyle/>
            <a:p>
              <a:endParaRPr lang="en-US">
                <a:latin typeface="Cambria"/>
                <a:cs typeface="Cambria"/>
              </a:endParaRPr>
            </a:p>
          </p:txBody>
        </p:sp>
        <p:sp>
          <p:nvSpPr>
            <p:cNvPr id="24587" name="Rectangle 8"/>
            <p:cNvSpPr>
              <a:spLocks noChangeArrowheads="1"/>
            </p:cNvSpPr>
            <p:nvPr/>
          </p:nvSpPr>
          <p:spPr bwMode="auto">
            <a:xfrm>
              <a:off x="4035" y="194"/>
              <a:ext cx="418" cy="191"/>
            </a:xfrm>
            <a:prstGeom prst="rect">
              <a:avLst/>
            </a:prstGeom>
            <a:noFill/>
            <a:ln w="12700">
              <a:noFill/>
              <a:miter lim="800000"/>
              <a:headEnd/>
              <a:tailEnd/>
            </a:ln>
          </p:spPr>
          <p:txBody>
            <a:bodyPr wrap="none" lIns="90488" tIns="44450" rIns="90488" bIns="44450">
              <a:spAutoFit/>
            </a:bodyPr>
            <a:lstStyle/>
            <a:p>
              <a:pPr eaLnBrk="0" hangingPunct="0"/>
              <a:r>
                <a:rPr lang="en-US" sz="1200" b="1">
                  <a:solidFill>
                    <a:srgbClr val="000000"/>
                  </a:solidFill>
                  <a:latin typeface="Cambria"/>
                  <a:cs typeface="Cambria"/>
                </a:rPr>
                <a:t>name</a:t>
              </a:r>
            </a:p>
          </p:txBody>
        </p:sp>
        <p:sp>
          <p:nvSpPr>
            <p:cNvPr id="24588" name="Rectangle 9"/>
            <p:cNvSpPr>
              <a:spLocks noChangeArrowheads="1"/>
            </p:cNvSpPr>
            <p:nvPr/>
          </p:nvSpPr>
          <p:spPr bwMode="auto">
            <a:xfrm>
              <a:off x="3454" y="333"/>
              <a:ext cx="302" cy="191"/>
            </a:xfrm>
            <a:prstGeom prst="rect">
              <a:avLst/>
            </a:prstGeom>
            <a:noFill/>
            <a:ln w="12700">
              <a:noFill/>
              <a:miter lim="800000"/>
              <a:headEnd/>
              <a:tailEnd/>
            </a:ln>
          </p:spPr>
          <p:txBody>
            <a:bodyPr wrap="none" lIns="90488" tIns="44450" rIns="90488" bIns="44450">
              <a:spAutoFit/>
            </a:bodyPr>
            <a:lstStyle/>
            <a:p>
              <a:pPr eaLnBrk="0" hangingPunct="0"/>
              <a:r>
                <a:rPr lang="en-US" sz="1200" b="1" u="sng" dirty="0" err="1">
                  <a:solidFill>
                    <a:srgbClr val="000000"/>
                  </a:solidFill>
                  <a:latin typeface="Cambria"/>
                  <a:cs typeface="Cambria"/>
                </a:rPr>
                <a:t>ssn</a:t>
              </a:r>
              <a:endParaRPr lang="en-US" sz="1200" b="1" u="sng" dirty="0">
                <a:solidFill>
                  <a:srgbClr val="000000"/>
                </a:solidFill>
                <a:latin typeface="Cambria"/>
                <a:cs typeface="Cambria"/>
              </a:endParaRPr>
            </a:p>
          </p:txBody>
        </p:sp>
        <p:sp>
          <p:nvSpPr>
            <p:cNvPr id="24589" name="Rectangle 10"/>
            <p:cNvSpPr>
              <a:spLocks noChangeArrowheads="1"/>
            </p:cNvSpPr>
            <p:nvPr/>
          </p:nvSpPr>
          <p:spPr bwMode="auto">
            <a:xfrm>
              <a:off x="3935" y="768"/>
              <a:ext cx="690" cy="191"/>
            </a:xfrm>
            <a:prstGeom prst="rect">
              <a:avLst/>
            </a:prstGeom>
            <a:noFill/>
            <a:ln w="12700">
              <a:noFill/>
              <a:miter lim="800000"/>
              <a:headEnd/>
              <a:tailEnd/>
            </a:ln>
          </p:spPr>
          <p:txBody>
            <a:bodyPr wrap="none" lIns="90488" tIns="44450" rIns="90488" bIns="44450">
              <a:spAutoFit/>
            </a:bodyPr>
            <a:lstStyle/>
            <a:p>
              <a:pPr eaLnBrk="0" hangingPunct="0"/>
              <a:r>
                <a:rPr lang="en-US" sz="1200" b="1" dirty="0">
                  <a:solidFill>
                    <a:srgbClr val="000000"/>
                  </a:solidFill>
                  <a:latin typeface="Cambria"/>
                  <a:cs typeface="Cambria"/>
                </a:rPr>
                <a:t>Employees</a:t>
              </a:r>
            </a:p>
          </p:txBody>
        </p:sp>
        <p:sp>
          <p:nvSpPr>
            <p:cNvPr id="24590" name="Rectangle 11"/>
            <p:cNvSpPr>
              <a:spLocks noChangeArrowheads="1"/>
            </p:cNvSpPr>
            <p:nvPr/>
          </p:nvSpPr>
          <p:spPr bwMode="auto">
            <a:xfrm>
              <a:off x="4704" y="340"/>
              <a:ext cx="281" cy="191"/>
            </a:xfrm>
            <a:prstGeom prst="rect">
              <a:avLst/>
            </a:prstGeom>
            <a:noFill/>
            <a:ln w="12700">
              <a:noFill/>
              <a:miter lim="800000"/>
              <a:headEnd/>
              <a:tailEnd/>
            </a:ln>
          </p:spPr>
          <p:txBody>
            <a:bodyPr wrap="none" lIns="90488" tIns="44450" rIns="90488" bIns="44450">
              <a:spAutoFit/>
            </a:bodyPr>
            <a:lstStyle/>
            <a:p>
              <a:pPr eaLnBrk="0" hangingPunct="0"/>
              <a:r>
                <a:rPr lang="en-US" sz="1200" b="1">
                  <a:solidFill>
                    <a:srgbClr val="000000"/>
                  </a:solidFill>
                  <a:latin typeface="Cambria"/>
                  <a:cs typeface="Cambria"/>
                </a:rPr>
                <a:t>lot</a:t>
              </a:r>
            </a:p>
          </p:txBody>
        </p:sp>
        <p:sp>
          <p:nvSpPr>
            <p:cNvPr id="24591" name="Line 12"/>
            <p:cNvSpPr>
              <a:spLocks noChangeShapeType="1"/>
            </p:cNvSpPr>
            <p:nvPr/>
          </p:nvSpPr>
          <p:spPr bwMode="auto">
            <a:xfrm>
              <a:off x="3624" y="575"/>
              <a:ext cx="406" cy="154"/>
            </a:xfrm>
            <a:prstGeom prst="line">
              <a:avLst/>
            </a:prstGeom>
            <a:noFill/>
            <a:ln w="12700">
              <a:solidFill>
                <a:schemeClr val="tx2"/>
              </a:solidFill>
              <a:round/>
              <a:headEnd/>
              <a:tailEnd/>
            </a:ln>
          </p:spPr>
          <p:txBody>
            <a:bodyPr/>
            <a:lstStyle/>
            <a:p>
              <a:endParaRPr lang="en-US">
                <a:latin typeface="Cambria"/>
                <a:cs typeface="Cambria"/>
              </a:endParaRPr>
            </a:p>
          </p:txBody>
        </p:sp>
        <p:sp>
          <p:nvSpPr>
            <p:cNvPr id="24592" name="Line 13"/>
            <p:cNvSpPr>
              <a:spLocks noChangeShapeType="1"/>
            </p:cNvSpPr>
            <p:nvPr/>
          </p:nvSpPr>
          <p:spPr bwMode="auto">
            <a:xfrm>
              <a:off x="4283" y="413"/>
              <a:ext cx="0" cy="316"/>
            </a:xfrm>
            <a:prstGeom prst="line">
              <a:avLst/>
            </a:prstGeom>
            <a:noFill/>
            <a:ln w="12700">
              <a:solidFill>
                <a:schemeClr val="tx2"/>
              </a:solidFill>
              <a:round/>
              <a:headEnd/>
              <a:tailEnd/>
            </a:ln>
          </p:spPr>
          <p:txBody>
            <a:bodyPr/>
            <a:lstStyle/>
            <a:p>
              <a:endParaRPr lang="en-US">
                <a:latin typeface="Cambria"/>
                <a:cs typeface="Cambria"/>
              </a:endParaRPr>
            </a:p>
          </p:txBody>
        </p:sp>
        <p:sp>
          <p:nvSpPr>
            <p:cNvPr id="24593" name="Line 14"/>
            <p:cNvSpPr>
              <a:spLocks noChangeShapeType="1"/>
            </p:cNvSpPr>
            <p:nvPr/>
          </p:nvSpPr>
          <p:spPr bwMode="auto">
            <a:xfrm flipH="1">
              <a:off x="4422" y="596"/>
              <a:ext cx="443" cy="133"/>
            </a:xfrm>
            <a:prstGeom prst="line">
              <a:avLst/>
            </a:prstGeom>
            <a:noFill/>
            <a:ln w="12700">
              <a:solidFill>
                <a:schemeClr val="tx2"/>
              </a:solidFill>
              <a:round/>
              <a:headEnd/>
              <a:tailEnd/>
            </a:ln>
          </p:spPr>
          <p:txBody>
            <a:bodyPr/>
            <a:lstStyle/>
            <a:p>
              <a:endParaRPr lang="en-US">
                <a:latin typeface="Cambria"/>
                <a:cs typeface="Cambria"/>
              </a:endParaRPr>
            </a:p>
          </p:txBody>
        </p:sp>
        <p:sp>
          <p:nvSpPr>
            <p:cNvPr id="24594" name="Freeform 15"/>
            <p:cNvSpPr>
              <a:spLocks/>
            </p:cNvSpPr>
            <p:nvPr/>
          </p:nvSpPr>
          <p:spPr bwMode="auto">
            <a:xfrm>
              <a:off x="2208" y="1008"/>
              <a:ext cx="893" cy="295"/>
            </a:xfrm>
            <a:custGeom>
              <a:avLst/>
              <a:gdLst>
                <a:gd name="T0" fmla="*/ 0 w 893"/>
                <a:gd name="T1" fmla="*/ 159 h 295"/>
                <a:gd name="T2" fmla="*/ 14 w 893"/>
                <a:gd name="T3" fmla="*/ 184 h 295"/>
                <a:gd name="T4" fmla="*/ 41 w 893"/>
                <a:gd name="T5" fmla="*/ 208 h 295"/>
                <a:gd name="T6" fmla="*/ 80 w 893"/>
                <a:gd name="T7" fmla="*/ 229 h 295"/>
                <a:gd name="T8" fmla="*/ 129 w 893"/>
                <a:gd name="T9" fmla="*/ 251 h 295"/>
                <a:gd name="T10" fmla="*/ 189 w 893"/>
                <a:gd name="T11" fmla="*/ 265 h 295"/>
                <a:gd name="T12" fmla="*/ 257 w 893"/>
                <a:gd name="T13" fmla="*/ 280 h 295"/>
                <a:gd name="T14" fmla="*/ 329 w 893"/>
                <a:gd name="T15" fmla="*/ 288 h 295"/>
                <a:gd name="T16" fmla="*/ 407 w 893"/>
                <a:gd name="T17" fmla="*/ 292 h 295"/>
                <a:gd name="T18" fmla="*/ 484 w 893"/>
                <a:gd name="T19" fmla="*/ 292 h 295"/>
                <a:gd name="T20" fmla="*/ 562 w 893"/>
                <a:gd name="T21" fmla="*/ 288 h 295"/>
                <a:gd name="T22" fmla="*/ 634 w 893"/>
                <a:gd name="T23" fmla="*/ 278 h 295"/>
                <a:gd name="T24" fmla="*/ 702 w 893"/>
                <a:gd name="T25" fmla="*/ 265 h 295"/>
                <a:gd name="T26" fmla="*/ 761 w 893"/>
                <a:gd name="T27" fmla="*/ 250 h 295"/>
                <a:gd name="T28" fmla="*/ 811 w 893"/>
                <a:gd name="T29" fmla="*/ 229 h 295"/>
                <a:gd name="T30" fmla="*/ 850 w 893"/>
                <a:gd name="T31" fmla="*/ 208 h 295"/>
                <a:gd name="T32" fmla="*/ 877 w 893"/>
                <a:gd name="T33" fmla="*/ 184 h 295"/>
                <a:gd name="T34" fmla="*/ 890 w 893"/>
                <a:gd name="T35" fmla="*/ 159 h 295"/>
                <a:gd name="T36" fmla="*/ 890 w 893"/>
                <a:gd name="T37" fmla="*/ 134 h 295"/>
                <a:gd name="T38" fmla="*/ 877 w 893"/>
                <a:gd name="T39" fmla="*/ 109 h 295"/>
                <a:gd name="T40" fmla="*/ 850 w 893"/>
                <a:gd name="T41" fmla="*/ 84 h 295"/>
                <a:gd name="T42" fmla="*/ 811 w 893"/>
                <a:gd name="T43" fmla="*/ 61 h 295"/>
                <a:gd name="T44" fmla="*/ 761 w 893"/>
                <a:gd name="T45" fmla="*/ 42 h 295"/>
                <a:gd name="T46" fmla="*/ 701 w 893"/>
                <a:gd name="T47" fmla="*/ 25 h 295"/>
                <a:gd name="T48" fmla="*/ 634 w 893"/>
                <a:gd name="T49" fmla="*/ 13 h 295"/>
                <a:gd name="T50" fmla="*/ 560 w 893"/>
                <a:gd name="T51" fmla="*/ 4 h 295"/>
                <a:gd name="T52" fmla="*/ 484 w 893"/>
                <a:gd name="T53" fmla="*/ 0 h 295"/>
                <a:gd name="T54" fmla="*/ 407 w 893"/>
                <a:gd name="T55" fmla="*/ 0 h 295"/>
                <a:gd name="T56" fmla="*/ 329 w 893"/>
                <a:gd name="T57" fmla="*/ 4 h 295"/>
                <a:gd name="T58" fmla="*/ 257 w 893"/>
                <a:gd name="T59" fmla="*/ 13 h 295"/>
                <a:gd name="T60" fmla="*/ 189 w 893"/>
                <a:gd name="T61" fmla="*/ 25 h 295"/>
                <a:gd name="T62" fmla="*/ 129 w 893"/>
                <a:gd name="T63" fmla="*/ 42 h 295"/>
                <a:gd name="T64" fmla="*/ 80 w 893"/>
                <a:gd name="T65" fmla="*/ 61 h 295"/>
                <a:gd name="T66" fmla="*/ 41 w 893"/>
                <a:gd name="T67" fmla="*/ 84 h 295"/>
                <a:gd name="T68" fmla="*/ 14 w 893"/>
                <a:gd name="T69" fmla="*/ 109 h 295"/>
                <a:gd name="T70" fmla="*/ 0 w 893"/>
                <a:gd name="T71" fmla="*/ 134 h 2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93"/>
                <a:gd name="T109" fmla="*/ 0 h 295"/>
                <a:gd name="T110" fmla="*/ 893 w 893"/>
                <a:gd name="T111" fmla="*/ 295 h 29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93" h="295">
                  <a:moveTo>
                    <a:pt x="0" y="146"/>
                  </a:moveTo>
                  <a:lnTo>
                    <a:pt x="0" y="159"/>
                  </a:lnTo>
                  <a:lnTo>
                    <a:pt x="4" y="172"/>
                  </a:lnTo>
                  <a:lnTo>
                    <a:pt x="14" y="184"/>
                  </a:lnTo>
                  <a:lnTo>
                    <a:pt x="26" y="197"/>
                  </a:lnTo>
                  <a:lnTo>
                    <a:pt x="41" y="208"/>
                  </a:lnTo>
                  <a:lnTo>
                    <a:pt x="58" y="219"/>
                  </a:lnTo>
                  <a:lnTo>
                    <a:pt x="80" y="229"/>
                  </a:lnTo>
                  <a:lnTo>
                    <a:pt x="102" y="241"/>
                  </a:lnTo>
                  <a:lnTo>
                    <a:pt x="129" y="251"/>
                  </a:lnTo>
                  <a:lnTo>
                    <a:pt x="159" y="259"/>
                  </a:lnTo>
                  <a:lnTo>
                    <a:pt x="189" y="265"/>
                  </a:lnTo>
                  <a:lnTo>
                    <a:pt x="222" y="272"/>
                  </a:lnTo>
                  <a:lnTo>
                    <a:pt x="257" y="280"/>
                  </a:lnTo>
                  <a:lnTo>
                    <a:pt x="292" y="283"/>
                  </a:lnTo>
                  <a:lnTo>
                    <a:pt x="329" y="288"/>
                  </a:lnTo>
                  <a:lnTo>
                    <a:pt x="369" y="290"/>
                  </a:lnTo>
                  <a:lnTo>
                    <a:pt x="407" y="292"/>
                  </a:lnTo>
                  <a:lnTo>
                    <a:pt x="445" y="294"/>
                  </a:lnTo>
                  <a:lnTo>
                    <a:pt x="484" y="292"/>
                  </a:lnTo>
                  <a:lnTo>
                    <a:pt x="522" y="290"/>
                  </a:lnTo>
                  <a:lnTo>
                    <a:pt x="562" y="288"/>
                  </a:lnTo>
                  <a:lnTo>
                    <a:pt x="599" y="283"/>
                  </a:lnTo>
                  <a:lnTo>
                    <a:pt x="634" y="278"/>
                  </a:lnTo>
                  <a:lnTo>
                    <a:pt x="669" y="272"/>
                  </a:lnTo>
                  <a:lnTo>
                    <a:pt x="702" y="265"/>
                  </a:lnTo>
                  <a:lnTo>
                    <a:pt x="732" y="259"/>
                  </a:lnTo>
                  <a:lnTo>
                    <a:pt x="761" y="250"/>
                  </a:lnTo>
                  <a:lnTo>
                    <a:pt x="788" y="241"/>
                  </a:lnTo>
                  <a:lnTo>
                    <a:pt x="811" y="229"/>
                  </a:lnTo>
                  <a:lnTo>
                    <a:pt x="833" y="219"/>
                  </a:lnTo>
                  <a:lnTo>
                    <a:pt x="850" y="208"/>
                  </a:lnTo>
                  <a:lnTo>
                    <a:pt x="866" y="197"/>
                  </a:lnTo>
                  <a:lnTo>
                    <a:pt x="877" y="184"/>
                  </a:lnTo>
                  <a:lnTo>
                    <a:pt x="884" y="171"/>
                  </a:lnTo>
                  <a:lnTo>
                    <a:pt x="890" y="159"/>
                  </a:lnTo>
                  <a:lnTo>
                    <a:pt x="892" y="146"/>
                  </a:lnTo>
                  <a:lnTo>
                    <a:pt x="890" y="134"/>
                  </a:lnTo>
                  <a:lnTo>
                    <a:pt x="884" y="121"/>
                  </a:lnTo>
                  <a:lnTo>
                    <a:pt x="877" y="109"/>
                  </a:lnTo>
                  <a:lnTo>
                    <a:pt x="865" y="96"/>
                  </a:lnTo>
                  <a:lnTo>
                    <a:pt x="850" y="84"/>
                  </a:lnTo>
                  <a:lnTo>
                    <a:pt x="833" y="73"/>
                  </a:lnTo>
                  <a:lnTo>
                    <a:pt x="811" y="61"/>
                  </a:lnTo>
                  <a:lnTo>
                    <a:pt x="788" y="51"/>
                  </a:lnTo>
                  <a:lnTo>
                    <a:pt x="761" y="42"/>
                  </a:lnTo>
                  <a:lnTo>
                    <a:pt x="732" y="32"/>
                  </a:lnTo>
                  <a:lnTo>
                    <a:pt x="701" y="25"/>
                  </a:lnTo>
                  <a:lnTo>
                    <a:pt x="669" y="19"/>
                  </a:lnTo>
                  <a:lnTo>
                    <a:pt x="634" y="13"/>
                  </a:lnTo>
                  <a:lnTo>
                    <a:pt x="599" y="7"/>
                  </a:lnTo>
                  <a:lnTo>
                    <a:pt x="560" y="4"/>
                  </a:lnTo>
                  <a:lnTo>
                    <a:pt x="522" y="1"/>
                  </a:lnTo>
                  <a:lnTo>
                    <a:pt x="484" y="0"/>
                  </a:lnTo>
                  <a:lnTo>
                    <a:pt x="445" y="0"/>
                  </a:lnTo>
                  <a:lnTo>
                    <a:pt x="407" y="0"/>
                  </a:lnTo>
                  <a:lnTo>
                    <a:pt x="369" y="1"/>
                  </a:lnTo>
                  <a:lnTo>
                    <a:pt x="329" y="4"/>
                  </a:lnTo>
                  <a:lnTo>
                    <a:pt x="292" y="7"/>
                  </a:lnTo>
                  <a:lnTo>
                    <a:pt x="257" y="13"/>
                  </a:lnTo>
                  <a:lnTo>
                    <a:pt x="222" y="19"/>
                  </a:lnTo>
                  <a:lnTo>
                    <a:pt x="189" y="25"/>
                  </a:lnTo>
                  <a:lnTo>
                    <a:pt x="159" y="33"/>
                  </a:lnTo>
                  <a:lnTo>
                    <a:pt x="129" y="42"/>
                  </a:lnTo>
                  <a:lnTo>
                    <a:pt x="102" y="51"/>
                  </a:lnTo>
                  <a:lnTo>
                    <a:pt x="80" y="61"/>
                  </a:lnTo>
                  <a:lnTo>
                    <a:pt x="58" y="73"/>
                  </a:lnTo>
                  <a:lnTo>
                    <a:pt x="41" y="84"/>
                  </a:lnTo>
                  <a:lnTo>
                    <a:pt x="26" y="96"/>
                  </a:lnTo>
                  <a:lnTo>
                    <a:pt x="14" y="109"/>
                  </a:lnTo>
                  <a:lnTo>
                    <a:pt x="4" y="121"/>
                  </a:lnTo>
                  <a:lnTo>
                    <a:pt x="0" y="134"/>
                  </a:lnTo>
                  <a:lnTo>
                    <a:pt x="0" y="146"/>
                  </a:lnTo>
                </a:path>
              </a:pathLst>
            </a:custGeom>
            <a:noFill/>
            <a:ln w="12700" cap="rnd">
              <a:solidFill>
                <a:srgbClr val="000000"/>
              </a:solidFill>
              <a:round/>
              <a:headEnd/>
              <a:tailEnd/>
            </a:ln>
          </p:spPr>
          <p:txBody>
            <a:bodyPr/>
            <a:lstStyle/>
            <a:p>
              <a:endParaRPr lang="en-US">
                <a:latin typeface="Cambria"/>
                <a:cs typeface="Cambria"/>
              </a:endParaRPr>
            </a:p>
          </p:txBody>
        </p:sp>
        <p:sp>
          <p:nvSpPr>
            <p:cNvPr id="24595" name="Rectangle 16"/>
            <p:cNvSpPr>
              <a:spLocks noChangeArrowheads="1"/>
            </p:cNvSpPr>
            <p:nvPr/>
          </p:nvSpPr>
          <p:spPr bwMode="auto">
            <a:xfrm>
              <a:off x="2256" y="1056"/>
              <a:ext cx="835" cy="189"/>
            </a:xfrm>
            <a:prstGeom prst="rect">
              <a:avLst/>
            </a:prstGeom>
            <a:noFill/>
            <a:ln w="12700">
              <a:noFill/>
              <a:miter lim="800000"/>
              <a:headEnd/>
              <a:tailEnd/>
            </a:ln>
          </p:spPr>
          <p:txBody>
            <a:bodyPr wrap="none" lIns="90488" tIns="44450" rIns="90488" bIns="44450">
              <a:spAutoFit/>
            </a:bodyPr>
            <a:lstStyle/>
            <a:p>
              <a:pPr eaLnBrk="0" hangingPunct="0"/>
              <a:r>
                <a:rPr lang="en-US" sz="1200" b="1">
                  <a:solidFill>
                    <a:srgbClr val="000000"/>
                  </a:solidFill>
                  <a:latin typeface="Cambria"/>
                  <a:cs typeface="Cambria"/>
                </a:rPr>
                <a:t>hourly_wages</a:t>
              </a:r>
            </a:p>
          </p:txBody>
        </p:sp>
        <p:sp>
          <p:nvSpPr>
            <p:cNvPr id="24596" name="Line 17"/>
            <p:cNvSpPr>
              <a:spLocks noChangeShapeType="1"/>
            </p:cNvSpPr>
            <p:nvPr/>
          </p:nvSpPr>
          <p:spPr bwMode="auto">
            <a:xfrm>
              <a:off x="2921" y="1309"/>
              <a:ext cx="391" cy="323"/>
            </a:xfrm>
            <a:prstGeom prst="line">
              <a:avLst/>
            </a:prstGeom>
            <a:noFill/>
            <a:ln w="12700">
              <a:solidFill>
                <a:schemeClr val="tx2"/>
              </a:solidFill>
              <a:round/>
              <a:headEnd/>
              <a:tailEnd/>
            </a:ln>
          </p:spPr>
          <p:txBody>
            <a:bodyPr/>
            <a:lstStyle/>
            <a:p>
              <a:endParaRPr lang="en-US">
                <a:latin typeface="Cambria"/>
                <a:cs typeface="Cambria"/>
              </a:endParaRPr>
            </a:p>
          </p:txBody>
        </p:sp>
        <p:sp>
          <p:nvSpPr>
            <p:cNvPr id="24597" name="Freeform 18"/>
            <p:cNvSpPr>
              <a:spLocks/>
            </p:cNvSpPr>
            <p:nvPr/>
          </p:nvSpPr>
          <p:spPr bwMode="auto">
            <a:xfrm>
              <a:off x="4896" y="1223"/>
              <a:ext cx="684" cy="272"/>
            </a:xfrm>
            <a:custGeom>
              <a:avLst/>
              <a:gdLst>
                <a:gd name="T0" fmla="*/ 1 w 684"/>
                <a:gd name="T1" fmla="*/ 147 h 272"/>
                <a:gd name="T2" fmla="*/ 10 w 684"/>
                <a:gd name="T3" fmla="*/ 170 h 272"/>
                <a:gd name="T4" fmla="*/ 31 w 684"/>
                <a:gd name="T5" fmla="*/ 192 h 272"/>
                <a:gd name="T6" fmla="*/ 61 w 684"/>
                <a:gd name="T7" fmla="*/ 213 h 272"/>
                <a:gd name="T8" fmla="*/ 98 w 684"/>
                <a:gd name="T9" fmla="*/ 231 h 272"/>
                <a:gd name="T10" fmla="*/ 144 w 684"/>
                <a:gd name="T11" fmla="*/ 247 h 272"/>
                <a:gd name="T12" fmla="*/ 196 w 684"/>
                <a:gd name="T13" fmla="*/ 258 h 272"/>
                <a:gd name="T14" fmla="*/ 251 w 684"/>
                <a:gd name="T15" fmla="*/ 267 h 272"/>
                <a:gd name="T16" fmla="*/ 310 w 684"/>
                <a:gd name="T17" fmla="*/ 271 h 272"/>
                <a:gd name="T18" fmla="*/ 369 w 684"/>
                <a:gd name="T19" fmla="*/ 271 h 272"/>
                <a:gd name="T20" fmla="*/ 428 w 684"/>
                <a:gd name="T21" fmla="*/ 265 h 272"/>
                <a:gd name="T22" fmla="*/ 485 w 684"/>
                <a:gd name="T23" fmla="*/ 258 h 272"/>
                <a:gd name="T24" fmla="*/ 536 w 684"/>
                <a:gd name="T25" fmla="*/ 247 h 272"/>
                <a:gd name="T26" fmla="*/ 582 w 684"/>
                <a:gd name="T27" fmla="*/ 231 h 272"/>
                <a:gd name="T28" fmla="*/ 621 w 684"/>
                <a:gd name="T29" fmla="*/ 213 h 272"/>
                <a:gd name="T30" fmla="*/ 650 w 684"/>
                <a:gd name="T31" fmla="*/ 192 h 272"/>
                <a:gd name="T32" fmla="*/ 671 w 684"/>
                <a:gd name="T33" fmla="*/ 170 h 272"/>
                <a:gd name="T34" fmla="*/ 681 w 684"/>
                <a:gd name="T35" fmla="*/ 147 h 272"/>
                <a:gd name="T36" fmla="*/ 681 w 684"/>
                <a:gd name="T37" fmla="*/ 123 h 272"/>
                <a:gd name="T38" fmla="*/ 671 w 684"/>
                <a:gd name="T39" fmla="*/ 100 h 272"/>
                <a:gd name="T40" fmla="*/ 650 w 684"/>
                <a:gd name="T41" fmla="*/ 79 h 272"/>
                <a:gd name="T42" fmla="*/ 621 w 684"/>
                <a:gd name="T43" fmla="*/ 58 h 272"/>
                <a:gd name="T44" fmla="*/ 582 w 684"/>
                <a:gd name="T45" fmla="*/ 39 h 272"/>
                <a:gd name="T46" fmla="*/ 536 w 684"/>
                <a:gd name="T47" fmla="*/ 25 h 272"/>
                <a:gd name="T48" fmla="*/ 485 w 684"/>
                <a:gd name="T49" fmla="*/ 12 h 272"/>
                <a:gd name="T50" fmla="*/ 428 w 684"/>
                <a:gd name="T51" fmla="*/ 4 h 272"/>
                <a:gd name="T52" fmla="*/ 369 w 684"/>
                <a:gd name="T53" fmla="*/ 1 h 272"/>
                <a:gd name="T54" fmla="*/ 310 w 684"/>
                <a:gd name="T55" fmla="*/ 1 h 272"/>
                <a:gd name="T56" fmla="*/ 251 w 684"/>
                <a:gd name="T57" fmla="*/ 4 h 272"/>
                <a:gd name="T58" fmla="*/ 196 w 684"/>
                <a:gd name="T59" fmla="*/ 12 h 272"/>
                <a:gd name="T60" fmla="*/ 144 w 684"/>
                <a:gd name="T61" fmla="*/ 25 h 272"/>
                <a:gd name="T62" fmla="*/ 98 w 684"/>
                <a:gd name="T63" fmla="*/ 40 h 272"/>
                <a:gd name="T64" fmla="*/ 60 w 684"/>
                <a:gd name="T65" fmla="*/ 58 h 272"/>
                <a:gd name="T66" fmla="*/ 31 w 684"/>
                <a:gd name="T67" fmla="*/ 79 h 272"/>
                <a:gd name="T68" fmla="*/ 10 w 684"/>
                <a:gd name="T69" fmla="*/ 100 h 272"/>
                <a:gd name="T70" fmla="*/ 1 w 684"/>
                <a:gd name="T71" fmla="*/ 123 h 2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4"/>
                <a:gd name="T109" fmla="*/ 0 h 272"/>
                <a:gd name="T110" fmla="*/ 684 w 684"/>
                <a:gd name="T111" fmla="*/ 272 h 2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4" h="272">
                  <a:moveTo>
                    <a:pt x="0" y="136"/>
                  </a:moveTo>
                  <a:lnTo>
                    <a:pt x="1" y="147"/>
                  </a:lnTo>
                  <a:lnTo>
                    <a:pt x="3" y="158"/>
                  </a:lnTo>
                  <a:lnTo>
                    <a:pt x="10" y="170"/>
                  </a:lnTo>
                  <a:lnTo>
                    <a:pt x="19" y="181"/>
                  </a:lnTo>
                  <a:lnTo>
                    <a:pt x="31" y="192"/>
                  </a:lnTo>
                  <a:lnTo>
                    <a:pt x="44" y="204"/>
                  </a:lnTo>
                  <a:lnTo>
                    <a:pt x="61" y="213"/>
                  </a:lnTo>
                  <a:lnTo>
                    <a:pt x="77" y="222"/>
                  </a:lnTo>
                  <a:lnTo>
                    <a:pt x="98" y="231"/>
                  </a:lnTo>
                  <a:lnTo>
                    <a:pt x="120" y="239"/>
                  </a:lnTo>
                  <a:lnTo>
                    <a:pt x="144" y="247"/>
                  </a:lnTo>
                  <a:lnTo>
                    <a:pt x="169" y="252"/>
                  </a:lnTo>
                  <a:lnTo>
                    <a:pt x="196" y="258"/>
                  </a:lnTo>
                  <a:lnTo>
                    <a:pt x="224" y="263"/>
                  </a:lnTo>
                  <a:lnTo>
                    <a:pt x="251" y="267"/>
                  </a:lnTo>
                  <a:lnTo>
                    <a:pt x="281" y="269"/>
                  </a:lnTo>
                  <a:lnTo>
                    <a:pt x="310" y="271"/>
                  </a:lnTo>
                  <a:lnTo>
                    <a:pt x="339" y="271"/>
                  </a:lnTo>
                  <a:lnTo>
                    <a:pt x="369" y="271"/>
                  </a:lnTo>
                  <a:lnTo>
                    <a:pt x="399" y="269"/>
                  </a:lnTo>
                  <a:lnTo>
                    <a:pt x="428" y="265"/>
                  </a:lnTo>
                  <a:lnTo>
                    <a:pt x="457" y="263"/>
                  </a:lnTo>
                  <a:lnTo>
                    <a:pt x="485" y="258"/>
                  </a:lnTo>
                  <a:lnTo>
                    <a:pt x="512" y="252"/>
                  </a:lnTo>
                  <a:lnTo>
                    <a:pt x="536" y="247"/>
                  </a:lnTo>
                  <a:lnTo>
                    <a:pt x="559" y="239"/>
                  </a:lnTo>
                  <a:lnTo>
                    <a:pt x="582" y="231"/>
                  </a:lnTo>
                  <a:lnTo>
                    <a:pt x="601" y="222"/>
                  </a:lnTo>
                  <a:lnTo>
                    <a:pt x="621" y="213"/>
                  </a:lnTo>
                  <a:lnTo>
                    <a:pt x="636" y="204"/>
                  </a:lnTo>
                  <a:lnTo>
                    <a:pt x="650" y="192"/>
                  </a:lnTo>
                  <a:lnTo>
                    <a:pt x="662" y="181"/>
                  </a:lnTo>
                  <a:lnTo>
                    <a:pt x="671" y="170"/>
                  </a:lnTo>
                  <a:lnTo>
                    <a:pt x="677" y="158"/>
                  </a:lnTo>
                  <a:lnTo>
                    <a:pt x="681" y="147"/>
                  </a:lnTo>
                  <a:lnTo>
                    <a:pt x="683" y="136"/>
                  </a:lnTo>
                  <a:lnTo>
                    <a:pt x="681" y="123"/>
                  </a:lnTo>
                  <a:lnTo>
                    <a:pt x="677" y="112"/>
                  </a:lnTo>
                  <a:lnTo>
                    <a:pt x="671" y="100"/>
                  </a:lnTo>
                  <a:lnTo>
                    <a:pt x="662" y="88"/>
                  </a:lnTo>
                  <a:lnTo>
                    <a:pt x="650" y="79"/>
                  </a:lnTo>
                  <a:lnTo>
                    <a:pt x="636" y="69"/>
                  </a:lnTo>
                  <a:lnTo>
                    <a:pt x="621" y="58"/>
                  </a:lnTo>
                  <a:lnTo>
                    <a:pt x="601" y="48"/>
                  </a:lnTo>
                  <a:lnTo>
                    <a:pt x="582" y="39"/>
                  </a:lnTo>
                  <a:lnTo>
                    <a:pt x="559" y="31"/>
                  </a:lnTo>
                  <a:lnTo>
                    <a:pt x="536" y="25"/>
                  </a:lnTo>
                  <a:lnTo>
                    <a:pt x="511" y="19"/>
                  </a:lnTo>
                  <a:lnTo>
                    <a:pt x="485" y="12"/>
                  </a:lnTo>
                  <a:lnTo>
                    <a:pt x="457" y="9"/>
                  </a:lnTo>
                  <a:lnTo>
                    <a:pt x="428" y="4"/>
                  </a:lnTo>
                  <a:lnTo>
                    <a:pt x="399" y="2"/>
                  </a:lnTo>
                  <a:lnTo>
                    <a:pt x="369" y="1"/>
                  </a:lnTo>
                  <a:lnTo>
                    <a:pt x="339" y="0"/>
                  </a:lnTo>
                  <a:lnTo>
                    <a:pt x="310" y="1"/>
                  </a:lnTo>
                  <a:lnTo>
                    <a:pt x="281" y="2"/>
                  </a:lnTo>
                  <a:lnTo>
                    <a:pt x="251" y="4"/>
                  </a:lnTo>
                  <a:lnTo>
                    <a:pt x="224" y="9"/>
                  </a:lnTo>
                  <a:lnTo>
                    <a:pt x="196" y="12"/>
                  </a:lnTo>
                  <a:lnTo>
                    <a:pt x="169" y="19"/>
                  </a:lnTo>
                  <a:lnTo>
                    <a:pt x="144" y="25"/>
                  </a:lnTo>
                  <a:lnTo>
                    <a:pt x="120" y="31"/>
                  </a:lnTo>
                  <a:lnTo>
                    <a:pt x="98" y="40"/>
                  </a:lnTo>
                  <a:lnTo>
                    <a:pt x="77" y="48"/>
                  </a:lnTo>
                  <a:lnTo>
                    <a:pt x="60" y="58"/>
                  </a:lnTo>
                  <a:lnTo>
                    <a:pt x="44" y="69"/>
                  </a:lnTo>
                  <a:lnTo>
                    <a:pt x="31" y="79"/>
                  </a:lnTo>
                  <a:lnTo>
                    <a:pt x="19" y="88"/>
                  </a:lnTo>
                  <a:lnTo>
                    <a:pt x="10" y="100"/>
                  </a:lnTo>
                  <a:lnTo>
                    <a:pt x="3" y="113"/>
                  </a:lnTo>
                  <a:lnTo>
                    <a:pt x="1" y="123"/>
                  </a:lnTo>
                  <a:lnTo>
                    <a:pt x="0" y="136"/>
                  </a:lnTo>
                </a:path>
              </a:pathLst>
            </a:custGeom>
            <a:noFill/>
            <a:ln w="12700" cap="rnd">
              <a:solidFill>
                <a:srgbClr val="000000"/>
              </a:solidFill>
              <a:round/>
              <a:headEnd/>
              <a:tailEnd/>
            </a:ln>
          </p:spPr>
          <p:txBody>
            <a:bodyPr/>
            <a:lstStyle/>
            <a:p>
              <a:endParaRPr lang="en-US">
                <a:latin typeface="Cambria"/>
                <a:cs typeface="Cambria"/>
              </a:endParaRPr>
            </a:p>
          </p:txBody>
        </p:sp>
        <p:sp>
          <p:nvSpPr>
            <p:cNvPr id="24598" name="Freeform 19"/>
            <p:cNvSpPr>
              <a:spLocks/>
            </p:cNvSpPr>
            <p:nvPr/>
          </p:nvSpPr>
          <p:spPr bwMode="auto">
            <a:xfrm>
              <a:off x="3170" y="1010"/>
              <a:ext cx="961" cy="303"/>
            </a:xfrm>
            <a:custGeom>
              <a:avLst/>
              <a:gdLst>
                <a:gd name="T0" fmla="*/ 1 w 961"/>
                <a:gd name="T1" fmla="*/ 164 h 303"/>
                <a:gd name="T2" fmla="*/ 17 w 961"/>
                <a:gd name="T3" fmla="*/ 189 h 303"/>
                <a:gd name="T4" fmla="*/ 46 w 961"/>
                <a:gd name="T5" fmla="*/ 215 h 303"/>
                <a:gd name="T6" fmla="*/ 85 w 961"/>
                <a:gd name="T7" fmla="*/ 237 h 303"/>
                <a:gd name="T8" fmla="*/ 139 w 961"/>
                <a:gd name="T9" fmla="*/ 258 h 303"/>
                <a:gd name="T10" fmla="*/ 205 w 961"/>
                <a:gd name="T11" fmla="*/ 274 h 303"/>
                <a:gd name="T12" fmla="*/ 277 w 961"/>
                <a:gd name="T13" fmla="*/ 287 h 303"/>
                <a:gd name="T14" fmla="*/ 355 w 961"/>
                <a:gd name="T15" fmla="*/ 296 h 303"/>
                <a:gd name="T16" fmla="*/ 438 w 961"/>
                <a:gd name="T17" fmla="*/ 302 h 303"/>
                <a:gd name="T18" fmla="*/ 520 w 961"/>
                <a:gd name="T19" fmla="*/ 302 h 303"/>
                <a:gd name="T20" fmla="*/ 604 w 961"/>
                <a:gd name="T21" fmla="*/ 295 h 303"/>
                <a:gd name="T22" fmla="*/ 682 w 961"/>
                <a:gd name="T23" fmla="*/ 287 h 303"/>
                <a:gd name="T24" fmla="*/ 754 w 961"/>
                <a:gd name="T25" fmla="*/ 274 h 303"/>
                <a:gd name="T26" fmla="*/ 820 w 961"/>
                <a:gd name="T27" fmla="*/ 258 h 303"/>
                <a:gd name="T28" fmla="*/ 873 w 961"/>
                <a:gd name="T29" fmla="*/ 237 h 303"/>
                <a:gd name="T30" fmla="*/ 916 w 961"/>
                <a:gd name="T31" fmla="*/ 215 h 303"/>
                <a:gd name="T32" fmla="*/ 942 w 961"/>
                <a:gd name="T33" fmla="*/ 189 h 303"/>
                <a:gd name="T34" fmla="*/ 958 w 961"/>
                <a:gd name="T35" fmla="*/ 164 h 303"/>
                <a:gd name="T36" fmla="*/ 958 w 961"/>
                <a:gd name="T37" fmla="*/ 137 h 303"/>
                <a:gd name="T38" fmla="*/ 942 w 961"/>
                <a:gd name="T39" fmla="*/ 112 h 303"/>
                <a:gd name="T40" fmla="*/ 916 w 961"/>
                <a:gd name="T41" fmla="*/ 87 h 303"/>
                <a:gd name="T42" fmla="*/ 871 w 961"/>
                <a:gd name="T43" fmla="*/ 65 h 303"/>
                <a:gd name="T44" fmla="*/ 820 w 961"/>
                <a:gd name="T45" fmla="*/ 43 h 303"/>
                <a:gd name="T46" fmla="*/ 754 w 961"/>
                <a:gd name="T47" fmla="*/ 28 h 303"/>
                <a:gd name="T48" fmla="*/ 682 w 961"/>
                <a:gd name="T49" fmla="*/ 14 h 303"/>
                <a:gd name="T50" fmla="*/ 604 w 961"/>
                <a:gd name="T51" fmla="*/ 6 h 303"/>
                <a:gd name="T52" fmla="*/ 520 w 961"/>
                <a:gd name="T53" fmla="*/ 1 h 303"/>
                <a:gd name="T54" fmla="*/ 438 w 961"/>
                <a:gd name="T55" fmla="*/ 1 h 303"/>
                <a:gd name="T56" fmla="*/ 355 w 961"/>
                <a:gd name="T57" fmla="*/ 6 h 303"/>
                <a:gd name="T58" fmla="*/ 277 w 961"/>
                <a:gd name="T59" fmla="*/ 14 h 303"/>
                <a:gd name="T60" fmla="*/ 205 w 961"/>
                <a:gd name="T61" fmla="*/ 28 h 303"/>
                <a:gd name="T62" fmla="*/ 139 w 961"/>
                <a:gd name="T63" fmla="*/ 44 h 303"/>
                <a:gd name="T64" fmla="*/ 85 w 961"/>
                <a:gd name="T65" fmla="*/ 65 h 303"/>
                <a:gd name="T66" fmla="*/ 46 w 961"/>
                <a:gd name="T67" fmla="*/ 87 h 303"/>
                <a:gd name="T68" fmla="*/ 17 w 961"/>
                <a:gd name="T69" fmla="*/ 112 h 303"/>
                <a:gd name="T70" fmla="*/ 1 w 961"/>
                <a:gd name="T71" fmla="*/ 137 h 3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61"/>
                <a:gd name="T109" fmla="*/ 0 h 303"/>
                <a:gd name="T110" fmla="*/ 961 w 961"/>
                <a:gd name="T111" fmla="*/ 303 h 3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61" h="303">
                  <a:moveTo>
                    <a:pt x="0" y="152"/>
                  </a:moveTo>
                  <a:lnTo>
                    <a:pt x="1" y="164"/>
                  </a:lnTo>
                  <a:lnTo>
                    <a:pt x="7" y="177"/>
                  </a:lnTo>
                  <a:lnTo>
                    <a:pt x="17" y="189"/>
                  </a:lnTo>
                  <a:lnTo>
                    <a:pt x="28" y="203"/>
                  </a:lnTo>
                  <a:lnTo>
                    <a:pt x="46" y="215"/>
                  </a:lnTo>
                  <a:lnTo>
                    <a:pt x="63" y="226"/>
                  </a:lnTo>
                  <a:lnTo>
                    <a:pt x="85" y="237"/>
                  </a:lnTo>
                  <a:lnTo>
                    <a:pt x="113" y="247"/>
                  </a:lnTo>
                  <a:lnTo>
                    <a:pt x="139" y="258"/>
                  </a:lnTo>
                  <a:lnTo>
                    <a:pt x="172" y="266"/>
                  </a:lnTo>
                  <a:lnTo>
                    <a:pt x="205" y="274"/>
                  </a:lnTo>
                  <a:lnTo>
                    <a:pt x="241" y="281"/>
                  </a:lnTo>
                  <a:lnTo>
                    <a:pt x="277" y="287"/>
                  </a:lnTo>
                  <a:lnTo>
                    <a:pt x="315" y="292"/>
                  </a:lnTo>
                  <a:lnTo>
                    <a:pt x="355" y="296"/>
                  </a:lnTo>
                  <a:lnTo>
                    <a:pt x="396" y="299"/>
                  </a:lnTo>
                  <a:lnTo>
                    <a:pt x="438" y="302"/>
                  </a:lnTo>
                  <a:lnTo>
                    <a:pt x="481" y="302"/>
                  </a:lnTo>
                  <a:lnTo>
                    <a:pt x="520" y="302"/>
                  </a:lnTo>
                  <a:lnTo>
                    <a:pt x="563" y="299"/>
                  </a:lnTo>
                  <a:lnTo>
                    <a:pt x="604" y="295"/>
                  </a:lnTo>
                  <a:lnTo>
                    <a:pt x="643" y="292"/>
                  </a:lnTo>
                  <a:lnTo>
                    <a:pt x="682" y="287"/>
                  </a:lnTo>
                  <a:lnTo>
                    <a:pt x="720" y="281"/>
                  </a:lnTo>
                  <a:lnTo>
                    <a:pt x="754" y="274"/>
                  </a:lnTo>
                  <a:lnTo>
                    <a:pt x="787" y="266"/>
                  </a:lnTo>
                  <a:lnTo>
                    <a:pt x="820" y="258"/>
                  </a:lnTo>
                  <a:lnTo>
                    <a:pt x="848" y="247"/>
                  </a:lnTo>
                  <a:lnTo>
                    <a:pt x="873" y="237"/>
                  </a:lnTo>
                  <a:lnTo>
                    <a:pt x="894" y="226"/>
                  </a:lnTo>
                  <a:lnTo>
                    <a:pt x="916" y="215"/>
                  </a:lnTo>
                  <a:lnTo>
                    <a:pt x="930" y="203"/>
                  </a:lnTo>
                  <a:lnTo>
                    <a:pt x="942" y="189"/>
                  </a:lnTo>
                  <a:lnTo>
                    <a:pt x="952" y="177"/>
                  </a:lnTo>
                  <a:lnTo>
                    <a:pt x="958" y="164"/>
                  </a:lnTo>
                  <a:lnTo>
                    <a:pt x="960" y="152"/>
                  </a:lnTo>
                  <a:lnTo>
                    <a:pt x="958" y="137"/>
                  </a:lnTo>
                  <a:lnTo>
                    <a:pt x="952" y="124"/>
                  </a:lnTo>
                  <a:lnTo>
                    <a:pt x="942" y="112"/>
                  </a:lnTo>
                  <a:lnTo>
                    <a:pt x="930" y="98"/>
                  </a:lnTo>
                  <a:lnTo>
                    <a:pt x="916" y="87"/>
                  </a:lnTo>
                  <a:lnTo>
                    <a:pt x="894" y="76"/>
                  </a:lnTo>
                  <a:lnTo>
                    <a:pt x="871" y="65"/>
                  </a:lnTo>
                  <a:lnTo>
                    <a:pt x="848" y="54"/>
                  </a:lnTo>
                  <a:lnTo>
                    <a:pt x="820" y="43"/>
                  </a:lnTo>
                  <a:lnTo>
                    <a:pt x="787" y="34"/>
                  </a:lnTo>
                  <a:lnTo>
                    <a:pt x="754" y="28"/>
                  </a:lnTo>
                  <a:lnTo>
                    <a:pt x="717" y="21"/>
                  </a:lnTo>
                  <a:lnTo>
                    <a:pt x="682" y="14"/>
                  </a:lnTo>
                  <a:lnTo>
                    <a:pt x="643" y="10"/>
                  </a:lnTo>
                  <a:lnTo>
                    <a:pt x="604" y="6"/>
                  </a:lnTo>
                  <a:lnTo>
                    <a:pt x="563" y="3"/>
                  </a:lnTo>
                  <a:lnTo>
                    <a:pt x="520" y="1"/>
                  </a:lnTo>
                  <a:lnTo>
                    <a:pt x="478" y="0"/>
                  </a:lnTo>
                  <a:lnTo>
                    <a:pt x="438" y="1"/>
                  </a:lnTo>
                  <a:lnTo>
                    <a:pt x="396" y="3"/>
                  </a:lnTo>
                  <a:lnTo>
                    <a:pt x="355" y="6"/>
                  </a:lnTo>
                  <a:lnTo>
                    <a:pt x="315" y="10"/>
                  </a:lnTo>
                  <a:lnTo>
                    <a:pt x="277" y="14"/>
                  </a:lnTo>
                  <a:lnTo>
                    <a:pt x="239" y="21"/>
                  </a:lnTo>
                  <a:lnTo>
                    <a:pt x="205" y="28"/>
                  </a:lnTo>
                  <a:lnTo>
                    <a:pt x="172" y="34"/>
                  </a:lnTo>
                  <a:lnTo>
                    <a:pt x="139" y="44"/>
                  </a:lnTo>
                  <a:lnTo>
                    <a:pt x="113" y="54"/>
                  </a:lnTo>
                  <a:lnTo>
                    <a:pt x="85" y="65"/>
                  </a:lnTo>
                  <a:lnTo>
                    <a:pt x="63" y="76"/>
                  </a:lnTo>
                  <a:lnTo>
                    <a:pt x="46" y="87"/>
                  </a:lnTo>
                  <a:lnTo>
                    <a:pt x="28" y="98"/>
                  </a:lnTo>
                  <a:lnTo>
                    <a:pt x="17" y="112"/>
                  </a:lnTo>
                  <a:lnTo>
                    <a:pt x="7" y="125"/>
                  </a:lnTo>
                  <a:lnTo>
                    <a:pt x="1" y="137"/>
                  </a:lnTo>
                  <a:lnTo>
                    <a:pt x="0" y="152"/>
                  </a:lnTo>
                </a:path>
              </a:pathLst>
            </a:custGeom>
            <a:noFill/>
            <a:ln w="12700" cap="rnd">
              <a:solidFill>
                <a:srgbClr val="000000"/>
              </a:solidFill>
              <a:round/>
              <a:headEnd/>
              <a:tailEnd/>
            </a:ln>
          </p:spPr>
          <p:txBody>
            <a:bodyPr/>
            <a:lstStyle/>
            <a:p>
              <a:endParaRPr lang="en-US">
                <a:latin typeface="Cambria"/>
                <a:cs typeface="Cambria"/>
              </a:endParaRPr>
            </a:p>
          </p:txBody>
        </p:sp>
        <p:sp>
          <p:nvSpPr>
            <p:cNvPr id="24599" name="Freeform 20"/>
            <p:cNvSpPr>
              <a:spLocks/>
            </p:cNvSpPr>
            <p:nvPr/>
          </p:nvSpPr>
          <p:spPr bwMode="auto">
            <a:xfrm>
              <a:off x="3035" y="1632"/>
              <a:ext cx="809" cy="272"/>
            </a:xfrm>
            <a:custGeom>
              <a:avLst/>
              <a:gdLst>
                <a:gd name="T0" fmla="*/ 808 w 809"/>
                <a:gd name="T1" fmla="*/ 271 h 272"/>
                <a:gd name="T2" fmla="*/ 808 w 809"/>
                <a:gd name="T3" fmla="*/ 0 h 272"/>
                <a:gd name="T4" fmla="*/ 0 w 809"/>
                <a:gd name="T5" fmla="*/ 0 h 272"/>
                <a:gd name="T6" fmla="*/ 0 w 809"/>
                <a:gd name="T7" fmla="*/ 271 h 272"/>
                <a:gd name="T8" fmla="*/ 808 w 809"/>
                <a:gd name="T9" fmla="*/ 271 h 272"/>
                <a:gd name="T10" fmla="*/ 0 60000 65536"/>
                <a:gd name="T11" fmla="*/ 0 60000 65536"/>
                <a:gd name="T12" fmla="*/ 0 60000 65536"/>
                <a:gd name="T13" fmla="*/ 0 60000 65536"/>
                <a:gd name="T14" fmla="*/ 0 60000 65536"/>
                <a:gd name="T15" fmla="*/ 0 w 809"/>
                <a:gd name="T16" fmla="*/ 0 h 272"/>
                <a:gd name="T17" fmla="*/ 809 w 809"/>
                <a:gd name="T18" fmla="*/ 272 h 272"/>
              </a:gdLst>
              <a:ahLst/>
              <a:cxnLst>
                <a:cxn ang="T10">
                  <a:pos x="T0" y="T1"/>
                </a:cxn>
                <a:cxn ang="T11">
                  <a:pos x="T2" y="T3"/>
                </a:cxn>
                <a:cxn ang="T12">
                  <a:pos x="T4" y="T5"/>
                </a:cxn>
                <a:cxn ang="T13">
                  <a:pos x="T6" y="T7"/>
                </a:cxn>
                <a:cxn ang="T14">
                  <a:pos x="T8" y="T9"/>
                </a:cxn>
              </a:cxnLst>
              <a:rect l="T15" t="T16" r="T17" b="T18"/>
              <a:pathLst>
                <a:path w="809" h="272">
                  <a:moveTo>
                    <a:pt x="808" y="271"/>
                  </a:moveTo>
                  <a:lnTo>
                    <a:pt x="808" y="0"/>
                  </a:lnTo>
                  <a:lnTo>
                    <a:pt x="0" y="0"/>
                  </a:lnTo>
                  <a:lnTo>
                    <a:pt x="0" y="271"/>
                  </a:lnTo>
                  <a:lnTo>
                    <a:pt x="808" y="271"/>
                  </a:lnTo>
                </a:path>
              </a:pathLst>
            </a:custGeom>
            <a:noFill/>
            <a:ln w="12700" cap="rnd">
              <a:solidFill>
                <a:srgbClr val="000000"/>
              </a:solidFill>
              <a:round/>
              <a:headEnd/>
              <a:tailEnd/>
            </a:ln>
          </p:spPr>
          <p:txBody>
            <a:bodyPr/>
            <a:lstStyle/>
            <a:p>
              <a:endParaRPr lang="en-US">
                <a:latin typeface="Cambria"/>
                <a:cs typeface="Cambria"/>
              </a:endParaRPr>
            </a:p>
          </p:txBody>
        </p:sp>
        <p:sp>
          <p:nvSpPr>
            <p:cNvPr id="24600" name="Freeform 21"/>
            <p:cNvSpPr>
              <a:spLocks/>
            </p:cNvSpPr>
            <p:nvPr/>
          </p:nvSpPr>
          <p:spPr bwMode="auto">
            <a:xfrm>
              <a:off x="4560" y="1632"/>
              <a:ext cx="911" cy="261"/>
            </a:xfrm>
            <a:custGeom>
              <a:avLst/>
              <a:gdLst>
                <a:gd name="T0" fmla="*/ 910 w 911"/>
                <a:gd name="T1" fmla="*/ 260 h 261"/>
                <a:gd name="T2" fmla="*/ 910 w 911"/>
                <a:gd name="T3" fmla="*/ 0 h 261"/>
                <a:gd name="T4" fmla="*/ 0 w 911"/>
                <a:gd name="T5" fmla="*/ 0 h 261"/>
                <a:gd name="T6" fmla="*/ 0 w 911"/>
                <a:gd name="T7" fmla="*/ 260 h 261"/>
                <a:gd name="T8" fmla="*/ 910 w 911"/>
                <a:gd name="T9" fmla="*/ 260 h 261"/>
                <a:gd name="T10" fmla="*/ 0 60000 65536"/>
                <a:gd name="T11" fmla="*/ 0 60000 65536"/>
                <a:gd name="T12" fmla="*/ 0 60000 65536"/>
                <a:gd name="T13" fmla="*/ 0 60000 65536"/>
                <a:gd name="T14" fmla="*/ 0 60000 65536"/>
                <a:gd name="T15" fmla="*/ 0 w 911"/>
                <a:gd name="T16" fmla="*/ 0 h 261"/>
                <a:gd name="T17" fmla="*/ 911 w 911"/>
                <a:gd name="T18" fmla="*/ 261 h 261"/>
              </a:gdLst>
              <a:ahLst/>
              <a:cxnLst>
                <a:cxn ang="T10">
                  <a:pos x="T0" y="T1"/>
                </a:cxn>
                <a:cxn ang="T11">
                  <a:pos x="T2" y="T3"/>
                </a:cxn>
                <a:cxn ang="T12">
                  <a:pos x="T4" y="T5"/>
                </a:cxn>
                <a:cxn ang="T13">
                  <a:pos x="T6" y="T7"/>
                </a:cxn>
                <a:cxn ang="T14">
                  <a:pos x="T8" y="T9"/>
                </a:cxn>
              </a:cxnLst>
              <a:rect l="T15" t="T16" r="T17" b="T18"/>
              <a:pathLst>
                <a:path w="911" h="261">
                  <a:moveTo>
                    <a:pt x="910" y="260"/>
                  </a:moveTo>
                  <a:lnTo>
                    <a:pt x="910" y="0"/>
                  </a:lnTo>
                  <a:lnTo>
                    <a:pt x="0" y="0"/>
                  </a:lnTo>
                  <a:lnTo>
                    <a:pt x="0" y="260"/>
                  </a:lnTo>
                  <a:lnTo>
                    <a:pt x="910" y="260"/>
                  </a:lnTo>
                </a:path>
              </a:pathLst>
            </a:custGeom>
            <a:noFill/>
            <a:ln w="12700" cap="rnd">
              <a:solidFill>
                <a:srgbClr val="000000"/>
              </a:solidFill>
              <a:round/>
              <a:headEnd/>
              <a:tailEnd/>
            </a:ln>
          </p:spPr>
          <p:txBody>
            <a:bodyPr/>
            <a:lstStyle/>
            <a:p>
              <a:endParaRPr lang="en-US">
                <a:latin typeface="Cambria"/>
                <a:cs typeface="Cambria"/>
              </a:endParaRPr>
            </a:p>
          </p:txBody>
        </p:sp>
        <p:sp>
          <p:nvSpPr>
            <p:cNvPr id="24601" name="Freeform 22"/>
            <p:cNvSpPr>
              <a:spLocks/>
            </p:cNvSpPr>
            <p:nvPr/>
          </p:nvSpPr>
          <p:spPr bwMode="auto">
            <a:xfrm>
              <a:off x="4032" y="1152"/>
              <a:ext cx="455" cy="305"/>
            </a:xfrm>
            <a:custGeom>
              <a:avLst/>
              <a:gdLst>
                <a:gd name="T0" fmla="*/ 226 w 455"/>
                <a:gd name="T1" fmla="*/ 0 h 305"/>
                <a:gd name="T2" fmla="*/ 454 w 455"/>
                <a:gd name="T3" fmla="*/ 304 h 305"/>
                <a:gd name="T4" fmla="*/ 0 w 455"/>
                <a:gd name="T5" fmla="*/ 304 h 305"/>
                <a:gd name="T6" fmla="*/ 226 w 455"/>
                <a:gd name="T7" fmla="*/ 0 h 305"/>
                <a:gd name="T8" fmla="*/ 0 60000 65536"/>
                <a:gd name="T9" fmla="*/ 0 60000 65536"/>
                <a:gd name="T10" fmla="*/ 0 60000 65536"/>
                <a:gd name="T11" fmla="*/ 0 60000 65536"/>
                <a:gd name="T12" fmla="*/ 0 w 455"/>
                <a:gd name="T13" fmla="*/ 0 h 305"/>
                <a:gd name="T14" fmla="*/ 455 w 455"/>
                <a:gd name="T15" fmla="*/ 305 h 305"/>
              </a:gdLst>
              <a:ahLst/>
              <a:cxnLst>
                <a:cxn ang="T8">
                  <a:pos x="T0" y="T1"/>
                </a:cxn>
                <a:cxn ang="T9">
                  <a:pos x="T2" y="T3"/>
                </a:cxn>
                <a:cxn ang="T10">
                  <a:pos x="T4" y="T5"/>
                </a:cxn>
                <a:cxn ang="T11">
                  <a:pos x="T6" y="T7"/>
                </a:cxn>
              </a:cxnLst>
              <a:rect l="T12" t="T13" r="T14" b="T15"/>
              <a:pathLst>
                <a:path w="455" h="305">
                  <a:moveTo>
                    <a:pt x="226" y="0"/>
                  </a:moveTo>
                  <a:lnTo>
                    <a:pt x="454" y="304"/>
                  </a:lnTo>
                  <a:lnTo>
                    <a:pt x="0" y="304"/>
                  </a:lnTo>
                  <a:lnTo>
                    <a:pt x="226" y="0"/>
                  </a:lnTo>
                </a:path>
              </a:pathLst>
            </a:custGeom>
            <a:noFill/>
            <a:ln w="25400" cap="rnd">
              <a:solidFill>
                <a:schemeClr val="tx2"/>
              </a:solidFill>
              <a:round/>
              <a:headEnd/>
              <a:tailEnd/>
            </a:ln>
          </p:spPr>
          <p:txBody>
            <a:bodyPr/>
            <a:lstStyle/>
            <a:p>
              <a:endParaRPr lang="en-US">
                <a:latin typeface="Cambria"/>
                <a:cs typeface="Cambria"/>
              </a:endParaRPr>
            </a:p>
          </p:txBody>
        </p:sp>
        <p:sp>
          <p:nvSpPr>
            <p:cNvPr id="24602" name="Rectangle 23"/>
            <p:cNvSpPr>
              <a:spLocks noChangeArrowheads="1"/>
            </p:cNvSpPr>
            <p:nvPr/>
          </p:nvSpPr>
          <p:spPr bwMode="auto">
            <a:xfrm>
              <a:off x="4129" y="1249"/>
              <a:ext cx="302" cy="191"/>
            </a:xfrm>
            <a:prstGeom prst="rect">
              <a:avLst/>
            </a:prstGeom>
            <a:noFill/>
            <a:ln w="12700">
              <a:noFill/>
              <a:miter lim="800000"/>
              <a:headEnd/>
              <a:tailEnd/>
            </a:ln>
          </p:spPr>
          <p:txBody>
            <a:bodyPr wrap="none" lIns="90488" tIns="44450" rIns="90488" bIns="44450">
              <a:spAutoFit/>
            </a:bodyPr>
            <a:lstStyle/>
            <a:p>
              <a:pPr eaLnBrk="0" hangingPunct="0"/>
              <a:r>
                <a:rPr lang="en-US" sz="1200" b="1">
                  <a:solidFill>
                    <a:schemeClr val="accent2"/>
                  </a:solidFill>
                  <a:latin typeface="Cambria"/>
                  <a:cs typeface="Cambria"/>
                </a:rPr>
                <a:t>ISA</a:t>
              </a:r>
            </a:p>
          </p:txBody>
        </p:sp>
        <p:sp>
          <p:nvSpPr>
            <p:cNvPr id="24603" name="Rectangle 24"/>
            <p:cNvSpPr>
              <a:spLocks noChangeArrowheads="1"/>
            </p:cNvSpPr>
            <p:nvPr/>
          </p:nvSpPr>
          <p:spPr bwMode="auto">
            <a:xfrm>
              <a:off x="3025" y="1684"/>
              <a:ext cx="813" cy="189"/>
            </a:xfrm>
            <a:prstGeom prst="rect">
              <a:avLst/>
            </a:prstGeom>
            <a:noFill/>
            <a:ln w="12700">
              <a:noFill/>
              <a:miter lim="800000"/>
              <a:headEnd/>
              <a:tailEnd/>
            </a:ln>
          </p:spPr>
          <p:txBody>
            <a:bodyPr wrap="none" lIns="90488" tIns="44450" rIns="90488" bIns="44450">
              <a:spAutoFit/>
            </a:bodyPr>
            <a:lstStyle/>
            <a:p>
              <a:pPr eaLnBrk="0" hangingPunct="0"/>
              <a:r>
                <a:rPr lang="en-US" sz="1200" b="1" dirty="0" err="1">
                  <a:solidFill>
                    <a:srgbClr val="000000"/>
                  </a:solidFill>
                  <a:latin typeface="Cambria"/>
                  <a:cs typeface="Cambria"/>
                </a:rPr>
                <a:t>Hourly_Emps</a:t>
              </a:r>
              <a:endParaRPr lang="en-US" sz="1200" b="1" dirty="0">
                <a:solidFill>
                  <a:srgbClr val="000000"/>
                </a:solidFill>
                <a:latin typeface="Cambria"/>
                <a:cs typeface="Cambria"/>
              </a:endParaRPr>
            </a:p>
          </p:txBody>
        </p:sp>
        <p:sp>
          <p:nvSpPr>
            <p:cNvPr id="24604" name="Rectangle 25"/>
            <p:cNvSpPr>
              <a:spLocks noChangeArrowheads="1"/>
            </p:cNvSpPr>
            <p:nvPr/>
          </p:nvSpPr>
          <p:spPr bwMode="auto">
            <a:xfrm>
              <a:off x="4881" y="1268"/>
              <a:ext cx="673" cy="189"/>
            </a:xfrm>
            <a:prstGeom prst="rect">
              <a:avLst/>
            </a:prstGeom>
            <a:noFill/>
            <a:ln w="12700">
              <a:noFill/>
              <a:miter lim="800000"/>
              <a:headEnd/>
              <a:tailEnd/>
            </a:ln>
          </p:spPr>
          <p:txBody>
            <a:bodyPr wrap="none" lIns="90488" tIns="44450" rIns="90488" bIns="44450">
              <a:spAutoFit/>
            </a:bodyPr>
            <a:lstStyle/>
            <a:p>
              <a:pPr eaLnBrk="0" hangingPunct="0"/>
              <a:r>
                <a:rPr lang="en-US" sz="1200" b="1">
                  <a:solidFill>
                    <a:srgbClr val="000000"/>
                  </a:solidFill>
                  <a:latin typeface="Cambria"/>
                  <a:cs typeface="Cambria"/>
                </a:rPr>
                <a:t>contractid</a:t>
              </a:r>
            </a:p>
          </p:txBody>
        </p:sp>
        <p:sp>
          <p:nvSpPr>
            <p:cNvPr id="24605" name="Rectangle 26"/>
            <p:cNvSpPr>
              <a:spLocks noChangeArrowheads="1"/>
            </p:cNvSpPr>
            <p:nvPr/>
          </p:nvSpPr>
          <p:spPr bwMode="auto">
            <a:xfrm>
              <a:off x="3216" y="1056"/>
              <a:ext cx="877" cy="191"/>
            </a:xfrm>
            <a:prstGeom prst="rect">
              <a:avLst/>
            </a:prstGeom>
            <a:noFill/>
            <a:ln w="12700">
              <a:noFill/>
              <a:miter lim="800000"/>
              <a:headEnd/>
              <a:tailEnd/>
            </a:ln>
          </p:spPr>
          <p:txBody>
            <a:bodyPr wrap="none" lIns="90488" tIns="44450" rIns="90488" bIns="44450">
              <a:spAutoFit/>
            </a:bodyPr>
            <a:lstStyle/>
            <a:p>
              <a:pPr eaLnBrk="0" hangingPunct="0"/>
              <a:r>
                <a:rPr lang="en-US" sz="1200" b="1">
                  <a:solidFill>
                    <a:srgbClr val="000000"/>
                  </a:solidFill>
                  <a:latin typeface="Cambria"/>
                  <a:cs typeface="Cambria"/>
                </a:rPr>
                <a:t>hours_worked</a:t>
              </a:r>
            </a:p>
          </p:txBody>
        </p:sp>
        <p:sp>
          <p:nvSpPr>
            <p:cNvPr id="24606" name="Line 27"/>
            <p:cNvSpPr>
              <a:spLocks noChangeShapeType="1"/>
            </p:cNvSpPr>
            <p:nvPr/>
          </p:nvSpPr>
          <p:spPr bwMode="auto">
            <a:xfrm flipH="1">
              <a:off x="3552" y="1440"/>
              <a:ext cx="480" cy="192"/>
            </a:xfrm>
            <a:prstGeom prst="line">
              <a:avLst/>
            </a:prstGeom>
            <a:noFill/>
            <a:ln w="12700">
              <a:solidFill>
                <a:schemeClr val="tx2"/>
              </a:solidFill>
              <a:round/>
              <a:headEnd/>
              <a:tailEnd/>
            </a:ln>
          </p:spPr>
          <p:txBody>
            <a:bodyPr/>
            <a:lstStyle/>
            <a:p>
              <a:endParaRPr lang="en-US">
                <a:latin typeface="Cambria"/>
                <a:cs typeface="Cambria"/>
              </a:endParaRPr>
            </a:p>
          </p:txBody>
        </p:sp>
        <p:sp>
          <p:nvSpPr>
            <p:cNvPr id="24607" name="Line 28"/>
            <p:cNvSpPr>
              <a:spLocks noChangeShapeType="1"/>
            </p:cNvSpPr>
            <p:nvPr/>
          </p:nvSpPr>
          <p:spPr bwMode="auto">
            <a:xfrm>
              <a:off x="4464" y="1440"/>
              <a:ext cx="480" cy="192"/>
            </a:xfrm>
            <a:prstGeom prst="line">
              <a:avLst/>
            </a:prstGeom>
            <a:noFill/>
            <a:ln w="12700">
              <a:solidFill>
                <a:schemeClr val="tx2"/>
              </a:solidFill>
              <a:round/>
              <a:headEnd/>
              <a:tailEnd/>
            </a:ln>
          </p:spPr>
          <p:txBody>
            <a:bodyPr/>
            <a:lstStyle/>
            <a:p>
              <a:endParaRPr lang="en-US">
                <a:latin typeface="Cambria"/>
                <a:cs typeface="Cambria"/>
              </a:endParaRPr>
            </a:p>
          </p:txBody>
        </p:sp>
        <p:sp>
          <p:nvSpPr>
            <p:cNvPr id="24608" name="Line 29"/>
            <p:cNvSpPr>
              <a:spLocks noChangeShapeType="1"/>
            </p:cNvSpPr>
            <p:nvPr/>
          </p:nvSpPr>
          <p:spPr bwMode="auto">
            <a:xfrm>
              <a:off x="5069" y="1488"/>
              <a:ext cx="0" cy="144"/>
            </a:xfrm>
            <a:prstGeom prst="line">
              <a:avLst/>
            </a:prstGeom>
            <a:noFill/>
            <a:ln w="12700">
              <a:solidFill>
                <a:schemeClr val="tx2"/>
              </a:solidFill>
              <a:round/>
              <a:headEnd/>
              <a:tailEnd/>
            </a:ln>
          </p:spPr>
          <p:txBody>
            <a:bodyPr/>
            <a:lstStyle/>
            <a:p>
              <a:endParaRPr lang="en-US">
                <a:latin typeface="Cambria"/>
                <a:cs typeface="Cambria"/>
              </a:endParaRPr>
            </a:p>
          </p:txBody>
        </p:sp>
        <p:sp>
          <p:nvSpPr>
            <p:cNvPr id="24609" name="Line 30"/>
            <p:cNvSpPr>
              <a:spLocks noChangeShapeType="1"/>
            </p:cNvSpPr>
            <p:nvPr/>
          </p:nvSpPr>
          <p:spPr bwMode="auto">
            <a:xfrm flipH="1">
              <a:off x="3408" y="1296"/>
              <a:ext cx="144" cy="336"/>
            </a:xfrm>
            <a:prstGeom prst="line">
              <a:avLst/>
            </a:prstGeom>
            <a:noFill/>
            <a:ln w="12700">
              <a:solidFill>
                <a:schemeClr val="tx2"/>
              </a:solidFill>
              <a:round/>
              <a:headEnd/>
              <a:tailEnd/>
            </a:ln>
          </p:spPr>
          <p:txBody>
            <a:bodyPr/>
            <a:lstStyle/>
            <a:p>
              <a:endParaRPr lang="en-US">
                <a:latin typeface="Cambria"/>
                <a:cs typeface="Cambria"/>
              </a:endParaRPr>
            </a:p>
          </p:txBody>
        </p:sp>
        <p:sp>
          <p:nvSpPr>
            <p:cNvPr id="24610" name="Line 33"/>
            <p:cNvSpPr>
              <a:spLocks noChangeShapeType="1"/>
            </p:cNvSpPr>
            <p:nvPr/>
          </p:nvSpPr>
          <p:spPr bwMode="auto">
            <a:xfrm flipV="1">
              <a:off x="4272" y="1008"/>
              <a:ext cx="0" cy="200"/>
            </a:xfrm>
            <a:prstGeom prst="line">
              <a:avLst/>
            </a:prstGeom>
            <a:noFill/>
            <a:ln w="12700">
              <a:solidFill>
                <a:schemeClr val="tx2"/>
              </a:solidFill>
              <a:round/>
              <a:headEnd/>
              <a:tailEnd/>
            </a:ln>
          </p:spPr>
          <p:txBody>
            <a:bodyPr/>
            <a:lstStyle/>
            <a:p>
              <a:endParaRPr lang="en-US">
                <a:latin typeface="Cambria"/>
                <a:cs typeface="Cambria"/>
              </a:endParaRPr>
            </a:p>
          </p:txBody>
        </p:sp>
      </p:grpSp>
    </p:spTree>
    <p:extLst>
      <p:ext uri="{BB962C8B-B14F-4D97-AF65-F5344CB8AC3E}">
        <p14:creationId xmlns:p14="http://schemas.microsoft.com/office/powerpoint/2010/main" val="1361269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68676" y="228600"/>
            <a:ext cx="7772400" cy="400050"/>
          </a:xfrm>
          <a:prstGeom prst="rect">
            <a:avLst/>
          </a:prstGeom>
          <a:noFill/>
          <a:ln w="12700">
            <a:noFill/>
            <a:miter lim="800000"/>
            <a:headEnd/>
            <a:tailEnd/>
          </a:ln>
        </p:spPr>
        <p:txBody>
          <a:bodyPr lIns="90488" tIns="44450" rIns="90488" bIns="44450" anchor="ctr"/>
          <a:lstStyle/>
          <a:p>
            <a:pPr algn="ctr"/>
            <a:r>
              <a:rPr lang="en-US" sz="3600" dirty="0">
                <a:solidFill>
                  <a:srgbClr val="CC0066"/>
                </a:solidFill>
                <a:latin typeface="Cambria"/>
                <a:cs typeface="Cambria"/>
              </a:rPr>
              <a:t>Exercise 4</a:t>
            </a:r>
          </a:p>
        </p:txBody>
      </p:sp>
      <p:sp>
        <p:nvSpPr>
          <p:cNvPr id="23582" name="Rectangle 30"/>
          <p:cNvSpPr>
            <a:spLocks noChangeArrowheads="1"/>
          </p:cNvSpPr>
          <p:nvPr/>
        </p:nvSpPr>
        <p:spPr bwMode="auto">
          <a:xfrm>
            <a:off x="152400" y="1371600"/>
            <a:ext cx="8915400" cy="5029200"/>
          </a:xfrm>
          <a:prstGeom prst="rect">
            <a:avLst/>
          </a:prstGeom>
          <a:noFill/>
          <a:ln w="12700">
            <a:noFill/>
            <a:miter lim="800000"/>
            <a:headEnd/>
            <a:tailEnd/>
          </a:ln>
        </p:spPr>
        <p:txBody>
          <a:bodyPr lIns="90488" tIns="44450" rIns="90488" bIns="44450"/>
          <a:lstStyle/>
          <a:p>
            <a:pPr marL="342900" indent="-342900">
              <a:spcBef>
                <a:spcPct val="20000"/>
              </a:spcBef>
              <a:buFont typeface="Arial" pitchFamily="34" charset="0"/>
              <a:buChar char="•"/>
            </a:pPr>
            <a:r>
              <a:rPr lang="en-US" dirty="0">
                <a:latin typeface="Cambria"/>
                <a:cs typeface="Cambria"/>
              </a:rPr>
              <a:t>A university has a number of people</a:t>
            </a:r>
          </a:p>
          <a:p>
            <a:pPr marL="800100" lvl="1" indent="-342900">
              <a:spcBef>
                <a:spcPct val="20000"/>
              </a:spcBef>
              <a:buFont typeface="Wingdings" charset="2"/>
              <a:buChar char="§"/>
            </a:pPr>
            <a:r>
              <a:rPr lang="en-US" dirty="0">
                <a:latin typeface="Cambria"/>
                <a:cs typeface="Cambria"/>
              </a:rPr>
              <a:t>attributes: SSN, name, address</a:t>
            </a:r>
          </a:p>
          <a:p>
            <a:pPr marL="342900" indent="-342900">
              <a:spcBef>
                <a:spcPct val="20000"/>
              </a:spcBef>
              <a:buFont typeface="Arial" pitchFamily="34" charset="0"/>
              <a:buChar char="•"/>
            </a:pPr>
            <a:r>
              <a:rPr lang="en-US" dirty="0">
                <a:latin typeface="Cambria"/>
                <a:cs typeface="Cambria"/>
              </a:rPr>
              <a:t>A person can be a faculty, a student, a staff</a:t>
            </a:r>
          </a:p>
          <a:p>
            <a:pPr marL="800100" lvl="1" indent="-342900">
              <a:spcBef>
                <a:spcPct val="20000"/>
              </a:spcBef>
              <a:buFont typeface="Wingdings" charset="2"/>
              <a:buChar char="§"/>
            </a:pPr>
            <a:r>
              <a:rPr lang="en-US" dirty="0">
                <a:latin typeface="Cambria"/>
                <a:cs typeface="Cambria"/>
              </a:rPr>
              <a:t>faculty attributes: rank, salary, research areas, grants </a:t>
            </a:r>
          </a:p>
          <a:p>
            <a:pPr marL="800100" lvl="1" indent="-342900">
              <a:spcBef>
                <a:spcPct val="20000"/>
              </a:spcBef>
              <a:buFont typeface="Wingdings" charset="2"/>
              <a:buChar char="§"/>
            </a:pPr>
            <a:r>
              <a:rPr lang="en-US" dirty="0">
                <a:latin typeface="Cambria"/>
                <a:cs typeface="Cambria"/>
              </a:rPr>
              <a:t>student attributes: first enrollment date, gpa</a:t>
            </a:r>
          </a:p>
          <a:p>
            <a:pPr marL="800100" lvl="1" indent="-342900">
              <a:spcBef>
                <a:spcPct val="20000"/>
              </a:spcBef>
              <a:buFont typeface="Wingdings" charset="2"/>
              <a:buChar char="§"/>
            </a:pPr>
            <a:r>
              <a:rPr lang="en-US" dirty="0">
                <a:latin typeface="Cambria"/>
                <a:cs typeface="Cambria"/>
              </a:rPr>
              <a:t>staff attributes: rank, salary, specialty</a:t>
            </a:r>
          </a:p>
          <a:p>
            <a:pPr marL="342900" indent="-342900">
              <a:spcBef>
                <a:spcPct val="20000"/>
              </a:spcBef>
              <a:buFont typeface="Arial" pitchFamily="34" charset="0"/>
              <a:buChar char="•"/>
            </a:pPr>
            <a:r>
              <a:rPr lang="en-US" dirty="0">
                <a:latin typeface="Cambria"/>
                <a:cs typeface="Cambria"/>
              </a:rPr>
              <a:t>A person must be either a faculty, a student, and/or a staff</a:t>
            </a:r>
          </a:p>
          <a:p>
            <a:pPr marL="800100" lvl="1" indent="-342900">
              <a:spcBef>
                <a:spcPct val="20000"/>
              </a:spcBef>
              <a:buFont typeface="Wingdings" charset="2"/>
              <a:buChar char="§"/>
            </a:pPr>
            <a:r>
              <a:rPr lang="en-US" dirty="0">
                <a:latin typeface="Cambria"/>
                <a:cs typeface="Cambria"/>
              </a:rPr>
              <a:t>A student can be a staff and vice versa</a:t>
            </a:r>
          </a:p>
          <a:p>
            <a:pPr marL="800100" lvl="1" indent="-342900">
              <a:spcBef>
                <a:spcPct val="20000"/>
              </a:spcBef>
              <a:buFont typeface="Wingdings" charset="2"/>
              <a:buChar char="§"/>
            </a:pPr>
            <a:r>
              <a:rPr lang="en-US" dirty="0">
                <a:latin typeface="Cambria"/>
                <a:cs typeface="Cambria"/>
              </a:rPr>
              <a:t>A facutly can be a student and vice versa</a:t>
            </a:r>
          </a:p>
        </p:txBody>
      </p:sp>
    </p:spTree>
    <p:extLst>
      <p:ext uri="{BB962C8B-B14F-4D97-AF65-F5344CB8AC3E}">
        <p14:creationId xmlns:p14="http://schemas.microsoft.com/office/powerpoint/2010/main" val="28535195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38"/>
          <p:cNvSpPr txBox="1">
            <a:spLocks noChangeArrowheads="1"/>
          </p:cNvSpPr>
          <p:nvPr/>
        </p:nvSpPr>
        <p:spPr bwMode="auto">
          <a:xfrm>
            <a:off x="280686" y="856357"/>
            <a:ext cx="8634714" cy="56323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28600" indent="-228600"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buFont typeface="Times New Roman" charset="0"/>
              <a:buAutoNum type="arabicPeriod"/>
              <a:defRPr/>
            </a:pPr>
            <a:r>
              <a:rPr lang="en-US" dirty="0">
                <a:latin typeface="Cambria"/>
                <a:cs typeface="Cambria"/>
              </a:rPr>
              <a:t> Construct an E-R diagram for the instructor of the COMS DB course to record the following information. </a:t>
            </a:r>
          </a:p>
          <a:p>
            <a:pPr marL="914400" lvl="1" indent="-457200" eaLnBrk="1" hangingPunct="1">
              <a:buFont typeface="+mj-lt"/>
              <a:buAutoNum type="arabicParenR"/>
              <a:defRPr/>
            </a:pPr>
            <a:r>
              <a:rPr lang="en-US" dirty="0">
                <a:latin typeface="Cambria"/>
                <a:cs typeface="Cambria"/>
              </a:rPr>
              <a:t>The instructor has a number of students and a number of teaching assistants (TAs)</a:t>
            </a:r>
          </a:p>
          <a:p>
            <a:pPr marL="914400" lvl="1" indent="-457200" eaLnBrk="1" hangingPunct="1">
              <a:buFont typeface="+mj-lt"/>
              <a:buAutoNum type="arabicParenR"/>
              <a:defRPr/>
            </a:pPr>
            <a:r>
              <a:rPr lang="en-US" dirty="0">
                <a:latin typeface="Cambria"/>
                <a:cs typeface="Cambria"/>
              </a:rPr>
              <a:t>Each student has SSN, </a:t>
            </a:r>
            <a:r>
              <a:rPr lang="en-US" dirty="0" err="1">
                <a:latin typeface="Cambria"/>
                <a:cs typeface="Cambria"/>
              </a:rPr>
              <a:t>CName</a:t>
            </a:r>
            <a:r>
              <a:rPr lang="en-US" dirty="0">
                <a:latin typeface="Cambria"/>
                <a:cs typeface="Cambria"/>
              </a:rPr>
              <a:t>, and Email</a:t>
            </a:r>
          </a:p>
          <a:p>
            <a:pPr marL="914400" lvl="1" indent="-457200" eaLnBrk="1" hangingPunct="1">
              <a:buFont typeface="+mj-lt"/>
              <a:buAutoNum type="arabicParenR"/>
              <a:defRPr/>
            </a:pPr>
            <a:r>
              <a:rPr lang="en-US" dirty="0">
                <a:latin typeface="Cambria"/>
                <a:cs typeface="Cambria"/>
              </a:rPr>
              <a:t>Each TA has a </a:t>
            </a:r>
            <a:r>
              <a:rPr lang="en-US" dirty="0" err="1">
                <a:latin typeface="Cambria"/>
                <a:cs typeface="Cambria"/>
              </a:rPr>
              <a:t>TName</a:t>
            </a:r>
            <a:r>
              <a:rPr lang="en-US" dirty="0">
                <a:latin typeface="Cambria"/>
                <a:cs typeface="Cambria"/>
              </a:rPr>
              <a:t> and Email</a:t>
            </a:r>
          </a:p>
          <a:p>
            <a:pPr marL="914400" lvl="1" indent="-457200" eaLnBrk="1" hangingPunct="1">
              <a:buFont typeface="+mj-lt"/>
              <a:buAutoNum type="arabicParenR"/>
              <a:defRPr/>
            </a:pPr>
            <a:r>
              <a:rPr lang="en-US" dirty="0">
                <a:latin typeface="Cambria"/>
                <a:cs typeface="Cambria"/>
              </a:rPr>
              <a:t>Each student is assigned with one and only one TA as his/her primary TA</a:t>
            </a:r>
          </a:p>
          <a:p>
            <a:pPr marL="914400" lvl="1" indent="-457200" eaLnBrk="1" hangingPunct="1">
              <a:buFont typeface="+mj-lt"/>
              <a:buAutoNum type="arabicParenR"/>
              <a:defRPr/>
            </a:pPr>
            <a:r>
              <a:rPr lang="en-US" dirty="0">
                <a:latin typeface="Cambria"/>
                <a:cs typeface="Cambria"/>
              </a:rPr>
              <a:t>A TA may or may not have any student</a:t>
            </a:r>
          </a:p>
          <a:p>
            <a:pPr marL="914400" lvl="1" indent="-457200" eaLnBrk="1" hangingPunct="1">
              <a:buFont typeface="+mj-lt"/>
              <a:buAutoNum type="arabicParenR"/>
              <a:defRPr/>
            </a:pPr>
            <a:r>
              <a:rPr lang="en-US" dirty="0">
                <a:latin typeface="Cambria"/>
                <a:cs typeface="Cambria"/>
              </a:rPr>
              <a:t>The course has a number of tasks (e.g., homework, project, exam), each of which has a </a:t>
            </a:r>
            <a:r>
              <a:rPr lang="en-US" dirty="0" err="1">
                <a:latin typeface="Cambria"/>
                <a:cs typeface="Cambria"/>
              </a:rPr>
              <a:t>TaskName</a:t>
            </a:r>
            <a:r>
              <a:rPr lang="en-US" dirty="0">
                <a:latin typeface="Cambria"/>
                <a:cs typeface="Cambria"/>
              </a:rPr>
              <a:t>, </a:t>
            </a:r>
            <a:r>
              <a:rPr lang="en-US" dirty="0" err="1">
                <a:latin typeface="Cambria"/>
                <a:cs typeface="Cambria"/>
              </a:rPr>
              <a:t>DueDate</a:t>
            </a:r>
            <a:r>
              <a:rPr lang="en-US" dirty="0">
                <a:latin typeface="Cambria"/>
                <a:cs typeface="Cambria"/>
              </a:rPr>
              <a:t>, and Points</a:t>
            </a:r>
          </a:p>
          <a:p>
            <a:pPr marL="914400" lvl="1" indent="-457200" eaLnBrk="1" hangingPunct="1">
              <a:buFont typeface="+mj-lt"/>
              <a:buAutoNum type="arabicParenR"/>
              <a:defRPr/>
            </a:pPr>
            <a:r>
              <a:rPr lang="en-US" dirty="0">
                <a:latin typeface="Cambria"/>
                <a:cs typeface="Cambria"/>
              </a:rPr>
              <a:t>A student may take several tasks and each task must be graded by at least one TA. The date that a student submits a task and the points they receive must be recorded.</a:t>
            </a:r>
          </a:p>
        </p:txBody>
      </p:sp>
      <p:sp>
        <p:nvSpPr>
          <p:cNvPr id="43" name="Rectangle 2"/>
          <p:cNvSpPr>
            <a:spLocks noChangeArrowheads="1"/>
          </p:cNvSpPr>
          <p:nvPr/>
        </p:nvSpPr>
        <p:spPr bwMode="auto">
          <a:xfrm>
            <a:off x="685800" y="304800"/>
            <a:ext cx="7772400" cy="400050"/>
          </a:xfrm>
          <a:prstGeom prst="rect">
            <a:avLst/>
          </a:prstGeom>
          <a:noFill/>
          <a:ln w="12700">
            <a:noFill/>
            <a:miter lim="800000"/>
            <a:headEnd/>
            <a:tailEnd/>
          </a:ln>
        </p:spPr>
        <p:txBody>
          <a:bodyPr lIns="90488" tIns="44450" rIns="90488" bIns="44450" anchor="ctr"/>
          <a:lstStyle/>
          <a:p>
            <a:pPr algn="ctr"/>
            <a:r>
              <a:rPr lang="en-US" sz="3200" dirty="0">
                <a:solidFill>
                  <a:srgbClr val="CC0066"/>
                </a:solidFill>
                <a:latin typeface="Cambria"/>
                <a:cs typeface="Cambria"/>
              </a:rPr>
              <a:t>Exercise 5</a:t>
            </a:r>
          </a:p>
        </p:txBody>
      </p:sp>
    </p:spTree>
    <p:extLst>
      <p:ext uri="{BB962C8B-B14F-4D97-AF65-F5344CB8AC3E}">
        <p14:creationId xmlns:p14="http://schemas.microsoft.com/office/powerpoint/2010/main" val="3727161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04800" y="1371600"/>
            <a:ext cx="4267200" cy="4572000"/>
          </a:xfrm>
          <a:prstGeom prst="rect">
            <a:avLst/>
          </a:prstGeom>
          <a:noFill/>
          <a:ln w="12700">
            <a:noFill/>
            <a:miter lim="800000"/>
            <a:headEnd/>
            <a:tailEnd/>
          </a:ln>
        </p:spPr>
        <p:txBody>
          <a:bodyPr lIns="90488" tIns="44450" rIns="90488" bIns="44450"/>
          <a:lstStyle/>
          <a:p>
            <a:pPr marL="342900" indent="-342900">
              <a:lnSpc>
                <a:spcPct val="90000"/>
              </a:lnSpc>
              <a:spcBef>
                <a:spcPct val="20000"/>
              </a:spcBef>
              <a:buFontTx/>
              <a:buChar char="•"/>
            </a:pPr>
            <a:r>
              <a:rPr lang="en-US" dirty="0">
                <a:latin typeface="Cambria"/>
                <a:cs typeface="Cambria"/>
              </a:rPr>
              <a:t>ER is a high-level conceptual data model</a:t>
            </a:r>
          </a:p>
          <a:p>
            <a:pPr marL="342900" indent="-342900">
              <a:lnSpc>
                <a:spcPct val="90000"/>
              </a:lnSpc>
              <a:spcBef>
                <a:spcPct val="20000"/>
              </a:spcBef>
              <a:buFontTx/>
              <a:buChar char="•"/>
            </a:pPr>
            <a:r>
              <a:rPr lang="en-US" dirty="0">
                <a:latin typeface="Cambria"/>
                <a:cs typeface="Cambria"/>
              </a:rPr>
              <a:t>What data to store?</a:t>
            </a:r>
          </a:p>
          <a:p>
            <a:pPr marL="914400" lvl="1" indent="-457200">
              <a:lnSpc>
                <a:spcPct val="90000"/>
              </a:lnSpc>
              <a:spcBef>
                <a:spcPct val="20000"/>
              </a:spcBef>
              <a:buFont typeface="Wingdings" pitchFamily="2" charset="2"/>
              <a:buChar char="§"/>
            </a:pPr>
            <a:r>
              <a:rPr lang="en-US" dirty="0">
                <a:latin typeface="Cambria"/>
                <a:cs typeface="Cambria"/>
              </a:rPr>
              <a:t>Database design starts from understanding user requirements</a:t>
            </a:r>
          </a:p>
          <a:p>
            <a:pPr marL="342900" indent="-342900">
              <a:lnSpc>
                <a:spcPct val="90000"/>
              </a:lnSpc>
              <a:spcBef>
                <a:spcPct val="20000"/>
              </a:spcBef>
              <a:buFontTx/>
              <a:buChar char="•"/>
            </a:pPr>
            <a:r>
              <a:rPr lang="en-US" dirty="0">
                <a:latin typeface="Cambria"/>
                <a:cs typeface="Cambria"/>
              </a:rPr>
              <a:t>Whatever we do, we want two questions answered:</a:t>
            </a:r>
          </a:p>
          <a:p>
            <a:pPr marL="914400" lvl="1" indent="-457200">
              <a:lnSpc>
                <a:spcPct val="90000"/>
              </a:lnSpc>
              <a:spcBef>
                <a:spcPct val="20000"/>
              </a:spcBef>
              <a:buFont typeface="+mj-lt"/>
              <a:buAutoNum type="arabicPeriod"/>
            </a:pPr>
            <a:r>
              <a:rPr lang="en-US" dirty="0">
                <a:latin typeface="Cambria"/>
                <a:cs typeface="Cambria"/>
              </a:rPr>
              <a:t>What </a:t>
            </a:r>
            <a:r>
              <a:rPr lang="en-US" dirty="0">
                <a:solidFill>
                  <a:srgbClr val="FF0000"/>
                </a:solidFill>
                <a:latin typeface="Cambria"/>
                <a:cs typeface="Cambria"/>
              </a:rPr>
              <a:t>entities</a:t>
            </a:r>
            <a:r>
              <a:rPr lang="en-US" dirty="0">
                <a:latin typeface="Cambria"/>
                <a:cs typeface="Cambria"/>
              </a:rPr>
              <a:t> does this mini-world have?</a:t>
            </a:r>
          </a:p>
          <a:p>
            <a:pPr marL="914400" lvl="1" indent="-457200">
              <a:lnSpc>
                <a:spcPct val="90000"/>
              </a:lnSpc>
              <a:spcBef>
                <a:spcPct val="20000"/>
              </a:spcBef>
              <a:buFont typeface="+mj-lt"/>
              <a:buAutoNum type="arabicPeriod"/>
            </a:pPr>
            <a:r>
              <a:rPr lang="en-US" dirty="0">
                <a:latin typeface="Cambria"/>
                <a:cs typeface="Cambria"/>
              </a:rPr>
              <a:t>What </a:t>
            </a:r>
            <a:r>
              <a:rPr lang="en-US" dirty="0">
                <a:solidFill>
                  <a:srgbClr val="FF0000"/>
                </a:solidFill>
                <a:latin typeface="Cambria"/>
                <a:cs typeface="Cambria"/>
              </a:rPr>
              <a:t>relationships</a:t>
            </a:r>
            <a:r>
              <a:rPr lang="en-US" dirty="0">
                <a:latin typeface="Cambria"/>
                <a:cs typeface="Cambria"/>
              </a:rPr>
              <a:t> exist among these entities? </a:t>
            </a:r>
          </a:p>
        </p:txBody>
      </p:sp>
      <p:sp>
        <p:nvSpPr>
          <p:cNvPr id="4" name="Rectangle 3">
            <a:extLst>
              <a:ext uri="{FF2B5EF4-FFF2-40B4-BE49-F238E27FC236}">
                <a16:creationId xmlns:a16="http://schemas.microsoft.com/office/drawing/2014/main" id="{2FF5A8DA-088A-AB45-B12E-0DA635E6D9B5}"/>
              </a:ext>
            </a:extLst>
          </p:cNvPr>
          <p:cNvSpPr>
            <a:spLocks noChangeArrowheads="1"/>
          </p:cNvSpPr>
          <p:nvPr/>
        </p:nvSpPr>
        <p:spPr bwMode="auto">
          <a:xfrm>
            <a:off x="990600" y="304800"/>
            <a:ext cx="7467600" cy="762000"/>
          </a:xfrm>
          <a:prstGeom prst="rect">
            <a:avLst/>
          </a:prstGeom>
          <a:noFill/>
          <a:ln w="12700">
            <a:noFill/>
            <a:miter lim="800000"/>
            <a:headEnd/>
            <a:tailEnd/>
          </a:ln>
        </p:spPr>
        <p:txBody>
          <a:bodyPr lIns="90488" tIns="44450" rIns="90488" bIns="44450" anchor="ctr"/>
          <a:lstStyle/>
          <a:p>
            <a:r>
              <a:rPr lang="en-US" sz="4000">
                <a:solidFill>
                  <a:srgbClr val="CC3300"/>
                </a:solidFill>
                <a:latin typeface="Cambria"/>
                <a:cs typeface="Cambria"/>
              </a:rPr>
              <a:t>Entity-Relationship (ER) model</a:t>
            </a:r>
            <a:endParaRPr lang="en-US" sz="4000" dirty="0">
              <a:solidFill>
                <a:srgbClr val="CC3300"/>
              </a:solidFill>
              <a:latin typeface="Cambria"/>
              <a:cs typeface="Cambria"/>
            </a:endParaRPr>
          </a:p>
        </p:txBody>
      </p:sp>
      <p:pic>
        <p:nvPicPr>
          <p:cNvPr id="1026" name="Picture 2" descr="River Mill Overview | New Homes in Henrico County">
            <a:extLst>
              <a:ext uri="{FF2B5EF4-FFF2-40B4-BE49-F238E27FC236}">
                <a16:creationId xmlns:a16="http://schemas.microsoft.com/office/drawing/2014/main" id="{BDD145D3-4AAA-8541-9438-29B4785CDD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3956" y="1600200"/>
            <a:ext cx="41148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4204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533400" y="457200"/>
            <a:ext cx="8077200" cy="4690515"/>
          </a:xfrm>
          <a:prstGeom prst="rect">
            <a:avLst/>
          </a:prstGeom>
          <a:noFill/>
          <a:ln w="9525">
            <a:noFill/>
            <a:miter lim="800000"/>
            <a:headEnd/>
            <a:tailEnd/>
          </a:ln>
        </p:spPr>
        <p:txBody>
          <a:bodyPr wrap="square">
            <a:spAutoFit/>
          </a:bodyPr>
          <a:lstStyle/>
          <a:p>
            <a:pPr marL="228600" indent="-228600" eaLnBrk="0" hangingPunct="0">
              <a:lnSpc>
                <a:spcPct val="90000"/>
              </a:lnSpc>
              <a:spcBef>
                <a:spcPct val="50000"/>
              </a:spcBef>
              <a:buClr>
                <a:schemeClr val="tx1"/>
              </a:buClr>
              <a:buSzPct val="75000"/>
              <a:buFontTx/>
              <a:buChar char="•"/>
            </a:pPr>
            <a:r>
              <a:rPr lang="en-US" sz="2800" dirty="0">
                <a:latin typeface="Cambria"/>
                <a:cs typeface="Cambria"/>
              </a:rPr>
              <a:t>ER design is </a:t>
            </a:r>
            <a:r>
              <a:rPr lang="en-US" sz="2800" i="1" dirty="0">
                <a:latin typeface="Cambria"/>
                <a:cs typeface="Cambria"/>
              </a:rPr>
              <a:t>subjective</a:t>
            </a:r>
            <a:r>
              <a:rPr lang="en-US" sz="2800" dirty="0">
                <a:latin typeface="Cambria"/>
                <a:cs typeface="Cambria"/>
              </a:rPr>
              <a:t>.  There are often many ways to model a given scenario! </a:t>
            </a:r>
          </a:p>
          <a:p>
            <a:pPr marL="228600" indent="-228600" eaLnBrk="0" hangingPunct="0">
              <a:lnSpc>
                <a:spcPct val="90000"/>
              </a:lnSpc>
              <a:spcBef>
                <a:spcPct val="50000"/>
              </a:spcBef>
              <a:buClr>
                <a:schemeClr val="tx1"/>
              </a:buClr>
              <a:buSzPct val="75000"/>
              <a:buFontTx/>
              <a:buChar char="•"/>
            </a:pPr>
            <a:r>
              <a:rPr lang="en-US" sz="2800" dirty="0">
                <a:latin typeface="Cambria"/>
                <a:cs typeface="Cambria"/>
              </a:rPr>
              <a:t>Analyzing alternatives can be tricky, especially for a large enterprise.  Common choices include:</a:t>
            </a:r>
          </a:p>
          <a:p>
            <a:pPr marL="684213" lvl="1" indent="-227013" eaLnBrk="0" hangingPunct="0">
              <a:lnSpc>
                <a:spcPct val="90000"/>
              </a:lnSpc>
              <a:spcBef>
                <a:spcPct val="50000"/>
              </a:spcBef>
              <a:buClr>
                <a:schemeClr val="tx1"/>
              </a:buClr>
              <a:buSzPct val="75000"/>
              <a:buFontTx/>
              <a:buChar char="–"/>
            </a:pPr>
            <a:r>
              <a:rPr lang="en-US" dirty="0">
                <a:latin typeface="Cambria"/>
                <a:cs typeface="Cambria"/>
              </a:rPr>
              <a:t>Entity vs. attribute, entity vs. relationship, binary or n-</a:t>
            </a:r>
            <a:r>
              <a:rPr lang="en-US" dirty="0" err="1">
                <a:latin typeface="Cambria"/>
                <a:cs typeface="Cambria"/>
              </a:rPr>
              <a:t>ary</a:t>
            </a:r>
            <a:r>
              <a:rPr lang="en-US" dirty="0">
                <a:latin typeface="Cambria"/>
                <a:cs typeface="Cambria"/>
              </a:rPr>
              <a:t> relationship, whether or not to use ISA hierarchies.</a:t>
            </a:r>
          </a:p>
          <a:p>
            <a:pPr marL="342900" indent="-342900" eaLnBrk="0" hangingPunct="0">
              <a:lnSpc>
                <a:spcPct val="90000"/>
              </a:lnSpc>
              <a:spcBef>
                <a:spcPct val="50000"/>
              </a:spcBef>
              <a:buClr>
                <a:schemeClr val="tx1"/>
              </a:buClr>
              <a:buSzPct val="75000"/>
              <a:buFont typeface="Arial"/>
              <a:buChar char="•"/>
            </a:pPr>
            <a:r>
              <a:rPr lang="en-US" sz="2800" dirty="0">
                <a:latin typeface="Cambria"/>
                <a:cs typeface="Cambria"/>
              </a:rPr>
              <a:t>ER diagrams can use different notations, but use the same concept. </a:t>
            </a:r>
          </a:p>
          <a:p>
            <a:pPr marL="342900" indent="-342900" eaLnBrk="0" hangingPunct="0">
              <a:lnSpc>
                <a:spcPct val="90000"/>
              </a:lnSpc>
              <a:spcBef>
                <a:spcPct val="50000"/>
              </a:spcBef>
              <a:buClr>
                <a:schemeClr val="tx1"/>
              </a:buClr>
              <a:buSzPct val="75000"/>
              <a:buFont typeface="Arial"/>
              <a:buChar char="•"/>
            </a:pPr>
            <a:r>
              <a:rPr lang="en-US" sz="2800" dirty="0">
                <a:latin typeface="Cambria"/>
                <a:cs typeface="Cambria"/>
              </a:rPr>
              <a:t>Several software tools are available for creating ER diagrams: IBM Rational Rose, Microsoft Visio</a:t>
            </a:r>
          </a:p>
        </p:txBody>
      </p:sp>
      <p:sp>
        <p:nvSpPr>
          <p:cNvPr id="3" name="Rectangle 2">
            <a:extLst>
              <a:ext uri="{FF2B5EF4-FFF2-40B4-BE49-F238E27FC236}">
                <a16:creationId xmlns:a16="http://schemas.microsoft.com/office/drawing/2014/main" id="{DB8DAA43-41B5-1E47-8C9D-765618B7CA08}"/>
              </a:ext>
            </a:extLst>
          </p:cNvPr>
          <p:cNvSpPr>
            <a:spLocks noChangeArrowheads="1"/>
          </p:cNvSpPr>
          <p:nvPr/>
        </p:nvSpPr>
        <p:spPr bwMode="auto">
          <a:xfrm>
            <a:off x="914400" y="5486400"/>
            <a:ext cx="7543800" cy="941796"/>
          </a:xfrm>
          <a:prstGeom prst="rect">
            <a:avLst/>
          </a:prstGeom>
          <a:noFill/>
          <a:ln w="9525">
            <a:noFill/>
            <a:miter lim="800000"/>
            <a:headEnd/>
            <a:tailEnd/>
          </a:ln>
        </p:spPr>
        <p:txBody>
          <a:bodyPr wrap="square">
            <a:spAutoFit/>
          </a:bodyPr>
          <a:lstStyle/>
          <a:p>
            <a:pPr eaLnBrk="0" hangingPunct="0">
              <a:lnSpc>
                <a:spcPct val="90000"/>
              </a:lnSpc>
              <a:spcBef>
                <a:spcPct val="50000"/>
              </a:spcBef>
              <a:buClr>
                <a:schemeClr val="tx1"/>
              </a:buClr>
              <a:buSzPct val="75000"/>
            </a:pPr>
            <a:r>
              <a:rPr lang="en-US" i="1" dirty="0">
                <a:solidFill>
                  <a:srgbClr val="FF0000"/>
                </a:solidFill>
                <a:latin typeface="Cambria"/>
                <a:cs typeface="Cambria"/>
              </a:rPr>
              <a:t>Question to think</a:t>
            </a:r>
          </a:p>
          <a:p>
            <a:pPr eaLnBrk="0" hangingPunct="0">
              <a:lnSpc>
                <a:spcPct val="90000"/>
              </a:lnSpc>
              <a:spcBef>
                <a:spcPct val="50000"/>
              </a:spcBef>
              <a:buClr>
                <a:schemeClr val="tx1"/>
              </a:buClr>
              <a:buSzPct val="75000"/>
            </a:pPr>
            <a:r>
              <a:rPr lang="en-US" i="1" dirty="0">
                <a:latin typeface="Cambria"/>
                <a:cs typeface="Cambria"/>
              </a:rPr>
              <a:t>Is there anything that cannot be described by ER model?</a:t>
            </a:r>
          </a:p>
        </p:txBody>
      </p:sp>
    </p:spTree>
    <p:extLst>
      <p:ext uri="{BB962C8B-B14F-4D97-AF65-F5344CB8AC3E}">
        <p14:creationId xmlns:p14="http://schemas.microsoft.com/office/powerpoint/2010/main" val="72397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04800" y="685800"/>
            <a:ext cx="8534400" cy="2514600"/>
          </a:xfrm>
          <a:prstGeom prst="rect">
            <a:avLst/>
          </a:prstGeom>
          <a:noFill/>
          <a:ln w="12700">
            <a:noFill/>
            <a:miter lim="800000"/>
            <a:headEnd/>
            <a:tailEnd/>
          </a:ln>
        </p:spPr>
        <p:txBody>
          <a:bodyPr lIns="90488" tIns="44450" rIns="90488" bIns="44450"/>
          <a:lstStyle/>
          <a:p>
            <a:pPr marL="342900" indent="-342900">
              <a:lnSpc>
                <a:spcPct val="90000"/>
              </a:lnSpc>
              <a:spcBef>
                <a:spcPct val="20000"/>
              </a:spcBef>
              <a:buFontTx/>
              <a:buChar char="•"/>
            </a:pPr>
            <a:r>
              <a:rPr lang="en-US" dirty="0">
                <a:latin typeface="Cambria"/>
                <a:cs typeface="Cambria"/>
              </a:rPr>
              <a:t>An </a:t>
            </a:r>
            <a:r>
              <a:rPr lang="en-US" dirty="0">
                <a:solidFill>
                  <a:srgbClr val="FF0000"/>
                </a:solidFill>
                <a:latin typeface="Cambria"/>
                <a:cs typeface="Cambria"/>
              </a:rPr>
              <a:t>entity </a:t>
            </a:r>
            <a:r>
              <a:rPr lang="en-US" dirty="0">
                <a:latin typeface="Cambria"/>
                <a:cs typeface="Cambria"/>
              </a:rPr>
              <a:t>is a uniquely identifiable object that exists on its own (e.g., an employee, a department)</a:t>
            </a:r>
          </a:p>
          <a:p>
            <a:pPr marL="342900" indent="-342900">
              <a:lnSpc>
                <a:spcPct val="90000"/>
              </a:lnSpc>
              <a:spcBef>
                <a:spcPct val="20000"/>
              </a:spcBef>
              <a:buFontTx/>
              <a:buChar char="•"/>
            </a:pPr>
            <a:r>
              <a:rPr lang="en-US" dirty="0">
                <a:latin typeface="Cambria"/>
                <a:cs typeface="Cambria"/>
              </a:rPr>
              <a:t>Entities have </a:t>
            </a:r>
            <a:r>
              <a:rPr lang="en-US" dirty="0">
                <a:solidFill>
                  <a:srgbClr val="FF0000"/>
                </a:solidFill>
                <a:latin typeface="Cambria"/>
                <a:cs typeface="Cambria"/>
              </a:rPr>
              <a:t>attributes</a:t>
            </a:r>
          </a:p>
          <a:p>
            <a:pPr marL="342900" indent="-342900">
              <a:lnSpc>
                <a:spcPct val="90000"/>
              </a:lnSpc>
              <a:spcBef>
                <a:spcPct val="20000"/>
              </a:spcBef>
              <a:buFontTx/>
              <a:buChar char="•"/>
            </a:pPr>
            <a:r>
              <a:rPr lang="en-US" dirty="0">
                <a:latin typeface="Cambria"/>
                <a:cs typeface="Cambria"/>
              </a:rPr>
              <a:t>An attribute is a </a:t>
            </a:r>
            <a:r>
              <a:rPr lang="en-US" dirty="0">
                <a:solidFill>
                  <a:srgbClr val="FF0000"/>
                </a:solidFill>
                <a:latin typeface="Cambria"/>
                <a:cs typeface="Cambria"/>
              </a:rPr>
              <a:t>key attribute </a:t>
            </a:r>
            <a:r>
              <a:rPr lang="en-US" dirty="0">
                <a:solidFill>
                  <a:srgbClr val="000000"/>
                </a:solidFill>
                <a:latin typeface="Cambria"/>
                <a:cs typeface="Cambria"/>
              </a:rPr>
              <a:t>if its </a:t>
            </a:r>
            <a:r>
              <a:rPr lang="en-US" dirty="0">
                <a:latin typeface="Cambria"/>
                <a:cs typeface="Cambria"/>
              </a:rPr>
              <a:t>values are distinct for each individual entity</a:t>
            </a:r>
          </a:p>
          <a:p>
            <a:pPr marL="800100" lvl="1" indent="-342900">
              <a:lnSpc>
                <a:spcPct val="90000"/>
              </a:lnSpc>
              <a:spcBef>
                <a:spcPct val="20000"/>
              </a:spcBef>
              <a:buFontTx/>
              <a:buChar char="•"/>
            </a:pPr>
            <a:r>
              <a:rPr lang="en-US" dirty="0">
                <a:solidFill>
                  <a:srgbClr val="FF0000"/>
                </a:solidFill>
                <a:latin typeface="Cambria"/>
                <a:cs typeface="Cambria"/>
              </a:rPr>
              <a:t>There may have multiple </a:t>
            </a:r>
            <a:r>
              <a:rPr lang="en-US">
                <a:solidFill>
                  <a:srgbClr val="FF0000"/>
                </a:solidFill>
                <a:latin typeface="Cambria"/>
                <a:cs typeface="Cambria"/>
              </a:rPr>
              <a:t>key attributes</a:t>
            </a:r>
            <a:endParaRPr lang="en-US" dirty="0">
              <a:solidFill>
                <a:srgbClr val="FF0000"/>
              </a:solidFill>
              <a:latin typeface="Cambria"/>
              <a:cs typeface="Cambria"/>
            </a:endParaRPr>
          </a:p>
          <a:p>
            <a:pPr marL="342900" indent="-342900">
              <a:lnSpc>
                <a:spcPct val="90000"/>
              </a:lnSpc>
              <a:spcBef>
                <a:spcPct val="20000"/>
              </a:spcBef>
              <a:buFontTx/>
              <a:buChar char="•"/>
            </a:pPr>
            <a:r>
              <a:rPr lang="en-US" dirty="0">
                <a:latin typeface="Cambria"/>
                <a:cs typeface="Cambria"/>
              </a:rPr>
              <a:t>Similar entities (having same attributes) form an </a:t>
            </a:r>
            <a:r>
              <a:rPr lang="en-US" dirty="0">
                <a:solidFill>
                  <a:srgbClr val="FF0000"/>
                </a:solidFill>
                <a:latin typeface="Cambria"/>
                <a:cs typeface="Cambria"/>
              </a:rPr>
              <a:t>entity set</a:t>
            </a:r>
            <a:endParaRPr lang="en-US" dirty="0">
              <a:latin typeface="Cambria"/>
              <a:cs typeface="Cambria"/>
            </a:endParaRPr>
          </a:p>
        </p:txBody>
      </p:sp>
      <p:sp>
        <p:nvSpPr>
          <p:cNvPr id="17411" name="Text Box 3"/>
          <p:cNvSpPr txBox="1">
            <a:spLocks noChangeArrowheads="1"/>
          </p:cNvSpPr>
          <p:nvPr/>
        </p:nvSpPr>
        <p:spPr bwMode="auto">
          <a:xfrm>
            <a:off x="609600" y="76200"/>
            <a:ext cx="8001000" cy="584776"/>
          </a:xfrm>
          <a:prstGeom prst="rect">
            <a:avLst/>
          </a:prstGeom>
          <a:noFill/>
          <a:ln w="9525">
            <a:noFill/>
            <a:miter lim="800000"/>
            <a:headEnd/>
            <a:tailEnd/>
          </a:ln>
        </p:spPr>
        <p:txBody>
          <a:bodyPr>
            <a:spAutoFit/>
          </a:bodyPr>
          <a:lstStyle/>
          <a:p>
            <a:r>
              <a:rPr lang="en-US" sz="3200" dirty="0">
                <a:solidFill>
                  <a:srgbClr val="CC0066"/>
                </a:solidFill>
                <a:latin typeface="Cambria"/>
                <a:cs typeface="Cambria"/>
              </a:rPr>
              <a:t>Basic terms and notations</a:t>
            </a:r>
            <a:endParaRPr lang="en-US" sz="2800" dirty="0">
              <a:latin typeface="Cambria"/>
              <a:cs typeface="Cambria"/>
            </a:endParaRPr>
          </a:p>
        </p:txBody>
      </p:sp>
      <p:sp>
        <p:nvSpPr>
          <p:cNvPr id="54" name="Freeform 4"/>
          <p:cNvSpPr>
            <a:spLocks/>
          </p:cNvSpPr>
          <p:nvPr/>
        </p:nvSpPr>
        <p:spPr bwMode="auto">
          <a:xfrm>
            <a:off x="1522413" y="33528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5" name="Freeform 5"/>
          <p:cNvSpPr>
            <a:spLocks/>
          </p:cNvSpPr>
          <p:nvPr/>
        </p:nvSpPr>
        <p:spPr bwMode="auto">
          <a:xfrm>
            <a:off x="990600" y="37433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6" name="Freeform 6"/>
          <p:cNvSpPr>
            <a:spLocks/>
          </p:cNvSpPr>
          <p:nvPr/>
        </p:nvSpPr>
        <p:spPr bwMode="auto">
          <a:xfrm>
            <a:off x="2076450" y="3743325"/>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7" name="Freeform 7"/>
          <p:cNvSpPr>
            <a:spLocks/>
          </p:cNvSpPr>
          <p:nvPr/>
        </p:nvSpPr>
        <p:spPr bwMode="auto">
          <a:xfrm>
            <a:off x="1371600" y="4495800"/>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2138363" y="3867150"/>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59" name="Rectangle 58"/>
          <p:cNvSpPr>
            <a:spLocks noChangeArrowheads="1"/>
          </p:cNvSpPr>
          <p:nvPr/>
        </p:nvSpPr>
        <p:spPr bwMode="auto">
          <a:xfrm>
            <a:off x="1471613" y="34242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60" name="Rectangle 59"/>
          <p:cNvSpPr>
            <a:spLocks noChangeArrowheads="1"/>
          </p:cNvSpPr>
          <p:nvPr/>
        </p:nvSpPr>
        <p:spPr bwMode="auto">
          <a:xfrm>
            <a:off x="1450975" y="4692650"/>
            <a:ext cx="1252538"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Employees</a:t>
            </a:r>
          </a:p>
        </p:txBody>
      </p:sp>
      <p:sp>
        <p:nvSpPr>
          <p:cNvPr id="61" name="Rectangle 14"/>
          <p:cNvSpPr>
            <a:spLocks noChangeArrowheads="1"/>
          </p:cNvSpPr>
          <p:nvPr/>
        </p:nvSpPr>
        <p:spPr bwMode="auto">
          <a:xfrm>
            <a:off x="1022350" y="3854450"/>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62" name="Line 17"/>
          <p:cNvSpPr>
            <a:spLocks noChangeShapeType="1"/>
          </p:cNvSpPr>
          <p:nvPr/>
        </p:nvSpPr>
        <p:spPr bwMode="auto">
          <a:xfrm>
            <a:off x="1450975" y="4247124"/>
            <a:ext cx="133350" cy="264551"/>
          </a:xfrm>
          <a:prstGeom prst="line">
            <a:avLst/>
          </a:prstGeom>
          <a:noFill/>
          <a:ln w="12700">
            <a:solidFill>
              <a:schemeClr val="tx2"/>
            </a:solidFill>
            <a:round/>
            <a:headEnd/>
            <a:tailEnd/>
          </a:ln>
        </p:spPr>
        <p:txBody>
          <a:bodyPr/>
          <a:lstStyle/>
          <a:p>
            <a:endParaRPr lang="en-US">
              <a:latin typeface="Cambria"/>
              <a:cs typeface="Cambria"/>
            </a:endParaRPr>
          </a:p>
        </p:txBody>
      </p:sp>
      <p:sp>
        <p:nvSpPr>
          <p:cNvPr id="63" name="Line 18"/>
          <p:cNvSpPr>
            <a:spLocks noChangeShapeType="1"/>
          </p:cNvSpPr>
          <p:nvPr/>
        </p:nvSpPr>
        <p:spPr bwMode="auto">
          <a:xfrm>
            <a:off x="1819275" y="3897314"/>
            <a:ext cx="104774" cy="5925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64" name="Line 19"/>
          <p:cNvSpPr>
            <a:spLocks noChangeShapeType="1"/>
          </p:cNvSpPr>
          <p:nvPr/>
        </p:nvSpPr>
        <p:spPr bwMode="auto">
          <a:xfrm flipH="1">
            <a:off x="2182812" y="4305301"/>
            <a:ext cx="157162" cy="206374"/>
          </a:xfrm>
          <a:prstGeom prst="line">
            <a:avLst/>
          </a:prstGeom>
          <a:noFill/>
          <a:ln w="12700">
            <a:solidFill>
              <a:schemeClr val="tx2"/>
            </a:solidFill>
            <a:round/>
            <a:headEnd/>
            <a:tailEnd/>
          </a:ln>
        </p:spPr>
        <p:txBody>
          <a:bodyPr/>
          <a:lstStyle/>
          <a:p>
            <a:endParaRPr lang="en-US">
              <a:latin typeface="Cambria"/>
              <a:cs typeface="Cambria"/>
            </a:endParaRPr>
          </a:p>
        </p:txBody>
      </p:sp>
      <p:sp>
        <p:nvSpPr>
          <p:cNvPr id="65" name="Freeform 4"/>
          <p:cNvSpPr>
            <a:spLocks/>
          </p:cNvSpPr>
          <p:nvPr/>
        </p:nvSpPr>
        <p:spPr bwMode="auto">
          <a:xfrm>
            <a:off x="6516688" y="33528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6" name="Freeform 5"/>
          <p:cNvSpPr>
            <a:spLocks/>
          </p:cNvSpPr>
          <p:nvPr/>
        </p:nvSpPr>
        <p:spPr bwMode="auto">
          <a:xfrm>
            <a:off x="5984875" y="37433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7" name="Freeform 6"/>
          <p:cNvSpPr>
            <a:spLocks/>
          </p:cNvSpPr>
          <p:nvPr/>
        </p:nvSpPr>
        <p:spPr bwMode="auto">
          <a:xfrm>
            <a:off x="7070725" y="3743325"/>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8" name="Freeform 7"/>
          <p:cNvSpPr>
            <a:spLocks/>
          </p:cNvSpPr>
          <p:nvPr/>
        </p:nvSpPr>
        <p:spPr bwMode="auto">
          <a:xfrm>
            <a:off x="6248400" y="4495800"/>
            <a:ext cx="1525587"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69" name="Rectangle 68"/>
          <p:cNvSpPr>
            <a:spLocks noChangeArrowheads="1"/>
          </p:cNvSpPr>
          <p:nvPr/>
        </p:nvSpPr>
        <p:spPr bwMode="auto">
          <a:xfrm>
            <a:off x="7132638" y="3867150"/>
            <a:ext cx="929542"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address</a:t>
            </a:r>
          </a:p>
        </p:txBody>
      </p:sp>
      <p:sp>
        <p:nvSpPr>
          <p:cNvPr id="70" name="Rectangle 69"/>
          <p:cNvSpPr>
            <a:spLocks noChangeArrowheads="1"/>
          </p:cNvSpPr>
          <p:nvPr/>
        </p:nvSpPr>
        <p:spPr bwMode="auto">
          <a:xfrm>
            <a:off x="6465888" y="34242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71" name="Rectangle 70"/>
          <p:cNvSpPr>
            <a:spLocks noChangeArrowheads="1"/>
          </p:cNvSpPr>
          <p:nvPr/>
        </p:nvSpPr>
        <p:spPr bwMode="auto">
          <a:xfrm>
            <a:off x="6445250" y="4692650"/>
            <a:ext cx="143699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72" name="Rectangle 14"/>
          <p:cNvSpPr>
            <a:spLocks noChangeArrowheads="1"/>
          </p:cNvSpPr>
          <p:nvPr/>
        </p:nvSpPr>
        <p:spPr bwMode="auto">
          <a:xfrm>
            <a:off x="6016625" y="3854450"/>
            <a:ext cx="490420"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a:solidFill>
                  <a:srgbClr val="000000"/>
                </a:solidFill>
                <a:latin typeface="Cambria"/>
                <a:cs typeface="Cambria"/>
              </a:rPr>
              <a:t>did</a:t>
            </a:r>
          </a:p>
        </p:txBody>
      </p:sp>
      <p:sp>
        <p:nvSpPr>
          <p:cNvPr id="73" name="Line 17"/>
          <p:cNvSpPr>
            <a:spLocks noChangeShapeType="1"/>
          </p:cNvSpPr>
          <p:nvPr/>
        </p:nvSpPr>
        <p:spPr bwMode="auto">
          <a:xfrm>
            <a:off x="6276975" y="4257675"/>
            <a:ext cx="188913" cy="223277"/>
          </a:xfrm>
          <a:prstGeom prst="line">
            <a:avLst/>
          </a:prstGeom>
          <a:noFill/>
          <a:ln w="12700">
            <a:solidFill>
              <a:schemeClr val="tx2"/>
            </a:solidFill>
            <a:round/>
            <a:headEnd/>
            <a:tailEnd/>
          </a:ln>
        </p:spPr>
        <p:txBody>
          <a:bodyPr/>
          <a:lstStyle/>
          <a:p>
            <a:endParaRPr lang="en-US">
              <a:latin typeface="Cambria"/>
              <a:cs typeface="Cambria"/>
            </a:endParaRPr>
          </a:p>
        </p:txBody>
      </p:sp>
      <p:sp>
        <p:nvSpPr>
          <p:cNvPr id="74" name="Line 18"/>
          <p:cNvSpPr>
            <a:spLocks noChangeShapeType="1"/>
          </p:cNvSpPr>
          <p:nvPr/>
        </p:nvSpPr>
        <p:spPr bwMode="auto">
          <a:xfrm>
            <a:off x="6813551" y="3897313"/>
            <a:ext cx="57150" cy="583639"/>
          </a:xfrm>
          <a:prstGeom prst="line">
            <a:avLst/>
          </a:prstGeom>
          <a:noFill/>
          <a:ln w="12700">
            <a:solidFill>
              <a:schemeClr val="tx2"/>
            </a:solidFill>
            <a:round/>
            <a:headEnd/>
            <a:tailEnd/>
          </a:ln>
        </p:spPr>
        <p:txBody>
          <a:bodyPr/>
          <a:lstStyle/>
          <a:p>
            <a:endParaRPr lang="en-US">
              <a:latin typeface="Cambria"/>
              <a:cs typeface="Cambria"/>
            </a:endParaRPr>
          </a:p>
        </p:txBody>
      </p:sp>
      <p:sp>
        <p:nvSpPr>
          <p:cNvPr id="75" name="Line 19"/>
          <p:cNvSpPr>
            <a:spLocks noChangeShapeType="1"/>
          </p:cNvSpPr>
          <p:nvPr/>
        </p:nvSpPr>
        <p:spPr bwMode="auto">
          <a:xfrm flipH="1">
            <a:off x="7177087" y="4267200"/>
            <a:ext cx="193675" cy="213752"/>
          </a:xfrm>
          <a:prstGeom prst="line">
            <a:avLst/>
          </a:prstGeom>
          <a:noFill/>
          <a:ln w="12700">
            <a:solidFill>
              <a:schemeClr val="tx2"/>
            </a:solidFill>
            <a:round/>
            <a:headEnd/>
            <a:tailEnd/>
          </a:ln>
        </p:spPr>
        <p:txBody>
          <a:bodyPr/>
          <a:lstStyle/>
          <a:p>
            <a:endParaRPr lang="en-US">
              <a:latin typeface="Cambria"/>
              <a:cs typeface="Cambria"/>
            </a:endParaRPr>
          </a:p>
        </p:txBody>
      </p:sp>
      <p:sp>
        <p:nvSpPr>
          <p:cNvPr id="76" name="Rectangle 75"/>
          <p:cNvSpPr/>
          <p:nvPr/>
        </p:nvSpPr>
        <p:spPr>
          <a:xfrm>
            <a:off x="457200" y="5162776"/>
            <a:ext cx="3810000" cy="1631216"/>
          </a:xfrm>
          <a:prstGeom prst="rect">
            <a:avLst/>
          </a:prstGeom>
          <a:solidFill>
            <a:schemeClr val="accent5">
              <a:lumMod val="60000"/>
              <a:lumOff val="40000"/>
            </a:schemeClr>
          </a:solidFill>
        </p:spPr>
        <p:txBody>
          <a:bodyPr wrap="square">
            <a:spAutoFit/>
          </a:bodyPr>
          <a:lstStyle/>
          <a:p>
            <a:r>
              <a:rPr lang="en-US" sz="2000" dirty="0">
                <a:solidFill>
                  <a:schemeClr val="accent2"/>
                </a:solidFill>
                <a:latin typeface="Cambria"/>
                <a:cs typeface="Cambria"/>
              </a:rPr>
              <a:t>Notation</a:t>
            </a:r>
          </a:p>
          <a:p>
            <a:pPr marL="342900" indent="-342900">
              <a:buFont typeface="Arial"/>
              <a:buChar char="•"/>
            </a:pPr>
            <a:r>
              <a:rPr lang="en-US" sz="2000" dirty="0">
                <a:solidFill>
                  <a:schemeClr val="accent2"/>
                </a:solidFill>
                <a:latin typeface="Cambria"/>
                <a:cs typeface="Cambria"/>
              </a:rPr>
              <a:t>an entity set :</a:t>
            </a:r>
            <a:r>
              <a:rPr lang="en-US" sz="2000" dirty="0">
                <a:solidFill>
                  <a:schemeClr val="accent2"/>
                </a:solidFill>
                <a:latin typeface="Cambria"/>
                <a:cs typeface="Cambria"/>
                <a:sym typeface="Wingdings"/>
              </a:rPr>
              <a:t> a rectangle</a:t>
            </a:r>
          </a:p>
          <a:p>
            <a:pPr marL="342900" indent="-342900">
              <a:buFont typeface="Arial"/>
              <a:buChar char="•"/>
            </a:pPr>
            <a:r>
              <a:rPr lang="en-US" sz="2000" dirty="0">
                <a:solidFill>
                  <a:schemeClr val="accent2"/>
                </a:solidFill>
                <a:latin typeface="Cambria"/>
                <a:cs typeface="Cambria"/>
              </a:rPr>
              <a:t>an attribute: a circle and a line connected to a rectangle</a:t>
            </a:r>
          </a:p>
          <a:p>
            <a:pPr marL="342900" indent="-342900">
              <a:buFont typeface="Arial"/>
              <a:buChar char="•"/>
            </a:pPr>
            <a:r>
              <a:rPr lang="en-US" sz="2000" dirty="0">
                <a:solidFill>
                  <a:schemeClr val="accent2"/>
                </a:solidFill>
                <a:latin typeface="Cambria"/>
                <a:cs typeface="Cambria"/>
              </a:rPr>
              <a:t>a key attribute: underlined</a:t>
            </a:r>
          </a:p>
        </p:txBody>
      </p:sp>
      <p:sp>
        <p:nvSpPr>
          <p:cNvPr id="27" name="Rectangle 26">
            <a:extLst>
              <a:ext uri="{FF2B5EF4-FFF2-40B4-BE49-F238E27FC236}">
                <a16:creationId xmlns:a16="http://schemas.microsoft.com/office/drawing/2014/main" id="{A0A57618-1CDB-F542-9BDA-9C16EF42355C}"/>
              </a:ext>
            </a:extLst>
          </p:cNvPr>
          <p:cNvSpPr/>
          <p:nvPr/>
        </p:nvSpPr>
        <p:spPr>
          <a:xfrm>
            <a:off x="4610100" y="5201829"/>
            <a:ext cx="4191000" cy="1323439"/>
          </a:xfrm>
          <a:prstGeom prst="rect">
            <a:avLst/>
          </a:prstGeom>
          <a:solidFill>
            <a:schemeClr val="accent5">
              <a:lumMod val="60000"/>
              <a:lumOff val="40000"/>
            </a:schemeClr>
          </a:solidFill>
        </p:spPr>
        <p:txBody>
          <a:bodyPr wrap="square">
            <a:spAutoFit/>
          </a:bodyPr>
          <a:lstStyle/>
          <a:p>
            <a:r>
              <a:rPr lang="en-US" sz="2000" dirty="0">
                <a:solidFill>
                  <a:schemeClr val="accent2"/>
                </a:solidFill>
                <a:latin typeface="Cambria"/>
                <a:cs typeface="Cambria"/>
              </a:rPr>
              <a:t>Text</a:t>
            </a:r>
          </a:p>
          <a:p>
            <a:pPr marL="342900" indent="-342900">
              <a:buFont typeface="Arial"/>
              <a:buChar char="•"/>
            </a:pPr>
            <a:r>
              <a:rPr lang="en-US" sz="2000" dirty="0">
                <a:solidFill>
                  <a:schemeClr val="accent2"/>
                </a:solidFill>
                <a:latin typeface="Cambria"/>
                <a:cs typeface="Cambria"/>
              </a:rPr>
              <a:t>there are a number of Entities E, each of which has attribute A1, A2, …, and An, where Ai is unique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57200" y="457200"/>
            <a:ext cx="8420100" cy="1676400"/>
          </a:xfrm>
          <a:prstGeom prst="rect">
            <a:avLst/>
          </a:prstGeom>
          <a:noFill/>
          <a:ln w="12700">
            <a:noFill/>
            <a:miter lim="800000"/>
            <a:headEnd/>
            <a:tailEnd/>
          </a:ln>
        </p:spPr>
        <p:txBody>
          <a:bodyPr lIns="90488" tIns="44450" rIns="90488" bIns="44450"/>
          <a:lstStyle/>
          <a:p>
            <a:pPr marL="342900" indent="-342900">
              <a:spcBef>
                <a:spcPct val="20000"/>
              </a:spcBef>
              <a:buFontTx/>
              <a:buChar char="•"/>
            </a:pPr>
            <a:r>
              <a:rPr lang="en-US" dirty="0">
                <a:solidFill>
                  <a:srgbClr val="FF0000"/>
                </a:solidFill>
                <a:latin typeface="Cambria"/>
                <a:cs typeface="Cambria"/>
              </a:rPr>
              <a:t>Relationship</a:t>
            </a:r>
            <a:r>
              <a:rPr lang="en-US" sz="2800" dirty="0">
                <a:solidFill>
                  <a:srgbClr val="FF0000"/>
                </a:solidFill>
                <a:latin typeface="Cambria"/>
                <a:cs typeface="Cambria"/>
              </a:rPr>
              <a:t>: </a:t>
            </a:r>
            <a:r>
              <a:rPr lang="en-US" dirty="0">
                <a:latin typeface="Cambria"/>
                <a:cs typeface="Cambria"/>
              </a:rPr>
              <a:t>Association among two or more entities. </a:t>
            </a:r>
          </a:p>
          <a:p>
            <a:pPr marL="742950" lvl="1" indent="-285750">
              <a:spcBef>
                <a:spcPct val="20000"/>
              </a:spcBef>
              <a:buFontTx/>
              <a:buChar char="•"/>
            </a:pPr>
            <a:r>
              <a:rPr lang="en-US" sz="2000" dirty="0">
                <a:latin typeface="Cambria"/>
                <a:cs typeface="Cambria"/>
              </a:rPr>
              <a:t>Example: </a:t>
            </a:r>
            <a:r>
              <a:rPr lang="en-US" sz="2000" dirty="0" err="1">
                <a:latin typeface="Cambria"/>
                <a:cs typeface="Cambria"/>
              </a:rPr>
              <a:t>Attishoo</a:t>
            </a:r>
            <a:r>
              <a:rPr lang="en-US" sz="2000" dirty="0">
                <a:latin typeface="Cambria"/>
                <a:cs typeface="Cambria"/>
              </a:rPr>
              <a:t> works in the Pharmacy department.</a:t>
            </a:r>
          </a:p>
          <a:p>
            <a:pPr marL="342900" indent="-342900">
              <a:spcBef>
                <a:spcPct val="20000"/>
              </a:spcBef>
              <a:buFontTx/>
              <a:buChar char="•"/>
            </a:pPr>
            <a:r>
              <a:rPr lang="en-US" dirty="0">
                <a:solidFill>
                  <a:srgbClr val="FF0000"/>
                </a:solidFill>
                <a:latin typeface="Cambria"/>
                <a:cs typeface="Cambria"/>
              </a:rPr>
              <a:t>Relationship Set:</a:t>
            </a:r>
            <a:r>
              <a:rPr lang="en-US" sz="2000" dirty="0">
                <a:latin typeface="Cambria"/>
                <a:cs typeface="Cambria"/>
              </a:rPr>
              <a:t> </a:t>
            </a:r>
            <a:r>
              <a:rPr lang="en-US" dirty="0">
                <a:latin typeface="Cambria"/>
                <a:cs typeface="Cambria"/>
              </a:rPr>
              <a:t>Collection of similar relationships.</a:t>
            </a:r>
          </a:p>
        </p:txBody>
      </p:sp>
      <p:sp>
        <p:nvSpPr>
          <p:cNvPr id="28" name="Freeform 4"/>
          <p:cNvSpPr>
            <a:spLocks/>
          </p:cNvSpPr>
          <p:nvPr/>
        </p:nvSpPr>
        <p:spPr bwMode="auto">
          <a:xfrm>
            <a:off x="1328738" y="20193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29" name="Freeform 5"/>
          <p:cNvSpPr>
            <a:spLocks/>
          </p:cNvSpPr>
          <p:nvPr/>
        </p:nvSpPr>
        <p:spPr bwMode="auto">
          <a:xfrm>
            <a:off x="796925" y="24098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0" name="Freeform 6"/>
          <p:cNvSpPr>
            <a:spLocks/>
          </p:cNvSpPr>
          <p:nvPr/>
        </p:nvSpPr>
        <p:spPr bwMode="auto">
          <a:xfrm>
            <a:off x="1882775" y="2409825"/>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1" name="Freeform 7"/>
          <p:cNvSpPr>
            <a:spLocks/>
          </p:cNvSpPr>
          <p:nvPr/>
        </p:nvSpPr>
        <p:spPr bwMode="auto">
          <a:xfrm>
            <a:off x="1328738" y="3262313"/>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2" name="Rectangle 31"/>
          <p:cNvSpPr>
            <a:spLocks noChangeArrowheads="1"/>
          </p:cNvSpPr>
          <p:nvPr/>
        </p:nvSpPr>
        <p:spPr bwMode="auto">
          <a:xfrm>
            <a:off x="1944688" y="2533650"/>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33" name="Rectangle 32"/>
          <p:cNvSpPr>
            <a:spLocks noChangeArrowheads="1"/>
          </p:cNvSpPr>
          <p:nvPr/>
        </p:nvSpPr>
        <p:spPr bwMode="auto">
          <a:xfrm>
            <a:off x="1277938" y="20907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34" name="Rectangle 33"/>
          <p:cNvSpPr>
            <a:spLocks noChangeArrowheads="1"/>
          </p:cNvSpPr>
          <p:nvPr/>
        </p:nvSpPr>
        <p:spPr bwMode="auto">
          <a:xfrm>
            <a:off x="1257300" y="3359150"/>
            <a:ext cx="1252538"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Employees</a:t>
            </a:r>
          </a:p>
        </p:txBody>
      </p:sp>
      <p:sp>
        <p:nvSpPr>
          <p:cNvPr id="35" name="Rectangle 14"/>
          <p:cNvSpPr>
            <a:spLocks noChangeArrowheads="1"/>
          </p:cNvSpPr>
          <p:nvPr/>
        </p:nvSpPr>
        <p:spPr bwMode="auto">
          <a:xfrm>
            <a:off x="828675" y="2520950"/>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36" name="Line 17"/>
          <p:cNvSpPr>
            <a:spLocks noChangeShapeType="1"/>
          </p:cNvSpPr>
          <p:nvPr/>
        </p:nvSpPr>
        <p:spPr bwMode="auto">
          <a:xfrm>
            <a:off x="1089025" y="29241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37" name="Line 18"/>
          <p:cNvSpPr>
            <a:spLocks noChangeShapeType="1"/>
          </p:cNvSpPr>
          <p:nvPr/>
        </p:nvSpPr>
        <p:spPr bwMode="auto">
          <a:xfrm>
            <a:off x="1625600" y="25638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38" name="Line 19"/>
          <p:cNvSpPr>
            <a:spLocks noChangeShapeType="1"/>
          </p:cNvSpPr>
          <p:nvPr/>
        </p:nvSpPr>
        <p:spPr bwMode="auto">
          <a:xfrm flipH="1">
            <a:off x="1973263" y="29718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39" name="Freeform 4"/>
          <p:cNvSpPr>
            <a:spLocks/>
          </p:cNvSpPr>
          <p:nvPr/>
        </p:nvSpPr>
        <p:spPr bwMode="auto">
          <a:xfrm>
            <a:off x="6475413" y="19812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0" name="Freeform 5"/>
          <p:cNvSpPr>
            <a:spLocks/>
          </p:cNvSpPr>
          <p:nvPr/>
        </p:nvSpPr>
        <p:spPr bwMode="auto">
          <a:xfrm>
            <a:off x="5943600" y="23717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1" name="Freeform 6"/>
          <p:cNvSpPr>
            <a:spLocks/>
          </p:cNvSpPr>
          <p:nvPr/>
        </p:nvSpPr>
        <p:spPr bwMode="auto">
          <a:xfrm>
            <a:off x="7029450" y="2371725"/>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2" name="Freeform 7"/>
          <p:cNvSpPr>
            <a:spLocks/>
          </p:cNvSpPr>
          <p:nvPr/>
        </p:nvSpPr>
        <p:spPr bwMode="auto">
          <a:xfrm>
            <a:off x="6475412" y="3224213"/>
            <a:ext cx="1525587"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3" name="Rectangle 42"/>
          <p:cNvSpPr>
            <a:spLocks noChangeArrowheads="1"/>
          </p:cNvSpPr>
          <p:nvPr/>
        </p:nvSpPr>
        <p:spPr bwMode="auto">
          <a:xfrm>
            <a:off x="7091363" y="2495550"/>
            <a:ext cx="929542"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address</a:t>
            </a:r>
          </a:p>
        </p:txBody>
      </p:sp>
      <p:sp>
        <p:nvSpPr>
          <p:cNvPr id="44" name="Rectangle 43"/>
          <p:cNvSpPr>
            <a:spLocks noChangeArrowheads="1"/>
          </p:cNvSpPr>
          <p:nvPr/>
        </p:nvSpPr>
        <p:spPr bwMode="auto">
          <a:xfrm>
            <a:off x="6424613" y="20526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name</a:t>
            </a:r>
          </a:p>
        </p:txBody>
      </p:sp>
      <p:sp>
        <p:nvSpPr>
          <p:cNvPr id="45" name="Rectangle 44"/>
          <p:cNvSpPr>
            <a:spLocks noChangeArrowheads="1"/>
          </p:cNvSpPr>
          <p:nvPr/>
        </p:nvSpPr>
        <p:spPr bwMode="auto">
          <a:xfrm>
            <a:off x="6403975" y="3321050"/>
            <a:ext cx="143699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46" name="Rectangle 14"/>
          <p:cNvSpPr>
            <a:spLocks noChangeArrowheads="1"/>
          </p:cNvSpPr>
          <p:nvPr/>
        </p:nvSpPr>
        <p:spPr bwMode="auto">
          <a:xfrm>
            <a:off x="5975350" y="2482850"/>
            <a:ext cx="490420"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a:solidFill>
                  <a:srgbClr val="000000"/>
                </a:solidFill>
                <a:latin typeface="Cambria"/>
                <a:cs typeface="Cambria"/>
              </a:rPr>
              <a:t>did</a:t>
            </a:r>
          </a:p>
        </p:txBody>
      </p:sp>
      <p:sp>
        <p:nvSpPr>
          <p:cNvPr id="47" name="Line 17"/>
          <p:cNvSpPr>
            <a:spLocks noChangeShapeType="1"/>
          </p:cNvSpPr>
          <p:nvPr/>
        </p:nvSpPr>
        <p:spPr bwMode="auto">
          <a:xfrm>
            <a:off x="6235700" y="28860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48" name="Line 18"/>
          <p:cNvSpPr>
            <a:spLocks noChangeShapeType="1"/>
          </p:cNvSpPr>
          <p:nvPr/>
        </p:nvSpPr>
        <p:spPr bwMode="auto">
          <a:xfrm>
            <a:off x="6772275" y="25257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49" name="Line 19"/>
          <p:cNvSpPr>
            <a:spLocks noChangeShapeType="1"/>
          </p:cNvSpPr>
          <p:nvPr/>
        </p:nvSpPr>
        <p:spPr bwMode="auto">
          <a:xfrm flipH="1">
            <a:off x="7119938" y="29337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50" name="Freeform 8"/>
          <p:cNvSpPr>
            <a:spLocks/>
          </p:cNvSpPr>
          <p:nvPr/>
        </p:nvSpPr>
        <p:spPr bwMode="auto">
          <a:xfrm>
            <a:off x="3733800" y="3086100"/>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3926576" y="3390900"/>
            <a:ext cx="1026424"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works-in</a:t>
            </a:r>
          </a:p>
        </p:txBody>
      </p:sp>
      <p:sp>
        <p:nvSpPr>
          <p:cNvPr id="52" name="Rectangle 51"/>
          <p:cNvSpPr/>
          <p:nvPr/>
        </p:nvSpPr>
        <p:spPr>
          <a:xfrm>
            <a:off x="280836" y="4191000"/>
            <a:ext cx="4428122" cy="2431435"/>
          </a:xfrm>
          <a:prstGeom prst="rect">
            <a:avLst/>
          </a:prstGeom>
          <a:solidFill>
            <a:schemeClr val="accent5">
              <a:lumMod val="60000"/>
              <a:lumOff val="40000"/>
            </a:schemeClr>
          </a:solidFill>
        </p:spPr>
        <p:txBody>
          <a:bodyPr wrap="square">
            <a:spAutoFit/>
          </a:bodyPr>
          <a:lstStyle/>
          <a:p>
            <a:r>
              <a:rPr lang="en-US" sz="2000" dirty="0">
                <a:solidFill>
                  <a:schemeClr val="accent2"/>
                </a:solidFill>
                <a:latin typeface="Cambria"/>
                <a:cs typeface="Cambria"/>
              </a:rPr>
              <a:t>Notation</a:t>
            </a:r>
          </a:p>
          <a:p>
            <a:pPr marL="342900" indent="-342900">
              <a:buFont typeface="Arial"/>
              <a:buChar char="•"/>
            </a:pPr>
            <a:r>
              <a:rPr lang="en-US" sz="2000" dirty="0">
                <a:solidFill>
                  <a:schemeClr val="accent2"/>
                </a:solidFill>
                <a:latin typeface="Cambria"/>
                <a:cs typeface="Cambria"/>
              </a:rPr>
              <a:t>a relationship set: </a:t>
            </a:r>
            <a:r>
              <a:rPr lang="en-US" sz="2000" dirty="0">
                <a:solidFill>
                  <a:schemeClr val="accent2"/>
                </a:solidFill>
                <a:latin typeface="Cambria"/>
                <a:cs typeface="Cambria"/>
                <a:sym typeface="Wingdings"/>
              </a:rPr>
              <a:t>a diamond</a:t>
            </a:r>
          </a:p>
          <a:p>
            <a:pPr marL="800100" lvl="1" indent="-342900">
              <a:buFont typeface="Wingdings" charset="2"/>
              <a:buChar char="§"/>
            </a:pPr>
            <a:r>
              <a:rPr lang="en-US" sz="1800" dirty="0">
                <a:latin typeface="Cambria"/>
                <a:cs typeface="Cambria"/>
              </a:rPr>
              <a:t>Every participating entity is connected to it by a dotted edge</a:t>
            </a:r>
          </a:p>
          <a:p>
            <a:pPr marL="800100" lvl="1" indent="-342900">
              <a:buFont typeface="Wingdings" charset="2"/>
              <a:buChar char="§"/>
            </a:pPr>
            <a:r>
              <a:rPr lang="en-US" sz="1800" dirty="0">
                <a:latin typeface="Cambria"/>
                <a:cs typeface="Cambria"/>
              </a:rPr>
              <a:t>Every attribute is also connected to it by an edge</a:t>
            </a:r>
          </a:p>
          <a:p>
            <a:pPr marL="342900" indent="-342900">
              <a:buFont typeface="Arial"/>
              <a:buChar char="•"/>
            </a:pPr>
            <a:r>
              <a:rPr lang="en-US" sz="2000" dirty="0">
                <a:solidFill>
                  <a:schemeClr val="accent2"/>
                </a:solidFill>
                <a:latin typeface="Cambria"/>
                <a:cs typeface="Cambria"/>
              </a:rPr>
              <a:t>an attribute: a circle and a line connected to a rectangle</a:t>
            </a:r>
          </a:p>
        </p:txBody>
      </p:sp>
      <p:sp>
        <p:nvSpPr>
          <p:cNvPr id="55" name="Line 18"/>
          <p:cNvSpPr>
            <a:spLocks noChangeShapeType="1"/>
          </p:cNvSpPr>
          <p:nvPr/>
        </p:nvSpPr>
        <p:spPr bwMode="auto">
          <a:xfrm flipV="1">
            <a:off x="2514600" y="3502025"/>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57" name="Freeform 6"/>
          <p:cNvSpPr>
            <a:spLocks/>
          </p:cNvSpPr>
          <p:nvPr/>
        </p:nvSpPr>
        <p:spPr bwMode="auto">
          <a:xfrm>
            <a:off x="3905250" y="2286000"/>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4038600" y="2359025"/>
            <a:ext cx="67035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since</a:t>
            </a:r>
          </a:p>
        </p:txBody>
      </p:sp>
      <p:sp>
        <p:nvSpPr>
          <p:cNvPr id="59" name="Line 18"/>
          <p:cNvSpPr>
            <a:spLocks noChangeShapeType="1"/>
          </p:cNvSpPr>
          <p:nvPr/>
        </p:nvSpPr>
        <p:spPr bwMode="auto">
          <a:xfrm>
            <a:off x="4419601" y="2816226"/>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60" name="Line 18"/>
          <p:cNvSpPr>
            <a:spLocks noChangeShapeType="1"/>
          </p:cNvSpPr>
          <p:nvPr/>
        </p:nvSpPr>
        <p:spPr bwMode="auto">
          <a:xfrm flipV="1">
            <a:off x="5181600" y="3502025"/>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53" name="Rectangle 52">
            <a:extLst>
              <a:ext uri="{FF2B5EF4-FFF2-40B4-BE49-F238E27FC236}">
                <a16:creationId xmlns:a16="http://schemas.microsoft.com/office/drawing/2014/main" id="{018EE949-C127-2647-85A4-46B08A9B1025}"/>
              </a:ext>
            </a:extLst>
          </p:cNvPr>
          <p:cNvSpPr/>
          <p:nvPr/>
        </p:nvSpPr>
        <p:spPr>
          <a:xfrm>
            <a:off x="4794250" y="4230231"/>
            <a:ext cx="4191000" cy="2246769"/>
          </a:xfrm>
          <a:prstGeom prst="rect">
            <a:avLst/>
          </a:prstGeom>
          <a:solidFill>
            <a:schemeClr val="accent5">
              <a:lumMod val="60000"/>
              <a:lumOff val="40000"/>
            </a:schemeClr>
          </a:solidFill>
        </p:spPr>
        <p:txBody>
          <a:bodyPr wrap="square">
            <a:spAutoFit/>
          </a:bodyPr>
          <a:lstStyle/>
          <a:p>
            <a:r>
              <a:rPr lang="en-US" sz="2000" dirty="0">
                <a:solidFill>
                  <a:schemeClr val="accent2"/>
                </a:solidFill>
                <a:latin typeface="Cambria"/>
                <a:cs typeface="Cambria"/>
              </a:rPr>
              <a:t>Text</a:t>
            </a:r>
          </a:p>
          <a:p>
            <a:pPr marL="342900" indent="-342900">
              <a:buFont typeface="Arial"/>
              <a:buChar char="•"/>
            </a:pPr>
            <a:r>
              <a:rPr lang="en-US" sz="2000" dirty="0">
                <a:solidFill>
                  <a:schemeClr val="accent2"/>
                </a:solidFill>
                <a:latin typeface="Cambria"/>
                <a:cs typeface="Cambria"/>
              </a:rPr>
              <a:t>An Ex may “have to do with” an </a:t>
            </a:r>
            <a:r>
              <a:rPr lang="en-US" sz="2000" dirty="0" err="1">
                <a:solidFill>
                  <a:schemeClr val="accent2"/>
                </a:solidFill>
                <a:latin typeface="Cambria"/>
                <a:cs typeface="Cambria"/>
              </a:rPr>
              <a:t>Ey</a:t>
            </a:r>
            <a:r>
              <a:rPr lang="en-US" sz="2000" dirty="0">
                <a:solidFill>
                  <a:schemeClr val="accent2"/>
                </a:solidFill>
                <a:latin typeface="Cambria"/>
                <a:cs typeface="Cambria"/>
              </a:rPr>
              <a:t>, where the relationship has attributes A1, A2, …, and An</a:t>
            </a:r>
          </a:p>
          <a:p>
            <a:pPr marL="342900" indent="-342900">
              <a:buFont typeface="Arial"/>
              <a:buChar char="•"/>
            </a:pPr>
            <a:r>
              <a:rPr lang="en-US" sz="2000" dirty="0">
                <a:solidFill>
                  <a:schemeClr val="accent2"/>
                </a:solidFill>
                <a:latin typeface="Cambria"/>
                <a:cs typeface="Cambria"/>
              </a:rPr>
              <a:t>An Ex and an </a:t>
            </a:r>
            <a:r>
              <a:rPr lang="en-US" sz="2000" dirty="0" err="1">
                <a:solidFill>
                  <a:schemeClr val="accent2"/>
                </a:solidFill>
                <a:latin typeface="Cambria"/>
                <a:cs typeface="Cambria"/>
              </a:rPr>
              <a:t>Ey</a:t>
            </a:r>
            <a:r>
              <a:rPr lang="en-US" sz="2000" dirty="0">
                <a:solidFill>
                  <a:schemeClr val="accent2"/>
                </a:solidFill>
                <a:latin typeface="Cambria"/>
                <a:cs typeface="Cambria"/>
              </a:rPr>
              <a:t> may participate in a relationship called </a:t>
            </a:r>
            <a:r>
              <a:rPr lang="en-US" sz="2000" dirty="0" err="1">
                <a:solidFill>
                  <a:schemeClr val="accent2"/>
                </a:solidFill>
                <a:latin typeface="Cambria"/>
                <a:cs typeface="Cambria"/>
              </a:rPr>
              <a:t>Rz</a:t>
            </a:r>
            <a:r>
              <a:rPr lang="en-US" sz="2000" dirty="0">
                <a:solidFill>
                  <a:schemeClr val="accent2"/>
                </a:solidFill>
                <a:latin typeface="Cambria"/>
                <a:cs typeface="Cambria"/>
              </a:rPr>
              <a:t>, which has attributes A1, A2, …, and 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
          <p:cNvSpPr>
            <a:spLocks/>
          </p:cNvSpPr>
          <p:nvPr/>
        </p:nvSpPr>
        <p:spPr bwMode="auto">
          <a:xfrm>
            <a:off x="1370013" y="11811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29" name="Freeform 5"/>
          <p:cNvSpPr>
            <a:spLocks/>
          </p:cNvSpPr>
          <p:nvPr/>
        </p:nvSpPr>
        <p:spPr bwMode="auto">
          <a:xfrm>
            <a:off x="838200" y="15716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0" name="Freeform 6"/>
          <p:cNvSpPr>
            <a:spLocks/>
          </p:cNvSpPr>
          <p:nvPr/>
        </p:nvSpPr>
        <p:spPr bwMode="auto">
          <a:xfrm>
            <a:off x="1924050" y="1571625"/>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1" name="Freeform 7"/>
          <p:cNvSpPr>
            <a:spLocks/>
          </p:cNvSpPr>
          <p:nvPr/>
        </p:nvSpPr>
        <p:spPr bwMode="auto">
          <a:xfrm>
            <a:off x="1370013" y="2424113"/>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2" name="Rectangle 31"/>
          <p:cNvSpPr>
            <a:spLocks noChangeArrowheads="1"/>
          </p:cNvSpPr>
          <p:nvPr/>
        </p:nvSpPr>
        <p:spPr bwMode="auto">
          <a:xfrm>
            <a:off x="1985963" y="1695450"/>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33" name="Rectangle 32"/>
          <p:cNvSpPr>
            <a:spLocks noChangeArrowheads="1"/>
          </p:cNvSpPr>
          <p:nvPr/>
        </p:nvSpPr>
        <p:spPr bwMode="auto">
          <a:xfrm>
            <a:off x="1319213" y="12525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34" name="Rectangle 33"/>
          <p:cNvSpPr>
            <a:spLocks noChangeArrowheads="1"/>
          </p:cNvSpPr>
          <p:nvPr/>
        </p:nvSpPr>
        <p:spPr bwMode="auto">
          <a:xfrm>
            <a:off x="1298575" y="2520950"/>
            <a:ext cx="1252538"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Employees</a:t>
            </a:r>
          </a:p>
        </p:txBody>
      </p:sp>
      <p:sp>
        <p:nvSpPr>
          <p:cNvPr id="35" name="Rectangle 14"/>
          <p:cNvSpPr>
            <a:spLocks noChangeArrowheads="1"/>
          </p:cNvSpPr>
          <p:nvPr/>
        </p:nvSpPr>
        <p:spPr bwMode="auto">
          <a:xfrm>
            <a:off x="869950" y="1682750"/>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36" name="Line 17"/>
          <p:cNvSpPr>
            <a:spLocks noChangeShapeType="1"/>
          </p:cNvSpPr>
          <p:nvPr/>
        </p:nvSpPr>
        <p:spPr bwMode="auto">
          <a:xfrm>
            <a:off x="1130300" y="20859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37" name="Line 18"/>
          <p:cNvSpPr>
            <a:spLocks noChangeShapeType="1"/>
          </p:cNvSpPr>
          <p:nvPr/>
        </p:nvSpPr>
        <p:spPr bwMode="auto">
          <a:xfrm>
            <a:off x="1666875" y="17256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38" name="Line 19"/>
          <p:cNvSpPr>
            <a:spLocks noChangeShapeType="1"/>
          </p:cNvSpPr>
          <p:nvPr/>
        </p:nvSpPr>
        <p:spPr bwMode="auto">
          <a:xfrm flipH="1">
            <a:off x="2014538" y="21336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39" name="Freeform 4"/>
          <p:cNvSpPr>
            <a:spLocks/>
          </p:cNvSpPr>
          <p:nvPr/>
        </p:nvSpPr>
        <p:spPr bwMode="auto">
          <a:xfrm>
            <a:off x="6516688" y="11430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0" name="Freeform 5"/>
          <p:cNvSpPr>
            <a:spLocks/>
          </p:cNvSpPr>
          <p:nvPr/>
        </p:nvSpPr>
        <p:spPr bwMode="auto">
          <a:xfrm>
            <a:off x="5984875" y="15335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1" name="Freeform 6"/>
          <p:cNvSpPr>
            <a:spLocks/>
          </p:cNvSpPr>
          <p:nvPr/>
        </p:nvSpPr>
        <p:spPr bwMode="auto">
          <a:xfrm>
            <a:off x="7070725" y="1533525"/>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2" name="Freeform 7"/>
          <p:cNvSpPr>
            <a:spLocks/>
          </p:cNvSpPr>
          <p:nvPr/>
        </p:nvSpPr>
        <p:spPr bwMode="auto">
          <a:xfrm>
            <a:off x="6516687" y="2386013"/>
            <a:ext cx="1525587"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3" name="Rectangle 42"/>
          <p:cNvSpPr>
            <a:spLocks noChangeArrowheads="1"/>
          </p:cNvSpPr>
          <p:nvPr/>
        </p:nvSpPr>
        <p:spPr bwMode="auto">
          <a:xfrm>
            <a:off x="7132638" y="1657350"/>
            <a:ext cx="929542"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address</a:t>
            </a:r>
          </a:p>
        </p:txBody>
      </p:sp>
      <p:sp>
        <p:nvSpPr>
          <p:cNvPr id="44" name="Rectangle 43"/>
          <p:cNvSpPr>
            <a:spLocks noChangeArrowheads="1"/>
          </p:cNvSpPr>
          <p:nvPr/>
        </p:nvSpPr>
        <p:spPr bwMode="auto">
          <a:xfrm>
            <a:off x="6465888" y="12144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name</a:t>
            </a:r>
          </a:p>
        </p:txBody>
      </p:sp>
      <p:sp>
        <p:nvSpPr>
          <p:cNvPr id="45" name="Rectangle 44"/>
          <p:cNvSpPr>
            <a:spLocks noChangeArrowheads="1"/>
          </p:cNvSpPr>
          <p:nvPr/>
        </p:nvSpPr>
        <p:spPr bwMode="auto">
          <a:xfrm>
            <a:off x="6445250" y="2482850"/>
            <a:ext cx="143699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46" name="Rectangle 14"/>
          <p:cNvSpPr>
            <a:spLocks noChangeArrowheads="1"/>
          </p:cNvSpPr>
          <p:nvPr/>
        </p:nvSpPr>
        <p:spPr bwMode="auto">
          <a:xfrm>
            <a:off x="6016625" y="1644650"/>
            <a:ext cx="490420"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a:solidFill>
                  <a:srgbClr val="000000"/>
                </a:solidFill>
                <a:latin typeface="Cambria"/>
                <a:cs typeface="Cambria"/>
              </a:rPr>
              <a:t>did</a:t>
            </a:r>
          </a:p>
        </p:txBody>
      </p:sp>
      <p:sp>
        <p:nvSpPr>
          <p:cNvPr id="47" name="Line 17"/>
          <p:cNvSpPr>
            <a:spLocks noChangeShapeType="1"/>
          </p:cNvSpPr>
          <p:nvPr/>
        </p:nvSpPr>
        <p:spPr bwMode="auto">
          <a:xfrm>
            <a:off x="6276975" y="20478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48" name="Line 18"/>
          <p:cNvSpPr>
            <a:spLocks noChangeShapeType="1"/>
          </p:cNvSpPr>
          <p:nvPr/>
        </p:nvSpPr>
        <p:spPr bwMode="auto">
          <a:xfrm>
            <a:off x="6813550" y="16875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49" name="Line 19"/>
          <p:cNvSpPr>
            <a:spLocks noChangeShapeType="1"/>
          </p:cNvSpPr>
          <p:nvPr/>
        </p:nvSpPr>
        <p:spPr bwMode="auto">
          <a:xfrm flipH="1">
            <a:off x="7161213" y="20955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50" name="Freeform 8"/>
          <p:cNvSpPr>
            <a:spLocks/>
          </p:cNvSpPr>
          <p:nvPr/>
        </p:nvSpPr>
        <p:spPr bwMode="auto">
          <a:xfrm>
            <a:off x="3775075" y="2247900"/>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3967851" y="2552700"/>
            <a:ext cx="1026424"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works-in</a:t>
            </a:r>
          </a:p>
        </p:txBody>
      </p:sp>
      <p:sp>
        <p:nvSpPr>
          <p:cNvPr id="57" name="Freeform 6"/>
          <p:cNvSpPr>
            <a:spLocks/>
          </p:cNvSpPr>
          <p:nvPr/>
        </p:nvSpPr>
        <p:spPr bwMode="auto">
          <a:xfrm>
            <a:off x="3946525" y="1447800"/>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4079875" y="1520825"/>
            <a:ext cx="67035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since</a:t>
            </a:r>
          </a:p>
        </p:txBody>
      </p:sp>
      <p:sp>
        <p:nvSpPr>
          <p:cNvPr id="59" name="Line 18"/>
          <p:cNvSpPr>
            <a:spLocks noChangeShapeType="1"/>
          </p:cNvSpPr>
          <p:nvPr/>
        </p:nvSpPr>
        <p:spPr bwMode="auto">
          <a:xfrm>
            <a:off x="4460876" y="1978026"/>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53" name="TextBox 52"/>
          <p:cNvSpPr txBox="1"/>
          <p:nvPr/>
        </p:nvSpPr>
        <p:spPr>
          <a:xfrm>
            <a:off x="1752600" y="3352800"/>
            <a:ext cx="451791" cy="1631216"/>
          </a:xfrm>
          <a:prstGeom prst="rect">
            <a:avLst/>
          </a:prstGeom>
          <a:noFill/>
          <a:ln>
            <a:solidFill>
              <a:schemeClr val="tx1"/>
            </a:solidFill>
          </a:ln>
        </p:spPr>
        <p:txBody>
          <a:bodyPr wrap="none" rtlCol="0">
            <a:spAutoFit/>
          </a:bodyPr>
          <a:lstStyle/>
          <a:p>
            <a:r>
              <a:rPr lang="en-US" sz="2000" dirty="0">
                <a:latin typeface="Cambria"/>
                <a:cs typeface="Cambria"/>
              </a:rPr>
              <a:t>e1</a:t>
            </a:r>
          </a:p>
          <a:p>
            <a:r>
              <a:rPr lang="en-US" sz="2000" dirty="0">
                <a:latin typeface="Cambria"/>
                <a:cs typeface="Cambria"/>
              </a:rPr>
              <a:t>e2</a:t>
            </a:r>
          </a:p>
          <a:p>
            <a:r>
              <a:rPr lang="en-US" sz="2000" dirty="0">
                <a:latin typeface="Cambria"/>
                <a:cs typeface="Cambria"/>
              </a:rPr>
              <a:t>e3</a:t>
            </a:r>
          </a:p>
          <a:p>
            <a:r>
              <a:rPr lang="en-US" sz="2000" dirty="0">
                <a:latin typeface="Cambria"/>
                <a:cs typeface="Cambria"/>
              </a:rPr>
              <a:t>e4</a:t>
            </a:r>
          </a:p>
          <a:p>
            <a:r>
              <a:rPr lang="en-US" sz="2000" dirty="0">
                <a:latin typeface="Cambria"/>
                <a:cs typeface="Cambria"/>
              </a:rPr>
              <a:t>e5</a:t>
            </a:r>
          </a:p>
        </p:txBody>
      </p:sp>
      <p:sp>
        <p:nvSpPr>
          <p:cNvPr id="60" name="TextBox 59"/>
          <p:cNvSpPr txBox="1"/>
          <p:nvPr/>
        </p:nvSpPr>
        <p:spPr>
          <a:xfrm>
            <a:off x="3581400" y="3352800"/>
            <a:ext cx="2341832" cy="707886"/>
          </a:xfrm>
          <a:prstGeom prst="rect">
            <a:avLst/>
          </a:prstGeom>
          <a:noFill/>
          <a:ln>
            <a:solidFill>
              <a:schemeClr val="tx1"/>
            </a:solidFill>
          </a:ln>
        </p:spPr>
        <p:txBody>
          <a:bodyPr wrap="none" rtlCol="0">
            <a:spAutoFit/>
          </a:bodyPr>
          <a:lstStyle/>
          <a:p>
            <a:r>
              <a:rPr lang="en-US" sz="2000" dirty="0">
                <a:latin typeface="Cambria"/>
                <a:cs typeface="Cambria"/>
              </a:rPr>
              <a:t>e1, d1, 01/01/1998</a:t>
            </a:r>
          </a:p>
          <a:p>
            <a:r>
              <a:rPr lang="en-US" sz="2000" dirty="0">
                <a:latin typeface="Cambria"/>
                <a:cs typeface="Cambria"/>
              </a:rPr>
              <a:t>e3, d3, 01/05/1985</a:t>
            </a:r>
          </a:p>
        </p:txBody>
      </p:sp>
      <p:sp>
        <p:nvSpPr>
          <p:cNvPr id="61" name="TextBox 60"/>
          <p:cNvSpPr txBox="1"/>
          <p:nvPr/>
        </p:nvSpPr>
        <p:spPr>
          <a:xfrm>
            <a:off x="7162800" y="3581400"/>
            <a:ext cx="468948" cy="1015663"/>
          </a:xfrm>
          <a:prstGeom prst="rect">
            <a:avLst/>
          </a:prstGeom>
          <a:noFill/>
          <a:ln>
            <a:solidFill>
              <a:schemeClr val="tx1"/>
            </a:solidFill>
          </a:ln>
        </p:spPr>
        <p:txBody>
          <a:bodyPr wrap="none" rtlCol="0">
            <a:spAutoFit/>
          </a:bodyPr>
          <a:lstStyle/>
          <a:p>
            <a:r>
              <a:rPr lang="en-US" sz="2000" dirty="0">
                <a:latin typeface="Cambria"/>
                <a:cs typeface="Cambria"/>
              </a:rPr>
              <a:t>d1</a:t>
            </a:r>
          </a:p>
          <a:p>
            <a:r>
              <a:rPr lang="en-US" sz="2000" dirty="0">
                <a:latin typeface="Cambria"/>
                <a:cs typeface="Cambria"/>
              </a:rPr>
              <a:t>d2</a:t>
            </a:r>
          </a:p>
          <a:p>
            <a:r>
              <a:rPr lang="en-US" sz="2000" dirty="0">
                <a:latin typeface="Cambria"/>
                <a:cs typeface="Cambria"/>
              </a:rPr>
              <a:t>d3</a:t>
            </a:r>
          </a:p>
        </p:txBody>
      </p:sp>
      <p:sp>
        <p:nvSpPr>
          <p:cNvPr id="62" name="Line 18"/>
          <p:cNvSpPr>
            <a:spLocks noChangeShapeType="1"/>
          </p:cNvSpPr>
          <p:nvPr/>
        </p:nvSpPr>
        <p:spPr bwMode="auto">
          <a:xfrm flipV="1">
            <a:off x="2514600" y="2667000"/>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63" name="Line 18"/>
          <p:cNvSpPr>
            <a:spLocks noChangeShapeType="1"/>
          </p:cNvSpPr>
          <p:nvPr/>
        </p:nvSpPr>
        <p:spPr bwMode="auto">
          <a:xfrm flipV="1">
            <a:off x="5334000" y="2667000"/>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Tree>
    <p:extLst>
      <p:ext uri="{BB962C8B-B14F-4D97-AF65-F5344CB8AC3E}">
        <p14:creationId xmlns:p14="http://schemas.microsoft.com/office/powerpoint/2010/main" val="1635105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
          <p:cNvSpPr>
            <a:spLocks/>
          </p:cNvSpPr>
          <p:nvPr/>
        </p:nvSpPr>
        <p:spPr bwMode="auto">
          <a:xfrm>
            <a:off x="1370013" y="11811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29" name="Freeform 5"/>
          <p:cNvSpPr>
            <a:spLocks/>
          </p:cNvSpPr>
          <p:nvPr/>
        </p:nvSpPr>
        <p:spPr bwMode="auto">
          <a:xfrm>
            <a:off x="838200" y="15716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0" name="Freeform 6"/>
          <p:cNvSpPr>
            <a:spLocks/>
          </p:cNvSpPr>
          <p:nvPr/>
        </p:nvSpPr>
        <p:spPr bwMode="auto">
          <a:xfrm>
            <a:off x="1924050" y="1571625"/>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1" name="Freeform 7"/>
          <p:cNvSpPr>
            <a:spLocks/>
          </p:cNvSpPr>
          <p:nvPr/>
        </p:nvSpPr>
        <p:spPr bwMode="auto">
          <a:xfrm>
            <a:off x="1370013" y="2424113"/>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2" name="Rectangle 31"/>
          <p:cNvSpPr>
            <a:spLocks noChangeArrowheads="1"/>
          </p:cNvSpPr>
          <p:nvPr/>
        </p:nvSpPr>
        <p:spPr bwMode="auto">
          <a:xfrm>
            <a:off x="1985963" y="1695450"/>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33" name="Rectangle 32"/>
          <p:cNvSpPr>
            <a:spLocks noChangeArrowheads="1"/>
          </p:cNvSpPr>
          <p:nvPr/>
        </p:nvSpPr>
        <p:spPr bwMode="auto">
          <a:xfrm>
            <a:off x="1319213" y="12525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34" name="Rectangle 33"/>
          <p:cNvSpPr>
            <a:spLocks noChangeArrowheads="1"/>
          </p:cNvSpPr>
          <p:nvPr/>
        </p:nvSpPr>
        <p:spPr bwMode="auto">
          <a:xfrm>
            <a:off x="1298575" y="2520950"/>
            <a:ext cx="1252538"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Employees</a:t>
            </a:r>
          </a:p>
        </p:txBody>
      </p:sp>
      <p:sp>
        <p:nvSpPr>
          <p:cNvPr id="35" name="Rectangle 14"/>
          <p:cNvSpPr>
            <a:spLocks noChangeArrowheads="1"/>
          </p:cNvSpPr>
          <p:nvPr/>
        </p:nvSpPr>
        <p:spPr bwMode="auto">
          <a:xfrm>
            <a:off x="869950" y="1682750"/>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36" name="Line 17"/>
          <p:cNvSpPr>
            <a:spLocks noChangeShapeType="1"/>
          </p:cNvSpPr>
          <p:nvPr/>
        </p:nvSpPr>
        <p:spPr bwMode="auto">
          <a:xfrm>
            <a:off x="1130300" y="20859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37" name="Line 18"/>
          <p:cNvSpPr>
            <a:spLocks noChangeShapeType="1"/>
          </p:cNvSpPr>
          <p:nvPr/>
        </p:nvSpPr>
        <p:spPr bwMode="auto">
          <a:xfrm>
            <a:off x="1666875" y="17256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38" name="Line 19"/>
          <p:cNvSpPr>
            <a:spLocks noChangeShapeType="1"/>
          </p:cNvSpPr>
          <p:nvPr/>
        </p:nvSpPr>
        <p:spPr bwMode="auto">
          <a:xfrm flipH="1">
            <a:off x="2014538" y="21336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39" name="Freeform 4"/>
          <p:cNvSpPr>
            <a:spLocks/>
          </p:cNvSpPr>
          <p:nvPr/>
        </p:nvSpPr>
        <p:spPr bwMode="auto">
          <a:xfrm>
            <a:off x="6516688" y="11430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0" name="Freeform 5"/>
          <p:cNvSpPr>
            <a:spLocks/>
          </p:cNvSpPr>
          <p:nvPr/>
        </p:nvSpPr>
        <p:spPr bwMode="auto">
          <a:xfrm>
            <a:off x="5984875" y="15335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1" name="Freeform 6"/>
          <p:cNvSpPr>
            <a:spLocks/>
          </p:cNvSpPr>
          <p:nvPr/>
        </p:nvSpPr>
        <p:spPr bwMode="auto">
          <a:xfrm>
            <a:off x="7070725" y="1533525"/>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2" name="Freeform 7"/>
          <p:cNvSpPr>
            <a:spLocks/>
          </p:cNvSpPr>
          <p:nvPr/>
        </p:nvSpPr>
        <p:spPr bwMode="auto">
          <a:xfrm>
            <a:off x="6516687" y="2386013"/>
            <a:ext cx="1525587"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3" name="Rectangle 42"/>
          <p:cNvSpPr>
            <a:spLocks noChangeArrowheads="1"/>
          </p:cNvSpPr>
          <p:nvPr/>
        </p:nvSpPr>
        <p:spPr bwMode="auto">
          <a:xfrm>
            <a:off x="7132638" y="1657350"/>
            <a:ext cx="929542"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address</a:t>
            </a:r>
          </a:p>
        </p:txBody>
      </p:sp>
      <p:sp>
        <p:nvSpPr>
          <p:cNvPr id="44" name="Rectangle 43"/>
          <p:cNvSpPr>
            <a:spLocks noChangeArrowheads="1"/>
          </p:cNvSpPr>
          <p:nvPr/>
        </p:nvSpPr>
        <p:spPr bwMode="auto">
          <a:xfrm>
            <a:off x="6465888" y="12144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name</a:t>
            </a:r>
          </a:p>
        </p:txBody>
      </p:sp>
      <p:sp>
        <p:nvSpPr>
          <p:cNvPr id="45" name="Rectangle 44"/>
          <p:cNvSpPr>
            <a:spLocks noChangeArrowheads="1"/>
          </p:cNvSpPr>
          <p:nvPr/>
        </p:nvSpPr>
        <p:spPr bwMode="auto">
          <a:xfrm>
            <a:off x="6445250" y="2482850"/>
            <a:ext cx="143699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46" name="Rectangle 14"/>
          <p:cNvSpPr>
            <a:spLocks noChangeArrowheads="1"/>
          </p:cNvSpPr>
          <p:nvPr/>
        </p:nvSpPr>
        <p:spPr bwMode="auto">
          <a:xfrm>
            <a:off x="6016625" y="1644650"/>
            <a:ext cx="490420"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a:solidFill>
                  <a:srgbClr val="000000"/>
                </a:solidFill>
                <a:latin typeface="Cambria"/>
                <a:cs typeface="Cambria"/>
              </a:rPr>
              <a:t>did</a:t>
            </a:r>
          </a:p>
        </p:txBody>
      </p:sp>
      <p:sp>
        <p:nvSpPr>
          <p:cNvPr id="47" name="Line 17"/>
          <p:cNvSpPr>
            <a:spLocks noChangeShapeType="1"/>
          </p:cNvSpPr>
          <p:nvPr/>
        </p:nvSpPr>
        <p:spPr bwMode="auto">
          <a:xfrm>
            <a:off x="6276975" y="20478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48" name="Line 18"/>
          <p:cNvSpPr>
            <a:spLocks noChangeShapeType="1"/>
          </p:cNvSpPr>
          <p:nvPr/>
        </p:nvSpPr>
        <p:spPr bwMode="auto">
          <a:xfrm>
            <a:off x="6813550" y="16875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49" name="Line 19"/>
          <p:cNvSpPr>
            <a:spLocks noChangeShapeType="1"/>
          </p:cNvSpPr>
          <p:nvPr/>
        </p:nvSpPr>
        <p:spPr bwMode="auto">
          <a:xfrm flipH="1">
            <a:off x="7161213" y="20955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50" name="Freeform 8"/>
          <p:cNvSpPr>
            <a:spLocks/>
          </p:cNvSpPr>
          <p:nvPr/>
        </p:nvSpPr>
        <p:spPr bwMode="auto">
          <a:xfrm>
            <a:off x="3775075" y="2247900"/>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3967851" y="2552700"/>
            <a:ext cx="1026424"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works-in</a:t>
            </a:r>
          </a:p>
        </p:txBody>
      </p:sp>
      <p:sp>
        <p:nvSpPr>
          <p:cNvPr id="57" name="Freeform 6"/>
          <p:cNvSpPr>
            <a:spLocks/>
          </p:cNvSpPr>
          <p:nvPr/>
        </p:nvSpPr>
        <p:spPr bwMode="auto">
          <a:xfrm>
            <a:off x="3946525" y="1447800"/>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4079875" y="1520825"/>
            <a:ext cx="67035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since</a:t>
            </a:r>
          </a:p>
        </p:txBody>
      </p:sp>
      <p:sp>
        <p:nvSpPr>
          <p:cNvPr id="59" name="Line 18"/>
          <p:cNvSpPr>
            <a:spLocks noChangeShapeType="1"/>
          </p:cNvSpPr>
          <p:nvPr/>
        </p:nvSpPr>
        <p:spPr bwMode="auto">
          <a:xfrm>
            <a:off x="4460876" y="1978026"/>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52" name="Freeform 8"/>
          <p:cNvSpPr>
            <a:spLocks/>
          </p:cNvSpPr>
          <p:nvPr/>
        </p:nvSpPr>
        <p:spPr bwMode="auto">
          <a:xfrm>
            <a:off x="3856037" y="4003675"/>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4" name="Rectangle 53"/>
          <p:cNvSpPr>
            <a:spLocks noChangeArrowheads="1"/>
          </p:cNvSpPr>
          <p:nvPr/>
        </p:nvSpPr>
        <p:spPr bwMode="auto">
          <a:xfrm>
            <a:off x="4048813" y="4308475"/>
            <a:ext cx="1018609"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manages</a:t>
            </a:r>
          </a:p>
        </p:txBody>
      </p:sp>
      <p:sp>
        <p:nvSpPr>
          <p:cNvPr id="62" name="Freeform 6"/>
          <p:cNvSpPr>
            <a:spLocks/>
          </p:cNvSpPr>
          <p:nvPr/>
        </p:nvSpPr>
        <p:spPr bwMode="auto">
          <a:xfrm>
            <a:off x="4114800" y="5334000"/>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3" name="Rectangle 62"/>
          <p:cNvSpPr>
            <a:spLocks noChangeArrowheads="1"/>
          </p:cNvSpPr>
          <p:nvPr/>
        </p:nvSpPr>
        <p:spPr bwMode="auto">
          <a:xfrm>
            <a:off x="4267200" y="5410200"/>
            <a:ext cx="67035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since</a:t>
            </a:r>
          </a:p>
        </p:txBody>
      </p:sp>
      <p:sp>
        <p:nvSpPr>
          <p:cNvPr id="64" name="Line 18"/>
          <p:cNvSpPr>
            <a:spLocks noChangeShapeType="1"/>
          </p:cNvSpPr>
          <p:nvPr/>
        </p:nvSpPr>
        <p:spPr bwMode="auto">
          <a:xfrm>
            <a:off x="4572000" y="4953000"/>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67" name="TextBox 66"/>
          <p:cNvSpPr txBox="1"/>
          <p:nvPr/>
        </p:nvSpPr>
        <p:spPr>
          <a:xfrm>
            <a:off x="1295400" y="381000"/>
            <a:ext cx="6446597" cy="461665"/>
          </a:xfrm>
          <a:prstGeom prst="rect">
            <a:avLst/>
          </a:prstGeom>
          <a:noFill/>
        </p:spPr>
        <p:txBody>
          <a:bodyPr wrap="none" rtlCol="0">
            <a:spAutoFit/>
          </a:bodyPr>
          <a:lstStyle/>
          <a:p>
            <a:r>
              <a:rPr lang="en-US" dirty="0">
                <a:latin typeface="Cambria"/>
                <a:cs typeface="Cambria"/>
              </a:rPr>
              <a:t>two entity sets may have different relationships </a:t>
            </a:r>
          </a:p>
        </p:txBody>
      </p:sp>
      <p:sp>
        <p:nvSpPr>
          <p:cNvPr id="68" name="Line 18"/>
          <p:cNvSpPr>
            <a:spLocks noChangeShapeType="1"/>
          </p:cNvSpPr>
          <p:nvPr/>
        </p:nvSpPr>
        <p:spPr bwMode="auto">
          <a:xfrm flipV="1">
            <a:off x="2590800" y="2667000"/>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69" name="Line 18"/>
          <p:cNvSpPr>
            <a:spLocks noChangeShapeType="1"/>
          </p:cNvSpPr>
          <p:nvPr/>
        </p:nvSpPr>
        <p:spPr bwMode="auto">
          <a:xfrm>
            <a:off x="2514600" y="2971800"/>
            <a:ext cx="1371600" cy="1447799"/>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70" name="Line 18"/>
          <p:cNvSpPr>
            <a:spLocks noChangeShapeType="1"/>
          </p:cNvSpPr>
          <p:nvPr/>
        </p:nvSpPr>
        <p:spPr bwMode="auto">
          <a:xfrm flipV="1">
            <a:off x="5257800" y="2667000"/>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71" name="Line 18"/>
          <p:cNvSpPr>
            <a:spLocks noChangeShapeType="1"/>
          </p:cNvSpPr>
          <p:nvPr/>
        </p:nvSpPr>
        <p:spPr bwMode="auto">
          <a:xfrm flipV="1">
            <a:off x="5334000" y="2971799"/>
            <a:ext cx="1219200" cy="152400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Tree>
    <p:extLst>
      <p:ext uri="{BB962C8B-B14F-4D97-AF65-F5344CB8AC3E}">
        <p14:creationId xmlns:p14="http://schemas.microsoft.com/office/powerpoint/2010/main" val="241888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
          <p:cNvSpPr>
            <a:spLocks/>
          </p:cNvSpPr>
          <p:nvPr/>
        </p:nvSpPr>
        <p:spPr bwMode="auto">
          <a:xfrm>
            <a:off x="1633538" y="13335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29" name="Freeform 5"/>
          <p:cNvSpPr>
            <a:spLocks/>
          </p:cNvSpPr>
          <p:nvPr/>
        </p:nvSpPr>
        <p:spPr bwMode="auto">
          <a:xfrm>
            <a:off x="1101725" y="17240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0" name="Freeform 6"/>
          <p:cNvSpPr>
            <a:spLocks/>
          </p:cNvSpPr>
          <p:nvPr/>
        </p:nvSpPr>
        <p:spPr bwMode="auto">
          <a:xfrm>
            <a:off x="2187575" y="1724025"/>
            <a:ext cx="592138"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31" name="Freeform 7"/>
          <p:cNvSpPr>
            <a:spLocks/>
          </p:cNvSpPr>
          <p:nvPr/>
        </p:nvSpPr>
        <p:spPr bwMode="auto">
          <a:xfrm>
            <a:off x="1633538" y="2576513"/>
            <a:ext cx="1179512"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32" name="Rectangle 31"/>
          <p:cNvSpPr>
            <a:spLocks noChangeArrowheads="1"/>
          </p:cNvSpPr>
          <p:nvPr/>
        </p:nvSpPr>
        <p:spPr bwMode="auto">
          <a:xfrm>
            <a:off x="2249488" y="1847850"/>
            <a:ext cx="558748"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dob</a:t>
            </a:r>
          </a:p>
        </p:txBody>
      </p:sp>
      <p:sp>
        <p:nvSpPr>
          <p:cNvPr id="33" name="Rectangle 32"/>
          <p:cNvSpPr>
            <a:spLocks noChangeArrowheads="1"/>
          </p:cNvSpPr>
          <p:nvPr/>
        </p:nvSpPr>
        <p:spPr bwMode="auto">
          <a:xfrm>
            <a:off x="1582738" y="14049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name</a:t>
            </a:r>
          </a:p>
        </p:txBody>
      </p:sp>
      <p:sp>
        <p:nvSpPr>
          <p:cNvPr id="34" name="Rectangle 33"/>
          <p:cNvSpPr>
            <a:spLocks noChangeArrowheads="1"/>
          </p:cNvSpPr>
          <p:nvPr/>
        </p:nvSpPr>
        <p:spPr bwMode="auto">
          <a:xfrm>
            <a:off x="1562100" y="2673350"/>
            <a:ext cx="1252538"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Employees</a:t>
            </a:r>
          </a:p>
        </p:txBody>
      </p:sp>
      <p:sp>
        <p:nvSpPr>
          <p:cNvPr id="35" name="Rectangle 14"/>
          <p:cNvSpPr>
            <a:spLocks noChangeArrowheads="1"/>
          </p:cNvSpPr>
          <p:nvPr/>
        </p:nvSpPr>
        <p:spPr bwMode="auto">
          <a:xfrm>
            <a:off x="1133475" y="1835150"/>
            <a:ext cx="494928"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a:solidFill>
                  <a:srgbClr val="000000"/>
                </a:solidFill>
                <a:latin typeface="Cambria"/>
                <a:cs typeface="Cambria"/>
              </a:rPr>
              <a:t>ssn</a:t>
            </a:r>
          </a:p>
        </p:txBody>
      </p:sp>
      <p:sp>
        <p:nvSpPr>
          <p:cNvPr id="36" name="Line 17"/>
          <p:cNvSpPr>
            <a:spLocks noChangeShapeType="1"/>
          </p:cNvSpPr>
          <p:nvPr/>
        </p:nvSpPr>
        <p:spPr bwMode="auto">
          <a:xfrm>
            <a:off x="1393825" y="22383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37" name="Line 18"/>
          <p:cNvSpPr>
            <a:spLocks noChangeShapeType="1"/>
          </p:cNvSpPr>
          <p:nvPr/>
        </p:nvSpPr>
        <p:spPr bwMode="auto">
          <a:xfrm>
            <a:off x="1930400" y="18780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38" name="Line 19"/>
          <p:cNvSpPr>
            <a:spLocks noChangeShapeType="1"/>
          </p:cNvSpPr>
          <p:nvPr/>
        </p:nvSpPr>
        <p:spPr bwMode="auto">
          <a:xfrm flipH="1">
            <a:off x="2278063" y="22860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39" name="Freeform 4"/>
          <p:cNvSpPr>
            <a:spLocks/>
          </p:cNvSpPr>
          <p:nvPr/>
        </p:nvSpPr>
        <p:spPr bwMode="auto">
          <a:xfrm>
            <a:off x="6780213" y="1295400"/>
            <a:ext cx="593725" cy="530225"/>
          </a:xfrm>
          <a:custGeom>
            <a:avLst/>
            <a:gdLst>
              <a:gd name="T0" fmla="*/ 588963 w 374"/>
              <a:gd name="T1" fmla="*/ 238125 h 334"/>
              <a:gd name="T2" fmla="*/ 581025 w 374"/>
              <a:gd name="T3" fmla="*/ 193675 h 334"/>
              <a:gd name="T4" fmla="*/ 563563 w 374"/>
              <a:gd name="T5" fmla="*/ 150812 h 334"/>
              <a:gd name="T6" fmla="*/ 538163 w 374"/>
              <a:gd name="T7" fmla="*/ 111125 h 334"/>
              <a:gd name="T8" fmla="*/ 504825 w 374"/>
              <a:gd name="T9" fmla="*/ 77787 h 334"/>
              <a:gd name="T10" fmla="*/ 465138 w 374"/>
              <a:gd name="T11" fmla="*/ 46037 h 334"/>
              <a:gd name="T12" fmla="*/ 420688 w 374"/>
              <a:gd name="T13" fmla="*/ 23812 h 334"/>
              <a:gd name="T14" fmla="*/ 371475 w 374"/>
              <a:gd name="T15" fmla="*/ 7938 h 334"/>
              <a:gd name="T16" fmla="*/ 320675 w 374"/>
              <a:gd name="T17" fmla="*/ 0 h 334"/>
              <a:gd name="T18" fmla="*/ 269875 w 374"/>
              <a:gd name="T19" fmla="*/ 0 h 334"/>
              <a:gd name="T20" fmla="*/ 219075 w 374"/>
              <a:gd name="T21" fmla="*/ 7938 h 334"/>
              <a:gd name="T22" fmla="*/ 171450 w 374"/>
              <a:gd name="T23" fmla="*/ 23812 h 334"/>
              <a:gd name="T24" fmla="*/ 127000 w 374"/>
              <a:gd name="T25" fmla="*/ 46037 h 334"/>
              <a:gd name="T26" fmla="*/ 87312 w 374"/>
              <a:gd name="T27" fmla="*/ 77787 h 334"/>
              <a:gd name="T28" fmla="*/ 52388 w 374"/>
              <a:gd name="T29" fmla="*/ 111125 h 334"/>
              <a:gd name="T30" fmla="*/ 26988 w 374"/>
              <a:gd name="T31" fmla="*/ 150812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5925 h 334"/>
              <a:gd name="T44" fmla="*/ 87312 w 374"/>
              <a:gd name="T45" fmla="*/ 449263 h 334"/>
              <a:gd name="T46" fmla="*/ 127000 w 374"/>
              <a:gd name="T47" fmla="*/ 481013 h 334"/>
              <a:gd name="T48" fmla="*/ 171450 w 374"/>
              <a:gd name="T49" fmla="*/ 503238 h 334"/>
              <a:gd name="T50" fmla="*/ 219075 w 374"/>
              <a:gd name="T51" fmla="*/ 519113 h 334"/>
              <a:gd name="T52" fmla="*/ 269875 w 374"/>
              <a:gd name="T53" fmla="*/ 525463 h 334"/>
              <a:gd name="T54" fmla="*/ 320675 w 374"/>
              <a:gd name="T55" fmla="*/ 525463 h 334"/>
              <a:gd name="T56" fmla="*/ 371475 w 374"/>
              <a:gd name="T57" fmla="*/ 519113 h 334"/>
              <a:gd name="T58" fmla="*/ 420688 w 374"/>
              <a:gd name="T59" fmla="*/ 503238 h 334"/>
              <a:gd name="T60" fmla="*/ 465138 w 374"/>
              <a:gd name="T61" fmla="*/ 481013 h 334"/>
              <a:gd name="T62" fmla="*/ 504825 w 374"/>
              <a:gd name="T63" fmla="*/ 449263 h 334"/>
              <a:gd name="T64" fmla="*/ 538163 w 374"/>
              <a:gd name="T65" fmla="*/ 415925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0" name="Freeform 5"/>
          <p:cNvSpPr>
            <a:spLocks/>
          </p:cNvSpPr>
          <p:nvPr/>
        </p:nvSpPr>
        <p:spPr bwMode="auto">
          <a:xfrm>
            <a:off x="6248400" y="1685925"/>
            <a:ext cx="593725" cy="530225"/>
          </a:xfrm>
          <a:custGeom>
            <a:avLst/>
            <a:gdLst>
              <a:gd name="T0" fmla="*/ 588963 w 374"/>
              <a:gd name="T1" fmla="*/ 238125 h 334"/>
              <a:gd name="T2" fmla="*/ 581025 w 374"/>
              <a:gd name="T3" fmla="*/ 193675 h 334"/>
              <a:gd name="T4" fmla="*/ 563563 w 374"/>
              <a:gd name="T5" fmla="*/ 149225 h 334"/>
              <a:gd name="T6" fmla="*/ 538163 w 374"/>
              <a:gd name="T7" fmla="*/ 111125 h 334"/>
              <a:gd name="T8" fmla="*/ 503238 w 374"/>
              <a:gd name="T9" fmla="*/ 74612 h 334"/>
              <a:gd name="T10" fmla="*/ 463550 w 374"/>
              <a:gd name="T11" fmla="*/ 46037 h 334"/>
              <a:gd name="T12" fmla="*/ 420688 w 374"/>
              <a:gd name="T13" fmla="*/ 22225 h 334"/>
              <a:gd name="T14" fmla="*/ 373062 w 374"/>
              <a:gd name="T15" fmla="*/ 6350 h 334"/>
              <a:gd name="T16" fmla="*/ 320675 w 374"/>
              <a:gd name="T17" fmla="*/ 0 h 334"/>
              <a:gd name="T18" fmla="*/ 269875 w 374"/>
              <a:gd name="T19" fmla="*/ 0 h 334"/>
              <a:gd name="T20" fmla="*/ 219075 w 374"/>
              <a:gd name="T21" fmla="*/ 6350 h 334"/>
              <a:gd name="T22" fmla="*/ 169862 w 374"/>
              <a:gd name="T23" fmla="*/ 22225 h 334"/>
              <a:gd name="T24" fmla="*/ 127000 w 374"/>
              <a:gd name="T25" fmla="*/ 46037 h 334"/>
              <a:gd name="T26" fmla="*/ 87312 w 374"/>
              <a:gd name="T27" fmla="*/ 74612 h 334"/>
              <a:gd name="T28" fmla="*/ 52388 w 374"/>
              <a:gd name="T29" fmla="*/ 111125 h 334"/>
              <a:gd name="T30" fmla="*/ 26988 w 374"/>
              <a:gd name="T31" fmla="*/ 149225 h 334"/>
              <a:gd name="T32" fmla="*/ 9525 w 374"/>
              <a:gd name="T33" fmla="*/ 193675 h 334"/>
              <a:gd name="T34" fmla="*/ 1588 w 374"/>
              <a:gd name="T35" fmla="*/ 238125 h 334"/>
              <a:gd name="T36" fmla="*/ 1588 w 374"/>
              <a:gd name="T37" fmla="*/ 285750 h 334"/>
              <a:gd name="T38" fmla="*/ 9525 w 374"/>
              <a:gd name="T39" fmla="*/ 330200 h 334"/>
              <a:gd name="T40" fmla="*/ 26988 w 374"/>
              <a:gd name="T41" fmla="*/ 373062 h 334"/>
              <a:gd name="T42" fmla="*/ 52388 w 374"/>
              <a:gd name="T43" fmla="*/ 414338 h 334"/>
              <a:gd name="T44" fmla="*/ 87312 w 374"/>
              <a:gd name="T45" fmla="*/ 449263 h 334"/>
              <a:gd name="T46" fmla="*/ 127000 w 374"/>
              <a:gd name="T47" fmla="*/ 477838 h 334"/>
              <a:gd name="T48" fmla="*/ 169862 w 374"/>
              <a:gd name="T49" fmla="*/ 501650 h 334"/>
              <a:gd name="T50" fmla="*/ 219075 w 374"/>
              <a:gd name="T51" fmla="*/ 515938 h 334"/>
              <a:gd name="T52" fmla="*/ 269875 w 374"/>
              <a:gd name="T53" fmla="*/ 525463 h 334"/>
              <a:gd name="T54" fmla="*/ 320675 w 374"/>
              <a:gd name="T55" fmla="*/ 525463 h 334"/>
              <a:gd name="T56" fmla="*/ 373062 w 374"/>
              <a:gd name="T57" fmla="*/ 515938 h 334"/>
              <a:gd name="T58" fmla="*/ 420688 w 374"/>
              <a:gd name="T59" fmla="*/ 501650 h 334"/>
              <a:gd name="T60" fmla="*/ 463550 w 374"/>
              <a:gd name="T61" fmla="*/ 477838 h 334"/>
              <a:gd name="T62" fmla="*/ 503238 w 374"/>
              <a:gd name="T63" fmla="*/ 449263 h 334"/>
              <a:gd name="T64" fmla="*/ 538163 w 374"/>
              <a:gd name="T65" fmla="*/ 414338 h 334"/>
              <a:gd name="T66" fmla="*/ 563563 w 374"/>
              <a:gd name="T67" fmla="*/ 373062 h 334"/>
              <a:gd name="T68" fmla="*/ 581025 w 374"/>
              <a:gd name="T69" fmla="*/ 330200 h 334"/>
              <a:gd name="T70" fmla="*/ 588963 w 374"/>
              <a:gd name="T71" fmla="*/ 285750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34"/>
              <a:gd name="T110" fmla="*/ 374 w 374"/>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1" name="Freeform 6"/>
          <p:cNvSpPr>
            <a:spLocks/>
          </p:cNvSpPr>
          <p:nvPr/>
        </p:nvSpPr>
        <p:spPr bwMode="auto">
          <a:xfrm>
            <a:off x="7334250" y="1685925"/>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42" name="Freeform 7"/>
          <p:cNvSpPr>
            <a:spLocks/>
          </p:cNvSpPr>
          <p:nvPr/>
        </p:nvSpPr>
        <p:spPr bwMode="auto">
          <a:xfrm>
            <a:off x="6780212" y="2538413"/>
            <a:ext cx="1525587" cy="547687"/>
          </a:xfrm>
          <a:custGeom>
            <a:avLst/>
            <a:gdLst>
              <a:gd name="T0" fmla="*/ 1177925 w 743"/>
              <a:gd name="T1" fmla="*/ 546100 h 345"/>
              <a:gd name="T2" fmla="*/ 1177925 w 743"/>
              <a:gd name="T3" fmla="*/ 0 h 345"/>
              <a:gd name="T4" fmla="*/ 0 w 743"/>
              <a:gd name="T5" fmla="*/ 0 h 345"/>
              <a:gd name="T6" fmla="*/ 0 w 743"/>
              <a:gd name="T7" fmla="*/ 546100 h 345"/>
              <a:gd name="T8" fmla="*/ 1177925 w 743"/>
              <a:gd name="T9" fmla="*/ 546100 h 345"/>
              <a:gd name="T10" fmla="*/ 0 60000 65536"/>
              <a:gd name="T11" fmla="*/ 0 60000 65536"/>
              <a:gd name="T12" fmla="*/ 0 60000 65536"/>
              <a:gd name="T13" fmla="*/ 0 60000 65536"/>
              <a:gd name="T14" fmla="*/ 0 60000 65536"/>
              <a:gd name="T15" fmla="*/ 0 w 743"/>
              <a:gd name="T16" fmla="*/ 0 h 345"/>
              <a:gd name="T17" fmla="*/ 743 w 743"/>
              <a:gd name="T18" fmla="*/ 345 h 345"/>
            </a:gdLst>
            <a:ahLst/>
            <a:cxnLst>
              <a:cxn ang="T10">
                <a:pos x="T0" y="T1"/>
              </a:cxn>
              <a:cxn ang="T11">
                <a:pos x="T2" y="T3"/>
              </a:cxn>
              <a:cxn ang="T12">
                <a:pos x="T4" y="T5"/>
              </a:cxn>
              <a:cxn ang="T13">
                <a:pos x="T6" y="T7"/>
              </a:cxn>
              <a:cxn ang="T14">
                <a:pos x="T8" y="T9"/>
              </a:cxn>
            </a:cxnLst>
            <a:rect l="T15" t="T16" r="T17" b="T18"/>
            <a:pathLst>
              <a:path w="743" h="345">
                <a:moveTo>
                  <a:pt x="742" y="344"/>
                </a:moveTo>
                <a:lnTo>
                  <a:pt x="742" y="0"/>
                </a:lnTo>
                <a:lnTo>
                  <a:pt x="0" y="0"/>
                </a:lnTo>
                <a:lnTo>
                  <a:pt x="0" y="344"/>
                </a:lnTo>
                <a:lnTo>
                  <a:pt x="742" y="344"/>
                </a:lnTo>
              </a:path>
            </a:pathLst>
          </a:custGeom>
          <a:noFill/>
          <a:ln w="12700" cap="rnd">
            <a:solidFill>
              <a:srgbClr val="000000"/>
            </a:solidFill>
            <a:round/>
            <a:headEnd/>
            <a:tailEnd/>
          </a:ln>
        </p:spPr>
        <p:txBody>
          <a:bodyPr/>
          <a:lstStyle/>
          <a:p>
            <a:endParaRPr lang="en-US">
              <a:latin typeface="Cambria"/>
              <a:cs typeface="Cambria"/>
            </a:endParaRPr>
          </a:p>
        </p:txBody>
      </p:sp>
      <p:sp>
        <p:nvSpPr>
          <p:cNvPr id="43" name="Rectangle 42"/>
          <p:cNvSpPr>
            <a:spLocks noChangeArrowheads="1"/>
          </p:cNvSpPr>
          <p:nvPr/>
        </p:nvSpPr>
        <p:spPr bwMode="auto">
          <a:xfrm>
            <a:off x="7396163" y="1809750"/>
            <a:ext cx="929542"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address</a:t>
            </a:r>
          </a:p>
        </p:txBody>
      </p:sp>
      <p:sp>
        <p:nvSpPr>
          <p:cNvPr id="44" name="Rectangle 43"/>
          <p:cNvSpPr>
            <a:spLocks noChangeArrowheads="1"/>
          </p:cNvSpPr>
          <p:nvPr/>
        </p:nvSpPr>
        <p:spPr bwMode="auto">
          <a:xfrm>
            <a:off x="6729413" y="1366838"/>
            <a:ext cx="711200" cy="333375"/>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name</a:t>
            </a:r>
          </a:p>
        </p:txBody>
      </p:sp>
      <p:sp>
        <p:nvSpPr>
          <p:cNvPr id="45" name="Rectangle 44"/>
          <p:cNvSpPr>
            <a:spLocks noChangeArrowheads="1"/>
          </p:cNvSpPr>
          <p:nvPr/>
        </p:nvSpPr>
        <p:spPr bwMode="auto">
          <a:xfrm>
            <a:off x="6708775" y="2635250"/>
            <a:ext cx="1436993"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Departments</a:t>
            </a:r>
          </a:p>
        </p:txBody>
      </p:sp>
      <p:sp>
        <p:nvSpPr>
          <p:cNvPr id="46" name="Rectangle 14"/>
          <p:cNvSpPr>
            <a:spLocks noChangeArrowheads="1"/>
          </p:cNvSpPr>
          <p:nvPr/>
        </p:nvSpPr>
        <p:spPr bwMode="auto">
          <a:xfrm>
            <a:off x="6280150" y="1797050"/>
            <a:ext cx="490420" cy="335989"/>
          </a:xfrm>
          <a:prstGeom prst="rect">
            <a:avLst/>
          </a:prstGeom>
          <a:noFill/>
          <a:ln w="12700">
            <a:noFill/>
            <a:miter lim="800000"/>
            <a:headEnd/>
            <a:tailEnd/>
          </a:ln>
        </p:spPr>
        <p:txBody>
          <a:bodyPr wrap="none" lIns="90488" tIns="44450" rIns="90488" bIns="44450">
            <a:spAutoFit/>
          </a:bodyPr>
          <a:lstStyle/>
          <a:p>
            <a:pPr eaLnBrk="0" hangingPunct="0"/>
            <a:r>
              <a:rPr lang="en-US" sz="1600" b="1" u="sng" dirty="0">
                <a:solidFill>
                  <a:srgbClr val="000000"/>
                </a:solidFill>
                <a:latin typeface="Cambria"/>
                <a:cs typeface="Cambria"/>
              </a:rPr>
              <a:t>did</a:t>
            </a:r>
          </a:p>
        </p:txBody>
      </p:sp>
      <p:sp>
        <p:nvSpPr>
          <p:cNvPr id="47" name="Line 17"/>
          <p:cNvSpPr>
            <a:spLocks noChangeShapeType="1"/>
          </p:cNvSpPr>
          <p:nvPr/>
        </p:nvSpPr>
        <p:spPr bwMode="auto">
          <a:xfrm>
            <a:off x="6540500" y="2200275"/>
            <a:ext cx="400050" cy="328613"/>
          </a:xfrm>
          <a:prstGeom prst="line">
            <a:avLst/>
          </a:prstGeom>
          <a:noFill/>
          <a:ln w="12700">
            <a:solidFill>
              <a:schemeClr val="tx2"/>
            </a:solidFill>
            <a:round/>
            <a:headEnd/>
            <a:tailEnd/>
          </a:ln>
        </p:spPr>
        <p:txBody>
          <a:bodyPr/>
          <a:lstStyle/>
          <a:p>
            <a:endParaRPr lang="en-US">
              <a:latin typeface="Cambria"/>
              <a:cs typeface="Cambria"/>
            </a:endParaRPr>
          </a:p>
        </p:txBody>
      </p:sp>
      <p:sp>
        <p:nvSpPr>
          <p:cNvPr id="48" name="Line 18"/>
          <p:cNvSpPr>
            <a:spLocks noChangeShapeType="1"/>
          </p:cNvSpPr>
          <p:nvPr/>
        </p:nvSpPr>
        <p:spPr bwMode="auto">
          <a:xfrm>
            <a:off x="7077075" y="1839913"/>
            <a:ext cx="117475" cy="725487"/>
          </a:xfrm>
          <a:prstGeom prst="line">
            <a:avLst/>
          </a:prstGeom>
          <a:noFill/>
          <a:ln w="12700">
            <a:solidFill>
              <a:schemeClr val="tx2"/>
            </a:solidFill>
            <a:round/>
            <a:headEnd/>
            <a:tailEnd/>
          </a:ln>
        </p:spPr>
        <p:txBody>
          <a:bodyPr/>
          <a:lstStyle/>
          <a:p>
            <a:endParaRPr lang="en-US">
              <a:latin typeface="Cambria"/>
              <a:cs typeface="Cambria"/>
            </a:endParaRPr>
          </a:p>
        </p:txBody>
      </p:sp>
      <p:sp>
        <p:nvSpPr>
          <p:cNvPr id="49" name="Line 19"/>
          <p:cNvSpPr>
            <a:spLocks noChangeShapeType="1"/>
          </p:cNvSpPr>
          <p:nvPr/>
        </p:nvSpPr>
        <p:spPr bwMode="auto">
          <a:xfrm flipH="1">
            <a:off x="7424738" y="2247900"/>
            <a:ext cx="209550" cy="300038"/>
          </a:xfrm>
          <a:prstGeom prst="line">
            <a:avLst/>
          </a:prstGeom>
          <a:noFill/>
          <a:ln w="12700">
            <a:solidFill>
              <a:schemeClr val="tx2"/>
            </a:solidFill>
            <a:round/>
            <a:headEnd/>
            <a:tailEnd/>
          </a:ln>
        </p:spPr>
        <p:txBody>
          <a:bodyPr/>
          <a:lstStyle/>
          <a:p>
            <a:endParaRPr lang="en-US">
              <a:latin typeface="Cambria"/>
              <a:cs typeface="Cambria"/>
            </a:endParaRPr>
          </a:p>
        </p:txBody>
      </p:sp>
      <p:sp>
        <p:nvSpPr>
          <p:cNvPr id="50" name="Freeform 8"/>
          <p:cNvSpPr>
            <a:spLocks/>
          </p:cNvSpPr>
          <p:nvPr/>
        </p:nvSpPr>
        <p:spPr bwMode="auto">
          <a:xfrm>
            <a:off x="4038600" y="2400300"/>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1" name="Rectangle 50"/>
          <p:cNvSpPr>
            <a:spLocks noChangeArrowheads="1"/>
          </p:cNvSpPr>
          <p:nvPr/>
        </p:nvSpPr>
        <p:spPr bwMode="auto">
          <a:xfrm>
            <a:off x="4231376" y="2705100"/>
            <a:ext cx="1026424"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works-in</a:t>
            </a:r>
          </a:p>
        </p:txBody>
      </p:sp>
      <p:sp>
        <p:nvSpPr>
          <p:cNvPr id="57" name="Freeform 6"/>
          <p:cNvSpPr>
            <a:spLocks/>
          </p:cNvSpPr>
          <p:nvPr/>
        </p:nvSpPr>
        <p:spPr bwMode="auto">
          <a:xfrm>
            <a:off x="4210050" y="1600200"/>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58" name="Rectangle 57"/>
          <p:cNvSpPr>
            <a:spLocks noChangeArrowheads="1"/>
          </p:cNvSpPr>
          <p:nvPr/>
        </p:nvSpPr>
        <p:spPr bwMode="auto">
          <a:xfrm>
            <a:off x="4343400" y="1673225"/>
            <a:ext cx="67035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since</a:t>
            </a:r>
          </a:p>
        </p:txBody>
      </p:sp>
      <p:sp>
        <p:nvSpPr>
          <p:cNvPr id="59" name="Line 18"/>
          <p:cNvSpPr>
            <a:spLocks noChangeShapeType="1"/>
          </p:cNvSpPr>
          <p:nvPr/>
        </p:nvSpPr>
        <p:spPr bwMode="auto">
          <a:xfrm>
            <a:off x="4724401" y="2130426"/>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52" name="Freeform 8"/>
          <p:cNvSpPr>
            <a:spLocks/>
          </p:cNvSpPr>
          <p:nvPr/>
        </p:nvSpPr>
        <p:spPr bwMode="auto">
          <a:xfrm>
            <a:off x="4119562" y="4156075"/>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dirty="0">
              <a:latin typeface="Cambria"/>
              <a:cs typeface="Cambria"/>
            </a:endParaRPr>
          </a:p>
        </p:txBody>
      </p:sp>
      <p:sp>
        <p:nvSpPr>
          <p:cNvPr id="54" name="Rectangle 53"/>
          <p:cNvSpPr>
            <a:spLocks noChangeArrowheads="1"/>
          </p:cNvSpPr>
          <p:nvPr/>
        </p:nvSpPr>
        <p:spPr bwMode="auto">
          <a:xfrm>
            <a:off x="4312338" y="4460875"/>
            <a:ext cx="1018609"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manages</a:t>
            </a:r>
          </a:p>
        </p:txBody>
      </p:sp>
      <p:sp>
        <p:nvSpPr>
          <p:cNvPr id="62" name="Freeform 6"/>
          <p:cNvSpPr>
            <a:spLocks/>
          </p:cNvSpPr>
          <p:nvPr/>
        </p:nvSpPr>
        <p:spPr bwMode="auto">
          <a:xfrm>
            <a:off x="4378325" y="5486400"/>
            <a:ext cx="1047750" cy="530225"/>
          </a:xfrm>
          <a:custGeom>
            <a:avLst/>
            <a:gdLst>
              <a:gd name="T0" fmla="*/ 1588 w 373"/>
              <a:gd name="T1" fmla="*/ 285750 h 334"/>
              <a:gd name="T2" fmla="*/ 9525 w 373"/>
              <a:gd name="T3" fmla="*/ 330200 h 334"/>
              <a:gd name="T4" fmla="*/ 26988 w 373"/>
              <a:gd name="T5" fmla="*/ 373062 h 334"/>
              <a:gd name="T6" fmla="*/ 52388 w 373"/>
              <a:gd name="T7" fmla="*/ 414338 h 334"/>
              <a:gd name="T8" fmla="*/ 87313 w 373"/>
              <a:gd name="T9" fmla="*/ 449263 h 334"/>
              <a:gd name="T10" fmla="*/ 127000 w 373"/>
              <a:gd name="T11" fmla="*/ 477838 h 334"/>
              <a:gd name="T12" fmla="*/ 169863 w 373"/>
              <a:gd name="T13" fmla="*/ 501650 h 334"/>
              <a:gd name="T14" fmla="*/ 217488 w 373"/>
              <a:gd name="T15" fmla="*/ 515938 h 334"/>
              <a:gd name="T16" fmla="*/ 269875 w 373"/>
              <a:gd name="T17" fmla="*/ 525463 h 334"/>
              <a:gd name="T18" fmla="*/ 319088 w 373"/>
              <a:gd name="T19" fmla="*/ 525463 h 334"/>
              <a:gd name="T20" fmla="*/ 371475 w 373"/>
              <a:gd name="T21" fmla="*/ 515938 h 334"/>
              <a:gd name="T22" fmla="*/ 419100 w 373"/>
              <a:gd name="T23" fmla="*/ 501650 h 334"/>
              <a:gd name="T24" fmla="*/ 463550 w 373"/>
              <a:gd name="T25" fmla="*/ 477838 h 334"/>
              <a:gd name="T26" fmla="*/ 503238 w 373"/>
              <a:gd name="T27" fmla="*/ 449263 h 334"/>
              <a:gd name="T28" fmla="*/ 536575 w 373"/>
              <a:gd name="T29" fmla="*/ 414338 h 334"/>
              <a:gd name="T30" fmla="*/ 561975 w 373"/>
              <a:gd name="T31" fmla="*/ 373062 h 334"/>
              <a:gd name="T32" fmla="*/ 581025 w 373"/>
              <a:gd name="T33" fmla="*/ 330200 h 334"/>
              <a:gd name="T34" fmla="*/ 590550 w 373"/>
              <a:gd name="T35" fmla="*/ 284162 h 334"/>
              <a:gd name="T36" fmla="*/ 590550 w 373"/>
              <a:gd name="T37" fmla="*/ 238125 h 334"/>
              <a:gd name="T38" fmla="*/ 581025 w 373"/>
              <a:gd name="T39" fmla="*/ 193675 h 334"/>
              <a:gd name="T40" fmla="*/ 561975 w 373"/>
              <a:gd name="T41" fmla="*/ 149225 h 334"/>
              <a:gd name="T42" fmla="*/ 536575 w 373"/>
              <a:gd name="T43" fmla="*/ 111125 h 334"/>
              <a:gd name="T44" fmla="*/ 503238 w 373"/>
              <a:gd name="T45" fmla="*/ 74612 h 334"/>
              <a:gd name="T46" fmla="*/ 463550 w 373"/>
              <a:gd name="T47" fmla="*/ 46037 h 334"/>
              <a:gd name="T48" fmla="*/ 419100 w 373"/>
              <a:gd name="T49" fmla="*/ 22225 h 334"/>
              <a:gd name="T50" fmla="*/ 371475 w 373"/>
              <a:gd name="T51" fmla="*/ 6350 h 334"/>
              <a:gd name="T52" fmla="*/ 319088 w 373"/>
              <a:gd name="T53" fmla="*/ 0 h 334"/>
              <a:gd name="T54" fmla="*/ 269875 w 373"/>
              <a:gd name="T55" fmla="*/ 0 h 334"/>
              <a:gd name="T56" fmla="*/ 217488 w 373"/>
              <a:gd name="T57" fmla="*/ 6350 h 334"/>
              <a:gd name="T58" fmla="*/ 169863 w 373"/>
              <a:gd name="T59" fmla="*/ 22225 h 334"/>
              <a:gd name="T60" fmla="*/ 127000 w 373"/>
              <a:gd name="T61" fmla="*/ 46037 h 334"/>
              <a:gd name="T62" fmla="*/ 87313 w 373"/>
              <a:gd name="T63" fmla="*/ 74612 h 334"/>
              <a:gd name="T64" fmla="*/ 52388 w 373"/>
              <a:gd name="T65" fmla="*/ 111125 h 334"/>
              <a:gd name="T66" fmla="*/ 26988 w 373"/>
              <a:gd name="T67" fmla="*/ 150812 h 334"/>
              <a:gd name="T68" fmla="*/ 9525 w 373"/>
              <a:gd name="T69" fmla="*/ 193675 h 334"/>
              <a:gd name="T70" fmla="*/ 1588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63" name="Rectangle 62"/>
          <p:cNvSpPr>
            <a:spLocks noChangeArrowheads="1"/>
          </p:cNvSpPr>
          <p:nvPr/>
        </p:nvSpPr>
        <p:spPr bwMode="auto">
          <a:xfrm>
            <a:off x="4530725" y="5562600"/>
            <a:ext cx="670357" cy="335989"/>
          </a:xfrm>
          <a:prstGeom prst="rect">
            <a:avLst/>
          </a:prstGeom>
          <a:noFill/>
          <a:ln w="12700">
            <a:noFill/>
            <a:miter lim="800000"/>
            <a:headEnd/>
            <a:tailEnd/>
          </a:ln>
        </p:spPr>
        <p:txBody>
          <a:bodyPr wrap="none" lIns="90488" tIns="44450" rIns="90488" bIns="44450">
            <a:spAutoFit/>
          </a:bodyPr>
          <a:lstStyle/>
          <a:p>
            <a:pPr eaLnBrk="0" hangingPunct="0"/>
            <a:r>
              <a:rPr lang="en-US" sz="1600" b="1" dirty="0">
                <a:solidFill>
                  <a:srgbClr val="000000"/>
                </a:solidFill>
                <a:latin typeface="Cambria"/>
                <a:cs typeface="Cambria"/>
              </a:rPr>
              <a:t>since</a:t>
            </a:r>
          </a:p>
        </p:txBody>
      </p:sp>
      <p:sp>
        <p:nvSpPr>
          <p:cNvPr id="64" name="Line 18"/>
          <p:cNvSpPr>
            <a:spLocks noChangeShapeType="1"/>
          </p:cNvSpPr>
          <p:nvPr/>
        </p:nvSpPr>
        <p:spPr bwMode="auto">
          <a:xfrm>
            <a:off x="4835525" y="5105400"/>
            <a:ext cx="0" cy="3048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67" name="TextBox 66"/>
          <p:cNvSpPr txBox="1"/>
          <p:nvPr/>
        </p:nvSpPr>
        <p:spPr>
          <a:xfrm>
            <a:off x="533400" y="457200"/>
            <a:ext cx="7734960" cy="461665"/>
          </a:xfrm>
          <a:prstGeom prst="rect">
            <a:avLst/>
          </a:prstGeom>
          <a:noFill/>
        </p:spPr>
        <p:txBody>
          <a:bodyPr wrap="none" rtlCol="0">
            <a:spAutoFit/>
          </a:bodyPr>
          <a:lstStyle/>
          <a:p>
            <a:pPr marL="0" lvl="4">
              <a:spcBef>
                <a:spcPct val="20000"/>
              </a:spcBef>
            </a:pPr>
            <a:r>
              <a:rPr lang="en-US" dirty="0">
                <a:latin typeface="Cambria"/>
                <a:cs typeface="Cambria"/>
              </a:rPr>
              <a:t>Entities in a same set can participate in some relationship</a:t>
            </a:r>
          </a:p>
        </p:txBody>
      </p:sp>
      <p:grpSp>
        <p:nvGrpSpPr>
          <p:cNvPr id="53" name="Group 52"/>
          <p:cNvGrpSpPr/>
          <p:nvPr/>
        </p:nvGrpSpPr>
        <p:grpSpPr>
          <a:xfrm>
            <a:off x="1452562" y="4460875"/>
            <a:ext cx="1477963" cy="873125"/>
            <a:chOff x="2540000" y="3903663"/>
            <a:chExt cx="1477963" cy="873125"/>
          </a:xfrm>
        </p:grpSpPr>
        <p:sp>
          <p:nvSpPr>
            <p:cNvPr id="60" name="Rectangle 3"/>
            <p:cNvSpPr>
              <a:spLocks noChangeArrowheads="1"/>
            </p:cNvSpPr>
            <p:nvPr/>
          </p:nvSpPr>
          <p:spPr bwMode="auto">
            <a:xfrm>
              <a:off x="2657475" y="4198938"/>
              <a:ext cx="1254551" cy="335989"/>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Reports_To</a:t>
              </a:r>
            </a:p>
          </p:txBody>
        </p:sp>
        <p:sp>
          <p:nvSpPr>
            <p:cNvPr id="61" name="Freeform 8"/>
            <p:cNvSpPr>
              <a:spLocks/>
            </p:cNvSpPr>
            <p:nvPr/>
          </p:nvSpPr>
          <p:spPr bwMode="auto">
            <a:xfrm>
              <a:off x="2540000" y="3903663"/>
              <a:ext cx="1477963" cy="873125"/>
            </a:xfrm>
            <a:custGeom>
              <a:avLst/>
              <a:gdLst>
                <a:gd name="T0" fmla="*/ 0 w 931"/>
                <a:gd name="T1" fmla="*/ 433388 h 550"/>
                <a:gd name="T2" fmla="*/ 730250 w 931"/>
                <a:gd name="T3" fmla="*/ 0 h 550"/>
                <a:gd name="T4" fmla="*/ 1476375 w 931"/>
                <a:gd name="T5" fmla="*/ 449262 h 550"/>
                <a:gd name="T6" fmla="*/ 730250 w 931"/>
                <a:gd name="T7" fmla="*/ 871538 h 550"/>
                <a:gd name="T8" fmla="*/ 0 w 931"/>
                <a:gd name="T9" fmla="*/ 433388 h 550"/>
                <a:gd name="T10" fmla="*/ 0 60000 65536"/>
                <a:gd name="T11" fmla="*/ 0 60000 65536"/>
                <a:gd name="T12" fmla="*/ 0 60000 65536"/>
                <a:gd name="T13" fmla="*/ 0 60000 65536"/>
                <a:gd name="T14" fmla="*/ 0 60000 65536"/>
                <a:gd name="T15" fmla="*/ 0 w 931"/>
                <a:gd name="T16" fmla="*/ 0 h 550"/>
                <a:gd name="T17" fmla="*/ 931 w 931"/>
                <a:gd name="T18" fmla="*/ 550 h 550"/>
              </a:gdLst>
              <a:ahLst/>
              <a:cxnLst>
                <a:cxn ang="T10">
                  <a:pos x="T0" y="T1"/>
                </a:cxn>
                <a:cxn ang="T11">
                  <a:pos x="T2" y="T3"/>
                </a:cxn>
                <a:cxn ang="T12">
                  <a:pos x="T4" y="T5"/>
                </a:cxn>
                <a:cxn ang="T13">
                  <a:pos x="T6" y="T7"/>
                </a:cxn>
                <a:cxn ang="T14">
                  <a:pos x="T8" y="T9"/>
                </a:cxn>
              </a:cxnLst>
              <a:rect l="T15" t="T16" r="T17" b="T18"/>
              <a:pathLst>
                <a:path w="931" h="550">
                  <a:moveTo>
                    <a:pt x="0" y="273"/>
                  </a:moveTo>
                  <a:lnTo>
                    <a:pt x="460" y="0"/>
                  </a:lnTo>
                  <a:lnTo>
                    <a:pt x="930" y="283"/>
                  </a:lnTo>
                  <a:lnTo>
                    <a:pt x="460" y="549"/>
                  </a:lnTo>
                  <a:lnTo>
                    <a:pt x="0" y="273"/>
                  </a:lnTo>
                </a:path>
              </a:pathLst>
            </a:custGeom>
            <a:noFill/>
            <a:ln w="12700" cap="rnd">
              <a:solidFill>
                <a:srgbClr val="000000"/>
              </a:solidFill>
              <a:round/>
              <a:headEnd/>
              <a:tailEnd/>
            </a:ln>
          </p:spPr>
          <p:txBody>
            <a:bodyPr/>
            <a:lstStyle/>
            <a:p>
              <a:endParaRPr lang="en-US">
                <a:latin typeface="Cambria"/>
                <a:cs typeface="Cambria"/>
              </a:endParaRPr>
            </a:p>
          </p:txBody>
        </p:sp>
      </p:grpSp>
      <p:sp>
        <p:nvSpPr>
          <p:cNvPr id="68" name="Rectangle 12"/>
          <p:cNvSpPr>
            <a:spLocks noChangeArrowheads="1"/>
          </p:cNvSpPr>
          <p:nvPr/>
        </p:nvSpPr>
        <p:spPr bwMode="auto">
          <a:xfrm>
            <a:off x="2465387" y="3657600"/>
            <a:ext cx="887413" cy="577850"/>
          </a:xfrm>
          <a:prstGeom prst="rect">
            <a:avLst/>
          </a:prstGeom>
          <a:noFill/>
          <a:ln w="12700">
            <a:noFill/>
            <a:miter lim="800000"/>
            <a:headEnd/>
            <a:tailEnd/>
          </a:ln>
        </p:spPr>
        <p:txBody>
          <a:bodyPr lIns="90488" tIns="44450" rIns="90488" bIns="44450">
            <a:spAutoFit/>
          </a:bodyPr>
          <a:lstStyle/>
          <a:p>
            <a:pPr eaLnBrk="0" hangingPunct="0"/>
            <a:r>
              <a:rPr lang="en-US" sz="1600" b="1" dirty="0" err="1">
                <a:solidFill>
                  <a:srgbClr val="000000"/>
                </a:solidFill>
                <a:latin typeface="Cambria"/>
                <a:cs typeface="Cambria"/>
              </a:rPr>
              <a:t>subor-dinate</a:t>
            </a:r>
            <a:endParaRPr lang="en-US" sz="1600" b="1" dirty="0">
              <a:solidFill>
                <a:srgbClr val="000000"/>
              </a:solidFill>
              <a:latin typeface="Cambria"/>
              <a:cs typeface="Cambria"/>
            </a:endParaRPr>
          </a:p>
        </p:txBody>
      </p:sp>
      <p:sp>
        <p:nvSpPr>
          <p:cNvPr id="69" name="Rectangle 13"/>
          <p:cNvSpPr>
            <a:spLocks noChangeArrowheads="1"/>
          </p:cNvSpPr>
          <p:nvPr/>
        </p:nvSpPr>
        <p:spPr bwMode="auto">
          <a:xfrm>
            <a:off x="1085850" y="3613150"/>
            <a:ext cx="819150" cy="577850"/>
          </a:xfrm>
          <a:prstGeom prst="rect">
            <a:avLst/>
          </a:prstGeom>
          <a:noFill/>
          <a:ln w="12700">
            <a:noFill/>
            <a:miter lim="800000"/>
            <a:headEnd/>
            <a:tailEnd/>
          </a:ln>
        </p:spPr>
        <p:txBody>
          <a:bodyPr lIns="90488" tIns="44450" rIns="90488" bIns="44450">
            <a:spAutoFit/>
          </a:bodyPr>
          <a:lstStyle/>
          <a:p>
            <a:pPr eaLnBrk="0" hangingPunct="0"/>
            <a:r>
              <a:rPr lang="en-US" sz="1600" b="1" dirty="0">
                <a:solidFill>
                  <a:srgbClr val="000000"/>
                </a:solidFill>
                <a:latin typeface="Cambria"/>
                <a:cs typeface="Cambria"/>
              </a:rPr>
              <a:t>super-visor</a:t>
            </a:r>
          </a:p>
        </p:txBody>
      </p:sp>
      <p:sp>
        <p:nvSpPr>
          <p:cNvPr id="73" name="Freeform 26"/>
          <p:cNvSpPr>
            <a:spLocks/>
          </p:cNvSpPr>
          <p:nvPr/>
        </p:nvSpPr>
        <p:spPr bwMode="auto">
          <a:xfrm>
            <a:off x="436562" y="4716462"/>
            <a:ext cx="838200" cy="530225"/>
          </a:xfrm>
          <a:custGeom>
            <a:avLst/>
            <a:gdLst>
              <a:gd name="T0" fmla="*/ 2247 w 373"/>
              <a:gd name="T1" fmla="*/ 285750 h 334"/>
              <a:gd name="T2" fmla="*/ 13483 w 373"/>
              <a:gd name="T3" fmla="*/ 330200 h 334"/>
              <a:gd name="T4" fmla="*/ 38202 w 373"/>
              <a:gd name="T5" fmla="*/ 373062 h 334"/>
              <a:gd name="T6" fmla="*/ 74157 w 373"/>
              <a:gd name="T7" fmla="*/ 414338 h 334"/>
              <a:gd name="T8" fmla="*/ 123595 w 373"/>
              <a:gd name="T9" fmla="*/ 449263 h 334"/>
              <a:gd name="T10" fmla="*/ 179775 w 373"/>
              <a:gd name="T11" fmla="*/ 477838 h 334"/>
              <a:gd name="T12" fmla="*/ 240449 w 373"/>
              <a:gd name="T13" fmla="*/ 501650 h 334"/>
              <a:gd name="T14" fmla="*/ 307864 w 373"/>
              <a:gd name="T15" fmla="*/ 515938 h 334"/>
              <a:gd name="T16" fmla="*/ 382021 w 373"/>
              <a:gd name="T17" fmla="*/ 525463 h 334"/>
              <a:gd name="T18" fmla="*/ 451684 w 373"/>
              <a:gd name="T19" fmla="*/ 525463 h 334"/>
              <a:gd name="T20" fmla="*/ 525841 w 373"/>
              <a:gd name="T21" fmla="*/ 515938 h 334"/>
              <a:gd name="T22" fmla="*/ 593257 w 373"/>
              <a:gd name="T23" fmla="*/ 501650 h 334"/>
              <a:gd name="T24" fmla="*/ 656178 w 373"/>
              <a:gd name="T25" fmla="*/ 477838 h 334"/>
              <a:gd name="T26" fmla="*/ 712358 w 373"/>
              <a:gd name="T27" fmla="*/ 449263 h 334"/>
              <a:gd name="T28" fmla="*/ 759549 w 373"/>
              <a:gd name="T29" fmla="*/ 414338 h 334"/>
              <a:gd name="T30" fmla="*/ 795503 w 373"/>
              <a:gd name="T31" fmla="*/ 373062 h 334"/>
              <a:gd name="T32" fmla="*/ 822470 w 373"/>
              <a:gd name="T33" fmla="*/ 330200 h 334"/>
              <a:gd name="T34" fmla="*/ 835953 w 373"/>
              <a:gd name="T35" fmla="*/ 284162 h 334"/>
              <a:gd name="T36" fmla="*/ 835953 w 373"/>
              <a:gd name="T37" fmla="*/ 238125 h 334"/>
              <a:gd name="T38" fmla="*/ 822470 w 373"/>
              <a:gd name="T39" fmla="*/ 193675 h 334"/>
              <a:gd name="T40" fmla="*/ 795503 w 373"/>
              <a:gd name="T41" fmla="*/ 149225 h 334"/>
              <a:gd name="T42" fmla="*/ 759549 w 373"/>
              <a:gd name="T43" fmla="*/ 111125 h 334"/>
              <a:gd name="T44" fmla="*/ 712358 w 373"/>
              <a:gd name="T45" fmla="*/ 74612 h 334"/>
              <a:gd name="T46" fmla="*/ 656178 w 373"/>
              <a:gd name="T47" fmla="*/ 46037 h 334"/>
              <a:gd name="T48" fmla="*/ 593257 w 373"/>
              <a:gd name="T49" fmla="*/ 22225 h 334"/>
              <a:gd name="T50" fmla="*/ 525841 w 373"/>
              <a:gd name="T51" fmla="*/ 6350 h 334"/>
              <a:gd name="T52" fmla="*/ 451684 w 373"/>
              <a:gd name="T53" fmla="*/ 0 h 334"/>
              <a:gd name="T54" fmla="*/ 382021 w 373"/>
              <a:gd name="T55" fmla="*/ 0 h 334"/>
              <a:gd name="T56" fmla="*/ 307864 w 373"/>
              <a:gd name="T57" fmla="*/ 6350 h 334"/>
              <a:gd name="T58" fmla="*/ 240449 w 373"/>
              <a:gd name="T59" fmla="*/ 22225 h 334"/>
              <a:gd name="T60" fmla="*/ 179775 w 373"/>
              <a:gd name="T61" fmla="*/ 46037 h 334"/>
              <a:gd name="T62" fmla="*/ 123595 w 373"/>
              <a:gd name="T63" fmla="*/ 74612 h 334"/>
              <a:gd name="T64" fmla="*/ 74157 w 373"/>
              <a:gd name="T65" fmla="*/ 111125 h 334"/>
              <a:gd name="T66" fmla="*/ 38202 w 373"/>
              <a:gd name="T67" fmla="*/ 150812 h 334"/>
              <a:gd name="T68" fmla="*/ 13483 w 373"/>
              <a:gd name="T69" fmla="*/ 193675 h 334"/>
              <a:gd name="T70" fmla="*/ 2247 w 373"/>
              <a:gd name="T71" fmla="*/ 238125 h 3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34"/>
              <a:gd name="T110" fmla="*/ 373 w 373"/>
              <a:gd name="T111" fmla="*/ 334 h 3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a:solidFill>
              <a:srgbClr val="000000"/>
            </a:solidFill>
            <a:round/>
            <a:headEnd/>
            <a:tailEnd/>
          </a:ln>
        </p:spPr>
        <p:txBody>
          <a:bodyPr/>
          <a:lstStyle/>
          <a:p>
            <a:endParaRPr lang="en-US">
              <a:latin typeface="Cambria"/>
              <a:cs typeface="Cambria"/>
            </a:endParaRPr>
          </a:p>
        </p:txBody>
      </p:sp>
      <p:sp>
        <p:nvSpPr>
          <p:cNvPr id="74" name="Rectangle 27"/>
          <p:cNvSpPr>
            <a:spLocks noChangeArrowheads="1"/>
          </p:cNvSpPr>
          <p:nvPr/>
        </p:nvSpPr>
        <p:spPr bwMode="auto">
          <a:xfrm>
            <a:off x="498475" y="4816475"/>
            <a:ext cx="681478" cy="335989"/>
          </a:xfrm>
          <a:prstGeom prst="rect">
            <a:avLst/>
          </a:prstGeom>
          <a:noFill/>
          <a:ln w="12700">
            <a:noFill/>
            <a:miter lim="800000"/>
            <a:headEnd/>
            <a:tailEnd/>
          </a:ln>
        </p:spPr>
        <p:txBody>
          <a:bodyPr wrap="none" lIns="90488" tIns="44450" rIns="90488" bIns="44450">
            <a:spAutoFit/>
          </a:bodyPr>
          <a:lstStyle/>
          <a:p>
            <a:pPr eaLnBrk="0" hangingPunct="0"/>
            <a:r>
              <a:rPr lang="en-US" sz="1600" b="1">
                <a:solidFill>
                  <a:srgbClr val="000000"/>
                </a:solidFill>
                <a:latin typeface="Cambria"/>
                <a:cs typeface="Cambria"/>
              </a:rPr>
              <a:t>Since</a:t>
            </a:r>
          </a:p>
        </p:txBody>
      </p:sp>
      <p:sp>
        <p:nvSpPr>
          <p:cNvPr id="75" name="Line 28"/>
          <p:cNvSpPr>
            <a:spLocks noChangeShapeType="1"/>
          </p:cNvSpPr>
          <p:nvPr/>
        </p:nvSpPr>
        <p:spPr bwMode="auto">
          <a:xfrm flipV="1">
            <a:off x="1274762" y="4868862"/>
            <a:ext cx="228600" cy="76200"/>
          </a:xfrm>
          <a:prstGeom prst="line">
            <a:avLst/>
          </a:prstGeom>
          <a:noFill/>
          <a:ln w="12700">
            <a:solidFill>
              <a:schemeClr val="tx2"/>
            </a:solidFill>
            <a:round/>
            <a:headEnd/>
            <a:tailEnd/>
          </a:ln>
        </p:spPr>
        <p:txBody>
          <a:bodyPr/>
          <a:lstStyle/>
          <a:p>
            <a:endParaRPr lang="en-US">
              <a:latin typeface="Cambria"/>
              <a:cs typeface="Cambria"/>
            </a:endParaRPr>
          </a:p>
        </p:txBody>
      </p:sp>
      <p:sp>
        <p:nvSpPr>
          <p:cNvPr id="76" name="Line 18"/>
          <p:cNvSpPr>
            <a:spLocks noChangeShapeType="1"/>
          </p:cNvSpPr>
          <p:nvPr/>
        </p:nvSpPr>
        <p:spPr bwMode="auto">
          <a:xfrm flipV="1">
            <a:off x="2819400" y="2895600"/>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77" name="Line 18"/>
          <p:cNvSpPr>
            <a:spLocks noChangeShapeType="1"/>
          </p:cNvSpPr>
          <p:nvPr/>
        </p:nvSpPr>
        <p:spPr bwMode="auto">
          <a:xfrm flipV="1">
            <a:off x="5562600" y="2819400"/>
            <a:ext cx="1219200" cy="1"/>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78" name="Line 18"/>
          <p:cNvSpPr>
            <a:spLocks noChangeShapeType="1"/>
          </p:cNvSpPr>
          <p:nvPr/>
        </p:nvSpPr>
        <p:spPr bwMode="auto">
          <a:xfrm>
            <a:off x="2819400" y="3048000"/>
            <a:ext cx="1371600" cy="1523999"/>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79" name="Line 18"/>
          <p:cNvSpPr>
            <a:spLocks noChangeShapeType="1"/>
          </p:cNvSpPr>
          <p:nvPr/>
        </p:nvSpPr>
        <p:spPr bwMode="auto">
          <a:xfrm flipV="1">
            <a:off x="5638800" y="3124199"/>
            <a:ext cx="1143000" cy="1447799"/>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0" name="Line 18"/>
          <p:cNvSpPr>
            <a:spLocks noChangeShapeType="1"/>
          </p:cNvSpPr>
          <p:nvPr/>
        </p:nvSpPr>
        <p:spPr bwMode="auto">
          <a:xfrm flipH="1">
            <a:off x="1905000" y="3124200"/>
            <a:ext cx="0" cy="152400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
        <p:nvSpPr>
          <p:cNvPr id="81" name="Line 18"/>
          <p:cNvSpPr>
            <a:spLocks noChangeShapeType="1"/>
          </p:cNvSpPr>
          <p:nvPr/>
        </p:nvSpPr>
        <p:spPr bwMode="auto">
          <a:xfrm>
            <a:off x="2514600" y="3124200"/>
            <a:ext cx="0" cy="1524000"/>
          </a:xfrm>
          <a:prstGeom prst="line">
            <a:avLst/>
          </a:prstGeom>
          <a:noFill/>
          <a:ln w="12700">
            <a:solidFill>
              <a:schemeClr val="tx2"/>
            </a:solidFill>
            <a:prstDash val="lgDash"/>
            <a:round/>
            <a:headEnd/>
            <a:tailEnd/>
          </a:ln>
        </p:spPr>
        <p:txBody>
          <a:bodyPr/>
          <a:lstStyle/>
          <a:p>
            <a:endParaRPr lang="en-US">
              <a:latin typeface="Cambria"/>
              <a:cs typeface="Cambria"/>
            </a:endParaRPr>
          </a:p>
        </p:txBody>
      </p:sp>
    </p:spTree>
    <p:extLst>
      <p:ext uri="{BB962C8B-B14F-4D97-AF65-F5344CB8AC3E}">
        <p14:creationId xmlns:p14="http://schemas.microsoft.com/office/powerpoint/2010/main" val="1456106970"/>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18416</TotalTime>
  <Words>3593</Words>
  <Application>Microsoft Macintosh PowerPoint</Application>
  <PresentationFormat>On-screen Show (4:3)</PresentationFormat>
  <Paragraphs>648</Paragraphs>
  <Slides>40</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Cambria</vt:lpstr>
      <vt:lpstr>Comic Sans MS</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Computer Scienc</dc:creator>
  <cp:lastModifiedBy>Cai, Ying [COM S]</cp:lastModifiedBy>
  <cp:revision>653</cp:revision>
  <cp:lastPrinted>2020-01-21T15:30:35Z</cp:lastPrinted>
  <dcterms:created xsi:type="dcterms:W3CDTF">2000-01-05T21:16:51Z</dcterms:created>
  <dcterms:modified xsi:type="dcterms:W3CDTF">2022-08-23T14:33:05Z</dcterms:modified>
</cp:coreProperties>
</file>