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84" r:id="rId2"/>
    <p:sldId id="273" r:id="rId3"/>
    <p:sldId id="279" r:id="rId4"/>
    <p:sldId id="281" r:id="rId5"/>
    <p:sldId id="282" r:id="rId6"/>
    <p:sldId id="313" r:id="rId7"/>
    <p:sldId id="290" r:id="rId8"/>
    <p:sldId id="294" r:id="rId9"/>
    <p:sldId id="295" r:id="rId10"/>
    <p:sldId id="296" r:id="rId11"/>
    <p:sldId id="297" r:id="rId12"/>
    <p:sldId id="292" r:id="rId13"/>
    <p:sldId id="293" r:id="rId14"/>
    <p:sldId id="300" r:id="rId15"/>
    <p:sldId id="305" r:id="rId16"/>
    <p:sldId id="306" r:id="rId17"/>
    <p:sldId id="326" r:id="rId18"/>
    <p:sldId id="332" r:id="rId19"/>
    <p:sldId id="333" r:id="rId20"/>
    <p:sldId id="334" r:id="rId21"/>
    <p:sldId id="335" r:id="rId22"/>
    <p:sldId id="336" r:id="rId23"/>
  </p:sldIdLst>
  <p:sldSz cx="9144000" cy="6858000" type="screen4x3"/>
  <p:notesSz cx="6997700" cy="9271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33" autoAdjust="0"/>
    <p:restoredTop sz="99614" autoAdjust="0"/>
  </p:normalViewPr>
  <p:slideViewPr>
    <p:cSldViewPr>
      <p:cViewPr varScale="1">
        <p:scale>
          <a:sx n="68" d="100"/>
          <a:sy n="68" d="100"/>
        </p:scale>
        <p:origin x="200" y="10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5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1387" cy="462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39" tIns="46619" rIns="93239" bIns="46619" numCol="1" anchor="t" anchorCtr="0" compatLnSpc="1">
            <a:prstTxWarp prst="textNoShape">
              <a:avLst/>
            </a:prstTxWarp>
          </a:bodyPr>
          <a:lstStyle>
            <a:lvl1pPr defTabSz="932767">
              <a:defRPr sz="13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6315" y="0"/>
            <a:ext cx="3031386" cy="462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39" tIns="46619" rIns="93239" bIns="46619" numCol="1" anchor="t" anchorCtr="0" compatLnSpc="1">
            <a:prstTxWarp prst="textNoShape">
              <a:avLst/>
            </a:prstTxWarp>
          </a:bodyPr>
          <a:lstStyle>
            <a:lvl1pPr algn="r" defTabSz="932767">
              <a:defRPr sz="13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8717"/>
            <a:ext cx="3031387" cy="462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39" tIns="46619" rIns="93239" bIns="46619" numCol="1" anchor="b" anchorCtr="0" compatLnSpc="1">
            <a:prstTxWarp prst="textNoShape">
              <a:avLst/>
            </a:prstTxWarp>
          </a:bodyPr>
          <a:lstStyle>
            <a:lvl1pPr defTabSz="932767">
              <a:defRPr sz="13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6315" y="8808717"/>
            <a:ext cx="3031386" cy="462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39" tIns="46619" rIns="93239" bIns="46619" numCol="1" anchor="b" anchorCtr="0" compatLnSpc="1">
            <a:prstTxWarp prst="textNoShape">
              <a:avLst/>
            </a:prstTxWarp>
          </a:bodyPr>
          <a:lstStyle>
            <a:lvl1pPr algn="r" defTabSz="932767">
              <a:defRPr sz="1300" b="1"/>
            </a:lvl1pPr>
          </a:lstStyle>
          <a:p>
            <a:pPr>
              <a:defRPr/>
            </a:pPr>
            <a:fld id="{F6447889-1A3C-4742-BD50-DA5DC82E4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10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4064" cy="46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39" tIns="46619" rIns="93239" bIns="46619" numCol="1" anchor="t" anchorCtr="0" compatLnSpc="1">
            <a:prstTxWarp prst="textNoShape">
              <a:avLst/>
            </a:prstTxWarp>
          </a:bodyPr>
          <a:lstStyle>
            <a:lvl1pPr defTabSz="932767">
              <a:defRPr sz="13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2161" y="0"/>
            <a:ext cx="3042479" cy="46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39" tIns="46619" rIns="93239" bIns="46619" numCol="1" anchor="t" anchorCtr="0" compatLnSpc="1">
            <a:prstTxWarp prst="textNoShape">
              <a:avLst/>
            </a:prstTxWarp>
          </a:bodyPr>
          <a:lstStyle>
            <a:lvl1pPr algn="r" defTabSz="932767">
              <a:defRPr sz="13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0625" y="696913"/>
            <a:ext cx="4648200" cy="3487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513" y="4417025"/>
            <a:ext cx="5151613" cy="4184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39" tIns="46619" rIns="93239" bIns="466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4048"/>
            <a:ext cx="3044064" cy="46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39" tIns="46619" rIns="93239" bIns="46619" numCol="1" anchor="b" anchorCtr="0" compatLnSpc="1">
            <a:prstTxWarp prst="textNoShape">
              <a:avLst/>
            </a:prstTxWarp>
          </a:bodyPr>
          <a:lstStyle>
            <a:lvl1pPr defTabSz="932767">
              <a:defRPr sz="13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2161" y="8834048"/>
            <a:ext cx="3042479" cy="46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39" tIns="46619" rIns="93239" bIns="46619" numCol="1" anchor="b" anchorCtr="0" compatLnSpc="1">
            <a:prstTxWarp prst="textNoShape">
              <a:avLst/>
            </a:prstTxWarp>
          </a:bodyPr>
          <a:lstStyle>
            <a:lvl1pPr algn="r" defTabSz="932767">
              <a:defRPr sz="1300" b="1"/>
            </a:lvl1pPr>
          </a:lstStyle>
          <a:p>
            <a:pPr>
              <a:defRPr/>
            </a:pPr>
            <a:fld id="{F23EACDE-25FA-40DE-A77F-18C2C9A55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712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4A885A-D414-4A16-A633-1DB6923CB02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1) Given an ER model, we need to implement it. The first step is finding an appropriate data model.</a:t>
            </a:r>
          </a:p>
          <a:p>
            <a:pPr eaLnBrk="1" hangingPunct="1"/>
            <a:r>
              <a:rPr lang="en-US"/>
              <a:t>2) Relation model is by the dominant data model and the foundation for the leading DMBS products, including Oracle, Access, DB2, etc.</a:t>
            </a:r>
          </a:p>
          <a:p>
            <a:pPr eaLnBrk="1" hangingPunct="1"/>
            <a:r>
              <a:rPr lang="en-US"/>
              <a:t>3) Concept of relations </a:t>
            </a:r>
          </a:p>
          <a:p>
            <a:pPr eaLnBrk="1" hangingPunct="1"/>
            <a:r>
              <a:rPr lang="en-US"/>
              <a:t>   a. A database is a collection of one or more relations, where each relation is a table</a:t>
            </a:r>
          </a:p>
          <a:p>
            <a:pPr eaLnBrk="1" hangingPunct="1"/>
            <a:r>
              <a:rPr lang="en-US"/>
              <a:t>   b. Row/Column/Cardinality/Degree</a:t>
            </a:r>
          </a:p>
          <a:p>
            <a:pPr eaLnBrk="1" hangingPunct="1"/>
            <a:r>
              <a:rPr lang="en-US"/>
              <a:t>   c. Integrity Constrains (Key/Foreign)</a:t>
            </a:r>
          </a:p>
          <a:p>
            <a:pPr eaLnBrk="1" hangingPunct="1"/>
            <a:r>
              <a:rPr lang="en-US"/>
              <a:t>4) Basic concept of SQL</a:t>
            </a:r>
          </a:p>
          <a:p>
            <a:pPr eaLnBrk="1" hangingPunct="1"/>
            <a:r>
              <a:rPr lang="en-US"/>
              <a:t>5) Mapping from an ER to a relational database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FDB874-64FA-4480-B674-0CA19CB19D0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B9AF9A-7472-4A98-A827-1FE9346404C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Set null/set default are not supported in Microsoft SQL server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401BEB-043D-436E-B582-71AEDBAD94A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34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Alter table students add (firstyear integer not null);</a:t>
            </a:r>
          </a:p>
          <a:p>
            <a:pPr eaLnBrk="1" hangingPunct="1"/>
            <a:r>
              <a:rPr lang="en-US"/>
              <a:t>Can be executed successfully if the table is empty;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F16B1D-383D-4190-A89A-E4020805C7A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B79E25-FF10-4934-B2E3-5AE61AC68D3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0086F9-648C-4214-8897-6B11FFCC416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Type date do not exist in Microsoft SQL server; you can use smalldatetype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DD8602-98B5-488A-A22D-C794F1BFC2E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8D871F-4CCD-4099-9D13-A98BD59C598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98CFAF-7018-4F65-BB21-8F960D6C6E7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EF8461-8F56-4C2B-BBAA-4037B69D0A0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FC69DD-6CE5-493E-893C-B9196C9F12A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98CFAF-7018-4F65-BB21-8F960D6C6E7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818EE5-CB44-457D-A3AD-57CFCCB3600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6913"/>
            <a:ext cx="4648200" cy="3487737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850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98CFAF-7018-4F65-BB21-8F960D6C6E7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A99EB5-32F5-45BB-BF08-F8606AFD518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2554F0-4BFB-463B-9177-4F360EE9F55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BA23E2-7C9B-4AE9-B5DA-6FCF73B2674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F8DB76-85F3-4D3F-B2C1-A16C15486DB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97F412-1DD7-4F90-BBBA-F3BBCE3D1AB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BC551D-432B-49E5-A1CF-592D5678411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998F6C-0E50-4A74-B54B-7F73FC88156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94115-DB8F-461C-97D6-8DCF0C5F6A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DF1733-5B89-44D2-B2E8-06BA79586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EEE25-31B5-4CD9-A7F0-88F41CDBE4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C31B2-3F19-496E-976B-21FFAA58FB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84B9F-17BF-4A1C-8274-7121E96B0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BC72F-B889-47A4-BA65-8213F7C85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1B411-A250-477F-9113-F753E1C6CD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3ABF8-AC24-46B3-AC6A-4E88BCC6E2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6531D-42DC-45FF-9874-1B858BDFE9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D5654-74EC-4B4D-8B3E-F065EFF4A6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CBF87-6B44-445F-8357-F9E765EC15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86671B66-C672-4670-B613-DF09AC935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828800" y="2209800"/>
            <a:ext cx="540664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>
                <a:solidFill>
                  <a:srgbClr val="FF0000"/>
                </a:solidFill>
                <a:latin typeface="Cambria"/>
                <a:cs typeface="Cambria"/>
              </a:rPr>
              <a:t>Relational Database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838200" y="419100"/>
            <a:ext cx="7772400" cy="80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600">
                <a:solidFill>
                  <a:schemeClr val="tx2"/>
                </a:solidFill>
                <a:latin typeface="Cambria"/>
                <a:cs typeface="Cambria"/>
              </a:rPr>
              <a:t>Enforcing Referential Integrity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533400" y="1219200"/>
            <a:ext cx="8001000" cy="480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65760" indent="-342900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>
                <a:latin typeface="Cambria"/>
                <a:cs typeface="Cambria"/>
              </a:rPr>
              <a:t>Consider Students and Enrolled;  </a:t>
            </a:r>
            <a:r>
              <a:rPr lang="en-US" i="1">
                <a:latin typeface="Cambria"/>
                <a:cs typeface="Cambria"/>
              </a:rPr>
              <a:t>sid</a:t>
            </a:r>
            <a:r>
              <a:rPr lang="en-US">
                <a:latin typeface="Cambria"/>
                <a:cs typeface="Cambria"/>
              </a:rPr>
              <a:t> in Enrolled is a foreign key that references Students.</a:t>
            </a:r>
          </a:p>
          <a:p>
            <a:pPr marL="365760" indent="-342900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>
                <a:latin typeface="Cambria"/>
                <a:cs typeface="Cambria"/>
              </a:rPr>
              <a:t>What should be done if an Enrolled tuple with a non-existent student id is inserted?  </a:t>
            </a:r>
            <a:r>
              <a:rPr lang="en-US">
                <a:solidFill>
                  <a:schemeClr val="accent2"/>
                </a:solidFill>
                <a:latin typeface="Cambria"/>
                <a:cs typeface="Cambria"/>
              </a:rPr>
              <a:t>(</a:t>
            </a:r>
            <a:r>
              <a:rPr lang="en-US" i="1">
                <a:solidFill>
                  <a:schemeClr val="accent2"/>
                </a:solidFill>
                <a:latin typeface="Cambria"/>
                <a:cs typeface="Cambria"/>
              </a:rPr>
              <a:t>Reject it!</a:t>
            </a:r>
            <a:r>
              <a:rPr lang="en-US">
                <a:solidFill>
                  <a:schemeClr val="accent2"/>
                </a:solidFill>
                <a:latin typeface="Cambria"/>
                <a:cs typeface="Cambria"/>
              </a:rPr>
              <a:t>)</a:t>
            </a:r>
          </a:p>
          <a:p>
            <a:pPr marL="365760" indent="-342900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>
                <a:latin typeface="Cambria"/>
                <a:cs typeface="Cambria"/>
              </a:rPr>
              <a:t>What should be done if a Students tuple is deleted?</a:t>
            </a:r>
          </a:p>
          <a:p>
            <a:pPr marL="822960" lvl="2" indent="-285750">
              <a:spcBef>
                <a:spcPts val="600"/>
              </a:spcBef>
              <a:spcAft>
                <a:spcPts val="600"/>
              </a:spcAft>
              <a:buSzPct val="75000"/>
              <a:buFontTx/>
              <a:buChar char="–"/>
            </a:pPr>
            <a:r>
              <a:rPr lang="en-US" sz="2000">
                <a:latin typeface="Cambria"/>
                <a:cs typeface="Cambria"/>
              </a:rPr>
              <a:t>Not allowed if it appears in Enrolled</a:t>
            </a:r>
          </a:p>
          <a:p>
            <a:pPr marL="822960" lvl="2" indent="-285750">
              <a:spcBef>
                <a:spcPts val="600"/>
              </a:spcBef>
              <a:spcAft>
                <a:spcPts val="600"/>
              </a:spcAft>
              <a:buSzPct val="75000"/>
              <a:buFontTx/>
              <a:buChar char="–"/>
            </a:pPr>
            <a:r>
              <a:rPr lang="en-US" sz="2000">
                <a:latin typeface="Cambria"/>
                <a:cs typeface="Cambria"/>
              </a:rPr>
              <a:t>Delete all Enrolled tuples that refer to it.</a:t>
            </a:r>
          </a:p>
          <a:p>
            <a:pPr marL="822960" lvl="2" indent="-285750">
              <a:spcBef>
                <a:spcPts val="600"/>
              </a:spcBef>
              <a:spcAft>
                <a:spcPts val="600"/>
              </a:spcAft>
              <a:buSzPct val="75000"/>
              <a:buFontTx/>
              <a:buChar char="–"/>
            </a:pPr>
            <a:r>
              <a:rPr lang="en-US" sz="2000">
                <a:latin typeface="Cambria"/>
                <a:cs typeface="Cambria"/>
              </a:rPr>
              <a:t>Set sid in Enrolled tuples that refer to it to a </a:t>
            </a:r>
            <a:r>
              <a:rPr lang="en-US" sz="2000" i="1">
                <a:latin typeface="Cambria"/>
                <a:cs typeface="Cambria"/>
              </a:rPr>
              <a:t>default sid</a:t>
            </a:r>
            <a:r>
              <a:rPr lang="en-US" sz="2000">
                <a:latin typeface="Cambria"/>
                <a:cs typeface="Cambria"/>
              </a:rPr>
              <a:t>.</a:t>
            </a:r>
          </a:p>
          <a:p>
            <a:pPr marL="822960" lvl="2" indent="-285750">
              <a:spcBef>
                <a:spcPts val="600"/>
              </a:spcBef>
              <a:spcAft>
                <a:spcPts val="600"/>
              </a:spcAft>
              <a:buSzPct val="75000"/>
              <a:buFontTx/>
              <a:buChar char="–"/>
            </a:pPr>
            <a:r>
              <a:rPr lang="en-US" sz="2000">
                <a:latin typeface="Cambria"/>
                <a:cs typeface="Cambria"/>
              </a:rPr>
              <a:t>(In SQL, also: Set sid in Enrolled tuples that refer to it to a special value </a:t>
            </a:r>
            <a:r>
              <a:rPr lang="en-US" sz="2000" i="1">
                <a:solidFill>
                  <a:schemeClr val="accent2"/>
                </a:solidFill>
                <a:latin typeface="Cambria"/>
                <a:cs typeface="Cambria"/>
              </a:rPr>
              <a:t>null</a:t>
            </a:r>
            <a:r>
              <a:rPr lang="en-US" sz="2000" i="1">
                <a:latin typeface="Cambria"/>
                <a:cs typeface="Cambria"/>
              </a:rPr>
              <a:t>, </a:t>
            </a:r>
            <a:r>
              <a:rPr lang="en-US" sz="2000">
                <a:latin typeface="Cambria"/>
                <a:cs typeface="Cambria"/>
              </a:rPr>
              <a:t>denoting </a:t>
            </a:r>
            <a:r>
              <a:rPr lang="en-US" sz="2000" i="1">
                <a:latin typeface="Cambria"/>
                <a:cs typeface="Cambria"/>
              </a:rPr>
              <a:t>`unknown’</a:t>
            </a:r>
            <a:r>
              <a:rPr lang="en-US" sz="2000">
                <a:latin typeface="Cambria"/>
                <a:cs typeface="Cambria"/>
              </a:rPr>
              <a:t> or </a:t>
            </a:r>
            <a:r>
              <a:rPr lang="en-US" sz="2000" i="1">
                <a:latin typeface="Cambria"/>
                <a:cs typeface="Cambria"/>
              </a:rPr>
              <a:t>`inapplicable’</a:t>
            </a:r>
            <a:r>
              <a:rPr lang="en-US" sz="2000">
                <a:latin typeface="Cambria"/>
                <a:cs typeface="Cambria"/>
              </a:rPr>
              <a:t>.)</a:t>
            </a:r>
          </a:p>
          <a:p>
            <a:pPr marL="365760" indent="-342900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>
                <a:latin typeface="Cambria"/>
                <a:cs typeface="Cambria"/>
              </a:rPr>
              <a:t>Similar if primary key of Students tuple is updated.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838200" y="419100"/>
            <a:ext cx="77724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600">
                <a:solidFill>
                  <a:schemeClr val="tx2"/>
                </a:solidFill>
                <a:latin typeface="Cambria"/>
                <a:cs typeface="Cambria"/>
              </a:rPr>
              <a:t>Referential Integrity in SQL/92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533400" y="1752600"/>
            <a:ext cx="3810000" cy="449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>
                <a:latin typeface="Cambria"/>
                <a:cs typeface="Cambria"/>
              </a:rPr>
              <a:t>SQL/92 supports all 4 options on deletes and updates.</a:t>
            </a:r>
          </a:p>
          <a:p>
            <a:pPr marL="742950" lvl="1" indent="-285750">
              <a:spcBef>
                <a:spcPct val="20000"/>
              </a:spcBef>
              <a:buSzPct val="75000"/>
              <a:buFontTx/>
              <a:buChar char="–"/>
            </a:pPr>
            <a:r>
              <a:rPr lang="en-US" sz="2000">
                <a:latin typeface="Cambria"/>
                <a:cs typeface="Cambria"/>
              </a:rPr>
              <a:t>Default is </a:t>
            </a:r>
            <a:r>
              <a:rPr lang="en-US" sz="1800">
                <a:solidFill>
                  <a:schemeClr val="accent2"/>
                </a:solidFill>
                <a:latin typeface="Cambria"/>
                <a:cs typeface="Cambria"/>
              </a:rPr>
              <a:t>NO ACTION   </a:t>
            </a:r>
            <a:r>
              <a:rPr lang="en-US" sz="2000">
                <a:latin typeface="Cambria"/>
                <a:cs typeface="Cambria"/>
              </a:rPr>
              <a:t>(</a:t>
            </a:r>
            <a:r>
              <a:rPr lang="en-US" sz="2000" i="1">
                <a:latin typeface="Cambria"/>
                <a:cs typeface="Cambria"/>
              </a:rPr>
              <a:t>delete/update is rejected</a:t>
            </a:r>
            <a:r>
              <a:rPr lang="en-US" sz="2000">
                <a:latin typeface="Cambria"/>
                <a:cs typeface="Cambria"/>
              </a:rPr>
              <a:t>)</a:t>
            </a:r>
          </a:p>
          <a:p>
            <a:pPr marL="742950" lvl="1" indent="-285750">
              <a:spcBef>
                <a:spcPct val="20000"/>
              </a:spcBef>
              <a:buSzPct val="75000"/>
              <a:buFontTx/>
              <a:buChar char="–"/>
            </a:pPr>
            <a:r>
              <a:rPr lang="en-US" sz="1800">
                <a:solidFill>
                  <a:schemeClr val="accent2"/>
                </a:solidFill>
                <a:latin typeface="Cambria"/>
                <a:cs typeface="Cambria"/>
              </a:rPr>
              <a:t>CASCADE</a:t>
            </a:r>
            <a:r>
              <a:rPr lang="en-US" sz="2000">
                <a:latin typeface="Cambria"/>
                <a:cs typeface="Cambria"/>
              </a:rPr>
              <a:t>  (also delete all tuples that refer to the deleted tuple)</a:t>
            </a:r>
          </a:p>
          <a:p>
            <a:pPr marL="742950" lvl="1" indent="-285750">
              <a:spcBef>
                <a:spcPct val="20000"/>
              </a:spcBef>
              <a:buSzPct val="75000"/>
              <a:buFontTx/>
              <a:buChar char="–"/>
            </a:pPr>
            <a:r>
              <a:rPr lang="en-US" sz="1800">
                <a:solidFill>
                  <a:schemeClr val="accent2"/>
                </a:solidFill>
                <a:latin typeface="Cambria"/>
                <a:cs typeface="Cambria"/>
              </a:rPr>
              <a:t>SET NULL </a:t>
            </a:r>
            <a:r>
              <a:rPr lang="en-US" sz="2000">
                <a:solidFill>
                  <a:schemeClr val="accent2"/>
                </a:solidFill>
                <a:latin typeface="Cambria"/>
                <a:cs typeface="Cambria"/>
              </a:rPr>
              <a:t>/</a:t>
            </a:r>
            <a:r>
              <a:rPr lang="en-US" sz="1800">
                <a:solidFill>
                  <a:schemeClr val="accent2"/>
                </a:solidFill>
                <a:latin typeface="Cambria"/>
                <a:cs typeface="Cambria"/>
              </a:rPr>
              <a:t> SET DEFAULT</a:t>
            </a:r>
            <a:r>
              <a:rPr lang="en-US" sz="1800">
                <a:latin typeface="Cambria"/>
                <a:cs typeface="Cambria"/>
              </a:rPr>
              <a:t>  </a:t>
            </a:r>
            <a:r>
              <a:rPr lang="en-US" sz="2000">
                <a:latin typeface="Cambria"/>
                <a:cs typeface="Cambria"/>
              </a:rPr>
              <a:t>(sets foreign key value of referencing tuple)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4572000" y="1676400"/>
            <a:ext cx="3112131" cy="2582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Cambria"/>
                <a:cs typeface="Cambria"/>
              </a:rPr>
              <a:t>CREATE TABLE</a:t>
            </a:r>
            <a:r>
              <a:rPr lang="en-US" sz="1800">
                <a:latin typeface="Cambria"/>
                <a:cs typeface="Cambria"/>
              </a:rPr>
              <a:t> Enrolled</a:t>
            </a:r>
          </a:p>
          <a:p>
            <a:pPr eaLnBrk="0" hangingPunct="0"/>
            <a:r>
              <a:rPr lang="en-US" sz="1800">
                <a:latin typeface="Cambria"/>
                <a:cs typeface="Cambria"/>
              </a:rPr>
              <a:t>   (sid </a:t>
            </a:r>
            <a:r>
              <a:rPr lang="en-US" sz="1600">
                <a:latin typeface="Cambria"/>
                <a:cs typeface="Cambria"/>
              </a:rPr>
              <a:t>CHAR</a:t>
            </a:r>
            <a:r>
              <a:rPr lang="en-US" sz="1800">
                <a:latin typeface="Cambria"/>
                <a:cs typeface="Cambria"/>
              </a:rPr>
              <a:t>(20),</a:t>
            </a:r>
          </a:p>
          <a:p>
            <a:pPr eaLnBrk="0" hangingPunct="0"/>
            <a:r>
              <a:rPr lang="en-US" sz="1800">
                <a:latin typeface="Cambria"/>
                <a:cs typeface="Cambria"/>
              </a:rPr>
              <a:t>    cid </a:t>
            </a:r>
            <a:r>
              <a:rPr lang="en-US" sz="1600">
                <a:latin typeface="Cambria"/>
                <a:cs typeface="Cambria"/>
              </a:rPr>
              <a:t>CHAR(20)</a:t>
            </a:r>
            <a:r>
              <a:rPr lang="en-US" sz="1800">
                <a:latin typeface="Cambria"/>
                <a:cs typeface="Cambria"/>
              </a:rPr>
              <a:t>,</a:t>
            </a:r>
          </a:p>
          <a:p>
            <a:pPr eaLnBrk="0" hangingPunct="0"/>
            <a:r>
              <a:rPr lang="en-US" sz="1800">
                <a:latin typeface="Cambria"/>
                <a:cs typeface="Cambria"/>
              </a:rPr>
              <a:t>    grade </a:t>
            </a:r>
            <a:r>
              <a:rPr lang="en-US" sz="1600">
                <a:latin typeface="Cambria"/>
                <a:cs typeface="Cambria"/>
              </a:rPr>
              <a:t>CHAR</a:t>
            </a:r>
            <a:r>
              <a:rPr lang="en-US" sz="1800">
                <a:latin typeface="Cambria"/>
                <a:cs typeface="Cambria"/>
              </a:rPr>
              <a:t>(2),</a:t>
            </a:r>
          </a:p>
          <a:p>
            <a:pPr eaLnBrk="0" hangingPunct="0"/>
            <a:r>
              <a:rPr lang="en-US" sz="1800">
                <a:latin typeface="Cambria"/>
                <a:cs typeface="Cambria"/>
              </a:rPr>
              <a:t>    </a:t>
            </a:r>
            <a:r>
              <a:rPr lang="en-US" sz="1600">
                <a:solidFill>
                  <a:schemeClr val="accent2"/>
                </a:solidFill>
                <a:latin typeface="Cambria"/>
                <a:cs typeface="Cambria"/>
              </a:rPr>
              <a:t>PRIMARY KEY  </a:t>
            </a:r>
            <a:r>
              <a:rPr lang="en-US" sz="1800">
                <a:latin typeface="Cambria"/>
                <a:cs typeface="Cambria"/>
              </a:rPr>
              <a:t>(sid,cid),</a:t>
            </a:r>
          </a:p>
          <a:p>
            <a:pPr eaLnBrk="0" hangingPunct="0"/>
            <a:r>
              <a:rPr lang="en-US" sz="1800">
                <a:latin typeface="Cambria"/>
                <a:cs typeface="Cambria"/>
              </a:rPr>
              <a:t>    </a:t>
            </a:r>
            <a:r>
              <a:rPr lang="en-US" sz="1600">
                <a:solidFill>
                  <a:schemeClr val="accent2"/>
                </a:solidFill>
                <a:latin typeface="Cambria"/>
                <a:cs typeface="Cambria"/>
              </a:rPr>
              <a:t>FOREIGN KEY </a:t>
            </a:r>
            <a:r>
              <a:rPr lang="en-US" sz="1800">
                <a:latin typeface="Cambria"/>
                <a:cs typeface="Cambria"/>
              </a:rPr>
              <a:t>(sid)</a:t>
            </a:r>
          </a:p>
          <a:p>
            <a:pPr eaLnBrk="0" hangingPunct="0"/>
            <a:r>
              <a:rPr lang="en-US" sz="1800">
                <a:latin typeface="Cambria"/>
                <a:cs typeface="Cambria"/>
              </a:rPr>
              <a:t>      </a:t>
            </a:r>
            <a:r>
              <a:rPr lang="en-US" sz="1600">
                <a:solidFill>
                  <a:schemeClr val="accent2"/>
                </a:solidFill>
                <a:latin typeface="Cambria"/>
                <a:cs typeface="Cambria"/>
              </a:rPr>
              <a:t>REFERENCES</a:t>
            </a:r>
            <a:r>
              <a:rPr lang="en-US" sz="1800">
                <a:solidFill>
                  <a:schemeClr val="accent2"/>
                </a:solidFill>
                <a:latin typeface="Cambria"/>
                <a:cs typeface="Cambria"/>
              </a:rPr>
              <a:t> </a:t>
            </a:r>
            <a:r>
              <a:rPr lang="en-US" sz="1800">
                <a:latin typeface="Cambria"/>
                <a:cs typeface="Cambria"/>
              </a:rPr>
              <a:t>Students</a:t>
            </a:r>
          </a:p>
          <a:p>
            <a:pPr eaLnBrk="0" hangingPunct="0"/>
            <a:r>
              <a:rPr lang="en-US" sz="1800">
                <a:latin typeface="Cambria"/>
                <a:cs typeface="Cambria"/>
              </a:rPr>
              <a:t>	</a:t>
            </a:r>
            <a:r>
              <a:rPr lang="en-US" sz="1600">
                <a:solidFill>
                  <a:schemeClr val="accent2"/>
                </a:solidFill>
                <a:latin typeface="Cambria"/>
                <a:cs typeface="Cambria"/>
              </a:rPr>
              <a:t>ON DELETE CASCADE</a:t>
            </a:r>
            <a:r>
              <a:rPr lang="en-US" sz="1600">
                <a:latin typeface="Cambria"/>
                <a:cs typeface="Cambria"/>
              </a:rPr>
              <a:t>)</a:t>
            </a:r>
            <a:endParaRPr lang="en-US" sz="1800">
              <a:latin typeface="Cambria"/>
              <a:cs typeface="Cambria"/>
            </a:endParaRPr>
          </a:p>
          <a:p>
            <a:pPr eaLnBrk="0" hangingPunct="0"/>
            <a:r>
              <a:rPr lang="en-US" sz="1800">
                <a:solidFill>
                  <a:schemeClr val="accent2"/>
                </a:solidFill>
                <a:latin typeface="Cambria"/>
                <a:cs typeface="Cambria"/>
              </a:rPr>
              <a:t>	</a:t>
            </a:r>
            <a:endParaRPr lang="en-US" sz="1800">
              <a:latin typeface="Cambria"/>
              <a:cs typeface="Cambria"/>
            </a:endParaRP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4800600" y="4038600"/>
            <a:ext cx="3149501" cy="2582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Cambria"/>
                <a:cs typeface="Cambria"/>
              </a:rPr>
              <a:t>CREATE TABLE</a:t>
            </a:r>
            <a:r>
              <a:rPr lang="en-US" sz="1800">
                <a:latin typeface="Cambria"/>
                <a:cs typeface="Cambria"/>
              </a:rPr>
              <a:t> Enrolled</a:t>
            </a:r>
          </a:p>
          <a:p>
            <a:pPr eaLnBrk="0" hangingPunct="0"/>
            <a:r>
              <a:rPr lang="en-US" sz="1800">
                <a:latin typeface="Cambria"/>
                <a:cs typeface="Cambria"/>
              </a:rPr>
              <a:t>   (sid </a:t>
            </a:r>
            <a:r>
              <a:rPr lang="en-US" sz="1600">
                <a:latin typeface="Cambria"/>
                <a:cs typeface="Cambria"/>
              </a:rPr>
              <a:t>CHAR</a:t>
            </a:r>
            <a:r>
              <a:rPr lang="en-US" sz="1800">
                <a:latin typeface="Cambria"/>
                <a:cs typeface="Cambria"/>
              </a:rPr>
              <a:t>(20),</a:t>
            </a:r>
          </a:p>
          <a:p>
            <a:pPr eaLnBrk="0" hangingPunct="0"/>
            <a:r>
              <a:rPr lang="en-US" sz="1800">
                <a:latin typeface="Cambria"/>
                <a:cs typeface="Cambria"/>
              </a:rPr>
              <a:t>    cid </a:t>
            </a:r>
            <a:r>
              <a:rPr lang="en-US" sz="1600">
                <a:latin typeface="Cambria"/>
                <a:cs typeface="Cambria"/>
              </a:rPr>
              <a:t>CHAR(20)</a:t>
            </a:r>
            <a:r>
              <a:rPr lang="en-US" sz="1800">
                <a:latin typeface="Cambria"/>
                <a:cs typeface="Cambria"/>
              </a:rPr>
              <a:t>,</a:t>
            </a:r>
          </a:p>
          <a:p>
            <a:pPr eaLnBrk="0" hangingPunct="0"/>
            <a:r>
              <a:rPr lang="en-US" sz="1800">
                <a:latin typeface="Cambria"/>
                <a:cs typeface="Cambria"/>
              </a:rPr>
              <a:t>    grade </a:t>
            </a:r>
            <a:r>
              <a:rPr lang="en-US" sz="1600">
                <a:latin typeface="Cambria"/>
                <a:cs typeface="Cambria"/>
              </a:rPr>
              <a:t>CHAR</a:t>
            </a:r>
            <a:r>
              <a:rPr lang="en-US" sz="1800">
                <a:latin typeface="Cambria"/>
                <a:cs typeface="Cambria"/>
              </a:rPr>
              <a:t>(2),</a:t>
            </a:r>
          </a:p>
          <a:p>
            <a:pPr eaLnBrk="0" hangingPunct="0"/>
            <a:r>
              <a:rPr lang="en-US" sz="1800">
                <a:latin typeface="Cambria"/>
                <a:cs typeface="Cambria"/>
              </a:rPr>
              <a:t>    </a:t>
            </a:r>
            <a:r>
              <a:rPr lang="en-US" sz="1600">
                <a:solidFill>
                  <a:schemeClr val="accent2"/>
                </a:solidFill>
                <a:latin typeface="Cambria"/>
                <a:cs typeface="Cambria"/>
              </a:rPr>
              <a:t>PRIMARY KEY  </a:t>
            </a:r>
            <a:r>
              <a:rPr lang="en-US" sz="1800">
                <a:latin typeface="Cambria"/>
                <a:cs typeface="Cambria"/>
              </a:rPr>
              <a:t>(sid,cid),</a:t>
            </a:r>
          </a:p>
          <a:p>
            <a:pPr eaLnBrk="0" hangingPunct="0"/>
            <a:r>
              <a:rPr lang="en-US" sz="1800">
                <a:latin typeface="Cambria"/>
                <a:cs typeface="Cambria"/>
              </a:rPr>
              <a:t>    </a:t>
            </a:r>
            <a:r>
              <a:rPr lang="en-US" sz="1600">
                <a:solidFill>
                  <a:schemeClr val="accent2"/>
                </a:solidFill>
                <a:latin typeface="Cambria"/>
                <a:cs typeface="Cambria"/>
              </a:rPr>
              <a:t>FOREIGN KEY </a:t>
            </a:r>
            <a:r>
              <a:rPr lang="en-US" sz="1800">
                <a:latin typeface="Cambria"/>
                <a:cs typeface="Cambria"/>
              </a:rPr>
              <a:t>(sid)</a:t>
            </a:r>
          </a:p>
          <a:p>
            <a:pPr eaLnBrk="0" hangingPunct="0"/>
            <a:r>
              <a:rPr lang="en-US" sz="1800">
                <a:latin typeface="Cambria"/>
                <a:cs typeface="Cambria"/>
              </a:rPr>
              <a:t>      </a:t>
            </a:r>
            <a:r>
              <a:rPr lang="en-US" sz="1600">
                <a:solidFill>
                  <a:schemeClr val="accent2"/>
                </a:solidFill>
                <a:latin typeface="Cambria"/>
                <a:cs typeface="Cambria"/>
              </a:rPr>
              <a:t>REFERENCES</a:t>
            </a:r>
            <a:r>
              <a:rPr lang="en-US" sz="1800">
                <a:solidFill>
                  <a:schemeClr val="accent2"/>
                </a:solidFill>
                <a:latin typeface="Cambria"/>
                <a:cs typeface="Cambria"/>
              </a:rPr>
              <a:t> </a:t>
            </a:r>
            <a:r>
              <a:rPr lang="en-US" sz="1800">
                <a:latin typeface="Cambria"/>
                <a:cs typeface="Cambria"/>
              </a:rPr>
              <a:t>Students</a:t>
            </a:r>
          </a:p>
          <a:p>
            <a:pPr eaLnBrk="0" hangingPunct="0"/>
            <a:r>
              <a:rPr lang="en-US" sz="1800">
                <a:latin typeface="Cambria"/>
                <a:cs typeface="Cambria"/>
              </a:rPr>
              <a:t>	</a:t>
            </a:r>
            <a:r>
              <a:rPr lang="en-US" sz="1600">
                <a:solidFill>
                  <a:schemeClr val="accent2"/>
                </a:solidFill>
                <a:latin typeface="Cambria"/>
                <a:cs typeface="Cambria"/>
              </a:rPr>
              <a:t>ON DELETE SET NULL</a:t>
            </a:r>
            <a:r>
              <a:rPr lang="en-US" sz="1600">
                <a:latin typeface="Cambria"/>
                <a:cs typeface="Cambria"/>
              </a:rPr>
              <a:t>)</a:t>
            </a:r>
            <a:endParaRPr lang="en-US" sz="1800">
              <a:latin typeface="Cambria"/>
              <a:cs typeface="Cambria"/>
            </a:endParaRPr>
          </a:p>
          <a:p>
            <a:pPr eaLnBrk="0" hangingPunct="0"/>
            <a:r>
              <a:rPr lang="en-US" sz="1800">
                <a:solidFill>
                  <a:schemeClr val="accent2"/>
                </a:solidFill>
                <a:latin typeface="Cambria"/>
                <a:cs typeface="Cambria"/>
              </a:rPr>
              <a:t>	</a:t>
            </a:r>
            <a:endParaRPr lang="en-US"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533400" y="2209800"/>
            <a:ext cx="77724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>
                <a:latin typeface="Cambria"/>
                <a:cs typeface="Cambria"/>
              </a:rPr>
              <a:t>Destroys the relation Students.  The schema information </a:t>
            </a:r>
            <a:r>
              <a:rPr lang="en-US" sz="2000" i="1">
                <a:latin typeface="Cambria"/>
                <a:cs typeface="Cambria"/>
              </a:rPr>
              <a:t>and</a:t>
            </a:r>
            <a:r>
              <a:rPr lang="en-US" sz="2000">
                <a:latin typeface="Cambria"/>
                <a:cs typeface="Cambria"/>
              </a:rPr>
              <a:t> the tuples are deleted.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671513" y="1585913"/>
            <a:ext cx="3976687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000">
                <a:solidFill>
                  <a:schemeClr val="accent2"/>
                </a:solidFill>
                <a:latin typeface="Cambria"/>
                <a:cs typeface="Cambria"/>
              </a:rPr>
              <a:t>DROP TABLE  </a:t>
            </a:r>
            <a:r>
              <a:rPr lang="en-US">
                <a:latin typeface="Cambria"/>
                <a:cs typeface="Cambria"/>
              </a:rPr>
              <a:t>Students </a:t>
            </a:r>
          </a:p>
          <a:p>
            <a:pPr eaLnBrk="0" hangingPunct="0"/>
            <a:r>
              <a:rPr lang="en-US">
                <a:latin typeface="Cambria"/>
                <a:cs typeface="Cambria"/>
              </a:rPr>
              <a:t>	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700088" y="4129088"/>
            <a:ext cx="7772400" cy="175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685800" y="3886200"/>
            <a:ext cx="7772400" cy="144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•"/>
            </a:pPr>
            <a:r>
              <a:rPr lang="en-US" sz="2000">
                <a:latin typeface="Cambria"/>
                <a:cs typeface="Cambria"/>
              </a:rPr>
              <a:t>The schema of Students is altered by adding a new field; every tuple in the current instance is extended with a </a:t>
            </a:r>
            <a:r>
              <a:rPr lang="en-US" sz="2000" i="1">
                <a:solidFill>
                  <a:schemeClr val="accent2"/>
                </a:solidFill>
                <a:latin typeface="Cambria"/>
                <a:cs typeface="Cambria"/>
              </a:rPr>
              <a:t>NULL</a:t>
            </a:r>
            <a:r>
              <a:rPr lang="en-US" sz="2000">
                <a:latin typeface="Cambria"/>
                <a:cs typeface="Cambria"/>
              </a:rPr>
              <a:t> value in the new field.</a:t>
            </a: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685800" y="3019425"/>
            <a:ext cx="3816175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>
                <a:solidFill>
                  <a:schemeClr val="accent2"/>
                </a:solidFill>
                <a:latin typeface="Cambria"/>
                <a:cs typeface="Cambria"/>
              </a:rPr>
              <a:t>ALTER TABLE  </a:t>
            </a:r>
            <a:r>
              <a:rPr lang="en-US">
                <a:latin typeface="Cambria"/>
                <a:cs typeface="Cambria"/>
              </a:rPr>
              <a:t>Students </a:t>
            </a:r>
          </a:p>
          <a:p>
            <a:pPr eaLnBrk="0" hangingPunct="0"/>
            <a:r>
              <a:rPr lang="en-US">
                <a:latin typeface="Cambria"/>
                <a:cs typeface="Cambria"/>
              </a:rPr>
              <a:t>	</a:t>
            </a:r>
            <a:r>
              <a:rPr lang="en-US" sz="2000">
                <a:solidFill>
                  <a:schemeClr val="accent2"/>
                </a:solidFill>
                <a:latin typeface="Cambria"/>
                <a:cs typeface="Cambria"/>
              </a:rPr>
              <a:t>ADD </a:t>
            </a:r>
            <a:r>
              <a:rPr lang="en-US">
                <a:latin typeface="Cambria"/>
                <a:cs typeface="Cambria"/>
              </a:rPr>
              <a:t>firstYear integer</a:t>
            </a: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685800" y="457200"/>
            <a:ext cx="77724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600">
                <a:solidFill>
                  <a:schemeClr val="tx2"/>
                </a:solidFill>
                <a:latin typeface="Cambria"/>
                <a:cs typeface="Cambria"/>
              </a:rPr>
              <a:t>Destroying and Altering Relations</a:t>
            </a: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685800" y="5105400"/>
            <a:ext cx="3978654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>
                <a:solidFill>
                  <a:schemeClr val="accent2"/>
                </a:solidFill>
                <a:latin typeface="Cambria"/>
                <a:cs typeface="Cambria"/>
              </a:rPr>
              <a:t>ALTER TABLE  </a:t>
            </a:r>
            <a:r>
              <a:rPr lang="en-US">
                <a:latin typeface="Cambria"/>
                <a:cs typeface="Cambria"/>
              </a:rPr>
              <a:t>Students </a:t>
            </a:r>
          </a:p>
          <a:p>
            <a:pPr eaLnBrk="0" hangingPunct="0"/>
            <a:r>
              <a:rPr lang="en-US">
                <a:latin typeface="Cambria"/>
                <a:cs typeface="Cambria"/>
              </a:rPr>
              <a:t>	</a:t>
            </a:r>
            <a:r>
              <a:rPr lang="en-US">
                <a:solidFill>
                  <a:schemeClr val="accent2"/>
                </a:solidFill>
                <a:latin typeface="Cambria"/>
                <a:cs typeface="Cambria"/>
              </a:rPr>
              <a:t>drop</a:t>
            </a:r>
            <a:r>
              <a:rPr lang="en-US" sz="2000">
                <a:solidFill>
                  <a:schemeClr val="accent2"/>
                </a:solidFill>
                <a:latin typeface="Cambria"/>
                <a:cs typeface="Cambria"/>
              </a:rPr>
              <a:t> </a:t>
            </a:r>
            <a:r>
              <a:rPr lang="en-US">
                <a:solidFill>
                  <a:schemeClr val="accent2"/>
                </a:solidFill>
                <a:latin typeface="Cambria"/>
                <a:cs typeface="Cambria"/>
              </a:rPr>
              <a:t>column</a:t>
            </a:r>
            <a:r>
              <a:rPr lang="en-US" sz="2000">
                <a:solidFill>
                  <a:schemeClr val="accent2"/>
                </a:solidFill>
                <a:latin typeface="Cambria"/>
                <a:cs typeface="Cambria"/>
              </a:rPr>
              <a:t> </a:t>
            </a:r>
            <a:r>
              <a:rPr lang="en-US">
                <a:latin typeface="Cambria"/>
                <a:cs typeface="Cambria"/>
              </a:rPr>
              <a:t>firstYear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838200" y="1752600"/>
            <a:ext cx="77724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ambria"/>
                <a:cs typeface="Cambria"/>
              </a:rPr>
              <a:t>Insert a single tuple: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1890713" y="2501900"/>
            <a:ext cx="5515345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>
                <a:latin typeface="Cambria"/>
                <a:cs typeface="Cambria"/>
              </a:rPr>
              <a:t>INSERT INTO  </a:t>
            </a:r>
            <a:r>
              <a:rPr lang="en-US" sz="2000">
                <a:latin typeface="Cambria"/>
                <a:cs typeface="Cambria"/>
              </a:rPr>
              <a:t>Students (sid, name, login, age, gpa)</a:t>
            </a:r>
          </a:p>
          <a:p>
            <a:pPr eaLnBrk="0" hangingPunct="0"/>
            <a:r>
              <a:rPr lang="en-US" sz="1800">
                <a:latin typeface="Cambria"/>
                <a:cs typeface="Cambria"/>
              </a:rPr>
              <a:t>VALUES</a:t>
            </a:r>
            <a:r>
              <a:rPr lang="en-US" sz="2000">
                <a:latin typeface="Cambria"/>
                <a:cs typeface="Cambria"/>
              </a:rPr>
              <a:t>  ('53688', 'Smith', 'smith@ee', 18, 3.2)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838200" y="3505200"/>
            <a:ext cx="784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•"/>
            </a:pPr>
            <a:r>
              <a:rPr lang="en-US">
                <a:latin typeface="Cambria"/>
                <a:cs typeface="Cambria"/>
              </a:rPr>
              <a:t>Can delete all tuples satisfying some conditions (e.g., name = Smith):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1890713" y="4559300"/>
            <a:ext cx="2822676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>
                <a:latin typeface="Cambria"/>
                <a:cs typeface="Cambria"/>
              </a:rPr>
              <a:t>DELETE</a:t>
            </a:r>
            <a:r>
              <a:rPr lang="en-US" sz="2000">
                <a:latin typeface="Cambria"/>
                <a:cs typeface="Cambria"/>
              </a:rPr>
              <a:t>  </a:t>
            </a:r>
          </a:p>
          <a:p>
            <a:pPr eaLnBrk="0" hangingPunct="0"/>
            <a:r>
              <a:rPr lang="en-US" sz="1800">
                <a:latin typeface="Cambria"/>
                <a:cs typeface="Cambria"/>
              </a:rPr>
              <a:t>FROM</a:t>
            </a:r>
            <a:r>
              <a:rPr lang="en-US" sz="2000">
                <a:latin typeface="Cambria"/>
                <a:cs typeface="Cambria"/>
              </a:rPr>
              <a:t> Students S</a:t>
            </a:r>
          </a:p>
          <a:p>
            <a:pPr eaLnBrk="0" hangingPunct="0"/>
            <a:r>
              <a:rPr lang="en-US" sz="1800">
                <a:latin typeface="Cambria"/>
                <a:cs typeface="Cambria"/>
              </a:rPr>
              <a:t>WHERE</a:t>
            </a:r>
            <a:r>
              <a:rPr lang="en-US" sz="2000">
                <a:latin typeface="Cambria"/>
                <a:cs typeface="Cambria"/>
              </a:rPr>
              <a:t> S.name = 'Smith'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838200" y="419100"/>
            <a:ext cx="77724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4000">
                <a:solidFill>
                  <a:schemeClr val="tx2"/>
                </a:solidFill>
                <a:latin typeface="Cambria"/>
                <a:cs typeface="Cambria"/>
              </a:rPr>
              <a:t>Adding and Deleting Tuples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04800" y="454025"/>
            <a:ext cx="85344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600">
                <a:solidFill>
                  <a:schemeClr val="tx2"/>
                </a:solidFill>
                <a:latin typeface="Cambria"/>
                <a:cs typeface="Cambria"/>
              </a:rPr>
              <a:t>Logical DB Design: ER to Relational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685800" y="1447800"/>
            <a:ext cx="41910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rgbClr val="FF0000"/>
                </a:solidFill>
                <a:latin typeface="Cambria"/>
                <a:cs typeface="Cambria"/>
              </a:rPr>
              <a:t>Entity sets to tables.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4572000" y="1816100"/>
            <a:ext cx="4416425" cy="161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>
                <a:latin typeface="Cambria"/>
                <a:cs typeface="Cambria"/>
              </a:rPr>
              <a:t>            CREATE TABLE </a:t>
            </a:r>
            <a:r>
              <a:rPr lang="en-US" sz="2000">
                <a:latin typeface="Cambria"/>
                <a:cs typeface="Cambria"/>
              </a:rPr>
              <a:t>Employees </a:t>
            </a:r>
          </a:p>
          <a:p>
            <a:pPr eaLnBrk="0" hangingPunct="0"/>
            <a:r>
              <a:rPr lang="en-US" sz="2000">
                <a:latin typeface="Cambria"/>
                <a:cs typeface="Cambria"/>
              </a:rPr>
              <a:t>                  (ssn </a:t>
            </a:r>
            <a:r>
              <a:rPr lang="en-US" sz="1800">
                <a:latin typeface="Cambria"/>
                <a:cs typeface="Cambria"/>
              </a:rPr>
              <a:t>CHAR</a:t>
            </a:r>
            <a:r>
              <a:rPr lang="en-US" sz="2000">
                <a:latin typeface="Cambria"/>
                <a:cs typeface="Cambria"/>
              </a:rPr>
              <a:t>(11),</a:t>
            </a:r>
          </a:p>
          <a:p>
            <a:pPr eaLnBrk="0" hangingPunct="0"/>
            <a:r>
              <a:rPr lang="en-US" sz="2000">
                <a:latin typeface="Cambria"/>
                <a:cs typeface="Cambria"/>
              </a:rPr>
              <a:t>                  name </a:t>
            </a:r>
            <a:r>
              <a:rPr lang="en-US" sz="1800">
                <a:latin typeface="Cambria"/>
                <a:cs typeface="Cambria"/>
              </a:rPr>
              <a:t>CHAR</a:t>
            </a:r>
            <a:r>
              <a:rPr lang="en-US" sz="2000">
                <a:latin typeface="Cambria"/>
                <a:cs typeface="Cambria"/>
              </a:rPr>
              <a:t>(20),</a:t>
            </a:r>
          </a:p>
          <a:p>
            <a:pPr eaLnBrk="0" hangingPunct="0"/>
            <a:r>
              <a:rPr lang="en-US" sz="2000">
                <a:latin typeface="Cambria"/>
                <a:cs typeface="Cambria"/>
              </a:rPr>
              <a:t>                  lot  </a:t>
            </a:r>
            <a:r>
              <a:rPr lang="en-US" sz="1800">
                <a:latin typeface="Cambria"/>
                <a:cs typeface="Cambria"/>
              </a:rPr>
              <a:t>INTEGER</a:t>
            </a:r>
            <a:r>
              <a:rPr lang="en-US" sz="2000">
                <a:latin typeface="Cambria"/>
                <a:cs typeface="Cambria"/>
              </a:rPr>
              <a:t>,</a:t>
            </a:r>
          </a:p>
          <a:p>
            <a:pPr eaLnBrk="0" hangingPunct="0"/>
            <a:r>
              <a:rPr lang="en-US" sz="2000">
                <a:latin typeface="Cambria"/>
                <a:cs typeface="Cambria"/>
              </a:rPr>
              <a:t>                  </a:t>
            </a:r>
            <a:r>
              <a:rPr lang="en-US" sz="1800">
                <a:solidFill>
                  <a:schemeClr val="accent2"/>
                </a:solidFill>
                <a:latin typeface="Cambria"/>
                <a:cs typeface="Cambria"/>
              </a:rPr>
              <a:t>PRIMARY KEY  </a:t>
            </a:r>
            <a:r>
              <a:rPr lang="en-US" sz="2000">
                <a:solidFill>
                  <a:schemeClr val="accent2"/>
                </a:solidFill>
                <a:latin typeface="Cambria"/>
                <a:cs typeface="Cambria"/>
              </a:rPr>
              <a:t>(ssn)</a:t>
            </a:r>
            <a:r>
              <a:rPr lang="en-US" sz="2000">
                <a:latin typeface="Cambria"/>
                <a:cs typeface="Cambria"/>
              </a:rPr>
              <a:t>)</a:t>
            </a:r>
          </a:p>
        </p:txBody>
      </p:sp>
      <p:grpSp>
        <p:nvGrpSpPr>
          <p:cNvPr id="49157" name="Group 5"/>
          <p:cNvGrpSpPr>
            <a:grpSpLocks/>
          </p:cNvGrpSpPr>
          <p:nvPr/>
        </p:nvGrpSpPr>
        <p:grpSpPr bwMode="auto">
          <a:xfrm>
            <a:off x="1066800" y="2057400"/>
            <a:ext cx="3733800" cy="1371600"/>
            <a:chOff x="240" y="2112"/>
            <a:chExt cx="2776" cy="1048"/>
          </a:xfrm>
        </p:grpSpPr>
        <p:grpSp>
          <p:nvGrpSpPr>
            <p:cNvPr id="49159" name="Group 6"/>
            <p:cNvGrpSpPr>
              <a:grpSpLocks/>
            </p:cNvGrpSpPr>
            <p:nvPr/>
          </p:nvGrpSpPr>
          <p:grpSpPr bwMode="auto">
            <a:xfrm>
              <a:off x="1104" y="2832"/>
              <a:ext cx="1144" cy="328"/>
              <a:chOff x="1104" y="2832"/>
              <a:chExt cx="1144" cy="328"/>
            </a:xfrm>
          </p:grpSpPr>
          <p:sp>
            <p:nvSpPr>
              <p:cNvPr id="49169" name="Rectangle 7"/>
              <p:cNvSpPr>
                <a:spLocks noChangeArrowheads="1"/>
              </p:cNvSpPr>
              <p:nvPr/>
            </p:nvSpPr>
            <p:spPr bwMode="auto">
              <a:xfrm>
                <a:off x="1104" y="2832"/>
                <a:ext cx="1144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49170" name="Rectangle 8"/>
              <p:cNvSpPr>
                <a:spLocks noChangeArrowheads="1"/>
              </p:cNvSpPr>
              <p:nvPr/>
            </p:nvSpPr>
            <p:spPr bwMode="auto">
              <a:xfrm>
                <a:off x="1187" y="2849"/>
                <a:ext cx="898" cy="25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chemeClr val="tx2"/>
                    </a:solidFill>
                    <a:latin typeface="Cambria"/>
                    <a:cs typeface="Cambria"/>
                  </a:rPr>
                  <a:t>Employees</a:t>
                </a:r>
              </a:p>
            </p:txBody>
          </p:sp>
        </p:grpSp>
        <p:sp>
          <p:nvSpPr>
            <p:cNvPr id="49160" name="Oval 9"/>
            <p:cNvSpPr>
              <a:spLocks noChangeArrowheads="1"/>
            </p:cNvSpPr>
            <p:nvPr/>
          </p:nvSpPr>
          <p:spPr bwMode="auto">
            <a:xfrm>
              <a:off x="240" y="2256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49161" name="Rectangle 10"/>
            <p:cNvSpPr>
              <a:spLocks noChangeArrowheads="1"/>
            </p:cNvSpPr>
            <p:nvPr/>
          </p:nvSpPr>
          <p:spPr bwMode="auto">
            <a:xfrm>
              <a:off x="418" y="2319"/>
              <a:ext cx="368" cy="2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u="sng">
                  <a:solidFill>
                    <a:schemeClr val="tx2"/>
                  </a:solidFill>
                  <a:latin typeface="Cambria"/>
                  <a:cs typeface="Cambria"/>
                </a:rPr>
                <a:t>ssn</a:t>
              </a:r>
            </a:p>
          </p:txBody>
        </p:sp>
        <p:sp>
          <p:nvSpPr>
            <p:cNvPr id="49162" name="Oval 11"/>
            <p:cNvSpPr>
              <a:spLocks noChangeArrowheads="1"/>
            </p:cNvSpPr>
            <p:nvPr/>
          </p:nvSpPr>
          <p:spPr bwMode="auto">
            <a:xfrm>
              <a:off x="1296" y="2112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49163" name="Oval 12"/>
            <p:cNvSpPr>
              <a:spLocks noChangeArrowheads="1"/>
            </p:cNvSpPr>
            <p:nvPr/>
          </p:nvSpPr>
          <p:spPr bwMode="auto">
            <a:xfrm>
              <a:off x="2304" y="2256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49164" name="Rectangle 13"/>
            <p:cNvSpPr>
              <a:spLocks noChangeArrowheads="1"/>
            </p:cNvSpPr>
            <p:nvPr/>
          </p:nvSpPr>
          <p:spPr bwMode="auto">
            <a:xfrm>
              <a:off x="1331" y="2178"/>
              <a:ext cx="526" cy="2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chemeClr val="tx2"/>
                  </a:solidFill>
                  <a:latin typeface="Cambria"/>
                  <a:cs typeface="Cambria"/>
                </a:rPr>
                <a:t>name</a:t>
              </a:r>
            </a:p>
          </p:txBody>
        </p:sp>
        <p:sp>
          <p:nvSpPr>
            <p:cNvPr id="49165" name="Rectangle 14"/>
            <p:cNvSpPr>
              <a:spLocks noChangeArrowheads="1"/>
            </p:cNvSpPr>
            <p:nvPr/>
          </p:nvSpPr>
          <p:spPr bwMode="auto">
            <a:xfrm>
              <a:off x="2483" y="2322"/>
              <a:ext cx="325" cy="2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chemeClr val="tx2"/>
                  </a:solidFill>
                  <a:latin typeface="Cambria"/>
                  <a:cs typeface="Cambria"/>
                </a:rPr>
                <a:t>lot</a:t>
              </a:r>
            </a:p>
          </p:txBody>
        </p:sp>
        <p:sp>
          <p:nvSpPr>
            <p:cNvPr id="49166" name="Line 15"/>
            <p:cNvSpPr>
              <a:spLocks noChangeShapeType="1"/>
            </p:cNvSpPr>
            <p:nvPr/>
          </p:nvSpPr>
          <p:spPr bwMode="auto">
            <a:xfrm>
              <a:off x="624" y="2592"/>
              <a:ext cx="472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49167" name="Line 16"/>
            <p:cNvSpPr>
              <a:spLocks noChangeShapeType="1"/>
            </p:cNvSpPr>
            <p:nvPr/>
          </p:nvSpPr>
          <p:spPr bwMode="auto">
            <a:xfrm>
              <a:off x="1676" y="2448"/>
              <a:ext cx="0" cy="37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49168" name="Line 17"/>
            <p:cNvSpPr>
              <a:spLocks noChangeShapeType="1"/>
            </p:cNvSpPr>
            <p:nvPr/>
          </p:nvSpPr>
          <p:spPr bwMode="auto">
            <a:xfrm flipV="1">
              <a:off x="2256" y="2584"/>
              <a:ext cx="376" cy="24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</p:grpSp>
      <p:sp>
        <p:nvSpPr>
          <p:cNvPr id="49158" name="Text Box 18"/>
          <p:cNvSpPr txBox="1">
            <a:spLocks noChangeArrowheads="1"/>
          </p:cNvSpPr>
          <p:nvPr/>
        </p:nvSpPr>
        <p:spPr bwMode="auto">
          <a:xfrm>
            <a:off x="754063" y="4038600"/>
            <a:ext cx="7635875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Cambria"/>
                <a:cs typeface="Cambria"/>
              </a:rPr>
              <a:t>For each regular entity set E in the ER diagram, create a relation R that includes all the simple attributes of E.  Include only the simple component attributes of a composite attribute.</a:t>
            </a:r>
          </a:p>
          <a:p>
            <a:endParaRPr lang="en-US" sz="2000" dirty="0">
              <a:latin typeface="Cambria"/>
              <a:cs typeface="Cambria"/>
            </a:endParaRPr>
          </a:p>
          <a:p>
            <a:r>
              <a:rPr lang="en-US" sz="2000" dirty="0">
                <a:latin typeface="Cambria"/>
                <a:cs typeface="Cambria"/>
              </a:rPr>
              <a:t>Choose one of the key attributes of E as the primary key of R.</a:t>
            </a:r>
          </a:p>
          <a:p>
            <a:r>
              <a:rPr lang="en-US" sz="2000" dirty="0">
                <a:latin typeface="Cambria"/>
                <a:cs typeface="Cambria"/>
              </a:rPr>
              <a:t>If the chosen key is composite, the simple attributes that form the key are taken together as the primary key of 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685800" y="381000"/>
            <a:ext cx="77724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200">
                <a:solidFill>
                  <a:srgbClr val="FF0000"/>
                </a:solidFill>
                <a:latin typeface="Cambria"/>
                <a:cs typeface="Cambria"/>
              </a:rPr>
              <a:t>Relationship Sets to Tables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381000" y="3581400"/>
            <a:ext cx="4724400" cy="297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>
                <a:latin typeface="Cambria"/>
                <a:cs typeface="Cambria"/>
              </a:rPr>
              <a:t>In translating a relationship set to a relation, attributes of the relation must include:</a:t>
            </a:r>
          </a:p>
          <a:p>
            <a:pPr marL="742950" lvl="1" indent="-285750">
              <a:spcBef>
                <a:spcPct val="20000"/>
              </a:spcBef>
              <a:buSzPct val="75000"/>
              <a:buFontTx/>
              <a:buChar char="–"/>
            </a:pPr>
            <a:r>
              <a:rPr lang="en-US" sz="2000">
                <a:latin typeface="Cambria"/>
                <a:cs typeface="Cambria"/>
              </a:rPr>
              <a:t>Keys for each participating entity set  (as foreign keys).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000">
                <a:latin typeface="Cambria"/>
                <a:cs typeface="Cambria"/>
              </a:rPr>
              <a:t>This set of attributes forms a </a:t>
            </a:r>
            <a:r>
              <a:rPr lang="en-US" sz="2000" i="1">
                <a:latin typeface="Cambria"/>
                <a:cs typeface="Cambria"/>
              </a:rPr>
              <a:t>key</a:t>
            </a:r>
            <a:r>
              <a:rPr lang="en-US" sz="2000">
                <a:latin typeface="Cambria"/>
                <a:cs typeface="Cambria"/>
              </a:rPr>
              <a:t> for the relation</a:t>
            </a:r>
            <a:r>
              <a:rPr lang="en-US" sz="1800">
                <a:latin typeface="Cambria"/>
                <a:cs typeface="Cambria"/>
              </a:rPr>
              <a:t>.</a:t>
            </a:r>
          </a:p>
          <a:p>
            <a:pPr marL="742950" lvl="1" indent="-285750">
              <a:spcBef>
                <a:spcPct val="20000"/>
              </a:spcBef>
              <a:buSzPct val="75000"/>
              <a:buFontTx/>
              <a:buChar char="–"/>
            </a:pPr>
            <a:r>
              <a:rPr lang="en-US" sz="2000">
                <a:latin typeface="Cambria"/>
                <a:cs typeface="Cambria"/>
              </a:rPr>
              <a:t>All descriptive attributes.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5181600" y="3657600"/>
            <a:ext cx="3167898" cy="2582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Cambria"/>
                <a:cs typeface="Cambria"/>
              </a:rPr>
              <a:t>CREATE TABLE </a:t>
            </a:r>
            <a:r>
              <a:rPr lang="en-US" sz="1800">
                <a:latin typeface="Cambria"/>
                <a:cs typeface="Cambria"/>
              </a:rPr>
              <a:t>Works_In(</a:t>
            </a:r>
          </a:p>
          <a:p>
            <a:pPr eaLnBrk="0" hangingPunct="0"/>
            <a:r>
              <a:rPr lang="en-US" sz="1800">
                <a:latin typeface="Cambria"/>
                <a:cs typeface="Cambria"/>
              </a:rPr>
              <a:t>  ssn  </a:t>
            </a:r>
            <a:r>
              <a:rPr lang="en-US" sz="1600">
                <a:latin typeface="Cambria"/>
                <a:cs typeface="Cambria"/>
              </a:rPr>
              <a:t>CHAR</a:t>
            </a:r>
            <a:r>
              <a:rPr lang="en-US" sz="1800">
                <a:latin typeface="Cambria"/>
                <a:cs typeface="Cambria"/>
              </a:rPr>
              <a:t>(11),</a:t>
            </a:r>
          </a:p>
          <a:p>
            <a:pPr eaLnBrk="0" hangingPunct="0"/>
            <a:r>
              <a:rPr lang="en-US" sz="1800">
                <a:latin typeface="Cambria"/>
                <a:cs typeface="Cambria"/>
              </a:rPr>
              <a:t>  did  </a:t>
            </a:r>
            <a:r>
              <a:rPr lang="en-US" sz="1600">
                <a:latin typeface="Cambria"/>
                <a:cs typeface="Cambria"/>
              </a:rPr>
              <a:t>INTEGER</a:t>
            </a:r>
            <a:r>
              <a:rPr lang="en-US" sz="1800">
                <a:latin typeface="Cambria"/>
                <a:cs typeface="Cambria"/>
              </a:rPr>
              <a:t>,</a:t>
            </a:r>
          </a:p>
          <a:p>
            <a:pPr eaLnBrk="0" hangingPunct="0"/>
            <a:r>
              <a:rPr lang="en-US" sz="1800">
                <a:latin typeface="Cambria"/>
                <a:cs typeface="Cambria"/>
              </a:rPr>
              <a:t>  since  </a:t>
            </a:r>
            <a:r>
              <a:rPr lang="en-US" sz="1600">
                <a:latin typeface="Cambria"/>
                <a:cs typeface="Cambria"/>
              </a:rPr>
              <a:t>DATE</a:t>
            </a:r>
            <a:r>
              <a:rPr lang="en-US" sz="1800">
                <a:latin typeface="Cambria"/>
                <a:cs typeface="Cambria"/>
              </a:rPr>
              <a:t>,</a:t>
            </a:r>
          </a:p>
          <a:p>
            <a:pPr eaLnBrk="0" hangingPunct="0"/>
            <a:r>
              <a:rPr lang="en-US" sz="1800">
                <a:latin typeface="Cambria"/>
                <a:cs typeface="Cambria"/>
              </a:rPr>
              <a:t>  </a:t>
            </a:r>
            <a:r>
              <a:rPr lang="en-US" sz="1600">
                <a:solidFill>
                  <a:schemeClr val="accent2"/>
                </a:solidFill>
                <a:latin typeface="Cambria"/>
                <a:cs typeface="Cambria"/>
              </a:rPr>
              <a:t>PRIMARY KEY </a:t>
            </a:r>
            <a:r>
              <a:rPr lang="en-US" sz="1800">
                <a:solidFill>
                  <a:schemeClr val="accent2"/>
                </a:solidFill>
                <a:latin typeface="Cambria"/>
                <a:cs typeface="Cambria"/>
              </a:rPr>
              <a:t>(ssn, did),</a:t>
            </a:r>
          </a:p>
          <a:p>
            <a:pPr eaLnBrk="0" hangingPunct="0"/>
            <a:r>
              <a:rPr lang="en-US" sz="1800">
                <a:solidFill>
                  <a:schemeClr val="accent2"/>
                </a:solidFill>
                <a:latin typeface="Cambria"/>
                <a:cs typeface="Cambria"/>
              </a:rPr>
              <a:t>  </a:t>
            </a:r>
            <a:r>
              <a:rPr lang="en-US" sz="1600">
                <a:solidFill>
                  <a:schemeClr val="accent2"/>
                </a:solidFill>
                <a:latin typeface="Cambria"/>
                <a:cs typeface="Cambria"/>
              </a:rPr>
              <a:t>FOREIGN KEY </a:t>
            </a:r>
            <a:r>
              <a:rPr lang="en-US" sz="1800">
                <a:solidFill>
                  <a:schemeClr val="accent2"/>
                </a:solidFill>
                <a:latin typeface="Cambria"/>
                <a:cs typeface="Cambria"/>
              </a:rPr>
              <a:t>(ssn) </a:t>
            </a:r>
          </a:p>
          <a:p>
            <a:pPr eaLnBrk="0" hangingPunct="0"/>
            <a:r>
              <a:rPr lang="en-US" sz="1600">
                <a:solidFill>
                  <a:schemeClr val="accent2"/>
                </a:solidFill>
                <a:latin typeface="Cambria"/>
                <a:cs typeface="Cambria"/>
              </a:rPr>
              <a:t>        REFERENCES</a:t>
            </a:r>
            <a:r>
              <a:rPr lang="en-US" sz="1800">
                <a:solidFill>
                  <a:schemeClr val="accent2"/>
                </a:solidFill>
                <a:latin typeface="Cambria"/>
                <a:cs typeface="Cambria"/>
              </a:rPr>
              <a:t> Employees,</a:t>
            </a:r>
          </a:p>
          <a:p>
            <a:pPr eaLnBrk="0" hangingPunct="0"/>
            <a:r>
              <a:rPr lang="en-US" sz="1600">
                <a:solidFill>
                  <a:schemeClr val="accent2"/>
                </a:solidFill>
                <a:latin typeface="Cambria"/>
                <a:cs typeface="Cambria"/>
              </a:rPr>
              <a:t>  FOREIGN KEY </a:t>
            </a:r>
            <a:r>
              <a:rPr lang="en-US" sz="1800">
                <a:solidFill>
                  <a:schemeClr val="accent2"/>
                </a:solidFill>
                <a:latin typeface="Cambria"/>
                <a:cs typeface="Cambria"/>
              </a:rPr>
              <a:t>(did) </a:t>
            </a:r>
          </a:p>
          <a:p>
            <a:pPr eaLnBrk="0" hangingPunct="0"/>
            <a:r>
              <a:rPr lang="en-US" sz="1600">
                <a:solidFill>
                  <a:schemeClr val="accent2"/>
                </a:solidFill>
                <a:latin typeface="Cambria"/>
                <a:cs typeface="Cambria"/>
              </a:rPr>
              <a:t>        REFERENCES</a:t>
            </a:r>
            <a:r>
              <a:rPr lang="en-US" sz="1800">
                <a:solidFill>
                  <a:schemeClr val="accent2"/>
                </a:solidFill>
                <a:latin typeface="Cambria"/>
                <a:cs typeface="Cambria"/>
              </a:rPr>
              <a:t> Departments</a:t>
            </a:r>
            <a:r>
              <a:rPr lang="en-US" sz="1800">
                <a:latin typeface="Cambria"/>
                <a:cs typeface="Cambria"/>
              </a:rPr>
              <a:t>)</a:t>
            </a:r>
          </a:p>
        </p:txBody>
      </p:sp>
      <p:sp>
        <p:nvSpPr>
          <p:cNvPr id="50181" name="Freeform 6"/>
          <p:cNvSpPr>
            <a:spLocks/>
          </p:cNvSpPr>
          <p:nvPr/>
        </p:nvSpPr>
        <p:spPr bwMode="auto">
          <a:xfrm>
            <a:off x="5178425" y="2182813"/>
            <a:ext cx="682625" cy="439737"/>
          </a:xfrm>
          <a:custGeom>
            <a:avLst/>
            <a:gdLst>
              <a:gd name="T0" fmla="*/ 678114 w 454"/>
              <a:gd name="T1" fmla="*/ 199025 h 327"/>
              <a:gd name="T2" fmla="*/ 669093 w 454"/>
              <a:gd name="T3" fmla="*/ 161371 h 327"/>
              <a:gd name="T4" fmla="*/ 648043 w 454"/>
              <a:gd name="T5" fmla="*/ 126408 h 327"/>
              <a:gd name="T6" fmla="*/ 617971 w 454"/>
              <a:gd name="T7" fmla="*/ 91444 h 327"/>
              <a:gd name="T8" fmla="*/ 580382 w 454"/>
              <a:gd name="T9" fmla="*/ 63204 h 327"/>
              <a:gd name="T10" fmla="*/ 535274 w 454"/>
              <a:gd name="T11" fmla="*/ 38998 h 327"/>
              <a:gd name="T12" fmla="*/ 484153 w 454"/>
              <a:gd name="T13" fmla="*/ 20171 h 327"/>
              <a:gd name="T14" fmla="*/ 428520 w 454"/>
              <a:gd name="T15" fmla="*/ 6724 h 327"/>
              <a:gd name="T16" fmla="*/ 369880 w 454"/>
              <a:gd name="T17" fmla="*/ 0 h 327"/>
              <a:gd name="T18" fmla="*/ 309737 w 454"/>
              <a:gd name="T19" fmla="*/ 0 h 327"/>
              <a:gd name="T20" fmla="*/ 251098 w 454"/>
              <a:gd name="T21" fmla="*/ 6724 h 327"/>
              <a:gd name="T22" fmla="*/ 195465 w 454"/>
              <a:gd name="T23" fmla="*/ 20171 h 327"/>
              <a:gd name="T24" fmla="*/ 144344 w 454"/>
              <a:gd name="T25" fmla="*/ 38998 h 327"/>
              <a:gd name="T26" fmla="*/ 97733 w 454"/>
              <a:gd name="T27" fmla="*/ 63204 h 327"/>
              <a:gd name="T28" fmla="*/ 60143 w 454"/>
              <a:gd name="T29" fmla="*/ 91444 h 327"/>
              <a:gd name="T30" fmla="*/ 31575 w 454"/>
              <a:gd name="T31" fmla="*/ 126408 h 327"/>
              <a:gd name="T32" fmla="*/ 10525 w 454"/>
              <a:gd name="T33" fmla="*/ 161371 h 327"/>
              <a:gd name="T34" fmla="*/ 1504 w 454"/>
              <a:gd name="T35" fmla="*/ 199025 h 327"/>
              <a:gd name="T36" fmla="*/ 1504 w 454"/>
              <a:gd name="T37" fmla="*/ 238023 h 327"/>
              <a:gd name="T38" fmla="*/ 10525 w 454"/>
              <a:gd name="T39" fmla="*/ 275676 h 327"/>
              <a:gd name="T40" fmla="*/ 31575 w 454"/>
              <a:gd name="T41" fmla="*/ 310640 h 327"/>
              <a:gd name="T42" fmla="*/ 60143 w 454"/>
              <a:gd name="T43" fmla="*/ 342914 h 327"/>
              <a:gd name="T44" fmla="*/ 97733 w 454"/>
              <a:gd name="T45" fmla="*/ 373844 h 327"/>
              <a:gd name="T46" fmla="*/ 144344 w 454"/>
              <a:gd name="T47" fmla="*/ 398049 h 327"/>
              <a:gd name="T48" fmla="*/ 195465 w 454"/>
              <a:gd name="T49" fmla="*/ 416876 h 327"/>
              <a:gd name="T50" fmla="*/ 251098 w 454"/>
              <a:gd name="T51" fmla="*/ 430324 h 327"/>
              <a:gd name="T52" fmla="*/ 309737 w 454"/>
              <a:gd name="T53" fmla="*/ 438392 h 327"/>
              <a:gd name="T54" fmla="*/ 369880 w 454"/>
              <a:gd name="T55" fmla="*/ 438392 h 327"/>
              <a:gd name="T56" fmla="*/ 428520 w 454"/>
              <a:gd name="T57" fmla="*/ 430324 h 327"/>
              <a:gd name="T58" fmla="*/ 484153 w 454"/>
              <a:gd name="T59" fmla="*/ 416876 h 327"/>
              <a:gd name="T60" fmla="*/ 535274 w 454"/>
              <a:gd name="T61" fmla="*/ 398049 h 327"/>
              <a:gd name="T62" fmla="*/ 580382 w 454"/>
              <a:gd name="T63" fmla="*/ 373844 h 327"/>
              <a:gd name="T64" fmla="*/ 617971 w 454"/>
              <a:gd name="T65" fmla="*/ 342914 h 327"/>
              <a:gd name="T66" fmla="*/ 648043 w 454"/>
              <a:gd name="T67" fmla="*/ 310640 h 327"/>
              <a:gd name="T68" fmla="*/ 669093 w 454"/>
              <a:gd name="T69" fmla="*/ 275676 h 327"/>
              <a:gd name="T70" fmla="*/ 678114 w 454"/>
              <a:gd name="T71" fmla="*/ 238023 h 32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454"/>
              <a:gd name="T109" fmla="*/ 0 h 327"/>
              <a:gd name="T110" fmla="*/ 454 w 454"/>
              <a:gd name="T111" fmla="*/ 327 h 327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454" h="327">
                <a:moveTo>
                  <a:pt x="453" y="163"/>
                </a:moveTo>
                <a:lnTo>
                  <a:pt x="451" y="148"/>
                </a:lnTo>
                <a:lnTo>
                  <a:pt x="448" y="134"/>
                </a:lnTo>
                <a:lnTo>
                  <a:pt x="445" y="120"/>
                </a:lnTo>
                <a:lnTo>
                  <a:pt x="439" y="106"/>
                </a:lnTo>
                <a:lnTo>
                  <a:pt x="431" y="94"/>
                </a:lnTo>
                <a:lnTo>
                  <a:pt x="422" y="80"/>
                </a:lnTo>
                <a:lnTo>
                  <a:pt x="411" y="68"/>
                </a:lnTo>
                <a:lnTo>
                  <a:pt x="399" y="57"/>
                </a:lnTo>
                <a:lnTo>
                  <a:pt x="386" y="47"/>
                </a:lnTo>
                <a:lnTo>
                  <a:pt x="372" y="37"/>
                </a:lnTo>
                <a:lnTo>
                  <a:pt x="356" y="29"/>
                </a:lnTo>
                <a:lnTo>
                  <a:pt x="339" y="21"/>
                </a:lnTo>
                <a:lnTo>
                  <a:pt x="322" y="15"/>
                </a:lnTo>
                <a:lnTo>
                  <a:pt x="303" y="9"/>
                </a:lnTo>
                <a:lnTo>
                  <a:pt x="285" y="5"/>
                </a:lnTo>
                <a:lnTo>
                  <a:pt x="265" y="1"/>
                </a:lnTo>
                <a:lnTo>
                  <a:pt x="246" y="0"/>
                </a:lnTo>
                <a:lnTo>
                  <a:pt x="225" y="0"/>
                </a:lnTo>
                <a:lnTo>
                  <a:pt x="206" y="0"/>
                </a:lnTo>
                <a:lnTo>
                  <a:pt x="186" y="1"/>
                </a:lnTo>
                <a:lnTo>
                  <a:pt x="167" y="5"/>
                </a:lnTo>
                <a:lnTo>
                  <a:pt x="148" y="9"/>
                </a:lnTo>
                <a:lnTo>
                  <a:pt x="130" y="15"/>
                </a:lnTo>
                <a:lnTo>
                  <a:pt x="113" y="21"/>
                </a:lnTo>
                <a:lnTo>
                  <a:pt x="96" y="29"/>
                </a:lnTo>
                <a:lnTo>
                  <a:pt x="80" y="37"/>
                </a:lnTo>
                <a:lnTo>
                  <a:pt x="65" y="47"/>
                </a:lnTo>
                <a:lnTo>
                  <a:pt x="53" y="57"/>
                </a:lnTo>
                <a:lnTo>
                  <a:pt x="40" y="68"/>
                </a:lnTo>
                <a:lnTo>
                  <a:pt x="29" y="80"/>
                </a:lnTo>
                <a:lnTo>
                  <a:pt x="21" y="94"/>
                </a:lnTo>
                <a:lnTo>
                  <a:pt x="13" y="106"/>
                </a:lnTo>
                <a:lnTo>
                  <a:pt x="7" y="120"/>
                </a:lnTo>
                <a:lnTo>
                  <a:pt x="3" y="134"/>
                </a:lnTo>
                <a:lnTo>
                  <a:pt x="1" y="148"/>
                </a:lnTo>
                <a:lnTo>
                  <a:pt x="0" y="163"/>
                </a:lnTo>
                <a:lnTo>
                  <a:pt x="1" y="177"/>
                </a:lnTo>
                <a:lnTo>
                  <a:pt x="3" y="191"/>
                </a:lnTo>
                <a:lnTo>
                  <a:pt x="7" y="205"/>
                </a:lnTo>
                <a:lnTo>
                  <a:pt x="13" y="217"/>
                </a:lnTo>
                <a:lnTo>
                  <a:pt x="21" y="231"/>
                </a:lnTo>
                <a:lnTo>
                  <a:pt x="29" y="244"/>
                </a:lnTo>
                <a:lnTo>
                  <a:pt x="40" y="255"/>
                </a:lnTo>
                <a:lnTo>
                  <a:pt x="53" y="266"/>
                </a:lnTo>
                <a:lnTo>
                  <a:pt x="65" y="278"/>
                </a:lnTo>
                <a:lnTo>
                  <a:pt x="80" y="288"/>
                </a:lnTo>
                <a:lnTo>
                  <a:pt x="96" y="296"/>
                </a:lnTo>
                <a:lnTo>
                  <a:pt x="113" y="303"/>
                </a:lnTo>
                <a:lnTo>
                  <a:pt x="130" y="310"/>
                </a:lnTo>
                <a:lnTo>
                  <a:pt x="148" y="316"/>
                </a:lnTo>
                <a:lnTo>
                  <a:pt x="167" y="320"/>
                </a:lnTo>
                <a:lnTo>
                  <a:pt x="186" y="323"/>
                </a:lnTo>
                <a:lnTo>
                  <a:pt x="206" y="326"/>
                </a:lnTo>
                <a:lnTo>
                  <a:pt x="225" y="326"/>
                </a:lnTo>
                <a:lnTo>
                  <a:pt x="246" y="326"/>
                </a:lnTo>
                <a:lnTo>
                  <a:pt x="265" y="323"/>
                </a:lnTo>
                <a:lnTo>
                  <a:pt x="285" y="320"/>
                </a:lnTo>
                <a:lnTo>
                  <a:pt x="303" y="316"/>
                </a:lnTo>
                <a:lnTo>
                  <a:pt x="322" y="310"/>
                </a:lnTo>
                <a:lnTo>
                  <a:pt x="339" y="303"/>
                </a:lnTo>
                <a:lnTo>
                  <a:pt x="356" y="296"/>
                </a:lnTo>
                <a:lnTo>
                  <a:pt x="372" y="288"/>
                </a:lnTo>
                <a:lnTo>
                  <a:pt x="386" y="278"/>
                </a:lnTo>
                <a:lnTo>
                  <a:pt x="399" y="266"/>
                </a:lnTo>
                <a:lnTo>
                  <a:pt x="411" y="255"/>
                </a:lnTo>
                <a:lnTo>
                  <a:pt x="422" y="244"/>
                </a:lnTo>
                <a:lnTo>
                  <a:pt x="431" y="231"/>
                </a:lnTo>
                <a:lnTo>
                  <a:pt x="439" y="217"/>
                </a:lnTo>
                <a:lnTo>
                  <a:pt x="445" y="205"/>
                </a:lnTo>
                <a:lnTo>
                  <a:pt x="448" y="191"/>
                </a:lnTo>
                <a:lnTo>
                  <a:pt x="451" y="177"/>
                </a:lnTo>
                <a:lnTo>
                  <a:pt x="453" y="16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50182" name="Freeform 7"/>
          <p:cNvSpPr>
            <a:spLocks/>
          </p:cNvSpPr>
          <p:nvPr/>
        </p:nvSpPr>
        <p:spPr bwMode="auto">
          <a:xfrm>
            <a:off x="6427788" y="2201863"/>
            <a:ext cx="865187" cy="420687"/>
          </a:xfrm>
          <a:custGeom>
            <a:avLst/>
            <a:gdLst>
              <a:gd name="T0" fmla="*/ 1505 w 575"/>
              <a:gd name="T1" fmla="*/ 227144 h 313"/>
              <a:gd name="T2" fmla="*/ 13542 w 575"/>
              <a:gd name="T3" fmla="*/ 263433 h 313"/>
              <a:gd name="T4" fmla="*/ 42131 w 575"/>
              <a:gd name="T5" fmla="*/ 297035 h 313"/>
              <a:gd name="T6" fmla="*/ 78243 w 575"/>
              <a:gd name="T7" fmla="*/ 327948 h 313"/>
              <a:gd name="T8" fmla="*/ 126393 w 575"/>
              <a:gd name="T9" fmla="*/ 357517 h 313"/>
              <a:gd name="T10" fmla="*/ 185075 w 575"/>
              <a:gd name="T11" fmla="*/ 380366 h 313"/>
              <a:gd name="T12" fmla="*/ 248271 w 575"/>
              <a:gd name="T13" fmla="*/ 399182 h 313"/>
              <a:gd name="T14" fmla="*/ 320495 w 575"/>
              <a:gd name="T15" fmla="*/ 411279 h 313"/>
              <a:gd name="T16" fmla="*/ 394224 w 575"/>
              <a:gd name="T17" fmla="*/ 419343 h 313"/>
              <a:gd name="T18" fmla="*/ 467953 w 575"/>
              <a:gd name="T19" fmla="*/ 419343 h 313"/>
              <a:gd name="T20" fmla="*/ 543187 w 575"/>
              <a:gd name="T21" fmla="*/ 411279 h 313"/>
              <a:gd name="T22" fmla="*/ 613907 w 575"/>
              <a:gd name="T23" fmla="*/ 399182 h 313"/>
              <a:gd name="T24" fmla="*/ 678607 w 575"/>
              <a:gd name="T25" fmla="*/ 380366 h 313"/>
              <a:gd name="T26" fmla="*/ 737290 w 575"/>
              <a:gd name="T27" fmla="*/ 357517 h 313"/>
              <a:gd name="T28" fmla="*/ 785439 w 575"/>
              <a:gd name="T29" fmla="*/ 327948 h 313"/>
              <a:gd name="T30" fmla="*/ 823056 w 575"/>
              <a:gd name="T31" fmla="*/ 297035 h 313"/>
              <a:gd name="T32" fmla="*/ 848636 w 575"/>
              <a:gd name="T33" fmla="*/ 263433 h 313"/>
              <a:gd name="T34" fmla="*/ 860673 w 575"/>
              <a:gd name="T35" fmla="*/ 227144 h 313"/>
              <a:gd name="T36" fmla="*/ 860673 w 575"/>
              <a:gd name="T37" fmla="*/ 189511 h 313"/>
              <a:gd name="T38" fmla="*/ 848636 w 575"/>
              <a:gd name="T39" fmla="*/ 153221 h 313"/>
              <a:gd name="T40" fmla="*/ 823056 w 575"/>
              <a:gd name="T41" fmla="*/ 120964 h 313"/>
              <a:gd name="T42" fmla="*/ 785439 w 575"/>
              <a:gd name="T43" fmla="*/ 87363 h 313"/>
              <a:gd name="T44" fmla="*/ 737290 w 575"/>
              <a:gd name="T45" fmla="*/ 60482 h 313"/>
              <a:gd name="T46" fmla="*/ 678607 w 575"/>
              <a:gd name="T47" fmla="*/ 34945 h 313"/>
              <a:gd name="T48" fmla="*/ 613907 w 575"/>
              <a:gd name="T49" fmla="*/ 18817 h 313"/>
              <a:gd name="T50" fmla="*/ 543187 w 575"/>
              <a:gd name="T51" fmla="*/ 6720 h 313"/>
              <a:gd name="T52" fmla="*/ 467953 w 575"/>
              <a:gd name="T53" fmla="*/ 0 h 313"/>
              <a:gd name="T54" fmla="*/ 394224 w 575"/>
              <a:gd name="T55" fmla="*/ 0 h 313"/>
              <a:gd name="T56" fmla="*/ 318991 w 575"/>
              <a:gd name="T57" fmla="*/ 6720 h 313"/>
              <a:gd name="T58" fmla="*/ 248271 w 575"/>
              <a:gd name="T59" fmla="*/ 18817 h 313"/>
              <a:gd name="T60" fmla="*/ 185075 w 575"/>
              <a:gd name="T61" fmla="*/ 37633 h 313"/>
              <a:gd name="T62" fmla="*/ 126393 w 575"/>
              <a:gd name="T63" fmla="*/ 60482 h 313"/>
              <a:gd name="T64" fmla="*/ 78243 w 575"/>
              <a:gd name="T65" fmla="*/ 87363 h 313"/>
              <a:gd name="T66" fmla="*/ 42131 w 575"/>
              <a:gd name="T67" fmla="*/ 120964 h 313"/>
              <a:gd name="T68" fmla="*/ 13542 w 575"/>
              <a:gd name="T69" fmla="*/ 154565 h 313"/>
              <a:gd name="T70" fmla="*/ 1505 w 575"/>
              <a:gd name="T71" fmla="*/ 190855 h 31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75"/>
              <a:gd name="T109" fmla="*/ 0 h 313"/>
              <a:gd name="T110" fmla="*/ 575 w 575"/>
              <a:gd name="T111" fmla="*/ 313 h 31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75" h="313">
                <a:moveTo>
                  <a:pt x="0" y="156"/>
                </a:moveTo>
                <a:lnTo>
                  <a:pt x="1" y="169"/>
                </a:lnTo>
                <a:lnTo>
                  <a:pt x="5" y="182"/>
                </a:lnTo>
                <a:lnTo>
                  <a:pt x="9" y="196"/>
                </a:lnTo>
                <a:lnTo>
                  <a:pt x="17" y="208"/>
                </a:lnTo>
                <a:lnTo>
                  <a:pt x="28" y="221"/>
                </a:lnTo>
                <a:lnTo>
                  <a:pt x="38" y="234"/>
                </a:lnTo>
                <a:lnTo>
                  <a:pt x="52" y="244"/>
                </a:lnTo>
                <a:lnTo>
                  <a:pt x="67" y="255"/>
                </a:lnTo>
                <a:lnTo>
                  <a:pt x="84" y="266"/>
                </a:lnTo>
                <a:lnTo>
                  <a:pt x="103" y="275"/>
                </a:lnTo>
                <a:lnTo>
                  <a:pt x="123" y="283"/>
                </a:lnTo>
                <a:lnTo>
                  <a:pt x="143" y="290"/>
                </a:lnTo>
                <a:lnTo>
                  <a:pt x="165" y="297"/>
                </a:lnTo>
                <a:lnTo>
                  <a:pt x="189" y="302"/>
                </a:lnTo>
                <a:lnTo>
                  <a:pt x="213" y="306"/>
                </a:lnTo>
                <a:lnTo>
                  <a:pt x="237" y="309"/>
                </a:lnTo>
                <a:lnTo>
                  <a:pt x="262" y="312"/>
                </a:lnTo>
                <a:lnTo>
                  <a:pt x="287" y="312"/>
                </a:lnTo>
                <a:lnTo>
                  <a:pt x="311" y="312"/>
                </a:lnTo>
                <a:lnTo>
                  <a:pt x="337" y="309"/>
                </a:lnTo>
                <a:lnTo>
                  <a:pt x="361" y="306"/>
                </a:lnTo>
                <a:lnTo>
                  <a:pt x="385" y="302"/>
                </a:lnTo>
                <a:lnTo>
                  <a:pt x="408" y="297"/>
                </a:lnTo>
                <a:lnTo>
                  <a:pt x="431" y="290"/>
                </a:lnTo>
                <a:lnTo>
                  <a:pt x="451" y="283"/>
                </a:lnTo>
                <a:lnTo>
                  <a:pt x="471" y="275"/>
                </a:lnTo>
                <a:lnTo>
                  <a:pt x="490" y="266"/>
                </a:lnTo>
                <a:lnTo>
                  <a:pt x="506" y="255"/>
                </a:lnTo>
                <a:lnTo>
                  <a:pt x="522" y="244"/>
                </a:lnTo>
                <a:lnTo>
                  <a:pt x="536" y="234"/>
                </a:lnTo>
                <a:lnTo>
                  <a:pt x="547" y="221"/>
                </a:lnTo>
                <a:lnTo>
                  <a:pt x="556" y="208"/>
                </a:lnTo>
                <a:lnTo>
                  <a:pt x="564" y="196"/>
                </a:lnTo>
                <a:lnTo>
                  <a:pt x="569" y="182"/>
                </a:lnTo>
                <a:lnTo>
                  <a:pt x="572" y="169"/>
                </a:lnTo>
                <a:lnTo>
                  <a:pt x="574" y="156"/>
                </a:lnTo>
                <a:lnTo>
                  <a:pt x="572" y="141"/>
                </a:lnTo>
                <a:lnTo>
                  <a:pt x="569" y="129"/>
                </a:lnTo>
                <a:lnTo>
                  <a:pt x="564" y="114"/>
                </a:lnTo>
                <a:lnTo>
                  <a:pt x="556" y="102"/>
                </a:lnTo>
                <a:lnTo>
                  <a:pt x="547" y="90"/>
                </a:lnTo>
                <a:lnTo>
                  <a:pt x="536" y="76"/>
                </a:lnTo>
                <a:lnTo>
                  <a:pt x="522" y="65"/>
                </a:lnTo>
                <a:lnTo>
                  <a:pt x="506" y="55"/>
                </a:lnTo>
                <a:lnTo>
                  <a:pt x="490" y="45"/>
                </a:lnTo>
                <a:lnTo>
                  <a:pt x="471" y="36"/>
                </a:lnTo>
                <a:lnTo>
                  <a:pt x="451" y="26"/>
                </a:lnTo>
                <a:lnTo>
                  <a:pt x="431" y="20"/>
                </a:lnTo>
                <a:lnTo>
                  <a:pt x="408" y="14"/>
                </a:lnTo>
                <a:lnTo>
                  <a:pt x="385" y="8"/>
                </a:lnTo>
                <a:lnTo>
                  <a:pt x="361" y="5"/>
                </a:lnTo>
                <a:lnTo>
                  <a:pt x="337" y="1"/>
                </a:lnTo>
                <a:lnTo>
                  <a:pt x="311" y="0"/>
                </a:lnTo>
                <a:lnTo>
                  <a:pt x="287" y="0"/>
                </a:lnTo>
                <a:lnTo>
                  <a:pt x="262" y="0"/>
                </a:lnTo>
                <a:lnTo>
                  <a:pt x="237" y="1"/>
                </a:lnTo>
                <a:lnTo>
                  <a:pt x="212" y="5"/>
                </a:lnTo>
                <a:lnTo>
                  <a:pt x="189" y="9"/>
                </a:lnTo>
                <a:lnTo>
                  <a:pt x="165" y="14"/>
                </a:lnTo>
                <a:lnTo>
                  <a:pt x="143" y="20"/>
                </a:lnTo>
                <a:lnTo>
                  <a:pt x="123" y="28"/>
                </a:lnTo>
                <a:lnTo>
                  <a:pt x="102" y="36"/>
                </a:lnTo>
                <a:lnTo>
                  <a:pt x="84" y="45"/>
                </a:lnTo>
                <a:lnTo>
                  <a:pt x="67" y="55"/>
                </a:lnTo>
                <a:lnTo>
                  <a:pt x="52" y="65"/>
                </a:lnTo>
                <a:lnTo>
                  <a:pt x="38" y="78"/>
                </a:lnTo>
                <a:lnTo>
                  <a:pt x="28" y="90"/>
                </a:lnTo>
                <a:lnTo>
                  <a:pt x="17" y="102"/>
                </a:lnTo>
                <a:lnTo>
                  <a:pt x="9" y="115"/>
                </a:lnTo>
                <a:lnTo>
                  <a:pt x="5" y="129"/>
                </a:lnTo>
                <a:lnTo>
                  <a:pt x="1" y="142"/>
                </a:lnTo>
                <a:lnTo>
                  <a:pt x="0" y="15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grpSp>
        <p:nvGrpSpPr>
          <p:cNvPr id="50183" name="Group 8"/>
          <p:cNvGrpSpPr>
            <a:grpSpLocks/>
          </p:cNvGrpSpPr>
          <p:nvPr/>
        </p:nvGrpSpPr>
        <p:grpSpPr bwMode="auto">
          <a:xfrm>
            <a:off x="5715000" y="1752600"/>
            <a:ext cx="890588" cy="441325"/>
            <a:chOff x="4672" y="468"/>
            <a:chExt cx="592" cy="327"/>
          </a:xfrm>
        </p:grpSpPr>
        <p:sp>
          <p:nvSpPr>
            <p:cNvPr id="50213" name="Freeform 9"/>
            <p:cNvSpPr>
              <a:spLocks/>
            </p:cNvSpPr>
            <p:nvPr/>
          </p:nvSpPr>
          <p:spPr bwMode="auto">
            <a:xfrm>
              <a:off x="4672" y="468"/>
              <a:ext cx="592" cy="327"/>
            </a:xfrm>
            <a:custGeom>
              <a:avLst/>
              <a:gdLst>
                <a:gd name="T0" fmla="*/ 589 w 592"/>
                <a:gd name="T1" fmla="*/ 148 h 327"/>
                <a:gd name="T2" fmla="*/ 581 w 592"/>
                <a:gd name="T3" fmla="*/ 120 h 327"/>
                <a:gd name="T4" fmla="*/ 563 w 592"/>
                <a:gd name="T5" fmla="*/ 94 h 327"/>
                <a:gd name="T6" fmla="*/ 538 w 592"/>
                <a:gd name="T7" fmla="*/ 68 h 327"/>
                <a:gd name="T8" fmla="*/ 505 w 592"/>
                <a:gd name="T9" fmla="*/ 46 h 327"/>
                <a:gd name="T10" fmla="*/ 465 w 592"/>
                <a:gd name="T11" fmla="*/ 29 h 327"/>
                <a:gd name="T12" fmla="*/ 420 w 592"/>
                <a:gd name="T13" fmla="*/ 14 h 327"/>
                <a:gd name="T14" fmla="*/ 372 w 592"/>
                <a:gd name="T15" fmla="*/ 4 h 327"/>
                <a:gd name="T16" fmla="*/ 321 w 592"/>
                <a:gd name="T17" fmla="*/ 0 h 327"/>
                <a:gd name="T18" fmla="*/ 269 w 592"/>
                <a:gd name="T19" fmla="*/ 0 h 327"/>
                <a:gd name="T20" fmla="*/ 218 w 592"/>
                <a:gd name="T21" fmla="*/ 4 h 327"/>
                <a:gd name="T22" fmla="*/ 170 w 592"/>
                <a:gd name="T23" fmla="*/ 14 h 327"/>
                <a:gd name="T24" fmla="*/ 125 w 592"/>
                <a:gd name="T25" fmla="*/ 29 h 327"/>
                <a:gd name="T26" fmla="*/ 85 w 592"/>
                <a:gd name="T27" fmla="*/ 46 h 327"/>
                <a:gd name="T28" fmla="*/ 53 w 592"/>
                <a:gd name="T29" fmla="*/ 68 h 327"/>
                <a:gd name="T30" fmla="*/ 27 w 592"/>
                <a:gd name="T31" fmla="*/ 94 h 327"/>
                <a:gd name="T32" fmla="*/ 9 w 592"/>
                <a:gd name="T33" fmla="*/ 120 h 327"/>
                <a:gd name="T34" fmla="*/ 1 w 592"/>
                <a:gd name="T35" fmla="*/ 148 h 327"/>
                <a:gd name="T36" fmla="*/ 1 w 592"/>
                <a:gd name="T37" fmla="*/ 177 h 327"/>
                <a:gd name="T38" fmla="*/ 9 w 592"/>
                <a:gd name="T39" fmla="*/ 205 h 327"/>
                <a:gd name="T40" fmla="*/ 27 w 592"/>
                <a:gd name="T41" fmla="*/ 231 h 327"/>
                <a:gd name="T42" fmla="*/ 53 w 592"/>
                <a:gd name="T43" fmla="*/ 257 h 327"/>
                <a:gd name="T44" fmla="*/ 85 w 592"/>
                <a:gd name="T45" fmla="*/ 278 h 327"/>
                <a:gd name="T46" fmla="*/ 125 w 592"/>
                <a:gd name="T47" fmla="*/ 296 h 327"/>
                <a:gd name="T48" fmla="*/ 170 w 592"/>
                <a:gd name="T49" fmla="*/ 310 h 327"/>
                <a:gd name="T50" fmla="*/ 218 w 592"/>
                <a:gd name="T51" fmla="*/ 320 h 327"/>
                <a:gd name="T52" fmla="*/ 269 w 592"/>
                <a:gd name="T53" fmla="*/ 326 h 327"/>
                <a:gd name="T54" fmla="*/ 321 w 592"/>
                <a:gd name="T55" fmla="*/ 326 h 327"/>
                <a:gd name="T56" fmla="*/ 372 w 592"/>
                <a:gd name="T57" fmla="*/ 320 h 327"/>
                <a:gd name="T58" fmla="*/ 420 w 592"/>
                <a:gd name="T59" fmla="*/ 310 h 327"/>
                <a:gd name="T60" fmla="*/ 465 w 592"/>
                <a:gd name="T61" fmla="*/ 296 h 327"/>
                <a:gd name="T62" fmla="*/ 505 w 592"/>
                <a:gd name="T63" fmla="*/ 278 h 327"/>
                <a:gd name="T64" fmla="*/ 538 w 592"/>
                <a:gd name="T65" fmla="*/ 257 h 327"/>
                <a:gd name="T66" fmla="*/ 563 w 592"/>
                <a:gd name="T67" fmla="*/ 231 h 327"/>
                <a:gd name="T68" fmla="*/ 581 w 592"/>
                <a:gd name="T69" fmla="*/ 205 h 327"/>
                <a:gd name="T70" fmla="*/ 589 w 592"/>
                <a:gd name="T71" fmla="*/ 177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92"/>
                <a:gd name="T109" fmla="*/ 0 h 327"/>
                <a:gd name="T110" fmla="*/ 592 w 592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92" h="327">
                  <a:moveTo>
                    <a:pt x="591" y="163"/>
                  </a:moveTo>
                  <a:lnTo>
                    <a:pt x="589" y="148"/>
                  </a:lnTo>
                  <a:lnTo>
                    <a:pt x="586" y="133"/>
                  </a:lnTo>
                  <a:lnTo>
                    <a:pt x="581" y="120"/>
                  </a:lnTo>
                  <a:lnTo>
                    <a:pt x="573" y="106"/>
                  </a:lnTo>
                  <a:lnTo>
                    <a:pt x="563" y="94"/>
                  </a:lnTo>
                  <a:lnTo>
                    <a:pt x="550" y="81"/>
                  </a:lnTo>
                  <a:lnTo>
                    <a:pt x="538" y="68"/>
                  </a:lnTo>
                  <a:lnTo>
                    <a:pt x="521" y="57"/>
                  </a:lnTo>
                  <a:lnTo>
                    <a:pt x="505" y="46"/>
                  </a:lnTo>
                  <a:lnTo>
                    <a:pt x="485" y="37"/>
                  </a:lnTo>
                  <a:lnTo>
                    <a:pt x="465" y="29"/>
                  </a:lnTo>
                  <a:lnTo>
                    <a:pt x="442" y="21"/>
                  </a:lnTo>
                  <a:lnTo>
                    <a:pt x="420" y="14"/>
                  </a:lnTo>
                  <a:lnTo>
                    <a:pt x="395" y="9"/>
                  </a:lnTo>
                  <a:lnTo>
                    <a:pt x="372" y="4"/>
                  </a:lnTo>
                  <a:lnTo>
                    <a:pt x="347" y="1"/>
                  </a:lnTo>
                  <a:lnTo>
                    <a:pt x="321" y="0"/>
                  </a:lnTo>
                  <a:lnTo>
                    <a:pt x="294" y="0"/>
                  </a:lnTo>
                  <a:lnTo>
                    <a:pt x="269" y="0"/>
                  </a:lnTo>
                  <a:lnTo>
                    <a:pt x="243" y="1"/>
                  </a:lnTo>
                  <a:lnTo>
                    <a:pt x="218" y="4"/>
                  </a:lnTo>
                  <a:lnTo>
                    <a:pt x="195" y="9"/>
                  </a:lnTo>
                  <a:lnTo>
                    <a:pt x="170" y="14"/>
                  </a:lnTo>
                  <a:lnTo>
                    <a:pt x="148" y="21"/>
                  </a:lnTo>
                  <a:lnTo>
                    <a:pt x="125" y="29"/>
                  </a:lnTo>
                  <a:lnTo>
                    <a:pt x="105" y="37"/>
                  </a:lnTo>
                  <a:lnTo>
                    <a:pt x="85" y="46"/>
                  </a:lnTo>
                  <a:lnTo>
                    <a:pt x="69" y="57"/>
                  </a:lnTo>
                  <a:lnTo>
                    <a:pt x="53" y="68"/>
                  </a:lnTo>
                  <a:lnTo>
                    <a:pt x="40" y="81"/>
                  </a:lnTo>
                  <a:lnTo>
                    <a:pt x="27" y="94"/>
                  </a:lnTo>
                  <a:lnTo>
                    <a:pt x="17" y="106"/>
                  </a:lnTo>
                  <a:lnTo>
                    <a:pt x="9" y="120"/>
                  </a:lnTo>
                  <a:lnTo>
                    <a:pt x="4" y="133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4" y="191"/>
                  </a:lnTo>
                  <a:lnTo>
                    <a:pt x="9" y="205"/>
                  </a:lnTo>
                  <a:lnTo>
                    <a:pt x="17" y="219"/>
                  </a:lnTo>
                  <a:lnTo>
                    <a:pt x="27" y="231"/>
                  </a:lnTo>
                  <a:lnTo>
                    <a:pt x="40" y="244"/>
                  </a:lnTo>
                  <a:lnTo>
                    <a:pt x="53" y="257"/>
                  </a:lnTo>
                  <a:lnTo>
                    <a:pt x="69" y="268"/>
                  </a:lnTo>
                  <a:lnTo>
                    <a:pt x="85" y="278"/>
                  </a:lnTo>
                  <a:lnTo>
                    <a:pt x="105" y="288"/>
                  </a:lnTo>
                  <a:lnTo>
                    <a:pt x="125" y="296"/>
                  </a:lnTo>
                  <a:lnTo>
                    <a:pt x="148" y="304"/>
                  </a:lnTo>
                  <a:lnTo>
                    <a:pt x="170" y="310"/>
                  </a:lnTo>
                  <a:lnTo>
                    <a:pt x="195" y="316"/>
                  </a:lnTo>
                  <a:lnTo>
                    <a:pt x="218" y="320"/>
                  </a:lnTo>
                  <a:lnTo>
                    <a:pt x="243" y="324"/>
                  </a:lnTo>
                  <a:lnTo>
                    <a:pt x="269" y="326"/>
                  </a:lnTo>
                  <a:lnTo>
                    <a:pt x="294" y="326"/>
                  </a:lnTo>
                  <a:lnTo>
                    <a:pt x="321" y="326"/>
                  </a:lnTo>
                  <a:lnTo>
                    <a:pt x="347" y="324"/>
                  </a:lnTo>
                  <a:lnTo>
                    <a:pt x="372" y="320"/>
                  </a:lnTo>
                  <a:lnTo>
                    <a:pt x="395" y="316"/>
                  </a:lnTo>
                  <a:lnTo>
                    <a:pt x="420" y="310"/>
                  </a:lnTo>
                  <a:lnTo>
                    <a:pt x="442" y="304"/>
                  </a:lnTo>
                  <a:lnTo>
                    <a:pt x="465" y="296"/>
                  </a:lnTo>
                  <a:lnTo>
                    <a:pt x="485" y="288"/>
                  </a:lnTo>
                  <a:lnTo>
                    <a:pt x="505" y="278"/>
                  </a:lnTo>
                  <a:lnTo>
                    <a:pt x="521" y="268"/>
                  </a:lnTo>
                  <a:lnTo>
                    <a:pt x="538" y="257"/>
                  </a:lnTo>
                  <a:lnTo>
                    <a:pt x="550" y="244"/>
                  </a:lnTo>
                  <a:lnTo>
                    <a:pt x="563" y="231"/>
                  </a:lnTo>
                  <a:lnTo>
                    <a:pt x="573" y="219"/>
                  </a:lnTo>
                  <a:lnTo>
                    <a:pt x="581" y="205"/>
                  </a:lnTo>
                  <a:lnTo>
                    <a:pt x="586" y="191"/>
                  </a:lnTo>
                  <a:lnTo>
                    <a:pt x="589" y="177"/>
                  </a:lnTo>
                  <a:lnTo>
                    <a:pt x="591" y="1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0214" name="Rectangle 10"/>
            <p:cNvSpPr>
              <a:spLocks noChangeArrowheads="1"/>
            </p:cNvSpPr>
            <p:nvPr/>
          </p:nvSpPr>
          <p:spPr bwMode="auto">
            <a:xfrm>
              <a:off x="4696" y="508"/>
              <a:ext cx="556" cy="2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Cambria"/>
                  <a:cs typeface="Cambria"/>
                </a:rPr>
                <a:t>dname</a:t>
              </a:r>
            </a:p>
          </p:txBody>
        </p:sp>
      </p:grpSp>
      <p:sp>
        <p:nvSpPr>
          <p:cNvPr id="50184" name="Rectangle 11"/>
          <p:cNvSpPr>
            <a:spLocks noChangeArrowheads="1"/>
          </p:cNvSpPr>
          <p:nvPr/>
        </p:nvSpPr>
        <p:spPr bwMode="auto">
          <a:xfrm>
            <a:off x="6480175" y="2249488"/>
            <a:ext cx="8572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Cambria"/>
                <a:cs typeface="Cambria"/>
              </a:rPr>
              <a:t>budget</a:t>
            </a:r>
          </a:p>
        </p:txBody>
      </p:sp>
      <p:sp>
        <p:nvSpPr>
          <p:cNvPr id="50185" name="Rectangle 12"/>
          <p:cNvSpPr>
            <a:spLocks noChangeArrowheads="1"/>
          </p:cNvSpPr>
          <p:nvPr/>
        </p:nvSpPr>
        <p:spPr bwMode="auto">
          <a:xfrm>
            <a:off x="5272088" y="2249488"/>
            <a:ext cx="492323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u="sng">
                <a:solidFill>
                  <a:srgbClr val="000000"/>
                </a:solidFill>
                <a:latin typeface="Cambria"/>
                <a:cs typeface="Cambria"/>
              </a:rPr>
              <a:t>did</a:t>
            </a:r>
          </a:p>
        </p:txBody>
      </p:sp>
      <p:grpSp>
        <p:nvGrpSpPr>
          <p:cNvPr id="50186" name="Group 13"/>
          <p:cNvGrpSpPr>
            <a:grpSpLocks/>
          </p:cNvGrpSpPr>
          <p:nvPr/>
        </p:nvGrpSpPr>
        <p:grpSpPr bwMode="auto">
          <a:xfrm>
            <a:off x="4137028" y="1600200"/>
            <a:ext cx="685065" cy="441325"/>
            <a:chOff x="3620" y="276"/>
            <a:chExt cx="456" cy="327"/>
          </a:xfrm>
        </p:grpSpPr>
        <p:sp>
          <p:nvSpPr>
            <p:cNvPr id="50211" name="Freeform 14"/>
            <p:cNvSpPr>
              <a:spLocks/>
            </p:cNvSpPr>
            <p:nvPr/>
          </p:nvSpPr>
          <p:spPr bwMode="auto">
            <a:xfrm>
              <a:off x="3622" y="276"/>
              <a:ext cx="454" cy="327"/>
            </a:xfrm>
            <a:custGeom>
              <a:avLst/>
              <a:gdLst>
                <a:gd name="T0" fmla="*/ 1 w 454"/>
                <a:gd name="T1" fmla="*/ 177 h 327"/>
                <a:gd name="T2" fmla="*/ 8 w 454"/>
                <a:gd name="T3" fmla="*/ 205 h 327"/>
                <a:gd name="T4" fmla="*/ 21 w 454"/>
                <a:gd name="T5" fmla="*/ 231 h 327"/>
                <a:gd name="T6" fmla="*/ 41 w 454"/>
                <a:gd name="T7" fmla="*/ 257 h 327"/>
                <a:gd name="T8" fmla="*/ 66 w 454"/>
                <a:gd name="T9" fmla="*/ 278 h 327"/>
                <a:gd name="T10" fmla="*/ 96 w 454"/>
                <a:gd name="T11" fmla="*/ 296 h 327"/>
                <a:gd name="T12" fmla="*/ 131 w 454"/>
                <a:gd name="T13" fmla="*/ 311 h 327"/>
                <a:gd name="T14" fmla="*/ 167 w 454"/>
                <a:gd name="T15" fmla="*/ 320 h 327"/>
                <a:gd name="T16" fmla="*/ 206 w 454"/>
                <a:gd name="T17" fmla="*/ 326 h 327"/>
                <a:gd name="T18" fmla="*/ 246 w 454"/>
                <a:gd name="T19" fmla="*/ 326 h 327"/>
                <a:gd name="T20" fmla="*/ 285 w 454"/>
                <a:gd name="T21" fmla="*/ 320 h 327"/>
                <a:gd name="T22" fmla="*/ 322 w 454"/>
                <a:gd name="T23" fmla="*/ 310 h 327"/>
                <a:gd name="T24" fmla="*/ 356 w 454"/>
                <a:gd name="T25" fmla="*/ 296 h 327"/>
                <a:gd name="T26" fmla="*/ 387 w 454"/>
                <a:gd name="T27" fmla="*/ 278 h 327"/>
                <a:gd name="T28" fmla="*/ 412 w 454"/>
                <a:gd name="T29" fmla="*/ 257 h 327"/>
                <a:gd name="T30" fmla="*/ 431 w 454"/>
                <a:gd name="T31" fmla="*/ 231 h 327"/>
                <a:gd name="T32" fmla="*/ 445 w 454"/>
                <a:gd name="T33" fmla="*/ 205 h 327"/>
                <a:gd name="T34" fmla="*/ 453 w 454"/>
                <a:gd name="T35" fmla="*/ 177 h 327"/>
                <a:gd name="T36" fmla="*/ 453 w 454"/>
                <a:gd name="T37" fmla="*/ 148 h 327"/>
                <a:gd name="T38" fmla="*/ 445 w 454"/>
                <a:gd name="T39" fmla="*/ 120 h 327"/>
                <a:gd name="T40" fmla="*/ 431 w 454"/>
                <a:gd name="T41" fmla="*/ 94 h 327"/>
                <a:gd name="T42" fmla="*/ 412 w 454"/>
                <a:gd name="T43" fmla="*/ 68 h 327"/>
                <a:gd name="T44" fmla="*/ 387 w 454"/>
                <a:gd name="T45" fmla="*/ 47 h 327"/>
                <a:gd name="T46" fmla="*/ 356 w 454"/>
                <a:gd name="T47" fmla="*/ 29 h 327"/>
                <a:gd name="T48" fmla="*/ 322 w 454"/>
                <a:gd name="T49" fmla="*/ 15 h 327"/>
                <a:gd name="T50" fmla="*/ 285 w 454"/>
                <a:gd name="T51" fmla="*/ 5 h 327"/>
                <a:gd name="T52" fmla="*/ 246 w 454"/>
                <a:gd name="T53" fmla="*/ 0 h 327"/>
                <a:gd name="T54" fmla="*/ 206 w 454"/>
                <a:gd name="T55" fmla="*/ 0 h 327"/>
                <a:gd name="T56" fmla="*/ 167 w 454"/>
                <a:gd name="T57" fmla="*/ 5 h 327"/>
                <a:gd name="T58" fmla="*/ 131 w 454"/>
                <a:gd name="T59" fmla="*/ 15 h 327"/>
                <a:gd name="T60" fmla="*/ 96 w 454"/>
                <a:gd name="T61" fmla="*/ 29 h 327"/>
                <a:gd name="T62" fmla="*/ 66 w 454"/>
                <a:gd name="T63" fmla="*/ 47 h 327"/>
                <a:gd name="T64" fmla="*/ 41 w 454"/>
                <a:gd name="T65" fmla="*/ 68 h 327"/>
                <a:gd name="T66" fmla="*/ 21 w 454"/>
                <a:gd name="T67" fmla="*/ 94 h 327"/>
                <a:gd name="T68" fmla="*/ 8 w 454"/>
                <a:gd name="T69" fmla="*/ 120 h 327"/>
                <a:gd name="T70" fmla="*/ 1 w 454"/>
                <a:gd name="T71" fmla="*/ 148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7"/>
                <a:gd name="T110" fmla="*/ 454 w 454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7">
                  <a:moveTo>
                    <a:pt x="0" y="163"/>
                  </a:moveTo>
                  <a:lnTo>
                    <a:pt x="1" y="177"/>
                  </a:lnTo>
                  <a:lnTo>
                    <a:pt x="3" y="192"/>
                  </a:lnTo>
                  <a:lnTo>
                    <a:pt x="8" y="205"/>
                  </a:lnTo>
                  <a:lnTo>
                    <a:pt x="13" y="219"/>
                  </a:lnTo>
                  <a:lnTo>
                    <a:pt x="21" y="231"/>
                  </a:lnTo>
                  <a:lnTo>
                    <a:pt x="30" y="244"/>
                  </a:lnTo>
                  <a:lnTo>
                    <a:pt x="41" y="257"/>
                  </a:lnTo>
                  <a:lnTo>
                    <a:pt x="53" y="268"/>
                  </a:lnTo>
                  <a:lnTo>
                    <a:pt x="66" y="278"/>
                  </a:lnTo>
                  <a:lnTo>
                    <a:pt x="80" y="288"/>
                  </a:lnTo>
                  <a:lnTo>
                    <a:pt x="96" y="296"/>
                  </a:lnTo>
                  <a:lnTo>
                    <a:pt x="113" y="304"/>
                  </a:lnTo>
                  <a:lnTo>
                    <a:pt x="131" y="311"/>
                  </a:lnTo>
                  <a:lnTo>
                    <a:pt x="149" y="316"/>
                  </a:lnTo>
                  <a:lnTo>
                    <a:pt x="167" y="320"/>
                  </a:lnTo>
                  <a:lnTo>
                    <a:pt x="186" y="324"/>
                  </a:lnTo>
                  <a:lnTo>
                    <a:pt x="206" y="326"/>
                  </a:lnTo>
                  <a:lnTo>
                    <a:pt x="227" y="326"/>
                  </a:lnTo>
                  <a:lnTo>
                    <a:pt x="246" y="326"/>
                  </a:lnTo>
                  <a:lnTo>
                    <a:pt x="266" y="323"/>
                  </a:lnTo>
                  <a:lnTo>
                    <a:pt x="285" y="320"/>
                  </a:lnTo>
                  <a:lnTo>
                    <a:pt x="304" y="316"/>
                  </a:lnTo>
                  <a:lnTo>
                    <a:pt x="322" y="310"/>
                  </a:lnTo>
                  <a:lnTo>
                    <a:pt x="340" y="304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7" y="278"/>
                  </a:lnTo>
                  <a:lnTo>
                    <a:pt x="399" y="266"/>
                  </a:lnTo>
                  <a:lnTo>
                    <a:pt x="412" y="257"/>
                  </a:lnTo>
                  <a:lnTo>
                    <a:pt x="423" y="244"/>
                  </a:lnTo>
                  <a:lnTo>
                    <a:pt x="431" y="231"/>
                  </a:lnTo>
                  <a:lnTo>
                    <a:pt x="439" y="219"/>
                  </a:lnTo>
                  <a:lnTo>
                    <a:pt x="445" y="205"/>
                  </a:lnTo>
                  <a:lnTo>
                    <a:pt x="449" y="191"/>
                  </a:lnTo>
                  <a:lnTo>
                    <a:pt x="453" y="177"/>
                  </a:lnTo>
                  <a:lnTo>
                    <a:pt x="453" y="163"/>
                  </a:lnTo>
                  <a:lnTo>
                    <a:pt x="453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1"/>
                  </a:lnTo>
                  <a:lnTo>
                    <a:pt x="412" y="68"/>
                  </a:lnTo>
                  <a:lnTo>
                    <a:pt x="399" y="57"/>
                  </a:lnTo>
                  <a:lnTo>
                    <a:pt x="387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6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9" y="9"/>
                  </a:lnTo>
                  <a:lnTo>
                    <a:pt x="131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8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0212" name="Rectangle 15"/>
            <p:cNvSpPr>
              <a:spLocks noChangeArrowheads="1"/>
            </p:cNvSpPr>
            <p:nvPr/>
          </p:nvSpPr>
          <p:spPr bwMode="auto">
            <a:xfrm>
              <a:off x="3620" y="335"/>
              <a:ext cx="446" cy="2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Cambria"/>
                  <a:cs typeface="Cambria"/>
                </a:rPr>
                <a:t>since</a:t>
              </a:r>
            </a:p>
          </p:txBody>
        </p:sp>
      </p:grpSp>
      <p:grpSp>
        <p:nvGrpSpPr>
          <p:cNvPr id="50187" name="Group 16"/>
          <p:cNvGrpSpPr>
            <a:grpSpLocks/>
          </p:cNvGrpSpPr>
          <p:nvPr/>
        </p:nvGrpSpPr>
        <p:grpSpPr bwMode="auto">
          <a:xfrm>
            <a:off x="1804988" y="1846263"/>
            <a:ext cx="1931987" cy="763587"/>
            <a:chOff x="2069" y="458"/>
            <a:chExt cx="1285" cy="567"/>
          </a:xfrm>
        </p:grpSpPr>
        <p:sp>
          <p:nvSpPr>
            <p:cNvPr id="50205" name="Freeform 17"/>
            <p:cNvSpPr>
              <a:spLocks/>
            </p:cNvSpPr>
            <p:nvPr/>
          </p:nvSpPr>
          <p:spPr bwMode="auto">
            <a:xfrm>
              <a:off x="2476" y="458"/>
              <a:ext cx="454" cy="327"/>
            </a:xfrm>
            <a:custGeom>
              <a:avLst/>
              <a:gdLst>
                <a:gd name="T0" fmla="*/ 453 w 454"/>
                <a:gd name="T1" fmla="*/ 148 h 327"/>
                <a:gd name="T2" fmla="*/ 445 w 454"/>
                <a:gd name="T3" fmla="*/ 120 h 327"/>
                <a:gd name="T4" fmla="*/ 431 w 454"/>
                <a:gd name="T5" fmla="*/ 94 h 327"/>
                <a:gd name="T6" fmla="*/ 412 w 454"/>
                <a:gd name="T7" fmla="*/ 68 h 327"/>
                <a:gd name="T8" fmla="*/ 387 w 454"/>
                <a:gd name="T9" fmla="*/ 47 h 327"/>
                <a:gd name="T10" fmla="*/ 356 w 454"/>
                <a:gd name="T11" fmla="*/ 29 h 327"/>
                <a:gd name="T12" fmla="*/ 322 w 454"/>
                <a:gd name="T13" fmla="*/ 15 h 327"/>
                <a:gd name="T14" fmla="*/ 285 w 454"/>
                <a:gd name="T15" fmla="*/ 5 h 327"/>
                <a:gd name="T16" fmla="*/ 246 w 454"/>
                <a:gd name="T17" fmla="*/ 0 h 327"/>
                <a:gd name="T18" fmla="*/ 206 w 454"/>
                <a:gd name="T19" fmla="*/ 0 h 327"/>
                <a:gd name="T20" fmla="*/ 167 w 454"/>
                <a:gd name="T21" fmla="*/ 5 h 327"/>
                <a:gd name="T22" fmla="*/ 131 w 454"/>
                <a:gd name="T23" fmla="*/ 15 h 327"/>
                <a:gd name="T24" fmla="*/ 96 w 454"/>
                <a:gd name="T25" fmla="*/ 29 h 327"/>
                <a:gd name="T26" fmla="*/ 66 w 454"/>
                <a:gd name="T27" fmla="*/ 47 h 327"/>
                <a:gd name="T28" fmla="*/ 41 w 454"/>
                <a:gd name="T29" fmla="*/ 68 h 327"/>
                <a:gd name="T30" fmla="*/ 21 w 454"/>
                <a:gd name="T31" fmla="*/ 94 h 327"/>
                <a:gd name="T32" fmla="*/ 8 w 454"/>
                <a:gd name="T33" fmla="*/ 120 h 327"/>
                <a:gd name="T34" fmla="*/ 1 w 454"/>
                <a:gd name="T35" fmla="*/ 148 h 327"/>
                <a:gd name="T36" fmla="*/ 1 w 454"/>
                <a:gd name="T37" fmla="*/ 177 h 327"/>
                <a:gd name="T38" fmla="*/ 8 w 454"/>
                <a:gd name="T39" fmla="*/ 205 h 327"/>
                <a:gd name="T40" fmla="*/ 21 w 454"/>
                <a:gd name="T41" fmla="*/ 231 h 327"/>
                <a:gd name="T42" fmla="*/ 41 w 454"/>
                <a:gd name="T43" fmla="*/ 257 h 327"/>
                <a:gd name="T44" fmla="*/ 66 w 454"/>
                <a:gd name="T45" fmla="*/ 278 h 327"/>
                <a:gd name="T46" fmla="*/ 96 w 454"/>
                <a:gd name="T47" fmla="*/ 296 h 327"/>
                <a:gd name="T48" fmla="*/ 131 w 454"/>
                <a:gd name="T49" fmla="*/ 310 h 327"/>
                <a:gd name="T50" fmla="*/ 167 w 454"/>
                <a:gd name="T51" fmla="*/ 320 h 327"/>
                <a:gd name="T52" fmla="*/ 206 w 454"/>
                <a:gd name="T53" fmla="*/ 326 h 327"/>
                <a:gd name="T54" fmla="*/ 246 w 454"/>
                <a:gd name="T55" fmla="*/ 326 h 327"/>
                <a:gd name="T56" fmla="*/ 285 w 454"/>
                <a:gd name="T57" fmla="*/ 320 h 327"/>
                <a:gd name="T58" fmla="*/ 322 w 454"/>
                <a:gd name="T59" fmla="*/ 310 h 327"/>
                <a:gd name="T60" fmla="*/ 356 w 454"/>
                <a:gd name="T61" fmla="*/ 296 h 327"/>
                <a:gd name="T62" fmla="*/ 387 w 454"/>
                <a:gd name="T63" fmla="*/ 278 h 327"/>
                <a:gd name="T64" fmla="*/ 412 w 454"/>
                <a:gd name="T65" fmla="*/ 257 h 327"/>
                <a:gd name="T66" fmla="*/ 431 w 454"/>
                <a:gd name="T67" fmla="*/ 231 h 327"/>
                <a:gd name="T68" fmla="*/ 445 w 454"/>
                <a:gd name="T69" fmla="*/ 205 h 327"/>
                <a:gd name="T70" fmla="*/ 453 w 454"/>
                <a:gd name="T71" fmla="*/ 177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7"/>
                <a:gd name="T110" fmla="*/ 454 w 454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7">
                  <a:moveTo>
                    <a:pt x="453" y="163"/>
                  </a:moveTo>
                  <a:lnTo>
                    <a:pt x="453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1"/>
                  </a:lnTo>
                  <a:lnTo>
                    <a:pt x="412" y="68"/>
                  </a:lnTo>
                  <a:lnTo>
                    <a:pt x="399" y="57"/>
                  </a:lnTo>
                  <a:lnTo>
                    <a:pt x="387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6" y="2"/>
                  </a:lnTo>
                  <a:lnTo>
                    <a:pt x="246" y="0"/>
                  </a:lnTo>
                  <a:lnTo>
                    <a:pt x="227" y="0"/>
                  </a:lnTo>
                  <a:lnTo>
                    <a:pt x="206" y="0"/>
                  </a:lnTo>
                  <a:lnTo>
                    <a:pt x="187" y="2"/>
                  </a:lnTo>
                  <a:lnTo>
                    <a:pt x="167" y="5"/>
                  </a:lnTo>
                  <a:lnTo>
                    <a:pt x="149" y="9"/>
                  </a:lnTo>
                  <a:lnTo>
                    <a:pt x="131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1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8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3" y="191"/>
                  </a:lnTo>
                  <a:lnTo>
                    <a:pt x="8" y="205"/>
                  </a:lnTo>
                  <a:lnTo>
                    <a:pt x="13" y="219"/>
                  </a:lnTo>
                  <a:lnTo>
                    <a:pt x="21" y="231"/>
                  </a:lnTo>
                  <a:lnTo>
                    <a:pt x="30" y="244"/>
                  </a:lnTo>
                  <a:lnTo>
                    <a:pt x="41" y="257"/>
                  </a:lnTo>
                  <a:lnTo>
                    <a:pt x="53" y="268"/>
                  </a:lnTo>
                  <a:lnTo>
                    <a:pt x="66" y="278"/>
                  </a:lnTo>
                  <a:lnTo>
                    <a:pt x="81" y="288"/>
                  </a:lnTo>
                  <a:lnTo>
                    <a:pt x="96" y="296"/>
                  </a:lnTo>
                  <a:lnTo>
                    <a:pt x="113" y="304"/>
                  </a:lnTo>
                  <a:lnTo>
                    <a:pt x="131" y="310"/>
                  </a:lnTo>
                  <a:lnTo>
                    <a:pt x="149" y="316"/>
                  </a:lnTo>
                  <a:lnTo>
                    <a:pt x="167" y="320"/>
                  </a:lnTo>
                  <a:lnTo>
                    <a:pt x="187" y="324"/>
                  </a:lnTo>
                  <a:lnTo>
                    <a:pt x="206" y="326"/>
                  </a:lnTo>
                  <a:lnTo>
                    <a:pt x="227" y="326"/>
                  </a:lnTo>
                  <a:lnTo>
                    <a:pt x="246" y="326"/>
                  </a:lnTo>
                  <a:lnTo>
                    <a:pt x="266" y="324"/>
                  </a:lnTo>
                  <a:lnTo>
                    <a:pt x="285" y="320"/>
                  </a:lnTo>
                  <a:lnTo>
                    <a:pt x="304" y="316"/>
                  </a:lnTo>
                  <a:lnTo>
                    <a:pt x="322" y="310"/>
                  </a:lnTo>
                  <a:lnTo>
                    <a:pt x="339" y="304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7" y="278"/>
                  </a:lnTo>
                  <a:lnTo>
                    <a:pt x="399" y="268"/>
                  </a:lnTo>
                  <a:lnTo>
                    <a:pt x="412" y="257"/>
                  </a:lnTo>
                  <a:lnTo>
                    <a:pt x="422" y="244"/>
                  </a:lnTo>
                  <a:lnTo>
                    <a:pt x="431" y="231"/>
                  </a:lnTo>
                  <a:lnTo>
                    <a:pt x="439" y="219"/>
                  </a:lnTo>
                  <a:lnTo>
                    <a:pt x="445" y="205"/>
                  </a:lnTo>
                  <a:lnTo>
                    <a:pt x="449" y="191"/>
                  </a:lnTo>
                  <a:lnTo>
                    <a:pt x="453" y="177"/>
                  </a:lnTo>
                  <a:lnTo>
                    <a:pt x="453" y="1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0206" name="Freeform 18"/>
            <p:cNvSpPr>
              <a:spLocks/>
            </p:cNvSpPr>
            <p:nvPr/>
          </p:nvSpPr>
          <p:spPr bwMode="auto">
            <a:xfrm>
              <a:off x="2069" y="699"/>
              <a:ext cx="454" cy="326"/>
            </a:xfrm>
            <a:custGeom>
              <a:avLst/>
              <a:gdLst>
                <a:gd name="T0" fmla="*/ 451 w 454"/>
                <a:gd name="T1" fmla="*/ 148 h 326"/>
                <a:gd name="T2" fmla="*/ 445 w 454"/>
                <a:gd name="T3" fmla="*/ 120 h 326"/>
                <a:gd name="T4" fmla="*/ 431 w 454"/>
                <a:gd name="T5" fmla="*/ 93 h 326"/>
                <a:gd name="T6" fmla="*/ 411 w 454"/>
                <a:gd name="T7" fmla="*/ 68 h 326"/>
                <a:gd name="T8" fmla="*/ 386 w 454"/>
                <a:gd name="T9" fmla="*/ 47 h 326"/>
                <a:gd name="T10" fmla="*/ 356 w 454"/>
                <a:gd name="T11" fmla="*/ 29 h 326"/>
                <a:gd name="T12" fmla="*/ 322 w 454"/>
                <a:gd name="T13" fmla="*/ 15 h 326"/>
                <a:gd name="T14" fmla="*/ 285 w 454"/>
                <a:gd name="T15" fmla="*/ 5 h 326"/>
                <a:gd name="T16" fmla="*/ 246 w 454"/>
                <a:gd name="T17" fmla="*/ 0 h 326"/>
                <a:gd name="T18" fmla="*/ 206 w 454"/>
                <a:gd name="T19" fmla="*/ 0 h 326"/>
                <a:gd name="T20" fmla="*/ 167 w 454"/>
                <a:gd name="T21" fmla="*/ 5 h 326"/>
                <a:gd name="T22" fmla="*/ 130 w 454"/>
                <a:gd name="T23" fmla="*/ 15 h 326"/>
                <a:gd name="T24" fmla="*/ 96 w 454"/>
                <a:gd name="T25" fmla="*/ 29 h 326"/>
                <a:gd name="T26" fmla="*/ 66 w 454"/>
                <a:gd name="T27" fmla="*/ 47 h 326"/>
                <a:gd name="T28" fmla="*/ 41 w 454"/>
                <a:gd name="T29" fmla="*/ 68 h 326"/>
                <a:gd name="T30" fmla="*/ 21 w 454"/>
                <a:gd name="T31" fmla="*/ 93 h 326"/>
                <a:gd name="T32" fmla="*/ 7 w 454"/>
                <a:gd name="T33" fmla="*/ 120 h 326"/>
                <a:gd name="T34" fmla="*/ 1 w 454"/>
                <a:gd name="T35" fmla="*/ 148 h 326"/>
                <a:gd name="T36" fmla="*/ 1 w 454"/>
                <a:gd name="T37" fmla="*/ 176 h 326"/>
                <a:gd name="T38" fmla="*/ 7 w 454"/>
                <a:gd name="T39" fmla="*/ 204 h 326"/>
                <a:gd name="T40" fmla="*/ 21 w 454"/>
                <a:gd name="T41" fmla="*/ 231 h 326"/>
                <a:gd name="T42" fmla="*/ 41 w 454"/>
                <a:gd name="T43" fmla="*/ 256 h 326"/>
                <a:gd name="T44" fmla="*/ 66 w 454"/>
                <a:gd name="T45" fmla="*/ 277 h 326"/>
                <a:gd name="T46" fmla="*/ 96 w 454"/>
                <a:gd name="T47" fmla="*/ 295 h 326"/>
                <a:gd name="T48" fmla="*/ 130 w 454"/>
                <a:gd name="T49" fmla="*/ 309 h 326"/>
                <a:gd name="T50" fmla="*/ 167 w 454"/>
                <a:gd name="T51" fmla="*/ 319 h 326"/>
                <a:gd name="T52" fmla="*/ 206 w 454"/>
                <a:gd name="T53" fmla="*/ 325 h 326"/>
                <a:gd name="T54" fmla="*/ 246 w 454"/>
                <a:gd name="T55" fmla="*/ 325 h 326"/>
                <a:gd name="T56" fmla="*/ 285 w 454"/>
                <a:gd name="T57" fmla="*/ 319 h 326"/>
                <a:gd name="T58" fmla="*/ 322 w 454"/>
                <a:gd name="T59" fmla="*/ 309 h 326"/>
                <a:gd name="T60" fmla="*/ 356 w 454"/>
                <a:gd name="T61" fmla="*/ 295 h 326"/>
                <a:gd name="T62" fmla="*/ 386 w 454"/>
                <a:gd name="T63" fmla="*/ 277 h 326"/>
                <a:gd name="T64" fmla="*/ 411 w 454"/>
                <a:gd name="T65" fmla="*/ 256 h 326"/>
                <a:gd name="T66" fmla="*/ 431 w 454"/>
                <a:gd name="T67" fmla="*/ 231 h 326"/>
                <a:gd name="T68" fmla="*/ 445 w 454"/>
                <a:gd name="T69" fmla="*/ 204 h 326"/>
                <a:gd name="T70" fmla="*/ 451 w 454"/>
                <a:gd name="T71" fmla="*/ 176 h 32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6"/>
                <a:gd name="T110" fmla="*/ 454 w 454"/>
                <a:gd name="T111" fmla="*/ 326 h 32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6">
                  <a:moveTo>
                    <a:pt x="453" y="162"/>
                  </a:moveTo>
                  <a:lnTo>
                    <a:pt x="451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3"/>
                  </a:lnTo>
                  <a:lnTo>
                    <a:pt x="422" y="81"/>
                  </a:lnTo>
                  <a:lnTo>
                    <a:pt x="411" y="68"/>
                  </a:lnTo>
                  <a:lnTo>
                    <a:pt x="399" y="57"/>
                  </a:lnTo>
                  <a:lnTo>
                    <a:pt x="386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5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3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2"/>
                  </a:lnTo>
                  <a:lnTo>
                    <a:pt x="1" y="176"/>
                  </a:lnTo>
                  <a:lnTo>
                    <a:pt x="3" y="190"/>
                  </a:lnTo>
                  <a:lnTo>
                    <a:pt x="7" y="204"/>
                  </a:lnTo>
                  <a:lnTo>
                    <a:pt x="13" y="218"/>
                  </a:lnTo>
                  <a:lnTo>
                    <a:pt x="21" y="231"/>
                  </a:lnTo>
                  <a:lnTo>
                    <a:pt x="30" y="243"/>
                  </a:lnTo>
                  <a:lnTo>
                    <a:pt x="41" y="256"/>
                  </a:lnTo>
                  <a:lnTo>
                    <a:pt x="53" y="266"/>
                  </a:lnTo>
                  <a:lnTo>
                    <a:pt x="66" y="277"/>
                  </a:lnTo>
                  <a:lnTo>
                    <a:pt x="80" y="287"/>
                  </a:lnTo>
                  <a:lnTo>
                    <a:pt x="96" y="295"/>
                  </a:lnTo>
                  <a:lnTo>
                    <a:pt x="113" y="303"/>
                  </a:lnTo>
                  <a:lnTo>
                    <a:pt x="130" y="309"/>
                  </a:lnTo>
                  <a:lnTo>
                    <a:pt x="148" y="315"/>
                  </a:lnTo>
                  <a:lnTo>
                    <a:pt x="167" y="319"/>
                  </a:lnTo>
                  <a:lnTo>
                    <a:pt x="186" y="322"/>
                  </a:lnTo>
                  <a:lnTo>
                    <a:pt x="206" y="325"/>
                  </a:lnTo>
                  <a:lnTo>
                    <a:pt x="225" y="325"/>
                  </a:lnTo>
                  <a:lnTo>
                    <a:pt x="246" y="325"/>
                  </a:lnTo>
                  <a:lnTo>
                    <a:pt x="265" y="322"/>
                  </a:lnTo>
                  <a:lnTo>
                    <a:pt x="285" y="319"/>
                  </a:lnTo>
                  <a:lnTo>
                    <a:pt x="304" y="315"/>
                  </a:lnTo>
                  <a:lnTo>
                    <a:pt x="322" y="309"/>
                  </a:lnTo>
                  <a:lnTo>
                    <a:pt x="339" y="303"/>
                  </a:lnTo>
                  <a:lnTo>
                    <a:pt x="356" y="295"/>
                  </a:lnTo>
                  <a:lnTo>
                    <a:pt x="372" y="287"/>
                  </a:lnTo>
                  <a:lnTo>
                    <a:pt x="386" y="277"/>
                  </a:lnTo>
                  <a:lnTo>
                    <a:pt x="399" y="266"/>
                  </a:lnTo>
                  <a:lnTo>
                    <a:pt x="411" y="256"/>
                  </a:lnTo>
                  <a:lnTo>
                    <a:pt x="422" y="243"/>
                  </a:lnTo>
                  <a:lnTo>
                    <a:pt x="431" y="231"/>
                  </a:lnTo>
                  <a:lnTo>
                    <a:pt x="439" y="218"/>
                  </a:lnTo>
                  <a:lnTo>
                    <a:pt x="445" y="204"/>
                  </a:lnTo>
                  <a:lnTo>
                    <a:pt x="449" y="190"/>
                  </a:lnTo>
                  <a:lnTo>
                    <a:pt x="451" y="176"/>
                  </a:lnTo>
                  <a:lnTo>
                    <a:pt x="453" y="16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0207" name="Freeform 19"/>
            <p:cNvSpPr>
              <a:spLocks/>
            </p:cNvSpPr>
            <p:nvPr/>
          </p:nvSpPr>
          <p:spPr bwMode="auto">
            <a:xfrm>
              <a:off x="2902" y="699"/>
              <a:ext cx="452" cy="326"/>
            </a:xfrm>
            <a:custGeom>
              <a:avLst/>
              <a:gdLst>
                <a:gd name="T0" fmla="*/ 0 w 452"/>
                <a:gd name="T1" fmla="*/ 176 h 326"/>
                <a:gd name="T2" fmla="*/ 7 w 452"/>
                <a:gd name="T3" fmla="*/ 204 h 326"/>
                <a:gd name="T4" fmla="*/ 21 w 452"/>
                <a:gd name="T5" fmla="*/ 231 h 326"/>
                <a:gd name="T6" fmla="*/ 40 w 452"/>
                <a:gd name="T7" fmla="*/ 256 h 326"/>
                <a:gd name="T8" fmla="*/ 65 w 452"/>
                <a:gd name="T9" fmla="*/ 278 h 326"/>
                <a:gd name="T10" fmla="*/ 96 w 452"/>
                <a:gd name="T11" fmla="*/ 295 h 326"/>
                <a:gd name="T12" fmla="*/ 130 w 452"/>
                <a:gd name="T13" fmla="*/ 309 h 326"/>
                <a:gd name="T14" fmla="*/ 167 w 452"/>
                <a:gd name="T15" fmla="*/ 319 h 326"/>
                <a:gd name="T16" fmla="*/ 206 w 452"/>
                <a:gd name="T17" fmla="*/ 325 h 326"/>
                <a:gd name="T18" fmla="*/ 245 w 452"/>
                <a:gd name="T19" fmla="*/ 325 h 326"/>
                <a:gd name="T20" fmla="*/ 283 w 452"/>
                <a:gd name="T21" fmla="*/ 319 h 326"/>
                <a:gd name="T22" fmla="*/ 320 w 452"/>
                <a:gd name="T23" fmla="*/ 309 h 326"/>
                <a:gd name="T24" fmla="*/ 354 w 452"/>
                <a:gd name="T25" fmla="*/ 295 h 326"/>
                <a:gd name="T26" fmla="*/ 385 w 452"/>
                <a:gd name="T27" fmla="*/ 277 h 326"/>
                <a:gd name="T28" fmla="*/ 410 w 452"/>
                <a:gd name="T29" fmla="*/ 254 h 326"/>
                <a:gd name="T30" fmla="*/ 429 w 452"/>
                <a:gd name="T31" fmla="*/ 231 h 326"/>
                <a:gd name="T32" fmla="*/ 443 w 452"/>
                <a:gd name="T33" fmla="*/ 204 h 326"/>
                <a:gd name="T34" fmla="*/ 451 w 452"/>
                <a:gd name="T35" fmla="*/ 176 h 326"/>
                <a:gd name="T36" fmla="*/ 451 w 452"/>
                <a:gd name="T37" fmla="*/ 148 h 326"/>
                <a:gd name="T38" fmla="*/ 443 w 452"/>
                <a:gd name="T39" fmla="*/ 120 h 326"/>
                <a:gd name="T40" fmla="*/ 429 w 452"/>
                <a:gd name="T41" fmla="*/ 93 h 326"/>
                <a:gd name="T42" fmla="*/ 410 w 452"/>
                <a:gd name="T43" fmla="*/ 68 h 326"/>
                <a:gd name="T44" fmla="*/ 385 w 452"/>
                <a:gd name="T45" fmla="*/ 47 h 326"/>
                <a:gd name="T46" fmla="*/ 354 w 452"/>
                <a:gd name="T47" fmla="*/ 29 h 326"/>
                <a:gd name="T48" fmla="*/ 320 w 452"/>
                <a:gd name="T49" fmla="*/ 15 h 326"/>
                <a:gd name="T50" fmla="*/ 283 w 452"/>
                <a:gd name="T51" fmla="*/ 5 h 326"/>
                <a:gd name="T52" fmla="*/ 245 w 452"/>
                <a:gd name="T53" fmla="*/ 0 h 326"/>
                <a:gd name="T54" fmla="*/ 206 w 452"/>
                <a:gd name="T55" fmla="*/ 0 h 326"/>
                <a:gd name="T56" fmla="*/ 167 w 452"/>
                <a:gd name="T57" fmla="*/ 5 h 326"/>
                <a:gd name="T58" fmla="*/ 130 w 452"/>
                <a:gd name="T59" fmla="*/ 15 h 326"/>
                <a:gd name="T60" fmla="*/ 96 w 452"/>
                <a:gd name="T61" fmla="*/ 29 h 326"/>
                <a:gd name="T62" fmla="*/ 65 w 452"/>
                <a:gd name="T63" fmla="*/ 47 h 326"/>
                <a:gd name="T64" fmla="*/ 40 w 452"/>
                <a:gd name="T65" fmla="*/ 68 h 326"/>
                <a:gd name="T66" fmla="*/ 21 w 452"/>
                <a:gd name="T67" fmla="*/ 93 h 326"/>
                <a:gd name="T68" fmla="*/ 7 w 452"/>
                <a:gd name="T69" fmla="*/ 120 h 326"/>
                <a:gd name="T70" fmla="*/ 0 w 452"/>
                <a:gd name="T71" fmla="*/ 148 h 32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2"/>
                <a:gd name="T109" fmla="*/ 0 h 326"/>
                <a:gd name="T110" fmla="*/ 452 w 452"/>
                <a:gd name="T111" fmla="*/ 326 h 32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2" h="326">
                  <a:moveTo>
                    <a:pt x="0" y="162"/>
                  </a:moveTo>
                  <a:lnTo>
                    <a:pt x="0" y="176"/>
                  </a:lnTo>
                  <a:lnTo>
                    <a:pt x="3" y="190"/>
                  </a:lnTo>
                  <a:lnTo>
                    <a:pt x="7" y="204"/>
                  </a:lnTo>
                  <a:lnTo>
                    <a:pt x="13" y="218"/>
                  </a:lnTo>
                  <a:lnTo>
                    <a:pt x="21" y="231"/>
                  </a:lnTo>
                  <a:lnTo>
                    <a:pt x="29" y="243"/>
                  </a:lnTo>
                  <a:lnTo>
                    <a:pt x="40" y="256"/>
                  </a:lnTo>
                  <a:lnTo>
                    <a:pt x="52" y="267"/>
                  </a:lnTo>
                  <a:lnTo>
                    <a:pt x="65" y="278"/>
                  </a:lnTo>
                  <a:lnTo>
                    <a:pt x="80" y="287"/>
                  </a:lnTo>
                  <a:lnTo>
                    <a:pt x="96" y="295"/>
                  </a:lnTo>
                  <a:lnTo>
                    <a:pt x="112" y="303"/>
                  </a:lnTo>
                  <a:lnTo>
                    <a:pt x="130" y="309"/>
                  </a:lnTo>
                  <a:lnTo>
                    <a:pt x="148" y="315"/>
                  </a:lnTo>
                  <a:lnTo>
                    <a:pt x="167" y="319"/>
                  </a:lnTo>
                  <a:lnTo>
                    <a:pt x="186" y="322"/>
                  </a:lnTo>
                  <a:lnTo>
                    <a:pt x="206" y="325"/>
                  </a:lnTo>
                  <a:lnTo>
                    <a:pt x="225" y="325"/>
                  </a:lnTo>
                  <a:lnTo>
                    <a:pt x="245" y="325"/>
                  </a:lnTo>
                  <a:lnTo>
                    <a:pt x="264" y="322"/>
                  </a:lnTo>
                  <a:lnTo>
                    <a:pt x="283" y="319"/>
                  </a:lnTo>
                  <a:lnTo>
                    <a:pt x="302" y="315"/>
                  </a:lnTo>
                  <a:lnTo>
                    <a:pt x="320" y="309"/>
                  </a:lnTo>
                  <a:lnTo>
                    <a:pt x="338" y="303"/>
                  </a:lnTo>
                  <a:lnTo>
                    <a:pt x="354" y="295"/>
                  </a:lnTo>
                  <a:lnTo>
                    <a:pt x="370" y="287"/>
                  </a:lnTo>
                  <a:lnTo>
                    <a:pt x="385" y="277"/>
                  </a:lnTo>
                  <a:lnTo>
                    <a:pt x="398" y="266"/>
                  </a:lnTo>
                  <a:lnTo>
                    <a:pt x="410" y="254"/>
                  </a:lnTo>
                  <a:lnTo>
                    <a:pt x="421" y="243"/>
                  </a:lnTo>
                  <a:lnTo>
                    <a:pt x="429" y="231"/>
                  </a:lnTo>
                  <a:lnTo>
                    <a:pt x="437" y="217"/>
                  </a:lnTo>
                  <a:lnTo>
                    <a:pt x="443" y="204"/>
                  </a:lnTo>
                  <a:lnTo>
                    <a:pt x="447" y="190"/>
                  </a:lnTo>
                  <a:lnTo>
                    <a:pt x="451" y="176"/>
                  </a:lnTo>
                  <a:lnTo>
                    <a:pt x="451" y="162"/>
                  </a:lnTo>
                  <a:lnTo>
                    <a:pt x="451" y="148"/>
                  </a:lnTo>
                  <a:lnTo>
                    <a:pt x="447" y="134"/>
                  </a:lnTo>
                  <a:lnTo>
                    <a:pt x="443" y="120"/>
                  </a:lnTo>
                  <a:lnTo>
                    <a:pt x="437" y="106"/>
                  </a:lnTo>
                  <a:lnTo>
                    <a:pt x="429" y="93"/>
                  </a:lnTo>
                  <a:lnTo>
                    <a:pt x="421" y="81"/>
                  </a:lnTo>
                  <a:lnTo>
                    <a:pt x="410" y="68"/>
                  </a:lnTo>
                  <a:lnTo>
                    <a:pt x="398" y="57"/>
                  </a:lnTo>
                  <a:lnTo>
                    <a:pt x="385" y="47"/>
                  </a:lnTo>
                  <a:lnTo>
                    <a:pt x="370" y="37"/>
                  </a:lnTo>
                  <a:lnTo>
                    <a:pt x="354" y="29"/>
                  </a:lnTo>
                  <a:lnTo>
                    <a:pt x="338" y="21"/>
                  </a:lnTo>
                  <a:lnTo>
                    <a:pt x="320" y="15"/>
                  </a:lnTo>
                  <a:lnTo>
                    <a:pt x="302" y="9"/>
                  </a:lnTo>
                  <a:lnTo>
                    <a:pt x="283" y="5"/>
                  </a:lnTo>
                  <a:lnTo>
                    <a:pt x="264" y="1"/>
                  </a:lnTo>
                  <a:lnTo>
                    <a:pt x="245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2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5" y="47"/>
                  </a:lnTo>
                  <a:lnTo>
                    <a:pt x="52" y="57"/>
                  </a:lnTo>
                  <a:lnTo>
                    <a:pt x="40" y="68"/>
                  </a:lnTo>
                  <a:lnTo>
                    <a:pt x="29" y="81"/>
                  </a:lnTo>
                  <a:lnTo>
                    <a:pt x="21" y="93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0" y="148"/>
                  </a:lnTo>
                  <a:lnTo>
                    <a:pt x="0" y="16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0208" name="Rectangle 20"/>
            <p:cNvSpPr>
              <a:spLocks noChangeArrowheads="1"/>
            </p:cNvSpPr>
            <p:nvPr/>
          </p:nvSpPr>
          <p:spPr bwMode="auto">
            <a:xfrm>
              <a:off x="2976" y="758"/>
              <a:ext cx="292" cy="2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Cambria"/>
                  <a:cs typeface="Cambria"/>
                </a:rPr>
                <a:t>lot</a:t>
              </a:r>
            </a:p>
          </p:txBody>
        </p:sp>
        <p:sp>
          <p:nvSpPr>
            <p:cNvPr id="50209" name="Rectangle 21"/>
            <p:cNvSpPr>
              <a:spLocks noChangeArrowheads="1"/>
            </p:cNvSpPr>
            <p:nvPr/>
          </p:nvSpPr>
          <p:spPr bwMode="auto">
            <a:xfrm>
              <a:off x="2470" y="497"/>
              <a:ext cx="47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Cambria"/>
                  <a:cs typeface="Cambria"/>
                </a:rPr>
                <a:t>name</a:t>
              </a:r>
            </a:p>
          </p:txBody>
        </p:sp>
        <p:sp>
          <p:nvSpPr>
            <p:cNvPr id="50210" name="Rectangle 22"/>
            <p:cNvSpPr>
              <a:spLocks noChangeArrowheads="1"/>
            </p:cNvSpPr>
            <p:nvPr/>
          </p:nvSpPr>
          <p:spPr bwMode="auto">
            <a:xfrm>
              <a:off x="2121" y="751"/>
              <a:ext cx="329" cy="2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u="sng">
                  <a:solidFill>
                    <a:srgbClr val="000000"/>
                  </a:solidFill>
                  <a:latin typeface="Cambria"/>
                  <a:cs typeface="Cambria"/>
                </a:rPr>
                <a:t>ssn</a:t>
              </a:r>
            </a:p>
          </p:txBody>
        </p:sp>
      </p:grpSp>
      <p:grpSp>
        <p:nvGrpSpPr>
          <p:cNvPr id="50188" name="Group 23"/>
          <p:cNvGrpSpPr>
            <a:grpSpLocks/>
          </p:cNvGrpSpPr>
          <p:nvPr/>
        </p:nvGrpSpPr>
        <p:grpSpPr bwMode="auto">
          <a:xfrm>
            <a:off x="3975102" y="2647950"/>
            <a:ext cx="1169744" cy="781050"/>
            <a:chOff x="3456" y="1053"/>
            <a:chExt cx="778" cy="580"/>
          </a:xfrm>
        </p:grpSpPr>
        <p:sp>
          <p:nvSpPr>
            <p:cNvPr id="50203" name="Rectangle 24"/>
            <p:cNvSpPr>
              <a:spLocks noChangeArrowheads="1"/>
            </p:cNvSpPr>
            <p:nvPr/>
          </p:nvSpPr>
          <p:spPr bwMode="auto">
            <a:xfrm>
              <a:off x="3521" y="1268"/>
              <a:ext cx="71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Cambria"/>
                  <a:cs typeface="Cambria"/>
                </a:rPr>
                <a:t>Works_in</a:t>
              </a:r>
            </a:p>
          </p:txBody>
        </p:sp>
        <p:sp>
          <p:nvSpPr>
            <p:cNvPr id="50204" name="Freeform 25"/>
            <p:cNvSpPr>
              <a:spLocks/>
            </p:cNvSpPr>
            <p:nvPr/>
          </p:nvSpPr>
          <p:spPr bwMode="auto">
            <a:xfrm>
              <a:off x="3456" y="1053"/>
              <a:ext cx="769" cy="580"/>
            </a:xfrm>
            <a:custGeom>
              <a:avLst/>
              <a:gdLst>
                <a:gd name="T0" fmla="*/ 0 w 769"/>
                <a:gd name="T1" fmla="*/ 290 h 580"/>
                <a:gd name="T2" fmla="*/ 378 w 769"/>
                <a:gd name="T3" fmla="*/ 0 h 580"/>
                <a:gd name="T4" fmla="*/ 768 w 769"/>
                <a:gd name="T5" fmla="*/ 300 h 580"/>
                <a:gd name="T6" fmla="*/ 378 w 769"/>
                <a:gd name="T7" fmla="*/ 579 h 580"/>
                <a:gd name="T8" fmla="*/ 0 w 769"/>
                <a:gd name="T9" fmla="*/ 290 h 5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9"/>
                <a:gd name="T16" fmla="*/ 0 h 580"/>
                <a:gd name="T17" fmla="*/ 769 w 769"/>
                <a:gd name="T18" fmla="*/ 580 h 5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9" h="580">
                  <a:moveTo>
                    <a:pt x="0" y="290"/>
                  </a:moveTo>
                  <a:lnTo>
                    <a:pt x="378" y="0"/>
                  </a:lnTo>
                  <a:lnTo>
                    <a:pt x="768" y="300"/>
                  </a:lnTo>
                  <a:lnTo>
                    <a:pt x="378" y="579"/>
                  </a:lnTo>
                  <a:lnTo>
                    <a:pt x="0" y="29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</p:grpSp>
      <p:sp>
        <p:nvSpPr>
          <p:cNvPr id="50189" name="Freeform 26"/>
          <p:cNvSpPr>
            <a:spLocks/>
          </p:cNvSpPr>
          <p:nvPr/>
        </p:nvSpPr>
        <p:spPr bwMode="auto">
          <a:xfrm>
            <a:off x="5573713" y="2894013"/>
            <a:ext cx="1227137" cy="406400"/>
          </a:xfrm>
          <a:custGeom>
            <a:avLst/>
            <a:gdLst>
              <a:gd name="T0" fmla="*/ 1225633 w 816"/>
              <a:gd name="T1" fmla="*/ 405054 h 302"/>
              <a:gd name="T2" fmla="*/ 1225633 w 816"/>
              <a:gd name="T3" fmla="*/ 0 h 302"/>
              <a:gd name="T4" fmla="*/ 0 w 816"/>
              <a:gd name="T5" fmla="*/ 0 h 302"/>
              <a:gd name="T6" fmla="*/ 0 w 816"/>
              <a:gd name="T7" fmla="*/ 405054 h 302"/>
              <a:gd name="T8" fmla="*/ 1225633 w 816"/>
              <a:gd name="T9" fmla="*/ 405054 h 3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6"/>
              <a:gd name="T16" fmla="*/ 0 h 302"/>
              <a:gd name="T17" fmla="*/ 816 w 816"/>
              <a:gd name="T18" fmla="*/ 302 h 3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6" h="302">
                <a:moveTo>
                  <a:pt x="815" y="301"/>
                </a:moveTo>
                <a:lnTo>
                  <a:pt x="815" y="0"/>
                </a:lnTo>
                <a:lnTo>
                  <a:pt x="0" y="0"/>
                </a:lnTo>
                <a:lnTo>
                  <a:pt x="0" y="301"/>
                </a:lnTo>
                <a:lnTo>
                  <a:pt x="815" y="30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grpSp>
        <p:nvGrpSpPr>
          <p:cNvPr id="50190" name="Group 27"/>
          <p:cNvGrpSpPr>
            <a:grpSpLocks/>
          </p:cNvGrpSpPr>
          <p:nvPr/>
        </p:nvGrpSpPr>
        <p:grpSpPr bwMode="auto">
          <a:xfrm>
            <a:off x="2193925" y="2879725"/>
            <a:ext cx="1265238" cy="398463"/>
            <a:chOff x="2328" y="1226"/>
            <a:chExt cx="841" cy="295"/>
          </a:xfrm>
        </p:grpSpPr>
        <p:sp>
          <p:nvSpPr>
            <p:cNvPr id="50201" name="Freeform 28"/>
            <p:cNvSpPr>
              <a:spLocks/>
            </p:cNvSpPr>
            <p:nvPr/>
          </p:nvSpPr>
          <p:spPr bwMode="auto">
            <a:xfrm>
              <a:off x="2328" y="1226"/>
              <a:ext cx="814" cy="295"/>
            </a:xfrm>
            <a:custGeom>
              <a:avLst/>
              <a:gdLst>
                <a:gd name="T0" fmla="*/ 813 w 814"/>
                <a:gd name="T1" fmla="*/ 294 h 295"/>
                <a:gd name="T2" fmla="*/ 813 w 814"/>
                <a:gd name="T3" fmla="*/ 0 h 295"/>
                <a:gd name="T4" fmla="*/ 0 w 814"/>
                <a:gd name="T5" fmla="*/ 0 h 295"/>
                <a:gd name="T6" fmla="*/ 0 w 814"/>
                <a:gd name="T7" fmla="*/ 294 h 295"/>
                <a:gd name="T8" fmla="*/ 813 w 814"/>
                <a:gd name="T9" fmla="*/ 294 h 2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4"/>
                <a:gd name="T16" fmla="*/ 0 h 295"/>
                <a:gd name="T17" fmla="*/ 814 w 814"/>
                <a:gd name="T18" fmla="*/ 295 h 2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4" h="295">
                  <a:moveTo>
                    <a:pt x="813" y="294"/>
                  </a:moveTo>
                  <a:lnTo>
                    <a:pt x="813" y="0"/>
                  </a:lnTo>
                  <a:lnTo>
                    <a:pt x="0" y="0"/>
                  </a:lnTo>
                  <a:lnTo>
                    <a:pt x="0" y="294"/>
                  </a:lnTo>
                  <a:lnTo>
                    <a:pt x="813" y="29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0202" name="Rectangle 29"/>
            <p:cNvSpPr>
              <a:spLocks noChangeArrowheads="1"/>
            </p:cNvSpPr>
            <p:nvPr/>
          </p:nvSpPr>
          <p:spPr bwMode="auto">
            <a:xfrm>
              <a:off x="2336" y="1264"/>
              <a:ext cx="83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Cambria"/>
                  <a:cs typeface="Cambria"/>
                </a:rPr>
                <a:t>Employees</a:t>
              </a:r>
            </a:p>
          </p:txBody>
        </p:sp>
      </p:grpSp>
      <p:sp>
        <p:nvSpPr>
          <p:cNvPr id="50191" name="Rectangle 30"/>
          <p:cNvSpPr>
            <a:spLocks noChangeArrowheads="1"/>
          </p:cNvSpPr>
          <p:nvPr/>
        </p:nvSpPr>
        <p:spPr bwMode="auto">
          <a:xfrm>
            <a:off x="5489575" y="2947988"/>
            <a:ext cx="14224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Cambria"/>
                <a:cs typeface="Cambria"/>
              </a:rPr>
              <a:t>Departments</a:t>
            </a:r>
          </a:p>
        </p:txBody>
      </p:sp>
      <p:sp>
        <p:nvSpPr>
          <p:cNvPr id="50192" name="Line 31"/>
          <p:cNvSpPr>
            <a:spLocks noChangeShapeType="1"/>
          </p:cNvSpPr>
          <p:nvPr/>
        </p:nvSpPr>
        <p:spPr bwMode="auto">
          <a:xfrm flipH="1">
            <a:off x="3379788" y="3040063"/>
            <a:ext cx="515937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50193" name="Line 32"/>
          <p:cNvSpPr>
            <a:spLocks noChangeShapeType="1"/>
          </p:cNvSpPr>
          <p:nvPr/>
        </p:nvSpPr>
        <p:spPr bwMode="auto">
          <a:xfrm flipV="1">
            <a:off x="5105400" y="3040063"/>
            <a:ext cx="438150" cy="7937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50194" name="Line 33"/>
          <p:cNvSpPr>
            <a:spLocks noChangeShapeType="1"/>
          </p:cNvSpPr>
          <p:nvPr/>
        </p:nvSpPr>
        <p:spPr bwMode="auto">
          <a:xfrm flipH="1">
            <a:off x="3162300" y="2592388"/>
            <a:ext cx="228600" cy="2476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50195" name="Line 34"/>
          <p:cNvSpPr>
            <a:spLocks noChangeShapeType="1"/>
          </p:cNvSpPr>
          <p:nvPr/>
        </p:nvSpPr>
        <p:spPr bwMode="auto">
          <a:xfrm>
            <a:off x="2735263" y="2268538"/>
            <a:ext cx="0" cy="571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50196" name="Line 35"/>
          <p:cNvSpPr>
            <a:spLocks noChangeShapeType="1"/>
          </p:cNvSpPr>
          <p:nvPr/>
        </p:nvSpPr>
        <p:spPr bwMode="auto">
          <a:xfrm>
            <a:off x="2236788" y="2592388"/>
            <a:ext cx="131762" cy="2476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50197" name="Line 36"/>
          <p:cNvSpPr>
            <a:spLocks noChangeShapeType="1"/>
          </p:cNvSpPr>
          <p:nvPr/>
        </p:nvSpPr>
        <p:spPr bwMode="auto">
          <a:xfrm>
            <a:off x="4467225" y="2074863"/>
            <a:ext cx="0" cy="571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50198" name="Line 37"/>
          <p:cNvSpPr>
            <a:spLocks noChangeShapeType="1"/>
          </p:cNvSpPr>
          <p:nvPr/>
        </p:nvSpPr>
        <p:spPr bwMode="auto">
          <a:xfrm>
            <a:off x="5627688" y="2592388"/>
            <a:ext cx="204787" cy="3127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50199" name="Line 38"/>
          <p:cNvSpPr>
            <a:spLocks noChangeShapeType="1"/>
          </p:cNvSpPr>
          <p:nvPr/>
        </p:nvSpPr>
        <p:spPr bwMode="auto">
          <a:xfrm>
            <a:off x="6127750" y="2333625"/>
            <a:ext cx="0" cy="571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50200" name="Line 39"/>
          <p:cNvSpPr>
            <a:spLocks noChangeShapeType="1"/>
          </p:cNvSpPr>
          <p:nvPr/>
        </p:nvSpPr>
        <p:spPr bwMode="auto">
          <a:xfrm flipH="1">
            <a:off x="6481763" y="2592388"/>
            <a:ext cx="157162" cy="3127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5200" y="2667000"/>
            <a:ext cx="356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mbria"/>
                <a:cs typeface="Cambria"/>
              </a:rPr>
              <a:t>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81600" y="2743200"/>
            <a:ext cx="356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mbria"/>
                <a:cs typeface="Cambria"/>
              </a:rPr>
              <a:t>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609600" y="381000"/>
            <a:ext cx="8229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200">
                <a:solidFill>
                  <a:srgbClr val="FF0000"/>
                </a:solidFill>
                <a:latin typeface="Cambria"/>
                <a:cs typeface="Cambria"/>
              </a:rPr>
              <a:t>Uni-participation Constraints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381000" y="3810000"/>
            <a:ext cx="34290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800">
                <a:latin typeface="Cambria"/>
                <a:cs typeface="Cambria"/>
              </a:rPr>
              <a:t>Map relationship to a table: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75000"/>
              <a:buFontTx/>
              <a:buChar char="–"/>
            </a:pPr>
            <a:r>
              <a:rPr lang="en-US" sz="1800">
                <a:latin typeface="Cambria"/>
                <a:cs typeface="Cambria"/>
              </a:rPr>
              <a:t>Note that </a:t>
            </a:r>
            <a:r>
              <a:rPr lang="en-US" sz="1800">
                <a:solidFill>
                  <a:schemeClr val="accent2"/>
                </a:solidFill>
                <a:latin typeface="Cambria"/>
                <a:cs typeface="Cambria"/>
              </a:rPr>
              <a:t>did</a:t>
            </a:r>
            <a:r>
              <a:rPr lang="en-US" sz="1800">
                <a:latin typeface="Cambria"/>
                <a:cs typeface="Cambria"/>
              </a:rPr>
              <a:t> is the key now!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75000"/>
              <a:buFontTx/>
              <a:buChar char="–"/>
            </a:pPr>
            <a:r>
              <a:rPr lang="en-US" sz="1800">
                <a:latin typeface="Cambria"/>
                <a:cs typeface="Cambria"/>
              </a:rPr>
              <a:t>Separate tables for Employees and Departments.</a:t>
            </a:r>
            <a:endParaRPr lang="en-US" sz="1600">
              <a:latin typeface="Cambria"/>
              <a:cs typeface="Cambria"/>
            </a:endParaRPr>
          </a:p>
        </p:txBody>
      </p:sp>
      <p:grpSp>
        <p:nvGrpSpPr>
          <p:cNvPr id="51204" name="Group 6"/>
          <p:cNvGrpSpPr>
            <a:grpSpLocks/>
          </p:cNvGrpSpPr>
          <p:nvPr/>
        </p:nvGrpSpPr>
        <p:grpSpPr bwMode="auto">
          <a:xfrm>
            <a:off x="1295400" y="1600200"/>
            <a:ext cx="5532438" cy="1828800"/>
            <a:chOff x="1822" y="815"/>
            <a:chExt cx="3680" cy="1357"/>
          </a:xfrm>
        </p:grpSpPr>
        <p:sp>
          <p:nvSpPr>
            <p:cNvPr id="51206" name="Freeform 7"/>
            <p:cNvSpPr>
              <a:spLocks/>
            </p:cNvSpPr>
            <p:nvPr/>
          </p:nvSpPr>
          <p:spPr bwMode="auto">
            <a:xfrm>
              <a:off x="4066" y="1247"/>
              <a:ext cx="454" cy="327"/>
            </a:xfrm>
            <a:custGeom>
              <a:avLst/>
              <a:gdLst>
                <a:gd name="T0" fmla="*/ 451 w 454"/>
                <a:gd name="T1" fmla="*/ 148 h 327"/>
                <a:gd name="T2" fmla="*/ 445 w 454"/>
                <a:gd name="T3" fmla="*/ 120 h 327"/>
                <a:gd name="T4" fmla="*/ 431 w 454"/>
                <a:gd name="T5" fmla="*/ 94 h 327"/>
                <a:gd name="T6" fmla="*/ 411 w 454"/>
                <a:gd name="T7" fmla="*/ 68 h 327"/>
                <a:gd name="T8" fmla="*/ 386 w 454"/>
                <a:gd name="T9" fmla="*/ 47 h 327"/>
                <a:gd name="T10" fmla="*/ 356 w 454"/>
                <a:gd name="T11" fmla="*/ 29 h 327"/>
                <a:gd name="T12" fmla="*/ 322 w 454"/>
                <a:gd name="T13" fmla="*/ 15 h 327"/>
                <a:gd name="T14" fmla="*/ 285 w 454"/>
                <a:gd name="T15" fmla="*/ 5 h 327"/>
                <a:gd name="T16" fmla="*/ 246 w 454"/>
                <a:gd name="T17" fmla="*/ 0 h 327"/>
                <a:gd name="T18" fmla="*/ 206 w 454"/>
                <a:gd name="T19" fmla="*/ 0 h 327"/>
                <a:gd name="T20" fmla="*/ 167 w 454"/>
                <a:gd name="T21" fmla="*/ 5 h 327"/>
                <a:gd name="T22" fmla="*/ 130 w 454"/>
                <a:gd name="T23" fmla="*/ 15 h 327"/>
                <a:gd name="T24" fmla="*/ 96 w 454"/>
                <a:gd name="T25" fmla="*/ 29 h 327"/>
                <a:gd name="T26" fmla="*/ 65 w 454"/>
                <a:gd name="T27" fmla="*/ 47 h 327"/>
                <a:gd name="T28" fmla="*/ 40 w 454"/>
                <a:gd name="T29" fmla="*/ 68 h 327"/>
                <a:gd name="T30" fmla="*/ 21 w 454"/>
                <a:gd name="T31" fmla="*/ 94 h 327"/>
                <a:gd name="T32" fmla="*/ 7 w 454"/>
                <a:gd name="T33" fmla="*/ 120 h 327"/>
                <a:gd name="T34" fmla="*/ 1 w 454"/>
                <a:gd name="T35" fmla="*/ 148 h 327"/>
                <a:gd name="T36" fmla="*/ 1 w 454"/>
                <a:gd name="T37" fmla="*/ 177 h 327"/>
                <a:gd name="T38" fmla="*/ 7 w 454"/>
                <a:gd name="T39" fmla="*/ 205 h 327"/>
                <a:gd name="T40" fmla="*/ 21 w 454"/>
                <a:gd name="T41" fmla="*/ 231 h 327"/>
                <a:gd name="T42" fmla="*/ 40 w 454"/>
                <a:gd name="T43" fmla="*/ 255 h 327"/>
                <a:gd name="T44" fmla="*/ 65 w 454"/>
                <a:gd name="T45" fmla="*/ 278 h 327"/>
                <a:gd name="T46" fmla="*/ 96 w 454"/>
                <a:gd name="T47" fmla="*/ 296 h 327"/>
                <a:gd name="T48" fmla="*/ 130 w 454"/>
                <a:gd name="T49" fmla="*/ 310 h 327"/>
                <a:gd name="T50" fmla="*/ 167 w 454"/>
                <a:gd name="T51" fmla="*/ 320 h 327"/>
                <a:gd name="T52" fmla="*/ 206 w 454"/>
                <a:gd name="T53" fmla="*/ 326 h 327"/>
                <a:gd name="T54" fmla="*/ 246 w 454"/>
                <a:gd name="T55" fmla="*/ 326 h 327"/>
                <a:gd name="T56" fmla="*/ 285 w 454"/>
                <a:gd name="T57" fmla="*/ 320 h 327"/>
                <a:gd name="T58" fmla="*/ 322 w 454"/>
                <a:gd name="T59" fmla="*/ 310 h 327"/>
                <a:gd name="T60" fmla="*/ 356 w 454"/>
                <a:gd name="T61" fmla="*/ 296 h 327"/>
                <a:gd name="T62" fmla="*/ 386 w 454"/>
                <a:gd name="T63" fmla="*/ 278 h 327"/>
                <a:gd name="T64" fmla="*/ 411 w 454"/>
                <a:gd name="T65" fmla="*/ 255 h 327"/>
                <a:gd name="T66" fmla="*/ 431 w 454"/>
                <a:gd name="T67" fmla="*/ 231 h 327"/>
                <a:gd name="T68" fmla="*/ 445 w 454"/>
                <a:gd name="T69" fmla="*/ 205 h 327"/>
                <a:gd name="T70" fmla="*/ 451 w 454"/>
                <a:gd name="T71" fmla="*/ 177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7"/>
                <a:gd name="T110" fmla="*/ 454 w 454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7">
                  <a:moveTo>
                    <a:pt x="453" y="163"/>
                  </a:moveTo>
                  <a:lnTo>
                    <a:pt x="451" y="148"/>
                  </a:lnTo>
                  <a:lnTo>
                    <a:pt x="448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0"/>
                  </a:lnTo>
                  <a:lnTo>
                    <a:pt x="411" y="68"/>
                  </a:lnTo>
                  <a:lnTo>
                    <a:pt x="399" y="57"/>
                  </a:lnTo>
                  <a:lnTo>
                    <a:pt x="386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3" y="9"/>
                  </a:lnTo>
                  <a:lnTo>
                    <a:pt x="285" y="5"/>
                  </a:lnTo>
                  <a:lnTo>
                    <a:pt x="265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5" y="47"/>
                  </a:lnTo>
                  <a:lnTo>
                    <a:pt x="53" y="57"/>
                  </a:lnTo>
                  <a:lnTo>
                    <a:pt x="40" y="68"/>
                  </a:lnTo>
                  <a:lnTo>
                    <a:pt x="29" y="80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3" y="191"/>
                  </a:lnTo>
                  <a:lnTo>
                    <a:pt x="7" y="205"/>
                  </a:lnTo>
                  <a:lnTo>
                    <a:pt x="13" y="217"/>
                  </a:lnTo>
                  <a:lnTo>
                    <a:pt x="21" y="231"/>
                  </a:lnTo>
                  <a:lnTo>
                    <a:pt x="29" y="244"/>
                  </a:lnTo>
                  <a:lnTo>
                    <a:pt x="40" y="255"/>
                  </a:lnTo>
                  <a:lnTo>
                    <a:pt x="53" y="266"/>
                  </a:lnTo>
                  <a:lnTo>
                    <a:pt x="65" y="278"/>
                  </a:lnTo>
                  <a:lnTo>
                    <a:pt x="80" y="288"/>
                  </a:lnTo>
                  <a:lnTo>
                    <a:pt x="96" y="296"/>
                  </a:lnTo>
                  <a:lnTo>
                    <a:pt x="113" y="303"/>
                  </a:lnTo>
                  <a:lnTo>
                    <a:pt x="130" y="310"/>
                  </a:lnTo>
                  <a:lnTo>
                    <a:pt x="148" y="316"/>
                  </a:lnTo>
                  <a:lnTo>
                    <a:pt x="167" y="320"/>
                  </a:lnTo>
                  <a:lnTo>
                    <a:pt x="186" y="323"/>
                  </a:lnTo>
                  <a:lnTo>
                    <a:pt x="206" y="326"/>
                  </a:lnTo>
                  <a:lnTo>
                    <a:pt x="225" y="326"/>
                  </a:lnTo>
                  <a:lnTo>
                    <a:pt x="246" y="326"/>
                  </a:lnTo>
                  <a:lnTo>
                    <a:pt x="265" y="323"/>
                  </a:lnTo>
                  <a:lnTo>
                    <a:pt x="285" y="320"/>
                  </a:lnTo>
                  <a:lnTo>
                    <a:pt x="303" y="316"/>
                  </a:lnTo>
                  <a:lnTo>
                    <a:pt x="322" y="310"/>
                  </a:lnTo>
                  <a:lnTo>
                    <a:pt x="339" y="303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6" y="278"/>
                  </a:lnTo>
                  <a:lnTo>
                    <a:pt x="399" y="266"/>
                  </a:lnTo>
                  <a:lnTo>
                    <a:pt x="411" y="255"/>
                  </a:lnTo>
                  <a:lnTo>
                    <a:pt x="422" y="244"/>
                  </a:lnTo>
                  <a:lnTo>
                    <a:pt x="431" y="231"/>
                  </a:lnTo>
                  <a:lnTo>
                    <a:pt x="439" y="217"/>
                  </a:lnTo>
                  <a:lnTo>
                    <a:pt x="445" y="205"/>
                  </a:lnTo>
                  <a:lnTo>
                    <a:pt x="448" y="191"/>
                  </a:lnTo>
                  <a:lnTo>
                    <a:pt x="451" y="177"/>
                  </a:lnTo>
                  <a:lnTo>
                    <a:pt x="453" y="1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1207" name="Freeform 8"/>
            <p:cNvSpPr>
              <a:spLocks/>
            </p:cNvSpPr>
            <p:nvPr/>
          </p:nvSpPr>
          <p:spPr bwMode="auto">
            <a:xfrm>
              <a:off x="4897" y="1261"/>
              <a:ext cx="575" cy="313"/>
            </a:xfrm>
            <a:custGeom>
              <a:avLst/>
              <a:gdLst>
                <a:gd name="T0" fmla="*/ 1 w 575"/>
                <a:gd name="T1" fmla="*/ 169 h 313"/>
                <a:gd name="T2" fmla="*/ 9 w 575"/>
                <a:gd name="T3" fmla="*/ 196 h 313"/>
                <a:gd name="T4" fmla="*/ 28 w 575"/>
                <a:gd name="T5" fmla="*/ 221 h 313"/>
                <a:gd name="T6" fmla="*/ 52 w 575"/>
                <a:gd name="T7" fmla="*/ 244 h 313"/>
                <a:gd name="T8" fmla="*/ 84 w 575"/>
                <a:gd name="T9" fmla="*/ 266 h 313"/>
                <a:gd name="T10" fmla="*/ 123 w 575"/>
                <a:gd name="T11" fmla="*/ 283 h 313"/>
                <a:gd name="T12" fmla="*/ 165 w 575"/>
                <a:gd name="T13" fmla="*/ 297 h 313"/>
                <a:gd name="T14" fmla="*/ 213 w 575"/>
                <a:gd name="T15" fmla="*/ 306 h 313"/>
                <a:gd name="T16" fmla="*/ 262 w 575"/>
                <a:gd name="T17" fmla="*/ 312 h 313"/>
                <a:gd name="T18" fmla="*/ 311 w 575"/>
                <a:gd name="T19" fmla="*/ 312 h 313"/>
                <a:gd name="T20" fmla="*/ 361 w 575"/>
                <a:gd name="T21" fmla="*/ 306 h 313"/>
                <a:gd name="T22" fmla="*/ 408 w 575"/>
                <a:gd name="T23" fmla="*/ 297 h 313"/>
                <a:gd name="T24" fmla="*/ 451 w 575"/>
                <a:gd name="T25" fmla="*/ 283 h 313"/>
                <a:gd name="T26" fmla="*/ 490 w 575"/>
                <a:gd name="T27" fmla="*/ 266 h 313"/>
                <a:gd name="T28" fmla="*/ 522 w 575"/>
                <a:gd name="T29" fmla="*/ 244 h 313"/>
                <a:gd name="T30" fmla="*/ 547 w 575"/>
                <a:gd name="T31" fmla="*/ 221 h 313"/>
                <a:gd name="T32" fmla="*/ 564 w 575"/>
                <a:gd name="T33" fmla="*/ 196 h 313"/>
                <a:gd name="T34" fmla="*/ 572 w 575"/>
                <a:gd name="T35" fmla="*/ 169 h 313"/>
                <a:gd name="T36" fmla="*/ 572 w 575"/>
                <a:gd name="T37" fmla="*/ 141 h 313"/>
                <a:gd name="T38" fmla="*/ 564 w 575"/>
                <a:gd name="T39" fmla="*/ 114 h 313"/>
                <a:gd name="T40" fmla="*/ 547 w 575"/>
                <a:gd name="T41" fmla="*/ 90 h 313"/>
                <a:gd name="T42" fmla="*/ 522 w 575"/>
                <a:gd name="T43" fmla="*/ 65 h 313"/>
                <a:gd name="T44" fmla="*/ 490 w 575"/>
                <a:gd name="T45" fmla="*/ 45 h 313"/>
                <a:gd name="T46" fmla="*/ 451 w 575"/>
                <a:gd name="T47" fmla="*/ 26 h 313"/>
                <a:gd name="T48" fmla="*/ 408 w 575"/>
                <a:gd name="T49" fmla="*/ 14 h 313"/>
                <a:gd name="T50" fmla="*/ 361 w 575"/>
                <a:gd name="T51" fmla="*/ 5 h 313"/>
                <a:gd name="T52" fmla="*/ 311 w 575"/>
                <a:gd name="T53" fmla="*/ 0 h 313"/>
                <a:gd name="T54" fmla="*/ 262 w 575"/>
                <a:gd name="T55" fmla="*/ 0 h 313"/>
                <a:gd name="T56" fmla="*/ 212 w 575"/>
                <a:gd name="T57" fmla="*/ 5 h 313"/>
                <a:gd name="T58" fmla="*/ 165 w 575"/>
                <a:gd name="T59" fmla="*/ 14 h 313"/>
                <a:gd name="T60" fmla="*/ 123 w 575"/>
                <a:gd name="T61" fmla="*/ 28 h 313"/>
                <a:gd name="T62" fmla="*/ 84 w 575"/>
                <a:gd name="T63" fmla="*/ 45 h 313"/>
                <a:gd name="T64" fmla="*/ 52 w 575"/>
                <a:gd name="T65" fmla="*/ 65 h 313"/>
                <a:gd name="T66" fmla="*/ 28 w 575"/>
                <a:gd name="T67" fmla="*/ 90 h 313"/>
                <a:gd name="T68" fmla="*/ 9 w 575"/>
                <a:gd name="T69" fmla="*/ 115 h 313"/>
                <a:gd name="T70" fmla="*/ 1 w 575"/>
                <a:gd name="T71" fmla="*/ 142 h 3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75"/>
                <a:gd name="T109" fmla="*/ 0 h 313"/>
                <a:gd name="T110" fmla="*/ 575 w 575"/>
                <a:gd name="T111" fmla="*/ 313 h 31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75" h="313">
                  <a:moveTo>
                    <a:pt x="0" y="156"/>
                  </a:moveTo>
                  <a:lnTo>
                    <a:pt x="1" y="169"/>
                  </a:lnTo>
                  <a:lnTo>
                    <a:pt x="5" y="182"/>
                  </a:lnTo>
                  <a:lnTo>
                    <a:pt x="9" y="196"/>
                  </a:lnTo>
                  <a:lnTo>
                    <a:pt x="17" y="208"/>
                  </a:lnTo>
                  <a:lnTo>
                    <a:pt x="28" y="221"/>
                  </a:lnTo>
                  <a:lnTo>
                    <a:pt x="38" y="234"/>
                  </a:lnTo>
                  <a:lnTo>
                    <a:pt x="52" y="244"/>
                  </a:lnTo>
                  <a:lnTo>
                    <a:pt x="67" y="255"/>
                  </a:lnTo>
                  <a:lnTo>
                    <a:pt x="84" y="266"/>
                  </a:lnTo>
                  <a:lnTo>
                    <a:pt x="103" y="275"/>
                  </a:lnTo>
                  <a:lnTo>
                    <a:pt x="123" y="283"/>
                  </a:lnTo>
                  <a:lnTo>
                    <a:pt x="143" y="290"/>
                  </a:lnTo>
                  <a:lnTo>
                    <a:pt x="165" y="297"/>
                  </a:lnTo>
                  <a:lnTo>
                    <a:pt x="189" y="302"/>
                  </a:lnTo>
                  <a:lnTo>
                    <a:pt x="213" y="306"/>
                  </a:lnTo>
                  <a:lnTo>
                    <a:pt x="237" y="309"/>
                  </a:lnTo>
                  <a:lnTo>
                    <a:pt x="262" y="312"/>
                  </a:lnTo>
                  <a:lnTo>
                    <a:pt x="287" y="312"/>
                  </a:lnTo>
                  <a:lnTo>
                    <a:pt x="311" y="312"/>
                  </a:lnTo>
                  <a:lnTo>
                    <a:pt x="337" y="309"/>
                  </a:lnTo>
                  <a:lnTo>
                    <a:pt x="361" y="306"/>
                  </a:lnTo>
                  <a:lnTo>
                    <a:pt x="385" y="302"/>
                  </a:lnTo>
                  <a:lnTo>
                    <a:pt x="408" y="297"/>
                  </a:lnTo>
                  <a:lnTo>
                    <a:pt x="431" y="290"/>
                  </a:lnTo>
                  <a:lnTo>
                    <a:pt x="451" y="283"/>
                  </a:lnTo>
                  <a:lnTo>
                    <a:pt x="471" y="275"/>
                  </a:lnTo>
                  <a:lnTo>
                    <a:pt x="490" y="266"/>
                  </a:lnTo>
                  <a:lnTo>
                    <a:pt x="506" y="255"/>
                  </a:lnTo>
                  <a:lnTo>
                    <a:pt x="522" y="244"/>
                  </a:lnTo>
                  <a:lnTo>
                    <a:pt x="536" y="234"/>
                  </a:lnTo>
                  <a:lnTo>
                    <a:pt x="547" y="221"/>
                  </a:lnTo>
                  <a:lnTo>
                    <a:pt x="556" y="208"/>
                  </a:lnTo>
                  <a:lnTo>
                    <a:pt x="564" y="196"/>
                  </a:lnTo>
                  <a:lnTo>
                    <a:pt x="569" y="182"/>
                  </a:lnTo>
                  <a:lnTo>
                    <a:pt x="572" y="169"/>
                  </a:lnTo>
                  <a:lnTo>
                    <a:pt x="574" y="156"/>
                  </a:lnTo>
                  <a:lnTo>
                    <a:pt x="572" y="141"/>
                  </a:lnTo>
                  <a:lnTo>
                    <a:pt x="569" y="129"/>
                  </a:lnTo>
                  <a:lnTo>
                    <a:pt x="564" y="114"/>
                  </a:lnTo>
                  <a:lnTo>
                    <a:pt x="556" y="102"/>
                  </a:lnTo>
                  <a:lnTo>
                    <a:pt x="547" y="90"/>
                  </a:lnTo>
                  <a:lnTo>
                    <a:pt x="536" y="76"/>
                  </a:lnTo>
                  <a:lnTo>
                    <a:pt x="522" y="65"/>
                  </a:lnTo>
                  <a:lnTo>
                    <a:pt x="506" y="55"/>
                  </a:lnTo>
                  <a:lnTo>
                    <a:pt x="490" y="45"/>
                  </a:lnTo>
                  <a:lnTo>
                    <a:pt x="471" y="36"/>
                  </a:lnTo>
                  <a:lnTo>
                    <a:pt x="451" y="26"/>
                  </a:lnTo>
                  <a:lnTo>
                    <a:pt x="431" y="20"/>
                  </a:lnTo>
                  <a:lnTo>
                    <a:pt x="408" y="14"/>
                  </a:lnTo>
                  <a:lnTo>
                    <a:pt x="385" y="8"/>
                  </a:lnTo>
                  <a:lnTo>
                    <a:pt x="361" y="5"/>
                  </a:lnTo>
                  <a:lnTo>
                    <a:pt x="337" y="1"/>
                  </a:lnTo>
                  <a:lnTo>
                    <a:pt x="311" y="0"/>
                  </a:lnTo>
                  <a:lnTo>
                    <a:pt x="287" y="0"/>
                  </a:lnTo>
                  <a:lnTo>
                    <a:pt x="262" y="0"/>
                  </a:lnTo>
                  <a:lnTo>
                    <a:pt x="237" y="1"/>
                  </a:lnTo>
                  <a:lnTo>
                    <a:pt x="212" y="5"/>
                  </a:lnTo>
                  <a:lnTo>
                    <a:pt x="189" y="9"/>
                  </a:lnTo>
                  <a:lnTo>
                    <a:pt x="165" y="14"/>
                  </a:lnTo>
                  <a:lnTo>
                    <a:pt x="143" y="20"/>
                  </a:lnTo>
                  <a:lnTo>
                    <a:pt x="123" y="28"/>
                  </a:lnTo>
                  <a:lnTo>
                    <a:pt x="102" y="36"/>
                  </a:lnTo>
                  <a:lnTo>
                    <a:pt x="84" y="45"/>
                  </a:lnTo>
                  <a:lnTo>
                    <a:pt x="67" y="55"/>
                  </a:lnTo>
                  <a:lnTo>
                    <a:pt x="52" y="65"/>
                  </a:lnTo>
                  <a:lnTo>
                    <a:pt x="38" y="78"/>
                  </a:lnTo>
                  <a:lnTo>
                    <a:pt x="28" y="90"/>
                  </a:lnTo>
                  <a:lnTo>
                    <a:pt x="17" y="102"/>
                  </a:lnTo>
                  <a:lnTo>
                    <a:pt x="9" y="115"/>
                  </a:lnTo>
                  <a:lnTo>
                    <a:pt x="5" y="129"/>
                  </a:lnTo>
                  <a:lnTo>
                    <a:pt x="1" y="142"/>
                  </a:lnTo>
                  <a:lnTo>
                    <a:pt x="0" y="15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grpSp>
          <p:nvGrpSpPr>
            <p:cNvPr id="51208" name="Group 9"/>
            <p:cNvGrpSpPr>
              <a:grpSpLocks/>
            </p:cNvGrpSpPr>
            <p:nvPr/>
          </p:nvGrpSpPr>
          <p:grpSpPr bwMode="auto">
            <a:xfrm>
              <a:off x="4425" y="1007"/>
              <a:ext cx="592" cy="327"/>
              <a:chOff x="4672" y="468"/>
              <a:chExt cx="592" cy="327"/>
            </a:xfrm>
          </p:grpSpPr>
          <p:sp>
            <p:nvSpPr>
              <p:cNvPr id="51238" name="Freeform 10"/>
              <p:cNvSpPr>
                <a:spLocks/>
              </p:cNvSpPr>
              <p:nvPr/>
            </p:nvSpPr>
            <p:spPr bwMode="auto">
              <a:xfrm>
                <a:off x="4672" y="468"/>
                <a:ext cx="592" cy="327"/>
              </a:xfrm>
              <a:custGeom>
                <a:avLst/>
                <a:gdLst>
                  <a:gd name="T0" fmla="*/ 589 w 592"/>
                  <a:gd name="T1" fmla="*/ 148 h 327"/>
                  <a:gd name="T2" fmla="*/ 581 w 592"/>
                  <a:gd name="T3" fmla="*/ 120 h 327"/>
                  <a:gd name="T4" fmla="*/ 563 w 592"/>
                  <a:gd name="T5" fmla="*/ 94 h 327"/>
                  <a:gd name="T6" fmla="*/ 538 w 592"/>
                  <a:gd name="T7" fmla="*/ 68 h 327"/>
                  <a:gd name="T8" fmla="*/ 505 w 592"/>
                  <a:gd name="T9" fmla="*/ 46 h 327"/>
                  <a:gd name="T10" fmla="*/ 465 w 592"/>
                  <a:gd name="T11" fmla="*/ 29 h 327"/>
                  <a:gd name="T12" fmla="*/ 420 w 592"/>
                  <a:gd name="T13" fmla="*/ 14 h 327"/>
                  <a:gd name="T14" fmla="*/ 372 w 592"/>
                  <a:gd name="T15" fmla="*/ 4 h 327"/>
                  <a:gd name="T16" fmla="*/ 321 w 592"/>
                  <a:gd name="T17" fmla="*/ 0 h 327"/>
                  <a:gd name="T18" fmla="*/ 269 w 592"/>
                  <a:gd name="T19" fmla="*/ 0 h 327"/>
                  <a:gd name="T20" fmla="*/ 218 w 592"/>
                  <a:gd name="T21" fmla="*/ 4 h 327"/>
                  <a:gd name="T22" fmla="*/ 170 w 592"/>
                  <a:gd name="T23" fmla="*/ 14 h 327"/>
                  <a:gd name="T24" fmla="*/ 125 w 592"/>
                  <a:gd name="T25" fmla="*/ 29 h 327"/>
                  <a:gd name="T26" fmla="*/ 85 w 592"/>
                  <a:gd name="T27" fmla="*/ 46 h 327"/>
                  <a:gd name="T28" fmla="*/ 53 w 592"/>
                  <a:gd name="T29" fmla="*/ 68 h 327"/>
                  <a:gd name="T30" fmla="*/ 27 w 592"/>
                  <a:gd name="T31" fmla="*/ 94 h 327"/>
                  <a:gd name="T32" fmla="*/ 9 w 592"/>
                  <a:gd name="T33" fmla="*/ 120 h 327"/>
                  <a:gd name="T34" fmla="*/ 1 w 592"/>
                  <a:gd name="T35" fmla="*/ 148 h 327"/>
                  <a:gd name="T36" fmla="*/ 1 w 592"/>
                  <a:gd name="T37" fmla="*/ 177 h 327"/>
                  <a:gd name="T38" fmla="*/ 9 w 592"/>
                  <a:gd name="T39" fmla="*/ 205 h 327"/>
                  <a:gd name="T40" fmla="*/ 27 w 592"/>
                  <a:gd name="T41" fmla="*/ 231 h 327"/>
                  <a:gd name="T42" fmla="*/ 53 w 592"/>
                  <a:gd name="T43" fmla="*/ 257 h 327"/>
                  <a:gd name="T44" fmla="*/ 85 w 592"/>
                  <a:gd name="T45" fmla="*/ 278 h 327"/>
                  <a:gd name="T46" fmla="*/ 125 w 592"/>
                  <a:gd name="T47" fmla="*/ 296 h 327"/>
                  <a:gd name="T48" fmla="*/ 170 w 592"/>
                  <a:gd name="T49" fmla="*/ 310 h 327"/>
                  <a:gd name="T50" fmla="*/ 218 w 592"/>
                  <a:gd name="T51" fmla="*/ 320 h 327"/>
                  <a:gd name="T52" fmla="*/ 269 w 592"/>
                  <a:gd name="T53" fmla="*/ 326 h 327"/>
                  <a:gd name="T54" fmla="*/ 321 w 592"/>
                  <a:gd name="T55" fmla="*/ 326 h 327"/>
                  <a:gd name="T56" fmla="*/ 372 w 592"/>
                  <a:gd name="T57" fmla="*/ 320 h 327"/>
                  <a:gd name="T58" fmla="*/ 420 w 592"/>
                  <a:gd name="T59" fmla="*/ 310 h 327"/>
                  <a:gd name="T60" fmla="*/ 465 w 592"/>
                  <a:gd name="T61" fmla="*/ 296 h 327"/>
                  <a:gd name="T62" fmla="*/ 505 w 592"/>
                  <a:gd name="T63" fmla="*/ 278 h 327"/>
                  <a:gd name="T64" fmla="*/ 538 w 592"/>
                  <a:gd name="T65" fmla="*/ 257 h 327"/>
                  <a:gd name="T66" fmla="*/ 563 w 592"/>
                  <a:gd name="T67" fmla="*/ 231 h 327"/>
                  <a:gd name="T68" fmla="*/ 581 w 592"/>
                  <a:gd name="T69" fmla="*/ 205 h 327"/>
                  <a:gd name="T70" fmla="*/ 589 w 592"/>
                  <a:gd name="T71" fmla="*/ 177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92"/>
                  <a:gd name="T109" fmla="*/ 0 h 327"/>
                  <a:gd name="T110" fmla="*/ 592 w 592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92" h="327">
                    <a:moveTo>
                      <a:pt x="591" y="163"/>
                    </a:moveTo>
                    <a:lnTo>
                      <a:pt x="589" y="148"/>
                    </a:lnTo>
                    <a:lnTo>
                      <a:pt x="586" y="133"/>
                    </a:lnTo>
                    <a:lnTo>
                      <a:pt x="581" y="120"/>
                    </a:lnTo>
                    <a:lnTo>
                      <a:pt x="573" y="106"/>
                    </a:lnTo>
                    <a:lnTo>
                      <a:pt x="563" y="94"/>
                    </a:lnTo>
                    <a:lnTo>
                      <a:pt x="550" y="81"/>
                    </a:lnTo>
                    <a:lnTo>
                      <a:pt x="538" y="68"/>
                    </a:lnTo>
                    <a:lnTo>
                      <a:pt x="521" y="57"/>
                    </a:lnTo>
                    <a:lnTo>
                      <a:pt x="505" y="46"/>
                    </a:lnTo>
                    <a:lnTo>
                      <a:pt x="485" y="37"/>
                    </a:lnTo>
                    <a:lnTo>
                      <a:pt x="465" y="29"/>
                    </a:lnTo>
                    <a:lnTo>
                      <a:pt x="442" y="21"/>
                    </a:lnTo>
                    <a:lnTo>
                      <a:pt x="420" y="14"/>
                    </a:lnTo>
                    <a:lnTo>
                      <a:pt x="395" y="9"/>
                    </a:lnTo>
                    <a:lnTo>
                      <a:pt x="372" y="4"/>
                    </a:lnTo>
                    <a:lnTo>
                      <a:pt x="347" y="1"/>
                    </a:lnTo>
                    <a:lnTo>
                      <a:pt x="321" y="0"/>
                    </a:lnTo>
                    <a:lnTo>
                      <a:pt x="294" y="0"/>
                    </a:lnTo>
                    <a:lnTo>
                      <a:pt x="269" y="0"/>
                    </a:lnTo>
                    <a:lnTo>
                      <a:pt x="243" y="1"/>
                    </a:lnTo>
                    <a:lnTo>
                      <a:pt x="218" y="4"/>
                    </a:lnTo>
                    <a:lnTo>
                      <a:pt x="195" y="9"/>
                    </a:lnTo>
                    <a:lnTo>
                      <a:pt x="170" y="14"/>
                    </a:lnTo>
                    <a:lnTo>
                      <a:pt x="148" y="21"/>
                    </a:lnTo>
                    <a:lnTo>
                      <a:pt x="125" y="29"/>
                    </a:lnTo>
                    <a:lnTo>
                      <a:pt x="105" y="37"/>
                    </a:lnTo>
                    <a:lnTo>
                      <a:pt x="85" y="46"/>
                    </a:lnTo>
                    <a:lnTo>
                      <a:pt x="69" y="57"/>
                    </a:lnTo>
                    <a:lnTo>
                      <a:pt x="53" y="68"/>
                    </a:lnTo>
                    <a:lnTo>
                      <a:pt x="40" y="81"/>
                    </a:lnTo>
                    <a:lnTo>
                      <a:pt x="27" y="94"/>
                    </a:lnTo>
                    <a:lnTo>
                      <a:pt x="17" y="106"/>
                    </a:lnTo>
                    <a:lnTo>
                      <a:pt x="9" y="120"/>
                    </a:lnTo>
                    <a:lnTo>
                      <a:pt x="4" y="133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4" y="191"/>
                    </a:lnTo>
                    <a:lnTo>
                      <a:pt x="9" y="205"/>
                    </a:lnTo>
                    <a:lnTo>
                      <a:pt x="17" y="219"/>
                    </a:lnTo>
                    <a:lnTo>
                      <a:pt x="27" y="231"/>
                    </a:lnTo>
                    <a:lnTo>
                      <a:pt x="40" y="244"/>
                    </a:lnTo>
                    <a:lnTo>
                      <a:pt x="53" y="257"/>
                    </a:lnTo>
                    <a:lnTo>
                      <a:pt x="69" y="268"/>
                    </a:lnTo>
                    <a:lnTo>
                      <a:pt x="85" y="278"/>
                    </a:lnTo>
                    <a:lnTo>
                      <a:pt x="105" y="288"/>
                    </a:lnTo>
                    <a:lnTo>
                      <a:pt x="125" y="296"/>
                    </a:lnTo>
                    <a:lnTo>
                      <a:pt x="148" y="304"/>
                    </a:lnTo>
                    <a:lnTo>
                      <a:pt x="170" y="310"/>
                    </a:lnTo>
                    <a:lnTo>
                      <a:pt x="195" y="316"/>
                    </a:lnTo>
                    <a:lnTo>
                      <a:pt x="218" y="320"/>
                    </a:lnTo>
                    <a:lnTo>
                      <a:pt x="243" y="324"/>
                    </a:lnTo>
                    <a:lnTo>
                      <a:pt x="269" y="326"/>
                    </a:lnTo>
                    <a:lnTo>
                      <a:pt x="294" y="326"/>
                    </a:lnTo>
                    <a:lnTo>
                      <a:pt x="321" y="326"/>
                    </a:lnTo>
                    <a:lnTo>
                      <a:pt x="347" y="324"/>
                    </a:lnTo>
                    <a:lnTo>
                      <a:pt x="372" y="320"/>
                    </a:lnTo>
                    <a:lnTo>
                      <a:pt x="395" y="316"/>
                    </a:lnTo>
                    <a:lnTo>
                      <a:pt x="420" y="310"/>
                    </a:lnTo>
                    <a:lnTo>
                      <a:pt x="442" y="304"/>
                    </a:lnTo>
                    <a:lnTo>
                      <a:pt x="465" y="296"/>
                    </a:lnTo>
                    <a:lnTo>
                      <a:pt x="485" y="288"/>
                    </a:lnTo>
                    <a:lnTo>
                      <a:pt x="505" y="278"/>
                    </a:lnTo>
                    <a:lnTo>
                      <a:pt x="521" y="268"/>
                    </a:lnTo>
                    <a:lnTo>
                      <a:pt x="538" y="257"/>
                    </a:lnTo>
                    <a:lnTo>
                      <a:pt x="550" y="244"/>
                    </a:lnTo>
                    <a:lnTo>
                      <a:pt x="563" y="231"/>
                    </a:lnTo>
                    <a:lnTo>
                      <a:pt x="573" y="219"/>
                    </a:lnTo>
                    <a:lnTo>
                      <a:pt x="581" y="205"/>
                    </a:lnTo>
                    <a:lnTo>
                      <a:pt x="586" y="191"/>
                    </a:lnTo>
                    <a:lnTo>
                      <a:pt x="589" y="177"/>
                    </a:lnTo>
                    <a:lnTo>
                      <a:pt x="591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51239" name="Rectangle 11"/>
              <p:cNvSpPr>
                <a:spLocks noChangeArrowheads="1"/>
              </p:cNvSpPr>
              <p:nvPr/>
            </p:nvSpPr>
            <p:spPr bwMode="auto">
              <a:xfrm>
                <a:off x="4696" y="508"/>
                <a:ext cx="556" cy="24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dname</a:t>
                </a:r>
              </a:p>
            </p:txBody>
          </p:sp>
        </p:grpSp>
        <p:sp>
          <p:nvSpPr>
            <p:cNvPr id="51209" name="Rectangle 12"/>
            <p:cNvSpPr>
              <a:spLocks noChangeArrowheads="1"/>
            </p:cNvSpPr>
            <p:nvPr/>
          </p:nvSpPr>
          <p:spPr bwMode="auto">
            <a:xfrm>
              <a:off x="4932" y="1297"/>
              <a:ext cx="570" cy="2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Cambria"/>
                  <a:cs typeface="Cambria"/>
                </a:rPr>
                <a:t>budget</a:t>
              </a:r>
            </a:p>
          </p:txBody>
        </p:sp>
        <p:sp>
          <p:nvSpPr>
            <p:cNvPr id="51210" name="Rectangle 13"/>
            <p:cNvSpPr>
              <a:spLocks noChangeArrowheads="1"/>
            </p:cNvSpPr>
            <p:nvPr/>
          </p:nvSpPr>
          <p:spPr bwMode="auto">
            <a:xfrm>
              <a:off x="4128" y="1297"/>
              <a:ext cx="327" cy="2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u="sng">
                  <a:solidFill>
                    <a:srgbClr val="000000"/>
                  </a:solidFill>
                  <a:latin typeface="Cambria"/>
                  <a:cs typeface="Cambria"/>
                </a:rPr>
                <a:t>did</a:t>
              </a:r>
            </a:p>
          </p:txBody>
        </p:sp>
        <p:grpSp>
          <p:nvGrpSpPr>
            <p:cNvPr id="51211" name="Group 14"/>
            <p:cNvGrpSpPr>
              <a:grpSpLocks/>
            </p:cNvGrpSpPr>
            <p:nvPr/>
          </p:nvGrpSpPr>
          <p:grpSpPr bwMode="auto">
            <a:xfrm>
              <a:off x="3373" y="815"/>
              <a:ext cx="456" cy="327"/>
              <a:chOff x="3620" y="276"/>
              <a:chExt cx="456" cy="327"/>
            </a:xfrm>
          </p:grpSpPr>
          <p:sp>
            <p:nvSpPr>
              <p:cNvPr id="51236" name="Freeform 15"/>
              <p:cNvSpPr>
                <a:spLocks/>
              </p:cNvSpPr>
              <p:nvPr/>
            </p:nvSpPr>
            <p:spPr bwMode="auto">
              <a:xfrm>
                <a:off x="3622" y="276"/>
                <a:ext cx="454" cy="327"/>
              </a:xfrm>
              <a:custGeom>
                <a:avLst/>
                <a:gdLst>
                  <a:gd name="T0" fmla="*/ 1 w 454"/>
                  <a:gd name="T1" fmla="*/ 177 h 327"/>
                  <a:gd name="T2" fmla="*/ 8 w 454"/>
                  <a:gd name="T3" fmla="*/ 205 h 327"/>
                  <a:gd name="T4" fmla="*/ 21 w 454"/>
                  <a:gd name="T5" fmla="*/ 231 h 327"/>
                  <a:gd name="T6" fmla="*/ 41 w 454"/>
                  <a:gd name="T7" fmla="*/ 257 h 327"/>
                  <a:gd name="T8" fmla="*/ 66 w 454"/>
                  <a:gd name="T9" fmla="*/ 278 h 327"/>
                  <a:gd name="T10" fmla="*/ 96 w 454"/>
                  <a:gd name="T11" fmla="*/ 296 h 327"/>
                  <a:gd name="T12" fmla="*/ 131 w 454"/>
                  <a:gd name="T13" fmla="*/ 311 h 327"/>
                  <a:gd name="T14" fmla="*/ 167 w 454"/>
                  <a:gd name="T15" fmla="*/ 320 h 327"/>
                  <a:gd name="T16" fmla="*/ 206 w 454"/>
                  <a:gd name="T17" fmla="*/ 326 h 327"/>
                  <a:gd name="T18" fmla="*/ 246 w 454"/>
                  <a:gd name="T19" fmla="*/ 326 h 327"/>
                  <a:gd name="T20" fmla="*/ 285 w 454"/>
                  <a:gd name="T21" fmla="*/ 320 h 327"/>
                  <a:gd name="T22" fmla="*/ 322 w 454"/>
                  <a:gd name="T23" fmla="*/ 310 h 327"/>
                  <a:gd name="T24" fmla="*/ 356 w 454"/>
                  <a:gd name="T25" fmla="*/ 296 h 327"/>
                  <a:gd name="T26" fmla="*/ 387 w 454"/>
                  <a:gd name="T27" fmla="*/ 278 h 327"/>
                  <a:gd name="T28" fmla="*/ 412 w 454"/>
                  <a:gd name="T29" fmla="*/ 257 h 327"/>
                  <a:gd name="T30" fmla="*/ 431 w 454"/>
                  <a:gd name="T31" fmla="*/ 231 h 327"/>
                  <a:gd name="T32" fmla="*/ 445 w 454"/>
                  <a:gd name="T33" fmla="*/ 205 h 327"/>
                  <a:gd name="T34" fmla="*/ 453 w 454"/>
                  <a:gd name="T35" fmla="*/ 177 h 327"/>
                  <a:gd name="T36" fmla="*/ 453 w 454"/>
                  <a:gd name="T37" fmla="*/ 148 h 327"/>
                  <a:gd name="T38" fmla="*/ 445 w 454"/>
                  <a:gd name="T39" fmla="*/ 120 h 327"/>
                  <a:gd name="T40" fmla="*/ 431 w 454"/>
                  <a:gd name="T41" fmla="*/ 94 h 327"/>
                  <a:gd name="T42" fmla="*/ 412 w 454"/>
                  <a:gd name="T43" fmla="*/ 68 h 327"/>
                  <a:gd name="T44" fmla="*/ 387 w 454"/>
                  <a:gd name="T45" fmla="*/ 47 h 327"/>
                  <a:gd name="T46" fmla="*/ 356 w 454"/>
                  <a:gd name="T47" fmla="*/ 29 h 327"/>
                  <a:gd name="T48" fmla="*/ 322 w 454"/>
                  <a:gd name="T49" fmla="*/ 15 h 327"/>
                  <a:gd name="T50" fmla="*/ 285 w 454"/>
                  <a:gd name="T51" fmla="*/ 5 h 327"/>
                  <a:gd name="T52" fmla="*/ 246 w 454"/>
                  <a:gd name="T53" fmla="*/ 0 h 327"/>
                  <a:gd name="T54" fmla="*/ 206 w 454"/>
                  <a:gd name="T55" fmla="*/ 0 h 327"/>
                  <a:gd name="T56" fmla="*/ 167 w 454"/>
                  <a:gd name="T57" fmla="*/ 5 h 327"/>
                  <a:gd name="T58" fmla="*/ 131 w 454"/>
                  <a:gd name="T59" fmla="*/ 15 h 327"/>
                  <a:gd name="T60" fmla="*/ 96 w 454"/>
                  <a:gd name="T61" fmla="*/ 29 h 327"/>
                  <a:gd name="T62" fmla="*/ 66 w 454"/>
                  <a:gd name="T63" fmla="*/ 47 h 327"/>
                  <a:gd name="T64" fmla="*/ 41 w 454"/>
                  <a:gd name="T65" fmla="*/ 68 h 327"/>
                  <a:gd name="T66" fmla="*/ 21 w 454"/>
                  <a:gd name="T67" fmla="*/ 94 h 327"/>
                  <a:gd name="T68" fmla="*/ 8 w 454"/>
                  <a:gd name="T69" fmla="*/ 120 h 327"/>
                  <a:gd name="T70" fmla="*/ 1 w 454"/>
                  <a:gd name="T71" fmla="*/ 148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7"/>
                  <a:gd name="T110" fmla="*/ 454 w 454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7">
                    <a:moveTo>
                      <a:pt x="0" y="163"/>
                    </a:moveTo>
                    <a:lnTo>
                      <a:pt x="1" y="177"/>
                    </a:lnTo>
                    <a:lnTo>
                      <a:pt x="3" y="192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0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1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6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3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40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6"/>
                    </a:lnTo>
                    <a:lnTo>
                      <a:pt x="412" y="257"/>
                    </a:lnTo>
                    <a:lnTo>
                      <a:pt x="423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51237" name="Rectangle 16"/>
              <p:cNvSpPr>
                <a:spLocks noChangeArrowheads="1"/>
              </p:cNvSpPr>
              <p:nvPr/>
            </p:nvSpPr>
            <p:spPr bwMode="auto">
              <a:xfrm>
                <a:off x="3620" y="335"/>
                <a:ext cx="446" cy="2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since</a:t>
                </a:r>
              </a:p>
            </p:txBody>
          </p:sp>
        </p:grpSp>
        <p:grpSp>
          <p:nvGrpSpPr>
            <p:cNvPr id="51212" name="Group 17"/>
            <p:cNvGrpSpPr>
              <a:grpSpLocks/>
            </p:cNvGrpSpPr>
            <p:nvPr/>
          </p:nvGrpSpPr>
          <p:grpSpPr bwMode="auto">
            <a:xfrm>
              <a:off x="1822" y="997"/>
              <a:ext cx="1285" cy="567"/>
              <a:chOff x="2069" y="458"/>
              <a:chExt cx="1285" cy="567"/>
            </a:xfrm>
          </p:grpSpPr>
          <p:sp>
            <p:nvSpPr>
              <p:cNvPr id="51230" name="Freeform 18"/>
              <p:cNvSpPr>
                <a:spLocks/>
              </p:cNvSpPr>
              <p:nvPr/>
            </p:nvSpPr>
            <p:spPr bwMode="auto">
              <a:xfrm>
                <a:off x="2476" y="458"/>
                <a:ext cx="454" cy="327"/>
              </a:xfrm>
              <a:custGeom>
                <a:avLst/>
                <a:gdLst>
                  <a:gd name="T0" fmla="*/ 453 w 454"/>
                  <a:gd name="T1" fmla="*/ 148 h 327"/>
                  <a:gd name="T2" fmla="*/ 445 w 454"/>
                  <a:gd name="T3" fmla="*/ 120 h 327"/>
                  <a:gd name="T4" fmla="*/ 431 w 454"/>
                  <a:gd name="T5" fmla="*/ 94 h 327"/>
                  <a:gd name="T6" fmla="*/ 412 w 454"/>
                  <a:gd name="T7" fmla="*/ 68 h 327"/>
                  <a:gd name="T8" fmla="*/ 387 w 454"/>
                  <a:gd name="T9" fmla="*/ 47 h 327"/>
                  <a:gd name="T10" fmla="*/ 356 w 454"/>
                  <a:gd name="T11" fmla="*/ 29 h 327"/>
                  <a:gd name="T12" fmla="*/ 322 w 454"/>
                  <a:gd name="T13" fmla="*/ 15 h 327"/>
                  <a:gd name="T14" fmla="*/ 285 w 454"/>
                  <a:gd name="T15" fmla="*/ 5 h 327"/>
                  <a:gd name="T16" fmla="*/ 246 w 454"/>
                  <a:gd name="T17" fmla="*/ 0 h 327"/>
                  <a:gd name="T18" fmla="*/ 206 w 454"/>
                  <a:gd name="T19" fmla="*/ 0 h 327"/>
                  <a:gd name="T20" fmla="*/ 167 w 454"/>
                  <a:gd name="T21" fmla="*/ 5 h 327"/>
                  <a:gd name="T22" fmla="*/ 131 w 454"/>
                  <a:gd name="T23" fmla="*/ 15 h 327"/>
                  <a:gd name="T24" fmla="*/ 96 w 454"/>
                  <a:gd name="T25" fmla="*/ 29 h 327"/>
                  <a:gd name="T26" fmla="*/ 66 w 454"/>
                  <a:gd name="T27" fmla="*/ 47 h 327"/>
                  <a:gd name="T28" fmla="*/ 41 w 454"/>
                  <a:gd name="T29" fmla="*/ 68 h 327"/>
                  <a:gd name="T30" fmla="*/ 21 w 454"/>
                  <a:gd name="T31" fmla="*/ 94 h 327"/>
                  <a:gd name="T32" fmla="*/ 8 w 454"/>
                  <a:gd name="T33" fmla="*/ 120 h 327"/>
                  <a:gd name="T34" fmla="*/ 1 w 454"/>
                  <a:gd name="T35" fmla="*/ 148 h 327"/>
                  <a:gd name="T36" fmla="*/ 1 w 454"/>
                  <a:gd name="T37" fmla="*/ 177 h 327"/>
                  <a:gd name="T38" fmla="*/ 8 w 454"/>
                  <a:gd name="T39" fmla="*/ 205 h 327"/>
                  <a:gd name="T40" fmla="*/ 21 w 454"/>
                  <a:gd name="T41" fmla="*/ 231 h 327"/>
                  <a:gd name="T42" fmla="*/ 41 w 454"/>
                  <a:gd name="T43" fmla="*/ 257 h 327"/>
                  <a:gd name="T44" fmla="*/ 66 w 454"/>
                  <a:gd name="T45" fmla="*/ 278 h 327"/>
                  <a:gd name="T46" fmla="*/ 96 w 454"/>
                  <a:gd name="T47" fmla="*/ 296 h 327"/>
                  <a:gd name="T48" fmla="*/ 131 w 454"/>
                  <a:gd name="T49" fmla="*/ 310 h 327"/>
                  <a:gd name="T50" fmla="*/ 167 w 454"/>
                  <a:gd name="T51" fmla="*/ 320 h 327"/>
                  <a:gd name="T52" fmla="*/ 206 w 454"/>
                  <a:gd name="T53" fmla="*/ 326 h 327"/>
                  <a:gd name="T54" fmla="*/ 246 w 454"/>
                  <a:gd name="T55" fmla="*/ 326 h 327"/>
                  <a:gd name="T56" fmla="*/ 285 w 454"/>
                  <a:gd name="T57" fmla="*/ 320 h 327"/>
                  <a:gd name="T58" fmla="*/ 322 w 454"/>
                  <a:gd name="T59" fmla="*/ 310 h 327"/>
                  <a:gd name="T60" fmla="*/ 356 w 454"/>
                  <a:gd name="T61" fmla="*/ 296 h 327"/>
                  <a:gd name="T62" fmla="*/ 387 w 454"/>
                  <a:gd name="T63" fmla="*/ 278 h 327"/>
                  <a:gd name="T64" fmla="*/ 412 w 454"/>
                  <a:gd name="T65" fmla="*/ 257 h 327"/>
                  <a:gd name="T66" fmla="*/ 431 w 454"/>
                  <a:gd name="T67" fmla="*/ 231 h 327"/>
                  <a:gd name="T68" fmla="*/ 445 w 454"/>
                  <a:gd name="T69" fmla="*/ 205 h 327"/>
                  <a:gd name="T70" fmla="*/ 453 w 454"/>
                  <a:gd name="T71" fmla="*/ 177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7"/>
                  <a:gd name="T110" fmla="*/ 454 w 454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7">
                    <a:moveTo>
                      <a:pt x="453" y="163"/>
                    </a:move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2"/>
                    </a:lnTo>
                    <a:lnTo>
                      <a:pt x="246" y="0"/>
                    </a:lnTo>
                    <a:lnTo>
                      <a:pt x="227" y="0"/>
                    </a:lnTo>
                    <a:lnTo>
                      <a:pt x="206" y="0"/>
                    </a:lnTo>
                    <a:lnTo>
                      <a:pt x="187" y="2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1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3" y="191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1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0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7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4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39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8"/>
                    </a:lnTo>
                    <a:lnTo>
                      <a:pt x="412" y="257"/>
                    </a:lnTo>
                    <a:lnTo>
                      <a:pt x="422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51231" name="Freeform 19"/>
              <p:cNvSpPr>
                <a:spLocks/>
              </p:cNvSpPr>
              <p:nvPr/>
            </p:nvSpPr>
            <p:spPr bwMode="auto">
              <a:xfrm>
                <a:off x="2069" y="699"/>
                <a:ext cx="454" cy="326"/>
              </a:xfrm>
              <a:custGeom>
                <a:avLst/>
                <a:gdLst>
                  <a:gd name="T0" fmla="*/ 451 w 454"/>
                  <a:gd name="T1" fmla="*/ 148 h 326"/>
                  <a:gd name="T2" fmla="*/ 445 w 454"/>
                  <a:gd name="T3" fmla="*/ 120 h 326"/>
                  <a:gd name="T4" fmla="*/ 431 w 454"/>
                  <a:gd name="T5" fmla="*/ 93 h 326"/>
                  <a:gd name="T6" fmla="*/ 411 w 454"/>
                  <a:gd name="T7" fmla="*/ 68 h 326"/>
                  <a:gd name="T8" fmla="*/ 386 w 454"/>
                  <a:gd name="T9" fmla="*/ 47 h 326"/>
                  <a:gd name="T10" fmla="*/ 356 w 454"/>
                  <a:gd name="T11" fmla="*/ 29 h 326"/>
                  <a:gd name="T12" fmla="*/ 322 w 454"/>
                  <a:gd name="T13" fmla="*/ 15 h 326"/>
                  <a:gd name="T14" fmla="*/ 285 w 454"/>
                  <a:gd name="T15" fmla="*/ 5 h 326"/>
                  <a:gd name="T16" fmla="*/ 246 w 454"/>
                  <a:gd name="T17" fmla="*/ 0 h 326"/>
                  <a:gd name="T18" fmla="*/ 206 w 454"/>
                  <a:gd name="T19" fmla="*/ 0 h 326"/>
                  <a:gd name="T20" fmla="*/ 167 w 454"/>
                  <a:gd name="T21" fmla="*/ 5 h 326"/>
                  <a:gd name="T22" fmla="*/ 130 w 454"/>
                  <a:gd name="T23" fmla="*/ 15 h 326"/>
                  <a:gd name="T24" fmla="*/ 96 w 454"/>
                  <a:gd name="T25" fmla="*/ 29 h 326"/>
                  <a:gd name="T26" fmla="*/ 66 w 454"/>
                  <a:gd name="T27" fmla="*/ 47 h 326"/>
                  <a:gd name="T28" fmla="*/ 41 w 454"/>
                  <a:gd name="T29" fmla="*/ 68 h 326"/>
                  <a:gd name="T30" fmla="*/ 21 w 454"/>
                  <a:gd name="T31" fmla="*/ 93 h 326"/>
                  <a:gd name="T32" fmla="*/ 7 w 454"/>
                  <a:gd name="T33" fmla="*/ 120 h 326"/>
                  <a:gd name="T34" fmla="*/ 1 w 454"/>
                  <a:gd name="T35" fmla="*/ 148 h 326"/>
                  <a:gd name="T36" fmla="*/ 1 w 454"/>
                  <a:gd name="T37" fmla="*/ 176 h 326"/>
                  <a:gd name="T38" fmla="*/ 7 w 454"/>
                  <a:gd name="T39" fmla="*/ 204 h 326"/>
                  <a:gd name="T40" fmla="*/ 21 w 454"/>
                  <a:gd name="T41" fmla="*/ 231 h 326"/>
                  <a:gd name="T42" fmla="*/ 41 w 454"/>
                  <a:gd name="T43" fmla="*/ 256 h 326"/>
                  <a:gd name="T44" fmla="*/ 66 w 454"/>
                  <a:gd name="T45" fmla="*/ 277 h 326"/>
                  <a:gd name="T46" fmla="*/ 96 w 454"/>
                  <a:gd name="T47" fmla="*/ 295 h 326"/>
                  <a:gd name="T48" fmla="*/ 130 w 454"/>
                  <a:gd name="T49" fmla="*/ 309 h 326"/>
                  <a:gd name="T50" fmla="*/ 167 w 454"/>
                  <a:gd name="T51" fmla="*/ 319 h 326"/>
                  <a:gd name="T52" fmla="*/ 206 w 454"/>
                  <a:gd name="T53" fmla="*/ 325 h 326"/>
                  <a:gd name="T54" fmla="*/ 246 w 454"/>
                  <a:gd name="T55" fmla="*/ 325 h 326"/>
                  <a:gd name="T56" fmla="*/ 285 w 454"/>
                  <a:gd name="T57" fmla="*/ 319 h 326"/>
                  <a:gd name="T58" fmla="*/ 322 w 454"/>
                  <a:gd name="T59" fmla="*/ 309 h 326"/>
                  <a:gd name="T60" fmla="*/ 356 w 454"/>
                  <a:gd name="T61" fmla="*/ 295 h 326"/>
                  <a:gd name="T62" fmla="*/ 386 w 454"/>
                  <a:gd name="T63" fmla="*/ 277 h 326"/>
                  <a:gd name="T64" fmla="*/ 411 w 454"/>
                  <a:gd name="T65" fmla="*/ 256 h 326"/>
                  <a:gd name="T66" fmla="*/ 431 w 454"/>
                  <a:gd name="T67" fmla="*/ 231 h 326"/>
                  <a:gd name="T68" fmla="*/ 445 w 454"/>
                  <a:gd name="T69" fmla="*/ 204 h 326"/>
                  <a:gd name="T70" fmla="*/ 451 w 454"/>
                  <a:gd name="T71" fmla="*/ 176 h 32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6"/>
                  <a:gd name="T110" fmla="*/ 454 w 454"/>
                  <a:gd name="T111" fmla="*/ 326 h 32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6">
                    <a:moveTo>
                      <a:pt x="453" y="162"/>
                    </a:moveTo>
                    <a:lnTo>
                      <a:pt x="451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3"/>
                    </a:lnTo>
                    <a:lnTo>
                      <a:pt x="422" y="81"/>
                    </a:lnTo>
                    <a:lnTo>
                      <a:pt x="411" y="68"/>
                    </a:lnTo>
                    <a:lnTo>
                      <a:pt x="399" y="57"/>
                    </a:lnTo>
                    <a:lnTo>
                      <a:pt x="386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5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8" y="9"/>
                    </a:lnTo>
                    <a:lnTo>
                      <a:pt x="130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3"/>
                    </a:lnTo>
                    <a:lnTo>
                      <a:pt x="13" y="106"/>
                    </a:lnTo>
                    <a:lnTo>
                      <a:pt x="7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2"/>
                    </a:lnTo>
                    <a:lnTo>
                      <a:pt x="1" y="176"/>
                    </a:lnTo>
                    <a:lnTo>
                      <a:pt x="3" y="190"/>
                    </a:lnTo>
                    <a:lnTo>
                      <a:pt x="7" y="204"/>
                    </a:lnTo>
                    <a:lnTo>
                      <a:pt x="13" y="218"/>
                    </a:lnTo>
                    <a:lnTo>
                      <a:pt x="21" y="231"/>
                    </a:lnTo>
                    <a:lnTo>
                      <a:pt x="30" y="243"/>
                    </a:lnTo>
                    <a:lnTo>
                      <a:pt x="41" y="256"/>
                    </a:lnTo>
                    <a:lnTo>
                      <a:pt x="53" y="266"/>
                    </a:lnTo>
                    <a:lnTo>
                      <a:pt x="66" y="277"/>
                    </a:lnTo>
                    <a:lnTo>
                      <a:pt x="80" y="287"/>
                    </a:lnTo>
                    <a:lnTo>
                      <a:pt x="96" y="295"/>
                    </a:lnTo>
                    <a:lnTo>
                      <a:pt x="113" y="303"/>
                    </a:lnTo>
                    <a:lnTo>
                      <a:pt x="130" y="309"/>
                    </a:lnTo>
                    <a:lnTo>
                      <a:pt x="148" y="315"/>
                    </a:lnTo>
                    <a:lnTo>
                      <a:pt x="167" y="319"/>
                    </a:lnTo>
                    <a:lnTo>
                      <a:pt x="186" y="322"/>
                    </a:lnTo>
                    <a:lnTo>
                      <a:pt x="206" y="325"/>
                    </a:lnTo>
                    <a:lnTo>
                      <a:pt x="225" y="325"/>
                    </a:lnTo>
                    <a:lnTo>
                      <a:pt x="246" y="325"/>
                    </a:lnTo>
                    <a:lnTo>
                      <a:pt x="265" y="322"/>
                    </a:lnTo>
                    <a:lnTo>
                      <a:pt x="285" y="319"/>
                    </a:lnTo>
                    <a:lnTo>
                      <a:pt x="304" y="315"/>
                    </a:lnTo>
                    <a:lnTo>
                      <a:pt x="322" y="309"/>
                    </a:lnTo>
                    <a:lnTo>
                      <a:pt x="339" y="303"/>
                    </a:lnTo>
                    <a:lnTo>
                      <a:pt x="356" y="295"/>
                    </a:lnTo>
                    <a:lnTo>
                      <a:pt x="372" y="287"/>
                    </a:lnTo>
                    <a:lnTo>
                      <a:pt x="386" y="277"/>
                    </a:lnTo>
                    <a:lnTo>
                      <a:pt x="399" y="266"/>
                    </a:lnTo>
                    <a:lnTo>
                      <a:pt x="411" y="256"/>
                    </a:lnTo>
                    <a:lnTo>
                      <a:pt x="422" y="243"/>
                    </a:lnTo>
                    <a:lnTo>
                      <a:pt x="431" y="231"/>
                    </a:lnTo>
                    <a:lnTo>
                      <a:pt x="439" y="218"/>
                    </a:lnTo>
                    <a:lnTo>
                      <a:pt x="445" y="204"/>
                    </a:lnTo>
                    <a:lnTo>
                      <a:pt x="449" y="190"/>
                    </a:lnTo>
                    <a:lnTo>
                      <a:pt x="451" y="176"/>
                    </a:lnTo>
                    <a:lnTo>
                      <a:pt x="453" y="16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51232" name="Freeform 20"/>
              <p:cNvSpPr>
                <a:spLocks/>
              </p:cNvSpPr>
              <p:nvPr/>
            </p:nvSpPr>
            <p:spPr bwMode="auto">
              <a:xfrm>
                <a:off x="2902" y="699"/>
                <a:ext cx="452" cy="326"/>
              </a:xfrm>
              <a:custGeom>
                <a:avLst/>
                <a:gdLst>
                  <a:gd name="T0" fmla="*/ 0 w 452"/>
                  <a:gd name="T1" fmla="*/ 176 h 326"/>
                  <a:gd name="T2" fmla="*/ 7 w 452"/>
                  <a:gd name="T3" fmla="*/ 204 h 326"/>
                  <a:gd name="T4" fmla="*/ 21 w 452"/>
                  <a:gd name="T5" fmla="*/ 231 h 326"/>
                  <a:gd name="T6" fmla="*/ 40 w 452"/>
                  <a:gd name="T7" fmla="*/ 256 h 326"/>
                  <a:gd name="T8" fmla="*/ 65 w 452"/>
                  <a:gd name="T9" fmla="*/ 278 h 326"/>
                  <a:gd name="T10" fmla="*/ 96 w 452"/>
                  <a:gd name="T11" fmla="*/ 295 h 326"/>
                  <a:gd name="T12" fmla="*/ 130 w 452"/>
                  <a:gd name="T13" fmla="*/ 309 h 326"/>
                  <a:gd name="T14" fmla="*/ 167 w 452"/>
                  <a:gd name="T15" fmla="*/ 319 h 326"/>
                  <a:gd name="T16" fmla="*/ 206 w 452"/>
                  <a:gd name="T17" fmla="*/ 325 h 326"/>
                  <a:gd name="T18" fmla="*/ 245 w 452"/>
                  <a:gd name="T19" fmla="*/ 325 h 326"/>
                  <a:gd name="T20" fmla="*/ 283 w 452"/>
                  <a:gd name="T21" fmla="*/ 319 h 326"/>
                  <a:gd name="T22" fmla="*/ 320 w 452"/>
                  <a:gd name="T23" fmla="*/ 309 h 326"/>
                  <a:gd name="T24" fmla="*/ 354 w 452"/>
                  <a:gd name="T25" fmla="*/ 295 h 326"/>
                  <a:gd name="T26" fmla="*/ 385 w 452"/>
                  <a:gd name="T27" fmla="*/ 277 h 326"/>
                  <a:gd name="T28" fmla="*/ 410 w 452"/>
                  <a:gd name="T29" fmla="*/ 254 h 326"/>
                  <a:gd name="T30" fmla="*/ 429 w 452"/>
                  <a:gd name="T31" fmla="*/ 231 h 326"/>
                  <a:gd name="T32" fmla="*/ 443 w 452"/>
                  <a:gd name="T33" fmla="*/ 204 h 326"/>
                  <a:gd name="T34" fmla="*/ 451 w 452"/>
                  <a:gd name="T35" fmla="*/ 176 h 326"/>
                  <a:gd name="T36" fmla="*/ 451 w 452"/>
                  <a:gd name="T37" fmla="*/ 148 h 326"/>
                  <a:gd name="T38" fmla="*/ 443 w 452"/>
                  <a:gd name="T39" fmla="*/ 120 h 326"/>
                  <a:gd name="T40" fmla="*/ 429 w 452"/>
                  <a:gd name="T41" fmla="*/ 93 h 326"/>
                  <a:gd name="T42" fmla="*/ 410 w 452"/>
                  <a:gd name="T43" fmla="*/ 68 h 326"/>
                  <a:gd name="T44" fmla="*/ 385 w 452"/>
                  <a:gd name="T45" fmla="*/ 47 h 326"/>
                  <a:gd name="T46" fmla="*/ 354 w 452"/>
                  <a:gd name="T47" fmla="*/ 29 h 326"/>
                  <a:gd name="T48" fmla="*/ 320 w 452"/>
                  <a:gd name="T49" fmla="*/ 15 h 326"/>
                  <a:gd name="T50" fmla="*/ 283 w 452"/>
                  <a:gd name="T51" fmla="*/ 5 h 326"/>
                  <a:gd name="T52" fmla="*/ 245 w 452"/>
                  <a:gd name="T53" fmla="*/ 0 h 326"/>
                  <a:gd name="T54" fmla="*/ 206 w 452"/>
                  <a:gd name="T55" fmla="*/ 0 h 326"/>
                  <a:gd name="T56" fmla="*/ 167 w 452"/>
                  <a:gd name="T57" fmla="*/ 5 h 326"/>
                  <a:gd name="T58" fmla="*/ 130 w 452"/>
                  <a:gd name="T59" fmla="*/ 15 h 326"/>
                  <a:gd name="T60" fmla="*/ 96 w 452"/>
                  <a:gd name="T61" fmla="*/ 29 h 326"/>
                  <a:gd name="T62" fmla="*/ 65 w 452"/>
                  <a:gd name="T63" fmla="*/ 47 h 326"/>
                  <a:gd name="T64" fmla="*/ 40 w 452"/>
                  <a:gd name="T65" fmla="*/ 68 h 326"/>
                  <a:gd name="T66" fmla="*/ 21 w 452"/>
                  <a:gd name="T67" fmla="*/ 93 h 326"/>
                  <a:gd name="T68" fmla="*/ 7 w 452"/>
                  <a:gd name="T69" fmla="*/ 120 h 326"/>
                  <a:gd name="T70" fmla="*/ 0 w 452"/>
                  <a:gd name="T71" fmla="*/ 148 h 32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2"/>
                  <a:gd name="T109" fmla="*/ 0 h 326"/>
                  <a:gd name="T110" fmla="*/ 452 w 452"/>
                  <a:gd name="T111" fmla="*/ 326 h 32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2" h="326">
                    <a:moveTo>
                      <a:pt x="0" y="162"/>
                    </a:moveTo>
                    <a:lnTo>
                      <a:pt x="0" y="176"/>
                    </a:lnTo>
                    <a:lnTo>
                      <a:pt x="3" y="190"/>
                    </a:lnTo>
                    <a:lnTo>
                      <a:pt x="7" y="204"/>
                    </a:lnTo>
                    <a:lnTo>
                      <a:pt x="13" y="218"/>
                    </a:lnTo>
                    <a:lnTo>
                      <a:pt x="21" y="231"/>
                    </a:lnTo>
                    <a:lnTo>
                      <a:pt x="29" y="243"/>
                    </a:lnTo>
                    <a:lnTo>
                      <a:pt x="40" y="256"/>
                    </a:lnTo>
                    <a:lnTo>
                      <a:pt x="52" y="267"/>
                    </a:lnTo>
                    <a:lnTo>
                      <a:pt x="65" y="278"/>
                    </a:lnTo>
                    <a:lnTo>
                      <a:pt x="80" y="287"/>
                    </a:lnTo>
                    <a:lnTo>
                      <a:pt x="96" y="295"/>
                    </a:lnTo>
                    <a:lnTo>
                      <a:pt x="112" y="303"/>
                    </a:lnTo>
                    <a:lnTo>
                      <a:pt x="130" y="309"/>
                    </a:lnTo>
                    <a:lnTo>
                      <a:pt x="148" y="315"/>
                    </a:lnTo>
                    <a:lnTo>
                      <a:pt x="167" y="319"/>
                    </a:lnTo>
                    <a:lnTo>
                      <a:pt x="186" y="322"/>
                    </a:lnTo>
                    <a:lnTo>
                      <a:pt x="206" y="325"/>
                    </a:lnTo>
                    <a:lnTo>
                      <a:pt x="225" y="325"/>
                    </a:lnTo>
                    <a:lnTo>
                      <a:pt x="245" y="325"/>
                    </a:lnTo>
                    <a:lnTo>
                      <a:pt x="264" y="322"/>
                    </a:lnTo>
                    <a:lnTo>
                      <a:pt x="283" y="319"/>
                    </a:lnTo>
                    <a:lnTo>
                      <a:pt x="302" y="315"/>
                    </a:lnTo>
                    <a:lnTo>
                      <a:pt x="320" y="309"/>
                    </a:lnTo>
                    <a:lnTo>
                      <a:pt x="338" y="303"/>
                    </a:lnTo>
                    <a:lnTo>
                      <a:pt x="354" y="295"/>
                    </a:lnTo>
                    <a:lnTo>
                      <a:pt x="370" y="287"/>
                    </a:lnTo>
                    <a:lnTo>
                      <a:pt x="385" y="277"/>
                    </a:lnTo>
                    <a:lnTo>
                      <a:pt x="398" y="266"/>
                    </a:lnTo>
                    <a:lnTo>
                      <a:pt x="410" y="254"/>
                    </a:lnTo>
                    <a:lnTo>
                      <a:pt x="421" y="243"/>
                    </a:lnTo>
                    <a:lnTo>
                      <a:pt x="429" y="231"/>
                    </a:lnTo>
                    <a:lnTo>
                      <a:pt x="437" y="217"/>
                    </a:lnTo>
                    <a:lnTo>
                      <a:pt x="443" y="204"/>
                    </a:lnTo>
                    <a:lnTo>
                      <a:pt x="447" y="190"/>
                    </a:lnTo>
                    <a:lnTo>
                      <a:pt x="451" y="176"/>
                    </a:lnTo>
                    <a:lnTo>
                      <a:pt x="451" y="162"/>
                    </a:lnTo>
                    <a:lnTo>
                      <a:pt x="451" y="148"/>
                    </a:lnTo>
                    <a:lnTo>
                      <a:pt x="447" y="134"/>
                    </a:lnTo>
                    <a:lnTo>
                      <a:pt x="443" y="120"/>
                    </a:lnTo>
                    <a:lnTo>
                      <a:pt x="437" y="106"/>
                    </a:lnTo>
                    <a:lnTo>
                      <a:pt x="429" y="93"/>
                    </a:lnTo>
                    <a:lnTo>
                      <a:pt x="421" y="81"/>
                    </a:lnTo>
                    <a:lnTo>
                      <a:pt x="410" y="68"/>
                    </a:lnTo>
                    <a:lnTo>
                      <a:pt x="398" y="57"/>
                    </a:lnTo>
                    <a:lnTo>
                      <a:pt x="385" y="47"/>
                    </a:lnTo>
                    <a:lnTo>
                      <a:pt x="370" y="37"/>
                    </a:lnTo>
                    <a:lnTo>
                      <a:pt x="354" y="29"/>
                    </a:lnTo>
                    <a:lnTo>
                      <a:pt x="338" y="21"/>
                    </a:lnTo>
                    <a:lnTo>
                      <a:pt x="320" y="15"/>
                    </a:lnTo>
                    <a:lnTo>
                      <a:pt x="302" y="9"/>
                    </a:lnTo>
                    <a:lnTo>
                      <a:pt x="283" y="5"/>
                    </a:lnTo>
                    <a:lnTo>
                      <a:pt x="264" y="1"/>
                    </a:lnTo>
                    <a:lnTo>
                      <a:pt x="245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8" y="9"/>
                    </a:lnTo>
                    <a:lnTo>
                      <a:pt x="130" y="15"/>
                    </a:lnTo>
                    <a:lnTo>
                      <a:pt x="112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5" y="47"/>
                    </a:lnTo>
                    <a:lnTo>
                      <a:pt x="52" y="57"/>
                    </a:lnTo>
                    <a:lnTo>
                      <a:pt x="40" y="68"/>
                    </a:lnTo>
                    <a:lnTo>
                      <a:pt x="29" y="81"/>
                    </a:lnTo>
                    <a:lnTo>
                      <a:pt x="21" y="93"/>
                    </a:lnTo>
                    <a:lnTo>
                      <a:pt x="13" y="106"/>
                    </a:lnTo>
                    <a:lnTo>
                      <a:pt x="7" y="120"/>
                    </a:lnTo>
                    <a:lnTo>
                      <a:pt x="3" y="134"/>
                    </a:lnTo>
                    <a:lnTo>
                      <a:pt x="0" y="148"/>
                    </a:lnTo>
                    <a:lnTo>
                      <a:pt x="0" y="16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51233" name="Rectangle 21"/>
              <p:cNvSpPr>
                <a:spLocks noChangeArrowheads="1"/>
              </p:cNvSpPr>
              <p:nvPr/>
            </p:nvSpPr>
            <p:spPr bwMode="auto">
              <a:xfrm>
                <a:off x="2976" y="758"/>
                <a:ext cx="292" cy="2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lot</a:t>
                </a:r>
              </a:p>
            </p:txBody>
          </p:sp>
          <p:sp>
            <p:nvSpPr>
              <p:cNvPr id="51234" name="Rectangle 22"/>
              <p:cNvSpPr>
                <a:spLocks noChangeArrowheads="1"/>
              </p:cNvSpPr>
              <p:nvPr/>
            </p:nvSpPr>
            <p:spPr bwMode="auto">
              <a:xfrm>
                <a:off x="2470" y="497"/>
                <a:ext cx="473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name</a:t>
                </a:r>
              </a:p>
            </p:txBody>
          </p:sp>
          <p:sp>
            <p:nvSpPr>
              <p:cNvPr id="51235" name="Rectangle 23"/>
              <p:cNvSpPr>
                <a:spLocks noChangeArrowheads="1"/>
              </p:cNvSpPr>
              <p:nvPr/>
            </p:nvSpPr>
            <p:spPr bwMode="auto">
              <a:xfrm>
                <a:off x="2121" y="751"/>
                <a:ext cx="329" cy="2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u="sng">
                    <a:solidFill>
                      <a:srgbClr val="000000"/>
                    </a:solidFill>
                    <a:latin typeface="Cambria"/>
                    <a:cs typeface="Cambria"/>
                  </a:rPr>
                  <a:t>ssn</a:t>
                </a:r>
              </a:p>
            </p:txBody>
          </p:sp>
        </p:grpSp>
        <p:grpSp>
          <p:nvGrpSpPr>
            <p:cNvPr id="51213" name="Group 24"/>
            <p:cNvGrpSpPr>
              <a:grpSpLocks/>
            </p:cNvGrpSpPr>
            <p:nvPr/>
          </p:nvGrpSpPr>
          <p:grpSpPr bwMode="auto">
            <a:xfrm>
              <a:off x="3209" y="1592"/>
              <a:ext cx="769" cy="580"/>
              <a:chOff x="3456" y="1053"/>
              <a:chExt cx="769" cy="580"/>
            </a:xfrm>
          </p:grpSpPr>
          <p:sp>
            <p:nvSpPr>
              <p:cNvPr id="51228" name="Rectangle 25"/>
              <p:cNvSpPr>
                <a:spLocks noChangeArrowheads="1"/>
              </p:cNvSpPr>
              <p:nvPr/>
            </p:nvSpPr>
            <p:spPr bwMode="auto">
              <a:xfrm>
                <a:off x="3522" y="1268"/>
                <a:ext cx="698" cy="24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Manages</a:t>
                </a:r>
              </a:p>
            </p:txBody>
          </p:sp>
          <p:sp>
            <p:nvSpPr>
              <p:cNvPr id="51229" name="Freeform 26"/>
              <p:cNvSpPr>
                <a:spLocks/>
              </p:cNvSpPr>
              <p:nvPr/>
            </p:nvSpPr>
            <p:spPr bwMode="auto">
              <a:xfrm>
                <a:off x="3456" y="1053"/>
                <a:ext cx="769" cy="580"/>
              </a:xfrm>
              <a:custGeom>
                <a:avLst/>
                <a:gdLst>
                  <a:gd name="T0" fmla="*/ 0 w 769"/>
                  <a:gd name="T1" fmla="*/ 290 h 580"/>
                  <a:gd name="T2" fmla="*/ 378 w 769"/>
                  <a:gd name="T3" fmla="*/ 0 h 580"/>
                  <a:gd name="T4" fmla="*/ 768 w 769"/>
                  <a:gd name="T5" fmla="*/ 300 h 580"/>
                  <a:gd name="T6" fmla="*/ 378 w 769"/>
                  <a:gd name="T7" fmla="*/ 579 h 580"/>
                  <a:gd name="T8" fmla="*/ 0 w 769"/>
                  <a:gd name="T9" fmla="*/ 290 h 5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9"/>
                  <a:gd name="T16" fmla="*/ 0 h 580"/>
                  <a:gd name="T17" fmla="*/ 769 w 769"/>
                  <a:gd name="T18" fmla="*/ 580 h 5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9" h="580">
                    <a:moveTo>
                      <a:pt x="0" y="290"/>
                    </a:moveTo>
                    <a:lnTo>
                      <a:pt x="378" y="0"/>
                    </a:lnTo>
                    <a:lnTo>
                      <a:pt x="768" y="300"/>
                    </a:lnTo>
                    <a:lnTo>
                      <a:pt x="378" y="579"/>
                    </a:lnTo>
                    <a:lnTo>
                      <a:pt x="0" y="29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</p:grpSp>
        <p:sp>
          <p:nvSpPr>
            <p:cNvPr id="51214" name="Freeform 27"/>
            <p:cNvSpPr>
              <a:spLocks/>
            </p:cNvSpPr>
            <p:nvPr/>
          </p:nvSpPr>
          <p:spPr bwMode="auto">
            <a:xfrm>
              <a:off x="4329" y="1775"/>
              <a:ext cx="816" cy="302"/>
            </a:xfrm>
            <a:custGeom>
              <a:avLst/>
              <a:gdLst>
                <a:gd name="T0" fmla="*/ 815 w 816"/>
                <a:gd name="T1" fmla="*/ 301 h 302"/>
                <a:gd name="T2" fmla="*/ 815 w 816"/>
                <a:gd name="T3" fmla="*/ 0 h 302"/>
                <a:gd name="T4" fmla="*/ 0 w 816"/>
                <a:gd name="T5" fmla="*/ 0 h 302"/>
                <a:gd name="T6" fmla="*/ 0 w 816"/>
                <a:gd name="T7" fmla="*/ 301 h 302"/>
                <a:gd name="T8" fmla="*/ 815 w 816"/>
                <a:gd name="T9" fmla="*/ 301 h 3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02"/>
                <a:gd name="T17" fmla="*/ 816 w 816"/>
                <a:gd name="T18" fmla="*/ 302 h 3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02">
                  <a:moveTo>
                    <a:pt x="815" y="301"/>
                  </a:moveTo>
                  <a:lnTo>
                    <a:pt x="815" y="0"/>
                  </a:lnTo>
                  <a:lnTo>
                    <a:pt x="0" y="0"/>
                  </a:lnTo>
                  <a:lnTo>
                    <a:pt x="0" y="301"/>
                  </a:lnTo>
                  <a:lnTo>
                    <a:pt x="815" y="30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grpSp>
          <p:nvGrpSpPr>
            <p:cNvPr id="51215" name="Group 28"/>
            <p:cNvGrpSpPr>
              <a:grpSpLocks/>
            </p:cNvGrpSpPr>
            <p:nvPr/>
          </p:nvGrpSpPr>
          <p:grpSpPr bwMode="auto">
            <a:xfrm>
              <a:off x="2081" y="1765"/>
              <a:ext cx="841" cy="295"/>
              <a:chOff x="2328" y="1226"/>
              <a:chExt cx="841" cy="295"/>
            </a:xfrm>
          </p:grpSpPr>
          <p:sp>
            <p:nvSpPr>
              <p:cNvPr id="51226" name="Freeform 29"/>
              <p:cNvSpPr>
                <a:spLocks/>
              </p:cNvSpPr>
              <p:nvPr/>
            </p:nvSpPr>
            <p:spPr bwMode="auto">
              <a:xfrm>
                <a:off x="2328" y="1226"/>
                <a:ext cx="814" cy="295"/>
              </a:xfrm>
              <a:custGeom>
                <a:avLst/>
                <a:gdLst>
                  <a:gd name="T0" fmla="*/ 813 w 814"/>
                  <a:gd name="T1" fmla="*/ 294 h 295"/>
                  <a:gd name="T2" fmla="*/ 813 w 814"/>
                  <a:gd name="T3" fmla="*/ 0 h 295"/>
                  <a:gd name="T4" fmla="*/ 0 w 814"/>
                  <a:gd name="T5" fmla="*/ 0 h 295"/>
                  <a:gd name="T6" fmla="*/ 0 w 814"/>
                  <a:gd name="T7" fmla="*/ 294 h 295"/>
                  <a:gd name="T8" fmla="*/ 813 w 814"/>
                  <a:gd name="T9" fmla="*/ 294 h 2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4"/>
                  <a:gd name="T16" fmla="*/ 0 h 295"/>
                  <a:gd name="T17" fmla="*/ 814 w 814"/>
                  <a:gd name="T18" fmla="*/ 295 h 2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4" h="295">
                    <a:moveTo>
                      <a:pt x="813" y="294"/>
                    </a:moveTo>
                    <a:lnTo>
                      <a:pt x="813" y="0"/>
                    </a:lnTo>
                    <a:lnTo>
                      <a:pt x="0" y="0"/>
                    </a:lnTo>
                    <a:lnTo>
                      <a:pt x="0" y="294"/>
                    </a:lnTo>
                    <a:lnTo>
                      <a:pt x="813" y="29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51227" name="Rectangle 30"/>
              <p:cNvSpPr>
                <a:spLocks noChangeArrowheads="1"/>
              </p:cNvSpPr>
              <p:nvPr/>
            </p:nvSpPr>
            <p:spPr bwMode="auto">
              <a:xfrm>
                <a:off x="2336" y="1264"/>
                <a:ext cx="833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Employees</a:t>
                </a:r>
              </a:p>
            </p:txBody>
          </p:sp>
        </p:grpSp>
        <p:sp>
          <p:nvSpPr>
            <p:cNvPr id="51216" name="Rectangle 31"/>
            <p:cNvSpPr>
              <a:spLocks noChangeArrowheads="1"/>
            </p:cNvSpPr>
            <p:nvPr/>
          </p:nvSpPr>
          <p:spPr bwMode="auto">
            <a:xfrm>
              <a:off x="4273" y="1815"/>
              <a:ext cx="946" cy="2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Cambria"/>
                  <a:cs typeface="Cambria"/>
                </a:rPr>
                <a:t>Departments</a:t>
              </a:r>
            </a:p>
          </p:txBody>
        </p:sp>
        <p:sp>
          <p:nvSpPr>
            <p:cNvPr id="51218" name="Line 33"/>
            <p:cNvSpPr>
              <a:spLocks noChangeShapeType="1"/>
            </p:cNvSpPr>
            <p:nvPr/>
          </p:nvSpPr>
          <p:spPr bwMode="auto">
            <a:xfrm>
              <a:off x="3981" y="1883"/>
              <a:ext cx="32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"/>
              <a:round/>
              <a:headEnd type="none" w="med" len="med"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1219" name="Line 34"/>
            <p:cNvSpPr>
              <a:spLocks noChangeShapeType="1"/>
            </p:cNvSpPr>
            <p:nvPr/>
          </p:nvSpPr>
          <p:spPr bwMode="auto">
            <a:xfrm flipH="1">
              <a:off x="2725" y="1551"/>
              <a:ext cx="152" cy="1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1220" name="Line 35"/>
            <p:cNvSpPr>
              <a:spLocks noChangeShapeType="1"/>
            </p:cNvSpPr>
            <p:nvPr/>
          </p:nvSpPr>
          <p:spPr bwMode="auto">
            <a:xfrm>
              <a:off x="2441" y="1311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1221" name="Line 36"/>
            <p:cNvSpPr>
              <a:spLocks noChangeShapeType="1"/>
            </p:cNvSpPr>
            <p:nvPr/>
          </p:nvSpPr>
          <p:spPr bwMode="auto">
            <a:xfrm>
              <a:off x="2109" y="1551"/>
              <a:ext cx="88" cy="1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1222" name="Line 37"/>
            <p:cNvSpPr>
              <a:spLocks noChangeShapeType="1"/>
            </p:cNvSpPr>
            <p:nvPr/>
          </p:nvSpPr>
          <p:spPr bwMode="auto">
            <a:xfrm>
              <a:off x="3593" y="1167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1223" name="Line 38"/>
            <p:cNvSpPr>
              <a:spLocks noChangeShapeType="1"/>
            </p:cNvSpPr>
            <p:nvPr/>
          </p:nvSpPr>
          <p:spPr bwMode="auto">
            <a:xfrm>
              <a:off x="4365" y="1551"/>
              <a:ext cx="136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1224" name="Line 39"/>
            <p:cNvSpPr>
              <a:spLocks noChangeShapeType="1"/>
            </p:cNvSpPr>
            <p:nvPr/>
          </p:nvSpPr>
          <p:spPr bwMode="auto">
            <a:xfrm>
              <a:off x="4697" y="1359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1225" name="Line 40"/>
            <p:cNvSpPr>
              <a:spLocks noChangeShapeType="1"/>
            </p:cNvSpPr>
            <p:nvPr/>
          </p:nvSpPr>
          <p:spPr bwMode="auto">
            <a:xfrm flipH="1">
              <a:off x="4933" y="1551"/>
              <a:ext cx="104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</p:grpSp>
      <p:sp>
        <p:nvSpPr>
          <p:cNvPr id="51205" name="Rectangle 41"/>
          <p:cNvSpPr>
            <a:spLocks noChangeArrowheads="1"/>
          </p:cNvSpPr>
          <p:nvPr/>
        </p:nvSpPr>
        <p:spPr bwMode="auto">
          <a:xfrm>
            <a:off x="3657600" y="4038600"/>
            <a:ext cx="5181600" cy="1812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Cambria"/>
                <a:cs typeface="Cambria"/>
              </a:rPr>
              <a:t>CREATE TABLE  </a:t>
            </a:r>
            <a:r>
              <a:rPr lang="en-US" sz="1600">
                <a:latin typeface="Cambria"/>
                <a:cs typeface="Cambria"/>
              </a:rPr>
              <a:t>Manages(</a:t>
            </a:r>
          </a:p>
          <a:p>
            <a:pPr eaLnBrk="0" hangingPunct="0"/>
            <a:r>
              <a:rPr lang="en-US" sz="1600">
                <a:latin typeface="Cambria"/>
                <a:cs typeface="Cambria"/>
              </a:rPr>
              <a:t>   ssn  </a:t>
            </a:r>
            <a:r>
              <a:rPr lang="en-US" sz="1400">
                <a:latin typeface="Cambria"/>
                <a:cs typeface="Cambria"/>
              </a:rPr>
              <a:t>CHAR(11)</a:t>
            </a:r>
            <a:r>
              <a:rPr lang="en-US" sz="1600">
                <a:latin typeface="Cambria"/>
                <a:cs typeface="Cambria"/>
              </a:rPr>
              <a:t>,</a:t>
            </a:r>
          </a:p>
          <a:p>
            <a:pPr eaLnBrk="0" hangingPunct="0"/>
            <a:r>
              <a:rPr lang="en-US" sz="1600">
                <a:latin typeface="Cambria"/>
                <a:cs typeface="Cambria"/>
              </a:rPr>
              <a:t>   did  </a:t>
            </a:r>
            <a:r>
              <a:rPr lang="en-US" sz="1400">
                <a:latin typeface="Cambria"/>
                <a:cs typeface="Cambria"/>
              </a:rPr>
              <a:t>INTEGER</a:t>
            </a:r>
            <a:r>
              <a:rPr lang="en-US" sz="1600">
                <a:latin typeface="Cambria"/>
                <a:cs typeface="Cambria"/>
              </a:rPr>
              <a:t>,</a:t>
            </a:r>
          </a:p>
          <a:p>
            <a:pPr eaLnBrk="0" hangingPunct="0"/>
            <a:r>
              <a:rPr lang="en-US" sz="1600">
                <a:latin typeface="Cambria"/>
                <a:cs typeface="Cambria"/>
              </a:rPr>
              <a:t>   since  </a:t>
            </a:r>
            <a:r>
              <a:rPr lang="en-US" sz="1400">
                <a:latin typeface="Cambria"/>
                <a:cs typeface="Cambria"/>
              </a:rPr>
              <a:t>DATE</a:t>
            </a:r>
            <a:r>
              <a:rPr lang="en-US" sz="1600">
                <a:latin typeface="Cambria"/>
                <a:cs typeface="Cambria"/>
              </a:rPr>
              <a:t>,</a:t>
            </a:r>
          </a:p>
          <a:p>
            <a:pPr eaLnBrk="0" hangingPunct="0"/>
            <a:r>
              <a:rPr lang="en-US" sz="1600">
                <a:latin typeface="Cambria"/>
                <a:cs typeface="Cambria"/>
              </a:rPr>
              <a:t>   </a:t>
            </a:r>
            <a:r>
              <a:rPr lang="en-US" sz="1400">
                <a:solidFill>
                  <a:srgbClr val="FF0000"/>
                </a:solidFill>
                <a:latin typeface="Cambria"/>
                <a:cs typeface="Cambria"/>
              </a:rPr>
              <a:t>PRIMARY KEY  </a:t>
            </a:r>
            <a:r>
              <a:rPr lang="en-US" sz="1600">
                <a:solidFill>
                  <a:srgbClr val="FF0000"/>
                </a:solidFill>
                <a:latin typeface="Cambria"/>
                <a:cs typeface="Cambria"/>
              </a:rPr>
              <a:t>(did),</a:t>
            </a:r>
          </a:p>
          <a:p>
            <a:pPr eaLnBrk="0" hangingPunct="0"/>
            <a:r>
              <a:rPr lang="en-US" sz="1600">
                <a:latin typeface="Cambria"/>
                <a:cs typeface="Cambria"/>
              </a:rPr>
              <a:t>   </a:t>
            </a:r>
            <a:r>
              <a:rPr lang="en-US" sz="1400">
                <a:latin typeface="Cambria"/>
                <a:cs typeface="Cambria"/>
              </a:rPr>
              <a:t>FOREIGN KEY </a:t>
            </a:r>
            <a:r>
              <a:rPr lang="en-US" sz="1600">
                <a:latin typeface="Cambria"/>
                <a:cs typeface="Cambria"/>
              </a:rPr>
              <a:t>(ssn) </a:t>
            </a:r>
            <a:r>
              <a:rPr lang="en-US" sz="1400">
                <a:latin typeface="Cambria"/>
                <a:cs typeface="Cambria"/>
              </a:rPr>
              <a:t>REFERENCES</a:t>
            </a:r>
            <a:r>
              <a:rPr lang="en-US" sz="1600">
                <a:latin typeface="Cambria"/>
                <a:cs typeface="Cambria"/>
              </a:rPr>
              <a:t> Employees,</a:t>
            </a:r>
          </a:p>
          <a:p>
            <a:pPr eaLnBrk="0" hangingPunct="0"/>
            <a:r>
              <a:rPr lang="en-US" sz="1600">
                <a:latin typeface="Cambria"/>
                <a:cs typeface="Cambria"/>
              </a:rPr>
              <a:t>   </a:t>
            </a:r>
            <a:r>
              <a:rPr lang="en-US" sz="1400">
                <a:latin typeface="Cambria"/>
                <a:cs typeface="Cambria"/>
              </a:rPr>
              <a:t>FOREIGN KEY </a:t>
            </a:r>
            <a:r>
              <a:rPr lang="en-US" sz="1600">
                <a:latin typeface="Cambria"/>
                <a:cs typeface="Cambria"/>
              </a:rPr>
              <a:t>(did) </a:t>
            </a:r>
            <a:r>
              <a:rPr lang="en-US" sz="1400">
                <a:latin typeface="Cambria"/>
                <a:cs typeface="Cambria"/>
              </a:rPr>
              <a:t>REFERENCES </a:t>
            </a:r>
            <a:r>
              <a:rPr lang="en-US" sz="1600">
                <a:latin typeface="Cambria"/>
                <a:cs typeface="Cambria"/>
              </a:rPr>
              <a:t>Departments)</a:t>
            </a:r>
          </a:p>
        </p:txBody>
      </p:sp>
      <p:sp>
        <p:nvSpPr>
          <p:cNvPr id="40" name="Line 31"/>
          <p:cNvSpPr>
            <a:spLocks noChangeShapeType="1"/>
          </p:cNvSpPr>
          <p:nvPr/>
        </p:nvSpPr>
        <p:spPr bwMode="auto">
          <a:xfrm flipH="1">
            <a:off x="2895600" y="3048000"/>
            <a:ext cx="515937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95911" y="2743200"/>
            <a:ext cx="356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mbria"/>
                <a:cs typeface="Cambria"/>
              </a:rPr>
              <a:t>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72000" y="2743200"/>
            <a:ext cx="297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mbria"/>
                <a:cs typeface="Cambria"/>
              </a:rPr>
              <a:t>u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ChangeArrowheads="1"/>
          </p:cNvSpPr>
          <p:nvPr/>
        </p:nvSpPr>
        <p:spPr bwMode="auto">
          <a:xfrm>
            <a:off x="3657600" y="990600"/>
            <a:ext cx="4054672" cy="20595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Cambria"/>
                <a:cs typeface="Cambria"/>
              </a:rPr>
              <a:t>CREATE TABLE  </a:t>
            </a:r>
            <a:r>
              <a:rPr lang="en-US" sz="1600">
                <a:latin typeface="Cambria"/>
                <a:cs typeface="Cambria"/>
              </a:rPr>
              <a:t>Dept (</a:t>
            </a:r>
          </a:p>
          <a:p>
            <a:pPr eaLnBrk="0" hangingPunct="0"/>
            <a:r>
              <a:rPr lang="en-US" sz="1600">
                <a:latin typeface="Cambria"/>
                <a:cs typeface="Cambria"/>
              </a:rPr>
              <a:t>   did  INTEGER,</a:t>
            </a:r>
          </a:p>
          <a:p>
            <a:pPr eaLnBrk="0" hangingPunct="0"/>
            <a:r>
              <a:rPr lang="en-US" sz="1600">
                <a:latin typeface="Cambria"/>
                <a:cs typeface="Cambria"/>
              </a:rPr>
              <a:t>   dname  CHAR(20),</a:t>
            </a:r>
          </a:p>
          <a:p>
            <a:pPr eaLnBrk="0" hangingPunct="0"/>
            <a:r>
              <a:rPr lang="en-US" sz="1600">
                <a:latin typeface="Cambria"/>
                <a:cs typeface="Cambria"/>
              </a:rPr>
              <a:t>   budget  REAL,</a:t>
            </a:r>
          </a:p>
          <a:p>
            <a:pPr eaLnBrk="0" hangingPunct="0"/>
            <a:r>
              <a:rPr lang="en-US" sz="1600">
                <a:latin typeface="Cambria"/>
                <a:cs typeface="Cambria"/>
              </a:rPr>
              <a:t>   mgrssn  </a:t>
            </a:r>
            <a:r>
              <a:rPr lang="en-US" sz="1400">
                <a:latin typeface="Cambria"/>
                <a:cs typeface="Cambria"/>
              </a:rPr>
              <a:t>CHAR(11)</a:t>
            </a:r>
            <a:r>
              <a:rPr lang="en-US" sz="1600">
                <a:latin typeface="Cambria"/>
                <a:cs typeface="Cambria"/>
              </a:rPr>
              <a:t>,</a:t>
            </a:r>
          </a:p>
          <a:p>
            <a:pPr eaLnBrk="0" hangingPunct="0"/>
            <a:r>
              <a:rPr lang="en-US" sz="1600">
                <a:latin typeface="Cambria"/>
                <a:cs typeface="Cambria"/>
              </a:rPr>
              <a:t>   since  </a:t>
            </a:r>
            <a:r>
              <a:rPr lang="en-US" sz="1400">
                <a:latin typeface="Cambria"/>
                <a:cs typeface="Cambria"/>
              </a:rPr>
              <a:t>DATE</a:t>
            </a:r>
            <a:r>
              <a:rPr lang="en-US" sz="1600">
                <a:latin typeface="Cambria"/>
                <a:cs typeface="Cambria"/>
              </a:rPr>
              <a:t>,</a:t>
            </a:r>
          </a:p>
          <a:p>
            <a:pPr eaLnBrk="0" hangingPunct="0"/>
            <a:r>
              <a:rPr lang="en-US" sz="1600">
                <a:latin typeface="Cambria"/>
                <a:cs typeface="Cambria"/>
              </a:rPr>
              <a:t>   </a:t>
            </a:r>
            <a:r>
              <a:rPr lang="en-US" sz="1400">
                <a:latin typeface="Cambria"/>
                <a:cs typeface="Cambria"/>
              </a:rPr>
              <a:t>PRIMARY KEY  </a:t>
            </a:r>
            <a:r>
              <a:rPr lang="en-US" sz="1600">
                <a:latin typeface="Cambria"/>
                <a:cs typeface="Cambria"/>
              </a:rPr>
              <a:t>(did),</a:t>
            </a:r>
          </a:p>
          <a:p>
            <a:pPr eaLnBrk="0" hangingPunct="0"/>
            <a:r>
              <a:rPr lang="en-US" sz="1600">
                <a:latin typeface="Cambria"/>
                <a:cs typeface="Cambria"/>
              </a:rPr>
              <a:t>   </a:t>
            </a:r>
            <a:r>
              <a:rPr lang="en-US" sz="1400">
                <a:latin typeface="Cambria"/>
                <a:cs typeface="Cambria"/>
              </a:rPr>
              <a:t>FOREIGN KEY </a:t>
            </a:r>
            <a:r>
              <a:rPr lang="en-US" sz="1600">
                <a:latin typeface="Cambria"/>
                <a:cs typeface="Cambria"/>
              </a:rPr>
              <a:t>(ssn) </a:t>
            </a:r>
            <a:r>
              <a:rPr lang="en-US" sz="1400">
                <a:latin typeface="Cambria"/>
                <a:cs typeface="Cambria"/>
              </a:rPr>
              <a:t>REFERENCES</a:t>
            </a:r>
            <a:r>
              <a:rPr lang="en-US" sz="1600">
                <a:latin typeface="Cambria"/>
                <a:cs typeface="Cambria"/>
              </a:rPr>
              <a:t> Employees)</a:t>
            </a:r>
          </a:p>
        </p:txBody>
      </p:sp>
      <p:sp>
        <p:nvSpPr>
          <p:cNvPr id="52227" name="Rectangle 4"/>
          <p:cNvSpPr>
            <a:spLocks noChangeArrowheads="1"/>
          </p:cNvSpPr>
          <p:nvPr/>
        </p:nvSpPr>
        <p:spPr bwMode="auto">
          <a:xfrm>
            <a:off x="685800" y="1066800"/>
            <a:ext cx="2743200" cy="1482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latin typeface="Cambria"/>
                <a:cs typeface="Cambria"/>
              </a:rPr>
              <a:t>Since each department has a unique manager, we could instead combine Manages and Departments.</a:t>
            </a:r>
          </a:p>
        </p:txBody>
      </p:sp>
      <p:grpSp>
        <p:nvGrpSpPr>
          <p:cNvPr id="39" name="Group 6"/>
          <p:cNvGrpSpPr>
            <a:grpSpLocks/>
          </p:cNvGrpSpPr>
          <p:nvPr/>
        </p:nvGrpSpPr>
        <p:grpSpPr bwMode="auto">
          <a:xfrm>
            <a:off x="1905000" y="3505200"/>
            <a:ext cx="5532438" cy="1828800"/>
            <a:chOff x="1822" y="815"/>
            <a:chExt cx="3680" cy="1357"/>
          </a:xfrm>
        </p:grpSpPr>
        <p:sp>
          <p:nvSpPr>
            <p:cNvPr id="40" name="Freeform 7"/>
            <p:cNvSpPr>
              <a:spLocks/>
            </p:cNvSpPr>
            <p:nvPr/>
          </p:nvSpPr>
          <p:spPr bwMode="auto">
            <a:xfrm>
              <a:off x="4066" y="1247"/>
              <a:ext cx="454" cy="327"/>
            </a:xfrm>
            <a:custGeom>
              <a:avLst/>
              <a:gdLst>
                <a:gd name="T0" fmla="*/ 451 w 454"/>
                <a:gd name="T1" fmla="*/ 148 h 327"/>
                <a:gd name="T2" fmla="*/ 445 w 454"/>
                <a:gd name="T3" fmla="*/ 120 h 327"/>
                <a:gd name="T4" fmla="*/ 431 w 454"/>
                <a:gd name="T5" fmla="*/ 94 h 327"/>
                <a:gd name="T6" fmla="*/ 411 w 454"/>
                <a:gd name="T7" fmla="*/ 68 h 327"/>
                <a:gd name="T8" fmla="*/ 386 w 454"/>
                <a:gd name="T9" fmla="*/ 47 h 327"/>
                <a:gd name="T10" fmla="*/ 356 w 454"/>
                <a:gd name="T11" fmla="*/ 29 h 327"/>
                <a:gd name="T12" fmla="*/ 322 w 454"/>
                <a:gd name="T13" fmla="*/ 15 h 327"/>
                <a:gd name="T14" fmla="*/ 285 w 454"/>
                <a:gd name="T15" fmla="*/ 5 h 327"/>
                <a:gd name="T16" fmla="*/ 246 w 454"/>
                <a:gd name="T17" fmla="*/ 0 h 327"/>
                <a:gd name="T18" fmla="*/ 206 w 454"/>
                <a:gd name="T19" fmla="*/ 0 h 327"/>
                <a:gd name="T20" fmla="*/ 167 w 454"/>
                <a:gd name="T21" fmla="*/ 5 h 327"/>
                <a:gd name="T22" fmla="*/ 130 w 454"/>
                <a:gd name="T23" fmla="*/ 15 h 327"/>
                <a:gd name="T24" fmla="*/ 96 w 454"/>
                <a:gd name="T25" fmla="*/ 29 h 327"/>
                <a:gd name="T26" fmla="*/ 65 w 454"/>
                <a:gd name="T27" fmla="*/ 47 h 327"/>
                <a:gd name="T28" fmla="*/ 40 w 454"/>
                <a:gd name="T29" fmla="*/ 68 h 327"/>
                <a:gd name="T30" fmla="*/ 21 w 454"/>
                <a:gd name="T31" fmla="*/ 94 h 327"/>
                <a:gd name="T32" fmla="*/ 7 w 454"/>
                <a:gd name="T33" fmla="*/ 120 h 327"/>
                <a:gd name="T34" fmla="*/ 1 w 454"/>
                <a:gd name="T35" fmla="*/ 148 h 327"/>
                <a:gd name="T36" fmla="*/ 1 w 454"/>
                <a:gd name="T37" fmla="*/ 177 h 327"/>
                <a:gd name="T38" fmla="*/ 7 w 454"/>
                <a:gd name="T39" fmla="*/ 205 h 327"/>
                <a:gd name="T40" fmla="*/ 21 w 454"/>
                <a:gd name="T41" fmla="*/ 231 h 327"/>
                <a:gd name="T42" fmla="*/ 40 w 454"/>
                <a:gd name="T43" fmla="*/ 255 h 327"/>
                <a:gd name="T44" fmla="*/ 65 w 454"/>
                <a:gd name="T45" fmla="*/ 278 h 327"/>
                <a:gd name="T46" fmla="*/ 96 w 454"/>
                <a:gd name="T47" fmla="*/ 296 h 327"/>
                <a:gd name="T48" fmla="*/ 130 w 454"/>
                <a:gd name="T49" fmla="*/ 310 h 327"/>
                <a:gd name="T50" fmla="*/ 167 w 454"/>
                <a:gd name="T51" fmla="*/ 320 h 327"/>
                <a:gd name="T52" fmla="*/ 206 w 454"/>
                <a:gd name="T53" fmla="*/ 326 h 327"/>
                <a:gd name="T54" fmla="*/ 246 w 454"/>
                <a:gd name="T55" fmla="*/ 326 h 327"/>
                <a:gd name="T56" fmla="*/ 285 w 454"/>
                <a:gd name="T57" fmla="*/ 320 h 327"/>
                <a:gd name="T58" fmla="*/ 322 w 454"/>
                <a:gd name="T59" fmla="*/ 310 h 327"/>
                <a:gd name="T60" fmla="*/ 356 w 454"/>
                <a:gd name="T61" fmla="*/ 296 h 327"/>
                <a:gd name="T62" fmla="*/ 386 w 454"/>
                <a:gd name="T63" fmla="*/ 278 h 327"/>
                <a:gd name="T64" fmla="*/ 411 w 454"/>
                <a:gd name="T65" fmla="*/ 255 h 327"/>
                <a:gd name="T66" fmla="*/ 431 w 454"/>
                <a:gd name="T67" fmla="*/ 231 h 327"/>
                <a:gd name="T68" fmla="*/ 445 w 454"/>
                <a:gd name="T69" fmla="*/ 205 h 327"/>
                <a:gd name="T70" fmla="*/ 451 w 454"/>
                <a:gd name="T71" fmla="*/ 177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7"/>
                <a:gd name="T110" fmla="*/ 454 w 454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7">
                  <a:moveTo>
                    <a:pt x="453" y="163"/>
                  </a:moveTo>
                  <a:lnTo>
                    <a:pt x="451" y="148"/>
                  </a:lnTo>
                  <a:lnTo>
                    <a:pt x="448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0"/>
                  </a:lnTo>
                  <a:lnTo>
                    <a:pt x="411" y="68"/>
                  </a:lnTo>
                  <a:lnTo>
                    <a:pt x="399" y="57"/>
                  </a:lnTo>
                  <a:lnTo>
                    <a:pt x="386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3" y="9"/>
                  </a:lnTo>
                  <a:lnTo>
                    <a:pt x="285" y="5"/>
                  </a:lnTo>
                  <a:lnTo>
                    <a:pt x="265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5" y="47"/>
                  </a:lnTo>
                  <a:lnTo>
                    <a:pt x="53" y="57"/>
                  </a:lnTo>
                  <a:lnTo>
                    <a:pt x="40" y="68"/>
                  </a:lnTo>
                  <a:lnTo>
                    <a:pt x="29" y="80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3" y="191"/>
                  </a:lnTo>
                  <a:lnTo>
                    <a:pt x="7" y="205"/>
                  </a:lnTo>
                  <a:lnTo>
                    <a:pt x="13" y="217"/>
                  </a:lnTo>
                  <a:lnTo>
                    <a:pt x="21" y="231"/>
                  </a:lnTo>
                  <a:lnTo>
                    <a:pt x="29" y="244"/>
                  </a:lnTo>
                  <a:lnTo>
                    <a:pt x="40" y="255"/>
                  </a:lnTo>
                  <a:lnTo>
                    <a:pt x="53" y="266"/>
                  </a:lnTo>
                  <a:lnTo>
                    <a:pt x="65" y="278"/>
                  </a:lnTo>
                  <a:lnTo>
                    <a:pt x="80" y="288"/>
                  </a:lnTo>
                  <a:lnTo>
                    <a:pt x="96" y="296"/>
                  </a:lnTo>
                  <a:lnTo>
                    <a:pt x="113" y="303"/>
                  </a:lnTo>
                  <a:lnTo>
                    <a:pt x="130" y="310"/>
                  </a:lnTo>
                  <a:lnTo>
                    <a:pt x="148" y="316"/>
                  </a:lnTo>
                  <a:lnTo>
                    <a:pt x="167" y="320"/>
                  </a:lnTo>
                  <a:lnTo>
                    <a:pt x="186" y="323"/>
                  </a:lnTo>
                  <a:lnTo>
                    <a:pt x="206" y="326"/>
                  </a:lnTo>
                  <a:lnTo>
                    <a:pt x="225" y="326"/>
                  </a:lnTo>
                  <a:lnTo>
                    <a:pt x="246" y="326"/>
                  </a:lnTo>
                  <a:lnTo>
                    <a:pt x="265" y="323"/>
                  </a:lnTo>
                  <a:lnTo>
                    <a:pt x="285" y="320"/>
                  </a:lnTo>
                  <a:lnTo>
                    <a:pt x="303" y="316"/>
                  </a:lnTo>
                  <a:lnTo>
                    <a:pt x="322" y="310"/>
                  </a:lnTo>
                  <a:lnTo>
                    <a:pt x="339" y="303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6" y="278"/>
                  </a:lnTo>
                  <a:lnTo>
                    <a:pt x="399" y="266"/>
                  </a:lnTo>
                  <a:lnTo>
                    <a:pt x="411" y="255"/>
                  </a:lnTo>
                  <a:lnTo>
                    <a:pt x="422" y="244"/>
                  </a:lnTo>
                  <a:lnTo>
                    <a:pt x="431" y="231"/>
                  </a:lnTo>
                  <a:lnTo>
                    <a:pt x="439" y="217"/>
                  </a:lnTo>
                  <a:lnTo>
                    <a:pt x="445" y="205"/>
                  </a:lnTo>
                  <a:lnTo>
                    <a:pt x="448" y="191"/>
                  </a:lnTo>
                  <a:lnTo>
                    <a:pt x="451" y="177"/>
                  </a:lnTo>
                  <a:lnTo>
                    <a:pt x="453" y="1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41" name="Freeform 8"/>
            <p:cNvSpPr>
              <a:spLocks/>
            </p:cNvSpPr>
            <p:nvPr/>
          </p:nvSpPr>
          <p:spPr bwMode="auto">
            <a:xfrm>
              <a:off x="4897" y="1261"/>
              <a:ext cx="575" cy="313"/>
            </a:xfrm>
            <a:custGeom>
              <a:avLst/>
              <a:gdLst>
                <a:gd name="T0" fmla="*/ 1 w 575"/>
                <a:gd name="T1" fmla="*/ 169 h 313"/>
                <a:gd name="T2" fmla="*/ 9 w 575"/>
                <a:gd name="T3" fmla="*/ 196 h 313"/>
                <a:gd name="T4" fmla="*/ 28 w 575"/>
                <a:gd name="T5" fmla="*/ 221 h 313"/>
                <a:gd name="T6" fmla="*/ 52 w 575"/>
                <a:gd name="T7" fmla="*/ 244 h 313"/>
                <a:gd name="T8" fmla="*/ 84 w 575"/>
                <a:gd name="T9" fmla="*/ 266 h 313"/>
                <a:gd name="T10" fmla="*/ 123 w 575"/>
                <a:gd name="T11" fmla="*/ 283 h 313"/>
                <a:gd name="T12" fmla="*/ 165 w 575"/>
                <a:gd name="T13" fmla="*/ 297 h 313"/>
                <a:gd name="T14" fmla="*/ 213 w 575"/>
                <a:gd name="T15" fmla="*/ 306 h 313"/>
                <a:gd name="T16" fmla="*/ 262 w 575"/>
                <a:gd name="T17" fmla="*/ 312 h 313"/>
                <a:gd name="T18" fmla="*/ 311 w 575"/>
                <a:gd name="T19" fmla="*/ 312 h 313"/>
                <a:gd name="T20" fmla="*/ 361 w 575"/>
                <a:gd name="T21" fmla="*/ 306 h 313"/>
                <a:gd name="T22" fmla="*/ 408 w 575"/>
                <a:gd name="T23" fmla="*/ 297 h 313"/>
                <a:gd name="T24" fmla="*/ 451 w 575"/>
                <a:gd name="T25" fmla="*/ 283 h 313"/>
                <a:gd name="T26" fmla="*/ 490 w 575"/>
                <a:gd name="T27" fmla="*/ 266 h 313"/>
                <a:gd name="T28" fmla="*/ 522 w 575"/>
                <a:gd name="T29" fmla="*/ 244 h 313"/>
                <a:gd name="T30" fmla="*/ 547 w 575"/>
                <a:gd name="T31" fmla="*/ 221 h 313"/>
                <a:gd name="T32" fmla="*/ 564 w 575"/>
                <a:gd name="T33" fmla="*/ 196 h 313"/>
                <a:gd name="T34" fmla="*/ 572 w 575"/>
                <a:gd name="T35" fmla="*/ 169 h 313"/>
                <a:gd name="T36" fmla="*/ 572 w 575"/>
                <a:gd name="T37" fmla="*/ 141 h 313"/>
                <a:gd name="T38" fmla="*/ 564 w 575"/>
                <a:gd name="T39" fmla="*/ 114 h 313"/>
                <a:gd name="T40" fmla="*/ 547 w 575"/>
                <a:gd name="T41" fmla="*/ 90 h 313"/>
                <a:gd name="T42" fmla="*/ 522 w 575"/>
                <a:gd name="T43" fmla="*/ 65 h 313"/>
                <a:gd name="T44" fmla="*/ 490 w 575"/>
                <a:gd name="T45" fmla="*/ 45 h 313"/>
                <a:gd name="T46" fmla="*/ 451 w 575"/>
                <a:gd name="T47" fmla="*/ 26 h 313"/>
                <a:gd name="T48" fmla="*/ 408 w 575"/>
                <a:gd name="T49" fmla="*/ 14 h 313"/>
                <a:gd name="T50" fmla="*/ 361 w 575"/>
                <a:gd name="T51" fmla="*/ 5 h 313"/>
                <a:gd name="T52" fmla="*/ 311 w 575"/>
                <a:gd name="T53" fmla="*/ 0 h 313"/>
                <a:gd name="T54" fmla="*/ 262 w 575"/>
                <a:gd name="T55" fmla="*/ 0 h 313"/>
                <a:gd name="T56" fmla="*/ 212 w 575"/>
                <a:gd name="T57" fmla="*/ 5 h 313"/>
                <a:gd name="T58" fmla="*/ 165 w 575"/>
                <a:gd name="T59" fmla="*/ 14 h 313"/>
                <a:gd name="T60" fmla="*/ 123 w 575"/>
                <a:gd name="T61" fmla="*/ 28 h 313"/>
                <a:gd name="T62" fmla="*/ 84 w 575"/>
                <a:gd name="T63" fmla="*/ 45 h 313"/>
                <a:gd name="T64" fmla="*/ 52 w 575"/>
                <a:gd name="T65" fmla="*/ 65 h 313"/>
                <a:gd name="T66" fmla="*/ 28 w 575"/>
                <a:gd name="T67" fmla="*/ 90 h 313"/>
                <a:gd name="T68" fmla="*/ 9 w 575"/>
                <a:gd name="T69" fmla="*/ 115 h 313"/>
                <a:gd name="T70" fmla="*/ 1 w 575"/>
                <a:gd name="T71" fmla="*/ 142 h 3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75"/>
                <a:gd name="T109" fmla="*/ 0 h 313"/>
                <a:gd name="T110" fmla="*/ 575 w 575"/>
                <a:gd name="T111" fmla="*/ 313 h 31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75" h="313">
                  <a:moveTo>
                    <a:pt x="0" y="156"/>
                  </a:moveTo>
                  <a:lnTo>
                    <a:pt x="1" y="169"/>
                  </a:lnTo>
                  <a:lnTo>
                    <a:pt x="5" y="182"/>
                  </a:lnTo>
                  <a:lnTo>
                    <a:pt x="9" y="196"/>
                  </a:lnTo>
                  <a:lnTo>
                    <a:pt x="17" y="208"/>
                  </a:lnTo>
                  <a:lnTo>
                    <a:pt x="28" y="221"/>
                  </a:lnTo>
                  <a:lnTo>
                    <a:pt x="38" y="234"/>
                  </a:lnTo>
                  <a:lnTo>
                    <a:pt x="52" y="244"/>
                  </a:lnTo>
                  <a:lnTo>
                    <a:pt x="67" y="255"/>
                  </a:lnTo>
                  <a:lnTo>
                    <a:pt x="84" y="266"/>
                  </a:lnTo>
                  <a:lnTo>
                    <a:pt x="103" y="275"/>
                  </a:lnTo>
                  <a:lnTo>
                    <a:pt x="123" y="283"/>
                  </a:lnTo>
                  <a:lnTo>
                    <a:pt x="143" y="290"/>
                  </a:lnTo>
                  <a:lnTo>
                    <a:pt x="165" y="297"/>
                  </a:lnTo>
                  <a:lnTo>
                    <a:pt x="189" y="302"/>
                  </a:lnTo>
                  <a:lnTo>
                    <a:pt x="213" y="306"/>
                  </a:lnTo>
                  <a:lnTo>
                    <a:pt x="237" y="309"/>
                  </a:lnTo>
                  <a:lnTo>
                    <a:pt x="262" y="312"/>
                  </a:lnTo>
                  <a:lnTo>
                    <a:pt x="287" y="312"/>
                  </a:lnTo>
                  <a:lnTo>
                    <a:pt x="311" y="312"/>
                  </a:lnTo>
                  <a:lnTo>
                    <a:pt x="337" y="309"/>
                  </a:lnTo>
                  <a:lnTo>
                    <a:pt x="361" y="306"/>
                  </a:lnTo>
                  <a:lnTo>
                    <a:pt x="385" y="302"/>
                  </a:lnTo>
                  <a:lnTo>
                    <a:pt x="408" y="297"/>
                  </a:lnTo>
                  <a:lnTo>
                    <a:pt x="431" y="290"/>
                  </a:lnTo>
                  <a:lnTo>
                    <a:pt x="451" y="283"/>
                  </a:lnTo>
                  <a:lnTo>
                    <a:pt x="471" y="275"/>
                  </a:lnTo>
                  <a:lnTo>
                    <a:pt x="490" y="266"/>
                  </a:lnTo>
                  <a:lnTo>
                    <a:pt x="506" y="255"/>
                  </a:lnTo>
                  <a:lnTo>
                    <a:pt x="522" y="244"/>
                  </a:lnTo>
                  <a:lnTo>
                    <a:pt x="536" y="234"/>
                  </a:lnTo>
                  <a:lnTo>
                    <a:pt x="547" y="221"/>
                  </a:lnTo>
                  <a:lnTo>
                    <a:pt x="556" y="208"/>
                  </a:lnTo>
                  <a:lnTo>
                    <a:pt x="564" y="196"/>
                  </a:lnTo>
                  <a:lnTo>
                    <a:pt x="569" y="182"/>
                  </a:lnTo>
                  <a:lnTo>
                    <a:pt x="572" y="169"/>
                  </a:lnTo>
                  <a:lnTo>
                    <a:pt x="574" y="156"/>
                  </a:lnTo>
                  <a:lnTo>
                    <a:pt x="572" y="141"/>
                  </a:lnTo>
                  <a:lnTo>
                    <a:pt x="569" y="129"/>
                  </a:lnTo>
                  <a:lnTo>
                    <a:pt x="564" y="114"/>
                  </a:lnTo>
                  <a:lnTo>
                    <a:pt x="556" y="102"/>
                  </a:lnTo>
                  <a:lnTo>
                    <a:pt x="547" y="90"/>
                  </a:lnTo>
                  <a:lnTo>
                    <a:pt x="536" y="76"/>
                  </a:lnTo>
                  <a:lnTo>
                    <a:pt x="522" y="65"/>
                  </a:lnTo>
                  <a:lnTo>
                    <a:pt x="506" y="55"/>
                  </a:lnTo>
                  <a:lnTo>
                    <a:pt x="490" y="45"/>
                  </a:lnTo>
                  <a:lnTo>
                    <a:pt x="471" y="36"/>
                  </a:lnTo>
                  <a:lnTo>
                    <a:pt x="451" y="26"/>
                  </a:lnTo>
                  <a:lnTo>
                    <a:pt x="431" y="20"/>
                  </a:lnTo>
                  <a:lnTo>
                    <a:pt x="408" y="14"/>
                  </a:lnTo>
                  <a:lnTo>
                    <a:pt x="385" y="8"/>
                  </a:lnTo>
                  <a:lnTo>
                    <a:pt x="361" y="5"/>
                  </a:lnTo>
                  <a:lnTo>
                    <a:pt x="337" y="1"/>
                  </a:lnTo>
                  <a:lnTo>
                    <a:pt x="311" y="0"/>
                  </a:lnTo>
                  <a:lnTo>
                    <a:pt x="287" y="0"/>
                  </a:lnTo>
                  <a:lnTo>
                    <a:pt x="262" y="0"/>
                  </a:lnTo>
                  <a:lnTo>
                    <a:pt x="237" y="1"/>
                  </a:lnTo>
                  <a:lnTo>
                    <a:pt x="212" y="5"/>
                  </a:lnTo>
                  <a:lnTo>
                    <a:pt x="189" y="9"/>
                  </a:lnTo>
                  <a:lnTo>
                    <a:pt x="165" y="14"/>
                  </a:lnTo>
                  <a:lnTo>
                    <a:pt x="143" y="20"/>
                  </a:lnTo>
                  <a:lnTo>
                    <a:pt x="123" y="28"/>
                  </a:lnTo>
                  <a:lnTo>
                    <a:pt x="102" y="36"/>
                  </a:lnTo>
                  <a:lnTo>
                    <a:pt x="84" y="45"/>
                  </a:lnTo>
                  <a:lnTo>
                    <a:pt x="67" y="55"/>
                  </a:lnTo>
                  <a:lnTo>
                    <a:pt x="52" y="65"/>
                  </a:lnTo>
                  <a:lnTo>
                    <a:pt x="38" y="78"/>
                  </a:lnTo>
                  <a:lnTo>
                    <a:pt x="28" y="90"/>
                  </a:lnTo>
                  <a:lnTo>
                    <a:pt x="17" y="102"/>
                  </a:lnTo>
                  <a:lnTo>
                    <a:pt x="9" y="115"/>
                  </a:lnTo>
                  <a:lnTo>
                    <a:pt x="5" y="129"/>
                  </a:lnTo>
                  <a:lnTo>
                    <a:pt x="1" y="142"/>
                  </a:lnTo>
                  <a:lnTo>
                    <a:pt x="0" y="15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grpSp>
          <p:nvGrpSpPr>
            <p:cNvPr id="42" name="Group 9"/>
            <p:cNvGrpSpPr>
              <a:grpSpLocks/>
            </p:cNvGrpSpPr>
            <p:nvPr/>
          </p:nvGrpSpPr>
          <p:grpSpPr bwMode="auto">
            <a:xfrm>
              <a:off x="4425" y="1007"/>
              <a:ext cx="592" cy="327"/>
              <a:chOff x="4672" y="468"/>
              <a:chExt cx="592" cy="327"/>
            </a:xfrm>
          </p:grpSpPr>
          <p:sp>
            <p:nvSpPr>
              <p:cNvPr id="71" name="Freeform 10"/>
              <p:cNvSpPr>
                <a:spLocks/>
              </p:cNvSpPr>
              <p:nvPr/>
            </p:nvSpPr>
            <p:spPr bwMode="auto">
              <a:xfrm>
                <a:off x="4672" y="468"/>
                <a:ext cx="592" cy="327"/>
              </a:xfrm>
              <a:custGeom>
                <a:avLst/>
                <a:gdLst>
                  <a:gd name="T0" fmla="*/ 589 w 592"/>
                  <a:gd name="T1" fmla="*/ 148 h 327"/>
                  <a:gd name="T2" fmla="*/ 581 w 592"/>
                  <a:gd name="T3" fmla="*/ 120 h 327"/>
                  <a:gd name="T4" fmla="*/ 563 w 592"/>
                  <a:gd name="T5" fmla="*/ 94 h 327"/>
                  <a:gd name="T6" fmla="*/ 538 w 592"/>
                  <a:gd name="T7" fmla="*/ 68 h 327"/>
                  <a:gd name="T8" fmla="*/ 505 w 592"/>
                  <a:gd name="T9" fmla="*/ 46 h 327"/>
                  <a:gd name="T10" fmla="*/ 465 w 592"/>
                  <a:gd name="T11" fmla="*/ 29 h 327"/>
                  <a:gd name="T12" fmla="*/ 420 w 592"/>
                  <a:gd name="T13" fmla="*/ 14 h 327"/>
                  <a:gd name="T14" fmla="*/ 372 w 592"/>
                  <a:gd name="T15" fmla="*/ 4 h 327"/>
                  <a:gd name="T16" fmla="*/ 321 w 592"/>
                  <a:gd name="T17" fmla="*/ 0 h 327"/>
                  <a:gd name="T18" fmla="*/ 269 w 592"/>
                  <a:gd name="T19" fmla="*/ 0 h 327"/>
                  <a:gd name="T20" fmla="*/ 218 w 592"/>
                  <a:gd name="T21" fmla="*/ 4 h 327"/>
                  <a:gd name="T22" fmla="*/ 170 w 592"/>
                  <a:gd name="T23" fmla="*/ 14 h 327"/>
                  <a:gd name="T24" fmla="*/ 125 w 592"/>
                  <a:gd name="T25" fmla="*/ 29 h 327"/>
                  <a:gd name="T26" fmla="*/ 85 w 592"/>
                  <a:gd name="T27" fmla="*/ 46 h 327"/>
                  <a:gd name="T28" fmla="*/ 53 w 592"/>
                  <a:gd name="T29" fmla="*/ 68 h 327"/>
                  <a:gd name="T30" fmla="*/ 27 w 592"/>
                  <a:gd name="T31" fmla="*/ 94 h 327"/>
                  <a:gd name="T32" fmla="*/ 9 w 592"/>
                  <a:gd name="T33" fmla="*/ 120 h 327"/>
                  <a:gd name="T34" fmla="*/ 1 w 592"/>
                  <a:gd name="T35" fmla="*/ 148 h 327"/>
                  <a:gd name="T36" fmla="*/ 1 w 592"/>
                  <a:gd name="T37" fmla="*/ 177 h 327"/>
                  <a:gd name="T38" fmla="*/ 9 w 592"/>
                  <a:gd name="T39" fmla="*/ 205 h 327"/>
                  <a:gd name="T40" fmla="*/ 27 w 592"/>
                  <a:gd name="T41" fmla="*/ 231 h 327"/>
                  <a:gd name="T42" fmla="*/ 53 w 592"/>
                  <a:gd name="T43" fmla="*/ 257 h 327"/>
                  <a:gd name="T44" fmla="*/ 85 w 592"/>
                  <a:gd name="T45" fmla="*/ 278 h 327"/>
                  <a:gd name="T46" fmla="*/ 125 w 592"/>
                  <a:gd name="T47" fmla="*/ 296 h 327"/>
                  <a:gd name="T48" fmla="*/ 170 w 592"/>
                  <a:gd name="T49" fmla="*/ 310 h 327"/>
                  <a:gd name="T50" fmla="*/ 218 w 592"/>
                  <a:gd name="T51" fmla="*/ 320 h 327"/>
                  <a:gd name="T52" fmla="*/ 269 w 592"/>
                  <a:gd name="T53" fmla="*/ 326 h 327"/>
                  <a:gd name="T54" fmla="*/ 321 w 592"/>
                  <a:gd name="T55" fmla="*/ 326 h 327"/>
                  <a:gd name="T56" fmla="*/ 372 w 592"/>
                  <a:gd name="T57" fmla="*/ 320 h 327"/>
                  <a:gd name="T58" fmla="*/ 420 w 592"/>
                  <a:gd name="T59" fmla="*/ 310 h 327"/>
                  <a:gd name="T60" fmla="*/ 465 w 592"/>
                  <a:gd name="T61" fmla="*/ 296 h 327"/>
                  <a:gd name="T62" fmla="*/ 505 w 592"/>
                  <a:gd name="T63" fmla="*/ 278 h 327"/>
                  <a:gd name="T64" fmla="*/ 538 w 592"/>
                  <a:gd name="T65" fmla="*/ 257 h 327"/>
                  <a:gd name="T66" fmla="*/ 563 w 592"/>
                  <a:gd name="T67" fmla="*/ 231 h 327"/>
                  <a:gd name="T68" fmla="*/ 581 w 592"/>
                  <a:gd name="T69" fmla="*/ 205 h 327"/>
                  <a:gd name="T70" fmla="*/ 589 w 592"/>
                  <a:gd name="T71" fmla="*/ 177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92"/>
                  <a:gd name="T109" fmla="*/ 0 h 327"/>
                  <a:gd name="T110" fmla="*/ 592 w 592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92" h="327">
                    <a:moveTo>
                      <a:pt x="591" y="163"/>
                    </a:moveTo>
                    <a:lnTo>
                      <a:pt x="589" y="148"/>
                    </a:lnTo>
                    <a:lnTo>
                      <a:pt x="586" y="133"/>
                    </a:lnTo>
                    <a:lnTo>
                      <a:pt x="581" y="120"/>
                    </a:lnTo>
                    <a:lnTo>
                      <a:pt x="573" y="106"/>
                    </a:lnTo>
                    <a:lnTo>
                      <a:pt x="563" y="94"/>
                    </a:lnTo>
                    <a:lnTo>
                      <a:pt x="550" y="81"/>
                    </a:lnTo>
                    <a:lnTo>
                      <a:pt x="538" y="68"/>
                    </a:lnTo>
                    <a:lnTo>
                      <a:pt x="521" y="57"/>
                    </a:lnTo>
                    <a:lnTo>
                      <a:pt x="505" y="46"/>
                    </a:lnTo>
                    <a:lnTo>
                      <a:pt x="485" y="37"/>
                    </a:lnTo>
                    <a:lnTo>
                      <a:pt x="465" y="29"/>
                    </a:lnTo>
                    <a:lnTo>
                      <a:pt x="442" y="21"/>
                    </a:lnTo>
                    <a:lnTo>
                      <a:pt x="420" y="14"/>
                    </a:lnTo>
                    <a:lnTo>
                      <a:pt x="395" y="9"/>
                    </a:lnTo>
                    <a:lnTo>
                      <a:pt x="372" y="4"/>
                    </a:lnTo>
                    <a:lnTo>
                      <a:pt x="347" y="1"/>
                    </a:lnTo>
                    <a:lnTo>
                      <a:pt x="321" y="0"/>
                    </a:lnTo>
                    <a:lnTo>
                      <a:pt x="294" y="0"/>
                    </a:lnTo>
                    <a:lnTo>
                      <a:pt x="269" y="0"/>
                    </a:lnTo>
                    <a:lnTo>
                      <a:pt x="243" y="1"/>
                    </a:lnTo>
                    <a:lnTo>
                      <a:pt x="218" y="4"/>
                    </a:lnTo>
                    <a:lnTo>
                      <a:pt x="195" y="9"/>
                    </a:lnTo>
                    <a:lnTo>
                      <a:pt x="170" y="14"/>
                    </a:lnTo>
                    <a:lnTo>
                      <a:pt x="148" y="21"/>
                    </a:lnTo>
                    <a:lnTo>
                      <a:pt x="125" y="29"/>
                    </a:lnTo>
                    <a:lnTo>
                      <a:pt x="105" y="37"/>
                    </a:lnTo>
                    <a:lnTo>
                      <a:pt x="85" y="46"/>
                    </a:lnTo>
                    <a:lnTo>
                      <a:pt x="69" y="57"/>
                    </a:lnTo>
                    <a:lnTo>
                      <a:pt x="53" y="68"/>
                    </a:lnTo>
                    <a:lnTo>
                      <a:pt x="40" y="81"/>
                    </a:lnTo>
                    <a:lnTo>
                      <a:pt x="27" y="94"/>
                    </a:lnTo>
                    <a:lnTo>
                      <a:pt x="17" y="106"/>
                    </a:lnTo>
                    <a:lnTo>
                      <a:pt x="9" y="120"/>
                    </a:lnTo>
                    <a:lnTo>
                      <a:pt x="4" y="133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4" y="191"/>
                    </a:lnTo>
                    <a:lnTo>
                      <a:pt x="9" y="205"/>
                    </a:lnTo>
                    <a:lnTo>
                      <a:pt x="17" y="219"/>
                    </a:lnTo>
                    <a:lnTo>
                      <a:pt x="27" y="231"/>
                    </a:lnTo>
                    <a:lnTo>
                      <a:pt x="40" y="244"/>
                    </a:lnTo>
                    <a:lnTo>
                      <a:pt x="53" y="257"/>
                    </a:lnTo>
                    <a:lnTo>
                      <a:pt x="69" y="268"/>
                    </a:lnTo>
                    <a:lnTo>
                      <a:pt x="85" y="278"/>
                    </a:lnTo>
                    <a:lnTo>
                      <a:pt x="105" y="288"/>
                    </a:lnTo>
                    <a:lnTo>
                      <a:pt x="125" y="296"/>
                    </a:lnTo>
                    <a:lnTo>
                      <a:pt x="148" y="304"/>
                    </a:lnTo>
                    <a:lnTo>
                      <a:pt x="170" y="310"/>
                    </a:lnTo>
                    <a:lnTo>
                      <a:pt x="195" y="316"/>
                    </a:lnTo>
                    <a:lnTo>
                      <a:pt x="218" y="320"/>
                    </a:lnTo>
                    <a:lnTo>
                      <a:pt x="243" y="324"/>
                    </a:lnTo>
                    <a:lnTo>
                      <a:pt x="269" y="326"/>
                    </a:lnTo>
                    <a:lnTo>
                      <a:pt x="294" y="326"/>
                    </a:lnTo>
                    <a:lnTo>
                      <a:pt x="321" y="326"/>
                    </a:lnTo>
                    <a:lnTo>
                      <a:pt x="347" y="324"/>
                    </a:lnTo>
                    <a:lnTo>
                      <a:pt x="372" y="320"/>
                    </a:lnTo>
                    <a:lnTo>
                      <a:pt x="395" y="316"/>
                    </a:lnTo>
                    <a:lnTo>
                      <a:pt x="420" y="310"/>
                    </a:lnTo>
                    <a:lnTo>
                      <a:pt x="442" y="304"/>
                    </a:lnTo>
                    <a:lnTo>
                      <a:pt x="465" y="296"/>
                    </a:lnTo>
                    <a:lnTo>
                      <a:pt x="485" y="288"/>
                    </a:lnTo>
                    <a:lnTo>
                      <a:pt x="505" y="278"/>
                    </a:lnTo>
                    <a:lnTo>
                      <a:pt x="521" y="268"/>
                    </a:lnTo>
                    <a:lnTo>
                      <a:pt x="538" y="257"/>
                    </a:lnTo>
                    <a:lnTo>
                      <a:pt x="550" y="244"/>
                    </a:lnTo>
                    <a:lnTo>
                      <a:pt x="563" y="231"/>
                    </a:lnTo>
                    <a:lnTo>
                      <a:pt x="573" y="219"/>
                    </a:lnTo>
                    <a:lnTo>
                      <a:pt x="581" y="205"/>
                    </a:lnTo>
                    <a:lnTo>
                      <a:pt x="586" y="191"/>
                    </a:lnTo>
                    <a:lnTo>
                      <a:pt x="589" y="177"/>
                    </a:lnTo>
                    <a:lnTo>
                      <a:pt x="591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72" name="Rectangle 11"/>
              <p:cNvSpPr>
                <a:spLocks noChangeArrowheads="1"/>
              </p:cNvSpPr>
              <p:nvPr/>
            </p:nvSpPr>
            <p:spPr bwMode="auto">
              <a:xfrm>
                <a:off x="4696" y="508"/>
                <a:ext cx="556" cy="24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dname</a:t>
                </a:r>
              </a:p>
            </p:txBody>
          </p:sp>
        </p:grpSp>
        <p:sp>
          <p:nvSpPr>
            <p:cNvPr id="43" name="Rectangle 12"/>
            <p:cNvSpPr>
              <a:spLocks noChangeArrowheads="1"/>
            </p:cNvSpPr>
            <p:nvPr/>
          </p:nvSpPr>
          <p:spPr bwMode="auto">
            <a:xfrm>
              <a:off x="4932" y="1297"/>
              <a:ext cx="570" cy="2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Cambria"/>
                  <a:cs typeface="Cambria"/>
                </a:rPr>
                <a:t>budget</a:t>
              </a:r>
            </a:p>
          </p:txBody>
        </p:sp>
        <p:sp>
          <p:nvSpPr>
            <p:cNvPr id="44" name="Rectangle 13"/>
            <p:cNvSpPr>
              <a:spLocks noChangeArrowheads="1"/>
            </p:cNvSpPr>
            <p:nvPr/>
          </p:nvSpPr>
          <p:spPr bwMode="auto">
            <a:xfrm>
              <a:off x="4128" y="1297"/>
              <a:ext cx="327" cy="2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u="sng">
                  <a:solidFill>
                    <a:srgbClr val="000000"/>
                  </a:solidFill>
                  <a:latin typeface="Cambria"/>
                  <a:cs typeface="Cambria"/>
                </a:rPr>
                <a:t>did</a:t>
              </a:r>
            </a:p>
          </p:txBody>
        </p:sp>
        <p:grpSp>
          <p:nvGrpSpPr>
            <p:cNvPr id="45" name="Group 14"/>
            <p:cNvGrpSpPr>
              <a:grpSpLocks/>
            </p:cNvGrpSpPr>
            <p:nvPr/>
          </p:nvGrpSpPr>
          <p:grpSpPr bwMode="auto">
            <a:xfrm>
              <a:off x="3373" y="815"/>
              <a:ext cx="456" cy="327"/>
              <a:chOff x="3620" y="276"/>
              <a:chExt cx="456" cy="327"/>
            </a:xfrm>
          </p:grpSpPr>
          <p:sp>
            <p:nvSpPr>
              <p:cNvPr id="69" name="Freeform 15"/>
              <p:cNvSpPr>
                <a:spLocks/>
              </p:cNvSpPr>
              <p:nvPr/>
            </p:nvSpPr>
            <p:spPr bwMode="auto">
              <a:xfrm>
                <a:off x="3622" y="276"/>
                <a:ext cx="454" cy="327"/>
              </a:xfrm>
              <a:custGeom>
                <a:avLst/>
                <a:gdLst>
                  <a:gd name="T0" fmla="*/ 1 w 454"/>
                  <a:gd name="T1" fmla="*/ 177 h 327"/>
                  <a:gd name="T2" fmla="*/ 8 w 454"/>
                  <a:gd name="T3" fmla="*/ 205 h 327"/>
                  <a:gd name="T4" fmla="*/ 21 w 454"/>
                  <a:gd name="T5" fmla="*/ 231 h 327"/>
                  <a:gd name="T6" fmla="*/ 41 w 454"/>
                  <a:gd name="T7" fmla="*/ 257 h 327"/>
                  <a:gd name="T8" fmla="*/ 66 w 454"/>
                  <a:gd name="T9" fmla="*/ 278 h 327"/>
                  <a:gd name="T10" fmla="*/ 96 w 454"/>
                  <a:gd name="T11" fmla="*/ 296 h 327"/>
                  <a:gd name="T12" fmla="*/ 131 w 454"/>
                  <a:gd name="T13" fmla="*/ 311 h 327"/>
                  <a:gd name="T14" fmla="*/ 167 w 454"/>
                  <a:gd name="T15" fmla="*/ 320 h 327"/>
                  <a:gd name="T16" fmla="*/ 206 w 454"/>
                  <a:gd name="T17" fmla="*/ 326 h 327"/>
                  <a:gd name="T18" fmla="*/ 246 w 454"/>
                  <a:gd name="T19" fmla="*/ 326 h 327"/>
                  <a:gd name="T20" fmla="*/ 285 w 454"/>
                  <a:gd name="T21" fmla="*/ 320 h 327"/>
                  <a:gd name="T22" fmla="*/ 322 w 454"/>
                  <a:gd name="T23" fmla="*/ 310 h 327"/>
                  <a:gd name="T24" fmla="*/ 356 w 454"/>
                  <a:gd name="T25" fmla="*/ 296 h 327"/>
                  <a:gd name="T26" fmla="*/ 387 w 454"/>
                  <a:gd name="T27" fmla="*/ 278 h 327"/>
                  <a:gd name="T28" fmla="*/ 412 w 454"/>
                  <a:gd name="T29" fmla="*/ 257 h 327"/>
                  <a:gd name="T30" fmla="*/ 431 w 454"/>
                  <a:gd name="T31" fmla="*/ 231 h 327"/>
                  <a:gd name="T32" fmla="*/ 445 w 454"/>
                  <a:gd name="T33" fmla="*/ 205 h 327"/>
                  <a:gd name="T34" fmla="*/ 453 w 454"/>
                  <a:gd name="T35" fmla="*/ 177 h 327"/>
                  <a:gd name="T36" fmla="*/ 453 w 454"/>
                  <a:gd name="T37" fmla="*/ 148 h 327"/>
                  <a:gd name="T38" fmla="*/ 445 w 454"/>
                  <a:gd name="T39" fmla="*/ 120 h 327"/>
                  <a:gd name="T40" fmla="*/ 431 w 454"/>
                  <a:gd name="T41" fmla="*/ 94 h 327"/>
                  <a:gd name="T42" fmla="*/ 412 w 454"/>
                  <a:gd name="T43" fmla="*/ 68 h 327"/>
                  <a:gd name="T44" fmla="*/ 387 w 454"/>
                  <a:gd name="T45" fmla="*/ 47 h 327"/>
                  <a:gd name="T46" fmla="*/ 356 w 454"/>
                  <a:gd name="T47" fmla="*/ 29 h 327"/>
                  <a:gd name="T48" fmla="*/ 322 w 454"/>
                  <a:gd name="T49" fmla="*/ 15 h 327"/>
                  <a:gd name="T50" fmla="*/ 285 w 454"/>
                  <a:gd name="T51" fmla="*/ 5 h 327"/>
                  <a:gd name="T52" fmla="*/ 246 w 454"/>
                  <a:gd name="T53" fmla="*/ 0 h 327"/>
                  <a:gd name="T54" fmla="*/ 206 w 454"/>
                  <a:gd name="T55" fmla="*/ 0 h 327"/>
                  <a:gd name="T56" fmla="*/ 167 w 454"/>
                  <a:gd name="T57" fmla="*/ 5 h 327"/>
                  <a:gd name="T58" fmla="*/ 131 w 454"/>
                  <a:gd name="T59" fmla="*/ 15 h 327"/>
                  <a:gd name="T60" fmla="*/ 96 w 454"/>
                  <a:gd name="T61" fmla="*/ 29 h 327"/>
                  <a:gd name="T62" fmla="*/ 66 w 454"/>
                  <a:gd name="T63" fmla="*/ 47 h 327"/>
                  <a:gd name="T64" fmla="*/ 41 w 454"/>
                  <a:gd name="T65" fmla="*/ 68 h 327"/>
                  <a:gd name="T66" fmla="*/ 21 w 454"/>
                  <a:gd name="T67" fmla="*/ 94 h 327"/>
                  <a:gd name="T68" fmla="*/ 8 w 454"/>
                  <a:gd name="T69" fmla="*/ 120 h 327"/>
                  <a:gd name="T70" fmla="*/ 1 w 454"/>
                  <a:gd name="T71" fmla="*/ 148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7"/>
                  <a:gd name="T110" fmla="*/ 454 w 454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7">
                    <a:moveTo>
                      <a:pt x="0" y="163"/>
                    </a:moveTo>
                    <a:lnTo>
                      <a:pt x="1" y="177"/>
                    </a:lnTo>
                    <a:lnTo>
                      <a:pt x="3" y="192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0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1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6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3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40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6"/>
                    </a:lnTo>
                    <a:lnTo>
                      <a:pt x="412" y="257"/>
                    </a:lnTo>
                    <a:lnTo>
                      <a:pt x="423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70" name="Rectangle 16"/>
              <p:cNvSpPr>
                <a:spLocks noChangeArrowheads="1"/>
              </p:cNvSpPr>
              <p:nvPr/>
            </p:nvSpPr>
            <p:spPr bwMode="auto">
              <a:xfrm>
                <a:off x="3620" y="335"/>
                <a:ext cx="446" cy="2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since</a:t>
                </a:r>
              </a:p>
            </p:txBody>
          </p:sp>
        </p:grpSp>
        <p:grpSp>
          <p:nvGrpSpPr>
            <p:cNvPr id="46" name="Group 17"/>
            <p:cNvGrpSpPr>
              <a:grpSpLocks/>
            </p:cNvGrpSpPr>
            <p:nvPr/>
          </p:nvGrpSpPr>
          <p:grpSpPr bwMode="auto">
            <a:xfrm>
              <a:off x="1822" y="997"/>
              <a:ext cx="1285" cy="567"/>
              <a:chOff x="2069" y="458"/>
              <a:chExt cx="1285" cy="567"/>
            </a:xfrm>
          </p:grpSpPr>
          <p:sp>
            <p:nvSpPr>
              <p:cNvPr id="63" name="Freeform 18"/>
              <p:cNvSpPr>
                <a:spLocks/>
              </p:cNvSpPr>
              <p:nvPr/>
            </p:nvSpPr>
            <p:spPr bwMode="auto">
              <a:xfrm>
                <a:off x="2476" y="458"/>
                <a:ext cx="454" cy="327"/>
              </a:xfrm>
              <a:custGeom>
                <a:avLst/>
                <a:gdLst>
                  <a:gd name="T0" fmla="*/ 453 w 454"/>
                  <a:gd name="T1" fmla="*/ 148 h 327"/>
                  <a:gd name="T2" fmla="*/ 445 w 454"/>
                  <a:gd name="T3" fmla="*/ 120 h 327"/>
                  <a:gd name="T4" fmla="*/ 431 w 454"/>
                  <a:gd name="T5" fmla="*/ 94 h 327"/>
                  <a:gd name="T6" fmla="*/ 412 w 454"/>
                  <a:gd name="T7" fmla="*/ 68 h 327"/>
                  <a:gd name="T8" fmla="*/ 387 w 454"/>
                  <a:gd name="T9" fmla="*/ 47 h 327"/>
                  <a:gd name="T10" fmla="*/ 356 w 454"/>
                  <a:gd name="T11" fmla="*/ 29 h 327"/>
                  <a:gd name="T12" fmla="*/ 322 w 454"/>
                  <a:gd name="T13" fmla="*/ 15 h 327"/>
                  <a:gd name="T14" fmla="*/ 285 w 454"/>
                  <a:gd name="T15" fmla="*/ 5 h 327"/>
                  <a:gd name="T16" fmla="*/ 246 w 454"/>
                  <a:gd name="T17" fmla="*/ 0 h 327"/>
                  <a:gd name="T18" fmla="*/ 206 w 454"/>
                  <a:gd name="T19" fmla="*/ 0 h 327"/>
                  <a:gd name="T20" fmla="*/ 167 w 454"/>
                  <a:gd name="T21" fmla="*/ 5 h 327"/>
                  <a:gd name="T22" fmla="*/ 131 w 454"/>
                  <a:gd name="T23" fmla="*/ 15 h 327"/>
                  <a:gd name="T24" fmla="*/ 96 w 454"/>
                  <a:gd name="T25" fmla="*/ 29 h 327"/>
                  <a:gd name="T26" fmla="*/ 66 w 454"/>
                  <a:gd name="T27" fmla="*/ 47 h 327"/>
                  <a:gd name="T28" fmla="*/ 41 w 454"/>
                  <a:gd name="T29" fmla="*/ 68 h 327"/>
                  <a:gd name="T30" fmla="*/ 21 w 454"/>
                  <a:gd name="T31" fmla="*/ 94 h 327"/>
                  <a:gd name="T32" fmla="*/ 8 w 454"/>
                  <a:gd name="T33" fmla="*/ 120 h 327"/>
                  <a:gd name="T34" fmla="*/ 1 w 454"/>
                  <a:gd name="T35" fmla="*/ 148 h 327"/>
                  <a:gd name="T36" fmla="*/ 1 w 454"/>
                  <a:gd name="T37" fmla="*/ 177 h 327"/>
                  <a:gd name="T38" fmla="*/ 8 w 454"/>
                  <a:gd name="T39" fmla="*/ 205 h 327"/>
                  <a:gd name="T40" fmla="*/ 21 w 454"/>
                  <a:gd name="T41" fmla="*/ 231 h 327"/>
                  <a:gd name="T42" fmla="*/ 41 w 454"/>
                  <a:gd name="T43" fmla="*/ 257 h 327"/>
                  <a:gd name="T44" fmla="*/ 66 w 454"/>
                  <a:gd name="T45" fmla="*/ 278 h 327"/>
                  <a:gd name="T46" fmla="*/ 96 w 454"/>
                  <a:gd name="T47" fmla="*/ 296 h 327"/>
                  <a:gd name="T48" fmla="*/ 131 w 454"/>
                  <a:gd name="T49" fmla="*/ 310 h 327"/>
                  <a:gd name="T50" fmla="*/ 167 w 454"/>
                  <a:gd name="T51" fmla="*/ 320 h 327"/>
                  <a:gd name="T52" fmla="*/ 206 w 454"/>
                  <a:gd name="T53" fmla="*/ 326 h 327"/>
                  <a:gd name="T54" fmla="*/ 246 w 454"/>
                  <a:gd name="T55" fmla="*/ 326 h 327"/>
                  <a:gd name="T56" fmla="*/ 285 w 454"/>
                  <a:gd name="T57" fmla="*/ 320 h 327"/>
                  <a:gd name="T58" fmla="*/ 322 w 454"/>
                  <a:gd name="T59" fmla="*/ 310 h 327"/>
                  <a:gd name="T60" fmla="*/ 356 w 454"/>
                  <a:gd name="T61" fmla="*/ 296 h 327"/>
                  <a:gd name="T62" fmla="*/ 387 w 454"/>
                  <a:gd name="T63" fmla="*/ 278 h 327"/>
                  <a:gd name="T64" fmla="*/ 412 w 454"/>
                  <a:gd name="T65" fmla="*/ 257 h 327"/>
                  <a:gd name="T66" fmla="*/ 431 w 454"/>
                  <a:gd name="T67" fmla="*/ 231 h 327"/>
                  <a:gd name="T68" fmla="*/ 445 w 454"/>
                  <a:gd name="T69" fmla="*/ 205 h 327"/>
                  <a:gd name="T70" fmla="*/ 453 w 454"/>
                  <a:gd name="T71" fmla="*/ 177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7"/>
                  <a:gd name="T110" fmla="*/ 454 w 454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7">
                    <a:moveTo>
                      <a:pt x="453" y="163"/>
                    </a:move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2"/>
                    </a:lnTo>
                    <a:lnTo>
                      <a:pt x="246" y="0"/>
                    </a:lnTo>
                    <a:lnTo>
                      <a:pt x="227" y="0"/>
                    </a:lnTo>
                    <a:lnTo>
                      <a:pt x="206" y="0"/>
                    </a:lnTo>
                    <a:lnTo>
                      <a:pt x="187" y="2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1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3" y="191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1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0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7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4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39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8"/>
                    </a:lnTo>
                    <a:lnTo>
                      <a:pt x="412" y="257"/>
                    </a:lnTo>
                    <a:lnTo>
                      <a:pt x="422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64" name="Freeform 19"/>
              <p:cNvSpPr>
                <a:spLocks/>
              </p:cNvSpPr>
              <p:nvPr/>
            </p:nvSpPr>
            <p:spPr bwMode="auto">
              <a:xfrm>
                <a:off x="2069" y="699"/>
                <a:ext cx="454" cy="326"/>
              </a:xfrm>
              <a:custGeom>
                <a:avLst/>
                <a:gdLst>
                  <a:gd name="T0" fmla="*/ 451 w 454"/>
                  <a:gd name="T1" fmla="*/ 148 h 326"/>
                  <a:gd name="T2" fmla="*/ 445 w 454"/>
                  <a:gd name="T3" fmla="*/ 120 h 326"/>
                  <a:gd name="T4" fmla="*/ 431 w 454"/>
                  <a:gd name="T5" fmla="*/ 93 h 326"/>
                  <a:gd name="T6" fmla="*/ 411 w 454"/>
                  <a:gd name="T7" fmla="*/ 68 h 326"/>
                  <a:gd name="T8" fmla="*/ 386 w 454"/>
                  <a:gd name="T9" fmla="*/ 47 h 326"/>
                  <a:gd name="T10" fmla="*/ 356 w 454"/>
                  <a:gd name="T11" fmla="*/ 29 h 326"/>
                  <a:gd name="T12" fmla="*/ 322 w 454"/>
                  <a:gd name="T13" fmla="*/ 15 h 326"/>
                  <a:gd name="T14" fmla="*/ 285 w 454"/>
                  <a:gd name="T15" fmla="*/ 5 h 326"/>
                  <a:gd name="T16" fmla="*/ 246 w 454"/>
                  <a:gd name="T17" fmla="*/ 0 h 326"/>
                  <a:gd name="T18" fmla="*/ 206 w 454"/>
                  <a:gd name="T19" fmla="*/ 0 h 326"/>
                  <a:gd name="T20" fmla="*/ 167 w 454"/>
                  <a:gd name="T21" fmla="*/ 5 h 326"/>
                  <a:gd name="T22" fmla="*/ 130 w 454"/>
                  <a:gd name="T23" fmla="*/ 15 h 326"/>
                  <a:gd name="T24" fmla="*/ 96 w 454"/>
                  <a:gd name="T25" fmla="*/ 29 h 326"/>
                  <a:gd name="T26" fmla="*/ 66 w 454"/>
                  <a:gd name="T27" fmla="*/ 47 h 326"/>
                  <a:gd name="T28" fmla="*/ 41 w 454"/>
                  <a:gd name="T29" fmla="*/ 68 h 326"/>
                  <a:gd name="T30" fmla="*/ 21 w 454"/>
                  <a:gd name="T31" fmla="*/ 93 h 326"/>
                  <a:gd name="T32" fmla="*/ 7 w 454"/>
                  <a:gd name="T33" fmla="*/ 120 h 326"/>
                  <a:gd name="T34" fmla="*/ 1 w 454"/>
                  <a:gd name="T35" fmla="*/ 148 h 326"/>
                  <a:gd name="T36" fmla="*/ 1 w 454"/>
                  <a:gd name="T37" fmla="*/ 176 h 326"/>
                  <a:gd name="T38" fmla="*/ 7 w 454"/>
                  <a:gd name="T39" fmla="*/ 204 h 326"/>
                  <a:gd name="T40" fmla="*/ 21 w 454"/>
                  <a:gd name="T41" fmla="*/ 231 h 326"/>
                  <a:gd name="T42" fmla="*/ 41 w 454"/>
                  <a:gd name="T43" fmla="*/ 256 h 326"/>
                  <a:gd name="T44" fmla="*/ 66 w 454"/>
                  <a:gd name="T45" fmla="*/ 277 h 326"/>
                  <a:gd name="T46" fmla="*/ 96 w 454"/>
                  <a:gd name="T47" fmla="*/ 295 h 326"/>
                  <a:gd name="T48" fmla="*/ 130 w 454"/>
                  <a:gd name="T49" fmla="*/ 309 h 326"/>
                  <a:gd name="T50" fmla="*/ 167 w 454"/>
                  <a:gd name="T51" fmla="*/ 319 h 326"/>
                  <a:gd name="T52" fmla="*/ 206 w 454"/>
                  <a:gd name="T53" fmla="*/ 325 h 326"/>
                  <a:gd name="T54" fmla="*/ 246 w 454"/>
                  <a:gd name="T55" fmla="*/ 325 h 326"/>
                  <a:gd name="T56" fmla="*/ 285 w 454"/>
                  <a:gd name="T57" fmla="*/ 319 h 326"/>
                  <a:gd name="T58" fmla="*/ 322 w 454"/>
                  <a:gd name="T59" fmla="*/ 309 h 326"/>
                  <a:gd name="T60" fmla="*/ 356 w 454"/>
                  <a:gd name="T61" fmla="*/ 295 h 326"/>
                  <a:gd name="T62" fmla="*/ 386 w 454"/>
                  <a:gd name="T63" fmla="*/ 277 h 326"/>
                  <a:gd name="T64" fmla="*/ 411 w 454"/>
                  <a:gd name="T65" fmla="*/ 256 h 326"/>
                  <a:gd name="T66" fmla="*/ 431 w 454"/>
                  <a:gd name="T67" fmla="*/ 231 h 326"/>
                  <a:gd name="T68" fmla="*/ 445 w 454"/>
                  <a:gd name="T69" fmla="*/ 204 h 326"/>
                  <a:gd name="T70" fmla="*/ 451 w 454"/>
                  <a:gd name="T71" fmla="*/ 176 h 32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6"/>
                  <a:gd name="T110" fmla="*/ 454 w 454"/>
                  <a:gd name="T111" fmla="*/ 326 h 32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6">
                    <a:moveTo>
                      <a:pt x="453" y="162"/>
                    </a:moveTo>
                    <a:lnTo>
                      <a:pt x="451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3"/>
                    </a:lnTo>
                    <a:lnTo>
                      <a:pt x="422" y="81"/>
                    </a:lnTo>
                    <a:lnTo>
                      <a:pt x="411" y="68"/>
                    </a:lnTo>
                    <a:lnTo>
                      <a:pt x="399" y="57"/>
                    </a:lnTo>
                    <a:lnTo>
                      <a:pt x="386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5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8" y="9"/>
                    </a:lnTo>
                    <a:lnTo>
                      <a:pt x="130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3"/>
                    </a:lnTo>
                    <a:lnTo>
                      <a:pt x="13" y="106"/>
                    </a:lnTo>
                    <a:lnTo>
                      <a:pt x="7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2"/>
                    </a:lnTo>
                    <a:lnTo>
                      <a:pt x="1" y="176"/>
                    </a:lnTo>
                    <a:lnTo>
                      <a:pt x="3" y="190"/>
                    </a:lnTo>
                    <a:lnTo>
                      <a:pt x="7" y="204"/>
                    </a:lnTo>
                    <a:lnTo>
                      <a:pt x="13" y="218"/>
                    </a:lnTo>
                    <a:lnTo>
                      <a:pt x="21" y="231"/>
                    </a:lnTo>
                    <a:lnTo>
                      <a:pt x="30" y="243"/>
                    </a:lnTo>
                    <a:lnTo>
                      <a:pt x="41" y="256"/>
                    </a:lnTo>
                    <a:lnTo>
                      <a:pt x="53" y="266"/>
                    </a:lnTo>
                    <a:lnTo>
                      <a:pt x="66" y="277"/>
                    </a:lnTo>
                    <a:lnTo>
                      <a:pt x="80" y="287"/>
                    </a:lnTo>
                    <a:lnTo>
                      <a:pt x="96" y="295"/>
                    </a:lnTo>
                    <a:lnTo>
                      <a:pt x="113" y="303"/>
                    </a:lnTo>
                    <a:lnTo>
                      <a:pt x="130" y="309"/>
                    </a:lnTo>
                    <a:lnTo>
                      <a:pt x="148" y="315"/>
                    </a:lnTo>
                    <a:lnTo>
                      <a:pt x="167" y="319"/>
                    </a:lnTo>
                    <a:lnTo>
                      <a:pt x="186" y="322"/>
                    </a:lnTo>
                    <a:lnTo>
                      <a:pt x="206" y="325"/>
                    </a:lnTo>
                    <a:lnTo>
                      <a:pt x="225" y="325"/>
                    </a:lnTo>
                    <a:lnTo>
                      <a:pt x="246" y="325"/>
                    </a:lnTo>
                    <a:lnTo>
                      <a:pt x="265" y="322"/>
                    </a:lnTo>
                    <a:lnTo>
                      <a:pt x="285" y="319"/>
                    </a:lnTo>
                    <a:lnTo>
                      <a:pt x="304" y="315"/>
                    </a:lnTo>
                    <a:lnTo>
                      <a:pt x="322" y="309"/>
                    </a:lnTo>
                    <a:lnTo>
                      <a:pt x="339" y="303"/>
                    </a:lnTo>
                    <a:lnTo>
                      <a:pt x="356" y="295"/>
                    </a:lnTo>
                    <a:lnTo>
                      <a:pt x="372" y="287"/>
                    </a:lnTo>
                    <a:lnTo>
                      <a:pt x="386" y="277"/>
                    </a:lnTo>
                    <a:lnTo>
                      <a:pt x="399" y="266"/>
                    </a:lnTo>
                    <a:lnTo>
                      <a:pt x="411" y="256"/>
                    </a:lnTo>
                    <a:lnTo>
                      <a:pt x="422" y="243"/>
                    </a:lnTo>
                    <a:lnTo>
                      <a:pt x="431" y="231"/>
                    </a:lnTo>
                    <a:lnTo>
                      <a:pt x="439" y="218"/>
                    </a:lnTo>
                    <a:lnTo>
                      <a:pt x="445" y="204"/>
                    </a:lnTo>
                    <a:lnTo>
                      <a:pt x="449" y="190"/>
                    </a:lnTo>
                    <a:lnTo>
                      <a:pt x="451" y="176"/>
                    </a:lnTo>
                    <a:lnTo>
                      <a:pt x="453" y="16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65" name="Freeform 20"/>
              <p:cNvSpPr>
                <a:spLocks/>
              </p:cNvSpPr>
              <p:nvPr/>
            </p:nvSpPr>
            <p:spPr bwMode="auto">
              <a:xfrm>
                <a:off x="2902" y="699"/>
                <a:ext cx="452" cy="326"/>
              </a:xfrm>
              <a:custGeom>
                <a:avLst/>
                <a:gdLst>
                  <a:gd name="T0" fmla="*/ 0 w 452"/>
                  <a:gd name="T1" fmla="*/ 176 h 326"/>
                  <a:gd name="T2" fmla="*/ 7 w 452"/>
                  <a:gd name="T3" fmla="*/ 204 h 326"/>
                  <a:gd name="T4" fmla="*/ 21 w 452"/>
                  <a:gd name="T5" fmla="*/ 231 h 326"/>
                  <a:gd name="T6" fmla="*/ 40 w 452"/>
                  <a:gd name="T7" fmla="*/ 256 h 326"/>
                  <a:gd name="T8" fmla="*/ 65 w 452"/>
                  <a:gd name="T9" fmla="*/ 278 h 326"/>
                  <a:gd name="T10" fmla="*/ 96 w 452"/>
                  <a:gd name="T11" fmla="*/ 295 h 326"/>
                  <a:gd name="T12" fmla="*/ 130 w 452"/>
                  <a:gd name="T13" fmla="*/ 309 h 326"/>
                  <a:gd name="T14" fmla="*/ 167 w 452"/>
                  <a:gd name="T15" fmla="*/ 319 h 326"/>
                  <a:gd name="T16" fmla="*/ 206 w 452"/>
                  <a:gd name="T17" fmla="*/ 325 h 326"/>
                  <a:gd name="T18" fmla="*/ 245 w 452"/>
                  <a:gd name="T19" fmla="*/ 325 h 326"/>
                  <a:gd name="T20" fmla="*/ 283 w 452"/>
                  <a:gd name="T21" fmla="*/ 319 h 326"/>
                  <a:gd name="T22" fmla="*/ 320 w 452"/>
                  <a:gd name="T23" fmla="*/ 309 h 326"/>
                  <a:gd name="T24" fmla="*/ 354 w 452"/>
                  <a:gd name="T25" fmla="*/ 295 h 326"/>
                  <a:gd name="T26" fmla="*/ 385 w 452"/>
                  <a:gd name="T27" fmla="*/ 277 h 326"/>
                  <a:gd name="T28" fmla="*/ 410 w 452"/>
                  <a:gd name="T29" fmla="*/ 254 h 326"/>
                  <a:gd name="T30" fmla="*/ 429 w 452"/>
                  <a:gd name="T31" fmla="*/ 231 h 326"/>
                  <a:gd name="T32" fmla="*/ 443 w 452"/>
                  <a:gd name="T33" fmla="*/ 204 h 326"/>
                  <a:gd name="T34" fmla="*/ 451 w 452"/>
                  <a:gd name="T35" fmla="*/ 176 h 326"/>
                  <a:gd name="T36" fmla="*/ 451 w 452"/>
                  <a:gd name="T37" fmla="*/ 148 h 326"/>
                  <a:gd name="T38" fmla="*/ 443 w 452"/>
                  <a:gd name="T39" fmla="*/ 120 h 326"/>
                  <a:gd name="T40" fmla="*/ 429 w 452"/>
                  <a:gd name="T41" fmla="*/ 93 h 326"/>
                  <a:gd name="T42" fmla="*/ 410 w 452"/>
                  <a:gd name="T43" fmla="*/ 68 h 326"/>
                  <a:gd name="T44" fmla="*/ 385 w 452"/>
                  <a:gd name="T45" fmla="*/ 47 h 326"/>
                  <a:gd name="T46" fmla="*/ 354 w 452"/>
                  <a:gd name="T47" fmla="*/ 29 h 326"/>
                  <a:gd name="T48" fmla="*/ 320 w 452"/>
                  <a:gd name="T49" fmla="*/ 15 h 326"/>
                  <a:gd name="T50" fmla="*/ 283 w 452"/>
                  <a:gd name="T51" fmla="*/ 5 h 326"/>
                  <a:gd name="T52" fmla="*/ 245 w 452"/>
                  <a:gd name="T53" fmla="*/ 0 h 326"/>
                  <a:gd name="T54" fmla="*/ 206 w 452"/>
                  <a:gd name="T55" fmla="*/ 0 h 326"/>
                  <a:gd name="T56" fmla="*/ 167 w 452"/>
                  <a:gd name="T57" fmla="*/ 5 h 326"/>
                  <a:gd name="T58" fmla="*/ 130 w 452"/>
                  <a:gd name="T59" fmla="*/ 15 h 326"/>
                  <a:gd name="T60" fmla="*/ 96 w 452"/>
                  <a:gd name="T61" fmla="*/ 29 h 326"/>
                  <a:gd name="T62" fmla="*/ 65 w 452"/>
                  <a:gd name="T63" fmla="*/ 47 h 326"/>
                  <a:gd name="T64" fmla="*/ 40 w 452"/>
                  <a:gd name="T65" fmla="*/ 68 h 326"/>
                  <a:gd name="T66" fmla="*/ 21 w 452"/>
                  <a:gd name="T67" fmla="*/ 93 h 326"/>
                  <a:gd name="T68" fmla="*/ 7 w 452"/>
                  <a:gd name="T69" fmla="*/ 120 h 326"/>
                  <a:gd name="T70" fmla="*/ 0 w 452"/>
                  <a:gd name="T71" fmla="*/ 148 h 32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2"/>
                  <a:gd name="T109" fmla="*/ 0 h 326"/>
                  <a:gd name="T110" fmla="*/ 452 w 452"/>
                  <a:gd name="T111" fmla="*/ 326 h 32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2" h="326">
                    <a:moveTo>
                      <a:pt x="0" y="162"/>
                    </a:moveTo>
                    <a:lnTo>
                      <a:pt x="0" y="176"/>
                    </a:lnTo>
                    <a:lnTo>
                      <a:pt x="3" y="190"/>
                    </a:lnTo>
                    <a:lnTo>
                      <a:pt x="7" y="204"/>
                    </a:lnTo>
                    <a:lnTo>
                      <a:pt x="13" y="218"/>
                    </a:lnTo>
                    <a:lnTo>
                      <a:pt x="21" y="231"/>
                    </a:lnTo>
                    <a:lnTo>
                      <a:pt x="29" y="243"/>
                    </a:lnTo>
                    <a:lnTo>
                      <a:pt x="40" y="256"/>
                    </a:lnTo>
                    <a:lnTo>
                      <a:pt x="52" y="267"/>
                    </a:lnTo>
                    <a:lnTo>
                      <a:pt x="65" y="278"/>
                    </a:lnTo>
                    <a:lnTo>
                      <a:pt x="80" y="287"/>
                    </a:lnTo>
                    <a:lnTo>
                      <a:pt x="96" y="295"/>
                    </a:lnTo>
                    <a:lnTo>
                      <a:pt x="112" y="303"/>
                    </a:lnTo>
                    <a:lnTo>
                      <a:pt x="130" y="309"/>
                    </a:lnTo>
                    <a:lnTo>
                      <a:pt x="148" y="315"/>
                    </a:lnTo>
                    <a:lnTo>
                      <a:pt x="167" y="319"/>
                    </a:lnTo>
                    <a:lnTo>
                      <a:pt x="186" y="322"/>
                    </a:lnTo>
                    <a:lnTo>
                      <a:pt x="206" y="325"/>
                    </a:lnTo>
                    <a:lnTo>
                      <a:pt x="225" y="325"/>
                    </a:lnTo>
                    <a:lnTo>
                      <a:pt x="245" y="325"/>
                    </a:lnTo>
                    <a:lnTo>
                      <a:pt x="264" y="322"/>
                    </a:lnTo>
                    <a:lnTo>
                      <a:pt x="283" y="319"/>
                    </a:lnTo>
                    <a:lnTo>
                      <a:pt x="302" y="315"/>
                    </a:lnTo>
                    <a:lnTo>
                      <a:pt x="320" y="309"/>
                    </a:lnTo>
                    <a:lnTo>
                      <a:pt x="338" y="303"/>
                    </a:lnTo>
                    <a:lnTo>
                      <a:pt x="354" y="295"/>
                    </a:lnTo>
                    <a:lnTo>
                      <a:pt x="370" y="287"/>
                    </a:lnTo>
                    <a:lnTo>
                      <a:pt x="385" y="277"/>
                    </a:lnTo>
                    <a:lnTo>
                      <a:pt x="398" y="266"/>
                    </a:lnTo>
                    <a:lnTo>
                      <a:pt x="410" y="254"/>
                    </a:lnTo>
                    <a:lnTo>
                      <a:pt x="421" y="243"/>
                    </a:lnTo>
                    <a:lnTo>
                      <a:pt x="429" y="231"/>
                    </a:lnTo>
                    <a:lnTo>
                      <a:pt x="437" y="217"/>
                    </a:lnTo>
                    <a:lnTo>
                      <a:pt x="443" y="204"/>
                    </a:lnTo>
                    <a:lnTo>
                      <a:pt x="447" y="190"/>
                    </a:lnTo>
                    <a:lnTo>
                      <a:pt x="451" y="176"/>
                    </a:lnTo>
                    <a:lnTo>
                      <a:pt x="451" y="162"/>
                    </a:lnTo>
                    <a:lnTo>
                      <a:pt x="451" y="148"/>
                    </a:lnTo>
                    <a:lnTo>
                      <a:pt x="447" y="134"/>
                    </a:lnTo>
                    <a:lnTo>
                      <a:pt x="443" y="120"/>
                    </a:lnTo>
                    <a:lnTo>
                      <a:pt x="437" y="106"/>
                    </a:lnTo>
                    <a:lnTo>
                      <a:pt x="429" y="93"/>
                    </a:lnTo>
                    <a:lnTo>
                      <a:pt x="421" y="81"/>
                    </a:lnTo>
                    <a:lnTo>
                      <a:pt x="410" y="68"/>
                    </a:lnTo>
                    <a:lnTo>
                      <a:pt x="398" y="57"/>
                    </a:lnTo>
                    <a:lnTo>
                      <a:pt x="385" y="47"/>
                    </a:lnTo>
                    <a:lnTo>
                      <a:pt x="370" y="37"/>
                    </a:lnTo>
                    <a:lnTo>
                      <a:pt x="354" y="29"/>
                    </a:lnTo>
                    <a:lnTo>
                      <a:pt x="338" y="21"/>
                    </a:lnTo>
                    <a:lnTo>
                      <a:pt x="320" y="15"/>
                    </a:lnTo>
                    <a:lnTo>
                      <a:pt x="302" y="9"/>
                    </a:lnTo>
                    <a:lnTo>
                      <a:pt x="283" y="5"/>
                    </a:lnTo>
                    <a:lnTo>
                      <a:pt x="264" y="1"/>
                    </a:lnTo>
                    <a:lnTo>
                      <a:pt x="245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8" y="9"/>
                    </a:lnTo>
                    <a:lnTo>
                      <a:pt x="130" y="15"/>
                    </a:lnTo>
                    <a:lnTo>
                      <a:pt x="112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5" y="47"/>
                    </a:lnTo>
                    <a:lnTo>
                      <a:pt x="52" y="57"/>
                    </a:lnTo>
                    <a:lnTo>
                      <a:pt x="40" y="68"/>
                    </a:lnTo>
                    <a:lnTo>
                      <a:pt x="29" y="81"/>
                    </a:lnTo>
                    <a:lnTo>
                      <a:pt x="21" y="93"/>
                    </a:lnTo>
                    <a:lnTo>
                      <a:pt x="13" y="106"/>
                    </a:lnTo>
                    <a:lnTo>
                      <a:pt x="7" y="120"/>
                    </a:lnTo>
                    <a:lnTo>
                      <a:pt x="3" y="134"/>
                    </a:lnTo>
                    <a:lnTo>
                      <a:pt x="0" y="148"/>
                    </a:lnTo>
                    <a:lnTo>
                      <a:pt x="0" y="16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66" name="Rectangle 21"/>
              <p:cNvSpPr>
                <a:spLocks noChangeArrowheads="1"/>
              </p:cNvSpPr>
              <p:nvPr/>
            </p:nvSpPr>
            <p:spPr bwMode="auto">
              <a:xfrm>
                <a:off x="2976" y="758"/>
                <a:ext cx="292" cy="2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lot</a:t>
                </a:r>
              </a:p>
            </p:txBody>
          </p:sp>
          <p:sp>
            <p:nvSpPr>
              <p:cNvPr id="67" name="Rectangle 22"/>
              <p:cNvSpPr>
                <a:spLocks noChangeArrowheads="1"/>
              </p:cNvSpPr>
              <p:nvPr/>
            </p:nvSpPr>
            <p:spPr bwMode="auto">
              <a:xfrm>
                <a:off x="2470" y="497"/>
                <a:ext cx="473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name</a:t>
                </a:r>
              </a:p>
            </p:txBody>
          </p:sp>
          <p:sp>
            <p:nvSpPr>
              <p:cNvPr id="68" name="Rectangle 23"/>
              <p:cNvSpPr>
                <a:spLocks noChangeArrowheads="1"/>
              </p:cNvSpPr>
              <p:nvPr/>
            </p:nvSpPr>
            <p:spPr bwMode="auto">
              <a:xfrm>
                <a:off x="2121" y="751"/>
                <a:ext cx="329" cy="2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u="sng">
                    <a:solidFill>
                      <a:srgbClr val="000000"/>
                    </a:solidFill>
                    <a:latin typeface="Cambria"/>
                    <a:cs typeface="Cambria"/>
                  </a:rPr>
                  <a:t>ssn</a:t>
                </a:r>
              </a:p>
            </p:txBody>
          </p:sp>
        </p:grpSp>
        <p:grpSp>
          <p:nvGrpSpPr>
            <p:cNvPr id="47" name="Group 24"/>
            <p:cNvGrpSpPr>
              <a:grpSpLocks/>
            </p:cNvGrpSpPr>
            <p:nvPr/>
          </p:nvGrpSpPr>
          <p:grpSpPr bwMode="auto">
            <a:xfrm>
              <a:off x="3209" y="1592"/>
              <a:ext cx="769" cy="580"/>
              <a:chOff x="3456" y="1053"/>
              <a:chExt cx="769" cy="580"/>
            </a:xfrm>
          </p:grpSpPr>
          <p:sp>
            <p:nvSpPr>
              <p:cNvPr id="61" name="Rectangle 25"/>
              <p:cNvSpPr>
                <a:spLocks noChangeArrowheads="1"/>
              </p:cNvSpPr>
              <p:nvPr/>
            </p:nvSpPr>
            <p:spPr bwMode="auto">
              <a:xfrm>
                <a:off x="3522" y="1268"/>
                <a:ext cx="698" cy="24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Manages</a:t>
                </a:r>
              </a:p>
            </p:txBody>
          </p:sp>
          <p:sp>
            <p:nvSpPr>
              <p:cNvPr id="62" name="Freeform 26"/>
              <p:cNvSpPr>
                <a:spLocks/>
              </p:cNvSpPr>
              <p:nvPr/>
            </p:nvSpPr>
            <p:spPr bwMode="auto">
              <a:xfrm>
                <a:off x="3456" y="1053"/>
                <a:ext cx="769" cy="580"/>
              </a:xfrm>
              <a:custGeom>
                <a:avLst/>
                <a:gdLst>
                  <a:gd name="T0" fmla="*/ 0 w 769"/>
                  <a:gd name="T1" fmla="*/ 290 h 580"/>
                  <a:gd name="T2" fmla="*/ 378 w 769"/>
                  <a:gd name="T3" fmla="*/ 0 h 580"/>
                  <a:gd name="T4" fmla="*/ 768 w 769"/>
                  <a:gd name="T5" fmla="*/ 300 h 580"/>
                  <a:gd name="T6" fmla="*/ 378 w 769"/>
                  <a:gd name="T7" fmla="*/ 579 h 580"/>
                  <a:gd name="T8" fmla="*/ 0 w 769"/>
                  <a:gd name="T9" fmla="*/ 290 h 5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9"/>
                  <a:gd name="T16" fmla="*/ 0 h 580"/>
                  <a:gd name="T17" fmla="*/ 769 w 769"/>
                  <a:gd name="T18" fmla="*/ 580 h 5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9" h="580">
                    <a:moveTo>
                      <a:pt x="0" y="290"/>
                    </a:moveTo>
                    <a:lnTo>
                      <a:pt x="378" y="0"/>
                    </a:lnTo>
                    <a:lnTo>
                      <a:pt x="768" y="300"/>
                    </a:lnTo>
                    <a:lnTo>
                      <a:pt x="378" y="579"/>
                    </a:lnTo>
                    <a:lnTo>
                      <a:pt x="0" y="29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</p:grpSp>
        <p:sp>
          <p:nvSpPr>
            <p:cNvPr id="48" name="Freeform 27"/>
            <p:cNvSpPr>
              <a:spLocks/>
            </p:cNvSpPr>
            <p:nvPr/>
          </p:nvSpPr>
          <p:spPr bwMode="auto">
            <a:xfrm>
              <a:off x="4329" y="1775"/>
              <a:ext cx="816" cy="302"/>
            </a:xfrm>
            <a:custGeom>
              <a:avLst/>
              <a:gdLst>
                <a:gd name="T0" fmla="*/ 815 w 816"/>
                <a:gd name="T1" fmla="*/ 301 h 302"/>
                <a:gd name="T2" fmla="*/ 815 w 816"/>
                <a:gd name="T3" fmla="*/ 0 h 302"/>
                <a:gd name="T4" fmla="*/ 0 w 816"/>
                <a:gd name="T5" fmla="*/ 0 h 302"/>
                <a:gd name="T6" fmla="*/ 0 w 816"/>
                <a:gd name="T7" fmla="*/ 301 h 302"/>
                <a:gd name="T8" fmla="*/ 815 w 816"/>
                <a:gd name="T9" fmla="*/ 301 h 3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02"/>
                <a:gd name="T17" fmla="*/ 816 w 816"/>
                <a:gd name="T18" fmla="*/ 302 h 3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02">
                  <a:moveTo>
                    <a:pt x="815" y="301"/>
                  </a:moveTo>
                  <a:lnTo>
                    <a:pt x="815" y="0"/>
                  </a:lnTo>
                  <a:lnTo>
                    <a:pt x="0" y="0"/>
                  </a:lnTo>
                  <a:lnTo>
                    <a:pt x="0" y="301"/>
                  </a:lnTo>
                  <a:lnTo>
                    <a:pt x="815" y="30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grpSp>
          <p:nvGrpSpPr>
            <p:cNvPr id="49" name="Group 28"/>
            <p:cNvGrpSpPr>
              <a:grpSpLocks/>
            </p:cNvGrpSpPr>
            <p:nvPr/>
          </p:nvGrpSpPr>
          <p:grpSpPr bwMode="auto">
            <a:xfrm>
              <a:off x="2081" y="1765"/>
              <a:ext cx="841" cy="295"/>
              <a:chOff x="2328" y="1226"/>
              <a:chExt cx="841" cy="295"/>
            </a:xfrm>
          </p:grpSpPr>
          <p:sp>
            <p:nvSpPr>
              <p:cNvPr id="59" name="Freeform 29"/>
              <p:cNvSpPr>
                <a:spLocks/>
              </p:cNvSpPr>
              <p:nvPr/>
            </p:nvSpPr>
            <p:spPr bwMode="auto">
              <a:xfrm>
                <a:off x="2328" y="1226"/>
                <a:ext cx="814" cy="295"/>
              </a:xfrm>
              <a:custGeom>
                <a:avLst/>
                <a:gdLst>
                  <a:gd name="T0" fmla="*/ 813 w 814"/>
                  <a:gd name="T1" fmla="*/ 294 h 295"/>
                  <a:gd name="T2" fmla="*/ 813 w 814"/>
                  <a:gd name="T3" fmla="*/ 0 h 295"/>
                  <a:gd name="T4" fmla="*/ 0 w 814"/>
                  <a:gd name="T5" fmla="*/ 0 h 295"/>
                  <a:gd name="T6" fmla="*/ 0 w 814"/>
                  <a:gd name="T7" fmla="*/ 294 h 295"/>
                  <a:gd name="T8" fmla="*/ 813 w 814"/>
                  <a:gd name="T9" fmla="*/ 294 h 2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4"/>
                  <a:gd name="T16" fmla="*/ 0 h 295"/>
                  <a:gd name="T17" fmla="*/ 814 w 814"/>
                  <a:gd name="T18" fmla="*/ 295 h 2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4" h="295">
                    <a:moveTo>
                      <a:pt x="813" y="294"/>
                    </a:moveTo>
                    <a:lnTo>
                      <a:pt x="813" y="0"/>
                    </a:lnTo>
                    <a:lnTo>
                      <a:pt x="0" y="0"/>
                    </a:lnTo>
                    <a:lnTo>
                      <a:pt x="0" y="294"/>
                    </a:lnTo>
                    <a:lnTo>
                      <a:pt x="813" y="29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60" name="Rectangle 30"/>
              <p:cNvSpPr>
                <a:spLocks noChangeArrowheads="1"/>
              </p:cNvSpPr>
              <p:nvPr/>
            </p:nvSpPr>
            <p:spPr bwMode="auto">
              <a:xfrm>
                <a:off x="2336" y="1264"/>
                <a:ext cx="833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Employees</a:t>
                </a:r>
              </a:p>
            </p:txBody>
          </p:sp>
        </p:grpSp>
        <p:sp>
          <p:nvSpPr>
            <p:cNvPr id="50" name="Rectangle 31"/>
            <p:cNvSpPr>
              <a:spLocks noChangeArrowheads="1"/>
            </p:cNvSpPr>
            <p:nvPr/>
          </p:nvSpPr>
          <p:spPr bwMode="auto">
            <a:xfrm>
              <a:off x="4273" y="1815"/>
              <a:ext cx="946" cy="2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Cambria"/>
                  <a:cs typeface="Cambria"/>
                </a:rPr>
                <a:t>Departments</a:t>
              </a:r>
            </a:p>
          </p:txBody>
        </p:sp>
        <p:sp>
          <p:nvSpPr>
            <p:cNvPr id="51" name="Line 33"/>
            <p:cNvSpPr>
              <a:spLocks noChangeShapeType="1"/>
            </p:cNvSpPr>
            <p:nvPr/>
          </p:nvSpPr>
          <p:spPr bwMode="auto">
            <a:xfrm>
              <a:off x="3981" y="1883"/>
              <a:ext cx="32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"/>
              <a:round/>
              <a:headEnd type="none" w="med" len="med"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2" name="Line 34"/>
            <p:cNvSpPr>
              <a:spLocks noChangeShapeType="1"/>
            </p:cNvSpPr>
            <p:nvPr/>
          </p:nvSpPr>
          <p:spPr bwMode="auto">
            <a:xfrm flipH="1">
              <a:off x="2725" y="1551"/>
              <a:ext cx="152" cy="1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3" name="Line 35"/>
            <p:cNvSpPr>
              <a:spLocks noChangeShapeType="1"/>
            </p:cNvSpPr>
            <p:nvPr/>
          </p:nvSpPr>
          <p:spPr bwMode="auto">
            <a:xfrm>
              <a:off x="2441" y="1311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4" name="Line 36"/>
            <p:cNvSpPr>
              <a:spLocks noChangeShapeType="1"/>
            </p:cNvSpPr>
            <p:nvPr/>
          </p:nvSpPr>
          <p:spPr bwMode="auto">
            <a:xfrm>
              <a:off x="2109" y="1551"/>
              <a:ext cx="88" cy="1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5" name="Line 37"/>
            <p:cNvSpPr>
              <a:spLocks noChangeShapeType="1"/>
            </p:cNvSpPr>
            <p:nvPr/>
          </p:nvSpPr>
          <p:spPr bwMode="auto">
            <a:xfrm>
              <a:off x="3593" y="1167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6" name="Line 38"/>
            <p:cNvSpPr>
              <a:spLocks noChangeShapeType="1"/>
            </p:cNvSpPr>
            <p:nvPr/>
          </p:nvSpPr>
          <p:spPr bwMode="auto">
            <a:xfrm>
              <a:off x="4365" y="1551"/>
              <a:ext cx="136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7" name="Line 39"/>
            <p:cNvSpPr>
              <a:spLocks noChangeShapeType="1"/>
            </p:cNvSpPr>
            <p:nvPr/>
          </p:nvSpPr>
          <p:spPr bwMode="auto">
            <a:xfrm>
              <a:off x="4697" y="1359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8" name="Line 40"/>
            <p:cNvSpPr>
              <a:spLocks noChangeShapeType="1"/>
            </p:cNvSpPr>
            <p:nvPr/>
          </p:nvSpPr>
          <p:spPr bwMode="auto">
            <a:xfrm flipH="1">
              <a:off x="4933" y="1551"/>
              <a:ext cx="104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</p:grpSp>
      <p:sp>
        <p:nvSpPr>
          <p:cNvPr id="73" name="Line 31"/>
          <p:cNvSpPr>
            <a:spLocks noChangeShapeType="1"/>
          </p:cNvSpPr>
          <p:nvPr/>
        </p:nvSpPr>
        <p:spPr bwMode="auto">
          <a:xfrm flipH="1">
            <a:off x="3505200" y="4953000"/>
            <a:ext cx="515937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05511" y="4648200"/>
            <a:ext cx="356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mbria"/>
                <a:cs typeface="Cambria"/>
              </a:rPr>
              <a:t>m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181600" y="4648200"/>
            <a:ext cx="297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mbria"/>
                <a:cs typeface="Cambria"/>
              </a:rPr>
              <a:t>u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ChangeArrowheads="1"/>
          </p:cNvSpPr>
          <p:nvPr/>
        </p:nvSpPr>
        <p:spPr bwMode="auto">
          <a:xfrm>
            <a:off x="1143000" y="4191000"/>
            <a:ext cx="4054672" cy="20595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Cambria"/>
                <a:cs typeface="Cambria"/>
              </a:rPr>
              <a:t>CREATE TABLE  </a:t>
            </a:r>
            <a:r>
              <a:rPr lang="en-US" sz="1600">
                <a:latin typeface="Cambria"/>
                <a:cs typeface="Cambria"/>
              </a:rPr>
              <a:t>Dept (</a:t>
            </a:r>
          </a:p>
          <a:p>
            <a:pPr eaLnBrk="0" hangingPunct="0"/>
            <a:r>
              <a:rPr lang="en-US" sz="1600">
                <a:latin typeface="Cambria"/>
                <a:cs typeface="Cambria"/>
              </a:rPr>
              <a:t>   did  INTEGER,</a:t>
            </a:r>
          </a:p>
          <a:p>
            <a:pPr eaLnBrk="0" hangingPunct="0"/>
            <a:r>
              <a:rPr lang="en-US" sz="1600">
                <a:latin typeface="Cambria"/>
                <a:cs typeface="Cambria"/>
              </a:rPr>
              <a:t>   dname  CHAR(20),</a:t>
            </a:r>
          </a:p>
          <a:p>
            <a:pPr eaLnBrk="0" hangingPunct="0"/>
            <a:r>
              <a:rPr lang="en-US" sz="1600">
                <a:latin typeface="Cambria"/>
                <a:cs typeface="Cambria"/>
              </a:rPr>
              <a:t>   budget  REAL,</a:t>
            </a:r>
          </a:p>
          <a:p>
            <a:pPr eaLnBrk="0" hangingPunct="0"/>
            <a:r>
              <a:rPr lang="en-US" sz="1600">
                <a:latin typeface="Cambria"/>
                <a:cs typeface="Cambria"/>
              </a:rPr>
              <a:t>   mgrssn  </a:t>
            </a:r>
            <a:r>
              <a:rPr lang="en-US" sz="1400">
                <a:latin typeface="Cambria"/>
                <a:cs typeface="Cambria"/>
              </a:rPr>
              <a:t>CHAR(11)</a:t>
            </a:r>
            <a:r>
              <a:rPr lang="en-US" sz="1600">
                <a:latin typeface="Cambria"/>
                <a:cs typeface="Cambria"/>
              </a:rPr>
              <a:t>, </a:t>
            </a:r>
            <a:r>
              <a:rPr lang="en-US" sz="1600">
                <a:solidFill>
                  <a:srgbClr val="FF0000"/>
                </a:solidFill>
                <a:latin typeface="Cambria"/>
                <a:cs typeface="Cambria"/>
              </a:rPr>
              <a:t>NOT NULL</a:t>
            </a:r>
          </a:p>
          <a:p>
            <a:pPr eaLnBrk="0" hangingPunct="0"/>
            <a:r>
              <a:rPr lang="en-US" sz="1600">
                <a:latin typeface="Cambria"/>
                <a:cs typeface="Cambria"/>
              </a:rPr>
              <a:t>   since  </a:t>
            </a:r>
            <a:r>
              <a:rPr lang="en-US" sz="1400">
                <a:latin typeface="Cambria"/>
                <a:cs typeface="Cambria"/>
              </a:rPr>
              <a:t>DATE</a:t>
            </a:r>
            <a:r>
              <a:rPr lang="en-US" sz="1600">
                <a:latin typeface="Cambria"/>
                <a:cs typeface="Cambria"/>
              </a:rPr>
              <a:t>,</a:t>
            </a:r>
          </a:p>
          <a:p>
            <a:pPr eaLnBrk="0" hangingPunct="0"/>
            <a:r>
              <a:rPr lang="en-US" sz="1600">
                <a:latin typeface="Cambria"/>
                <a:cs typeface="Cambria"/>
              </a:rPr>
              <a:t>   </a:t>
            </a:r>
            <a:r>
              <a:rPr lang="en-US" sz="1400">
                <a:latin typeface="Cambria"/>
                <a:cs typeface="Cambria"/>
              </a:rPr>
              <a:t>PRIMARY KEY  </a:t>
            </a:r>
            <a:r>
              <a:rPr lang="en-US" sz="1600">
                <a:latin typeface="Cambria"/>
                <a:cs typeface="Cambria"/>
              </a:rPr>
              <a:t>(did),</a:t>
            </a:r>
          </a:p>
          <a:p>
            <a:pPr eaLnBrk="0" hangingPunct="0"/>
            <a:r>
              <a:rPr lang="en-US" sz="1600">
                <a:latin typeface="Cambria"/>
                <a:cs typeface="Cambria"/>
              </a:rPr>
              <a:t>   </a:t>
            </a:r>
            <a:r>
              <a:rPr lang="en-US" sz="1400">
                <a:latin typeface="Cambria"/>
                <a:cs typeface="Cambria"/>
              </a:rPr>
              <a:t>FOREIGN KEY </a:t>
            </a:r>
            <a:r>
              <a:rPr lang="en-US" sz="1600">
                <a:latin typeface="Cambria"/>
                <a:cs typeface="Cambria"/>
              </a:rPr>
              <a:t>(ssn) </a:t>
            </a:r>
            <a:r>
              <a:rPr lang="en-US" sz="1400">
                <a:latin typeface="Cambria"/>
                <a:cs typeface="Cambria"/>
              </a:rPr>
              <a:t>REFERENCES</a:t>
            </a:r>
            <a:r>
              <a:rPr lang="en-US" sz="1600">
                <a:latin typeface="Cambria"/>
                <a:cs typeface="Cambria"/>
              </a:rPr>
              <a:t> Employees)</a:t>
            </a:r>
          </a:p>
        </p:txBody>
      </p:sp>
      <p:grpSp>
        <p:nvGrpSpPr>
          <p:cNvPr id="53251" name="Group 6"/>
          <p:cNvGrpSpPr>
            <a:grpSpLocks/>
          </p:cNvGrpSpPr>
          <p:nvPr/>
        </p:nvGrpSpPr>
        <p:grpSpPr bwMode="auto">
          <a:xfrm>
            <a:off x="1524000" y="1905000"/>
            <a:ext cx="5532438" cy="1828800"/>
            <a:chOff x="1822" y="815"/>
            <a:chExt cx="3680" cy="1357"/>
          </a:xfrm>
        </p:grpSpPr>
        <p:sp>
          <p:nvSpPr>
            <p:cNvPr id="53253" name="Freeform 7"/>
            <p:cNvSpPr>
              <a:spLocks/>
            </p:cNvSpPr>
            <p:nvPr/>
          </p:nvSpPr>
          <p:spPr bwMode="auto">
            <a:xfrm>
              <a:off x="4066" y="1247"/>
              <a:ext cx="454" cy="327"/>
            </a:xfrm>
            <a:custGeom>
              <a:avLst/>
              <a:gdLst>
                <a:gd name="T0" fmla="*/ 451 w 454"/>
                <a:gd name="T1" fmla="*/ 148 h 327"/>
                <a:gd name="T2" fmla="*/ 445 w 454"/>
                <a:gd name="T3" fmla="*/ 120 h 327"/>
                <a:gd name="T4" fmla="*/ 431 w 454"/>
                <a:gd name="T5" fmla="*/ 94 h 327"/>
                <a:gd name="T6" fmla="*/ 411 w 454"/>
                <a:gd name="T7" fmla="*/ 68 h 327"/>
                <a:gd name="T8" fmla="*/ 386 w 454"/>
                <a:gd name="T9" fmla="*/ 47 h 327"/>
                <a:gd name="T10" fmla="*/ 356 w 454"/>
                <a:gd name="T11" fmla="*/ 29 h 327"/>
                <a:gd name="T12" fmla="*/ 322 w 454"/>
                <a:gd name="T13" fmla="*/ 15 h 327"/>
                <a:gd name="T14" fmla="*/ 285 w 454"/>
                <a:gd name="T15" fmla="*/ 5 h 327"/>
                <a:gd name="T16" fmla="*/ 246 w 454"/>
                <a:gd name="T17" fmla="*/ 0 h 327"/>
                <a:gd name="T18" fmla="*/ 206 w 454"/>
                <a:gd name="T19" fmla="*/ 0 h 327"/>
                <a:gd name="T20" fmla="*/ 167 w 454"/>
                <a:gd name="T21" fmla="*/ 5 h 327"/>
                <a:gd name="T22" fmla="*/ 130 w 454"/>
                <a:gd name="T23" fmla="*/ 15 h 327"/>
                <a:gd name="T24" fmla="*/ 96 w 454"/>
                <a:gd name="T25" fmla="*/ 29 h 327"/>
                <a:gd name="T26" fmla="*/ 65 w 454"/>
                <a:gd name="T27" fmla="*/ 47 h 327"/>
                <a:gd name="T28" fmla="*/ 40 w 454"/>
                <a:gd name="T29" fmla="*/ 68 h 327"/>
                <a:gd name="T30" fmla="*/ 21 w 454"/>
                <a:gd name="T31" fmla="*/ 94 h 327"/>
                <a:gd name="T32" fmla="*/ 7 w 454"/>
                <a:gd name="T33" fmla="*/ 120 h 327"/>
                <a:gd name="T34" fmla="*/ 1 w 454"/>
                <a:gd name="T35" fmla="*/ 148 h 327"/>
                <a:gd name="T36" fmla="*/ 1 w 454"/>
                <a:gd name="T37" fmla="*/ 177 h 327"/>
                <a:gd name="T38" fmla="*/ 7 w 454"/>
                <a:gd name="T39" fmla="*/ 205 h 327"/>
                <a:gd name="T40" fmla="*/ 21 w 454"/>
                <a:gd name="T41" fmla="*/ 231 h 327"/>
                <a:gd name="T42" fmla="*/ 40 w 454"/>
                <a:gd name="T43" fmla="*/ 255 h 327"/>
                <a:gd name="T44" fmla="*/ 65 w 454"/>
                <a:gd name="T45" fmla="*/ 278 h 327"/>
                <a:gd name="T46" fmla="*/ 96 w 454"/>
                <a:gd name="T47" fmla="*/ 296 h 327"/>
                <a:gd name="T48" fmla="*/ 130 w 454"/>
                <a:gd name="T49" fmla="*/ 310 h 327"/>
                <a:gd name="T50" fmla="*/ 167 w 454"/>
                <a:gd name="T51" fmla="*/ 320 h 327"/>
                <a:gd name="T52" fmla="*/ 206 w 454"/>
                <a:gd name="T53" fmla="*/ 326 h 327"/>
                <a:gd name="T54" fmla="*/ 246 w 454"/>
                <a:gd name="T55" fmla="*/ 326 h 327"/>
                <a:gd name="T56" fmla="*/ 285 w 454"/>
                <a:gd name="T57" fmla="*/ 320 h 327"/>
                <a:gd name="T58" fmla="*/ 322 w 454"/>
                <a:gd name="T59" fmla="*/ 310 h 327"/>
                <a:gd name="T60" fmla="*/ 356 w 454"/>
                <a:gd name="T61" fmla="*/ 296 h 327"/>
                <a:gd name="T62" fmla="*/ 386 w 454"/>
                <a:gd name="T63" fmla="*/ 278 h 327"/>
                <a:gd name="T64" fmla="*/ 411 w 454"/>
                <a:gd name="T65" fmla="*/ 255 h 327"/>
                <a:gd name="T66" fmla="*/ 431 w 454"/>
                <a:gd name="T67" fmla="*/ 231 h 327"/>
                <a:gd name="T68" fmla="*/ 445 w 454"/>
                <a:gd name="T69" fmla="*/ 205 h 327"/>
                <a:gd name="T70" fmla="*/ 451 w 454"/>
                <a:gd name="T71" fmla="*/ 177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7"/>
                <a:gd name="T110" fmla="*/ 454 w 454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7">
                  <a:moveTo>
                    <a:pt x="453" y="163"/>
                  </a:moveTo>
                  <a:lnTo>
                    <a:pt x="451" y="148"/>
                  </a:lnTo>
                  <a:lnTo>
                    <a:pt x="448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0"/>
                  </a:lnTo>
                  <a:lnTo>
                    <a:pt x="411" y="68"/>
                  </a:lnTo>
                  <a:lnTo>
                    <a:pt x="399" y="57"/>
                  </a:lnTo>
                  <a:lnTo>
                    <a:pt x="386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3" y="9"/>
                  </a:lnTo>
                  <a:lnTo>
                    <a:pt x="285" y="5"/>
                  </a:lnTo>
                  <a:lnTo>
                    <a:pt x="265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5" y="47"/>
                  </a:lnTo>
                  <a:lnTo>
                    <a:pt x="53" y="57"/>
                  </a:lnTo>
                  <a:lnTo>
                    <a:pt x="40" y="68"/>
                  </a:lnTo>
                  <a:lnTo>
                    <a:pt x="29" y="80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3" y="191"/>
                  </a:lnTo>
                  <a:lnTo>
                    <a:pt x="7" y="205"/>
                  </a:lnTo>
                  <a:lnTo>
                    <a:pt x="13" y="217"/>
                  </a:lnTo>
                  <a:lnTo>
                    <a:pt x="21" y="231"/>
                  </a:lnTo>
                  <a:lnTo>
                    <a:pt x="29" y="244"/>
                  </a:lnTo>
                  <a:lnTo>
                    <a:pt x="40" y="255"/>
                  </a:lnTo>
                  <a:lnTo>
                    <a:pt x="53" y="266"/>
                  </a:lnTo>
                  <a:lnTo>
                    <a:pt x="65" y="278"/>
                  </a:lnTo>
                  <a:lnTo>
                    <a:pt x="80" y="288"/>
                  </a:lnTo>
                  <a:lnTo>
                    <a:pt x="96" y="296"/>
                  </a:lnTo>
                  <a:lnTo>
                    <a:pt x="113" y="303"/>
                  </a:lnTo>
                  <a:lnTo>
                    <a:pt x="130" y="310"/>
                  </a:lnTo>
                  <a:lnTo>
                    <a:pt x="148" y="316"/>
                  </a:lnTo>
                  <a:lnTo>
                    <a:pt x="167" y="320"/>
                  </a:lnTo>
                  <a:lnTo>
                    <a:pt x="186" y="323"/>
                  </a:lnTo>
                  <a:lnTo>
                    <a:pt x="206" y="326"/>
                  </a:lnTo>
                  <a:lnTo>
                    <a:pt x="225" y="326"/>
                  </a:lnTo>
                  <a:lnTo>
                    <a:pt x="246" y="326"/>
                  </a:lnTo>
                  <a:lnTo>
                    <a:pt x="265" y="323"/>
                  </a:lnTo>
                  <a:lnTo>
                    <a:pt x="285" y="320"/>
                  </a:lnTo>
                  <a:lnTo>
                    <a:pt x="303" y="316"/>
                  </a:lnTo>
                  <a:lnTo>
                    <a:pt x="322" y="310"/>
                  </a:lnTo>
                  <a:lnTo>
                    <a:pt x="339" y="303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6" y="278"/>
                  </a:lnTo>
                  <a:lnTo>
                    <a:pt x="399" y="266"/>
                  </a:lnTo>
                  <a:lnTo>
                    <a:pt x="411" y="255"/>
                  </a:lnTo>
                  <a:lnTo>
                    <a:pt x="422" y="244"/>
                  </a:lnTo>
                  <a:lnTo>
                    <a:pt x="431" y="231"/>
                  </a:lnTo>
                  <a:lnTo>
                    <a:pt x="439" y="217"/>
                  </a:lnTo>
                  <a:lnTo>
                    <a:pt x="445" y="205"/>
                  </a:lnTo>
                  <a:lnTo>
                    <a:pt x="448" y="191"/>
                  </a:lnTo>
                  <a:lnTo>
                    <a:pt x="451" y="177"/>
                  </a:lnTo>
                  <a:lnTo>
                    <a:pt x="453" y="1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3254" name="Freeform 8"/>
            <p:cNvSpPr>
              <a:spLocks/>
            </p:cNvSpPr>
            <p:nvPr/>
          </p:nvSpPr>
          <p:spPr bwMode="auto">
            <a:xfrm>
              <a:off x="4897" y="1261"/>
              <a:ext cx="575" cy="313"/>
            </a:xfrm>
            <a:custGeom>
              <a:avLst/>
              <a:gdLst>
                <a:gd name="T0" fmla="*/ 1 w 575"/>
                <a:gd name="T1" fmla="*/ 169 h 313"/>
                <a:gd name="T2" fmla="*/ 9 w 575"/>
                <a:gd name="T3" fmla="*/ 196 h 313"/>
                <a:gd name="T4" fmla="*/ 28 w 575"/>
                <a:gd name="T5" fmla="*/ 221 h 313"/>
                <a:gd name="T6" fmla="*/ 52 w 575"/>
                <a:gd name="T7" fmla="*/ 244 h 313"/>
                <a:gd name="T8" fmla="*/ 84 w 575"/>
                <a:gd name="T9" fmla="*/ 266 h 313"/>
                <a:gd name="T10" fmla="*/ 123 w 575"/>
                <a:gd name="T11" fmla="*/ 283 h 313"/>
                <a:gd name="T12" fmla="*/ 165 w 575"/>
                <a:gd name="T13" fmla="*/ 297 h 313"/>
                <a:gd name="T14" fmla="*/ 213 w 575"/>
                <a:gd name="T15" fmla="*/ 306 h 313"/>
                <a:gd name="T16" fmla="*/ 262 w 575"/>
                <a:gd name="T17" fmla="*/ 312 h 313"/>
                <a:gd name="T18" fmla="*/ 311 w 575"/>
                <a:gd name="T19" fmla="*/ 312 h 313"/>
                <a:gd name="T20" fmla="*/ 361 w 575"/>
                <a:gd name="T21" fmla="*/ 306 h 313"/>
                <a:gd name="T22" fmla="*/ 408 w 575"/>
                <a:gd name="T23" fmla="*/ 297 h 313"/>
                <a:gd name="T24" fmla="*/ 451 w 575"/>
                <a:gd name="T25" fmla="*/ 283 h 313"/>
                <a:gd name="T26" fmla="*/ 490 w 575"/>
                <a:gd name="T27" fmla="*/ 266 h 313"/>
                <a:gd name="T28" fmla="*/ 522 w 575"/>
                <a:gd name="T29" fmla="*/ 244 h 313"/>
                <a:gd name="T30" fmla="*/ 547 w 575"/>
                <a:gd name="T31" fmla="*/ 221 h 313"/>
                <a:gd name="T32" fmla="*/ 564 w 575"/>
                <a:gd name="T33" fmla="*/ 196 h 313"/>
                <a:gd name="T34" fmla="*/ 572 w 575"/>
                <a:gd name="T35" fmla="*/ 169 h 313"/>
                <a:gd name="T36" fmla="*/ 572 w 575"/>
                <a:gd name="T37" fmla="*/ 141 h 313"/>
                <a:gd name="T38" fmla="*/ 564 w 575"/>
                <a:gd name="T39" fmla="*/ 114 h 313"/>
                <a:gd name="T40" fmla="*/ 547 w 575"/>
                <a:gd name="T41" fmla="*/ 90 h 313"/>
                <a:gd name="T42" fmla="*/ 522 w 575"/>
                <a:gd name="T43" fmla="*/ 65 h 313"/>
                <a:gd name="T44" fmla="*/ 490 w 575"/>
                <a:gd name="T45" fmla="*/ 45 h 313"/>
                <a:gd name="T46" fmla="*/ 451 w 575"/>
                <a:gd name="T47" fmla="*/ 26 h 313"/>
                <a:gd name="T48" fmla="*/ 408 w 575"/>
                <a:gd name="T49" fmla="*/ 14 h 313"/>
                <a:gd name="T50" fmla="*/ 361 w 575"/>
                <a:gd name="T51" fmla="*/ 5 h 313"/>
                <a:gd name="T52" fmla="*/ 311 w 575"/>
                <a:gd name="T53" fmla="*/ 0 h 313"/>
                <a:gd name="T54" fmla="*/ 262 w 575"/>
                <a:gd name="T55" fmla="*/ 0 h 313"/>
                <a:gd name="T56" fmla="*/ 212 w 575"/>
                <a:gd name="T57" fmla="*/ 5 h 313"/>
                <a:gd name="T58" fmla="*/ 165 w 575"/>
                <a:gd name="T59" fmla="*/ 14 h 313"/>
                <a:gd name="T60" fmla="*/ 123 w 575"/>
                <a:gd name="T61" fmla="*/ 28 h 313"/>
                <a:gd name="T62" fmla="*/ 84 w 575"/>
                <a:gd name="T63" fmla="*/ 45 h 313"/>
                <a:gd name="T64" fmla="*/ 52 w 575"/>
                <a:gd name="T65" fmla="*/ 65 h 313"/>
                <a:gd name="T66" fmla="*/ 28 w 575"/>
                <a:gd name="T67" fmla="*/ 90 h 313"/>
                <a:gd name="T68" fmla="*/ 9 w 575"/>
                <a:gd name="T69" fmla="*/ 115 h 313"/>
                <a:gd name="T70" fmla="*/ 1 w 575"/>
                <a:gd name="T71" fmla="*/ 142 h 3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75"/>
                <a:gd name="T109" fmla="*/ 0 h 313"/>
                <a:gd name="T110" fmla="*/ 575 w 575"/>
                <a:gd name="T111" fmla="*/ 313 h 31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75" h="313">
                  <a:moveTo>
                    <a:pt x="0" y="156"/>
                  </a:moveTo>
                  <a:lnTo>
                    <a:pt x="1" y="169"/>
                  </a:lnTo>
                  <a:lnTo>
                    <a:pt x="5" y="182"/>
                  </a:lnTo>
                  <a:lnTo>
                    <a:pt x="9" y="196"/>
                  </a:lnTo>
                  <a:lnTo>
                    <a:pt x="17" y="208"/>
                  </a:lnTo>
                  <a:lnTo>
                    <a:pt x="28" y="221"/>
                  </a:lnTo>
                  <a:lnTo>
                    <a:pt x="38" y="234"/>
                  </a:lnTo>
                  <a:lnTo>
                    <a:pt x="52" y="244"/>
                  </a:lnTo>
                  <a:lnTo>
                    <a:pt x="67" y="255"/>
                  </a:lnTo>
                  <a:lnTo>
                    <a:pt x="84" y="266"/>
                  </a:lnTo>
                  <a:lnTo>
                    <a:pt x="103" y="275"/>
                  </a:lnTo>
                  <a:lnTo>
                    <a:pt x="123" y="283"/>
                  </a:lnTo>
                  <a:lnTo>
                    <a:pt x="143" y="290"/>
                  </a:lnTo>
                  <a:lnTo>
                    <a:pt x="165" y="297"/>
                  </a:lnTo>
                  <a:lnTo>
                    <a:pt x="189" y="302"/>
                  </a:lnTo>
                  <a:lnTo>
                    <a:pt x="213" y="306"/>
                  </a:lnTo>
                  <a:lnTo>
                    <a:pt x="237" y="309"/>
                  </a:lnTo>
                  <a:lnTo>
                    <a:pt x="262" y="312"/>
                  </a:lnTo>
                  <a:lnTo>
                    <a:pt x="287" y="312"/>
                  </a:lnTo>
                  <a:lnTo>
                    <a:pt x="311" y="312"/>
                  </a:lnTo>
                  <a:lnTo>
                    <a:pt x="337" y="309"/>
                  </a:lnTo>
                  <a:lnTo>
                    <a:pt x="361" y="306"/>
                  </a:lnTo>
                  <a:lnTo>
                    <a:pt x="385" y="302"/>
                  </a:lnTo>
                  <a:lnTo>
                    <a:pt x="408" y="297"/>
                  </a:lnTo>
                  <a:lnTo>
                    <a:pt x="431" y="290"/>
                  </a:lnTo>
                  <a:lnTo>
                    <a:pt x="451" y="283"/>
                  </a:lnTo>
                  <a:lnTo>
                    <a:pt x="471" y="275"/>
                  </a:lnTo>
                  <a:lnTo>
                    <a:pt x="490" y="266"/>
                  </a:lnTo>
                  <a:lnTo>
                    <a:pt x="506" y="255"/>
                  </a:lnTo>
                  <a:lnTo>
                    <a:pt x="522" y="244"/>
                  </a:lnTo>
                  <a:lnTo>
                    <a:pt x="536" y="234"/>
                  </a:lnTo>
                  <a:lnTo>
                    <a:pt x="547" y="221"/>
                  </a:lnTo>
                  <a:lnTo>
                    <a:pt x="556" y="208"/>
                  </a:lnTo>
                  <a:lnTo>
                    <a:pt x="564" y="196"/>
                  </a:lnTo>
                  <a:lnTo>
                    <a:pt x="569" y="182"/>
                  </a:lnTo>
                  <a:lnTo>
                    <a:pt x="572" y="169"/>
                  </a:lnTo>
                  <a:lnTo>
                    <a:pt x="574" y="156"/>
                  </a:lnTo>
                  <a:lnTo>
                    <a:pt x="572" y="141"/>
                  </a:lnTo>
                  <a:lnTo>
                    <a:pt x="569" y="129"/>
                  </a:lnTo>
                  <a:lnTo>
                    <a:pt x="564" y="114"/>
                  </a:lnTo>
                  <a:lnTo>
                    <a:pt x="556" y="102"/>
                  </a:lnTo>
                  <a:lnTo>
                    <a:pt x="547" y="90"/>
                  </a:lnTo>
                  <a:lnTo>
                    <a:pt x="536" y="76"/>
                  </a:lnTo>
                  <a:lnTo>
                    <a:pt x="522" y="65"/>
                  </a:lnTo>
                  <a:lnTo>
                    <a:pt x="506" y="55"/>
                  </a:lnTo>
                  <a:lnTo>
                    <a:pt x="490" y="45"/>
                  </a:lnTo>
                  <a:lnTo>
                    <a:pt x="471" y="36"/>
                  </a:lnTo>
                  <a:lnTo>
                    <a:pt x="451" y="26"/>
                  </a:lnTo>
                  <a:lnTo>
                    <a:pt x="431" y="20"/>
                  </a:lnTo>
                  <a:lnTo>
                    <a:pt x="408" y="14"/>
                  </a:lnTo>
                  <a:lnTo>
                    <a:pt x="385" y="8"/>
                  </a:lnTo>
                  <a:lnTo>
                    <a:pt x="361" y="5"/>
                  </a:lnTo>
                  <a:lnTo>
                    <a:pt x="337" y="1"/>
                  </a:lnTo>
                  <a:lnTo>
                    <a:pt x="311" y="0"/>
                  </a:lnTo>
                  <a:lnTo>
                    <a:pt x="287" y="0"/>
                  </a:lnTo>
                  <a:lnTo>
                    <a:pt x="262" y="0"/>
                  </a:lnTo>
                  <a:lnTo>
                    <a:pt x="237" y="1"/>
                  </a:lnTo>
                  <a:lnTo>
                    <a:pt x="212" y="5"/>
                  </a:lnTo>
                  <a:lnTo>
                    <a:pt x="189" y="9"/>
                  </a:lnTo>
                  <a:lnTo>
                    <a:pt x="165" y="14"/>
                  </a:lnTo>
                  <a:lnTo>
                    <a:pt x="143" y="20"/>
                  </a:lnTo>
                  <a:lnTo>
                    <a:pt x="123" y="28"/>
                  </a:lnTo>
                  <a:lnTo>
                    <a:pt x="102" y="36"/>
                  </a:lnTo>
                  <a:lnTo>
                    <a:pt x="84" y="45"/>
                  </a:lnTo>
                  <a:lnTo>
                    <a:pt x="67" y="55"/>
                  </a:lnTo>
                  <a:lnTo>
                    <a:pt x="52" y="65"/>
                  </a:lnTo>
                  <a:lnTo>
                    <a:pt x="38" y="78"/>
                  </a:lnTo>
                  <a:lnTo>
                    <a:pt x="28" y="90"/>
                  </a:lnTo>
                  <a:lnTo>
                    <a:pt x="17" y="102"/>
                  </a:lnTo>
                  <a:lnTo>
                    <a:pt x="9" y="115"/>
                  </a:lnTo>
                  <a:lnTo>
                    <a:pt x="5" y="129"/>
                  </a:lnTo>
                  <a:lnTo>
                    <a:pt x="1" y="142"/>
                  </a:lnTo>
                  <a:lnTo>
                    <a:pt x="0" y="15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grpSp>
          <p:nvGrpSpPr>
            <p:cNvPr id="53255" name="Group 9"/>
            <p:cNvGrpSpPr>
              <a:grpSpLocks/>
            </p:cNvGrpSpPr>
            <p:nvPr/>
          </p:nvGrpSpPr>
          <p:grpSpPr bwMode="auto">
            <a:xfrm>
              <a:off x="4425" y="1007"/>
              <a:ext cx="592" cy="327"/>
              <a:chOff x="4672" y="468"/>
              <a:chExt cx="592" cy="327"/>
            </a:xfrm>
          </p:grpSpPr>
          <p:sp>
            <p:nvSpPr>
              <p:cNvPr id="53285" name="Freeform 10"/>
              <p:cNvSpPr>
                <a:spLocks/>
              </p:cNvSpPr>
              <p:nvPr/>
            </p:nvSpPr>
            <p:spPr bwMode="auto">
              <a:xfrm>
                <a:off x="4672" y="468"/>
                <a:ext cx="592" cy="327"/>
              </a:xfrm>
              <a:custGeom>
                <a:avLst/>
                <a:gdLst>
                  <a:gd name="T0" fmla="*/ 589 w 592"/>
                  <a:gd name="T1" fmla="*/ 148 h 327"/>
                  <a:gd name="T2" fmla="*/ 581 w 592"/>
                  <a:gd name="T3" fmla="*/ 120 h 327"/>
                  <a:gd name="T4" fmla="*/ 563 w 592"/>
                  <a:gd name="T5" fmla="*/ 94 h 327"/>
                  <a:gd name="T6" fmla="*/ 538 w 592"/>
                  <a:gd name="T7" fmla="*/ 68 h 327"/>
                  <a:gd name="T8" fmla="*/ 505 w 592"/>
                  <a:gd name="T9" fmla="*/ 46 h 327"/>
                  <a:gd name="T10" fmla="*/ 465 w 592"/>
                  <a:gd name="T11" fmla="*/ 29 h 327"/>
                  <a:gd name="T12" fmla="*/ 420 w 592"/>
                  <a:gd name="T13" fmla="*/ 14 h 327"/>
                  <a:gd name="T14" fmla="*/ 372 w 592"/>
                  <a:gd name="T15" fmla="*/ 4 h 327"/>
                  <a:gd name="T16" fmla="*/ 321 w 592"/>
                  <a:gd name="T17" fmla="*/ 0 h 327"/>
                  <a:gd name="T18" fmla="*/ 269 w 592"/>
                  <a:gd name="T19" fmla="*/ 0 h 327"/>
                  <a:gd name="T20" fmla="*/ 218 w 592"/>
                  <a:gd name="T21" fmla="*/ 4 h 327"/>
                  <a:gd name="T22" fmla="*/ 170 w 592"/>
                  <a:gd name="T23" fmla="*/ 14 h 327"/>
                  <a:gd name="T24" fmla="*/ 125 w 592"/>
                  <a:gd name="T25" fmla="*/ 29 h 327"/>
                  <a:gd name="T26" fmla="*/ 85 w 592"/>
                  <a:gd name="T27" fmla="*/ 46 h 327"/>
                  <a:gd name="T28" fmla="*/ 53 w 592"/>
                  <a:gd name="T29" fmla="*/ 68 h 327"/>
                  <a:gd name="T30" fmla="*/ 27 w 592"/>
                  <a:gd name="T31" fmla="*/ 94 h 327"/>
                  <a:gd name="T32" fmla="*/ 9 w 592"/>
                  <a:gd name="T33" fmla="*/ 120 h 327"/>
                  <a:gd name="T34" fmla="*/ 1 w 592"/>
                  <a:gd name="T35" fmla="*/ 148 h 327"/>
                  <a:gd name="T36" fmla="*/ 1 w 592"/>
                  <a:gd name="T37" fmla="*/ 177 h 327"/>
                  <a:gd name="T38" fmla="*/ 9 w 592"/>
                  <a:gd name="T39" fmla="*/ 205 h 327"/>
                  <a:gd name="T40" fmla="*/ 27 w 592"/>
                  <a:gd name="T41" fmla="*/ 231 h 327"/>
                  <a:gd name="T42" fmla="*/ 53 w 592"/>
                  <a:gd name="T43" fmla="*/ 257 h 327"/>
                  <a:gd name="T44" fmla="*/ 85 w 592"/>
                  <a:gd name="T45" fmla="*/ 278 h 327"/>
                  <a:gd name="T46" fmla="*/ 125 w 592"/>
                  <a:gd name="T47" fmla="*/ 296 h 327"/>
                  <a:gd name="T48" fmla="*/ 170 w 592"/>
                  <a:gd name="T49" fmla="*/ 310 h 327"/>
                  <a:gd name="T50" fmla="*/ 218 w 592"/>
                  <a:gd name="T51" fmla="*/ 320 h 327"/>
                  <a:gd name="T52" fmla="*/ 269 w 592"/>
                  <a:gd name="T53" fmla="*/ 326 h 327"/>
                  <a:gd name="T54" fmla="*/ 321 w 592"/>
                  <a:gd name="T55" fmla="*/ 326 h 327"/>
                  <a:gd name="T56" fmla="*/ 372 w 592"/>
                  <a:gd name="T57" fmla="*/ 320 h 327"/>
                  <a:gd name="T58" fmla="*/ 420 w 592"/>
                  <a:gd name="T59" fmla="*/ 310 h 327"/>
                  <a:gd name="T60" fmla="*/ 465 w 592"/>
                  <a:gd name="T61" fmla="*/ 296 h 327"/>
                  <a:gd name="T62" fmla="*/ 505 w 592"/>
                  <a:gd name="T63" fmla="*/ 278 h 327"/>
                  <a:gd name="T64" fmla="*/ 538 w 592"/>
                  <a:gd name="T65" fmla="*/ 257 h 327"/>
                  <a:gd name="T66" fmla="*/ 563 w 592"/>
                  <a:gd name="T67" fmla="*/ 231 h 327"/>
                  <a:gd name="T68" fmla="*/ 581 w 592"/>
                  <a:gd name="T69" fmla="*/ 205 h 327"/>
                  <a:gd name="T70" fmla="*/ 589 w 592"/>
                  <a:gd name="T71" fmla="*/ 177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92"/>
                  <a:gd name="T109" fmla="*/ 0 h 327"/>
                  <a:gd name="T110" fmla="*/ 592 w 592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92" h="327">
                    <a:moveTo>
                      <a:pt x="591" y="163"/>
                    </a:moveTo>
                    <a:lnTo>
                      <a:pt x="589" y="148"/>
                    </a:lnTo>
                    <a:lnTo>
                      <a:pt x="586" y="133"/>
                    </a:lnTo>
                    <a:lnTo>
                      <a:pt x="581" y="120"/>
                    </a:lnTo>
                    <a:lnTo>
                      <a:pt x="573" y="106"/>
                    </a:lnTo>
                    <a:lnTo>
                      <a:pt x="563" y="94"/>
                    </a:lnTo>
                    <a:lnTo>
                      <a:pt x="550" y="81"/>
                    </a:lnTo>
                    <a:lnTo>
                      <a:pt x="538" y="68"/>
                    </a:lnTo>
                    <a:lnTo>
                      <a:pt x="521" y="57"/>
                    </a:lnTo>
                    <a:lnTo>
                      <a:pt x="505" y="46"/>
                    </a:lnTo>
                    <a:lnTo>
                      <a:pt x="485" y="37"/>
                    </a:lnTo>
                    <a:lnTo>
                      <a:pt x="465" y="29"/>
                    </a:lnTo>
                    <a:lnTo>
                      <a:pt x="442" y="21"/>
                    </a:lnTo>
                    <a:lnTo>
                      <a:pt x="420" y="14"/>
                    </a:lnTo>
                    <a:lnTo>
                      <a:pt x="395" y="9"/>
                    </a:lnTo>
                    <a:lnTo>
                      <a:pt x="372" y="4"/>
                    </a:lnTo>
                    <a:lnTo>
                      <a:pt x="347" y="1"/>
                    </a:lnTo>
                    <a:lnTo>
                      <a:pt x="321" y="0"/>
                    </a:lnTo>
                    <a:lnTo>
                      <a:pt x="294" y="0"/>
                    </a:lnTo>
                    <a:lnTo>
                      <a:pt x="269" y="0"/>
                    </a:lnTo>
                    <a:lnTo>
                      <a:pt x="243" y="1"/>
                    </a:lnTo>
                    <a:lnTo>
                      <a:pt x="218" y="4"/>
                    </a:lnTo>
                    <a:lnTo>
                      <a:pt x="195" y="9"/>
                    </a:lnTo>
                    <a:lnTo>
                      <a:pt x="170" y="14"/>
                    </a:lnTo>
                    <a:lnTo>
                      <a:pt x="148" y="21"/>
                    </a:lnTo>
                    <a:lnTo>
                      <a:pt x="125" y="29"/>
                    </a:lnTo>
                    <a:lnTo>
                      <a:pt x="105" y="37"/>
                    </a:lnTo>
                    <a:lnTo>
                      <a:pt x="85" y="46"/>
                    </a:lnTo>
                    <a:lnTo>
                      <a:pt x="69" y="57"/>
                    </a:lnTo>
                    <a:lnTo>
                      <a:pt x="53" y="68"/>
                    </a:lnTo>
                    <a:lnTo>
                      <a:pt x="40" y="81"/>
                    </a:lnTo>
                    <a:lnTo>
                      <a:pt x="27" y="94"/>
                    </a:lnTo>
                    <a:lnTo>
                      <a:pt x="17" y="106"/>
                    </a:lnTo>
                    <a:lnTo>
                      <a:pt x="9" y="120"/>
                    </a:lnTo>
                    <a:lnTo>
                      <a:pt x="4" y="133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4" y="191"/>
                    </a:lnTo>
                    <a:lnTo>
                      <a:pt x="9" y="205"/>
                    </a:lnTo>
                    <a:lnTo>
                      <a:pt x="17" y="219"/>
                    </a:lnTo>
                    <a:lnTo>
                      <a:pt x="27" y="231"/>
                    </a:lnTo>
                    <a:lnTo>
                      <a:pt x="40" y="244"/>
                    </a:lnTo>
                    <a:lnTo>
                      <a:pt x="53" y="257"/>
                    </a:lnTo>
                    <a:lnTo>
                      <a:pt x="69" y="268"/>
                    </a:lnTo>
                    <a:lnTo>
                      <a:pt x="85" y="278"/>
                    </a:lnTo>
                    <a:lnTo>
                      <a:pt x="105" y="288"/>
                    </a:lnTo>
                    <a:lnTo>
                      <a:pt x="125" y="296"/>
                    </a:lnTo>
                    <a:lnTo>
                      <a:pt x="148" y="304"/>
                    </a:lnTo>
                    <a:lnTo>
                      <a:pt x="170" y="310"/>
                    </a:lnTo>
                    <a:lnTo>
                      <a:pt x="195" y="316"/>
                    </a:lnTo>
                    <a:lnTo>
                      <a:pt x="218" y="320"/>
                    </a:lnTo>
                    <a:lnTo>
                      <a:pt x="243" y="324"/>
                    </a:lnTo>
                    <a:lnTo>
                      <a:pt x="269" y="326"/>
                    </a:lnTo>
                    <a:lnTo>
                      <a:pt x="294" y="326"/>
                    </a:lnTo>
                    <a:lnTo>
                      <a:pt x="321" y="326"/>
                    </a:lnTo>
                    <a:lnTo>
                      <a:pt x="347" y="324"/>
                    </a:lnTo>
                    <a:lnTo>
                      <a:pt x="372" y="320"/>
                    </a:lnTo>
                    <a:lnTo>
                      <a:pt x="395" y="316"/>
                    </a:lnTo>
                    <a:lnTo>
                      <a:pt x="420" y="310"/>
                    </a:lnTo>
                    <a:lnTo>
                      <a:pt x="442" y="304"/>
                    </a:lnTo>
                    <a:lnTo>
                      <a:pt x="465" y="296"/>
                    </a:lnTo>
                    <a:lnTo>
                      <a:pt x="485" y="288"/>
                    </a:lnTo>
                    <a:lnTo>
                      <a:pt x="505" y="278"/>
                    </a:lnTo>
                    <a:lnTo>
                      <a:pt x="521" y="268"/>
                    </a:lnTo>
                    <a:lnTo>
                      <a:pt x="538" y="257"/>
                    </a:lnTo>
                    <a:lnTo>
                      <a:pt x="550" y="244"/>
                    </a:lnTo>
                    <a:lnTo>
                      <a:pt x="563" y="231"/>
                    </a:lnTo>
                    <a:lnTo>
                      <a:pt x="573" y="219"/>
                    </a:lnTo>
                    <a:lnTo>
                      <a:pt x="581" y="205"/>
                    </a:lnTo>
                    <a:lnTo>
                      <a:pt x="586" y="191"/>
                    </a:lnTo>
                    <a:lnTo>
                      <a:pt x="589" y="177"/>
                    </a:lnTo>
                    <a:lnTo>
                      <a:pt x="591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53286" name="Rectangle 11"/>
              <p:cNvSpPr>
                <a:spLocks noChangeArrowheads="1"/>
              </p:cNvSpPr>
              <p:nvPr/>
            </p:nvSpPr>
            <p:spPr bwMode="auto">
              <a:xfrm>
                <a:off x="4696" y="508"/>
                <a:ext cx="556" cy="24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dname</a:t>
                </a:r>
              </a:p>
            </p:txBody>
          </p:sp>
        </p:grpSp>
        <p:sp>
          <p:nvSpPr>
            <p:cNvPr id="53256" name="Rectangle 12"/>
            <p:cNvSpPr>
              <a:spLocks noChangeArrowheads="1"/>
            </p:cNvSpPr>
            <p:nvPr/>
          </p:nvSpPr>
          <p:spPr bwMode="auto">
            <a:xfrm>
              <a:off x="4932" y="1297"/>
              <a:ext cx="570" cy="2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Cambria"/>
                  <a:cs typeface="Cambria"/>
                </a:rPr>
                <a:t>budget</a:t>
              </a:r>
            </a:p>
          </p:txBody>
        </p:sp>
        <p:sp>
          <p:nvSpPr>
            <p:cNvPr id="53257" name="Rectangle 13"/>
            <p:cNvSpPr>
              <a:spLocks noChangeArrowheads="1"/>
            </p:cNvSpPr>
            <p:nvPr/>
          </p:nvSpPr>
          <p:spPr bwMode="auto">
            <a:xfrm>
              <a:off x="4128" y="1297"/>
              <a:ext cx="327" cy="2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u="sng">
                  <a:solidFill>
                    <a:srgbClr val="000000"/>
                  </a:solidFill>
                  <a:latin typeface="Cambria"/>
                  <a:cs typeface="Cambria"/>
                </a:rPr>
                <a:t>did</a:t>
              </a:r>
            </a:p>
          </p:txBody>
        </p:sp>
        <p:grpSp>
          <p:nvGrpSpPr>
            <p:cNvPr id="53258" name="Group 14"/>
            <p:cNvGrpSpPr>
              <a:grpSpLocks/>
            </p:cNvGrpSpPr>
            <p:nvPr/>
          </p:nvGrpSpPr>
          <p:grpSpPr bwMode="auto">
            <a:xfrm>
              <a:off x="3373" y="815"/>
              <a:ext cx="456" cy="327"/>
              <a:chOff x="3620" y="276"/>
              <a:chExt cx="456" cy="327"/>
            </a:xfrm>
          </p:grpSpPr>
          <p:sp>
            <p:nvSpPr>
              <p:cNvPr id="53283" name="Freeform 15"/>
              <p:cNvSpPr>
                <a:spLocks/>
              </p:cNvSpPr>
              <p:nvPr/>
            </p:nvSpPr>
            <p:spPr bwMode="auto">
              <a:xfrm>
                <a:off x="3622" y="276"/>
                <a:ext cx="454" cy="327"/>
              </a:xfrm>
              <a:custGeom>
                <a:avLst/>
                <a:gdLst>
                  <a:gd name="T0" fmla="*/ 1 w 454"/>
                  <a:gd name="T1" fmla="*/ 177 h 327"/>
                  <a:gd name="T2" fmla="*/ 8 w 454"/>
                  <a:gd name="T3" fmla="*/ 205 h 327"/>
                  <a:gd name="T4" fmla="*/ 21 w 454"/>
                  <a:gd name="T5" fmla="*/ 231 h 327"/>
                  <a:gd name="T6" fmla="*/ 41 w 454"/>
                  <a:gd name="T7" fmla="*/ 257 h 327"/>
                  <a:gd name="T8" fmla="*/ 66 w 454"/>
                  <a:gd name="T9" fmla="*/ 278 h 327"/>
                  <a:gd name="T10" fmla="*/ 96 w 454"/>
                  <a:gd name="T11" fmla="*/ 296 h 327"/>
                  <a:gd name="T12" fmla="*/ 131 w 454"/>
                  <a:gd name="T13" fmla="*/ 311 h 327"/>
                  <a:gd name="T14" fmla="*/ 167 w 454"/>
                  <a:gd name="T15" fmla="*/ 320 h 327"/>
                  <a:gd name="T16" fmla="*/ 206 w 454"/>
                  <a:gd name="T17" fmla="*/ 326 h 327"/>
                  <a:gd name="T18" fmla="*/ 246 w 454"/>
                  <a:gd name="T19" fmla="*/ 326 h 327"/>
                  <a:gd name="T20" fmla="*/ 285 w 454"/>
                  <a:gd name="T21" fmla="*/ 320 h 327"/>
                  <a:gd name="T22" fmla="*/ 322 w 454"/>
                  <a:gd name="T23" fmla="*/ 310 h 327"/>
                  <a:gd name="T24" fmla="*/ 356 w 454"/>
                  <a:gd name="T25" fmla="*/ 296 h 327"/>
                  <a:gd name="T26" fmla="*/ 387 w 454"/>
                  <a:gd name="T27" fmla="*/ 278 h 327"/>
                  <a:gd name="T28" fmla="*/ 412 w 454"/>
                  <a:gd name="T29" fmla="*/ 257 h 327"/>
                  <a:gd name="T30" fmla="*/ 431 w 454"/>
                  <a:gd name="T31" fmla="*/ 231 h 327"/>
                  <a:gd name="T32" fmla="*/ 445 w 454"/>
                  <a:gd name="T33" fmla="*/ 205 h 327"/>
                  <a:gd name="T34" fmla="*/ 453 w 454"/>
                  <a:gd name="T35" fmla="*/ 177 h 327"/>
                  <a:gd name="T36" fmla="*/ 453 w 454"/>
                  <a:gd name="T37" fmla="*/ 148 h 327"/>
                  <a:gd name="T38" fmla="*/ 445 w 454"/>
                  <a:gd name="T39" fmla="*/ 120 h 327"/>
                  <a:gd name="T40" fmla="*/ 431 w 454"/>
                  <a:gd name="T41" fmla="*/ 94 h 327"/>
                  <a:gd name="T42" fmla="*/ 412 w 454"/>
                  <a:gd name="T43" fmla="*/ 68 h 327"/>
                  <a:gd name="T44" fmla="*/ 387 w 454"/>
                  <a:gd name="T45" fmla="*/ 47 h 327"/>
                  <a:gd name="T46" fmla="*/ 356 w 454"/>
                  <a:gd name="T47" fmla="*/ 29 h 327"/>
                  <a:gd name="T48" fmla="*/ 322 w 454"/>
                  <a:gd name="T49" fmla="*/ 15 h 327"/>
                  <a:gd name="T50" fmla="*/ 285 w 454"/>
                  <a:gd name="T51" fmla="*/ 5 h 327"/>
                  <a:gd name="T52" fmla="*/ 246 w 454"/>
                  <a:gd name="T53" fmla="*/ 0 h 327"/>
                  <a:gd name="T54" fmla="*/ 206 w 454"/>
                  <a:gd name="T55" fmla="*/ 0 h 327"/>
                  <a:gd name="T56" fmla="*/ 167 w 454"/>
                  <a:gd name="T57" fmla="*/ 5 h 327"/>
                  <a:gd name="T58" fmla="*/ 131 w 454"/>
                  <a:gd name="T59" fmla="*/ 15 h 327"/>
                  <a:gd name="T60" fmla="*/ 96 w 454"/>
                  <a:gd name="T61" fmla="*/ 29 h 327"/>
                  <a:gd name="T62" fmla="*/ 66 w 454"/>
                  <a:gd name="T63" fmla="*/ 47 h 327"/>
                  <a:gd name="T64" fmla="*/ 41 w 454"/>
                  <a:gd name="T65" fmla="*/ 68 h 327"/>
                  <a:gd name="T66" fmla="*/ 21 w 454"/>
                  <a:gd name="T67" fmla="*/ 94 h 327"/>
                  <a:gd name="T68" fmla="*/ 8 w 454"/>
                  <a:gd name="T69" fmla="*/ 120 h 327"/>
                  <a:gd name="T70" fmla="*/ 1 w 454"/>
                  <a:gd name="T71" fmla="*/ 148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7"/>
                  <a:gd name="T110" fmla="*/ 454 w 454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7">
                    <a:moveTo>
                      <a:pt x="0" y="163"/>
                    </a:moveTo>
                    <a:lnTo>
                      <a:pt x="1" y="177"/>
                    </a:lnTo>
                    <a:lnTo>
                      <a:pt x="3" y="192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0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1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6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3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40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6"/>
                    </a:lnTo>
                    <a:lnTo>
                      <a:pt x="412" y="257"/>
                    </a:lnTo>
                    <a:lnTo>
                      <a:pt x="423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53284" name="Rectangle 16"/>
              <p:cNvSpPr>
                <a:spLocks noChangeArrowheads="1"/>
              </p:cNvSpPr>
              <p:nvPr/>
            </p:nvSpPr>
            <p:spPr bwMode="auto">
              <a:xfrm>
                <a:off x="3620" y="335"/>
                <a:ext cx="446" cy="2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since</a:t>
                </a:r>
              </a:p>
            </p:txBody>
          </p:sp>
        </p:grpSp>
        <p:grpSp>
          <p:nvGrpSpPr>
            <p:cNvPr id="53259" name="Group 17"/>
            <p:cNvGrpSpPr>
              <a:grpSpLocks/>
            </p:cNvGrpSpPr>
            <p:nvPr/>
          </p:nvGrpSpPr>
          <p:grpSpPr bwMode="auto">
            <a:xfrm>
              <a:off x="1822" y="997"/>
              <a:ext cx="1285" cy="567"/>
              <a:chOff x="2069" y="458"/>
              <a:chExt cx="1285" cy="567"/>
            </a:xfrm>
          </p:grpSpPr>
          <p:sp>
            <p:nvSpPr>
              <p:cNvPr id="53277" name="Freeform 18"/>
              <p:cNvSpPr>
                <a:spLocks/>
              </p:cNvSpPr>
              <p:nvPr/>
            </p:nvSpPr>
            <p:spPr bwMode="auto">
              <a:xfrm>
                <a:off x="2476" y="458"/>
                <a:ext cx="454" cy="327"/>
              </a:xfrm>
              <a:custGeom>
                <a:avLst/>
                <a:gdLst>
                  <a:gd name="T0" fmla="*/ 453 w 454"/>
                  <a:gd name="T1" fmla="*/ 148 h 327"/>
                  <a:gd name="T2" fmla="*/ 445 w 454"/>
                  <a:gd name="T3" fmla="*/ 120 h 327"/>
                  <a:gd name="T4" fmla="*/ 431 w 454"/>
                  <a:gd name="T5" fmla="*/ 94 h 327"/>
                  <a:gd name="T6" fmla="*/ 412 w 454"/>
                  <a:gd name="T7" fmla="*/ 68 h 327"/>
                  <a:gd name="T8" fmla="*/ 387 w 454"/>
                  <a:gd name="T9" fmla="*/ 47 h 327"/>
                  <a:gd name="T10" fmla="*/ 356 w 454"/>
                  <a:gd name="T11" fmla="*/ 29 h 327"/>
                  <a:gd name="T12" fmla="*/ 322 w 454"/>
                  <a:gd name="T13" fmla="*/ 15 h 327"/>
                  <a:gd name="T14" fmla="*/ 285 w 454"/>
                  <a:gd name="T15" fmla="*/ 5 h 327"/>
                  <a:gd name="T16" fmla="*/ 246 w 454"/>
                  <a:gd name="T17" fmla="*/ 0 h 327"/>
                  <a:gd name="T18" fmla="*/ 206 w 454"/>
                  <a:gd name="T19" fmla="*/ 0 h 327"/>
                  <a:gd name="T20" fmla="*/ 167 w 454"/>
                  <a:gd name="T21" fmla="*/ 5 h 327"/>
                  <a:gd name="T22" fmla="*/ 131 w 454"/>
                  <a:gd name="T23" fmla="*/ 15 h 327"/>
                  <a:gd name="T24" fmla="*/ 96 w 454"/>
                  <a:gd name="T25" fmla="*/ 29 h 327"/>
                  <a:gd name="T26" fmla="*/ 66 w 454"/>
                  <a:gd name="T27" fmla="*/ 47 h 327"/>
                  <a:gd name="T28" fmla="*/ 41 w 454"/>
                  <a:gd name="T29" fmla="*/ 68 h 327"/>
                  <a:gd name="T30" fmla="*/ 21 w 454"/>
                  <a:gd name="T31" fmla="*/ 94 h 327"/>
                  <a:gd name="T32" fmla="*/ 8 w 454"/>
                  <a:gd name="T33" fmla="*/ 120 h 327"/>
                  <a:gd name="T34" fmla="*/ 1 w 454"/>
                  <a:gd name="T35" fmla="*/ 148 h 327"/>
                  <a:gd name="T36" fmla="*/ 1 w 454"/>
                  <a:gd name="T37" fmla="*/ 177 h 327"/>
                  <a:gd name="T38" fmla="*/ 8 w 454"/>
                  <a:gd name="T39" fmla="*/ 205 h 327"/>
                  <a:gd name="T40" fmla="*/ 21 w 454"/>
                  <a:gd name="T41" fmla="*/ 231 h 327"/>
                  <a:gd name="T42" fmla="*/ 41 w 454"/>
                  <a:gd name="T43" fmla="*/ 257 h 327"/>
                  <a:gd name="T44" fmla="*/ 66 w 454"/>
                  <a:gd name="T45" fmla="*/ 278 h 327"/>
                  <a:gd name="T46" fmla="*/ 96 w 454"/>
                  <a:gd name="T47" fmla="*/ 296 h 327"/>
                  <a:gd name="T48" fmla="*/ 131 w 454"/>
                  <a:gd name="T49" fmla="*/ 310 h 327"/>
                  <a:gd name="T50" fmla="*/ 167 w 454"/>
                  <a:gd name="T51" fmla="*/ 320 h 327"/>
                  <a:gd name="T52" fmla="*/ 206 w 454"/>
                  <a:gd name="T53" fmla="*/ 326 h 327"/>
                  <a:gd name="T54" fmla="*/ 246 w 454"/>
                  <a:gd name="T55" fmla="*/ 326 h 327"/>
                  <a:gd name="T56" fmla="*/ 285 w 454"/>
                  <a:gd name="T57" fmla="*/ 320 h 327"/>
                  <a:gd name="T58" fmla="*/ 322 w 454"/>
                  <a:gd name="T59" fmla="*/ 310 h 327"/>
                  <a:gd name="T60" fmla="*/ 356 w 454"/>
                  <a:gd name="T61" fmla="*/ 296 h 327"/>
                  <a:gd name="T62" fmla="*/ 387 w 454"/>
                  <a:gd name="T63" fmla="*/ 278 h 327"/>
                  <a:gd name="T64" fmla="*/ 412 w 454"/>
                  <a:gd name="T65" fmla="*/ 257 h 327"/>
                  <a:gd name="T66" fmla="*/ 431 w 454"/>
                  <a:gd name="T67" fmla="*/ 231 h 327"/>
                  <a:gd name="T68" fmla="*/ 445 w 454"/>
                  <a:gd name="T69" fmla="*/ 205 h 327"/>
                  <a:gd name="T70" fmla="*/ 453 w 454"/>
                  <a:gd name="T71" fmla="*/ 177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7"/>
                  <a:gd name="T110" fmla="*/ 454 w 454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7">
                    <a:moveTo>
                      <a:pt x="453" y="163"/>
                    </a:move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2"/>
                    </a:lnTo>
                    <a:lnTo>
                      <a:pt x="246" y="0"/>
                    </a:lnTo>
                    <a:lnTo>
                      <a:pt x="227" y="0"/>
                    </a:lnTo>
                    <a:lnTo>
                      <a:pt x="206" y="0"/>
                    </a:lnTo>
                    <a:lnTo>
                      <a:pt x="187" y="2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1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3" y="191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1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0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7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4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39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8"/>
                    </a:lnTo>
                    <a:lnTo>
                      <a:pt x="412" y="257"/>
                    </a:lnTo>
                    <a:lnTo>
                      <a:pt x="422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53278" name="Freeform 19"/>
              <p:cNvSpPr>
                <a:spLocks/>
              </p:cNvSpPr>
              <p:nvPr/>
            </p:nvSpPr>
            <p:spPr bwMode="auto">
              <a:xfrm>
                <a:off x="2069" y="699"/>
                <a:ext cx="454" cy="326"/>
              </a:xfrm>
              <a:custGeom>
                <a:avLst/>
                <a:gdLst>
                  <a:gd name="T0" fmla="*/ 451 w 454"/>
                  <a:gd name="T1" fmla="*/ 148 h 326"/>
                  <a:gd name="T2" fmla="*/ 445 w 454"/>
                  <a:gd name="T3" fmla="*/ 120 h 326"/>
                  <a:gd name="T4" fmla="*/ 431 w 454"/>
                  <a:gd name="T5" fmla="*/ 93 h 326"/>
                  <a:gd name="T6" fmla="*/ 411 w 454"/>
                  <a:gd name="T7" fmla="*/ 68 h 326"/>
                  <a:gd name="T8" fmla="*/ 386 w 454"/>
                  <a:gd name="T9" fmla="*/ 47 h 326"/>
                  <a:gd name="T10" fmla="*/ 356 w 454"/>
                  <a:gd name="T11" fmla="*/ 29 h 326"/>
                  <a:gd name="T12" fmla="*/ 322 w 454"/>
                  <a:gd name="T13" fmla="*/ 15 h 326"/>
                  <a:gd name="T14" fmla="*/ 285 w 454"/>
                  <a:gd name="T15" fmla="*/ 5 h 326"/>
                  <a:gd name="T16" fmla="*/ 246 w 454"/>
                  <a:gd name="T17" fmla="*/ 0 h 326"/>
                  <a:gd name="T18" fmla="*/ 206 w 454"/>
                  <a:gd name="T19" fmla="*/ 0 h 326"/>
                  <a:gd name="T20" fmla="*/ 167 w 454"/>
                  <a:gd name="T21" fmla="*/ 5 h 326"/>
                  <a:gd name="T22" fmla="*/ 130 w 454"/>
                  <a:gd name="T23" fmla="*/ 15 h 326"/>
                  <a:gd name="T24" fmla="*/ 96 w 454"/>
                  <a:gd name="T25" fmla="*/ 29 h 326"/>
                  <a:gd name="T26" fmla="*/ 66 w 454"/>
                  <a:gd name="T27" fmla="*/ 47 h 326"/>
                  <a:gd name="T28" fmla="*/ 41 w 454"/>
                  <a:gd name="T29" fmla="*/ 68 h 326"/>
                  <a:gd name="T30" fmla="*/ 21 w 454"/>
                  <a:gd name="T31" fmla="*/ 93 h 326"/>
                  <a:gd name="T32" fmla="*/ 7 w 454"/>
                  <a:gd name="T33" fmla="*/ 120 h 326"/>
                  <a:gd name="T34" fmla="*/ 1 w 454"/>
                  <a:gd name="T35" fmla="*/ 148 h 326"/>
                  <a:gd name="T36" fmla="*/ 1 w 454"/>
                  <a:gd name="T37" fmla="*/ 176 h 326"/>
                  <a:gd name="T38" fmla="*/ 7 w 454"/>
                  <a:gd name="T39" fmla="*/ 204 h 326"/>
                  <a:gd name="T40" fmla="*/ 21 w 454"/>
                  <a:gd name="T41" fmla="*/ 231 h 326"/>
                  <a:gd name="T42" fmla="*/ 41 w 454"/>
                  <a:gd name="T43" fmla="*/ 256 h 326"/>
                  <a:gd name="T44" fmla="*/ 66 w 454"/>
                  <a:gd name="T45" fmla="*/ 277 h 326"/>
                  <a:gd name="T46" fmla="*/ 96 w 454"/>
                  <a:gd name="T47" fmla="*/ 295 h 326"/>
                  <a:gd name="T48" fmla="*/ 130 w 454"/>
                  <a:gd name="T49" fmla="*/ 309 h 326"/>
                  <a:gd name="T50" fmla="*/ 167 w 454"/>
                  <a:gd name="T51" fmla="*/ 319 h 326"/>
                  <a:gd name="T52" fmla="*/ 206 w 454"/>
                  <a:gd name="T53" fmla="*/ 325 h 326"/>
                  <a:gd name="T54" fmla="*/ 246 w 454"/>
                  <a:gd name="T55" fmla="*/ 325 h 326"/>
                  <a:gd name="T56" fmla="*/ 285 w 454"/>
                  <a:gd name="T57" fmla="*/ 319 h 326"/>
                  <a:gd name="T58" fmla="*/ 322 w 454"/>
                  <a:gd name="T59" fmla="*/ 309 h 326"/>
                  <a:gd name="T60" fmla="*/ 356 w 454"/>
                  <a:gd name="T61" fmla="*/ 295 h 326"/>
                  <a:gd name="T62" fmla="*/ 386 w 454"/>
                  <a:gd name="T63" fmla="*/ 277 h 326"/>
                  <a:gd name="T64" fmla="*/ 411 w 454"/>
                  <a:gd name="T65" fmla="*/ 256 h 326"/>
                  <a:gd name="T66" fmla="*/ 431 w 454"/>
                  <a:gd name="T67" fmla="*/ 231 h 326"/>
                  <a:gd name="T68" fmla="*/ 445 w 454"/>
                  <a:gd name="T69" fmla="*/ 204 h 326"/>
                  <a:gd name="T70" fmla="*/ 451 w 454"/>
                  <a:gd name="T71" fmla="*/ 176 h 32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6"/>
                  <a:gd name="T110" fmla="*/ 454 w 454"/>
                  <a:gd name="T111" fmla="*/ 326 h 32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6">
                    <a:moveTo>
                      <a:pt x="453" y="162"/>
                    </a:moveTo>
                    <a:lnTo>
                      <a:pt x="451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3"/>
                    </a:lnTo>
                    <a:lnTo>
                      <a:pt x="422" y="81"/>
                    </a:lnTo>
                    <a:lnTo>
                      <a:pt x="411" y="68"/>
                    </a:lnTo>
                    <a:lnTo>
                      <a:pt x="399" y="57"/>
                    </a:lnTo>
                    <a:lnTo>
                      <a:pt x="386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5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8" y="9"/>
                    </a:lnTo>
                    <a:lnTo>
                      <a:pt x="130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3"/>
                    </a:lnTo>
                    <a:lnTo>
                      <a:pt x="13" y="106"/>
                    </a:lnTo>
                    <a:lnTo>
                      <a:pt x="7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2"/>
                    </a:lnTo>
                    <a:lnTo>
                      <a:pt x="1" y="176"/>
                    </a:lnTo>
                    <a:lnTo>
                      <a:pt x="3" y="190"/>
                    </a:lnTo>
                    <a:lnTo>
                      <a:pt x="7" y="204"/>
                    </a:lnTo>
                    <a:lnTo>
                      <a:pt x="13" y="218"/>
                    </a:lnTo>
                    <a:lnTo>
                      <a:pt x="21" y="231"/>
                    </a:lnTo>
                    <a:lnTo>
                      <a:pt x="30" y="243"/>
                    </a:lnTo>
                    <a:lnTo>
                      <a:pt x="41" y="256"/>
                    </a:lnTo>
                    <a:lnTo>
                      <a:pt x="53" y="266"/>
                    </a:lnTo>
                    <a:lnTo>
                      <a:pt x="66" y="277"/>
                    </a:lnTo>
                    <a:lnTo>
                      <a:pt x="80" y="287"/>
                    </a:lnTo>
                    <a:lnTo>
                      <a:pt x="96" y="295"/>
                    </a:lnTo>
                    <a:lnTo>
                      <a:pt x="113" y="303"/>
                    </a:lnTo>
                    <a:lnTo>
                      <a:pt x="130" y="309"/>
                    </a:lnTo>
                    <a:lnTo>
                      <a:pt x="148" y="315"/>
                    </a:lnTo>
                    <a:lnTo>
                      <a:pt x="167" y="319"/>
                    </a:lnTo>
                    <a:lnTo>
                      <a:pt x="186" y="322"/>
                    </a:lnTo>
                    <a:lnTo>
                      <a:pt x="206" y="325"/>
                    </a:lnTo>
                    <a:lnTo>
                      <a:pt x="225" y="325"/>
                    </a:lnTo>
                    <a:lnTo>
                      <a:pt x="246" y="325"/>
                    </a:lnTo>
                    <a:lnTo>
                      <a:pt x="265" y="322"/>
                    </a:lnTo>
                    <a:lnTo>
                      <a:pt x="285" y="319"/>
                    </a:lnTo>
                    <a:lnTo>
                      <a:pt x="304" y="315"/>
                    </a:lnTo>
                    <a:lnTo>
                      <a:pt x="322" y="309"/>
                    </a:lnTo>
                    <a:lnTo>
                      <a:pt x="339" y="303"/>
                    </a:lnTo>
                    <a:lnTo>
                      <a:pt x="356" y="295"/>
                    </a:lnTo>
                    <a:lnTo>
                      <a:pt x="372" y="287"/>
                    </a:lnTo>
                    <a:lnTo>
                      <a:pt x="386" y="277"/>
                    </a:lnTo>
                    <a:lnTo>
                      <a:pt x="399" y="266"/>
                    </a:lnTo>
                    <a:lnTo>
                      <a:pt x="411" y="256"/>
                    </a:lnTo>
                    <a:lnTo>
                      <a:pt x="422" y="243"/>
                    </a:lnTo>
                    <a:lnTo>
                      <a:pt x="431" y="231"/>
                    </a:lnTo>
                    <a:lnTo>
                      <a:pt x="439" y="218"/>
                    </a:lnTo>
                    <a:lnTo>
                      <a:pt x="445" y="204"/>
                    </a:lnTo>
                    <a:lnTo>
                      <a:pt x="449" y="190"/>
                    </a:lnTo>
                    <a:lnTo>
                      <a:pt x="451" y="176"/>
                    </a:lnTo>
                    <a:lnTo>
                      <a:pt x="453" y="16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53279" name="Freeform 20"/>
              <p:cNvSpPr>
                <a:spLocks/>
              </p:cNvSpPr>
              <p:nvPr/>
            </p:nvSpPr>
            <p:spPr bwMode="auto">
              <a:xfrm>
                <a:off x="2902" y="699"/>
                <a:ext cx="452" cy="326"/>
              </a:xfrm>
              <a:custGeom>
                <a:avLst/>
                <a:gdLst>
                  <a:gd name="T0" fmla="*/ 0 w 452"/>
                  <a:gd name="T1" fmla="*/ 176 h 326"/>
                  <a:gd name="T2" fmla="*/ 7 w 452"/>
                  <a:gd name="T3" fmla="*/ 204 h 326"/>
                  <a:gd name="T4" fmla="*/ 21 w 452"/>
                  <a:gd name="T5" fmla="*/ 231 h 326"/>
                  <a:gd name="T6" fmla="*/ 40 w 452"/>
                  <a:gd name="T7" fmla="*/ 256 h 326"/>
                  <a:gd name="T8" fmla="*/ 65 w 452"/>
                  <a:gd name="T9" fmla="*/ 278 h 326"/>
                  <a:gd name="T10" fmla="*/ 96 w 452"/>
                  <a:gd name="T11" fmla="*/ 295 h 326"/>
                  <a:gd name="T12" fmla="*/ 130 w 452"/>
                  <a:gd name="T13" fmla="*/ 309 h 326"/>
                  <a:gd name="T14" fmla="*/ 167 w 452"/>
                  <a:gd name="T15" fmla="*/ 319 h 326"/>
                  <a:gd name="T16" fmla="*/ 206 w 452"/>
                  <a:gd name="T17" fmla="*/ 325 h 326"/>
                  <a:gd name="T18" fmla="*/ 245 w 452"/>
                  <a:gd name="T19" fmla="*/ 325 h 326"/>
                  <a:gd name="T20" fmla="*/ 283 w 452"/>
                  <a:gd name="T21" fmla="*/ 319 h 326"/>
                  <a:gd name="T22" fmla="*/ 320 w 452"/>
                  <a:gd name="T23" fmla="*/ 309 h 326"/>
                  <a:gd name="T24" fmla="*/ 354 w 452"/>
                  <a:gd name="T25" fmla="*/ 295 h 326"/>
                  <a:gd name="T26" fmla="*/ 385 w 452"/>
                  <a:gd name="T27" fmla="*/ 277 h 326"/>
                  <a:gd name="T28" fmla="*/ 410 w 452"/>
                  <a:gd name="T29" fmla="*/ 254 h 326"/>
                  <a:gd name="T30" fmla="*/ 429 w 452"/>
                  <a:gd name="T31" fmla="*/ 231 h 326"/>
                  <a:gd name="T32" fmla="*/ 443 w 452"/>
                  <a:gd name="T33" fmla="*/ 204 h 326"/>
                  <a:gd name="T34" fmla="*/ 451 w 452"/>
                  <a:gd name="T35" fmla="*/ 176 h 326"/>
                  <a:gd name="T36" fmla="*/ 451 w 452"/>
                  <a:gd name="T37" fmla="*/ 148 h 326"/>
                  <a:gd name="T38" fmla="*/ 443 w 452"/>
                  <a:gd name="T39" fmla="*/ 120 h 326"/>
                  <a:gd name="T40" fmla="*/ 429 w 452"/>
                  <a:gd name="T41" fmla="*/ 93 h 326"/>
                  <a:gd name="T42" fmla="*/ 410 w 452"/>
                  <a:gd name="T43" fmla="*/ 68 h 326"/>
                  <a:gd name="T44" fmla="*/ 385 w 452"/>
                  <a:gd name="T45" fmla="*/ 47 h 326"/>
                  <a:gd name="T46" fmla="*/ 354 w 452"/>
                  <a:gd name="T47" fmla="*/ 29 h 326"/>
                  <a:gd name="T48" fmla="*/ 320 w 452"/>
                  <a:gd name="T49" fmla="*/ 15 h 326"/>
                  <a:gd name="T50" fmla="*/ 283 w 452"/>
                  <a:gd name="T51" fmla="*/ 5 h 326"/>
                  <a:gd name="T52" fmla="*/ 245 w 452"/>
                  <a:gd name="T53" fmla="*/ 0 h 326"/>
                  <a:gd name="T54" fmla="*/ 206 w 452"/>
                  <a:gd name="T55" fmla="*/ 0 h 326"/>
                  <a:gd name="T56" fmla="*/ 167 w 452"/>
                  <a:gd name="T57" fmla="*/ 5 h 326"/>
                  <a:gd name="T58" fmla="*/ 130 w 452"/>
                  <a:gd name="T59" fmla="*/ 15 h 326"/>
                  <a:gd name="T60" fmla="*/ 96 w 452"/>
                  <a:gd name="T61" fmla="*/ 29 h 326"/>
                  <a:gd name="T62" fmla="*/ 65 w 452"/>
                  <a:gd name="T63" fmla="*/ 47 h 326"/>
                  <a:gd name="T64" fmla="*/ 40 w 452"/>
                  <a:gd name="T65" fmla="*/ 68 h 326"/>
                  <a:gd name="T66" fmla="*/ 21 w 452"/>
                  <a:gd name="T67" fmla="*/ 93 h 326"/>
                  <a:gd name="T68" fmla="*/ 7 w 452"/>
                  <a:gd name="T69" fmla="*/ 120 h 326"/>
                  <a:gd name="T70" fmla="*/ 0 w 452"/>
                  <a:gd name="T71" fmla="*/ 148 h 32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2"/>
                  <a:gd name="T109" fmla="*/ 0 h 326"/>
                  <a:gd name="T110" fmla="*/ 452 w 452"/>
                  <a:gd name="T111" fmla="*/ 326 h 32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2" h="326">
                    <a:moveTo>
                      <a:pt x="0" y="162"/>
                    </a:moveTo>
                    <a:lnTo>
                      <a:pt x="0" y="176"/>
                    </a:lnTo>
                    <a:lnTo>
                      <a:pt x="3" y="190"/>
                    </a:lnTo>
                    <a:lnTo>
                      <a:pt x="7" y="204"/>
                    </a:lnTo>
                    <a:lnTo>
                      <a:pt x="13" y="218"/>
                    </a:lnTo>
                    <a:lnTo>
                      <a:pt x="21" y="231"/>
                    </a:lnTo>
                    <a:lnTo>
                      <a:pt x="29" y="243"/>
                    </a:lnTo>
                    <a:lnTo>
                      <a:pt x="40" y="256"/>
                    </a:lnTo>
                    <a:lnTo>
                      <a:pt x="52" y="267"/>
                    </a:lnTo>
                    <a:lnTo>
                      <a:pt x="65" y="278"/>
                    </a:lnTo>
                    <a:lnTo>
                      <a:pt x="80" y="287"/>
                    </a:lnTo>
                    <a:lnTo>
                      <a:pt x="96" y="295"/>
                    </a:lnTo>
                    <a:lnTo>
                      <a:pt x="112" y="303"/>
                    </a:lnTo>
                    <a:lnTo>
                      <a:pt x="130" y="309"/>
                    </a:lnTo>
                    <a:lnTo>
                      <a:pt x="148" y="315"/>
                    </a:lnTo>
                    <a:lnTo>
                      <a:pt x="167" y="319"/>
                    </a:lnTo>
                    <a:lnTo>
                      <a:pt x="186" y="322"/>
                    </a:lnTo>
                    <a:lnTo>
                      <a:pt x="206" y="325"/>
                    </a:lnTo>
                    <a:lnTo>
                      <a:pt x="225" y="325"/>
                    </a:lnTo>
                    <a:lnTo>
                      <a:pt x="245" y="325"/>
                    </a:lnTo>
                    <a:lnTo>
                      <a:pt x="264" y="322"/>
                    </a:lnTo>
                    <a:lnTo>
                      <a:pt x="283" y="319"/>
                    </a:lnTo>
                    <a:lnTo>
                      <a:pt x="302" y="315"/>
                    </a:lnTo>
                    <a:lnTo>
                      <a:pt x="320" y="309"/>
                    </a:lnTo>
                    <a:lnTo>
                      <a:pt x="338" y="303"/>
                    </a:lnTo>
                    <a:lnTo>
                      <a:pt x="354" y="295"/>
                    </a:lnTo>
                    <a:lnTo>
                      <a:pt x="370" y="287"/>
                    </a:lnTo>
                    <a:lnTo>
                      <a:pt x="385" y="277"/>
                    </a:lnTo>
                    <a:lnTo>
                      <a:pt x="398" y="266"/>
                    </a:lnTo>
                    <a:lnTo>
                      <a:pt x="410" y="254"/>
                    </a:lnTo>
                    <a:lnTo>
                      <a:pt x="421" y="243"/>
                    </a:lnTo>
                    <a:lnTo>
                      <a:pt x="429" y="231"/>
                    </a:lnTo>
                    <a:lnTo>
                      <a:pt x="437" y="217"/>
                    </a:lnTo>
                    <a:lnTo>
                      <a:pt x="443" y="204"/>
                    </a:lnTo>
                    <a:lnTo>
                      <a:pt x="447" y="190"/>
                    </a:lnTo>
                    <a:lnTo>
                      <a:pt x="451" y="176"/>
                    </a:lnTo>
                    <a:lnTo>
                      <a:pt x="451" y="162"/>
                    </a:lnTo>
                    <a:lnTo>
                      <a:pt x="451" y="148"/>
                    </a:lnTo>
                    <a:lnTo>
                      <a:pt x="447" y="134"/>
                    </a:lnTo>
                    <a:lnTo>
                      <a:pt x="443" y="120"/>
                    </a:lnTo>
                    <a:lnTo>
                      <a:pt x="437" y="106"/>
                    </a:lnTo>
                    <a:lnTo>
                      <a:pt x="429" y="93"/>
                    </a:lnTo>
                    <a:lnTo>
                      <a:pt x="421" y="81"/>
                    </a:lnTo>
                    <a:lnTo>
                      <a:pt x="410" y="68"/>
                    </a:lnTo>
                    <a:lnTo>
                      <a:pt x="398" y="57"/>
                    </a:lnTo>
                    <a:lnTo>
                      <a:pt x="385" y="47"/>
                    </a:lnTo>
                    <a:lnTo>
                      <a:pt x="370" y="37"/>
                    </a:lnTo>
                    <a:lnTo>
                      <a:pt x="354" y="29"/>
                    </a:lnTo>
                    <a:lnTo>
                      <a:pt x="338" y="21"/>
                    </a:lnTo>
                    <a:lnTo>
                      <a:pt x="320" y="15"/>
                    </a:lnTo>
                    <a:lnTo>
                      <a:pt x="302" y="9"/>
                    </a:lnTo>
                    <a:lnTo>
                      <a:pt x="283" y="5"/>
                    </a:lnTo>
                    <a:lnTo>
                      <a:pt x="264" y="1"/>
                    </a:lnTo>
                    <a:lnTo>
                      <a:pt x="245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8" y="9"/>
                    </a:lnTo>
                    <a:lnTo>
                      <a:pt x="130" y="15"/>
                    </a:lnTo>
                    <a:lnTo>
                      <a:pt x="112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5" y="47"/>
                    </a:lnTo>
                    <a:lnTo>
                      <a:pt x="52" y="57"/>
                    </a:lnTo>
                    <a:lnTo>
                      <a:pt x="40" y="68"/>
                    </a:lnTo>
                    <a:lnTo>
                      <a:pt x="29" y="81"/>
                    </a:lnTo>
                    <a:lnTo>
                      <a:pt x="21" y="93"/>
                    </a:lnTo>
                    <a:lnTo>
                      <a:pt x="13" y="106"/>
                    </a:lnTo>
                    <a:lnTo>
                      <a:pt x="7" y="120"/>
                    </a:lnTo>
                    <a:lnTo>
                      <a:pt x="3" y="134"/>
                    </a:lnTo>
                    <a:lnTo>
                      <a:pt x="0" y="148"/>
                    </a:lnTo>
                    <a:lnTo>
                      <a:pt x="0" y="16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53280" name="Rectangle 21"/>
              <p:cNvSpPr>
                <a:spLocks noChangeArrowheads="1"/>
              </p:cNvSpPr>
              <p:nvPr/>
            </p:nvSpPr>
            <p:spPr bwMode="auto">
              <a:xfrm>
                <a:off x="2976" y="758"/>
                <a:ext cx="292" cy="2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lot</a:t>
                </a:r>
              </a:p>
            </p:txBody>
          </p:sp>
          <p:sp>
            <p:nvSpPr>
              <p:cNvPr id="53281" name="Rectangle 22"/>
              <p:cNvSpPr>
                <a:spLocks noChangeArrowheads="1"/>
              </p:cNvSpPr>
              <p:nvPr/>
            </p:nvSpPr>
            <p:spPr bwMode="auto">
              <a:xfrm>
                <a:off x="2470" y="497"/>
                <a:ext cx="473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name</a:t>
                </a:r>
              </a:p>
            </p:txBody>
          </p:sp>
          <p:sp>
            <p:nvSpPr>
              <p:cNvPr id="53282" name="Rectangle 23"/>
              <p:cNvSpPr>
                <a:spLocks noChangeArrowheads="1"/>
              </p:cNvSpPr>
              <p:nvPr/>
            </p:nvSpPr>
            <p:spPr bwMode="auto">
              <a:xfrm>
                <a:off x="2121" y="751"/>
                <a:ext cx="329" cy="2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u="sng">
                    <a:solidFill>
                      <a:srgbClr val="000000"/>
                    </a:solidFill>
                    <a:latin typeface="Cambria"/>
                    <a:cs typeface="Cambria"/>
                  </a:rPr>
                  <a:t>ssn</a:t>
                </a:r>
              </a:p>
            </p:txBody>
          </p:sp>
        </p:grpSp>
        <p:grpSp>
          <p:nvGrpSpPr>
            <p:cNvPr id="53260" name="Group 24"/>
            <p:cNvGrpSpPr>
              <a:grpSpLocks/>
            </p:cNvGrpSpPr>
            <p:nvPr/>
          </p:nvGrpSpPr>
          <p:grpSpPr bwMode="auto">
            <a:xfrm>
              <a:off x="3209" y="1592"/>
              <a:ext cx="769" cy="580"/>
              <a:chOff x="3456" y="1053"/>
              <a:chExt cx="769" cy="580"/>
            </a:xfrm>
          </p:grpSpPr>
          <p:sp>
            <p:nvSpPr>
              <p:cNvPr id="53275" name="Rectangle 25"/>
              <p:cNvSpPr>
                <a:spLocks noChangeArrowheads="1"/>
              </p:cNvSpPr>
              <p:nvPr/>
            </p:nvSpPr>
            <p:spPr bwMode="auto">
              <a:xfrm>
                <a:off x="3522" y="1268"/>
                <a:ext cx="698" cy="24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Manages</a:t>
                </a:r>
              </a:p>
            </p:txBody>
          </p:sp>
          <p:sp>
            <p:nvSpPr>
              <p:cNvPr id="53276" name="Freeform 26"/>
              <p:cNvSpPr>
                <a:spLocks/>
              </p:cNvSpPr>
              <p:nvPr/>
            </p:nvSpPr>
            <p:spPr bwMode="auto">
              <a:xfrm>
                <a:off x="3456" y="1053"/>
                <a:ext cx="769" cy="580"/>
              </a:xfrm>
              <a:custGeom>
                <a:avLst/>
                <a:gdLst>
                  <a:gd name="T0" fmla="*/ 0 w 769"/>
                  <a:gd name="T1" fmla="*/ 290 h 580"/>
                  <a:gd name="T2" fmla="*/ 378 w 769"/>
                  <a:gd name="T3" fmla="*/ 0 h 580"/>
                  <a:gd name="T4" fmla="*/ 768 w 769"/>
                  <a:gd name="T5" fmla="*/ 300 h 580"/>
                  <a:gd name="T6" fmla="*/ 378 w 769"/>
                  <a:gd name="T7" fmla="*/ 579 h 580"/>
                  <a:gd name="T8" fmla="*/ 0 w 769"/>
                  <a:gd name="T9" fmla="*/ 290 h 5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9"/>
                  <a:gd name="T16" fmla="*/ 0 h 580"/>
                  <a:gd name="T17" fmla="*/ 769 w 769"/>
                  <a:gd name="T18" fmla="*/ 580 h 5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9" h="580">
                    <a:moveTo>
                      <a:pt x="0" y="290"/>
                    </a:moveTo>
                    <a:lnTo>
                      <a:pt x="378" y="0"/>
                    </a:lnTo>
                    <a:lnTo>
                      <a:pt x="768" y="300"/>
                    </a:lnTo>
                    <a:lnTo>
                      <a:pt x="378" y="579"/>
                    </a:lnTo>
                    <a:lnTo>
                      <a:pt x="0" y="29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</p:grpSp>
        <p:sp>
          <p:nvSpPr>
            <p:cNvPr id="53261" name="Freeform 27"/>
            <p:cNvSpPr>
              <a:spLocks/>
            </p:cNvSpPr>
            <p:nvPr/>
          </p:nvSpPr>
          <p:spPr bwMode="auto">
            <a:xfrm>
              <a:off x="4329" y="1775"/>
              <a:ext cx="816" cy="302"/>
            </a:xfrm>
            <a:custGeom>
              <a:avLst/>
              <a:gdLst>
                <a:gd name="T0" fmla="*/ 815 w 816"/>
                <a:gd name="T1" fmla="*/ 301 h 302"/>
                <a:gd name="T2" fmla="*/ 815 w 816"/>
                <a:gd name="T3" fmla="*/ 0 h 302"/>
                <a:gd name="T4" fmla="*/ 0 w 816"/>
                <a:gd name="T5" fmla="*/ 0 h 302"/>
                <a:gd name="T6" fmla="*/ 0 w 816"/>
                <a:gd name="T7" fmla="*/ 301 h 302"/>
                <a:gd name="T8" fmla="*/ 815 w 816"/>
                <a:gd name="T9" fmla="*/ 301 h 3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02"/>
                <a:gd name="T17" fmla="*/ 816 w 816"/>
                <a:gd name="T18" fmla="*/ 302 h 3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02">
                  <a:moveTo>
                    <a:pt x="815" y="301"/>
                  </a:moveTo>
                  <a:lnTo>
                    <a:pt x="815" y="0"/>
                  </a:lnTo>
                  <a:lnTo>
                    <a:pt x="0" y="0"/>
                  </a:lnTo>
                  <a:lnTo>
                    <a:pt x="0" y="301"/>
                  </a:lnTo>
                  <a:lnTo>
                    <a:pt x="815" y="30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grpSp>
          <p:nvGrpSpPr>
            <p:cNvPr id="53262" name="Group 28"/>
            <p:cNvGrpSpPr>
              <a:grpSpLocks/>
            </p:cNvGrpSpPr>
            <p:nvPr/>
          </p:nvGrpSpPr>
          <p:grpSpPr bwMode="auto">
            <a:xfrm>
              <a:off x="2081" y="1765"/>
              <a:ext cx="841" cy="295"/>
              <a:chOff x="2328" y="1226"/>
              <a:chExt cx="841" cy="295"/>
            </a:xfrm>
          </p:grpSpPr>
          <p:sp>
            <p:nvSpPr>
              <p:cNvPr id="53273" name="Freeform 29"/>
              <p:cNvSpPr>
                <a:spLocks/>
              </p:cNvSpPr>
              <p:nvPr/>
            </p:nvSpPr>
            <p:spPr bwMode="auto">
              <a:xfrm>
                <a:off x="2328" y="1226"/>
                <a:ext cx="814" cy="295"/>
              </a:xfrm>
              <a:custGeom>
                <a:avLst/>
                <a:gdLst>
                  <a:gd name="T0" fmla="*/ 813 w 814"/>
                  <a:gd name="T1" fmla="*/ 294 h 295"/>
                  <a:gd name="T2" fmla="*/ 813 w 814"/>
                  <a:gd name="T3" fmla="*/ 0 h 295"/>
                  <a:gd name="T4" fmla="*/ 0 w 814"/>
                  <a:gd name="T5" fmla="*/ 0 h 295"/>
                  <a:gd name="T6" fmla="*/ 0 w 814"/>
                  <a:gd name="T7" fmla="*/ 294 h 295"/>
                  <a:gd name="T8" fmla="*/ 813 w 814"/>
                  <a:gd name="T9" fmla="*/ 294 h 2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4"/>
                  <a:gd name="T16" fmla="*/ 0 h 295"/>
                  <a:gd name="T17" fmla="*/ 814 w 814"/>
                  <a:gd name="T18" fmla="*/ 295 h 2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4" h="295">
                    <a:moveTo>
                      <a:pt x="813" y="294"/>
                    </a:moveTo>
                    <a:lnTo>
                      <a:pt x="813" y="0"/>
                    </a:lnTo>
                    <a:lnTo>
                      <a:pt x="0" y="0"/>
                    </a:lnTo>
                    <a:lnTo>
                      <a:pt x="0" y="294"/>
                    </a:lnTo>
                    <a:lnTo>
                      <a:pt x="813" y="29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/>
                  <a:cs typeface="Cambria"/>
                </a:endParaRPr>
              </a:p>
            </p:txBody>
          </p:sp>
          <p:sp>
            <p:nvSpPr>
              <p:cNvPr id="53274" name="Rectangle 30"/>
              <p:cNvSpPr>
                <a:spLocks noChangeArrowheads="1"/>
              </p:cNvSpPr>
              <p:nvPr/>
            </p:nvSpPr>
            <p:spPr bwMode="auto">
              <a:xfrm>
                <a:off x="2336" y="1264"/>
                <a:ext cx="833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Cambria"/>
                    <a:cs typeface="Cambria"/>
                  </a:rPr>
                  <a:t>Employees</a:t>
                </a:r>
              </a:p>
            </p:txBody>
          </p:sp>
        </p:grpSp>
        <p:sp>
          <p:nvSpPr>
            <p:cNvPr id="53263" name="Rectangle 31"/>
            <p:cNvSpPr>
              <a:spLocks noChangeArrowheads="1"/>
            </p:cNvSpPr>
            <p:nvPr/>
          </p:nvSpPr>
          <p:spPr bwMode="auto">
            <a:xfrm>
              <a:off x="4273" y="1815"/>
              <a:ext cx="946" cy="2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Cambria"/>
                  <a:cs typeface="Cambria"/>
                </a:rPr>
                <a:t>Departments</a:t>
              </a:r>
            </a:p>
          </p:txBody>
        </p:sp>
        <p:sp>
          <p:nvSpPr>
            <p:cNvPr id="53266" name="Line 34"/>
            <p:cNvSpPr>
              <a:spLocks noChangeShapeType="1"/>
            </p:cNvSpPr>
            <p:nvPr/>
          </p:nvSpPr>
          <p:spPr bwMode="auto">
            <a:xfrm flipH="1">
              <a:off x="2725" y="1551"/>
              <a:ext cx="152" cy="1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3267" name="Line 35"/>
            <p:cNvSpPr>
              <a:spLocks noChangeShapeType="1"/>
            </p:cNvSpPr>
            <p:nvPr/>
          </p:nvSpPr>
          <p:spPr bwMode="auto">
            <a:xfrm>
              <a:off x="2441" y="1311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3268" name="Line 36"/>
            <p:cNvSpPr>
              <a:spLocks noChangeShapeType="1"/>
            </p:cNvSpPr>
            <p:nvPr/>
          </p:nvSpPr>
          <p:spPr bwMode="auto">
            <a:xfrm>
              <a:off x="2109" y="1551"/>
              <a:ext cx="88" cy="1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3269" name="Line 37"/>
            <p:cNvSpPr>
              <a:spLocks noChangeShapeType="1"/>
            </p:cNvSpPr>
            <p:nvPr/>
          </p:nvSpPr>
          <p:spPr bwMode="auto">
            <a:xfrm>
              <a:off x="3593" y="1167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3270" name="Line 38"/>
            <p:cNvSpPr>
              <a:spLocks noChangeShapeType="1"/>
            </p:cNvSpPr>
            <p:nvPr/>
          </p:nvSpPr>
          <p:spPr bwMode="auto">
            <a:xfrm>
              <a:off x="4365" y="1551"/>
              <a:ext cx="136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3271" name="Line 39"/>
            <p:cNvSpPr>
              <a:spLocks noChangeShapeType="1"/>
            </p:cNvSpPr>
            <p:nvPr/>
          </p:nvSpPr>
          <p:spPr bwMode="auto">
            <a:xfrm>
              <a:off x="4697" y="1359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53272" name="Line 40"/>
            <p:cNvSpPr>
              <a:spLocks noChangeShapeType="1"/>
            </p:cNvSpPr>
            <p:nvPr/>
          </p:nvSpPr>
          <p:spPr bwMode="auto">
            <a:xfrm flipH="1">
              <a:off x="4933" y="1551"/>
              <a:ext cx="104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</p:grpSp>
      <p:sp>
        <p:nvSpPr>
          <p:cNvPr id="53252" name="Rectangle 2"/>
          <p:cNvSpPr>
            <a:spLocks noChangeArrowheads="1"/>
          </p:cNvSpPr>
          <p:nvPr/>
        </p:nvSpPr>
        <p:spPr bwMode="auto">
          <a:xfrm>
            <a:off x="609600" y="381000"/>
            <a:ext cx="82296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200">
                <a:solidFill>
                  <a:srgbClr val="FF0000"/>
                </a:solidFill>
                <a:latin typeface="Cambria"/>
                <a:cs typeface="Cambria"/>
              </a:rPr>
              <a:t>Total and Uni-Participation Constraints</a:t>
            </a:r>
          </a:p>
        </p:txBody>
      </p:sp>
      <p:sp>
        <p:nvSpPr>
          <p:cNvPr id="39" name="Line 31"/>
          <p:cNvSpPr>
            <a:spLocks noChangeShapeType="1"/>
          </p:cNvSpPr>
          <p:nvPr/>
        </p:nvSpPr>
        <p:spPr bwMode="auto">
          <a:xfrm flipH="1">
            <a:off x="3100089" y="3352800"/>
            <a:ext cx="515937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00" y="3048000"/>
            <a:ext cx="356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mbria"/>
                <a:cs typeface="Cambria"/>
              </a:rPr>
              <a:t>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876800" y="2971800"/>
            <a:ext cx="297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mbria"/>
                <a:cs typeface="Cambria"/>
              </a:rPr>
              <a:t>u</a:t>
            </a:r>
          </a:p>
        </p:txBody>
      </p:sp>
      <p:sp>
        <p:nvSpPr>
          <p:cNvPr id="42" name="Line 33"/>
          <p:cNvSpPr>
            <a:spLocks noChangeShapeType="1"/>
          </p:cNvSpPr>
          <p:nvPr/>
        </p:nvSpPr>
        <p:spPr bwMode="auto">
          <a:xfrm>
            <a:off x="4800600" y="3352800"/>
            <a:ext cx="493109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none" w="med" len="med"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 flipV="1">
            <a:off x="3886200" y="4572000"/>
            <a:ext cx="1524000" cy="6858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10200" y="4114800"/>
            <a:ext cx="35051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>
                <a:latin typeface="Cambria"/>
                <a:cs typeface="Cambria"/>
              </a:rPr>
              <a:t>By specifying “NOT NULL”, mrgssn must  have a value, thus satisfying total participation </a:t>
            </a:r>
          </a:p>
          <a:p>
            <a:r>
              <a:rPr lang="en-US" sz="1800">
                <a:latin typeface="Cambria"/>
                <a:cs typeface="Cambria"/>
              </a:rPr>
              <a:t>constraint </a:t>
            </a:r>
          </a:p>
          <a:p>
            <a:endParaRPr lang="en-US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838200" y="381000"/>
            <a:ext cx="3124200" cy="144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r>
              <a:rPr lang="en-US" sz="3200">
                <a:solidFill>
                  <a:srgbClr val="FF0000"/>
                </a:solidFill>
                <a:latin typeface="Cambria"/>
                <a:cs typeface="Cambria"/>
              </a:rPr>
              <a:t>Translating ISA Hierarchies to Relations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228600" y="1981200"/>
            <a:ext cx="8305800" cy="449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Cambria"/>
                <a:cs typeface="Cambria"/>
              </a:rPr>
              <a:t>General approach:</a:t>
            </a:r>
            <a:r>
              <a:rPr lang="en-US" sz="200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>
                <a:solidFill>
                  <a:srgbClr val="000000"/>
                </a:solidFill>
                <a:latin typeface="Cambria"/>
                <a:cs typeface="Cambria"/>
              </a:rPr>
              <a:t>3 relations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000">
                <a:solidFill>
                  <a:schemeClr val="accent2"/>
                </a:solidFill>
                <a:latin typeface="Cambria"/>
                <a:cs typeface="Cambria"/>
              </a:rPr>
              <a:t>Employee(</a:t>
            </a:r>
            <a:r>
              <a:rPr lang="en-US" sz="2000" u="sng">
                <a:solidFill>
                  <a:schemeClr val="accent2"/>
                </a:solidFill>
                <a:latin typeface="Cambria"/>
                <a:cs typeface="Cambria"/>
              </a:rPr>
              <a:t>ssn</a:t>
            </a:r>
            <a:r>
              <a:rPr lang="en-US" sz="2000">
                <a:solidFill>
                  <a:schemeClr val="accent2"/>
                </a:solidFill>
                <a:latin typeface="Cambria"/>
                <a:cs typeface="Cambria"/>
              </a:rPr>
              <a:t>,name,lot);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000">
                <a:solidFill>
                  <a:schemeClr val="accent2"/>
                </a:solidFill>
                <a:latin typeface="Cambria"/>
                <a:cs typeface="Cambria"/>
              </a:rPr>
              <a:t>Hourly_Emps (</a:t>
            </a:r>
            <a:r>
              <a:rPr lang="en-US" sz="2000" u="sng">
                <a:solidFill>
                  <a:schemeClr val="accent2"/>
                </a:solidFill>
                <a:latin typeface="Cambria"/>
                <a:cs typeface="Cambria"/>
              </a:rPr>
              <a:t>ssn,</a:t>
            </a:r>
            <a:r>
              <a:rPr lang="en-US" sz="2000">
                <a:solidFill>
                  <a:schemeClr val="accent2"/>
                </a:solidFill>
                <a:latin typeface="Cambria"/>
                <a:cs typeface="Cambria"/>
              </a:rPr>
              <a:t> hourly_wages, hours_worked)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000">
                <a:solidFill>
                  <a:schemeClr val="accent2"/>
                </a:solidFill>
                <a:latin typeface="Cambria"/>
                <a:cs typeface="Cambria"/>
              </a:rPr>
              <a:t>Contract_Emps(</a:t>
            </a:r>
            <a:r>
              <a:rPr lang="en-US" sz="2000" u="sng">
                <a:solidFill>
                  <a:schemeClr val="accent2"/>
                </a:solidFill>
                <a:latin typeface="Cambria"/>
                <a:cs typeface="Cambria"/>
              </a:rPr>
              <a:t>ssn</a:t>
            </a:r>
            <a:r>
              <a:rPr lang="en-US" sz="2000">
                <a:solidFill>
                  <a:schemeClr val="accent2"/>
                </a:solidFill>
                <a:latin typeface="Cambria"/>
                <a:cs typeface="Cambria"/>
              </a:rPr>
              <a:t>,contractid)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 typeface="Wingdings" charset="2"/>
              <a:buChar char="§"/>
            </a:pPr>
            <a:r>
              <a:rPr lang="en-US" sz="2000">
                <a:latin typeface="Cambria"/>
                <a:cs typeface="Cambria"/>
              </a:rPr>
              <a:t>Must delete Hourly_Emps tuple if referenced Employees tuple is deleted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 typeface="Wingdings" charset="2"/>
              <a:buChar char="§"/>
            </a:pPr>
            <a:r>
              <a:rPr lang="en-US" sz="2000">
                <a:latin typeface="Cambria"/>
                <a:cs typeface="Cambria"/>
              </a:rPr>
              <a:t>Queries involving all employees are easy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 typeface="Wingdings" charset="2"/>
              <a:buChar char="§"/>
            </a:pPr>
            <a:r>
              <a:rPr lang="en-US" sz="2000">
                <a:latin typeface="Cambria"/>
                <a:cs typeface="Cambria"/>
              </a:rPr>
              <a:t>Queries involving just Hourly_Emps require a join to get some attributes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>
                <a:latin typeface="Cambria"/>
                <a:cs typeface="Cambria"/>
              </a:rPr>
              <a:t>Alternative:  Just Hourly_Emps and Contract_Emps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SzPct val="75000"/>
              <a:buFont typeface="Arial"/>
              <a:buChar char="•"/>
            </a:pPr>
            <a:r>
              <a:rPr lang="en-US" sz="2000">
                <a:solidFill>
                  <a:srgbClr val="3333CC"/>
                </a:solidFill>
                <a:latin typeface="Cambria"/>
                <a:cs typeface="Cambria"/>
              </a:rPr>
              <a:t>Hourly_Emps (</a:t>
            </a:r>
            <a:r>
              <a:rPr lang="en-US" sz="2000" u="sng">
                <a:solidFill>
                  <a:srgbClr val="3333CC"/>
                </a:solidFill>
                <a:latin typeface="Cambria"/>
                <a:cs typeface="Cambria"/>
              </a:rPr>
              <a:t>ssn</a:t>
            </a:r>
            <a:r>
              <a:rPr lang="en-US" sz="2000">
                <a:solidFill>
                  <a:srgbClr val="3333CC"/>
                </a:solidFill>
                <a:latin typeface="Cambria"/>
                <a:cs typeface="Cambria"/>
              </a:rPr>
              <a:t>, name, lot, hourly_wages, hours_worked)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SzPct val="75000"/>
              <a:buFont typeface="Arial"/>
              <a:buChar char="•"/>
            </a:pPr>
            <a:r>
              <a:rPr lang="en-US" sz="2000">
                <a:solidFill>
                  <a:srgbClr val="3333CC"/>
                </a:solidFill>
                <a:latin typeface="Cambria"/>
                <a:cs typeface="Cambria"/>
              </a:rPr>
              <a:t>Contract_Emps (</a:t>
            </a:r>
            <a:r>
              <a:rPr lang="en-US" sz="2000" u="sng">
                <a:solidFill>
                  <a:srgbClr val="3333CC"/>
                </a:solidFill>
                <a:latin typeface="Cambria"/>
                <a:cs typeface="Cambria"/>
              </a:rPr>
              <a:t>ssn</a:t>
            </a:r>
            <a:r>
              <a:rPr lang="en-US" sz="2000">
                <a:solidFill>
                  <a:srgbClr val="3333CC"/>
                </a:solidFill>
                <a:latin typeface="Cambria"/>
                <a:cs typeface="Cambria"/>
              </a:rPr>
              <a:t>,name, lot, contractid)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SzPct val="75000"/>
              <a:buFont typeface="Wingdings" charset="2"/>
              <a:buChar char="§"/>
            </a:pPr>
            <a:r>
              <a:rPr lang="en-US" sz="2000">
                <a:latin typeface="Cambria"/>
                <a:cs typeface="Cambria"/>
              </a:rPr>
              <a:t>Each employee must be in one of these two subclasses</a:t>
            </a:r>
            <a:r>
              <a:rPr lang="en-US" sz="2000" i="1">
                <a:latin typeface="Cambria"/>
                <a:cs typeface="Cambria"/>
              </a:rPr>
              <a:t> </a:t>
            </a:r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4343400" y="152400"/>
            <a:ext cx="4648200" cy="2514600"/>
            <a:chOff x="2208" y="156"/>
            <a:chExt cx="3372" cy="174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4560" y="1680"/>
              <a:ext cx="926" cy="1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Cambria"/>
                  <a:cs typeface="Cambria"/>
                </a:rPr>
                <a:t>Contract_Emps</a:t>
              </a: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3297" y="335"/>
              <a:ext cx="665" cy="246"/>
            </a:xfrm>
            <a:custGeom>
              <a:avLst/>
              <a:gdLst>
                <a:gd name="T0" fmla="*/ 662 w 665"/>
                <a:gd name="T1" fmla="*/ 111 h 246"/>
                <a:gd name="T2" fmla="*/ 653 w 665"/>
                <a:gd name="T3" fmla="*/ 90 h 246"/>
                <a:gd name="T4" fmla="*/ 633 w 665"/>
                <a:gd name="T5" fmla="*/ 70 h 246"/>
                <a:gd name="T6" fmla="*/ 604 w 665"/>
                <a:gd name="T7" fmla="*/ 52 h 246"/>
                <a:gd name="T8" fmla="*/ 567 w 665"/>
                <a:gd name="T9" fmla="*/ 35 h 246"/>
                <a:gd name="T10" fmla="*/ 522 w 665"/>
                <a:gd name="T11" fmla="*/ 23 h 246"/>
                <a:gd name="T12" fmla="*/ 473 w 665"/>
                <a:gd name="T13" fmla="*/ 11 h 246"/>
                <a:gd name="T14" fmla="*/ 418 w 665"/>
                <a:gd name="T15" fmla="*/ 4 h 246"/>
                <a:gd name="T16" fmla="*/ 361 w 665"/>
                <a:gd name="T17" fmla="*/ 1 h 246"/>
                <a:gd name="T18" fmla="*/ 303 w 665"/>
                <a:gd name="T19" fmla="*/ 1 h 246"/>
                <a:gd name="T20" fmla="*/ 246 w 665"/>
                <a:gd name="T21" fmla="*/ 4 h 246"/>
                <a:gd name="T22" fmla="*/ 192 w 665"/>
                <a:gd name="T23" fmla="*/ 11 h 246"/>
                <a:gd name="T24" fmla="*/ 141 w 665"/>
                <a:gd name="T25" fmla="*/ 23 h 246"/>
                <a:gd name="T26" fmla="*/ 98 w 665"/>
                <a:gd name="T27" fmla="*/ 35 h 246"/>
                <a:gd name="T28" fmla="*/ 60 w 665"/>
                <a:gd name="T29" fmla="*/ 52 h 246"/>
                <a:gd name="T30" fmla="*/ 31 w 665"/>
                <a:gd name="T31" fmla="*/ 70 h 246"/>
                <a:gd name="T32" fmla="*/ 11 w 665"/>
                <a:gd name="T33" fmla="*/ 90 h 246"/>
                <a:gd name="T34" fmla="*/ 1 w 665"/>
                <a:gd name="T35" fmla="*/ 111 h 246"/>
                <a:gd name="T36" fmla="*/ 1 w 665"/>
                <a:gd name="T37" fmla="*/ 133 h 246"/>
                <a:gd name="T38" fmla="*/ 11 w 665"/>
                <a:gd name="T39" fmla="*/ 154 h 246"/>
                <a:gd name="T40" fmla="*/ 31 w 665"/>
                <a:gd name="T41" fmla="*/ 174 h 246"/>
                <a:gd name="T42" fmla="*/ 60 w 665"/>
                <a:gd name="T43" fmla="*/ 193 h 246"/>
                <a:gd name="T44" fmla="*/ 98 w 665"/>
                <a:gd name="T45" fmla="*/ 209 h 246"/>
                <a:gd name="T46" fmla="*/ 141 w 665"/>
                <a:gd name="T47" fmla="*/ 223 h 246"/>
                <a:gd name="T48" fmla="*/ 192 w 665"/>
                <a:gd name="T49" fmla="*/ 233 h 246"/>
                <a:gd name="T50" fmla="*/ 246 w 665"/>
                <a:gd name="T51" fmla="*/ 240 h 246"/>
                <a:gd name="T52" fmla="*/ 303 w 665"/>
                <a:gd name="T53" fmla="*/ 245 h 246"/>
                <a:gd name="T54" fmla="*/ 361 w 665"/>
                <a:gd name="T55" fmla="*/ 245 h 246"/>
                <a:gd name="T56" fmla="*/ 418 w 665"/>
                <a:gd name="T57" fmla="*/ 240 h 246"/>
                <a:gd name="T58" fmla="*/ 473 w 665"/>
                <a:gd name="T59" fmla="*/ 233 h 246"/>
                <a:gd name="T60" fmla="*/ 522 w 665"/>
                <a:gd name="T61" fmla="*/ 223 h 246"/>
                <a:gd name="T62" fmla="*/ 567 w 665"/>
                <a:gd name="T63" fmla="*/ 209 h 246"/>
                <a:gd name="T64" fmla="*/ 604 w 665"/>
                <a:gd name="T65" fmla="*/ 193 h 246"/>
                <a:gd name="T66" fmla="*/ 633 w 665"/>
                <a:gd name="T67" fmla="*/ 174 h 246"/>
                <a:gd name="T68" fmla="*/ 653 w 665"/>
                <a:gd name="T69" fmla="*/ 154 h 246"/>
                <a:gd name="T70" fmla="*/ 662 w 665"/>
                <a:gd name="T71" fmla="*/ 133 h 2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5"/>
                <a:gd name="T109" fmla="*/ 0 h 246"/>
                <a:gd name="T110" fmla="*/ 665 w 665"/>
                <a:gd name="T111" fmla="*/ 246 h 2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5" h="246">
                  <a:moveTo>
                    <a:pt x="664" y="123"/>
                  </a:moveTo>
                  <a:lnTo>
                    <a:pt x="662" y="111"/>
                  </a:lnTo>
                  <a:lnTo>
                    <a:pt x="658" y="101"/>
                  </a:lnTo>
                  <a:lnTo>
                    <a:pt x="653" y="90"/>
                  </a:lnTo>
                  <a:lnTo>
                    <a:pt x="644" y="80"/>
                  </a:lnTo>
                  <a:lnTo>
                    <a:pt x="633" y="70"/>
                  </a:lnTo>
                  <a:lnTo>
                    <a:pt x="620" y="62"/>
                  </a:lnTo>
                  <a:lnTo>
                    <a:pt x="604" y="52"/>
                  </a:lnTo>
                  <a:lnTo>
                    <a:pt x="587" y="43"/>
                  </a:lnTo>
                  <a:lnTo>
                    <a:pt x="567" y="35"/>
                  </a:lnTo>
                  <a:lnTo>
                    <a:pt x="546" y="28"/>
                  </a:lnTo>
                  <a:lnTo>
                    <a:pt x="522" y="23"/>
                  </a:lnTo>
                  <a:lnTo>
                    <a:pt x="498" y="17"/>
                  </a:lnTo>
                  <a:lnTo>
                    <a:pt x="473" y="11"/>
                  </a:lnTo>
                  <a:lnTo>
                    <a:pt x="446" y="8"/>
                  </a:lnTo>
                  <a:lnTo>
                    <a:pt x="418" y="4"/>
                  </a:lnTo>
                  <a:lnTo>
                    <a:pt x="389" y="2"/>
                  </a:lnTo>
                  <a:lnTo>
                    <a:pt x="361" y="1"/>
                  </a:lnTo>
                  <a:lnTo>
                    <a:pt x="332" y="0"/>
                  </a:lnTo>
                  <a:lnTo>
                    <a:pt x="303" y="1"/>
                  </a:lnTo>
                  <a:lnTo>
                    <a:pt x="275" y="2"/>
                  </a:lnTo>
                  <a:lnTo>
                    <a:pt x="246" y="4"/>
                  </a:lnTo>
                  <a:lnTo>
                    <a:pt x="218" y="8"/>
                  </a:lnTo>
                  <a:lnTo>
                    <a:pt x="192" y="11"/>
                  </a:lnTo>
                  <a:lnTo>
                    <a:pt x="166" y="17"/>
                  </a:lnTo>
                  <a:lnTo>
                    <a:pt x="141" y="23"/>
                  </a:lnTo>
                  <a:lnTo>
                    <a:pt x="119" y="28"/>
                  </a:lnTo>
                  <a:lnTo>
                    <a:pt x="98" y="35"/>
                  </a:lnTo>
                  <a:lnTo>
                    <a:pt x="78" y="43"/>
                  </a:lnTo>
                  <a:lnTo>
                    <a:pt x="60" y="52"/>
                  </a:lnTo>
                  <a:lnTo>
                    <a:pt x="45" y="62"/>
                  </a:lnTo>
                  <a:lnTo>
                    <a:pt x="31" y="70"/>
                  </a:lnTo>
                  <a:lnTo>
                    <a:pt x="21" y="80"/>
                  </a:lnTo>
                  <a:lnTo>
                    <a:pt x="11" y="90"/>
                  </a:lnTo>
                  <a:lnTo>
                    <a:pt x="5" y="101"/>
                  </a:lnTo>
                  <a:lnTo>
                    <a:pt x="1" y="111"/>
                  </a:lnTo>
                  <a:lnTo>
                    <a:pt x="0" y="123"/>
                  </a:lnTo>
                  <a:lnTo>
                    <a:pt x="1" y="133"/>
                  </a:lnTo>
                  <a:lnTo>
                    <a:pt x="5" y="143"/>
                  </a:lnTo>
                  <a:lnTo>
                    <a:pt x="11" y="154"/>
                  </a:lnTo>
                  <a:lnTo>
                    <a:pt x="21" y="164"/>
                  </a:lnTo>
                  <a:lnTo>
                    <a:pt x="31" y="174"/>
                  </a:lnTo>
                  <a:lnTo>
                    <a:pt x="45" y="184"/>
                  </a:lnTo>
                  <a:lnTo>
                    <a:pt x="60" y="193"/>
                  </a:lnTo>
                  <a:lnTo>
                    <a:pt x="78" y="201"/>
                  </a:lnTo>
                  <a:lnTo>
                    <a:pt x="98" y="209"/>
                  </a:lnTo>
                  <a:lnTo>
                    <a:pt x="119" y="216"/>
                  </a:lnTo>
                  <a:lnTo>
                    <a:pt x="141" y="223"/>
                  </a:lnTo>
                  <a:lnTo>
                    <a:pt x="166" y="228"/>
                  </a:lnTo>
                  <a:lnTo>
                    <a:pt x="192" y="233"/>
                  </a:lnTo>
                  <a:lnTo>
                    <a:pt x="218" y="238"/>
                  </a:lnTo>
                  <a:lnTo>
                    <a:pt x="246" y="240"/>
                  </a:lnTo>
                  <a:lnTo>
                    <a:pt x="275" y="242"/>
                  </a:lnTo>
                  <a:lnTo>
                    <a:pt x="303" y="245"/>
                  </a:lnTo>
                  <a:lnTo>
                    <a:pt x="332" y="245"/>
                  </a:lnTo>
                  <a:lnTo>
                    <a:pt x="361" y="245"/>
                  </a:lnTo>
                  <a:lnTo>
                    <a:pt x="389" y="242"/>
                  </a:lnTo>
                  <a:lnTo>
                    <a:pt x="418" y="240"/>
                  </a:lnTo>
                  <a:lnTo>
                    <a:pt x="446" y="238"/>
                  </a:lnTo>
                  <a:lnTo>
                    <a:pt x="473" y="233"/>
                  </a:lnTo>
                  <a:lnTo>
                    <a:pt x="498" y="228"/>
                  </a:lnTo>
                  <a:lnTo>
                    <a:pt x="522" y="223"/>
                  </a:lnTo>
                  <a:lnTo>
                    <a:pt x="546" y="216"/>
                  </a:lnTo>
                  <a:lnTo>
                    <a:pt x="567" y="209"/>
                  </a:lnTo>
                  <a:lnTo>
                    <a:pt x="587" y="201"/>
                  </a:lnTo>
                  <a:lnTo>
                    <a:pt x="604" y="193"/>
                  </a:lnTo>
                  <a:lnTo>
                    <a:pt x="620" y="184"/>
                  </a:lnTo>
                  <a:lnTo>
                    <a:pt x="633" y="174"/>
                  </a:lnTo>
                  <a:lnTo>
                    <a:pt x="644" y="164"/>
                  </a:lnTo>
                  <a:lnTo>
                    <a:pt x="653" y="154"/>
                  </a:lnTo>
                  <a:lnTo>
                    <a:pt x="658" y="143"/>
                  </a:lnTo>
                  <a:lnTo>
                    <a:pt x="662" y="133"/>
                  </a:lnTo>
                  <a:lnTo>
                    <a:pt x="664" y="12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4517" y="335"/>
              <a:ext cx="664" cy="246"/>
            </a:xfrm>
            <a:custGeom>
              <a:avLst/>
              <a:gdLst>
                <a:gd name="T0" fmla="*/ 1 w 664"/>
                <a:gd name="T1" fmla="*/ 133 h 246"/>
                <a:gd name="T2" fmla="*/ 10 w 664"/>
                <a:gd name="T3" fmla="*/ 154 h 246"/>
                <a:gd name="T4" fmla="*/ 30 w 664"/>
                <a:gd name="T5" fmla="*/ 174 h 246"/>
                <a:gd name="T6" fmla="*/ 59 w 664"/>
                <a:gd name="T7" fmla="*/ 193 h 246"/>
                <a:gd name="T8" fmla="*/ 96 w 664"/>
                <a:gd name="T9" fmla="*/ 209 h 246"/>
                <a:gd name="T10" fmla="*/ 141 w 664"/>
                <a:gd name="T11" fmla="*/ 223 h 246"/>
                <a:gd name="T12" fmla="*/ 190 w 664"/>
                <a:gd name="T13" fmla="*/ 233 h 246"/>
                <a:gd name="T14" fmla="*/ 245 w 664"/>
                <a:gd name="T15" fmla="*/ 240 h 246"/>
                <a:gd name="T16" fmla="*/ 302 w 664"/>
                <a:gd name="T17" fmla="*/ 245 h 246"/>
                <a:gd name="T18" fmla="*/ 359 w 664"/>
                <a:gd name="T19" fmla="*/ 245 h 246"/>
                <a:gd name="T20" fmla="*/ 417 w 664"/>
                <a:gd name="T21" fmla="*/ 240 h 246"/>
                <a:gd name="T22" fmla="*/ 472 w 664"/>
                <a:gd name="T23" fmla="*/ 233 h 246"/>
                <a:gd name="T24" fmla="*/ 521 w 664"/>
                <a:gd name="T25" fmla="*/ 221 h 246"/>
                <a:gd name="T26" fmla="*/ 566 w 664"/>
                <a:gd name="T27" fmla="*/ 209 h 246"/>
                <a:gd name="T28" fmla="*/ 603 w 664"/>
                <a:gd name="T29" fmla="*/ 192 h 246"/>
                <a:gd name="T30" fmla="*/ 631 w 664"/>
                <a:gd name="T31" fmla="*/ 174 h 246"/>
                <a:gd name="T32" fmla="*/ 652 w 664"/>
                <a:gd name="T33" fmla="*/ 154 h 246"/>
                <a:gd name="T34" fmla="*/ 661 w 664"/>
                <a:gd name="T35" fmla="*/ 133 h 246"/>
                <a:gd name="T36" fmla="*/ 661 w 664"/>
                <a:gd name="T37" fmla="*/ 111 h 246"/>
                <a:gd name="T38" fmla="*/ 652 w 664"/>
                <a:gd name="T39" fmla="*/ 90 h 246"/>
                <a:gd name="T40" fmla="*/ 631 w 664"/>
                <a:gd name="T41" fmla="*/ 70 h 246"/>
                <a:gd name="T42" fmla="*/ 603 w 664"/>
                <a:gd name="T43" fmla="*/ 52 h 246"/>
                <a:gd name="T44" fmla="*/ 566 w 664"/>
                <a:gd name="T45" fmla="*/ 35 h 246"/>
                <a:gd name="T46" fmla="*/ 521 w 664"/>
                <a:gd name="T47" fmla="*/ 23 h 246"/>
                <a:gd name="T48" fmla="*/ 472 w 664"/>
                <a:gd name="T49" fmla="*/ 11 h 246"/>
                <a:gd name="T50" fmla="*/ 416 w 664"/>
                <a:gd name="T51" fmla="*/ 4 h 246"/>
                <a:gd name="T52" fmla="*/ 359 w 664"/>
                <a:gd name="T53" fmla="*/ 1 h 246"/>
                <a:gd name="T54" fmla="*/ 302 w 664"/>
                <a:gd name="T55" fmla="*/ 1 h 246"/>
                <a:gd name="T56" fmla="*/ 245 w 664"/>
                <a:gd name="T57" fmla="*/ 4 h 246"/>
                <a:gd name="T58" fmla="*/ 190 w 664"/>
                <a:gd name="T59" fmla="*/ 11 h 246"/>
                <a:gd name="T60" fmla="*/ 141 w 664"/>
                <a:gd name="T61" fmla="*/ 23 h 246"/>
                <a:gd name="T62" fmla="*/ 96 w 664"/>
                <a:gd name="T63" fmla="*/ 35 h 246"/>
                <a:gd name="T64" fmla="*/ 59 w 664"/>
                <a:gd name="T65" fmla="*/ 52 h 246"/>
                <a:gd name="T66" fmla="*/ 30 w 664"/>
                <a:gd name="T67" fmla="*/ 71 h 246"/>
                <a:gd name="T68" fmla="*/ 10 w 664"/>
                <a:gd name="T69" fmla="*/ 90 h 246"/>
                <a:gd name="T70" fmla="*/ 1 w 664"/>
                <a:gd name="T71" fmla="*/ 111 h 2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4"/>
                <a:gd name="T109" fmla="*/ 0 h 246"/>
                <a:gd name="T110" fmla="*/ 664 w 664"/>
                <a:gd name="T111" fmla="*/ 246 h 2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4" h="246">
                  <a:moveTo>
                    <a:pt x="0" y="123"/>
                  </a:moveTo>
                  <a:lnTo>
                    <a:pt x="1" y="133"/>
                  </a:lnTo>
                  <a:lnTo>
                    <a:pt x="5" y="143"/>
                  </a:lnTo>
                  <a:lnTo>
                    <a:pt x="10" y="154"/>
                  </a:lnTo>
                  <a:lnTo>
                    <a:pt x="19" y="164"/>
                  </a:lnTo>
                  <a:lnTo>
                    <a:pt x="30" y="174"/>
                  </a:lnTo>
                  <a:lnTo>
                    <a:pt x="43" y="184"/>
                  </a:lnTo>
                  <a:lnTo>
                    <a:pt x="59" y="193"/>
                  </a:lnTo>
                  <a:lnTo>
                    <a:pt x="76" y="201"/>
                  </a:lnTo>
                  <a:lnTo>
                    <a:pt x="96" y="209"/>
                  </a:lnTo>
                  <a:lnTo>
                    <a:pt x="118" y="216"/>
                  </a:lnTo>
                  <a:lnTo>
                    <a:pt x="141" y="223"/>
                  </a:lnTo>
                  <a:lnTo>
                    <a:pt x="165" y="228"/>
                  </a:lnTo>
                  <a:lnTo>
                    <a:pt x="190" y="233"/>
                  </a:lnTo>
                  <a:lnTo>
                    <a:pt x="217" y="238"/>
                  </a:lnTo>
                  <a:lnTo>
                    <a:pt x="245" y="240"/>
                  </a:lnTo>
                  <a:lnTo>
                    <a:pt x="273" y="242"/>
                  </a:lnTo>
                  <a:lnTo>
                    <a:pt x="302" y="245"/>
                  </a:lnTo>
                  <a:lnTo>
                    <a:pt x="331" y="245"/>
                  </a:lnTo>
                  <a:lnTo>
                    <a:pt x="359" y="245"/>
                  </a:lnTo>
                  <a:lnTo>
                    <a:pt x="388" y="242"/>
                  </a:lnTo>
                  <a:lnTo>
                    <a:pt x="417" y="240"/>
                  </a:lnTo>
                  <a:lnTo>
                    <a:pt x="444" y="238"/>
                  </a:lnTo>
                  <a:lnTo>
                    <a:pt x="472" y="233"/>
                  </a:lnTo>
                  <a:lnTo>
                    <a:pt x="497" y="228"/>
                  </a:lnTo>
                  <a:lnTo>
                    <a:pt x="521" y="221"/>
                  </a:lnTo>
                  <a:lnTo>
                    <a:pt x="544" y="216"/>
                  </a:lnTo>
                  <a:lnTo>
                    <a:pt x="566" y="209"/>
                  </a:lnTo>
                  <a:lnTo>
                    <a:pt x="584" y="201"/>
                  </a:lnTo>
                  <a:lnTo>
                    <a:pt x="603" y="192"/>
                  </a:lnTo>
                  <a:lnTo>
                    <a:pt x="617" y="184"/>
                  </a:lnTo>
                  <a:lnTo>
                    <a:pt x="631" y="174"/>
                  </a:lnTo>
                  <a:lnTo>
                    <a:pt x="643" y="164"/>
                  </a:lnTo>
                  <a:lnTo>
                    <a:pt x="652" y="154"/>
                  </a:lnTo>
                  <a:lnTo>
                    <a:pt x="657" y="143"/>
                  </a:lnTo>
                  <a:lnTo>
                    <a:pt x="661" y="133"/>
                  </a:lnTo>
                  <a:lnTo>
                    <a:pt x="663" y="123"/>
                  </a:lnTo>
                  <a:lnTo>
                    <a:pt x="661" y="111"/>
                  </a:lnTo>
                  <a:lnTo>
                    <a:pt x="657" y="101"/>
                  </a:lnTo>
                  <a:lnTo>
                    <a:pt x="652" y="90"/>
                  </a:lnTo>
                  <a:lnTo>
                    <a:pt x="643" y="80"/>
                  </a:lnTo>
                  <a:lnTo>
                    <a:pt x="631" y="70"/>
                  </a:lnTo>
                  <a:lnTo>
                    <a:pt x="617" y="62"/>
                  </a:lnTo>
                  <a:lnTo>
                    <a:pt x="603" y="52"/>
                  </a:lnTo>
                  <a:lnTo>
                    <a:pt x="584" y="43"/>
                  </a:lnTo>
                  <a:lnTo>
                    <a:pt x="566" y="35"/>
                  </a:lnTo>
                  <a:lnTo>
                    <a:pt x="543" y="28"/>
                  </a:lnTo>
                  <a:lnTo>
                    <a:pt x="521" y="23"/>
                  </a:lnTo>
                  <a:lnTo>
                    <a:pt x="497" y="17"/>
                  </a:lnTo>
                  <a:lnTo>
                    <a:pt x="472" y="11"/>
                  </a:lnTo>
                  <a:lnTo>
                    <a:pt x="444" y="8"/>
                  </a:lnTo>
                  <a:lnTo>
                    <a:pt x="416" y="4"/>
                  </a:lnTo>
                  <a:lnTo>
                    <a:pt x="388" y="2"/>
                  </a:lnTo>
                  <a:lnTo>
                    <a:pt x="359" y="1"/>
                  </a:lnTo>
                  <a:lnTo>
                    <a:pt x="331" y="0"/>
                  </a:lnTo>
                  <a:lnTo>
                    <a:pt x="302" y="1"/>
                  </a:lnTo>
                  <a:lnTo>
                    <a:pt x="273" y="2"/>
                  </a:lnTo>
                  <a:lnTo>
                    <a:pt x="245" y="4"/>
                  </a:lnTo>
                  <a:lnTo>
                    <a:pt x="217" y="8"/>
                  </a:lnTo>
                  <a:lnTo>
                    <a:pt x="190" y="11"/>
                  </a:lnTo>
                  <a:lnTo>
                    <a:pt x="165" y="17"/>
                  </a:lnTo>
                  <a:lnTo>
                    <a:pt x="141" y="23"/>
                  </a:lnTo>
                  <a:lnTo>
                    <a:pt x="118" y="28"/>
                  </a:lnTo>
                  <a:lnTo>
                    <a:pt x="96" y="35"/>
                  </a:lnTo>
                  <a:lnTo>
                    <a:pt x="76" y="43"/>
                  </a:lnTo>
                  <a:lnTo>
                    <a:pt x="59" y="52"/>
                  </a:lnTo>
                  <a:lnTo>
                    <a:pt x="43" y="62"/>
                  </a:lnTo>
                  <a:lnTo>
                    <a:pt x="30" y="71"/>
                  </a:lnTo>
                  <a:lnTo>
                    <a:pt x="19" y="80"/>
                  </a:lnTo>
                  <a:lnTo>
                    <a:pt x="10" y="90"/>
                  </a:lnTo>
                  <a:lnTo>
                    <a:pt x="5" y="101"/>
                  </a:lnTo>
                  <a:lnTo>
                    <a:pt x="1" y="111"/>
                  </a:lnTo>
                  <a:lnTo>
                    <a:pt x="0" y="12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896" y="156"/>
              <a:ext cx="664" cy="246"/>
            </a:xfrm>
            <a:custGeom>
              <a:avLst/>
              <a:gdLst>
                <a:gd name="T0" fmla="*/ 661 w 664"/>
                <a:gd name="T1" fmla="*/ 111 h 246"/>
                <a:gd name="T2" fmla="*/ 651 w 664"/>
                <a:gd name="T3" fmla="*/ 90 h 246"/>
                <a:gd name="T4" fmla="*/ 632 w 664"/>
                <a:gd name="T5" fmla="*/ 70 h 246"/>
                <a:gd name="T6" fmla="*/ 603 w 664"/>
                <a:gd name="T7" fmla="*/ 51 h 246"/>
                <a:gd name="T8" fmla="*/ 566 w 664"/>
                <a:gd name="T9" fmla="*/ 35 h 246"/>
                <a:gd name="T10" fmla="*/ 521 w 664"/>
                <a:gd name="T11" fmla="*/ 21 h 246"/>
                <a:gd name="T12" fmla="*/ 471 w 664"/>
                <a:gd name="T13" fmla="*/ 11 h 246"/>
                <a:gd name="T14" fmla="*/ 416 w 664"/>
                <a:gd name="T15" fmla="*/ 4 h 246"/>
                <a:gd name="T16" fmla="*/ 361 w 664"/>
                <a:gd name="T17" fmla="*/ 0 h 246"/>
                <a:gd name="T18" fmla="*/ 303 w 664"/>
                <a:gd name="T19" fmla="*/ 0 h 246"/>
                <a:gd name="T20" fmla="*/ 246 w 664"/>
                <a:gd name="T21" fmla="*/ 4 h 246"/>
                <a:gd name="T22" fmla="*/ 191 w 664"/>
                <a:gd name="T23" fmla="*/ 11 h 246"/>
                <a:gd name="T24" fmla="*/ 141 w 664"/>
                <a:gd name="T25" fmla="*/ 21 h 246"/>
                <a:gd name="T26" fmla="*/ 96 w 664"/>
                <a:gd name="T27" fmla="*/ 35 h 246"/>
                <a:gd name="T28" fmla="*/ 59 w 664"/>
                <a:gd name="T29" fmla="*/ 51 h 246"/>
                <a:gd name="T30" fmla="*/ 31 w 664"/>
                <a:gd name="T31" fmla="*/ 70 h 246"/>
                <a:gd name="T32" fmla="*/ 11 w 664"/>
                <a:gd name="T33" fmla="*/ 90 h 246"/>
                <a:gd name="T34" fmla="*/ 1 w 664"/>
                <a:gd name="T35" fmla="*/ 111 h 246"/>
                <a:gd name="T36" fmla="*/ 1 w 664"/>
                <a:gd name="T37" fmla="*/ 133 h 246"/>
                <a:gd name="T38" fmla="*/ 11 w 664"/>
                <a:gd name="T39" fmla="*/ 154 h 246"/>
                <a:gd name="T40" fmla="*/ 31 w 664"/>
                <a:gd name="T41" fmla="*/ 173 h 246"/>
                <a:gd name="T42" fmla="*/ 59 w 664"/>
                <a:gd name="T43" fmla="*/ 192 h 246"/>
                <a:gd name="T44" fmla="*/ 96 w 664"/>
                <a:gd name="T45" fmla="*/ 209 h 246"/>
                <a:gd name="T46" fmla="*/ 141 w 664"/>
                <a:gd name="T47" fmla="*/ 221 h 246"/>
                <a:gd name="T48" fmla="*/ 191 w 664"/>
                <a:gd name="T49" fmla="*/ 233 h 246"/>
                <a:gd name="T50" fmla="*/ 246 w 664"/>
                <a:gd name="T51" fmla="*/ 240 h 246"/>
                <a:gd name="T52" fmla="*/ 303 w 664"/>
                <a:gd name="T53" fmla="*/ 243 h 246"/>
                <a:gd name="T54" fmla="*/ 361 w 664"/>
                <a:gd name="T55" fmla="*/ 243 h 246"/>
                <a:gd name="T56" fmla="*/ 416 w 664"/>
                <a:gd name="T57" fmla="*/ 240 h 246"/>
                <a:gd name="T58" fmla="*/ 471 w 664"/>
                <a:gd name="T59" fmla="*/ 233 h 246"/>
                <a:gd name="T60" fmla="*/ 521 w 664"/>
                <a:gd name="T61" fmla="*/ 221 h 246"/>
                <a:gd name="T62" fmla="*/ 566 w 664"/>
                <a:gd name="T63" fmla="*/ 209 h 246"/>
                <a:gd name="T64" fmla="*/ 603 w 664"/>
                <a:gd name="T65" fmla="*/ 192 h 246"/>
                <a:gd name="T66" fmla="*/ 632 w 664"/>
                <a:gd name="T67" fmla="*/ 173 h 246"/>
                <a:gd name="T68" fmla="*/ 651 w 664"/>
                <a:gd name="T69" fmla="*/ 154 h 246"/>
                <a:gd name="T70" fmla="*/ 661 w 664"/>
                <a:gd name="T71" fmla="*/ 133 h 2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4"/>
                <a:gd name="T109" fmla="*/ 0 h 246"/>
                <a:gd name="T110" fmla="*/ 664 w 664"/>
                <a:gd name="T111" fmla="*/ 246 h 2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4" h="246">
                  <a:moveTo>
                    <a:pt x="663" y="121"/>
                  </a:moveTo>
                  <a:lnTo>
                    <a:pt x="661" y="111"/>
                  </a:lnTo>
                  <a:lnTo>
                    <a:pt x="657" y="101"/>
                  </a:lnTo>
                  <a:lnTo>
                    <a:pt x="651" y="90"/>
                  </a:lnTo>
                  <a:lnTo>
                    <a:pt x="643" y="80"/>
                  </a:lnTo>
                  <a:lnTo>
                    <a:pt x="632" y="70"/>
                  </a:lnTo>
                  <a:lnTo>
                    <a:pt x="618" y="60"/>
                  </a:lnTo>
                  <a:lnTo>
                    <a:pt x="603" y="51"/>
                  </a:lnTo>
                  <a:lnTo>
                    <a:pt x="586" y="43"/>
                  </a:lnTo>
                  <a:lnTo>
                    <a:pt x="566" y="35"/>
                  </a:lnTo>
                  <a:lnTo>
                    <a:pt x="545" y="28"/>
                  </a:lnTo>
                  <a:lnTo>
                    <a:pt x="521" y="21"/>
                  </a:lnTo>
                  <a:lnTo>
                    <a:pt x="497" y="16"/>
                  </a:lnTo>
                  <a:lnTo>
                    <a:pt x="471" y="11"/>
                  </a:lnTo>
                  <a:lnTo>
                    <a:pt x="444" y="6"/>
                  </a:lnTo>
                  <a:lnTo>
                    <a:pt x="416" y="4"/>
                  </a:lnTo>
                  <a:lnTo>
                    <a:pt x="389" y="2"/>
                  </a:lnTo>
                  <a:lnTo>
                    <a:pt x="361" y="0"/>
                  </a:lnTo>
                  <a:lnTo>
                    <a:pt x="330" y="0"/>
                  </a:lnTo>
                  <a:lnTo>
                    <a:pt x="303" y="0"/>
                  </a:lnTo>
                  <a:lnTo>
                    <a:pt x="273" y="2"/>
                  </a:lnTo>
                  <a:lnTo>
                    <a:pt x="246" y="4"/>
                  </a:lnTo>
                  <a:lnTo>
                    <a:pt x="218" y="6"/>
                  </a:lnTo>
                  <a:lnTo>
                    <a:pt x="191" y="11"/>
                  </a:lnTo>
                  <a:lnTo>
                    <a:pt x="165" y="16"/>
                  </a:lnTo>
                  <a:lnTo>
                    <a:pt x="141" y="21"/>
                  </a:lnTo>
                  <a:lnTo>
                    <a:pt x="119" y="28"/>
                  </a:lnTo>
                  <a:lnTo>
                    <a:pt x="96" y="35"/>
                  </a:lnTo>
                  <a:lnTo>
                    <a:pt x="78" y="43"/>
                  </a:lnTo>
                  <a:lnTo>
                    <a:pt x="59" y="51"/>
                  </a:lnTo>
                  <a:lnTo>
                    <a:pt x="44" y="60"/>
                  </a:lnTo>
                  <a:lnTo>
                    <a:pt x="31" y="70"/>
                  </a:lnTo>
                  <a:lnTo>
                    <a:pt x="19" y="80"/>
                  </a:lnTo>
                  <a:lnTo>
                    <a:pt x="11" y="90"/>
                  </a:lnTo>
                  <a:lnTo>
                    <a:pt x="5" y="101"/>
                  </a:lnTo>
                  <a:lnTo>
                    <a:pt x="1" y="111"/>
                  </a:lnTo>
                  <a:lnTo>
                    <a:pt x="0" y="121"/>
                  </a:lnTo>
                  <a:lnTo>
                    <a:pt x="1" y="133"/>
                  </a:lnTo>
                  <a:lnTo>
                    <a:pt x="5" y="143"/>
                  </a:lnTo>
                  <a:lnTo>
                    <a:pt x="11" y="154"/>
                  </a:lnTo>
                  <a:lnTo>
                    <a:pt x="19" y="164"/>
                  </a:lnTo>
                  <a:lnTo>
                    <a:pt x="31" y="173"/>
                  </a:lnTo>
                  <a:lnTo>
                    <a:pt x="44" y="182"/>
                  </a:lnTo>
                  <a:lnTo>
                    <a:pt x="59" y="192"/>
                  </a:lnTo>
                  <a:lnTo>
                    <a:pt x="78" y="201"/>
                  </a:lnTo>
                  <a:lnTo>
                    <a:pt x="96" y="209"/>
                  </a:lnTo>
                  <a:lnTo>
                    <a:pt x="119" y="216"/>
                  </a:lnTo>
                  <a:lnTo>
                    <a:pt x="141" y="221"/>
                  </a:lnTo>
                  <a:lnTo>
                    <a:pt x="165" y="227"/>
                  </a:lnTo>
                  <a:lnTo>
                    <a:pt x="191" y="233"/>
                  </a:lnTo>
                  <a:lnTo>
                    <a:pt x="218" y="236"/>
                  </a:lnTo>
                  <a:lnTo>
                    <a:pt x="246" y="240"/>
                  </a:lnTo>
                  <a:lnTo>
                    <a:pt x="273" y="242"/>
                  </a:lnTo>
                  <a:lnTo>
                    <a:pt x="303" y="243"/>
                  </a:lnTo>
                  <a:lnTo>
                    <a:pt x="330" y="245"/>
                  </a:lnTo>
                  <a:lnTo>
                    <a:pt x="361" y="243"/>
                  </a:lnTo>
                  <a:lnTo>
                    <a:pt x="389" y="242"/>
                  </a:lnTo>
                  <a:lnTo>
                    <a:pt x="416" y="240"/>
                  </a:lnTo>
                  <a:lnTo>
                    <a:pt x="444" y="236"/>
                  </a:lnTo>
                  <a:lnTo>
                    <a:pt x="471" y="233"/>
                  </a:lnTo>
                  <a:lnTo>
                    <a:pt x="497" y="227"/>
                  </a:lnTo>
                  <a:lnTo>
                    <a:pt x="521" y="221"/>
                  </a:lnTo>
                  <a:lnTo>
                    <a:pt x="545" y="216"/>
                  </a:lnTo>
                  <a:lnTo>
                    <a:pt x="566" y="209"/>
                  </a:lnTo>
                  <a:lnTo>
                    <a:pt x="586" y="201"/>
                  </a:lnTo>
                  <a:lnTo>
                    <a:pt x="603" y="192"/>
                  </a:lnTo>
                  <a:lnTo>
                    <a:pt x="618" y="182"/>
                  </a:lnTo>
                  <a:lnTo>
                    <a:pt x="632" y="173"/>
                  </a:lnTo>
                  <a:lnTo>
                    <a:pt x="643" y="164"/>
                  </a:lnTo>
                  <a:lnTo>
                    <a:pt x="651" y="154"/>
                  </a:lnTo>
                  <a:lnTo>
                    <a:pt x="657" y="143"/>
                  </a:lnTo>
                  <a:lnTo>
                    <a:pt x="661" y="133"/>
                  </a:lnTo>
                  <a:lnTo>
                    <a:pt x="663" y="12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896" y="730"/>
              <a:ext cx="754" cy="268"/>
            </a:xfrm>
            <a:custGeom>
              <a:avLst/>
              <a:gdLst>
                <a:gd name="T0" fmla="*/ 753 w 754"/>
                <a:gd name="T1" fmla="*/ 267 h 268"/>
                <a:gd name="T2" fmla="*/ 753 w 754"/>
                <a:gd name="T3" fmla="*/ 0 h 268"/>
                <a:gd name="T4" fmla="*/ 0 w 754"/>
                <a:gd name="T5" fmla="*/ 0 h 268"/>
                <a:gd name="T6" fmla="*/ 0 w 754"/>
                <a:gd name="T7" fmla="*/ 267 h 268"/>
                <a:gd name="T8" fmla="*/ 753 w 754"/>
                <a:gd name="T9" fmla="*/ 267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4"/>
                <a:gd name="T16" fmla="*/ 0 h 268"/>
                <a:gd name="T17" fmla="*/ 754 w 754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4" h="268">
                  <a:moveTo>
                    <a:pt x="753" y="267"/>
                  </a:moveTo>
                  <a:lnTo>
                    <a:pt x="753" y="0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753" y="26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035" y="194"/>
              <a:ext cx="418" cy="1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Cambria"/>
                  <a:cs typeface="Cambria"/>
                </a:rPr>
                <a:t>name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454" y="333"/>
              <a:ext cx="302" cy="1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u="sng">
                  <a:solidFill>
                    <a:srgbClr val="000000"/>
                  </a:solidFill>
                  <a:latin typeface="Cambria"/>
                  <a:cs typeface="Cambria"/>
                </a:rPr>
                <a:t>ssn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935" y="768"/>
              <a:ext cx="690" cy="1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Cambria"/>
                  <a:cs typeface="Cambria"/>
                </a:rPr>
                <a:t>Employees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4704" y="340"/>
              <a:ext cx="281" cy="1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Cambria"/>
                  <a:cs typeface="Cambria"/>
                </a:rPr>
                <a:t>lot</a:t>
              </a: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3624" y="575"/>
              <a:ext cx="406" cy="15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4283" y="413"/>
              <a:ext cx="0" cy="31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4422" y="596"/>
              <a:ext cx="443" cy="13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2208" y="1008"/>
              <a:ext cx="893" cy="295"/>
            </a:xfrm>
            <a:custGeom>
              <a:avLst/>
              <a:gdLst>
                <a:gd name="T0" fmla="*/ 0 w 893"/>
                <a:gd name="T1" fmla="*/ 159 h 295"/>
                <a:gd name="T2" fmla="*/ 14 w 893"/>
                <a:gd name="T3" fmla="*/ 184 h 295"/>
                <a:gd name="T4" fmla="*/ 41 w 893"/>
                <a:gd name="T5" fmla="*/ 208 h 295"/>
                <a:gd name="T6" fmla="*/ 80 w 893"/>
                <a:gd name="T7" fmla="*/ 229 h 295"/>
                <a:gd name="T8" fmla="*/ 129 w 893"/>
                <a:gd name="T9" fmla="*/ 251 h 295"/>
                <a:gd name="T10" fmla="*/ 189 w 893"/>
                <a:gd name="T11" fmla="*/ 265 h 295"/>
                <a:gd name="T12" fmla="*/ 257 w 893"/>
                <a:gd name="T13" fmla="*/ 280 h 295"/>
                <a:gd name="T14" fmla="*/ 329 w 893"/>
                <a:gd name="T15" fmla="*/ 288 h 295"/>
                <a:gd name="T16" fmla="*/ 407 w 893"/>
                <a:gd name="T17" fmla="*/ 292 h 295"/>
                <a:gd name="T18" fmla="*/ 484 w 893"/>
                <a:gd name="T19" fmla="*/ 292 h 295"/>
                <a:gd name="T20" fmla="*/ 562 w 893"/>
                <a:gd name="T21" fmla="*/ 288 h 295"/>
                <a:gd name="T22" fmla="*/ 634 w 893"/>
                <a:gd name="T23" fmla="*/ 278 h 295"/>
                <a:gd name="T24" fmla="*/ 702 w 893"/>
                <a:gd name="T25" fmla="*/ 265 h 295"/>
                <a:gd name="T26" fmla="*/ 761 w 893"/>
                <a:gd name="T27" fmla="*/ 250 h 295"/>
                <a:gd name="T28" fmla="*/ 811 w 893"/>
                <a:gd name="T29" fmla="*/ 229 h 295"/>
                <a:gd name="T30" fmla="*/ 850 w 893"/>
                <a:gd name="T31" fmla="*/ 208 h 295"/>
                <a:gd name="T32" fmla="*/ 877 w 893"/>
                <a:gd name="T33" fmla="*/ 184 h 295"/>
                <a:gd name="T34" fmla="*/ 890 w 893"/>
                <a:gd name="T35" fmla="*/ 159 h 295"/>
                <a:gd name="T36" fmla="*/ 890 w 893"/>
                <a:gd name="T37" fmla="*/ 134 h 295"/>
                <a:gd name="T38" fmla="*/ 877 w 893"/>
                <a:gd name="T39" fmla="*/ 109 h 295"/>
                <a:gd name="T40" fmla="*/ 850 w 893"/>
                <a:gd name="T41" fmla="*/ 84 h 295"/>
                <a:gd name="T42" fmla="*/ 811 w 893"/>
                <a:gd name="T43" fmla="*/ 61 h 295"/>
                <a:gd name="T44" fmla="*/ 761 w 893"/>
                <a:gd name="T45" fmla="*/ 42 h 295"/>
                <a:gd name="T46" fmla="*/ 701 w 893"/>
                <a:gd name="T47" fmla="*/ 25 h 295"/>
                <a:gd name="T48" fmla="*/ 634 w 893"/>
                <a:gd name="T49" fmla="*/ 13 h 295"/>
                <a:gd name="T50" fmla="*/ 560 w 893"/>
                <a:gd name="T51" fmla="*/ 4 h 295"/>
                <a:gd name="T52" fmla="*/ 484 w 893"/>
                <a:gd name="T53" fmla="*/ 0 h 295"/>
                <a:gd name="T54" fmla="*/ 407 w 893"/>
                <a:gd name="T55" fmla="*/ 0 h 295"/>
                <a:gd name="T56" fmla="*/ 329 w 893"/>
                <a:gd name="T57" fmla="*/ 4 h 295"/>
                <a:gd name="T58" fmla="*/ 257 w 893"/>
                <a:gd name="T59" fmla="*/ 13 h 295"/>
                <a:gd name="T60" fmla="*/ 189 w 893"/>
                <a:gd name="T61" fmla="*/ 25 h 295"/>
                <a:gd name="T62" fmla="*/ 129 w 893"/>
                <a:gd name="T63" fmla="*/ 42 h 295"/>
                <a:gd name="T64" fmla="*/ 80 w 893"/>
                <a:gd name="T65" fmla="*/ 61 h 295"/>
                <a:gd name="T66" fmla="*/ 41 w 893"/>
                <a:gd name="T67" fmla="*/ 84 h 295"/>
                <a:gd name="T68" fmla="*/ 14 w 893"/>
                <a:gd name="T69" fmla="*/ 109 h 295"/>
                <a:gd name="T70" fmla="*/ 0 w 893"/>
                <a:gd name="T71" fmla="*/ 134 h 29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893"/>
                <a:gd name="T109" fmla="*/ 0 h 295"/>
                <a:gd name="T110" fmla="*/ 893 w 893"/>
                <a:gd name="T111" fmla="*/ 295 h 29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893" h="295">
                  <a:moveTo>
                    <a:pt x="0" y="146"/>
                  </a:moveTo>
                  <a:lnTo>
                    <a:pt x="0" y="159"/>
                  </a:lnTo>
                  <a:lnTo>
                    <a:pt x="4" y="172"/>
                  </a:lnTo>
                  <a:lnTo>
                    <a:pt x="14" y="184"/>
                  </a:lnTo>
                  <a:lnTo>
                    <a:pt x="26" y="197"/>
                  </a:lnTo>
                  <a:lnTo>
                    <a:pt x="41" y="208"/>
                  </a:lnTo>
                  <a:lnTo>
                    <a:pt x="58" y="219"/>
                  </a:lnTo>
                  <a:lnTo>
                    <a:pt x="80" y="229"/>
                  </a:lnTo>
                  <a:lnTo>
                    <a:pt x="102" y="241"/>
                  </a:lnTo>
                  <a:lnTo>
                    <a:pt x="129" y="251"/>
                  </a:lnTo>
                  <a:lnTo>
                    <a:pt x="159" y="259"/>
                  </a:lnTo>
                  <a:lnTo>
                    <a:pt x="189" y="265"/>
                  </a:lnTo>
                  <a:lnTo>
                    <a:pt x="222" y="272"/>
                  </a:lnTo>
                  <a:lnTo>
                    <a:pt x="257" y="280"/>
                  </a:lnTo>
                  <a:lnTo>
                    <a:pt x="292" y="283"/>
                  </a:lnTo>
                  <a:lnTo>
                    <a:pt x="329" y="288"/>
                  </a:lnTo>
                  <a:lnTo>
                    <a:pt x="369" y="290"/>
                  </a:lnTo>
                  <a:lnTo>
                    <a:pt x="407" y="292"/>
                  </a:lnTo>
                  <a:lnTo>
                    <a:pt x="445" y="294"/>
                  </a:lnTo>
                  <a:lnTo>
                    <a:pt x="484" y="292"/>
                  </a:lnTo>
                  <a:lnTo>
                    <a:pt x="522" y="290"/>
                  </a:lnTo>
                  <a:lnTo>
                    <a:pt x="562" y="288"/>
                  </a:lnTo>
                  <a:lnTo>
                    <a:pt x="599" y="283"/>
                  </a:lnTo>
                  <a:lnTo>
                    <a:pt x="634" y="278"/>
                  </a:lnTo>
                  <a:lnTo>
                    <a:pt x="669" y="272"/>
                  </a:lnTo>
                  <a:lnTo>
                    <a:pt x="702" y="265"/>
                  </a:lnTo>
                  <a:lnTo>
                    <a:pt x="732" y="259"/>
                  </a:lnTo>
                  <a:lnTo>
                    <a:pt x="761" y="250"/>
                  </a:lnTo>
                  <a:lnTo>
                    <a:pt x="788" y="241"/>
                  </a:lnTo>
                  <a:lnTo>
                    <a:pt x="811" y="229"/>
                  </a:lnTo>
                  <a:lnTo>
                    <a:pt x="833" y="219"/>
                  </a:lnTo>
                  <a:lnTo>
                    <a:pt x="850" y="208"/>
                  </a:lnTo>
                  <a:lnTo>
                    <a:pt x="866" y="197"/>
                  </a:lnTo>
                  <a:lnTo>
                    <a:pt x="877" y="184"/>
                  </a:lnTo>
                  <a:lnTo>
                    <a:pt x="884" y="171"/>
                  </a:lnTo>
                  <a:lnTo>
                    <a:pt x="890" y="159"/>
                  </a:lnTo>
                  <a:lnTo>
                    <a:pt x="892" y="146"/>
                  </a:lnTo>
                  <a:lnTo>
                    <a:pt x="890" y="134"/>
                  </a:lnTo>
                  <a:lnTo>
                    <a:pt x="884" y="121"/>
                  </a:lnTo>
                  <a:lnTo>
                    <a:pt x="877" y="109"/>
                  </a:lnTo>
                  <a:lnTo>
                    <a:pt x="865" y="96"/>
                  </a:lnTo>
                  <a:lnTo>
                    <a:pt x="850" y="84"/>
                  </a:lnTo>
                  <a:lnTo>
                    <a:pt x="833" y="73"/>
                  </a:lnTo>
                  <a:lnTo>
                    <a:pt x="811" y="61"/>
                  </a:lnTo>
                  <a:lnTo>
                    <a:pt x="788" y="51"/>
                  </a:lnTo>
                  <a:lnTo>
                    <a:pt x="761" y="42"/>
                  </a:lnTo>
                  <a:lnTo>
                    <a:pt x="732" y="32"/>
                  </a:lnTo>
                  <a:lnTo>
                    <a:pt x="701" y="25"/>
                  </a:lnTo>
                  <a:lnTo>
                    <a:pt x="669" y="19"/>
                  </a:lnTo>
                  <a:lnTo>
                    <a:pt x="634" y="13"/>
                  </a:lnTo>
                  <a:lnTo>
                    <a:pt x="599" y="7"/>
                  </a:lnTo>
                  <a:lnTo>
                    <a:pt x="560" y="4"/>
                  </a:lnTo>
                  <a:lnTo>
                    <a:pt x="522" y="1"/>
                  </a:lnTo>
                  <a:lnTo>
                    <a:pt x="484" y="0"/>
                  </a:lnTo>
                  <a:lnTo>
                    <a:pt x="445" y="0"/>
                  </a:lnTo>
                  <a:lnTo>
                    <a:pt x="407" y="0"/>
                  </a:lnTo>
                  <a:lnTo>
                    <a:pt x="369" y="1"/>
                  </a:lnTo>
                  <a:lnTo>
                    <a:pt x="329" y="4"/>
                  </a:lnTo>
                  <a:lnTo>
                    <a:pt x="292" y="7"/>
                  </a:lnTo>
                  <a:lnTo>
                    <a:pt x="257" y="13"/>
                  </a:lnTo>
                  <a:lnTo>
                    <a:pt x="222" y="19"/>
                  </a:lnTo>
                  <a:lnTo>
                    <a:pt x="189" y="25"/>
                  </a:lnTo>
                  <a:lnTo>
                    <a:pt x="159" y="33"/>
                  </a:lnTo>
                  <a:lnTo>
                    <a:pt x="129" y="42"/>
                  </a:lnTo>
                  <a:lnTo>
                    <a:pt x="102" y="51"/>
                  </a:lnTo>
                  <a:lnTo>
                    <a:pt x="80" y="61"/>
                  </a:lnTo>
                  <a:lnTo>
                    <a:pt x="58" y="73"/>
                  </a:lnTo>
                  <a:lnTo>
                    <a:pt x="41" y="84"/>
                  </a:lnTo>
                  <a:lnTo>
                    <a:pt x="26" y="96"/>
                  </a:lnTo>
                  <a:lnTo>
                    <a:pt x="14" y="109"/>
                  </a:lnTo>
                  <a:lnTo>
                    <a:pt x="4" y="121"/>
                  </a:lnTo>
                  <a:lnTo>
                    <a:pt x="0" y="134"/>
                  </a:lnTo>
                  <a:lnTo>
                    <a:pt x="0" y="14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256" y="1056"/>
              <a:ext cx="835" cy="1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Cambria"/>
                  <a:cs typeface="Cambria"/>
                </a:rPr>
                <a:t>hourly_wages</a:t>
              </a: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2921" y="1309"/>
              <a:ext cx="391" cy="32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4896" y="1223"/>
              <a:ext cx="684" cy="272"/>
            </a:xfrm>
            <a:custGeom>
              <a:avLst/>
              <a:gdLst>
                <a:gd name="T0" fmla="*/ 1 w 684"/>
                <a:gd name="T1" fmla="*/ 147 h 272"/>
                <a:gd name="T2" fmla="*/ 10 w 684"/>
                <a:gd name="T3" fmla="*/ 170 h 272"/>
                <a:gd name="T4" fmla="*/ 31 w 684"/>
                <a:gd name="T5" fmla="*/ 192 h 272"/>
                <a:gd name="T6" fmla="*/ 61 w 684"/>
                <a:gd name="T7" fmla="*/ 213 h 272"/>
                <a:gd name="T8" fmla="*/ 98 w 684"/>
                <a:gd name="T9" fmla="*/ 231 h 272"/>
                <a:gd name="T10" fmla="*/ 144 w 684"/>
                <a:gd name="T11" fmla="*/ 247 h 272"/>
                <a:gd name="T12" fmla="*/ 196 w 684"/>
                <a:gd name="T13" fmla="*/ 258 h 272"/>
                <a:gd name="T14" fmla="*/ 251 w 684"/>
                <a:gd name="T15" fmla="*/ 267 h 272"/>
                <a:gd name="T16" fmla="*/ 310 w 684"/>
                <a:gd name="T17" fmla="*/ 271 h 272"/>
                <a:gd name="T18" fmla="*/ 369 w 684"/>
                <a:gd name="T19" fmla="*/ 271 h 272"/>
                <a:gd name="T20" fmla="*/ 428 w 684"/>
                <a:gd name="T21" fmla="*/ 265 h 272"/>
                <a:gd name="T22" fmla="*/ 485 w 684"/>
                <a:gd name="T23" fmla="*/ 258 h 272"/>
                <a:gd name="T24" fmla="*/ 536 w 684"/>
                <a:gd name="T25" fmla="*/ 247 h 272"/>
                <a:gd name="T26" fmla="*/ 582 w 684"/>
                <a:gd name="T27" fmla="*/ 231 h 272"/>
                <a:gd name="T28" fmla="*/ 621 w 684"/>
                <a:gd name="T29" fmla="*/ 213 h 272"/>
                <a:gd name="T30" fmla="*/ 650 w 684"/>
                <a:gd name="T31" fmla="*/ 192 h 272"/>
                <a:gd name="T32" fmla="*/ 671 w 684"/>
                <a:gd name="T33" fmla="*/ 170 h 272"/>
                <a:gd name="T34" fmla="*/ 681 w 684"/>
                <a:gd name="T35" fmla="*/ 147 h 272"/>
                <a:gd name="T36" fmla="*/ 681 w 684"/>
                <a:gd name="T37" fmla="*/ 123 h 272"/>
                <a:gd name="T38" fmla="*/ 671 w 684"/>
                <a:gd name="T39" fmla="*/ 100 h 272"/>
                <a:gd name="T40" fmla="*/ 650 w 684"/>
                <a:gd name="T41" fmla="*/ 79 h 272"/>
                <a:gd name="T42" fmla="*/ 621 w 684"/>
                <a:gd name="T43" fmla="*/ 58 h 272"/>
                <a:gd name="T44" fmla="*/ 582 w 684"/>
                <a:gd name="T45" fmla="*/ 39 h 272"/>
                <a:gd name="T46" fmla="*/ 536 w 684"/>
                <a:gd name="T47" fmla="*/ 25 h 272"/>
                <a:gd name="T48" fmla="*/ 485 w 684"/>
                <a:gd name="T49" fmla="*/ 12 h 272"/>
                <a:gd name="T50" fmla="*/ 428 w 684"/>
                <a:gd name="T51" fmla="*/ 4 h 272"/>
                <a:gd name="T52" fmla="*/ 369 w 684"/>
                <a:gd name="T53" fmla="*/ 1 h 272"/>
                <a:gd name="T54" fmla="*/ 310 w 684"/>
                <a:gd name="T55" fmla="*/ 1 h 272"/>
                <a:gd name="T56" fmla="*/ 251 w 684"/>
                <a:gd name="T57" fmla="*/ 4 h 272"/>
                <a:gd name="T58" fmla="*/ 196 w 684"/>
                <a:gd name="T59" fmla="*/ 12 h 272"/>
                <a:gd name="T60" fmla="*/ 144 w 684"/>
                <a:gd name="T61" fmla="*/ 25 h 272"/>
                <a:gd name="T62" fmla="*/ 98 w 684"/>
                <a:gd name="T63" fmla="*/ 40 h 272"/>
                <a:gd name="T64" fmla="*/ 60 w 684"/>
                <a:gd name="T65" fmla="*/ 58 h 272"/>
                <a:gd name="T66" fmla="*/ 31 w 684"/>
                <a:gd name="T67" fmla="*/ 79 h 272"/>
                <a:gd name="T68" fmla="*/ 10 w 684"/>
                <a:gd name="T69" fmla="*/ 100 h 272"/>
                <a:gd name="T70" fmla="*/ 1 w 684"/>
                <a:gd name="T71" fmla="*/ 123 h 27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84"/>
                <a:gd name="T109" fmla="*/ 0 h 272"/>
                <a:gd name="T110" fmla="*/ 684 w 684"/>
                <a:gd name="T111" fmla="*/ 272 h 27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84" h="272">
                  <a:moveTo>
                    <a:pt x="0" y="136"/>
                  </a:moveTo>
                  <a:lnTo>
                    <a:pt x="1" y="147"/>
                  </a:lnTo>
                  <a:lnTo>
                    <a:pt x="3" y="158"/>
                  </a:lnTo>
                  <a:lnTo>
                    <a:pt x="10" y="170"/>
                  </a:lnTo>
                  <a:lnTo>
                    <a:pt x="19" y="181"/>
                  </a:lnTo>
                  <a:lnTo>
                    <a:pt x="31" y="192"/>
                  </a:lnTo>
                  <a:lnTo>
                    <a:pt x="44" y="204"/>
                  </a:lnTo>
                  <a:lnTo>
                    <a:pt x="61" y="213"/>
                  </a:lnTo>
                  <a:lnTo>
                    <a:pt x="77" y="222"/>
                  </a:lnTo>
                  <a:lnTo>
                    <a:pt x="98" y="231"/>
                  </a:lnTo>
                  <a:lnTo>
                    <a:pt x="120" y="239"/>
                  </a:lnTo>
                  <a:lnTo>
                    <a:pt x="144" y="247"/>
                  </a:lnTo>
                  <a:lnTo>
                    <a:pt x="169" y="252"/>
                  </a:lnTo>
                  <a:lnTo>
                    <a:pt x="196" y="258"/>
                  </a:lnTo>
                  <a:lnTo>
                    <a:pt x="224" y="263"/>
                  </a:lnTo>
                  <a:lnTo>
                    <a:pt x="251" y="267"/>
                  </a:lnTo>
                  <a:lnTo>
                    <a:pt x="281" y="269"/>
                  </a:lnTo>
                  <a:lnTo>
                    <a:pt x="310" y="271"/>
                  </a:lnTo>
                  <a:lnTo>
                    <a:pt x="339" y="271"/>
                  </a:lnTo>
                  <a:lnTo>
                    <a:pt x="369" y="271"/>
                  </a:lnTo>
                  <a:lnTo>
                    <a:pt x="399" y="269"/>
                  </a:lnTo>
                  <a:lnTo>
                    <a:pt x="428" y="265"/>
                  </a:lnTo>
                  <a:lnTo>
                    <a:pt x="457" y="263"/>
                  </a:lnTo>
                  <a:lnTo>
                    <a:pt x="485" y="258"/>
                  </a:lnTo>
                  <a:lnTo>
                    <a:pt x="512" y="252"/>
                  </a:lnTo>
                  <a:lnTo>
                    <a:pt x="536" y="247"/>
                  </a:lnTo>
                  <a:lnTo>
                    <a:pt x="559" y="239"/>
                  </a:lnTo>
                  <a:lnTo>
                    <a:pt x="582" y="231"/>
                  </a:lnTo>
                  <a:lnTo>
                    <a:pt x="601" y="222"/>
                  </a:lnTo>
                  <a:lnTo>
                    <a:pt x="621" y="213"/>
                  </a:lnTo>
                  <a:lnTo>
                    <a:pt x="636" y="204"/>
                  </a:lnTo>
                  <a:lnTo>
                    <a:pt x="650" y="192"/>
                  </a:lnTo>
                  <a:lnTo>
                    <a:pt x="662" y="181"/>
                  </a:lnTo>
                  <a:lnTo>
                    <a:pt x="671" y="170"/>
                  </a:lnTo>
                  <a:lnTo>
                    <a:pt x="677" y="158"/>
                  </a:lnTo>
                  <a:lnTo>
                    <a:pt x="681" y="147"/>
                  </a:lnTo>
                  <a:lnTo>
                    <a:pt x="683" y="136"/>
                  </a:lnTo>
                  <a:lnTo>
                    <a:pt x="681" y="123"/>
                  </a:lnTo>
                  <a:lnTo>
                    <a:pt x="677" y="112"/>
                  </a:lnTo>
                  <a:lnTo>
                    <a:pt x="671" y="100"/>
                  </a:lnTo>
                  <a:lnTo>
                    <a:pt x="662" y="88"/>
                  </a:lnTo>
                  <a:lnTo>
                    <a:pt x="650" y="79"/>
                  </a:lnTo>
                  <a:lnTo>
                    <a:pt x="636" y="69"/>
                  </a:lnTo>
                  <a:lnTo>
                    <a:pt x="621" y="58"/>
                  </a:lnTo>
                  <a:lnTo>
                    <a:pt x="601" y="48"/>
                  </a:lnTo>
                  <a:lnTo>
                    <a:pt x="582" y="39"/>
                  </a:lnTo>
                  <a:lnTo>
                    <a:pt x="559" y="31"/>
                  </a:lnTo>
                  <a:lnTo>
                    <a:pt x="536" y="25"/>
                  </a:lnTo>
                  <a:lnTo>
                    <a:pt x="511" y="19"/>
                  </a:lnTo>
                  <a:lnTo>
                    <a:pt x="485" y="12"/>
                  </a:lnTo>
                  <a:lnTo>
                    <a:pt x="457" y="9"/>
                  </a:lnTo>
                  <a:lnTo>
                    <a:pt x="428" y="4"/>
                  </a:lnTo>
                  <a:lnTo>
                    <a:pt x="399" y="2"/>
                  </a:lnTo>
                  <a:lnTo>
                    <a:pt x="369" y="1"/>
                  </a:lnTo>
                  <a:lnTo>
                    <a:pt x="339" y="0"/>
                  </a:lnTo>
                  <a:lnTo>
                    <a:pt x="310" y="1"/>
                  </a:lnTo>
                  <a:lnTo>
                    <a:pt x="281" y="2"/>
                  </a:lnTo>
                  <a:lnTo>
                    <a:pt x="251" y="4"/>
                  </a:lnTo>
                  <a:lnTo>
                    <a:pt x="224" y="9"/>
                  </a:lnTo>
                  <a:lnTo>
                    <a:pt x="196" y="12"/>
                  </a:lnTo>
                  <a:lnTo>
                    <a:pt x="169" y="19"/>
                  </a:lnTo>
                  <a:lnTo>
                    <a:pt x="144" y="25"/>
                  </a:lnTo>
                  <a:lnTo>
                    <a:pt x="120" y="31"/>
                  </a:lnTo>
                  <a:lnTo>
                    <a:pt x="98" y="40"/>
                  </a:lnTo>
                  <a:lnTo>
                    <a:pt x="77" y="48"/>
                  </a:lnTo>
                  <a:lnTo>
                    <a:pt x="60" y="58"/>
                  </a:lnTo>
                  <a:lnTo>
                    <a:pt x="44" y="69"/>
                  </a:lnTo>
                  <a:lnTo>
                    <a:pt x="31" y="79"/>
                  </a:lnTo>
                  <a:lnTo>
                    <a:pt x="19" y="88"/>
                  </a:lnTo>
                  <a:lnTo>
                    <a:pt x="10" y="100"/>
                  </a:lnTo>
                  <a:lnTo>
                    <a:pt x="3" y="113"/>
                  </a:lnTo>
                  <a:lnTo>
                    <a:pt x="1" y="123"/>
                  </a:lnTo>
                  <a:lnTo>
                    <a:pt x="0" y="13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3170" y="1010"/>
              <a:ext cx="961" cy="303"/>
            </a:xfrm>
            <a:custGeom>
              <a:avLst/>
              <a:gdLst>
                <a:gd name="T0" fmla="*/ 1 w 961"/>
                <a:gd name="T1" fmla="*/ 164 h 303"/>
                <a:gd name="T2" fmla="*/ 17 w 961"/>
                <a:gd name="T3" fmla="*/ 189 h 303"/>
                <a:gd name="T4" fmla="*/ 46 w 961"/>
                <a:gd name="T5" fmla="*/ 215 h 303"/>
                <a:gd name="T6" fmla="*/ 85 w 961"/>
                <a:gd name="T7" fmla="*/ 237 h 303"/>
                <a:gd name="T8" fmla="*/ 139 w 961"/>
                <a:gd name="T9" fmla="*/ 258 h 303"/>
                <a:gd name="T10" fmla="*/ 205 w 961"/>
                <a:gd name="T11" fmla="*/ 274 h 303"/>
                <a:gd name="T12" fmla="*/ 277 w 961"/>
                <a:gd name="T13" fmla="*/ 287 h 303"/>
                <a:gd name="T14" fmla="*/ 355 w 961"/>
                <a:gd name="T15" fmla="*/ 296 h 303"/>
                <a:gd name="T16" fmla="*/ 438 w 961"/>
                <a:gd name="T17" fmla="*/ 302 h 303"/>
                <a:gd name="T18" fmla="*/ 520 w 961"/>
                <a:gd name="T19" fmla="*/ 302 h 303"/>
                <a:gd name="T20" fmla="*/ 604 w 961"/>
                <a:gd name="T21" fmla="*/ 295 h 303"/>
                <a:gd name="T22" fmla="*/ 682 w 961"/>
                <a:gd name="T23" fmla="*/ 287 h 303"/>
                <a:gd name="T24" fmla="*/ 754 w 961"/>
                <a:gd name="T25" fmla="*/ 274 h 303"/>
                <a:gd name="T26" fmla="*/ 820 w 961"/>
                <a:gd name="T27" fmla="*/ 258 h 303"/>
                <a:gd name="T28" fmla="*/ 873 w 961"/>
                <a:gd name="T29" fmla="*/ 237 h 303"/>
                <a:gd name="T30" fmla="*/ 916 w 961"/>
                <a:gd name="T31" fmla="*/ 215 h 303"/>
                <a:gd name="T32" fmla="*/ 942 w 961"/>
                <a:gd name="T33" fmla="*/ 189 h 303"/>
                <a:gd name="T34" fmla="*/ 958 w 961"/>
                <a:gd name="T35" fmla="*/ 164 h 303"/>
                <a:gd name="T36" fmla="*/ 958 w 961"/>
                <a:gd name="T37" fmla="*/ 137 h 303"/>
                <a:gd name="T38" fmla="*/ 942 w 961"/>
                <a:gd name="T39" fmla="*/ 112 h 303"/>
                <a:gd name="T40" fmla="*/ 916 w 961"/>
                <a:gd name="T41" fmla="*/ 87 h 303"/>
                <a:gd name="T42" fmla="*/ 871 w 961"/>
                <a:gd name="T43" fmla="*/ 65 h 303"/>
                <a:gd name="T44" fmla="*/ 820 w 961"/>
                <a:gd name="T45" fmla="*/ 43 h 303"/>
                <a:gd name="T46" fmla="*/ 754 w 961"/>
                <a:gd name="T47" fmla="*/ 28 h 303"/>
                <a:gd name="T48" fmla="*/ 682 w 961"/>
                <a:gd name="T49" fmla="*/ 14 h 303"/>
                <a:gd name="T50" fmla="*/ 604 w 961"/>
                <a:gd name="T51" fmla="*/ 6 h 303"/>
                <a:gd name="T52" fmla="*/ 520 w 961"/>
                <a:gd name="T53" fmla="*/ 1 h 303"/>
                <a:gd name="T54" fmla="*/ 438 w 961"/>
                <a:gd name="T55" fmla="*/ 1 h 303"/>
                <a:gd name="T56" fmla="*/ 355 w 961"/>
                <a:gd name="T57" fmla="*/ 6 h 303"/>
                <a:gd name="T58" fmla="*/ 277 w 961"/>
                <a:gd name="T59" fmla="*/ 14 h 303"/>
                <a:gd name="T60" fmla="*/ 205 w 961"/>
                <a:gd name="T61" fmla="*/ 28 h 303"/>
                <a:gd name="T62" fmla="*/ 139 w 961"/>
                <a:gd name="T63" fmla="*/ 44 h 303"/>
                <a:gd name="T64" fmla="*/ 85 w 961"/>
                <a:gd name="T65" fmla="*/ 65 h 303"/>
                <a:gd name="T66" fmla="*/ 46 w 961"/>
                <a:gd name="T67" fmla="*/ 87 h 303"/>
                <a:gd name="T68" fmla="*/ 17 w 961"/>
                <a:gd name="T69" fmla="*/ 112 h 303"/>
                <a:gd name="T70" fmla="*/ 1 w 961"/>
                <a:gd name="T71" fmla="*/ 137 h 30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61"/>
                <a:gd name="T109" fmla="*/ 0 h 303"/>
                <a:gd name="T110" fmla="*/ 961 w 961"/>
                <a:gd name="T111" fmla="*/ 303 h 30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61" h="303">
                  <a:moveTo>
                    <a:pt x="0" y="152"/>
                  </a:moveTo>
                  <a:lnTo>
                    <a:pt x="1" y="164"/>
                  </a:lnTo>
                  <a:lnTo>
                    <a:pt x="7" y="177"/>
                  </a:lnTo>
                  <a:lnTo>
                    <a:pt x="17" y="189"/>
                  </a:lnTo>
                  <a:lnTo>
                    <a:pt x="28" y="203"/>
                  </a:lnTo>
                  <a:lnTo>
                    <a:pt x="46" y="215"/>
                  </a:lnTo>
                  <a:lnTo>
                    <a:pt x="63" y="226"/>
                  </a:lnTo>
                  <a:lnTo>
                    <a:pt x="85" y="237"/>
                  </a:lnTo>
                  <a:lnTo>
                    <a:pt x="113" y="247"/>
                  </a:lnTo>
                  <a:lnTo>
                    <a:pt x="139" y="258"/>
                  </a:lnTo>
                  <a:lnTo>
                    <a:pt x="172" y="266"/>
                  </a:lnTo>
                  <a:lnTo>
                    <a:pt x="205" y="274"/>
                  </a:lnTo>
                  <a:lnTo>
                    <a:pt x="241" y="281"/>
                  </a:lnTo>
                  <a:lnTo>
                    <a:pt x="277" y="287"/>
                  </a:lnTo>
                  <a:lnTo>
                    <a:pt x="315" y="292"/>
                  </a:lnTo>
                  <a:lnTo>
                    <a:pt x="355" y="296"/>
                  </a:lnTo>
                  <a:lnTo>
                    <a:pt x="396" y="299"/>
                  </a:lnTo>
                  <a:lnTo>
                    <a:pt x="438" y="302"/>
                  </a:lnTo>
                  <a:lnTo>
                    <a:pt x="481" y="302"/>
                  </a:lnTo>
                  <a:lnTo>
                    <a:pt x="520" y="302"/>
                  </a:lnTo>
                  <a:lnTo>
                    <a:pt x="563" y="299"/>
                  </a:lnTo>
                  <a:lnTo>
                    <a:pt x="604" y="295"/>
                  </a:lnTo>
                  <a:lnTo>
                    <a:pt x="643" y="292"/>
                  </a:lnTo>
                  <a:lnTo>
                    <a:pt x="682" y="287"/>
                  </a:lnTo>
                  <a:lnTo>
                    <a:pt x="720" y="281"/>
                  </a:lnTo>
                  <a:lnTo>
                    <a:pt x="754" y="274"/>
                  </a:lnTo>
                  <a:lnTo>
                    <a:pt x="787" y="266"/>
                  </a:lnTo>
                  <a:lnTo>
                    <a:pt x="820" y="258"/>
                  </a:lnTo>
                  <a:lnTo>
                    <a:pt x="848" y="247"/>
                  </a:lnTo>
                  <a:lnTo>
                    <a:pt x="873" y="237"/>
                  </a:lnTo>
                  <a:lnTo>
                    <a:pt x="894" y="226"/>
                  </a:lnTo>
                  <a:lnTo>
                    <a:pt x="916" y="215"/>
                  </a:lnTo>
                  <a:lnTo>
                    <a:pt x="930" y="203"/>
                  </a:lnTo>
                  <a:lnTo>
                    <a:pt x="942" y="189"/>
                  </a:lnTo>
                  <a:lnTo>
                    <a:pt x="952" y="177"/>
                  </a:lnTo>
                  <a:lnTo>
                    <a:pt x="958" y="164"/>
                  </a:lnTo>
                  <a:lnTo>
                    <a:pt x="960" y="152"/>
                  </a:lnTo>
                  <a:lnTo>
                    <a:pt x="958" y="137"/>
                  </a:lnTo>
                  <a:lnTo>
                    <a:pt x="952" y="124"/>
                  </a:lnTo>
                  <a:lnTo>
                    <a:pt x="942" y="112"/>
                  </a:lnTo>
                  <a:lnTo>
                    <a:pt x="930" y="98"/>
                  </a:lnTo>
                  <a:lnTo>
                    <a:pt x="916" y="87"/>
                  </a:lnTo>
                  <a:lnTo>
                    <a:pt x="894" y="76"/>
                  </a:lnTo>
                  <a:lnTo>
                    <a:pt x="871" y="65"/>
                  </a:lnTo>
                  <a:lnTo>
                    <a:pt x="848" y="54"/>
                  </a:lnTo>
                  <a:lnTo>
                    <a:pt x="820" y="43"/>
                  </a:lnTo>
                  <a:lnTo>
                    <a:pt x="787" y="34"/>
                  </a:lnTo>
                  <a:lnTo>
                    <a:pt x="754" y="28"/>
                  </a:lnTo>
                  <a:lnTo>
                    <a:pt x="717" y="21"/>
                  </a:lnTo>
                  <a:lnTo>
                    <a:pt x="682" y="14"/>
                  </a:lnTo>
                  <a:lnTo>
                    <a:pt x="643" y="10"/>
                  </a:lnTo>
                  <a:lnTo>
                    <a:pt x="604" y="6"/>
                  </a:lnTo>
                  <a:lnTo>
                    <a:pt x="563" y="3"/>
                  </a:lnTo>
                  <a:lnTo>
                    <a:pt x="520" y="1"/>
                  </a:lnTo>
                  <a:lnTo>
                    <a:pt x="478" y="0"/>
                  </a:lnTo>
                  <a:lnTo>
                    <a:pt x="438" y="1"/>
                  </a:lnTo>
                  <a:lnTo>
                    <a:pt x="396" y="3"/>
                  </a:lnTo>
                  <a:lnTo>
                    <a:pt x="355" y="6"/>
                  </a:lnTo>
                  <a:lnTo>
                    <a:pt x="315" y="10"/>
                  </a:lnTo>
                  <a:lnTo>
                    <a:pt x="277" y="14"/>
                  </a:lnTo>
                  <a:lnTo>
                    <a:pt x="239" y="21"/>
                  </a:lnTo>
                  <a:lnTo>
                    <a:pt x="205" y="28"/>
                  </a:lnTo>
                  <a:lnTo>
                    <a:pt x="172" y="34"/>
                  </a:lnTo>
                  <a:lnTo>
                    <a:pt x="139" y="44"/>
                  </a:lnTo>
                  <a:lnTo>
                    <a:pt x="113" y="54"/>
                  </a:lnTo>
                  <a:lnTo>
                    <a:pt x="85" y="65"/>
                  </a:lnTo>
                  <a:lnTo>
                    <a:pt x="63" y="76"/>
                  </a:lnTo>
                  <a:lnTo>
                    <a:pt x="46" y="87"/>
                  </a:lnTo>
                  <a:lnTo>
                    <a:pt x="28" y="98"/>
                  </a:lnTo>
                  <a:lnTo>
                    <a:pt x="17" y="112"/>
                  </a:lnTo>
                  <a:lnTo>
                    <a:pt x="7" y="125"/>
                  </a:lnTo>
                  <a:lnTo>
                    <a:pt x="1" y="137"/>
                  </a:lnTo>
                  <a:lnTo>
                    <a:pt x="0" y="15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3035" y="1632"/>
              <a:ext cx="809" cy="272"/>
            </a:xfrm>
            <a:custGeom>
              <a:avLst/>
              <a:gdLst>
                <a:gd name="T0" fmla="*/ 808 w 809"/>
                <a:gd name="T1" fmla="*/ 271 h 272"/>
                <a:gd name="T2" fmla="*/ 808 w 809"/>
                <a:gd name="T3" fmla="*/ 0 h 272"/>
                <a:gd name="T4" fmla="*/ 0 w 809"/>
                <a:gd name="T5" fmla="*/ 0 h 272"/>
                <a:gd name="T6" fmla="*/ 0 w 809"/>
                <a:gd name="T7" fmla="*/ 271 h 272"/>
                <a:gd name="T8" fmla="*/ 808 w 809"/>
                <a:gd name="T9" fmla="*/ 271 h 2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9"/>
                <a:gd name="T16" fmla="*/ 0 h 272"/>
                <a:gd name="T17" fmla="*/ 809 w 809"/>
                <a:gd name="T18" fmla="*/ 272 h 2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9" h="272">
                  <a:moveTo>
                    <a:pt x="808" y="271"/>
                  </a:moveTo>
                  <a:lnTo>
                    <a:pt x="808" y="0"/>
                  </a:lnTo>
                  <a:lnTo>
                    <a:pt x="0" y="0"/>
                  </a:lnTo>
                  <a:lnTo>
                    <a:pt x="0" y="271"/>
                  </a:lnTo>
                  <a:lnTo>
                    <a:pt x="808" y="27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4560" y="1632"/>
              <a:ext cx="911" cy="261"/>
            </a:xfrm>
            <a:custGeom>
              <a:avLst/>
              <a:gdLst>
                <a:gd name="T0" fmla="*/ 910 w 911"/>
                <a:gd name="T1" fmla="*/ 260 h 261"/>
                <a:gd name="T2" fmla="*/ 910 w 911"/>
                <a:gd name="T3" fmla="*/ 0 h 261"/>
                <a:gd name="T4" fmla="*/ 0 w 911"/>
                <a:gd name="T5" fmla="*/ 0 h 261"/>
                <a:gd name="T6" fmla="*/ 0 w 911"/>
                <a:gd name="T7" fmla="*/ 260 h 261"/>
                <a:gd name="T8" fmla="*/ 910 w 911"/>
                <a:gd name="T9" fmla="*/ 260 h 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1"/>
                <a:gd name="T16" fmla="*/ 0 h 261"/>
                <a:gd name="T17" fmla="*/ 911 w 911"/>
                <a:gd name="T18" fmla="*/ 261 h 2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1" h="261">
                  <a:moveTo>
                    <a:pt x="910" y="260"/>
                  </a:moveTo>
                  <a:lnTo>
                    <a:pt x="910" y="0"/>
                  </a:lnTo>
                  <a:lnTo>
                    <a:pt x="0" y="0"/>
                  </a:lnTo>
                  <a:lnTo>
                    <a:pt x="0" y="260"/>
                  </a:lnTo>
                  <a:lnTo>
                    <a:pt x="910" y="26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4032" y="1152"/>
              <a:ext cx="455" cy="305"/>
            </a:xfrm>
            <a:custGeom>
              <a:avLst/>
              <a:gdLst>
                <a:gd name="T0" fmla="*/ 226 w 455"/>
                <a:gd name="T1" fmla="*/ 0 h 305"/>
                <a:gd name="T2" fmla="*/ 454 w 455"/>
                <a:gd name="T3" fmla="*/ 304 h 305"/>
                <a:gd name="T4" fmla="*/ 0 w 455"/>
                <a:gd name="T5" fmla="*/ 304 h 305"/>
                <a:gd name="T6" fmla="*/ 226 w 455"/>
                <a:gd name="T7" fmla="*/ 0 h 3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5"/>
                <a:gd name="T13" fmla="*/ 0 h 305"/>
                <a:gd name="T14" fmla="*/ 455 w 455"/>
                <a:gd name="T15" fmla="*/ 305 h 3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5" h="305">
                  <a:moveTo>
                    <a:pt x="226" y="0"/>
                  </a:moveTo>
                  <a:lnTo>
                    <a:pt x="454" y="304"/>
                  </a:lnTo>
                  <a:lnTo>
                    <a:pt x="0" y="304"/>
                  </a:lnTo>
                  <a:lnTo>
                    <a:pt x="226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4129" y="1249"/>
              <a:ext cx="302" cy="1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chemeClr val="accent2"/>
                  </a:solidFill>
                  <a:latin typeface="Cambria"/>
                  <a:cs typeface="Cambria"/>
                </a:rPr>
                <a:t>ISA</a:t>
              </a: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3025" y="1684"/>
              <a:ext cx="813" cy="1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Cambria"/>
                  <a:cs typeface="Cambria"/>
                </a:rPr>
                <a:t>Hourly_Emps</a:t>
              </a: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4881" y="1268"/>
              <a:ext cx="673" cy="1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Cambria"/>
                  <a:cs typeface="Cambria"/>
                </a:rPr>
                <a:t>contractid</a:t>
              </a: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3216" y="1056"/>
              <a:ext cx="877" cy="1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Cambria"/>
                  <a:cs typeface="Cambria"/>
                </a:rPr>
                <a:t>hours_worked</a:t>
              </a: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 flipH="1">
              <a:off x="3552" y="1440"/>
              <a:ext cx="480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4464" y="1440"/>
              <a:ext cx="480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5069" y="1488"/>
              <a:ext cx="0" cy="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 flipH="1">
              <a:off x="3408" y="1296"/>
              <a:ext cx="144" cy="3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 flipV="1">
              <a:off x="4272" y="1008"/>
              <a:ext cx="0" cy="2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62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838200" y="304800"/>
            <a:ext cx="77724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600">
                <a:solidFill>
                  <a:srgbClr val="CC0066"/>
                </a:solidFill>
                <a:latin typeface="Cambria"/>
                <a:cs typeface="Cambria"/>
              </a:rPr>
              <a:t>Relational Database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457200" y="1143000"/>
            <a:ext cx="8153400" cy="335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rgbClr val="FF0000"/>
                </a:solidFill>
                <a:latin typeface="Cambria"/>
                <a:cs typeface="Cambria"/>
              </a:rPr>
              <a:t>Relational database</a:t>
            </a:r>
            <a:r>
              <a:rPr lang="en-US" i="1">
                <a:latin typeface="Cambria"/>
                <a:cs typeface="Cambria"/>
              </a:rPr>
              <a:t>:</a:t>
            </a:r>
            <a:r>
              <a:rPr lang="en-US" i="1">
                <a:solidFill>
                  <a:schemeClr val="accent2"/>
                </a:solidFill>
                <a:latin typeface="Cambria"/>
                <a:cs typeface="Cambria"/>
              </a:rPr>
              <a:t> </a:t>
            </a:r>
            <a:r>
              <a:rPr lang="en-US">
                <a:latin typeface="Cambria"/>
                <a:cs typeface="Cambria"/>
              </a:rPr>
              <a:t>a set of </a:t>
            </a:r>
            <a:r>
              <a:rPr lang="en-US">
                <a:solidFill>
                  <a:schemeClr val="accent2"/>
                </a:solidFill>
                <a:latin typeface="Cambria"/>
                <a:cs typeface="Cambria"/>
              </a:rPr>
              <a:t>relations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i="1">
                <a:solidFill>
                  <a:srgbClr val="FF0000"/>
                </a:solidFill>
                <a:latin typeface="Cambria"/>
                <a:cs typeface="Cambria"/>
              </a:rPr>
              <a:t>Relation</a:t>
            </a:r>
            <a:r>
              <a:rPr lang="en-US" i="1">
                <a:solidFill>
                  <a:srgbClr val="CF0E30"/>
                </a:solidFill>
                <a:latin typeface="Cambria"/>
                <a:cs typeface="Cambria"/>
              </a:rPr>
              <a:t>:</a:t>
            </a:r>
            <a:r>
              <a:rPr lang="en-US">
                <a:latin typeface="Cambria"/>
                <a:cs typeface="Cambria"/>
              </a:rPr>
              <a:t> made up of 2 parts:</a:t>
            </a:r>
            <a:endParaRPr lang="en-US" sz="2000">
              <a:latin typeface="Cambria"/>
              <a:cs typeface="Cambria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75000"/>
              <a:buFont typeface="Comic Sans MS" pitchFamily="66" charset="0"/>
              <a:buChar char="−"/>
            </a:pPr>
            <a:r>
              <a:rPr lang="en-US" sz="2000" i="1">
                <a:solidFill>
                  <a:srgbClr val="CF0E30"/>
                </a:solidFill>
                <a:latin typeface="Cambria"/>
                <a:cs typeface="Cambria"/>
              </a:rPr>
              <a:t>Schema </a:t>
            </a:r>
            <a:r>
              <a:rPr lang="en-US" sz="2000">
                <a:latin typeface="Cambria"/>
                <a:cs typeface="Cambria"/>
              </a:rPr>
              <a:t>:</a:t>
            </a:r>
            <a:r>
              <a:rPr lang="en-US" sz="2000" i="1">
                <a:latin typeface="Cambria"/>
                <a:cs typeface="Cambria"/>
              </a:rPr>
              <a:t> </a:t>
            </a:r>
            <a:r>
              <a:rPr lang="en-US" sz="2000">
                <a:latin typeface="Cambria"/>
                <a:cs typeface="Cambria"/>
              </a:rPr>
              <a:t>specifies</a:t>
            </a:r>
            <a:r>
              <a:rPr lang="en-US" sz="2000" i="1">
                <a:latin typeface="Cambria"/>
                <a:cs typeface="Cambria"/>
              </a:rPr>
              <a:t> </a:t>
            </a:r>
            <a:r>
              <a:rPr lang="en-US" sz="2000">
                <a:latin typeface="Cambria"/>
                <a:cs typeface="Cambria"/>
              </a:rPr>
              <a:t>the</a:t>
            </a:r>
            <a:r>
              <a:rPr lang="en-US" sz="2000" i="1">
                <a:latin typeface="Cambria"/>
                <a:cs typeface="Cambria"/>
              </a:rPr>
              <a:t> </a:t>
            </a:r>
            <a:r>
              <a:rPr lang="en-US" sz="2000">
                <a:latin typeface="Cambria"/>
                <a:cs typeface="Cambria"/>
              </a:rPr>
              <a:t>name of relations, plus name and type of each column.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800">
                <a:solidFill>
                  <a:srgbClr val="CF0E30"/>
                </a:solidFill>
                <a:latin typeface="Cambria"/>
                <a:cs typeface="Cambria"/>
              </a:rPr>
              <a:t>E.G. Students (</a:t>
            </a:r>
            <a:r>
              <a:rPr lang="en-US" sz="1800" i="1" u="sng">
                <a:solidFill>
                  <a:srgbClr val="CF0E30"/>
                </a:solidFill>
                <a:latin typeface="Cambria"/>
                <a:cs typeface="Cambria"/>
              </a:rPr>
              <a:t>sid</a:t>
            </a:r>
            <a:r>
              <a:rPr lang="en-US" sz="1800" u="sng">
                <a:solidFill>
                  <a:srgbClr val="CF0E30"/>
                </a:solidFill>
                <a:latin typeface="Cambria"/>
                <a:cs typeface="Cambria"/>
              </a:rPr>
              <a:t>: string</a:t>
            </a:r>
            <a:r>
              <a:rPr lang="en-US" sz="1800">
                <a:solidFill>
                  <a:srgbClr val="CF0E30"/>
                </a:solidFill>
                <a:latin typeface="Cambria"/>
                <a:cs typeface="Cambria"/>
              </a:rPr>
              <a:t>, </a:t>
            </a:r>
            <a:r>
              <a:rPr lang="en-US" sz="1800" i="1">
                <a:solidFill>
                  <a:srgbClr val="CF0E30"/>
                </a:solidFill>
                <a:latin typeface="Cambria"/>
                <a:cs typeface="Cambria"/>
              </a:rPr>
              <a:t>name</a:t>
            </a:r>
            <a:r>
              <a:rPr lang="en-US" sz="1800">
                <a:solidFill>
                  <a:srgbClr val="CF0E30"/>
                </a:solidFill>
                <a:latin typeface="Cambria"/>
                <a:cs typeface="Cambria"/>
              </a:rPr>
              <a:t>: string, </a:t>
            </a:r>
            <a:r>
              <a:rPr lang="en-US" sz="1800" i="1">
                <a:solidFill>
                  <a:srgbClr val="CF0E30"/>
                </a:solidFill>
                <a:latin typeface="Cambria"/>
                <a:cs typeface="Cambria"/>
              </a:rPr>
              <a:t>login</a:t>
            </a:r>
            <a:r>
              <a:rPr lang="en-US" sz="1800">
                <a:solidFill>
                  <a:srgbClr val="CF0E30"/>
                </a:solidFill>
                <a:latin typeface="Cambria"/>
                <a:cs typeface="Cambria"/>
              </a:rPr>
              <a:t>: string, </a:t>
            </a:r>
            <a:r>
              <a:rPr lang="en-US" sz="1800" i="1">
                <a:solidFill>
                  <a:srgbClr val="CF0E30"/>
                </a:solidFill>
                <a:latin typeface="Cambria"/>
                <a:cs typeface="Cambria"/>
              </a:rPr>
              <a:t>age</a:t>
            </a:r>
            <a:r>
              <a:rPr lang="en-US" sz="1800">
                <a:solidFill>
                  <a:srgbClr val="CF0E30"/>
                </a:solidFill>
                <a:latin typeface="Cambria"/>
                <a:cs typeface="Cambria"/>
              </a:rPr>
              <a:t>: integer, </a:t>
            </a:r>
            <a:r>
              <a:rPr lang="en-US" sz="1800" i="1">
                <a:solidFill>
                  <a:srgbClr val="CF0E30"/>
                </a:solidFill>
                <a:latin typeface="Cambria"/>
                <a:cs typeface="Cambria"/>
              </a:rPr>
              <a:t>gpa</a:t>
            </a:r>
            <a:r>
              <a:rPr lang="en-US" sz="1800">
                <a:solidFill>
                  <a:srgbClr val="CF0E30"/>
                </a:solidFill>
                <a:latin typeface="Cambria"/>
                <a:cs typeface="Cambria"/>
              </a:rPr>
              <a:t>: real).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Comic Sans MS" pitchFamily="66" charset="0"/>
              <a:buChar char="−"/>
            </a:pPr>
            <a:r>
              <a:rPr lang="en-US" sz="2000" i="1">
                <a:solidFill>
                  <a:srgbClr val="CF0E30"/>
                </a:solidFill>
                <a:latin typeface="Cambria"/>
                <a:cs typeface="Cambria"/>
              </a:rPr>
              <a:t>Instance</a:t>
            </a:r>
            <a:r>
              <a:rPr lang="en-US" sz="2000">
                <a:latin typeface="Cambria"/>
                <a:cs typeface="Cambria"/>
              </a:rPr>
              <a:t> : a </a:t>
            </a:r>
            <a:r>
              <a:rPr lang="en-US" sz="2000" i="1">
                <a:solidFill>
                  <a:srgbClr val="CF0E30"/>
                </a:solidFill>
                <a:latin typeface="Cambria"/>
                <a:cs typeface="Cambria"/>
              </a:rPr>
              <a:t>table</a:t>
            </a:r>
            <a:r>
              <a:rPr lang="en-US" sz="2000">
                <a:solidFill>
                  <a:srgbClr val="CF0E30"/>
                </a:solidFill>
                <a:latin typeface="Cambria"/>
                <a:cs typeface="Cambria"/>
              </a:rPr>
              <a:t>,</a:t>
            </a:r>
            <a:r>
              <a:rPr lang="en-US" sz="2000">
                <a:latin typeface="Cambria"/>
                <a:cs typeface="Cambria"/>
              </a:rPr>
              <a:t> with rows and columns</a:t>
            </a:r>
            <a:endParaRPr lang="en-US" sz="1800">
              <a:latin typeface="Cambria"/>
              <a:cs typeface="Cambri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>
                <a:latin typeface="Cambria"/>
                <a:cs typeface="Cambria"/>
              </a:rPr>
              <a:t>Can think of a relation as a </a:t>
            </a:r>
            <a:r>
              <a:rPr lang="en-US" i="1">
                <a:solidFill>
                  <a:srgbClr val="CF0E30"/>
                </a:solidFill>
                <a:latin typeface="Cambria"/>
                <a:cs typeface="Cambria"/>
              </a:rPr>
              <a:t>set</a:t>
            </a:r>
            <a:r>
              <a:rPr lang="en-US" i="1">
                <a:solidFill>
                  <a:schemeClr val="accent2"/>
                </a:solidFill>
                <a:latin typeface="Cambria"/>
                <a:cs typeface="Cambria"/>
              </a:rPr>
              <a:t> </a:t>
            </a:r>
            <a:r>
              <a:rPr lang="en-US">
                <a:latin typeface="Cambria"/>
                <a:cs typeface="Cambria"/>
              </a:rPr>
              <a:t>of </a:t>
            </a:r>
            <a:r>
              <a:rPr lang="en-US" i="1">
                <a:solidFill>
                  <a:srgbClr val="CC0066"/>
                </a:solidFill>
                <a:latin typeface="Cambria"/>
                <a:cs typeface="Cambria"/>
              </a:rPr>
              <a:t>rows</a:t>
            </a:r>
            <a:r>
              <a:rPr lang="en-US">
                <a:solidFill>
                  <a:srgbClr val="CC0066"/>
                </a:solidFill>
                <a:latin typeface="Cambria"/>
                <a:cs typeface="Cambria"/>
              </a:rPr>
              <a:t> </a:t>
            </a:r>
            <a:r>
              <a:rPr lang="en-US">
                <a:latin typeface="Cambria"/>
                <a:cs typeface="Cambria"/>
              </a:rPr>
              <a:t>or </a:t>
            </a:r>
            <a:r>
              <a:rPr lang="en-US" i="1">
                <a:solidFill>
                  <a:srgbClr val="CF0E30"/>
                </a:solidFill>
                <a:latin typeface="Cambria"/>
                <a:cs typeface="Cambria"/>
              </a:rPr>
              <a:t>tuples or records </a:t>
            </a:r>
            <a:r>
              <a:rPr lang="en-US">
                <a:latin typeface="Cambria"/>
                <a:cs typeface="Cambria"/>
              </a:rPr>
              <a:t>(i.e., all rows are distinct).</a:t>
            </a:r>
          </a:p>
        </p:txBody>
      </p:sp>
      <p:graphicFrame>
        <p:nvGraphicFramePr>
          <p:cNvPr id="4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1136539"/>
              </p:ext>
            </p:extLst>
          </p:nvPr>
        </p:nvGraphicFramePr>
        <p:xfrm>
          <a:off x="1905000" y="4419600"/>
          <a:ext cx="47244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Document" r:id="rId4" imgW="6454440" imgH="2462040" progId="Word.Document.8">
                  <p:embed/>
                </p:oleObj>
              </mc:Choice>
              <mc:Fallback>
                <p:oleObj name="Document" r:id="rId4" imgW="6454440" imgH="246204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419600"/>
                        <a:ext cx="47244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76400" y="6096000"/>
            <a:ext cx="518160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buSzPct val="100000"/>
            </a:pPr>
            <a:r>
              <a:rPr lang="en-US" sz="1800">
                <a:latin typeface="Cambria"/>
                <a:cs typeface="Cambria"/>
              </a:rPr>
              <a:t> Cardinality = 3, degree = 5, all rows are distinct.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685800"/>
            <a:ext cx="2743200" cy="101566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>
                <a:latin typeface="Cambria"/>
                <a:cs typeface="Cambria"/>
              </a:rPr>
              <a:t>User database Requirements in natural languages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5800" y="2743200"/>
            <a:ext cx="3505200" cy="123110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>
                <a:latin typeface="Cambria"/>
                <a:cs typeface="Cambria"/>
              </a:rPr>
              <a:t>ER-diagrams</a:t>
            </a:r>
          </a:p>
          <a:p>
            <a:pPr marL="342900" indent="-342900">
              <a:buFont typeface="Arial"/>
              <a:buChar char="•"/>
            </a:pPr>
            <a:r>
              <a:rPr lang="en-US" sz="1800">
                <a:latin typeface="Cambria"/>
                <a:cs typeface="Cambria"/>
              </a:rPr>
              <a:t>Entity sets</a:t>
            </a:r>
          </a:p>
          <a:p>
            <a:pPr marL="342900" indent="-342900">
              <a:buFont typeface="Arial"/>
              <a:buChar char="•"/>
            </a:pPr>
            <a:r>
              <a:rPr lang="en-US" sz="1800">
                <a:latin typeface="Cambria"/>
                <a:cs typeface="Cambria"/>
              </a:rPr>
              <a:t>Relationship sets</a:t>
            </a:r>
          </a:p>
          <a:p>
            <a:pPr marL="342900" indent="-342900">
              <a:buFont typeface="Arial"/>
              <a:buChar char="•"/>
            </a:pPr>
            <a:r>
              <a:rPr lang="en-US" sz="1800">
                <a:latin typeface="Cambria"/>
                <a:cs typeface="Cambria"/>
              </a:rPr>
              <a:t>Constrains (uni and total)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7200" y="4800600"/>
            <a:ext cx="3962400" cy="101566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>
                <a:latin typeface="Cambria"/>
                <a:cs typeface="Cambria"/>
              </a:rPr>
              <a:t>Database</a:t>
            </a: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Cambria"/>
                <a:cs typeface="Cambria"/>
              </a:rPr>
              <a:t>relations</a:t>
            </a: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Cambria"/>
                <a:cs typeface="Cambria"/>
              </a:rPr>
              <a:t>constrains (key, foreign key)</a:t>
            </a:r>
          </a:p>
        </p:txBody>
      </p:sp>
      <p:cxnSp>
        <p:nvCxnSpPr>
          <p:cNvPr id="5" name="Straight Arrow Connector 4"/>
          <p:cNvCxnSpPr>
            <a:stCxn id="2" idx="2"/>
            <a:endCxn id="45" idx="0"/>
          </p:cNvCxnSpPr>
          <p:nvPr/>
        </p:nvCxnSpPr>
        <p:spPr>
          <a:xfrm>
            <a:off x="2438400" y="1701463"/>
            <a:ext cx="0" cy="1041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5" idx="2"/>
            <a:endCxn id="46" idx="0"/>
          </p:cNvCxnSpPr>
          <p:nvPr/>
        </p:nvCxnSpPr>
        <p:spPr>
          <a:xfrm>
            <a:off x="2438400" y="3974306"/>
            <a:ext cx="0" cy="8262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72000" y="1828800"/>
            <a:ext cx="4419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>
                <a:latin typeface="Cambria"/>
                <a:cs typeface="Cambria"/>
              </a:rPr>
              <a:t>Which one is easier, less likely to make mistake?</a:t>
            </a:r>
          </a:p>
          <a:p>
            <a:pPr marL="800100" lvl="1" indent="-342900">
              <a:buFont typeface="Arial"/>
              <a:buChar char="•"/>
            </a:pPr>
            <a:r>
              <a:rPr lang="en-US">
                <a:latin typeface="Cambria"/>
                <a:cs typeface="Cambria"/>
              </a:rPr>
              <a:t>From requirements to ER</a:t>
            </a:r>
          </a:p>
          <a:p>
            <a:pPr marL="800100" lvl="1" indent="-342900">
              <a:buFont typeface="Arial"/>
              <a:buChar char="•"/>
            </a:pPr>
            <a:r>
              <a:rPr lang="en-US">
                <a:latin typeface="Cambria"/>
                <a:cs typeface="Cambria"/>
              </a:rPr>
              <a:t>From ER to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ambria"/>
                <a:cs typeface="Cambria"/>
              </a:rPr>
              <a:t>Why and what can we do?</a:t>
            </a:r>
          </a:p>
        </p:txBody>
      </p:sp>
    </p:spTree>
    <p:extLst>
      <p:ext uri="{BB962C8B-B14F-4D97-AF65-F5344CB8AC3E}">
        <p14:creationId xmlns:p14="http://schemas.microsoft.com/office/powerpoint/2010/main" val="1644653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4"/>
          <p:cNvSpPr>
            <a:spLocks/>
          </p:cNvSpPr>
          <p:nvPr/>
        </p:nvSpPr>
        <p:spPr bwMode="auto">
          <a:xfrm>
            <a:off x="1328739" y="346076"/>
            <a:ext cx="593725" cy="530225"/>
          </a:xfrm>
          <a:custGeom>
            <a:avLst/>
            <a:gdLst>
              <a:gd name="T0" fmla="*/ 588963 w 374"/>
              <a:gd name="T1" fmla="*/ 238125 h 334"/>
              <a:gd name="T2" fmla="*/ 581025 w 374"/>
              <a:gd name="T3" fmla="*/ 193675 h 334"/>
              <a:gd name="T4" fmla="*/ 563563 w 374"/>
              <a:gd name="T5" fmla="*/ 150812 h 334"/>
              <a:gd name="T6" fmla="*/ 538163 w 374"/>
              <a:gd name="T7" fmla="*/ 111125 h 334"/>
              <a:gd name="T8" fmla="*/ 504825 w 374"/>
              <a:gd name="T9" fmla="*/ 77787 h 334"/>
              <a:gd name="T10" fmla="*/ 465138 w 374"/>
              <a:gd name="T11" fmla="*/ 46037 h 334"/>
              <a:gd name="T12" fmla="*/ 420688 w 374"/>
              <a:gd name="T13" fmla="*/ 23812 h 334"/>
              <a:gd name="T14" fmla="*/ 371475 w 374"/>
              <a:gd name="T15" fmla="*/ 7938 h 334"/>
              <a:gd name="T16" fmla="*/ 320675 w 374"/>
              <a:gd name="T17" fmla="*/ 0 h 334"/>
              <a:gd name="T18" fmla="*/ 269875 w 374"/>
              <a:gd name="T19" fmla="*/ 0 h 334"/>
              <a:gd name="T20" fmla="*/ 219075 w 374"/>
              <a:gd name="T21" fmla="*/ 7938 h 334"/>
              <a:gd name="T22" fmla="*/ 171450 w 374"/>
              <a:gd name="T23" fmla="*/ 23812 h 334"/>
              <a:gd name="T24" fmla="*/ 127000 w 374"/>
              <a:gd name="T25" fmla="*/ 46037 h 334"/>
              <a:gd name="T26" fmla="*/ 87312 w 374"/>
              <a:gd name="T27" fmla="*/ 77787 h 334"/>
              <a:gd name="T28" fmla="*/ 52388 w 374"/>
              <a:gd name="T29" fmla="*/ 111125 h 334"/>
              <a:gd name="T30" fmla="*/ 26988 w 374"/>
              <a:gd name="T31" fmla="*/ 150812 h 334"/>
              <a:gd name="T32" fmla="*/ 9525 w 374"/>
              <a:gd name="T33" fmla="*/ 193675 h 334"/>
              <a:gd name="T34" fmla="*/ 1588 w 374"/>
              <a:gd name="T35" fmla="*/ 238125 h 334"/>
              <a:gd name="T36" fmla="*/ 1588 w 374"/>
              <a:gd name="T37" fmla="*/ 285750 h 334"/>
              <a:gd name="T38" fmla="*/ 9525 w 374"/>
              <a:gd name="T39" fmla="*/ 330200 h 334"/>
              <a:gd name="T40" fmla="*/ 26988 w 374"/>
              <a:gd name="T41" fmla="*/ 373062 h 334"/>
              <a:gd name="T42" fmla="*/ 52388 w 374"/>
              <a:gd name="T43" fmla="*/ 415925 h 334"/>
              <a:gd name="T44" fmla="*/ 87312 w 374"/>
              <a:gd name="T45" fmla="*/ 449263 h 334"/>
              <a:gd name="T46" fmla="*/ 127000 w 374"/>
              <a:gd name="T47" fmla="*/ 481013 h 334"/>
              <a:gd name="T48" fmla="*/ 171450 w 374"/>
              <a:gd name="T49" fmla="*/ 503238 h 334"/>
              <a:gd name="T50" fmla="*/ 219075 w 374"/>
              <a:gd name="T51" fmla="*/ 519113 h 334"/>
              <a:gd name="T52" fmla="*/ 269875 w 374"/>
              <a:gd name="T53" fmla="*/ 525463 h 334"/>
              <a:gd name="T54" fmla="*/ 320675 w 374"/>
              <a:gd name="T55" fmla="*/ 525463 h 334"/>
              <a:gd name="T56" fmla="*/ 371475 w 374"/>
              <a:gd name="T57" fmla="*/ 519113 h 334"/>
              <a:gd name="T58" fmla="*/ 420688 w 374"/>
              <a:gd name="T59" fmla="*/ 503238 h 334"/>
              <a:gd name="T60" fmla="*/ 465138 w 374"/>
              <a:gd name="T61" fmla="*/ 481013 h 334"/>
              <a:gd name="T62" fmla="*/ 504825 w 374"/>
              <a:gd name="T63" fmla="*/ 449263 h 334"/>
              <a:gd name="T64" fmla="*/ 538163 w 374"/>
              <a:gd name="T65" fmla="*/ 415925 h 334"/>
              <a:gd name="T66" fmla="*/ 563563 w 374"/>
              <a:gd name="T67" fmla="*/ 373062 h 334"/>
              <a:gd name="T68" fmla="*/ 581025 w 374"/>
              <a:gd name="T69" fmla="*/ 330200 h 334"/>
              <a:gd name="T70" fmla="*/ 588963 w 374"/>
              <a:gd name="T71" fmla="*/ 285750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4"/>
              <a:gd name="T109" fmla="*/ 0 h 334"/>
              <a:gd name="T110" fmla="*/ 374 w 374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4" h="334">
                <a:moveTo>
                  <a:pt x="373" y="166"/>
                </a:moveTo>
                <a:lnTo>
                  <a:pt x="371" y="150"/>
                </a:lnTo>
                <a:lnTo>
                  <a:pt x="369" y="138"/>
                </a:lnTo>
                <a:lnTo>
                  <a:pt x="366" y="122"/>
                </a:lnTo>
                <a:lnTo>
                  <a:pt x="361" y="108"/>
                </a:lnTo>
                <a:lnTo>
                  <a:pt x="355" y="95"/>
                </a:lnTo>
                <a:lnTo>
                  <a:pt x="348" y="83"/>
                </a:lnTo>
                <a:lnTo>
                  <a:pt x="339" y="70"/>
                </a:lnTo>
                <a:lnTo>
                  <a:pt x="329" y="59"/>
                </a:lnTo>
                <a:lnTo>
                  <a:pt x="318" y="49"/>
                </a:lnTo>
                <a:lnTo>
                  <a:pt x="305" y="39"/>
                </a:lnTo>
                <a:lnTo>
                  <a:pt x="293" y="29"/>
                </a:lnTo>
                <a:lnTo>
                  <a:pt x="279" y="21"/>
                </a:lnTo>
                <a:lnTo>
                  <a:pt x="265" y="15"/>
                </a:lnTo>
                <a:lnTo>
                  <a:pt x="250" y="9"/>
                </a:lnTo>
                <a:lnTo>
                  <a:pt x="234" y="5"/>
                </a:lnTo>
                <a:lnTo>
                  <a:pt x="219" y="2"/>
                </a:lnTo>
                <a:lnTo>
                  <a:pt x="202" y="0"/>
                </a:lnTo>
                <a:lnTo>
                  <a:pt x="186" y="0"/>
                </a:lnTo>
                <a:lnTo>
                  <a:pt x="170" y="0"/>
                </a:lnTo>
                <a:lnTo>
                  <a:pt x="153" y="2"/>
                </a:lnTo>
                <a:lnTo>
                  <a:pt x="138" y="5"/>
                </a:lnTo>
                <a:lnTo>
                  <a:pt x="122" y="9"/>
                </a:lnTo>
                <a:lnTo>
                  <a:pt x="108" y="15"/>
                </a:lnTo>
                <a:lnTo>
                  <a:pt x="93" y="21"/>
                </a:lnTo>
                <a:lnTo>
                  <a:pt x="80" y="29"/>
                </a:lnTo>
                <a:lnTo>
                  <a:pt x="67" y="39"/>
                </a:lnTo>
                <a:lnTo>
                  <a:pt x="55" y="49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5"/>
                </a:lnTo>
                <a:lnTo>
                  <a:pt x="11" y="108"/>
                </a:lnTo>
                <a:lnTo>
                  <a:pt x="6" y="122"/>
                </a:lnTo>
                <a:lnTo>
                  <a:pt x="3" y="138"/>
                </a:lnTo>
                <a:lnTo>
                  <a:pt x="1" y="150"/>
                </a:lnTo>
                <a:lnTo>
                  <a:pt x="0" y="166"/>
                </a:lnTo>
                <a:lnTo>
                  <a:pt x="1" y="180"/>
                </a:lnTo>
                <a:lnTo>
                  <a:pt x="3" y="196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2"/>
                </a:lnTo>
                <a:lnTo>
                  <a:pt x="43" y="273"/>
                </a:lnTo>
                <a:lnTo>
                  <a:pt x="55" y="283"/>
                </a:lnTo>
                <a:lnTo>
                  <a:pt x="67" y="294"/>
                </a:lnTo>
                <a:lnTo>
                  <a:pt x="80" y="303"/>
                </a:lnTo>
                <a:lnTo>
                  <a:pt x="93" y="310"/>
                </a:lnTo>
                <a:lnTo>
                  <a:pt x="108" y="317"/>
                </a:lnTo>
                <a:lnTo>
                  <a:pt x="122" y="323"/>
                </a:lnTo>
                <a:lnTo>
                  <a:pt x="138" y="327"/>
                </a:lnTo>
                <a:lnTo>
                  <a:pt x="153" y="330"/>
                </a:lnTo>
                <a:lnTo>
                  <a:pt x="170" y="331"/>
                </a:lnTo>
                <a:lnTo>
                  <a:pt x="186" y="333"/>
                </a:lnTo>
                <a:lnTo>
                  <a:pt x="202" y="331"/>
                </a:lnTo>
                <a:lnTo>
                  <a:pt x="219" y="330"/>
                </a:lnTo>
                <a:lnTo>
                  <a:pt x="234" y="327"/>
                </a:lnTo>
                <a:lnTo>
                  <a:pt x="250" y="323"/>
                </a:lnTo>
                <a:lnTo>
                  <a:pt x="265" y="317"/>
                </a:lnTo>
                <a:lnTo>
                  <a:pt x="279" y="310"/>
                </a:lnTo>
                <a:lnTo>
                  <a:pt x="293" y="303"/>
                </a:lnTo>
                <a:lnTo>
                  <a:pt x="305" y="294"/>
                </a:lnTo>
                <a:lnTo>
                  <a:pt x="318" y="283"/>
                </a:lnTo>
                <a:lnTo>
                  <a:pt x="329" y="273"/>
                </a:lnTo>
                <a:lnTo>
                  <a:pt x="339" y="262"/>
                </a:lnTo>
                <a:lnTo>
                  <a:pt x="348" y="249"/>
                </a:lnTo>
                <a:lnTo>
                  <a:pt x="355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6"/>
                </a:lnTo>
                <a:lnTo>
                  <a:pt x="371" y="180"/>
                </a:lnTo>
                <a:lnTo>
                  <a:pt x="373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29" name="Freeform 5"/>
          <p:cNvSpPr>
            <a:spLocks/>
          </p:cNvSpPr>
          <p:nvPr/>
        </p:nvSpPr>
        <p:spPr bwMode="auto">
          <a:xfrm>
            <a:off x="796926" y="736601"/>
            <a:ext cx="593725" cy="530225"/>
          </a:xfrm>
          <a:custGeom>
            <a:avLst/>
            <a:gdLst>
              <a:gd name="T0" fmla="*/ 588963 w 374"/>
              <a:gd name="T1" fmla="*/ 238125 h 334"/>
              <a:gd name="T2" fmla="*/ 581025 w 374"/>
              <a:gd name="T3" fmla="*/ 193675 h 334"/>
              <a:gd name="T4" fmla="*/ 563563 w 374"/>
              <a:gd name="T5" fmla="*/ 149225 h 334"/>
              <a:gd name="T6" fmla="*/ 538163 w 374"/>
              <a:gd name="T7" fmla="*/ 111125 h 334"/>
              <a:gd name="T8" fmla="*/ 503238 w 374"/>
              <a:gd name="T9" fmla="*/ 74612 h 334"/>
              <a:gd name="T10" fmla="*/ 463550 w 374"/>
              <a:gd name="T11" fmla="*/ 46037 h 334"/>
              <a:gd name="T12" fmla="*/ 420688 w 374"/>
              <a:gd name="T13" fmla="*/ 22225 h 334"/>
              <a:gd name="T14" fmla="*/ 373062 w 374"/>
              <a:gd name="T15" fmla="*/ 6350 h 334"/>
              <a:gd name="T16" fmla="*/ 320675 w 374"/>
              <a:gd name="T17" fmla="*/ 0 h 334"/>
              <a:gd name="T18" fmla="*/ 269875 w 374"/>
              <a:gd name="T19" fmla="*/ 0 h 334"/>
              <a:gd name="T20" fmla="*/ 219075 w 374"/>
              <a:gd name="T21" fmla="*/ 6350 h 334"/>
              <a:gd name="T22" fmla="*/ 169862 w 374"/>
              <a:gd name="T23" fmla="*/ 22225 h 334"/>
              <a:gd name="T24" fmla="*/ 127000 w 374"/>
              <a:gd name="T25" fmla="*/ 46037 h 334"/>
              <a:gd name="T26" fmla="*/ 87312 w 374"/>
              <a:gd name="T27" fmla="*/ 74612 h 334"/>
              <a:gd name="T28" fmla="*/ 52388 w 374"/>
              <a:gd name="T29" fmla="*/ 111125 h 334"/>
              <a:gd name="T30" fmla="*/ 26988 w 374"/>
              <a:gd name="T31" fmla="*/ 149225 h 334"/>
              <a:gd name="T32" fmla="*/ 9525 w 374"/>
              <a:gd name="T33" fmla="*/ 193675 h 334"/>
              <a:gd name="T34" fmla="*/ 1588 w 374"/>
              <a:gd name="T35" fmla="*/ 238125 h 334"/>
              <a:gd name="T36" fmla="*/ 1588 w 374"/>
              <a:gd name="T37" fmla="*/ 285750 h 334"/>
              <a:gd name="T38" fmla="*/ 9525 w 374"/>
              <a:gd name="T39" fmla="*/ 330200 h 334"/>
              <a:gd name="T40" fmla="*/ 26988 w 374"/>
              <a:gd name="T41" fmla="*/ 373062 h 334"/>
              <a:gd name="T42" fmla="*/ 52388 w 374"/>
              <a:gd name="T43" fmla="*/ 414338 h 334"/>
              <a:gd name="T44" fmla="*/ 87312 w 374"/>
              <a:gd name="T45" fmla="*/ 449263 h 334"/>
              <a:gd name="T46" fmla="*/ 127000 w 374"/>
              <a:gd name="T47" fmla="*/ 477838 h 334"/>
              <a:gd name="T48" fmla="*/ 169862 w 374"/>
              <a:gd name="T49" fmla="*/ 501650 h 334"/>
              <a:gd name="T50" fmla="*/ 219075 w 374"/>
              <a:gd name="T51" fmla="*/ 515938 h 334"/>
              <a:gd name="T52" fmla="*/ 269875 w 374"/>
              <a:gd name="T53" fmla="*/ 525463 h 334"/>
              <a:gd name="T54" fmla="*/ 320675 w 374"/>
              <a:gd name="T55" fmla="*/ 525463 h 334"/>
              <a:gd name="T56" fmla="*/ 373062 w 374"/>
              <a:gd name="T57" fmla="*/ 515938 h 334"/>
              <a:gd name="T58" fmla="*/ 420688 w 374"/>
              <a:gd name="T59" fmla="*/ 501650 h 334"/>
              <a:gd name="T60" fmla="*/ 463550 w 374"/>
              <a:gd name="T61" fmla="*/ 477838 h 334"/>
              <a:gd name="T62" fmla="*/ 503238 w 374"/>
              <a:gd name="T63" fmla="*/ 449263 h 334"/>
              <a:gd name="T64" fmla="*/ 538163 w 374"/>
              <a:gd name="T65" fmla="*/ 414338 h 334"/>
              <a:gd name="T66" fmla="*/ 563563 w 374"/>
              <a:gd name="T67" fmla="*/ 373062 h 334"/>
              <a:gd name="T68" fmla="*/ 581025 w 374"/>
              <a:gd name="T69" fmla="*/ 330200 h 334"/>
              <a:gd name="T70" fmla="*/ 588963 w 374"/>
              <a:gd name="T71" fmla="*/ 285750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4"/>
              <a:gd name="T109" fmla="*/ 0 h 334"/>
              <a:gd name="T110" fmla="*/ 374 w 374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4" h="334">
                <a:moveTo>
                  <a:pt x="373" y="166"/>
                </a:moveTo>
                <a:lnTo>
                  <a:pt x="371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5" y="94"/>
                </a:lnTo>
                <a:lnTo>
                  <a:pt x="348" y="83"/>
                </a:lnTo>
                <a:lnTo>
                  <a:pt x="339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9" y="21"/>
                </a:lnTo>
                <a:lnTo>
                  <a:pt x="265" y="14"/>
                </a:lnTo>
                <a:lnTo>
                  <a:pt x="250" y="9"/>
                </a:lnTo>
                <a:lnTo>
                  <a:pt x="235" y="4"/>
                </a:lnTo>
                <a:lnTo>
                  <a:pt x="219" y="1"/>
                </a:lnTo>
                <a:lnTo>
                  <a:pt x="202" y="0"/>
                </a:lnTo>
                <a:lnTo>
                  <a:pt x="186" y="0"/>
                </a:lnTo>
                <a:lnTo>
                  <a:pt x="170" y="0"/>
                </a:lnTo>
                <a:lnTo>
                  <a:pt x="153" y="1"/>
                </a:lnTo>
                <a:lnTo>
                  <a:pt x="138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7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4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2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8" y="325"/>
                </a:lnTo>
                <a:lnTo>
                  <a:pt x="153" y="330"/>
                </a:lnTo>
                <a:lnTo>
                  <a:pt x="170" y="331"/>
                </a:lnTo>
                <a:lnTo>
                  <a:pt x="186" y="333"/>
                </a:lnTo>
                <a:lnTo>
                  <a:pt x="202" y="331"/>
                </a:lnTo>
                <a:lnTo>
                  <a:pt x="219" y="330"/>
                </a:lnTo>
                <a:lnTo>
                  <a:pt x="235" y="325"/>
                </a:lnTo>
                <a:lnTo>
                  <a:pt x="250" y="323"/>
                </a:lnTo>
                <a:lnTo>
                  <a:pt x="265" y="316"/>
                </a:lnTo>
                <a:lnTo>
                  <a:pt x="279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9" y="261"/>
                </a:lnTo>
                <a:lnTo>
                  <a:pt x="348" y="249"/>
                </a:lnTo>
                <a:lnTo>
                  <a:pt x="355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1" y="180"/>
                </a:lnTo>
                <a:lnTo>
                  <a:pt x="373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30" name="Freeform 6"/>
          <p:cNvSpPr>
            <a:spLocks/>
          </p:cNvSpPr>
          <p:nvPr/>
        </p:nvSpPr>
        <p:spPr bwMode="auto">
          <a:xfrm>
            <a:off x="1882775" y="736601"/>
            <a:ext cx="592139" cy="530225"/>
          </a:xfrm>
          <a:custGeom>
            <a:avLst/>
            <a:gdLst>
              <a:gd name="T0" fmla="*/ 1588 w 373"/>
              <a:gd name="T1" fmla="*/ 285750 h 334"/>
              <a:gd name="T2" fmla="*/ 9525 w 373"/>
              <a:gd name="T3" fmla="*/ 330200 h 334"/>
              <a:gd name="T4" fmla="*/ 26988 w 373"/>
              <a:gd name="T5" fmla="*/ 373062 h 334"/>
              <a:gd name="T6" fmla="*/ 52388 w 373"/>
              <a:gd name="T7" fmla="*/ 414338 h 334"/>
              <a:gd name="T8" fmla="*/ 87313 w 373"/>
              <a:gd name="T9" fmla="*/ 449263 h 334"/>
              <a:gd name="T10" fmla="*/ 127000 w 373"/>
              <a:gd name="T11" fmla="*/ 477838 h 334"/>
              <a:gd name="T12" fmla="*/ 169863 w 373"/>
              <a:gd name="T13" fmla="*/ 501650 h 334"/>
              <a:gd name="T14" fmla="*/ 217488 w 373"/>
              <a:gd name="T15" fmla="*/ 515938 h 334"/>
              <a:gd name="T16" fmla="*/ 269875 w 373"/>
              <a:gd name="T17" fmla="*/ 525463 h 334"/>
              <a:gd name="T18" fmla="*/ 319088 w 373"/>
              <a:gd name="T19" fmla="*/ 525463 h 334"/>
              <a:gd name="T20" fmla="*/ 371475 w 373"/>
              <a:gd name="T21" fmla="*/ 515938 h 334"/>
              <a:gd name="T22" fmla="*/ 419100 w 373"/>
              <a:gd name="T23" fmla="*/ 501650 h 334"/>
              <a:gd name="T24" fmla="*/ 463550 w 373"/>
              <a:gd name="T25" fmla="*/ 477838 h 334"/>
              <a:gd name="T26" fmla="*/ 503238 w 373"/>
              <a:gd name="T27" fmla="*/ 449263 h 334"/>
              <a:gd name="T28" fmla="*/ 536575 w 373"/>
              <a:gd name="T29" fmla="*/ 414338 h 334"/>
              <a:gd name="T30" fmla="*/ 561975 w 373"/>
              <a:gd name="T31" fmla="*/ 373062 h 334"/>
              <a:gd name="T32" fmla="*/ 581025 w 373"/>
              <a:gd name="T33" fmla="*/ 330200 h 334"/>
              <a:gd name="T34" fmla="*/ 590550 w 373"/>
              <a:gd name="T35" fmla="*/ 284162 h 334"/>
              <a:gd name="T36" fmla="*/ 590550 w 373"/>
              <a:gd name="T37" fmla="*/ 238125 h 334"/>
              <a:gd name="T38" fmla="*/ 581025 w 373"/>
              <a:gd name="T39" fmla="*/ 193675 h 334"/>
              <a:gd name="T40" fmla="*/ 561975 w 373"/>
              <a:gd name="T41" fmla="*/ 149225 h 334"/>
              <a:gd name="T42" fmla="*/ 536575 w 373"/>
              <a:gd name="T43" fmla="*/ 111125 h 334"/>
              <a:gd name="T44" fmla="*/ 503238 w 373"/>
              <a:gd name="T45" fmla="*/ 74612 h 334"/>
              <a:gd name="T46" fmla="*/ 463550 w 373"/>
              <a:gd name="T47" fmla="*/ 46037 h 334"/>
              <a:gd name="T48" fmla="*/ 419100 w 373"/>
              <a:gd name="T49" fmla="*/ 22225 h 334"/>
              <a:gd name="T50" fmla="*/ 371475 w 373"/>
              <a:gd name="T51" fmla="*/ 6350 h 334"/>
              <a:gd name="T52" fmla="*/ 319088 w 373"/>
              <a:gd name="T53" fmla="*/ 0 h 334"/>
              <a:gd name="T54" fmla="*/ 269875 w 373"/>
              <a:gd name="T55" fmla="*/ 0 h 334"/>
              <a:gd name="T56" fmla="*/ 217488 w 373"/>
              <a:gd name="T57" fmla="*/ 6350 h 334"/>
              <a:gd name="T58" fmla="*/ 169863 w 373"/>
              <a:gd name="T59" fmla="*/ 22225 h 334"/>
              <a:gd name="T60" fmla="*/ 127000 w 373"/>
              <a:gd name="T61" fmla="*/ 46037 h 334"/>
              <a:gd name="T62" fmla="*/ 87313 w 373"/>
              <a:gd name="T63" fmla="*/ 74612 h 334"/>
              <a:gd name="T64" fmla="*/ 52388 w 373"/>
              <a:gd name="T65" fmla="*/ 111125 h 334"/>
              <a:gd name="T66" fmla="*/ 26988 w 373"/>
              <a:gd name="T67" fmla="*/ 150812 h 334"/>
              <a:gd name="T68" fmla="*/ 9525 w 373"/>
              <a:gd name="T69" fmla="*/ 193675 h 334"/>
              <a:gd name="T70" fmla="*/ 1588 w 373"/>
              <a:gd name="T71" fmla="*/ 238125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3"/>
              <a:gd name="T109" fmla="*/ 0 h 334"/>
              <a:gd name="T110" fmla="*/ 373 w 373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3" h="334">
                <a:moveTo>
                  <a:pt x="0" y="166"/>
                </a:move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3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7" y="325"/>
                </a:lnTo>
                <a:lnTo>
                  <a:pt x="154" y="330"/>
                </a:lnTo>
                <a:lnTo>
                  <a:pt x="170" y="331"/>
                </a:lnTo>
                <a:lnTo>
                  <a:pt x="186" y="333"/>
                </a:lnTo>
                <a:lnTo>
                  <a:pt x="201" y="331"/>
                </a:lnTo>
                <a:lnTo>
                  <a:pt x="217" y="330"/>
                </a:lnTo>
                <a:lnTo>
                  <a:pt x="234" y="325"/>
                </a:lnTo>
                <a:lnTo>
                  <a:pt x="249" y="323"/>
                </a:lnTo>
                <a:lnTo>
                  <a:pt x="264" y="316"/>
                </a:lnTo>
                <a:lnTo>
                  <a:pt x="278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8" y="261"/>
                </a:lnTo>
                <a:lnTo>
                  <a:pt x="347" y="249"/>
                </a:lnTo>
                <a:lnTo>
                  <a:pt x="354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2" y="179"/>
                </a:lnTo>
                <a:lnTo>
                  <a:pt x="372" y="166"/>
                </a:lnTo>
                <a:lnTo>
                  <a:pt x="372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4" y="94"/>
                </a:lnTo>
                <a:lnTo>
                  <a:pt x="347" y="83"/>
                </a:lnTo>
                <a:lnTo>
                  <a:pt x="338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8" y="21"/>
                </a:lnTo>
                <a:lnTo>
                  <a:pt x="264" y="14"/>
                </a:lnTo>
                <a:lnTo>
                  <a:pt x="249" y="9"/>
                </a:lnTo>
                <a:lnTo>
                  <a:pt x="234" y="4"/>
                </a:lnTo>
                <a:lnTo>
                  <a:pt x="217" y="1"/>
                </a:lnTo>
                <a:lnTo>
                  <a:pt x="201" y="0"/>
                </a:lnTo>
                <a:lnTo>
                  <a:pt x="186" y="0"/>
                </a:lnTo>
                <a:lnTo>
                  <a:pt x="170" y="0"/>
                </a:lnTo>
                <a:lnTo>
                  <a:pt x="154" y="1"/>
                </a:lnTo>
                <a:lnTo>
                  <a:pt x="137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6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5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31" name="Freeform 7"/>
          <p:cNvSpPr>
            <a:spLocks/>
          </p:cNvSpPr>
          <p:nvPr/>
        </p:nvSpPr>
        <p:spPr bwMode="auto">
          <a:xfrm>
            <a:off x="1328739" y="1589089"/>
            <a:ext cx="1179512" cy="547687"/>
          </a:xfrm>
          <a:custGeom>
            <a:avLst/>
            <a:gdLst>
              <a:gd name="T0" fmla="*/ 1177925 w 743"/>
              <a:gd name="T1" fmla="*/ 546100 h 345"/>
              <a:gd name="T2" fmla="*/ 1177925 w 743"/>
              <a:gd name="T3" fmla="*/ 0 h 345"/>
              <a:gd name="T4" fmla="*/ 0 w 743"/>
              <a:gd name="T5" fmla="*/ 0 h 345"/>
              <a:gd name="T6" fmla="*/ 0 w 743"/>
              <a:gd name="T7" fmla="*/ 546100 h 345"/>
              <a:gd name="T8" fmla="*/ 1177925 w 743"/>
              <a:gd name="T9" fmla="*/ 546100 h 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3"/>
              <a:gd name="T16" fmla="*/ 0 h 345"/>
              <a:gd name="T17" fmla="*/ 743 w 743"/>
              <a:gd name="T18" fmla="*/ 345 h 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3" h="345">
                <a:moveTo>
                  <a:pt x="742" y="344"/>
                </a:moveTo>
                <a:lnTo>
                  <a:pt x="742" y="0"/>
                </a:lnTo>
                <a:lnTo>
                  <a:pt x="0" y="0"/>
                </a:lnTo>
                <a:lnTo>
                  <a:pt x="0" y="344"/>
                </a:lnTo>
                <a:lnTo>
                  <a:pt x="742" y="34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1944688" y="860426"/>
            <a:ext cx="55874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dob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277940" y="417514"/>
            <a:ext cx="718747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Cambria"/>
                <a:cs typeface="Cambria"/>
              </a:rPr>
              <a:t>name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257301" y="1685926"/>
            <a:ext cx="1207363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Employees</a:t>
            </a:r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828676" y="847726"/>
            <a:ext cx="49492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u="sng">
                <a:solidFill>
                  <a:srgbClr val="000000"/>
                </a:solidFill>
                <a:latin typeface="Cambria"/>
                <a:cs typeface="Cambria"/>
              </a:rPr>
              <a:t>ssn</a:t>
            </a:r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>
            <a:off x="1089025" y="1250951"/>
            <a:ext cx="400051" cy="328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37" name="Line 18"/>
          <p:cNvSpPr>
            <a:spLocks noChangeShapeType="1"/>
          </p:cNvSpPr>
          <p:nvPr/>
        </p:nvSpPr>
        <p:spPr bwMode="auto">
          <a:xfrm>
            <a:off x="1625601" y="890588"/>
            <a:ext cx="117475" cy="7254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38" name="Line 19"/>
          <p:cNvSpPr>
            <a:spLocks noChangeShapeType="1"/>
          </p:cNvSpPr>
          <p:nvPr/>
        </p:nvSpPr>
        <p:spPr bwMode="auto">
          <a:xfrm flipH="1">
            <a:off x="1973263" y="1298575"/>
            <a:ext cx="209551" cy="3000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39" name="Freeform 4"/>
          <p:cNvSpPr>
            <a:spLocks/>
          </p:cNvSpPr>
          <p:nvPr/>
        </p:nvSpPr>
        <p:spPr bwMode="auto">
          <a:xfrm>
            <a:off x="6475414" y="307976"/>
            <a:ext cx="593725" cy="530225"/>
          </a:xfrm>
          <a:custGeom>
            <a:avLst/>
            <a:gdLst>
              <a:gd name="T0" fmla="*/ 588963 w 374"/>
              <a:gd name="T1" fmla="*/ 238125 h 334"/>
              <a:gd name="T2" fmla="*/ 581025 w 374"/>
              <a:gd name="T3" fmla="*/ 193675 h 334"/>
              <a:gd name="T4" fmla="*/ 563563 w 374"/>
              <a:gd name="T5" fmla="*/ 150812 h 334"/>
              <a:gd name="T6" fmla="*/ 538163 w 374"/>
              <a:gd name="T7" fmla="*/ 111125 h 334"/>
              <a:gd name="T8" fmla="*/ 504825 w 374"/>
              <a:gd name="T9" fmla="*/ 77787 h 334"/>
              <a:gd name="T10" fmla="*/ 465138 w 374"/>
              <a:gd name="T11" fmla="*/ 46037 h 334"/>
              <a:gd name="T12" fmla="*/ 420688 w 374"/>
              <a:gd name="T13" fmla="*/ 23812 h 334"/>
              <a:gd name="T14" fmla="*/ 371475 w 374"/>
              <a:gd name="T15" fmla="*/ 7938 h 334"/>
              <a:gd name="T16" fmla="*/ 320675 w 374"/>
              <a:gd name="T17" fmla="*/ 0 h 334"/>
              <a:gd name="T18" fmla="*/ 269875 w 374"/>
              <a:gd name="T19" fmla="*/ 0 h 334"/>
              <a:gd name="T20" fmla="*/ 219075 w 374"/>
              <a:gd name="T21" fmla="*/ 7938 h 334"/>
              <a:gd name="T22" fmla="*/ 171450 w 374"/>
              <a:gd name="T23" fmla="*/ 23812 h 334"/>
              <a:gd name="T24" fmla="*/ 127000 w 374"/>
              <a:gd name="T25" fmla="*/ 46037 h 334"/>
              <a:gd name="T26" fmla="*/ 87312 w 374"/>
              <a:gd name="T27" fmla="*/ 77787 h 334"/>
              <a:gd name="T28" fmla="*/ 52388 w 374"/>
              <a:gd name="T29" fmla="*/ 111125 h 334"/>
              <a:gd name="T30" fmla="*/ 26988 w 374"/>
              <a:gd name="T31" fmla="*/ 150812 h 334"/>
              <a:gd name="T32" fmla="*/ 9525 w 374"/>
              <a:gd name="T33" fmla="*/ 193675 h 334"/>
              <a:gd name="T34" fmla="*/ 1588 w 374"/>
              <a:gd name="T35" fmla="*/ 238125 h 334"/>
              <a:gd name="T36" fmla="*/ 1588 w 374"/>
              <a:gd name="T37" fmla="*/ 285750 h 334"/>
              <a:gd name="T38" fmla="*/ 9525 w 374"/>
              <a:gd name="T39" fmla="*/ 330200 h 334"/>
              <a:gd name="T40" fmla="*/ 26988 w 374"/>
              <a:gd name="T41" fmla="*/ 373062 h 334"/>
              <a:gd name="T42" fmla="*/ 52388 w 374"/>
              <a:gd name="T43" fmla="*/ 415925 h 334"/>
              <a:gd name="T44" fmla="*/ 87312 w 374"/>
              <a:gd name="T45" fmla="*/ 449263 h 334"/>
              <a:gd name="T46" fmla="*/ 127000 w 374"/>
              <a:gd name="T47" fmla="*/ 481013 h 334"/>
              <a:gd name="T48" fmla="*/ 171450 w 374"/>
              <a:gd name="T49" fmla="*/ 503238 h 334"/>
              <a:gd name="T50" fmla="*/ 219075 w 374"/>
              <a:gd name="T51" fmla="*/ 519113 h 334"/>
              <a:gd name="T52" fmla="*/ 269875 w 374"/>
              <a:gd name="T53" fmla="*/ 525463 h 334"/>
              <a:gd name="T54" fmla="*/ 320675 w 374"/>
              <a:gd name="T55" fmla="*/ 525463 h 334"/>
              <a:gd name="T56" fmla="*/ 371475 w 374"/>
              <a:gd name="T57" fmla="*/ 519113 h 334"/>
              <a:gd name="T58" fmla="*/ 420688 w 374"/>
              <a:gd name="T59" fmla="*/ 503238 h 334"/>
              <a:gd name="T60" fmla="*/ 465138 w 374"/>
              <a:gd name="T61" fmla="*/ 481013 h 334"/>
              <a:gd name="T62" fmla="*/ 504825 w 374"/>
              <a:gd name="T63" fmla="*/ 449263 h 334"/>
              <a:gd name="T64" fmla="*/ 538163 w 374"/>
              <a:gd name="T65" fmla="*/ 415925 h 334"/>
              <a:gd name="T66" fmla="*/ 563563 w 374"/>
              <a:gd name="T67" fmla="*/ 373062 h 334"/>
              <a:gd name="T68" fmla="*/ 581025 w 374"/>
              <a:gd name="T69" fmla="*/ 330200 h 334"/>
              <a:gd name="T70" fmla="*/ 588963 w 374"/>
              <a:gd name="T71" fmla="*/ 285750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4"/>
              <a:gd name="T109" fmla="*/ 0 h 334"/>
              <a:gd name="T110" fmla="*/ 374 w 374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4" h="334">
                <a:moveTo>
                  <a:pt x="373" y="166"/>
                </a:moveTo>
                <a:lnTo>
                  <a:pt x="371" y="150"/>
                </a:lnTo>
                <a:lnTo>
                  <a:pt x="369" y="138"/>
                </a:lnTo>
                <a:lnTo>
                  <a:pt x="366" y="122"/>
                </a:lnTo>
                <a:lnTo>
                  <a:pt x="361" y="108"/>
                </a:lnTo>
                <a:lnTo>
                  <a:pt x="355" y="95"/>
                </a:lnTo>
                <a:lnTo>
                  <a:pt x="348" y="83"/>
                </a:lnTo>
                <a:lnTo>
                  <a:pt x="339" y="70"/>
                </a:lnTo>
                <a:lnTo>
                  <a:pt x="329" y="59"/>
                </a:lnTo>
                <a:lnTo>
                  <a:pt x="318" y="49"/>
                </a:lnTo>
                <a:lnTo>
                  <a:pt x="305" y="39"/>
                </a:lnTo>
                <a:lnTo>
                  <a:pt x="293" y="29"/>
                </a:lnTo>
                <a:lnTo>
                  <a:pt x="279" y="21"/>
                </a:lnTo>
                <a:lnTo>
                  <a:pt x="265" y="15"/>
                </a:lnTo>
                <a:lnTo>
                  <a:pt x="250" y="9"/>
                </a:lnTo>
                <a:lnTo>
                  <a:pt x="234" y="5"/>
                </a:lnTo>
                <a:lnTo>
                  <a:pt x="219" y="2"/>
                </a:lnTo>
                <a:lnTo>
                  <a:pt x="202" y="0"/>
                </a:lnTo>
                <a:lnTo>
                  <a:pt x="186" y="0"/>
                </a:lnTo>
                <a:lnTo>
                  <a:pt x="170" y="0"/>
                </a:lnTo>
                <a:lnTo>
                  <a:pt x="153" y="2"/>
                </a:lnTo>
                <a:lnTo>
                  <a:pt x="138" y="5"/>
                </a:lnTo>
                <a:lnTo>
                  <a:pt x="122" y="9"/>
                </a:lnTo>
                <a:lnTo>
                  <a:pt x="108" y="15"/>
                </a:lnTo>
                <a:lnTo>
                  <a:pt x="93" y="21"/>
                </a:lnTo>
                <a:lnTo>
                  <a:pt x="80" y="29"/>
                </a:lnTo>
                <a:lnTo>
                  <a:pt x="67" y="39"/>
                </a:lnTo>
                <a:lnTo>
                  <a:pt x="55" y="49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5"/>
                </a:lnTo>
                <a:lnTo>
                  <a:pt x="11" y="108"/>
                </a:lnTo>
                <a:lnTo>
                  <a:pt x="6" y="122"/>
                </a:lnTo>
                <a:lnTo>
                  <a:pt x="3" y="138"/>
                </a:lnTo>
                <a:lnTo>
                  <a:pt x="1" y="150"/>
                </a:lnTo>
                <a:lnTo>
                  <a:pt x="0" y="166"/>
                </a:lnTo>
                <a:lnTo>
                  <a:pt x="1" y="180"/>
                </a:lnTo>
                <a:lnTo>
                  <a:pt x="3" y="196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2"/>
                </a:lnTo>
                <a:lnTo>
                  <a:pt x="43" y="273"/>
                </a:lnTo>
                <a:lnTo>
                  <a:pt x="55" y="283"/>
                </a:lnTo>
                <a:lnTo>
                  <a:pt x="67" y="294"/>
                </a:lnTo>
                <a:lnTo>
                  <a:pt x="80" y="303"/>
                </a:lnTo>
                <a:lnTo>
                  <a:pt x="93" y="310"/>
                </a:lnTo>
                <a:lnTo>
                  <a:pt x="108" y="317"/>
                </a:lnTo>
                <a:lnTo>
                  <a:pt x="122" y="323"/>
                </a:lnTo>
                <a:lnTo>
                  <a:pt x="138" y="327"/>
                </a:lnTo>
                <a:lnTo>
                  <a:pt x="153" y="330"/>
                </a:lnTo>
                <a:lnTo>
                  <a:pt x="170" y="331"/>
                </a:lnTo>
                <a:lnTo>
                  <a:pt x="186" y="333"/>
                </a:lnTo>
                <a:lnTo>
                  <a:pt x="202" y="331"/>
                </a:lnTo>
                <a:lnTo>
                  <a:pt x="219" y="330"/>
                </a:lnTo>
                <a:lnTo>
                  <a:pt x="234" y="327"/>
                </a:lnTo>
                <a:lnTo>
                  <a:pt x="250" y="323"/>
                </a:lnTo>
                <a:lnTo>
                  <a:pt x="265" y="317"/>
                </a:lnTo>
                <a:lnTo>
                  <a:pt x="279" y="310"/>
                </a:lnTo>
                <a:lnTo>
                  <a:pt x="293" y="303"/>
                </a:lnTo>
                <a:lnTo>
                  <a:pt x="305" y="294"/>
                </a:lnTo>
                <a:lnTo>
                  <a:pt x="318" y="283"/>
                </a:lnTo>
                <a:lnTo>
                  <a:pt x="329" y="273"/>
                </a:lnTo>
                <a:lnTo>
                  <a:pt x="339" y="262"/>
                </a:lnTo>
                <a:lnTo>
                  <a:pt x="348" y="249"/>
                </a:lnTo>
                <a:lnTo>
                  <a:pt x="355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6"/>
                </a:lnTo>
                <a:lnTo>
                  <a:pt x="371" y="180"/>
                </a:lnTo>
                <a:lnTo>
                  <a:pt x="373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5943600" y="698501"/>
            <a:ext cx="593725" cy="530225"/>
          </a:xfrm>
          <a:custGeom>
            <a:avLst/>
            <a:gdLst>
              <a:gd name="T0" fmla="*/ 588963 w 374"/>
              <a:gd name="T1" fmla="*/ 238125 h 334"/>
              <a:gd name="T2" fmla="*/ 581025 w 374"/>
              <a:gd name="T3" fmla="*/ 193675 h 334"/>
              <a:gd name="T4" fmla="*/ 563563 w 374"/>
              <a:gd name="T5" fmla="*/ 149225 h 334"/>
              <a:gd name="T6" fmla="*/ 538163 w 374"/>
              <a:gd name="T7" fmla="*/ 111125 h 334"/>
              <a:gd name="T8" fmla="*/ 503238 w 374"/>
              <a:gd name="T9" fmla="*/ 74612 h 334"/>
              <a:gd name="T10" fmla="*/ 463550 w 374"/>
              <a:gd name="T11" fmla="*/ 46037 h 334"/>
              <a:gd name="T12" fmla="*/ 420688 w 374"/>
              <a:gd name="T13" fmla="*/ 22225 h 334"/>
              <a:gd name="T14" fmla="*/ 373062 w 374"/>
              <a:gd name="T15" fmla="*/ 6350 h 334"/>
              <a:gd name="T16" fmla="*/ 320675 w 374"/>
              <a:gd name="T17" fmla="*/ 0 h 334"/>
              <a:gd name="T18" fmla="*/ 269875 w 374"/>
              <a:gd name="T19" fmla="*/ 0 h 334"/>
              <a:gd name="T20" fmla="*/ 219075 w 374"/>
              <a:gd name="T21" fmla="*/ 6350 h 334"/>
              <a:gd name="T22" fmla="*/ 169862 w 374"/>
              <a:gd name="T23" fmla="*/ 22225 h 334"/>
              <a:gd name="T24" fmla="*/ 127000 w 374"/>
              <a:gd name="T25" fmla="*/ 46037 h 334"/>
              <a:gd name="T26" fmla="*/ 87312 w 374"/>
              <a:gd name="T27" fmla="*/ 74612 h 334"/>
              <a:gd name="T28" fmla="*/ 52388 w 374"/>
              <a:gd name="T29" fmla="*/ 111125 h 334"/>
              <a:gd name="T30" fmla="*/ 26988 w 374"/>
              <a:gd name="T31" fmla="*/ 149225 h 334"/>
              <a:gd name="T32" fmla="*/ 9525 w 374"/>
              <a:gd name="T33" fmla="*/ 193675 h 334"/>
              <a:gd name="T34" fmla="*/ 1588 w 374"/>
              <a:gd name="T35" fmla="*/ 238125 h 334"/>
              <a:gd name="T36" fmla="*/ 1588 w 374"/>
              <a:gd name="T37" fmla="*/ 285750 h 334"/>
              <a:gd name="T38" fmla="*/ 9525 w 374"/>
              <a:gd name="T39" fmla="*/ 330200 h 334"/>
              <a:gd name="T40" fmla="*/ 26988 w 374"/>
              <a:gd name="T41" fmla="*/ 373062 h 334"/>
              <a:gd name="T42" fmla="*/ 52388 w 374"/>
              <a:gd name="T43" fmla="*/ 414338 h 334"/>
              <a:gd name="T44" fmla="*/ 87312 w 374"/>
              <a:gd name="T45" fmla="*/ 449263 h 334"/>
              <a:gd name="T46" fmla="*/ 127000 w 374"/>
              <a:gd name="T47" fmla="*/ 477838 h 334"/>
              <a:gd name="T48" fmla="*/ 169862 w 374"/>
              <a:gd name="T49" fmla="*/ 501650 h 334"/>
              <a:gd name="T50" fmla="*/ 219075 w 374"/>
              <a:gd name="T51" fmla="*/ 515938 h 334"/>
              <a:gd name="T52" fmla="*/ 269875 w 374"/>
              <a:gd name="T53" fmla="*/ 525463 h 334"/>
              <a:gd name="T54" fmla="*/ 320675 w 374"/>
              <a:gd name="T55" fmla="*/ 525463 h 334"/>
              <a:gd name="T56" fmla="*/ 373062 w 374"/>
              <a:gd name="T57" fmla="*/ 515938 h 334"/>
              <a:gd name="T58" fmla="*/ 420688 w 374"/>
              <a:gd name="T59" fmla="*/ 501650 h 334"/>
              <a:gd name="T60" fmla="*/ 463550 w 374"/>
              <a:gd name="T61" fmla="*/ 477838 h 334"/>
              <a:gd name="T62" fmla="*/ 503238 w 374"/>
              <a:gd name="T63" fmla="*/ 449263 h 334"/>
              <a:gd name="T64" fmla="*/ 538163 w 374"/>
              <a:gd name="T65" fmla="*/ 414338 h 334"/>
              <a:gd name="T66" fmla="*/ 563563 w 374"/>
              <a:gd name="T67" fmla="*/ 373062 h 334"/>
              <a:gd name="T68" fmla="*/ 581025 w 374"/>
              <a:gd name="T69" fmla="*/ 330200 h 334"/>
              <a:gd name="T70" fmla="*/ 588963 w 374"/>
              <a:gd name="T71" fmla="*/ 285750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4"/>
              <a:gd name="T109" fmla="*/ 0 h 334"/>
              <a:gd name="T110" fmla="*/ 374 w 374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4" h="334">
                <a:moveTo>
                  <a:pt x="373" y="166"/>
                </a:moveTo>
                <a:lnTo>
                  <a:pt x="371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5" y="94"/>
                </a:lnTo>
                <a:lnTo>
                  <a:pt x="348" y="83"/>
                </a:lnTo>
                <a:lnTo>
                  <a:pt x="339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9" y="21"/>
                </a:lnTo>
                <a:lnTo>
                  <a:pt x="265" y="14"/>
                </a:lnTo>
                <a:lnTo>
                  <a:pt x="250" y="9"/>
                </a:lnTo>
                <a:lnTo>
                  <a:pt x="235" y="4"/>
                </a:lnTo>
                <a:lnTo>
                  <a:pt x="219" y="1"/>
                </a:lnTo>
                <a:lnTo>
                  <a:pt x="202" y="0"/>
                </a:lnTo>
                <a:lnTo>
                  <a:pt x="186" y="0"/>
                </a:lnTo>
                <a:lnTo>
                  <a:pt x="170" y="0"/>
                </a:lnTo>
                <a:lnTo>
                  <a:pt x="153" y="1"/>
                </a:lnTo>
                <a:lnTo>
                  <a:pt x="138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7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4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2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8" y="325"/>
                </a:lnTo>
                <a:lnTo>
                  <a:pt x="153" y="330"/>
                </a:lnTo>
                <a:lnTo>
                  <a:pt x="170" y="331"/>
                </a:lnTo>
                <a:lnTo>
                  <a:pt x="186" y="333"/>
                </a:lnTo>
                <a:lnTo>
                  <a:pt x="202" y="331"/>
                </a:lnTo>
                <a:lnTo>
                  <a:pt x="219" y="330"/>
                </a:lnTo>
                <a:lnTo>
                  <a:pt x="235" y="325"/>
                </a:lnTo>
                <a:lnTo>
                  <a:pt x="250" y="323"/>
                </a:lnTo>
                <a:lnTo>
                  <a:pt x="265" y="316"/>
                </a:lnTo>
                <a:lnTo>
                  <a:pt x="279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9" y="261"/>
                </a:lnTo>
                <a:lnTo>
                  <a:pt x="348" y="249"/>
                </a:lnTo>
                <a:lnTo>
                  <a:pt x="355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1" y="180"/>
                </a:lnTo>
                <a:lnTo>
                  <a:pt x="373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1" name="Freeform 6"/>
          <p:cNvSpPr>
            <a:spLocks/>
          </p:cNvSpPr>
          <p:nvPr/>
        </p:nvSpPr>
        <p:spPr bwMode="auto">
          <a:xfrm>
            <a:off x="7029450" y="698501"/>
            <a:ext cx="1047751" cy="530225"/>
          </a:xfrm>
          <a:custGeom>
            <a:avLst/>
            <a:gdLst>
              <a:gd name="T0" fmla="*/ 1588 w 373"/>
              <a:gd name="T1" fmla="*/ 285750 h 334"/>
              <a:gd name="T2" fmla="*/ 9525 w 373"/>
              <a:gd name="T3" fmla="*/ 330200 h 334"/>
              <a:gd name="T4" fmla="*/ 26988 w 373"/>
              <a:gd name="T5" fmla="*/ 373062 h 334"/>
              <a:gd name="T6" fmla="*/ 52388 w 373"/>
              <a:gd name="T7" fmla="*/ 414338 h 334"/>
              <a:gd name="T8" fmla="*/ 87313 w 373"/>
              <a:gd name="T9" fmla="*/ 449263 h 334"/>
              <a:gd name="T10" fmla="*/ 127000 w 373"/>
              <a:gd name="T11" fmla="*/ 477838 h 334"/>
              <a:gd name="T12" fmla="*/ 169863 w 373"/>
              <a:gd name="T13" fmla="*/ 501650 h 334"/>
              <a:gd name="T14" fmla="*/ 217488 w 373"/>
              <a:gd name="T15" fmla="*/ 515938 h 334"/>
              <a:gd name="T16" fmla="*/ 269875 w 373"/>
              <a:gd name="T17" fmla="*/ 525463 h 334"/>
              <a:gd name="T18" fmla="*/ 319088 w 373"/>
              <a:gd name="T19" fmla="*/ 525463 h 334"/>
              <a:gd name="T20" fmla="*/ 371475 w 373"/>
              <a:gd name="T21" fmla="*/ 515938 h 334"/>
              <a:gd name="T22" fmla="*/ 419100 w 373"/>
              <a:gd name="T23" fmla="*/ 501650 h 334"/>
              <a:gd name="T24" fmla="*/ 463550 w 373"/>
              <a:gd name="T25" fmla="*/ 477838 h 334"/>
              <a:gd name="T26" fmla="*/ 503238 w 373"/>
              <a:gd name="T27" fmla="*/ 449263 h 334"/>
              <a:gd name="T28" fmla="*/ 536575 w 373"/>
              <a:gd name="T29" fmla="*/ 414338 h 334"/>
              <a:gd name="T30" fmla="*/ 561975 w 373"/>
              <a:gd name="T31" fmla="*/ 373062 h 334"/>
              <a:gd name="T32" fmla="*/ 581025 w 373"/>
              <a:gd name="T33" fmla="*/ 330200 h 334"/>
              <a:gd name="T34" fmla="*/ 590550 w 373"/>
              <a:gd name="T35" fmla="*/ 284162 h 334"/>
              <a:gd name="T36" fmla="*/ 590550 w 373"/>
              <a:gd name="T37" fmla="*/ 238125 h 334"/>
              <a:gd name="T38" fmla="*/ 581025 w 373"/>
              <a:gd name="T39" fmla="*/ 193675 h 334"/>
              <a:gd name="T40" fmla="*/ 561975 w 373"/>
              <a:gd name="T41" fmla="*/ 149225 h 334"/>
              <a:gd name="T42" fmla="*/ 536575 w 373"/>
              <a:gd name="T43" fmla="*/ 111125 h 334"/>
              <a:gd name="T44" fmla="*/ 503238 w 373"/>
              <a:gd name="T45" fmla="*/ 74612 h 334"/>
              <a:gd name="T46" fmla="*/ 463550 w 373"/>
              <a:gd name="T47" fmla="*/ 46037 h 334"/>
              <a:gd name="T48" fmla="*/ 419100 w 373"/>
              <a:gd name="T49" fmla="*/ 22225 h 334"/>
              <a:gd name="T50" fmla="*/ 371475 w 373"/>
              <a:gd name="T51" fmla="*/ 6350 h 334"/>
              <a:gd name="T52" fmla="*/ 319088 w 373"/>
              <a:gd name="T53" fmla="*/ 0 h 334"/>
              <a:gd name="T54" fmla="*/ 269875 w 373"/>
              <a:gd name="T55" fmla="*/ 0 h 334"/>
              <a:gd name="T56" fmla="*/ 217488 w 373"/>
              <a:gd name="T57" fmla="*/ 6350 h 334"/>
              <a:gd name="T58" fmla="*/ 169863 w 373"/>
              <a:gd name="T59" fmla="*/ 22225 h 334"/>
              <a:gd name="T60" fmla="*/ 127000 w 373"/>
              <a:gd name="T61" fmla="*/ 46037 h 334"/>
              <a:gd name="T62" fmla="*/ 87313 w 373"/>
              <a:gd name="T63" fmla="*/ 74612 h 334"/>
              <a:gd name="T64" fmla="*/ 52388 w 373"/>
              <a:gd name="T65" fmla="*/ 111125 h 334"/>
              <a:gd name="T66" fmla="*/ 26988 w 373"/>
              <a:gd name="T67" fmla="*/ 150812 h 334"/>
              <a:gd name="T68" fmla="*/ 9525 w 373"/>
              <a:gd name="T69" fmla="*/ 193675 h 334"/>
              <a:gd name="T70" fmla="*/ 1588 w 373"/>
              <a:gd name="T71" fmla="*/ 238125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3"/>
              <a:gd name="T109" fmla="*/ 0 h 334"/>
              <a:gd name="T110" fmla="*/ 373 w 373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3" h="334">
                <a:moveTo>
                  <a:pt x="0" y="166"/>
                </a:move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3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7" y="325"/>
                </a:lnTo>
                <a:lnTo>
                  <a:pt x="154" y="330"/>
                </a:lnTo>
                <a:lnTo>
                  <a:pt x="170" y="331"/>
                </a:lnTo>
                <a:lnTo>
                  <a:pt x="186" y="333"/>
                </a:lnTo>
                <a:lnTo>
                  <a:pt x="201" y="331"/>
                </a:lnTo>
                <a:lnTo>
                  <a:pt x="217" y="330"/>
                </a:lnTo>
                <a:lnTo>
                  <a:pt x="234" y="325"/>
                </a:lnTo>
                <a:lnTo>
                  <a:pt x="249" y="323"/>
                </a:lnTo>
                <a:lnTo>
                  <a:pt x="264" y="316"/>
                </a:lnTo>
                <a:lnTo>
                  <a:pt x="278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8" y="261"/>
                </a:lnTo>
                <a:lnTo>
                  <a:pt x="347" y="249"/>
                </a:lnTo>
                <a:lnTo>
                  <a:pt x="354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2" y="179"/>
                </a:lnTo>
                <a:lnTo>
                  <a:pt x="372" y="166"/>
                </a:lnTo>
                <a:lnTo>
                  <a:pt x="372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4" y="94"/>
                </a:lnTo>
                <a:lnTo>
                  <a:pt x="347" y="83"/>
                </a:lnTo>
                <a:lnTo>
                  <a:pt x="338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8" y="21"/>
                </a:lnTo>
                <a:lnTo>
                  <a:pt x="264" y="14"/>
                </a:lnTo>
                <a:lnTo>
                  <a:pt x="249" y="9"/>
                </a:lnTo>
                <a:lnTo>
                  <a:pt x="234" y="4"/>
                </a:lnTo>
                <a:lnTo>
                  <a:pt x="217" y="1"/>
                </a:lnTo>
                <a:lnTo>
                  <a:pt x="201" y="0"/>
                </a:lnTo>
                <a:lnTo>
                  <a:pt x="186" y="0"/>
                </a:lnTo>
                <a:lnTo>
                  <a:pt x="170" y="0"/>
                </a:lnTo>
                <a:lnTo>
                  <a:pt x="154" y="1"/>
                </a:lnTo>
                <a:lnTo>
                  <a:pt x="137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6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5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2" name="Freeform 7"/>
          <p:cNvSpPr>
            <a:spLocks/>
          </p:cNvSpPr>
          <p:nvPr/>
        </p:nvSpPr>
        <p:spPr bwMode="auto">
          <a:xfrm>
            <a:off x="6475413" y="1550989"/>
            <a:ext cx="1525587" cy="547687"/>
          </a:xfrm>
          <a:custGeom>
            <a:avLst/>
            <a:gdLst>
              <a:gd name="T0" fmla="*/ 1177925 w 743"/>
              <a:gd name="T1" fmla="*/ 546100 h 345"/>
              <a:gd name="T2" fmla="*/ 1177925 w 743"/>
              <a:gd name="T3" fmla="*/ 0 h 345"/>
              <a:gd name="T4" fmla="*/ 0 w 743"/>
              <a:gd name="T5" fmla="*/ 0 h 345"/>
              <a:gd name="T6" fmla="*/ 0 w 743"/>
              <a:gd name="T7" fmla="*/ 546100 h 345"/>
              <a:gd name="T8" fmla="*/ 1177925 w 743"/>
              <a:gd name="T9" fmla="*/ 546100 h 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3"/>
              <a:gd name="T16" fmla="*/ 0 h 345"/>
              <a:gd name="T17" fmla="*/ 743 w 743"/>
              <a:gd name="T18" fmla="*/ 345 h 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3" h="345">
                <a:moveTo>
                  <a:pt x="742" y="344"/>
                </a:moveTo>
                <a:lnTo>
                  <a:pt x="742" y="0"/>
                </a:lnTo>
                <a:lnTo>
                  <a:pt x="0" y="0"/>
                </a:lnTo>
                <a:lnTo>
                  <a:pt x="0" y="344"/>
                </a:lnTo>
                <a:lnTo>
                  <a:pt x="742" y="34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7091363" y="822326"/>
            <a:ext cx="92954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address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424614" y="379414"/>
            <a:ext cx="718747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name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6403977" y="1647826"/>
            <a:ext cx="1436993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Departments</a:t>
            </a:r>
          </a:p>
        </p:txBody>
      </p:sp>
      <p:sp>
        <p:nvSpPr>
          <p:cNvPr id="46" name="Rectangle 14"/>
          <p:cNvSpPr>
            <a:spLocks noChangeArrowheads="1"/>
          </p:cNvSpPr>
          <p:nvPr/>
        </p:nvSpPr>
        <p:spPr bwMode="auto">
          <a:xfrm>
            <a:off x="5975351" y="809626"/>
            <a:ext cx="490420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u="sng" dirty="0">
                <a:solidFill>
                  <a:srgbClr val="000000"/>
                </a:solidFill>
                <a:latin typeface="Cambria"/>
                <a:cs typeface="Cambria"/>
              </a:rPr>
              <a:t>did</a:t>
            </a:r>
          </a:p>
        </p:txBody>
      </p:sp>
      <p:sp>
        <p:nvSpPr>
          <p:cNvPr id="47" name="Line 17"/>
          <p:cNvSpPr>
            <a:spLocks noChangeShapeType="1"/>
          </p:cNvSpPr>
          <p:nvPr/>
        </p:nvSpPr>
        <p:spPr bwMode="auto">
          <a:xfrm>
            <a:off x="6235700" y="1212851"/>
            <a:ext cx="400051" cy="328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8" name="Line 18"/>
          <p:cNvSpPr>
            <a:spLocks noChangeShapeType="1"/>
          </p:cNvSpPr>
          <p:nvPr/>
        </p:nvSpPr>
        <p:spPr bwMode="auto">
          <a:xfrm>
            <a:off x="6772276" y="852488"/>
            <a:ext cx="117475" cy="7254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9" name="Line 19"/>
          <p:cNvSpPr>
            <a:spLocks noChangeShapeType="1"/>
          </p:cNvSpPr>
          <p:nvPr/>
        </p:nvSpPr>
        <p:spPr bwMode="auto">
          <a:xfrm flipH="1">
            <a:off x="7119938" y="1260475"/>
            <a:ext cx="209551" cy="3000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50" name="Freeform 8"/>
          <p:cNvSpPr>
            <a:spLocks/>
          </p:cNvSpPr>
          <p:nvPr/>
        </p:nvSpPr>
        <p:spPr bwMode="auto">
          <a:xfrm>
            <a:off x="3733801" y="1412876"/>
            <a:ext cx="1477963" cy="873125"/>
          </a:xfrm>
          <a:custGeom>
            <a:avLst/>
            <a:gdLst>
              <a:gd name="T0" fmla="*/ 0 w 931"/>
              <a:gd name="T1" fmla="*/ 433388 h 550"/>
              <a:gd name="T2" fmla="*/ 730250 w 931"/>
              <a:gd name="T3" fmla="*/ 0 h 550"/>
              <a:gd name="T4" fmla="*/ 1476375 w 931"/>
              <a:gd name="T5" fmla="*/ 449262 h 550"/>
              <a:gd name="T6" fmla="*/ 730250 w 931"/>
              <a:gd name="T7" fmla="*/ 871538 h 550"/>
              <a:gd name="T8" fmla="*/ 0 w 931"/>
              <a:gd name="T9" fmla="*/ 433388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1"/>
              <a:gd name="T16" fmla="*/ 0 h 550"/>
              <a:gd name="T17" fmla="*/ 931 w 931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1" h="550">
                <a:moveTo>
                  <a:pt x="0" y="273"/>
                </a:moveTo>
                <a:lnTo>
                  <a:pt x="460" y="0"/>
                </a:lnTo>
                <a:lnTo>
                  <a:pt x="930" y="283"/>
                </a:lnTo>
                <a:lnTo>
                  <a:pt x="460" y="549"/>
                </a:lnTo>
                <a:lnTo>
                  <a:pt x="0" y="27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mbria"/>
              <a:cs typeface="Cambria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3926576" y="1717676"/>
            <a:ext cx="102642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works-in</a:t>
            </a:r>
          </a:p>
        </p:txBody>
      </p:sp>
      <p:sp>
        <p:nvSpPr>
          <p:cNvPr id="55" name="Line 18"/>
          <p:cNvSpPr>
            <a:spLocks noChangeShapeType="1"/>
          </p:cNvSpPr>
          <p:nvPr/>
        </p:nvSpPr>
        <p:spPr bwMode="auto">
          <a:xfrm flipV="1">
            <a:off x="2514600" y="1828801"/>
            <a:ext cx="1219200" cy="1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57" name="Freeform 6"/>
          <p:cNvSpPr>
            <a:spLocks/>
          </p:cNvSpPr>
          <p:nvPr/>
        </p:nvSpPr>
        <p:spPr bwMode="auto">
          <a:xfrm>
            <a:off x="3905250" y="612776"/>
            <a:ext cx="1047751" cy="530225"/>
          </a:xfrm>
          <a:custGeom>
            <a:avLst/>
            <a:gdLst>
              <a:gd name="T0" fmla="*/ 1588 w 373"/>
              <a:gd name="T1" fmla="*/ 285750 h 334"/>
              <a:gd name="T2" fmla="*/ 9525 w 373"/>
              <a:gd name="T3" fmla="*/ 330200 h 334"/>
              <a:gd name="T4" fmla="*/ 26988 w 373"/>
              <a:gd name="T5" fmla="*/ 373062 h 334"/>
              <a:gd name="T6" fmla="*/ 52388 w 373"/>
              <a:gd name="T7" fmla="*/ 414338 h 334"/>
              <a:gd name="T8" fmla="*/ 87313 w 373"/>
              <a:gd name="T9" fmla="*/ 449263 h 334"/>
              <a:gd name="T10" fmla="*/ 127000 w 373"/>
              <a:gd name="T11" fmla="*/ 477838 h 334"/>
              <a:gd name="T12" fmla="*/ 169863 w 373"/>
              <a:gd name="T13" fmla="*/ 501650 h 334"/>
              <a:gd name="T14" fmla="*/ 217488 w 373"/>
              <a:gd name="T15" fmla="*/ 515938 h 334"/>
              <a:gd name="T16" fmla="*/ 269875 w 373"/>
              <a:gd name="T17" fmla="*/ 525463 h 334"/>
              <a:gd name="T18" fmla="*/ 319088 w 373"/>
              <a:gd name="T19" fmla="*/ 525463 h 334"/>
              <a:gd name="T20" fmla="*/ 371475 w 373"/>
              <a:gd name="T21" fmla="*/ 515938 h 334"/>
              <a:gd name="T22" fmla="*/ 419100 w 373"/>
              <a:gd name="T23" fmla="*/ 501650 h 334"/>
              <a:gd name="T24" fmla="*/ 463550 w 373"/>
              <a:gd name="T25" fmla="*/ 477838 h 334"/>
              <a:gd name="T26" fmla="*/ 503238 w 373"/>
              <a:gd name="T27" fmla="*/ 449263 h 334"/>
              <a:gd name="T28" fmla="*/ 536575 w 373"/>
              <a:gd name="T29" fmla="*/ 414338 h 334"/>
              <a:gd name="T30" fmla="*/ 561975 w 373"/>
              <a:gd name="T31" fmla="*/ 373062 h 334"/>
              <a:gd name="T32" fmla="*/ 581025 w 373"/>
              <a:gd name="T33" fmla="*/ 330200 h 334"/>
              <a:gd name="T34" fmla="*/ 590550 w 373"/>
              <a:gd name="T35" fmla="*/ 284162 h 334"/>
              <a:gd name="T36" fmla="*/ 590550 w 373"/>
              <a:gd name="T37" fmla="*/ 238125 h 334"/>
              <a:gd name="T38" fmla="*/ 581025 w 373"/>
              <a:gd name="T39" fmla="*/ 193675 h 334"/>
              <a:gd name="T40" fmla="*/ 561975 w 373"/>
              <a:gd name="T41" fmla="*/ 149225 h 334"/>
              <a:gd name="T42" fmla="*/ 536575 w 373"/>
              <a:gd name="T43" fmla="*/ 111125 h 334"/>
              <a:gd name="T44" fmla="*/ 503238 w 373"/>
              <a:gd name="T45" fmla="*/ 74612 h 334"/>
              <a:gd name="T46" fmla="*/ 463550 w 373"/>
              <a:gd name="T47" fmla="*/ 46037 h 334"/>
              <a:gd name="T48" fmla="*/ 419100 w 373"/>
              <a:gd name="T49" fmla="*/ 22225 h 334"/>
              <a:gd name="T50" fmla="*/ 371475 w 373"/>
              <a:gd name="T51" fmla="*/ 6350 h 334"/>
              <a:gd name="T52" fmla="*/ 319088 w 373"/>
              <a:gd name="T53" fmla="*/ 0 h 334"/>
              <a:gd name="T54" fmla="*/ 269875 w 373"/>
              <a:gd name="T55" fmla="*/ 0 h 334"/>
              <a:gd name="T56" fmla="*/ 217488 w 373"/>
              <a:gd name="T57" fmla="*/ 6350 h 334"/>
              <a:gd name="T58" fmla="*/ 169863 w 373"/>
              <a:gd name="T59" fmla="*/ 22225 h 334"/>
              <a:gd name="T60" fmla="*/ 127000 w 373"/>
              <a:gd name="T61" fmla="*/ 46037 h 334"/>
              <a:gd name="T62" fmla="*/ 87313 w 373"/>
              <a:gd name="T63" fmla="*/ 74612 h 334"/>
              <a:gd name="T64" fmla="*/ 52388 w 373"/>
              <a:gd name="T65" fmla="*/ 111125 h 334"/>
              <a:gd name="T66" fmla="*/ 26988 w 373"/>
              <a:gd name="T67" fmla="*/ 150812 h 334"/>
              <a:gd name="T68" fmla="*/ 9525 w 373"/>
              <a:gd name="T69" fmla="*/ 193675 h 334"/>
              <a:gd name="T70" fmla="*/ 1588 w 373"/>
              <a:gd name="T71" fmla="*/ 238125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3"/>
              <a:gd name="T109" fmla="*/ 0 h 334"/>
              <a:gd name="T110" fmla="*/ 373 w 373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3" h="334">
                <a:moveTo>
                  <a:pt x="0" y="166"/>
                </a:move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3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7" y="325"/>
                </a:lnTo>
                <a:lnTo>
                  <a:pt x="154" y="330"/>
                </a:lnTo>
                <a:lnTo>
                  <a:pt x="170" y="331"/>
                </a:lnTo>
                <a:lnTo>
                  <a:pt x="186" y="333"/>
                </a:lnTo>
                <a:lnTo>
                  <a:pt x="201" y="331"/>
                </a:lnTo>
                <a:lnTo>
                  <a:pt x="217" y="330"/>
                </a:lnTo>
                <a:lnTo>
                  <a:pt x="234" y="325"/>
                </a:lnTo>
                <a:lnTo>
                  <a:pt x="249" y="323"/>
                </a:lnTo>
                <a:lnTo>
                  <a:pt x="264" y="316"/>
                </a:lnTo>
                <a:lnTo>
                  <a:pt x="278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8" y="261"/>
                </a:lnTo>
                <a:lnTo>
                  <a:pt x="347" y="249"/>
                </a:lnTo>
                <a:lnTo>
                  <a:pt x="354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2" y="179"/>
                </a:lnTo>
                <a:lnTo>
                  <a:pt x="372" y="166"/>
                </a:lnTo>
                <a:lnTo>
                  <a:pt x="372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4" y="94"/>
                </a:lnTo>
                <a:lnTo>
                  <a:pt x="347" y="83"/>
                </a:lnTo>
                <a:lnTo>
                  <a:pt x="338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8" y="21"/>
                </a:lnTo>
                <a:lnTo>
                  <a:pt x="264" y="14"/>
                </a:lnTo>
                <a:lnTo>
                  <a:pt x="249" y="9"/>
                </a:lnTo>
                <a:lnTo>
                  <a:pt x="234" y="4"/>
                </a:lnTo>
                <a:lnTo>
                  <a:pt x="217" y="1"/>
                </a:lnTo>
                <a:lnTo>
                  <a:pt x="201" y="0"/>
                </a:lnTo>
                <a:lnTo>
                  <a:pt x="186" y="0"/>
                </a:lnTo>
                <a:lnTo>
                  <a:pt x="170" y="0"/>
                </a:lnTo>
                <a:lnTo>
                  <a:pt x="154" y="1"/>
                </a:lnTo>
                <a:lnTo>
                  <a:pt x="137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6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5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4038600" y="685801"/>
            <a:ext cx="670357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Cambria"/>
                <a:cs typeface="Cambria"/>
              </a:rPr>
              <a:t>since</a:t>
            </a:r>
          </a:p>
        </p:txBody>
      </p:sp>
      <p:sp>
        <p:nvSpPr>
          <p:cNvPr id="59" name="Line 18"/>
          <p:cNvSpPr>
            <a:spLocks noChangeShapeType="1"/>
          </p:cNvSpPr>
          <p:nvPr/>
        </p:nvSpPr>
        <p:spPr bwMode="auto">
          <a:xfrm>
            <a:off x="4419601" y="1143001"/>
            <a:ext cx="0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60" name="Line 18"/>
          <p:cNvSpPr>
            <a:spLocks noChangeShapeType="1"/>
          </p:cNvSpPr>
          <p:nvPr/>
        </p:nvSpPr>
        <p:spPr bwMode="auto">
          <a:xfrm flipV="1">
            <a:off x="5181600" y="1828801"/>
            <a:ext cx="1219200" cy="1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95600" y="1371601"/>
            <a:ext cx="354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mbria"/>
                <a:cs typeface="Cambria"/>
              </a:rPr>
              <a:t>u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638800" y="1371601"/>
            <a:ext cx="354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mbria"/>
                <a:cs typeface="Cambria"/>
              </a:rPr>
              <a:t>u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447800" y="3505200"/>
            <a:ext cx="594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>
                <a:latin typeface="Cambria"/>
                <a:cs typeface="Cambria"/>
              </a:rPr>
              <a:t>There are a number of Employees, each of which has a unique SSN, a name, a dob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>
                <a:latin typeface="Cambria"/>
                <a:cs typeface="Cambria"/>
              </a:rPr>
              <a:t>There are a number of Departments, each of which has a unique did, a name, an address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>
                <a:latin typeface="Cambria"/>
                <a:cs typeface="Cambria"/>
              </a:rPr>
              <a:t>Some employees works in some departments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>
                <a:latin typeface="Cambria"/>
                <a:cs typeface="Cambria"/>
              </a:rPr>
              <a:t>An employee can work in at most one department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>
                <a:latin typeface="Cambria"/>
                <a:cs typeface="Cambria"/>
              </a:rPr>
              <a:t>Every department must have one and only one employee to work in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343400" y="2590800"/>
            <a:ext cx="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193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228600"/>
            <a:ext cx="2743200" cy="101566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>
                <a:latin typeface="Cambria"/>
                <a:cs typeface="Cambria"/>
              </a:rPr>
              <a:t>User database Requirements in natural languages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5800" y="3505200"/>
            <a:ext cx="3505200" cy="123110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>
                <a:latin typeface="Cambria"/>
                <a:cs typeface="Cambria"/>
              </a:rPr>
              <a:t>ER-diagrams</a:t>
            </a:r>
          </a:p>
          <a:p>
            <a:pPr marL="342900" indent="-342900">
              <a:buFont typeface="Arial"/>
              <a:buChar char="•"/>
            </a:pPr>
            <a:r>
              <a:rPr lang="en-US" sz="1800">
                <a:latin typeface="Cambria"/>
                <a:cs typeface="Cambria"/>
              </a:rPr>
              <a:t>Entity sets</a:t>
            </a:r>
          </a:p>
          <a:p>
            <a:pPr marL="342900" indent="-342900">
              <a:buFont typeface="Arial"/>
              <a:buChar char="•"/>
            </a:pPr>
            <a:r>
              <a:rPr lang="en-US" sz="1800">
                <a:latin typeface="Cambria"/>
                <a:cs typeface="Cambria"/>
              </a:rPr>
              <a:t>Relationship sets</a:t>
            </a:r>
          </a:p>
          <a:p>
            <a:pPr marL="342900" indent="-342900">
              <a:buFont typeface="Arial"/>
              <a:buChar char="•"/>
            </a:pPr>
            <a:r>
              <a:rPr lang="en-US" sz="1800">
                <a:latin typeface="Cambria"/>
                <a:cs typeface="Cambria"/>
              </a:rPr>
              <a:t>Constrains (uni and total)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7200" y="5562600"/>
            <a:ext cx="3962400" cy="101566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>
                <a:latin typeface="Cambria"/>
                <a:cs typeface="Cambria"/>
              </a:rPr>
              <a:t>Database</a:t>
            </a: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Cambria"/>
                <a:cs typeface="Cambria"/>
              </a:rPr>
              <a:t>relations</a:t>
            </a: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Cambria"/>
                <a:cs typeface="Cambria"/>
              </a:rPr>
              <a:t>constrains (key, foreign key)</a:t>
            </a:r>
          </a:p>
        </p:txBody>
      </p:sp>
      <p:cxnSp>
        <p:nvCxnSpPr>
          <p:cNvPr id="5" name="Straight Arrow Connector 4"/>
          <p:cNvCxnSpPr>
            <a:stCxn id="10" idx="2"/>
            <a:endCxn id="45" idx="0"/>
          </p:cNvCxnSpPr>
          <p:nvPr/>
        </p:nvCxnSpPr>
        <p:spPr>
          <a:xfrm>
            <a:off x="2438400" y="2844463"/>
            <a:ext cx="0" cy="660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5" idx="2"/>
            <a:endCxn id="46" idx="0"/>
          </p:cNvCxnSpPr>
          <p:nvPr/>
        </p:nvCxnSpPr>
        <p:spPr>
          <a:xfrm>
            <a:off x="2438400" y="4736306"/>
            <a:ext cx="0" cy="8262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495800" y="685800"/>
            <a:ext cx="4495800" cy="5324535"/>
          </a:xfrm>
          <a:prstGeom prst="rect">
            <a:avLst/>
          </a:prstGeom>
          <a:solidFill>
            <a:srgbClr val="CCFFCC"/>
          </a:solidFill>
          <a:effectLst/>
        </p:spPr>
        <p:txBody>
          <a:bodyPr wrap="square">
            <a:spAutoFit/>
          </a:bodyPr>
          <a:lstStyle/>
          <a:p>
            <a:r>
              <a:rPr lang="en-US" sz="2000">
                <a:latin typeface="Cambria"/>
                <a:cs typeface="Cambria"/>
              </a:rPr>
              <a:t>Entity Sets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>
                <a:latin typeface="Cambria"/>
                <a:cs typeface="Cambria"/>
              </a:rPr>
              <a:t>There are a number of E_1, each of which has a_1, a_2, ..., and a_n1, where a_x is unique, a_y is unique, and ..., so 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>
                <a:latin typeface="Cambria"/>
                <a:cs typeface="Cambria"/>
              </a:rPr>
              <a:t>There are a number of E_2, each of which has a_1, a_2, ..., a_n2, where attr1_x is unique 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>
                <a:latin typeface="Cambria"/>
                <a:cs typeface="Cambria"/>
              </a:rPr>
              <a:t>.........</a:t>
            </a:r>
          </a:p>
          <a:p>
            <a:r>
              <a:rPr lang="en-US" sz="2000">
                <a:latin typeface="Cambria"/>
                <a:cs typeface="Cambria"/>
              </a:rPr>
              <a:t>Relationship Sets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>
                <a:latin typeface="Cambria"/>
                <a:cs typeface="Cambria"/>
              </a:rPr>
              <a:t>E_x has to do with E_y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>
                <a:latin typeface="Cambria"/>
                <a:cs typeface="Cambria"/>
              </a:rPr>
              <a:t>.........</a:t>
            </a:r>
          </a:p>
          <a:p>
            <a:r>
              <a:rPr lang="en-US" sz="2000">
                <a:latin typeface="Cambria"/>
                <a:cs typeface="Cambria"/>
              </a:rPr>
              <a:t>Constraints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>
                <a:latin typeface="Cambria"/>
                <a:cs typeface="Cambria"/>
              </a:rPr>
              <a:t>Each one in E_x can do with someone in E_y, at most one time, and/or at least one time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>
                <a:latin typeface="Cambria"/>
                <a:cs typeface="Cambria"/>
              </a:rPr>
              <a:t>.........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66800" y="1828800"/>
            <a:ext cx="2743200" cy="101566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>
                <a:latin typeface="Cambria"/>
                <a:cs typeface="Cambria"/>
              </a:rPr>
              <a:t>Convert the requirements in COMS 561 language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62200" y="1219200"/>
            <a:ext cx="0" cy="660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ight Arrow Callout 7"/>
          <p:cNvSpPr/>
          <p:nvPr/>
        </p:nvSpPr>
        <p:spPr>
          <a:xfrm>
            <a:off x="3886200" y="2362200"/>
            <a:ext cx="533400" cy="228600"/>
          </a:xfrm>
          <a:prstGeom prst="righ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0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762000" y="152400"/>
            <a:ext cx="7772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600">
                <a:solidFill>
                  <a:srgbClr val="CC0066"/>
                </a:solidFill>
                <a:latin typeface="Cambria"/>
                <a:cs typeface="Cambria"/>
              </a:rPr>
              <a:t>Integrity Constraints (ICs)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457200" y="762000"/>
            <a:ext cx="8153400" cy="388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dirty="0">
                <a:solidFill>
                  <a:schemeClr val="accent2"/>
                </a:solidFill>
                <a:latin typeface="Cambria"/>
                <a:cs typeface="Cambria"/>
              </a:rPr>
              <a:t>IC:</a:t>
            </a:r>
            <a:r>
              <a:rPr lang="en-US" dirty="0">
                <a:latin typeface="Cambria"/>
                <a:cs typeface="Cambria"/>
              </a:rPr>
              <a:t> condition that must be true for </a:t>
            </a:r>
            <a:r>
              <a:rPr lang="en-US" i="1" dirty="0">
                <a:solidFill>
                  <a:schemeClr val="accent2"/>
                </a:solidFill>
                <a:latin typeface="Cambria"/>
                <a:cs typeface="Cambria"/>
              </a:rPr>
              <a:t>any </a:t>
            </a:r>
            <a:r>
              <a:rPr lang="en-US" dirty="0">
                <a:latin typeface="Cambria"/>
                <a:cs typeface="Cambria"/>
              </a:rPr>
              <a:t>instance of the database</a:t>
            </a:r>
            <a:endParaRPr lang="en-US" i="1" u="sng" dirty="0">
              <a:solidFill>
                <a:schemeClr val="accent2"/>
              </a:solidFill>
              <a:latin typeface="Cambria"/>
              <a:cs typeface="Cambria"/>
            </a:endParaRPr>
          </a:p>
          <a:p>
            <a:pPr marL="742950" lvl="1" indent="-285750">
              <a:spcBef>
                <a:spcPct val="20000"/>
              </a:spcBef>
              <a:buSzPct val="75000"/>
              <a:buFontTx/>
              <a:buChar char="–"/>
            </a:pPr>
            <a:r>
              <a:rPr lang="en-US" sz="2000" dirty="0">
                <a:latin typeface="Cambria"/>
                <a:cs typeface="Cambria"/>
              </a:rPr>
              <a:t>ICs are specified when schemas are defined</a:t>
            </a:r>
          </a:p>
          <a:p>
            <a:pPr marL="742950" lvl="1" indent="-285750">
              <a:spcBef>
                <a:spcPct val="20000"/>
              </a:spcBef>
              <a:buSzPct val="75000"/>
              <a:buFontTx/>
              <a:buChar char="–"/>
            </a:pPr>
            <a:r>
              <a:rPr lang="en-US" sz="2000" dirty="0">
                <a:latin typeface="Cambria"/>
                <a:cs typeface="Cambria"/>
              </a:rPr>
              <a:t>ICs are checked when relations are modified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dirty="0">
                <a:latin typeface="Cambria"/>
                <a:cs typeface="Cambria"/>
              </a:rPr>
              <a:t>A </a:t>
            </a:r>
            <a:r>
              <a:rPr lang="en-US" i="1" dirty="0">
                <a:solidFill>
                  <a:schemeClr val="accent2"/>
                </a:solidFill>
                <a:latin typeface="Cambria"/>
                <a:cs typeface="Cambria"/>
              </a:rPr>
              <a:t>legal</a:t>
            </a:r>
            <a:r>
              <a:rPr lang="en-US" dirty="0">
                <a:solidFill>
                  <a:schemeClr val="accent2"/>
                </a:solidFill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instance of a relation is one that satisfies all specified ICs</a:t>
            </a:r>
          </a:p>
          <a:p>
            <a:pPr marL="742950" lvl="1" indent="-285750">
              <a:spcBef>
                <a:spcPct val="20000"/>
              </a:spcBef>
              <a:buSzPct val="75000"/>
              <a:buFontTx/>
              <a:buChar char="–"/>
            </a:pPr>
            <a:r>
              <a:rPr lang="en-US" sz="2000" dirty="0">
                <a:latin typeface="Cambria"/>
                <a:cs typeface="Cambria"/>
              </a:rPr>
              <a:t>DBMS should not allow illegal instances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dirty="0">
                <a:latin typeface="Cambria"/>
                <a:cs typeface="Cambria"/>
              </a:rPr>
              <a:t>If the DBMS checks ICs, stored data is more faithful to real-world meaning</a:t>
            </a:r>
          </a:p>
          <a:p>
            <a:pPr marL="742950" lvl="1" indent="-285750">
              <a:spcBef>
                <a:spcPct val="20000"/>
              </a:spcBef>
              <a:buSzPct val="75000"/>
              <a:buFontTx/>
              <a:buChar char="–"/>
            </a:pPr>
            <a:r>
              <a:rPr lang="en-US" sz="2000" dirty="0">
                <a:latin typeface="Cambria"/>
                <a:cs typeface="Cambria"/>
              </a:rPr>
              <a:t>Avoids data entry errors, too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52600" y="4953000"/>
            <a:ext cx="4942379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>
                <a:solidFill>
                  <a:srgbClr val="CC0066"/>
                </a:solidFill>
                <a:latin typeface="Cambria"/>
                <a:cs typeface="Cambria"/>
              </a:rPr>
              <a:t>Two Common Types of ICs</a:t>
            </a:r>
            <a:endParaRPr lang="en-US" sz="2000">
              <a:solidFill>
                <a:srgbClr val="FF0000"/>
              </a:solidFill>
              <a:latin typeface="Cambria"/>
              <a:cs typeface="Cambria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Cambria"/>
                <a:cs typeface="Cambria"/>
              </a:rPr>
              <a:t>Primary Key Constraints (key)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Cambria"/>
                <a:cs typeface="Cambria"/>
              </a:rPr>
              <a:t>Referential Integrity Constraint (Foreign key)</a:t>
            </a:r>
          </a:p>
          <a:p>
            <a:pPr marL="457200" indent="-457200">
              <a:buFont typeface="Arial"/>
              <a:buChar char="•"/>
            </a:pPr>
            <a:endParaRPr lang="en-US" sz="1800">
              <a:solidFill>
                <a:srgbClr val="FF0000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609600" y="1295400"/>
            <a:ext cx="8001000" cy="502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FF0000"/>
                </a:solidFill>
                <a:latin typeface="Cambria"/>
                <a:cs typeface="Cambria"/>
              </a:rPr>
              <a:t>Key</a:t>
            </a:r>
            <a:r>
              <a:rPr lang="en-US" sz="2800">
                <a:latin typeface="Cambria"/>
                <a:cs typeface="Cambria"/>
              </a:rPr>
              <a:t>: </a:t>
            </a:r>
            <a:r>
              <a:rPr lang="en-US" sz="2800" i="1">
                <a:latin typeface="Cambria"/>
                <a:cs typeface="Cambria"/>
              </a:rPr>
              <a:t>minimal</a:t>
            </a:r>
            <a:r>
              <a:rPr lang="en-US" sz="2800">
                <a:latin typeface="Cambria"/>
                <a:cs typeface="Cambria"/>
              </a:rPr>
              <a:t> set of the fields of a relation that can uniquely identify a tuple</a:t>
            </a:r>
            <a:endParaRPr lang="en-US" sz="2000">
              <a:latin typeface="Cambria"/>
              <a:cs typeface="Cambria"/>
            </a:endParaRPr>
          </a:p>
          <a:p>
            <a:pPr marL="742950" lvl="1" indent="-285750">
              <a:spcBef>
                <a:spcPct val="20000"/>
              </a:spcBef>
              <a:buSzPct val="75000"/>
              <a:buFontTx/>
              <a:buChar char="•"/>
            </a:pPr>
            <a:r>
              <a:rPr lang="en-US">
                <a:latin typeface="Cambria"/>
                <a:cs typeface="Cambria"/>
              </a:rPr>
              <a:t>{SSN} is a key</a:t>
            </a:r>
          </a:p>
          <a:p>
            <a:pPr marL="742950" lvl="1" indent="-285750">
              <a:spcBef>
                <a:spcPct val="20000"/>
              </a:spcBef>
              <a:buSzPct val="75000"/>
              <a:buFontTx/>
              <a:buChar char="•"/>
            </a:pPr>
            <a:r>
              <a:rPr lang="en-US">
                <a:latin typeface="Cambria"/>
                <a:cs typeface="Cambria"/>
              </a:rPr>
              <a:t>If there’s &gt;1 key for a relation, one of the keys is chosen (by DBA) to be the </a:t>
            </a:r>
            <a:r>
              <a:rPr lang="en-US">
                <a:solidFill>
                  <a:srgbClr val="FF0000"/>
                </a:solidFill>
                <a:latin typeface="Cambria"/>
                <a:cs typeface="Cambria"/>
              </a:rPr>
              <a:t>primary key</a:t>
            </a:r>
            <a:r>
              <a:rPr lang="en-US">
                <a:latin typeface="Cambria"/>
                <a:cs typeface="Cambria"/>
              </a:rPr>
              <a:t>. The other keys are called </a:t>
            </a:r>
            <a:r>
              <a:rPr lang="en-US">
                <a:solidFill>
                  <a:srgbClr val="FF0000"/>
                </a:solidFill>
                <a:latin typeface="Cambria"/>
                <a:cs typeface="Cambria"/>
              </a:rPr>
              <a:t>candidate keys.</a:t>
            </a:r>
            <a:r>
              <a:rPr lang="en-US">
                <a:latin typeface="Cambria"/>
                <a:cs typeface="Cambria"/>
              </a:rPr>
              <a:t> </a:t>
            </a:r>
          </a:p>
          <a:p>
            <a:pPr marL="342900" indent="-342900">
              <a:spcBef>
                <a:spcPct val="20000"/>
              </a:spcBef>
              <a:buSzPct val="75000"/>
              <a:buFontTx/>
              <a:buChar char="•"/>
            </a:pPr>
            <a:r>
              <a:rPr lang="en-US" sz="2800">
                <a:solidFill>
                  <a:srgbClr val="FF0000"/>
                </a:solidFill>
                <a:latin typeface="Cambria"/>
                <a:cs typeface="Cambria"/>
              </a:rPr>
              <a:t>Superkey</a:t>
            </a:r>
            <a:r>
              <a:rPr lang="en-US" sz="2800">
                <a:latin typeface="Cambria"/>
                <a:cs typeface="Cambria"/>
              </a:rPr>
              <a:t>: set of the fields of a relation that can uniquely identify a tuple</a:t>
            </a:r>
          </a:p>
          <a:p>
            <a:pPr marL="800100" lvl="1" indent="-342900">
              <a:spcBef>
                <a:spcPct val="20000"/>
              </a:spcBef>
              <a:buSzPct val="75000"/>
              <a:buFontTx/>
              <a:buChar char="•"/>
            </a:pPr>
            <a:r>
              <a:rPr lang="en-US">
                <a:latin typeface="Cambria"/>
                <a:cs typeface="Cambria"/>
              </a:rPr>
              <a:t>E.g., {SSN, Name, Age} is a superkey.</a:t>
            </a:r>
          </a:p>
          <a:p>
            <a:pPr marL="800100" lvl="1" indent="-342900">
              <a:spcBef>
                <a:spcPct val="20000"/>
              </a:spcBef>
              <a:buSzPct val="75000"/>
              <a:buFontTx/>
              <a:buChar char="•"/>
            </a:pPr>
            <a:r>
              <a:rPr lang="en-US">
                <a:latin typeface="Cambria"/>
                <a:cs typeface="Cambria"/>
              </a:rPr>
              <a:t>A key must be a super key, but not vice versa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066800" y="304800"/>
            <a:ext cx="6781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>
                <a:solidFill>
                  <a:srgbClr val="CC0066"/>
                </a:solidFill>
                <a:latin typeface="Cambria"/>
                <a:cs typeface="Cambria"/>
              </a:rPr>
              <a:t>Primary Key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762000" y="457200"/>
            <a:ext cx="77724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600">
                <a:solidFill>
                  <a:srgbClr val="CC0066"/>
                </a:solidFill>
                <a:latin typeface="Cambria"/>
                <a:cs typeface="Cambria"/>
              </a:rPr>
              <a:t>Foreign Key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685800" y="1600200"/>
            <a:ext cx="8153400" cy="160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</a:pPr>
            <a:r>
              <a:rPr lang="en-US">
                <a:solidFill>
                  <a:srgbClr val="FF0000"/>
                </a:solidFill>
                <a:latin typeface="Cambria"/>
                <a:cs typeface="Cambria"/>
              </a:rPr>
              <a:t>Foreign key (FK)</a:t>
            </a:r>
            <a:r>
              <a:rPr lang="en-US">
                <a:solidFill>
                  <a:schemeClr val="accent2"/>
                </a:solidFill>
                <a:latin typeface="Cambria"/>
                <a:cs typeface="Cambria"/>
              </a:rPr>
              <a:t> : </a:t>
            </a:r>
            <a:r>
              <a:rPr lang="en-US">
                <a:latin typeface="Cambria"/>
                <a:cs typeface="Cambria"/>
              </a:rPr>
              <a:t>Set of fields in one relation that is used to `refer’ to a tuple in another relation.  (Must correspond to primary key of the second relation.)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2000">
                <a:latin typeface="Cambria"/>
                <a:cs typeface="Cambria"/>
              </a:rPr>
              <a:t>FK is Like a `logical pointer’.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143000" y="4011613"/>
            <a:ext cx="48903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mbria"/>
                <a:cs typeface="Cambria"/>
              </a:rPr>
              <a:t>NAME SSN BDATE ADDRESS SALARY SUPERSSN DNO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219200" y="5181600"/>
            <a:ext cx="4953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mbria"/>
                <a:cs typeface="Cambria"/>
              </a:rPr>
              <a:t>DNAME  DNUMBER MGRSSN   MGRSTARTDATE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762000" y="3605213"/>
            <a:ext cx="11837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mbria"/>
                <a:cs typeface="Cambria"/>
              </a:rPr>
              <a:t>EMPLOYEE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762000" y="4748213"/>
            <a:ext cx="14784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mbria"/>
                <a:cs typeface="Cambria"/>
              </a:rPr>
              <a:t>DEPARTMENT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1143000" y="3962400"/>
            <a:ext cx="502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18288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>
            <a:off x="22098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8194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>
            <a:off x="37338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>
            <a:off x="44958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54864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1295400" y="5181600"/>
            <a:ext cx="426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0976" name="Line 16"/>
          <p:cNvSpPr>
            <a:spLocks noChangeShapeType="1"/>
          </p:cNvSpPr>
          <p:nvPr/>
        </p:nvSpPr>
        <p:spPr bwMode="auto">
          <a:xfrm>
            <a:off x="2057400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>
            <a:off x="3048000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>
            <a:off x="3886200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0979" name="Freeform 19"/>
          <p:cNvSpPr>
            <a:spLocks/>
          </p:cNvSpPr>
          <p:nvPr/>
        </p:nvSpPr>
        <p:spPr bwMode="auto">
          <a:xfrm>
            <a:off x="2514600" y="4343400"/>
            <a:ext cx="3276600" cy="838200"/>
          </a:xfrm>
          <a:custGeom>
            <a:avLst/>
            <a:gdLst>
              <a:gd name="T0" fmla="*/ 3276600 w 2208"/>
              <a:gd name="T1" fmla="*/ 0 h 528"/>
              <a:gd name="T2" fmla="*/ 569843 w 2208"/>
              <a:gd name="T3" fmla="*/ 457200 h 528"/>
              <a:gd name="T4" fmla="*/ 0 w 2208"/>
              <a:gd name="T5" fmla="*/ 838200 h 528"/>
              <a:gd name="T6" fmla="*/ 0 60000 65536"/>
              <a:gd name="T7" fmla="*/ 0 60000 65536"/>
              <a:gd name="T8" fmla="*/ 0 60000 65536"/>
              <a:gd name="T9" fmla="*/ 0 w 2208"/>
              <a:gd name="T10" fmla="*/ 0 h 528"/>
              <a:gd name="T11" fmla="*/ 2208 w 2208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8" h="528">
                <a:moveTo>
                  <a:pt x="2208" y="0"/>
                </a:moveTo>
                <a:cubicBezTo>
                  <a:pt x="1480" y="100"/>
                  <a:pt x="752" y="200"/>
                  <a:pt x="384" y="288"/>
                </a:cubicBezTo>
                <a:cubicBezTo>
                  <a:pt x="16" y="376"/>
                  <a:pt x="64" y="488"/>
                  <a:pt x="0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609600" y="5867400"/>
            <a:ext cx="39292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>
                <a:latin typeface="Cambria"/>
                <a:cs typeface="Cambria"/>
              </a:rPr>
              <a:t>DNO is a foreign key of EMPLOYEE.</a:t>
            </a:r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5638800" y="4648200"/>
            <a:ext cx="3505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Employee: referencing relation</a:t>
            </a:r>
          </a:p>
          <a:p>
            <a:r>
              <a:rPr lang="en-US" sz="1600"/>
              <a:t>Department: referenced relation</a:t>
            </a:r>
          </a:p>
        </p:txBody>
      </p:sp>
      <p:sp>
        <p:nvSpPr>
          <p:cNvPr id="40982" name="Line 22"/>
          <p:cNvSpPr>
            <a:spLocks noChangeShapeType="1"/>
          </p:cNvSpPr>
          <p:nvPr/>
        </p:nvSpPr>
        <p:spPr bwMode="auto">
          <a:xfrm>
            <a:off x="1828800" y="4267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>
            <a:off x="2133600" y="5486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0984" name="Line 24"/>
          <p:cNvSpPr>
            <a:spLocks noChangeShapeType="1"/>
          </p:cNvSpPr>
          <p:nvPr/>
        </p:nvSpPr>
        <p:spPr bwMode="auto">
          <a:xfrm flipH="1" flipV="1">
            <a:off x="2133600" y="43434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609600" y="1905000"/>
            <a:ext cx="7772400" cy="357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lvl="1" indent="-457200">
              <a:spcBef>
                <a:spcPct val="50000"/>
              </a:spcBef>
              <a:buFont typeface="Arial"/>
              <a:buChar char="•"/>
            </a:pPr>
            <a:r>
              <a:rPr lang="en-US" sz="3200">
                <a:solidFill>
                  <a:srgbClr val="FF0000"/>
                </a:solidFill>
                <a:latin typeface="Cambria"/>
                <a:cs typeface="Cambria"/>
              </a:rPr>
              <a:t>Data Definition Language (DDL)</a:t>
            </a:r>
            <a:r>
              <a:rPr lang="en-US" sz="3200">
                <a:latin typeface="Cambria"/>
                <a:cs typeface="Cambria"/>
              </a:rPr>
              <a:t> </a:t>
            </a:r>
          </a:p>
          <a:p>
            <a:pPr marL="1257300" lvl="2" indent="-342900">
              <a:spcBef>
                <a:spcPct val="50000"/>
              </a:spcBef>
              <a:buFont typeface="Wingdings" charset="2"/>
              <a:buChar char="§"/>
            </a:pPr>
            <a:r>
              <a:rPr lang="en-US">
                <a:latin typeface="Cambria"/>
                <a:cs typeface="Cambria"/>
              </a:rPr>
              <a:t>enables creation, deletion, and modification of definitions for tables and views and integrity constraint specification.</a:t>
            </a:r>
          </a:p>
          <a:p>
            <a:pPr marL="914400" lvl="1" indent="-457200">
              <a:spcBef>
                <a:spcPct val="50000"/>
              </a:spcBef>
              <a:buFont typeface="Arial"/>
              <a:buChar char="•"/>
            </a:pPr>
            <a:r>
              <a:rPr lang="en-US" sz="3000">
                <a:solidFill>
                  <a:srgbClr val="FF0000"/>
                </a:solidFill>
                <a:latin typeface="Cambria"/>
                <a:cs typeface="Cambria"/>
              </a:rPr>
              <a:t>Data Manipulation Language (DML)</a:t>
            </a:r>
            <a:endParaRPr lang="en-US" sz="3000">
              <a:latin typeface="Cambria"/>
              <a:cs typeface="Cambria"/>
            </a:endParaRPr>
          </a:p>
          <a:p>
            <a:pPr marL="1371600" lvl="2" indent="-457200">
              <a:spcBef>
                <a:spcPct val="50000"/>
              </a:spcBef>
              <a:buFont typeface="Wingdings" charset="2"/>
              <a:buChar char="§"/>
            </a:pPr>
            <a:r>
              <a:rPr lang="en-US" sz="2600">
                <a:latin typeface="Cambria"/>
                <a:cs typeface="Cambria"/>
              </a:rPr>
              <a:t>allows users to query, to insert, or to delete rows.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762000" y="685800"/>
            <a:ext cx="77724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4000">
                <a:solidFill>
                  <a:srgbClr val="CC0066"/>
                </a:solidFill>
                <a:latin typeface="Cambria"/>
                <a:cs typeface="Cambria"/>
              </a:rPr>
              <a:t>The SQL Query Language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838200" y="419100"/>
            <a:ext cx="77724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600">
                <a:solidFill>
                  <a:schemeClr val="tx2"/>
                </a:solidFill>
                <a:latin typeface="Cambria"/>
                <a:cs typeface="Cambria"/>
              </a:rPr>
              <a:t>Creating Relations in SQL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609600" y="1676400"/>
            <a:ext cx="45720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>
                <a:latin typeface="Cambria"/>
                <a:cs typeface="Cambria"/>
              </a:rPr>
              <a:t>Creates the Students          relation. Observe that the        type </a:t>
            </a:r>
            <a:r>
              <a:rPr lang="en-US" sz="2000">
                <a:solidFill>
                  <a:schemeClr val="accent2"/>
                </a:solidFill>
                <a:latin typeface="Cambria"/>
                <a:cs typeface="Cambria"/>
              </a:rPr>
              <a:t>(domain)  </a:t>
            </a:r>
            <a:r>
              <a:rPr lang="en-US" sz="2000">
                <a:latin typeface="Cambria"/>
                <a:cs typeface="Cambria"/>
              </a:rPr>
              <a:t>of each field         is specified, and enforced by the DBMS whenever tuples are added or modified.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000">
              <a:latin typeface="Cambria"/>
              <a:cs typeface="Cambria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000">
              <a:latin typeface="Cambria"/>
              <a:cs typeface="Cambria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>
                <a:latin typeface="Cambria"/>
                <a:cs typeface="Cambria"/>
              </a:rPr>
              <a:t>As another example, the   Enrolled table holds information about courses that students take.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5395913" y="1816100"/>
            <a:ext cx="2885932" cy="22442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>
                <a:latin typeface="Cambria"/>
                <a:cs typeface="Cambria"/>
              </a:rPr>
              <a:t>CREATE TABLE Students</a:t>
            </a:r>
            <a:endParaRPr lang="en-US" sz="2000">
              <a:latin typeface="Cambria"/>
              <a:cs typeface="Cambria"/>
            </a:endParaRPr>
          </a:p>
          <a:p>
            <a:pPr eaLnBrk="0" hangingPunct="0"/>
            <a:r>
              <a:rPr lang="en-US" sz="2000">
                <a:latin typeface="Cambria"/>
                <a:cs typeface="Cambria"/>
              </a:rPr>
              <a:t>	(sid </a:t>
            </a:r>
            <a:r>
              <a:rPr lang="en-US" sz="1800">
                <a:latin typeface="Cambria"/>
                <a:cs typeface="Cambria"/>
              </a:rPr>
              <a:t>CHAR(20)</a:t>
            </a:r>
            <a:r>
              <a:rPr lang="en-US" sz="2000">
                <a:latin typeface="Cambria"/>
                <a:cs typeface="Cambria"/>
              </a:rPr>
              <a:t>, </a:t>
            </a:r>
          </a:p>
          <a:p>
            <a:pPr eaLnBrk="0" hangingPunct="0"/>
            <a:r>
              <a:rPr lang="en-US" sz="2000">
                <a:latin typeface="Cambria"/>
                <a:cs typeface="Cambria"/>
              </a:rPr>
              <a:t>	 name </a:t>
            </a:r>
            <a:r>
              <a:rPr lang="en-US" sz="1800">
                <a:latin typeface="Cambria"/>
                <a:cs typeface="Cambria"/>
              </a:rPr>
              <a:t>CHAR(20)</a:t>
            </a:r>
            <a:r>
              <a:rPr lang="en-US" sz="2000">
                <a:latin typeface="Cambria"/>
                <a:cs typeface="Cambria"/>
              </a:rPr>
              <a:t>, </a:t>
            </a:r>
          </a:p>
          <a:p>
            <a:pPr eaLnBrk="0" hangingPunct="0"/>
            <a:r>
              <a:rPr lang="en-US" sz="2000">
                <a:latin typeface="Cambria"/>
                <a:cs typeface="Cambria"/>
              </a:rPr>
              <a:t>	 login </a:t>
            </a:r>
            <a:r>
              <a:rPr lang="en-US" sz="1800">
                <a:latin typeface="Cambria"/>
                <a:cs typeface="Cambria"/>
              </a:rPr>
              <a:t>CHAR(10),</a:t>
            </a:r>
          </a:p>
          <a:p>
            <a:pPr eaLnBrk="0" hangingPunct="0"/>
            <a:r>
              <a:rPr lang="en-US" sz="2000">
                <a:latin typeface="Cambria"/>
                <a:cs typeface="Cambria"/>
              </a:rPr>
              <a:t>	 age </a:t>
            </a:r>
            <a:r>
              <a:rPr lang="en-US" sz="1800">
                <a:latin typeface="Cambria"/>
                <a:cs typeface="Cambria"/>
              </a:rPr>
              <a:t>INTEGER</a:t>
            </a:r>
            <a:r>
              <a:rPr lang="en-US" sz="2000">
                <a:latin typeface="Cambria"/>
                <a:cs typeface="Cambria"/>
              </a:rPr>
              <a:t>,</a:t>
            </a:r>
          </a:p>
          <a:p>
            <a:pPr eaLnBrk="0" hangingPunct="0"/>
            <a:r>
              <a:rPr lang="en-US" sz="2000">
                <a:latin typeface="Cambria"/>
                <a:cs typeface="Cambria"/>
              </a:rPr>
              <a:t>	 gpa </a:t>
            </a:r>
            <a:r>
              <a:rPr lang="en-US" sz="1800">
                <a:latin typeface="Cambria"/>
                <a:cs typeface="Cambria"/>
              </a:rPr>
              <a:t>REAL</a:t>
            </a:r>
          </a:p>
          <a:p>
            <a:pPr eaLnBrk="0" hangingPunct="0"/>
            <a:r>
              <a:rPr lang="en-US" sz="1800">
                <a:latin typeface="Cambria"/>
                <a:cs typeface="Cambria"/>
              </a:rPr>
              <a:t>primary key (sid)</a:t>
            </a:r>
            <a:r>
              <a:rPr lang="en-US" sz="2000">
                <a:latin typeface="Cambria"/>
                <a:cs typeface="Cambria"/>
              </a:rPr>
              <a:t>) 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685800" y="4572000"/>
            <a:ext cx="7772400" cy="144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762000" y="4800600"/>
            <a:ext cx="7772400" cy="144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5334000" y="4419600"/>
            <a:ext cx="3517900" cy="13208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>
                <a:latin typeface="Cambria"/>
                <a:cs typeface="Cambria"/>
              </a:rPr>
              <a:t>CREATE TABLE Enrolled</a:t>
            </a:r>
            <a:endParaRPr lang="en-US" sz="2000">
              <a:latin typeface="Cambria"/>
              <a:cs typeface="Cambria"/>
            </a:endParaRPr>
          </a:p>
          <a:p>
            <a:pPr eaLnBrk="0" hangingPunct="0"/>
            <a:r>
              <a:rPr lang="en-US" sz="2000">
                <a:latin typeface="Cambria"/>
                <a:cs typeface="Cambria"/>
              </a:rPr>
              <a:t>	(sid </a:t>
            </a:r>
            <a:r>
              <a:rPr lang="en-US" sz="1800">
                <a:latin typeface="Cambria"/>
                <a:cs typeface="Cambria"/>
              </a:rPr>
              <a:t>CHAR(20)</a:t>
            </a:r>
            <a:r>
              <a:rPr lang="en-US" sz="2000">
                <a:latin typeface="Cambria"/>
                <a:cs typeface="Cambria"/>
              </a:rPr>
              <a:t>, </a:t>
            </a:r>
          </a:p>
          <a:p>
            <a:pPr eaLnBrk="0" hangingPunct="0"/>
            <a:r>
              <a:rPr lang="en-US" sz="2000">
                <a:latin typeface="Cambria"/>
                <a:cs typeface="Cambria"/>
              </a:rPr>
              <a:t>	 cid </a:t>
            </a:r>
            <a:r>
              <a:rPr lang="en-US" sz="1800">
                <a:latin typeface="Cambria"/>
                <a:cs typeface="Cambria"/>
              </a:rPr>
              <a:t>CHAR(20)</a:t>
            </a:r>
            <a:r>
              <a:rPr lang="en-US" sz="2000">
                <a:latin typeface="Cambria"/>
                <a:cs typeface="Cambria"/>
              </a:rPr>
              <a:t>, </a:t>
            </a:r>
          </a:p>
          <a:p>
            <a:pPr eaLnBrk="0" hangingPunct="0"/>
            <a:r>
              <a:rPr lang="en-US" sz="2000">
                <a:latin typeface="Cambria"/>
                <a:cs typeface="Cambria"/>
              </a:rPr>
              <a:t>	 grade </a:t>
            </a:r>
            <a:r>
              <a:rPr lang="en-US" sz="1800">
                <a:latin typeface="Cambria"/>
                <a:cs typeface="Cambria"/>
              </a:rPr>
              <a:t>CHAR</a:t>
            </a:r>
            <a:r>
              <a:rPr lang="en-US" sz="2000">
                <a:latin typeface="Cambria"/>
                <a:cs typeface="Cambria"/>
              </a:rPr>
              <a:t>(2))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838200" y="419100"/>
            <a:ext cx="77724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600">
                <a:solidFill>
                  <a:schemeClr val="tx2"/>
                </a:solidFill>
                <a:latin typeface="Cambria"/>
                <a:cs typeface="Cambria"/>
              </a:rPr>
              <a:t>Primary and Candidate Keys in SQL</a:t>
            </a: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76200" y="1447800"/>
            <a:ext cx="8763000" cy="152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>
                <a:latin typeface="Cambria"/>
                <a:cs typeface="Cambria"/>
              </a:rPr>
              <a:t>Possibly many </a:t>
            </a:r>
            <a:r>
              <a:rPr lang="en-US" i="1" u="sng">
                <a:solidFill>
                  <a:schemeClr val="accent2"/>
                </a:solidFill>
                <a:latin typeface="Cambria"/>
                <a:cs typeface="Cambria"/>
              </a:rPr>
              <a:t>candidate keys</a:t>
            </a:r>
            <a:r>
              <a:rPr lang="en-US" i="1">
                <a:solidFill>
                  <a:schemeClr val="accent2"/>
                </a:solidFill>
                <a:latin typeface="Cambria"/>
                <a:cs typeface="Cambria"/>
              </a:rPr>
              <a:t>  </a:t>
            </a:r>
            <a:r>
              <a:rPr lang="en-US">
                <a:latin typeface="Cambria"/>
                <a:cs typeface="Cambria"/>
              </a:rPr>
              <a:t>(specified using </a:t>
            </a:r>
            <a:r>
              <a:rPr lang="en-US" sz="2000">
                <a:solidFill>
                  <a:schemeClr val="accent2"/>
                </a:solidFill>
                <a:latin typeface="Cambria"/>
                <a:cs typeface="Cambria"/>
              </a:rPr>
              <a:t>UNIQUE</a:t>
            </a:r>
            <a:r>
              <a:rPr lang="en-US">
                <a:latin typeface="Cambria"/>
                <a:cs typeface="Cambria"/>
              </a:rPr>
              <a:t>), one of which is chosen as the </a:t>
            </a:r>
            <a:r>
              <a:rPr lang="en-US" i="1">
                <a:latin typeface="Cambria"/>
                <a:cs typeface="Cambria"/>
              </a:rPr>
              <a:t>primary key</a:t>
            </a:r>
            <a:r>
              <a:rPr lang="en-US">
                <a:latin typeface="Cambria"/>
                <a:cs typeface="Cambria"/>
              </a:rPr>
              <a:t>.</a:t>
            </a:r>
          </a:p>
        </p:txBody>
      </p:sp>
      <p:sp>
        <p:nvSpPr>
          <p:cNvPr id="44037" name="Rectangle 6"/>
          <p:cNvSpPr>
            <a:spLocks noChangeArrowheads="1"/>
          </p:cNvSpPr>
          <p:nvPr/>
        </p:nvSpPr>
        <p:spPr bwMode="auto">
          <a:xfrm>
            <a:off x="685800" y="2667000"/>
            <a:ext cx="4572000" cy="3276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v"/>
            </a:pPr>
            <a:r>
              <a:rPr lang="en-US" sz="1800">
                <a:latin typeface="Cambria"/>
                <a:cs typeface="Cambria"/>
              </a:rPr>
              <a:t>“A student can take a same course only once.” </a:t>
            </a:r>
            <a:endParaRPr lang="en-US" sz="1800">
              <a:solidFill>
                <a:schemeClr val="accent2"/>
              </a:solidFill>
              <a:latin typeface="Cambria"/>
              <a:cs typeface="Cambri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v"/>
            </a:pPr>
            <a:endParaRPr lang="en-US" sz="1800">
              <a:solidFill>
                <a:schemeClr val="accent2"/>
              </a:solidFill>
              <a:latin typeface="Cambria"/>
              <a:cs typeface="Cambri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v"/>
            </a:pPr>
            <a:endParaRPr lang="en-US" sz="1800">
              <a:solidFill>
                <a:schemeClr val="accent2"/>
              </a:solidFill>
              <a:latin typeface="Cambria"/>
              <a:cs typeface="Cambri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v"/>
            </a:pPr>
            <a:endParaRPr lang="en-US" sz="1800">
              <a:solidFill>
                <a:schemeClr val="accent2"/>
              </a:solidFill>
              <a:latin typeface="Cambria"/>
              <a:cs typeface="Cambri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v"/>
            </a:pPr>
            <a:r>
              <a:rPr lang="en-US" sz="1800">
                <a:latin typeface="Cambria"/>
                <a:cs typeface="Cambria"/>
              </a:rPr>
              <a:t>“Students can take only one course, and no two students in a course receive the same grade.”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endParaRPr lang="en-US" sz="1800">
              <a:latin typeface="Cambria"/>
              <a:cs typeface="Cambria"/>
            </a:endParaRPr>
          </a:p>
        </p:txBody>
      </p:sp>
      <p:sp>
        <p:nvSpPr>
          <p:cNvPr id="44038" name="Rectangle 7"/>
          <p:cNvSpPr>
            <a:spLocks noChangeArrowheads="1"/>
          </p:cNvSpPr>
          <p:nvPr/>
        </p:nvSpPr>
        <p:spPr bwMode="auto">
          <a:xfrm>
            <a:off x="5319713" y="4330700"/>
            <a:ext cx="2482151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Cambria"/>
                <a:cs typeface="Cambria"/>
              </a:rPr>
              <a:t>CREATE TABLE</a:t>
            </a:r>
            <a:r>
              <a:rPr lang="en-US" sz="1800">
                <a:latin typeface="Cambria"/>
                <a:cs typeface="Cambria"/>
              </a:rPr>
              <a:t> Enrolled</a:t>
            </a:r>
          </a:p>
          <a:p>
            <a:pPr eaLnBrk="0" hangingPunct="0"/>
            <a:r>
              <a:rPr lang="en-US" sz="1800">
                <a:latin typeface="Cambria"/>
                <a:cs typeface="Cambria"/>
              </a:rPr>
              <a:t>   (sid </a:t>
            </a:r>
            <a:r>
              <a:rPr lang="en-US" sz="1600">
                <a:latin typeface="Cambria"/>
                <a:cs typeface="Cambria"/>
              </a:rPr>
              <a:t>CHAR</a:t>
            </a:r>
            <a:r>
              <a:rPr lang="en-US" sz="1800">
                <a:latin typeface="Cambria"/>
                <a:cs typeface="Cambria"/>
              </a:rPr>
              <a:t>(20),</a:t>
            </a:r>
          </a:p>
          <a:p>
            <a:pPr eaLnBrk="0" hangingPunct="0"/>
            <a:r>
              <a:rPr lang="en-US" sz="1800">
                <a:latin typeface="Cambria"/>
                <a:cs typeface="Cambria"/>
              </a:rPr>
              <a:t>     cid  </a:t>
            </a:r>
            <a:r>
              <a:rPr lang="en-US" sz="1600">
                <a:latin typeface="Cambria"/>
                <a:cs typeface="Cambria"/>
              </a:rPr>
              <a:t>CHAR(20)</a:t>
            </a:r>
            <a:r>
              <a:rPr lang="en-US" sz="1800">
                <a:latin typeface="Cambria"/>
                <a:cs typeface="Cambria"/>
              </a:rPr>
              <a:t>,</a:t>
            </a:r>
          </a:p>
          <a:p>
            <a:pPr eaLnBrk="0" hangingPunct="0"/>
            <a:r>
              <a:rPr lang="en-US" sz="1800">
                <a:latin typeface="Cambria"/>
                <a:cs typeface="Cambria"/>
              </a:rPr>
              <a:t>     grade </a:t>
            </a:r>
            <a:r>
              <a:rPr lang="en-US" sz="1600">
                <a:latin typeface="Cambria"/>
                <a:cs typeface="Cambria"/>
              </a:rPr>
              <a:t>CHAR</a:t>
            </a:r>
            <a:r>
              <a:rPr lang="en-US" sz="1800">
                <a:latin typeface="Cambria"/>
                <a:cs typeface="Cambria"/>
              </a:rPr>
              <a:t>(2),</a:t>
            </a:r>
          </a:p>
          <a:p>
            <a:pPr eaLnBrk="0" hangingPunct="0"/>
            <a:r>
              <a:rPr lang="en-US" sz="1800">
                <a:latin typeface="Cambria"/>
                <a:cs typeface="Cambria"/>
              </a:rPr>
              <a:t>     </a:t>
            </a:r>
            <a:r>
              <a:rPr lang="en-US" sz="1600">
                <a:solidFill>
                  <a:schemeClr val="accent2"/>
                </a:solidFill>
                <a:latin typeface="Cambria"/>
                <a:cs typeface="Cambria"/>
              </a:rPr>
              <a:t>PRIMARY KEY  </a:t>
            </a:r>
            <a:r>
              <a:rPr lang="en-US" sz="1800">
                <a:latin typeface="Cambria"/>
                <a:cs typeface="Cambria"/>
              </a:rPr>
              <a:t>(sid),</a:t>
            </a:r>
          </a:p>
          <a:p>
            <a:pPr eaLnBrk="0" hangingPunct="0"/>
            <a:r>
              <a:rPr lang="en-US" sz="1800">
                <a:latin typeface="Cambria"/>
                <a:cs typeface="Cambria"/>
              </a:rPr>
              <a:t>     </a:t>
            </a:r>
            <a:r>
              <a:rPr lang="en-US" sz="1600">
                <a:solidFill>
                  <a:schemeClr val="accent2"/>
                </a:solidFill>
                <a:latin typeface="Cambria"/>
                <a:cs typeface="Cambria"/>
              </a:rPr>
              <a:t>UNIQUE</a:t>
            </a:r>
            <a:r>
              <a:rPr lang="en-US" sz="1800">
                <a:latin typeface="Cambria"/>
                <a:cs typeface="Cambria"/>
              </a:rPr>
              <a:t> (cid, grade) )</a:t>
            </a:r>
          </a:p>
        </p:txBody>
      </p:sp>
      <p:sp>
        <p:nvSpPr>
          <p:cNvPr id="44039" name="Rectangle 8"/>
          <p:cNvSpPr>
            <a:spLocks noChangeArrowheads="1"/>
          </p:cNvSpPr>
          <p:nvPr/>
        </p:nvSpPr>
        <p:spPr bwMode="auto">
          <a:xfrm>
            <a:off x="5334000" y="2652713"/>
            <a:ext cx="2734636" cy="1474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Cambria"/>
                <a:cs typeface="Cambria"/>
              </a:rPr>
              <a:t>CREATE TABLE</a:t>
            </a:r>
            <a:r>
              <a:rPr lang="en-US" sz="1800">
                <a:latin typeface="Cambria"/>
                <a:cs typeface="Cambria"/>
              </a:rPr>
              <a:t> Enrolled</a:t>
            </a:r>
          </a:p>
          <a:p>
            <a:pPr eaLnBrk="0" hangingPunct="0"/>
            <a:r>
              <a:rPr lang="en-US" sz="1800">
                <a:latin typeface="Cambria"/>
                <a:cs typeface="Cambria"/>
              </a:rPr>
              <a:t>   (sid </a:t>
            </a:r>
            <a:r>
              <a:rPr lang="en-US" sz="1600">
                <a:latin typeface="Cambria"/>
                <a:cs typeface="Cambria"/>
              </a:rPr>
              <a:t>CHAR</a:t>
            </a:r>
            <a:r>
              <a:rPr lang="en-US" sz="1800">
                <a:latin typeface="Cambria"/>
                <a:cs typeface="Cambria"/>
              </a:rPr>
              <a:t>(20),</a:t>
            </a:r>
          </a:p>
          <a:p>
            <a:pPr eaLnBrk="0" hangingPunct="0"/>
            <a:r>
              <a:rPr lang="en-US" sz="1800">
                <a:latin typeface="Cambria"/>
                <a:cs typeface="Cambria"/>
              </a:rPr>
              <a:t>     cid  </a:t>
            </a:r>
            <a:r>
              <a:rPr lang="en-US" sz="1600">
                <a:latin typeface="Cambria"/>
                <a:cs typeface="Cambria"/>
              </a:rPr>
              <a:t>CHAR(20)</a:t>
            </a:r>
            <a:r>
              <a:rPr lang="en-US" sz="1800">
                <a:latin typeface="Cambria"/>
                <a:cs typeface="Cambria"/>
              </a:rPr>
              <a:t>,</a:t>
            </a:r>
          </a:p>
          <a:p>
            <a:pPr eaLnBrk="0" hangingPunct="0"/>
            <a:r>
              <a:rPr lang="en-US" sz="1800">
                <a:latin typeface="Cambria"/>
                <a:cs typeface="Cambria"/>
              </a:rPr>
              <a:t>     grade </a:t>
            </a:r>
            <a:r>
              <a:rPr lang="en-US" sz="1600">
                <a:latin typeface="Cambria"/>
                <a:cs typeface="Cambria"/>
              </a:rPr>
              <a:t>CHAR</a:t>
            </a:r>
            <a:r>
              <a:rPr lang="en-US" sz="1800">
                <a:latin typeface="Cambria"/>
                <a:cs typeface="Cambria"/>
              </a:rPr>
              <a:t>(2),</a:t>
            </a:r>
          </a:p>
          <a:p>
            <a:pPr eaLnBrk="0" hangingPunct="0"/>
            <a:r>
              <a:rPr lang="en-US" sz="1800">
                <a:latin typeface="Cambria"/>
                <a:cs typeface="Cambria"/>
              </a:rPr>
              <a:t>     </a:t>
            </a:r>
            <a:r>
              <a:rPr lang="en-US" sz="1600">
                <a:solidFill>
                  <a:schemeClr val="accent2"/>
                </a:solidFill>
                <a:latin typeface="Cambria"/>
                <a:cs typeface="Cambria"/>
              </a:rPr>
              <a:t>PRIMARY KEY  </a:t>
            </a:r>
            <a:r>
              <a:rPr lang="en-US" sz="1800">
                <a:latin typeface="Cambria"/>
                <a:cs typeface="Cambria"/>
              </a:rPr>
              <a:t>(sid,cid) 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838200" y="419100"/>
            <a:ext cx="77724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4000">
                <a:solidFill>
                  <a:schemeClr val="tx2"/>
                </a:solidFill>
                <a:latin typeface="Cambria"/>
                <a:cs typeface="Cambria"/>
              </a:rPr>
              <a:t>Foreign Keys in SQL</a:t>
            </a:r>
          </a:p>
        </p:txBody>
      </p:sp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304800" y="1600200"/>
            <a:ext cx="86868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>
                <a:latin typeface="Cambria"/>
                <a:cs typeface="Cambria"/>
              </a:rPr>
              <a:t>Only students listed in the Students relation should be allowed to enroll for courses.</a:t>
            </a:r>
          </a:p>
        </p:txBody>
      </p:sp>
      <p:sp>
        <p:nvSpPr>
          <p:cNvPr id="3078" name="Rectangle 4"/>
          <p:cNvSpPr>
            <a:spLocks noChangeArrowheads="1"/>
          </p:cNvSpPr>
          <p:nvPr/>
        </p:nvSpPr>
        <p:spPr bwMode="auto">
          <a:xfrm>
            <a:off x="1204913" y="2578100"/>
            <a:ext cx="5255246" cy="13208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>
                <a:latin typeface="Cambria"/>
                <a:cs typeface="Cambria"/>
              </a:rPr>
              <a:t>CREATE TABLE</a:t>
            </a:r>
            <a:r>
              <a:rPr lang="en-US" sz="2000">
                <a:latin typeface="Cambria"/>
                <a:cs typeface="Cambria"/>
              </a:rPr>
              <a:t> Enrolled</a:t>
            </a:r>
          </a:p>
          <a:p>
            <a:pPr eaLnBrk="0" hangingPunct="0"/>
            <a:r>
              <a:rPr lang="en-US" sz="2000">
                <a:latin typeface="Cambria"/>
                <a:cs typeface="Cambria"/>
              </a:rPr>
              <a:t>   (sid </a:t>
            </a:r>
            <a:r>
              <a:rPr lang="en-US" sz="1800">
                <a:latin typeface="Cambria"/>
                <a:cs typeface="Cambria"/>
              </a:rPr>
              <a:t>CHAR</a:t>
            </a:r>
            <a:r>
              <a:rPr lang="en-US" sz="2000">
                <a:latin typeface="Cambria"/>
                <a:cs typeface="Cambria"/>
              </a:rPr>
              <a:t>(20),  cid </a:t>
            </a:r>
            <a:r>
              <a:rPr lang="en-US" sz="1800">
                <a:latin typeface="Cambria"/>
                <a:cs typeface="Cambria"/>
              </a:rPr>
              <a:t>CHAR(20)</a:t>
            </a:r>
            <a:r>
              <a:rPr lang="en-US" sz="2000">
                <a:latin typeface="Cambria"/>
                <a:cs typeface="Cambria"/>
              </a:rPr>
              <a:t>,  grade </a:t>
            </a:r>
            <a:r>
              <a:rPr lang="en-US" sz="1800">
                <a:latin typeface="Cambria"/>
                <a:cs typeface="Cambria"/>
              </a:rPr>
              <a:t>CHAR</a:t>
            </a:r>
            <a:r>
              <a:rPr lang="en-US" sz="2000">
                <a:latin typeface="Cambria"/>
                <a:cs typeface="Cambria"/>
              </a:rPr>
              <a:t>(2),</a:t>
            </a:r>
          </a:p>
          <a:p>
            <a:pPr eaLnBrk="0" hangingPunct="0"/>
            <a:r>
              <a:rPr lang="en-US" sz="2000">
                <a:latin typeface="Cambria"/>
                <a:cs typeface="Cambria"/>
              </a:rPr>
              <a:t>     </a:t>
            </a:r>
            <a:r>
              <a:rPr lang="en-US" sz="1800">
                <a:solidFill>
                  <a:schemeClr val="accent2"/>
                </a:solidFill>
                <a:latin typeface="Cambria"/>
                <a:cs typeface="Cambria"/>
              </a:rPr>
              <a:t>PRIMARY KEY  </a:t>
            </a:r>
            <a:r>
              <a:rPr lang="en-US" sz="2000">
                <a:latin typeface="Cambria"/>
                <a:cs typeface="Cambria"/>
              </a:rPr>
              <a:t>(sid,cid),</a:t>
            </a:r>
          </a:p>
          <a:p>
            <a:pPr eaLnBrk="0" hangingPunct="0"/>
            <a:r>
              <a:rPr lang="en-US" sz="2000">
                <a:latin typeface="Cambria"/>
                <a:cs typeface="Cambria"/>
              </a:rPr>
              <a:t>     </a:t>
            </a:r>
            <a:r>
              <a:rPr lang="en-US" sz="1800">
                <a:solidFill>
                  <a:schemeClr val="accent2"/>
                </a:solidFill>
                <a:latin typeface="Cambria"/>
                <a:cs typeface="Cambria"/>
              </a:rPr>
              <a:t>FOREIGN KEY </a:t>
            </a:r>
            <a:r>
              <a:rPr lang="en-US" sz="2000">
                <a:latin typeface="Cambria"/>
                <a:cs typeface="Cambria"/>
              </a:rPr>
              <a:t>(sid) </a:t>
            </a:r>
            <a:r>
              <a:rPr lang="en-US" sz="1800">
                <a:solidFill>
                  <a:schemeClr val="accent2"/>
                </a:solidFill>
                <a:latin typeface="Cambria"/>
                <a:cs typeface="Cambria"/>
              </a:rPr>
              <a:t>REFERENCES</a:t>
            </a:r>
            <a:r>
              <a:rPr lang="en-US" sz="2000">
                <a:solidFill>
                  <a:schemeClr val="accent2"/>
                </a:solidFill>
                <a:latin typeface="Cambria"/>
                <a:cs typeface="Cambria"/>
              </a:rPr>
              <a:t> </a:t>
            </a:r>
            <a:r>
              <a:rPr lang="en-US" sz="2000">
                <a:latin typeface="Cambria"/>
                <a:cs typeface="Cambria"/>
              </a:rPr>
              <a:t>Students )</a:t>
            </a:r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1066800" y="5181600"/>
            <a:ext cx="44196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1219200" y="5181600"/>
            <a:ext cx="4267200" cy="3048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auto">
          <a:xfrm flipV="1">
            <a:off x="1066800" y="5791200"/>
            <a:ext cx="43434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143000" y="5257800"/>
            <a:ext cx="4343400" cy="8382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3" name="Group 13"/>
          <p:cNvGrpSpPr>
            <a:grpSpLocks/>
          </p:cNvGrpSpPr>
          <p:nvPr/>
        </p:nvGrpSpPr>
        <p:grpSpPr bwMode="auto">
          <a:xfrm>
            <a:off x="5410200" y="4267200"/>
            <a:ext cx="3536950" cy="2239963"/>
            <a:chOff x="183" y="2583"/>
            <a:chExt cx="2228" cy="1411"/>
          </a:xfrm>
        </p:grpSpPr>
        <p:graphicFrame>
          <p:nvGraphicFramePr>
            <p:cNvPr id="3075" name="Object 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13" y="2837"/>
            <a:ext cx="2198" cy="1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" name="Document" r:id="rId4" imgW="3487680" imgH="1834920" progId="Word.Document.8">
                    <p:embed/>
                  </p:oleObj>
                </mc:Choice>
                <mc:Fallback>
                  <p:oleObj name="Document" r:id="rId4" imgW="3487680" imgH="1834920" progId="Word.Document.8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" y="2837"/>
                          <a:ext cx="2198" cy="1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8" name="Rectangle 11"/>
            <p:cNvSpPr>
              <a:spLocks noChangeArrowheads="1"/>
            </p:cNvSpPr>
            <p:nvPr/>
          </p:nvSpPr>
          <p:spPr bwMode="auto">
            <a:xfrm>
              <a:off x="183" y="2583"/>
              <a:ext cx="729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CF0E30"/>
                  </a:solidFill>
                </a:rPr>
                <a:t>Enrolled</a:t>
              </a:r>
            </a:p>
          </p:txBody>
        </p:sp>
      </p:grpSp>
      <p:grpSp>
        <p:nvGrpSpPr>
          <p:cNvPr id="3084" name="Group 14"/>
          <p:cNvGrpSpPr>
            <a:grpSpLocks/>
          </p:cNvGrpSpPr>
          <p:nvPr/>
        </p:nvGrpSpPr>
        <p:grpSpPr bwMode="auto">
          <a:xfrm>
            <a:off x="381000" y="4191000"/>
            <a:ext cx="4533900" cy="2109788"/>
            <a:chOff x="2871" y="2727"/>
            <a:chExt cx="2856" cy="1329"/>
          </a:xfrm>
        </p:grpSpPr>
        <p:graphicFrame>
          <p:nvGraphicFramePr>
            <p:cNvPr id="3074" name="Object 5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880" y="2989"/>
            <a:ext cx="2847" cy="10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" name="Document" r:id="rId6" imgW="4518000" imgH="1692000" progId="Word.Document.8">
                    <p:embed/>
                  </p:oleObj>
                </mc:Choice>
                <mc:Fallback>
                  <p:oleObj name="Document" r:id="rId6" imgW="4518000" imgH="1692000" progId="Word.Document.8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989"/>
                          <a:ext cx="2847" cy="10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7" name="Rectangle 12"/>
            <p:cNvSpPr>
              <a:spLocks noChangeArrowheads="1"/>
            </p:cNvSpPr>
            <p:nvPr/>
          </p:nvSpPr>
          <p:spPr bwMode="auto">
            <a:xfrm>
              <a:off x="2871" y="2727"/>
              <a:ext cx="80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CF0E30"/>
                  </a:solidFill>
                </a:rPr>
                <a:t>Students</a:t>
              </a:r>
            </a:p>
          </p:txBody>
        </p:sp>
      </p:grpSp>
      <p:sp>
        <p:nvSpPr>
          <p:cNvPr id="3085" name="Line 15"/>
          <p:cNvSpPr>
            <a:spLocks noChangeShapeType="1"/>
          </p:cNvSpPr>
          <p:nvPr/>
        </p:nvSpPr>
        <p:spPr bwMode="auto">
          <a:xfrm>
            <a:off x="609600" y="4876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/>
              <a:cs typeface="Cambria"/>
            </a:endParaRPr>
          </a:p>
        </p:txBody>
      </p:sp>
      <p:sp>
        <p:nvSpPr>
          <p:cNvPr id="3086" name="Line 16"/>
          <p:cNvSpPr>
            <a:spLocks noChangeShapeType="1"/>
          </p:cNvSpPr>
          <p:nvPr/>
        </p:nvSpPr>
        <p:spPr bwMode="auto">
          <a:xfrm>
            <a:off x="5715000" y="4953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5915</TotalTime>
  <Words>2083</Words>
  <Application>Microsoft Macintosh PowerPoint</Application>
  <PresentationFormat>On-screen Show (4:3)</PresentationFormat>
  <Paragraphs>345</Paragraphs>
  <Slides>22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Cambria</vt:lpstr>
      <vt:lpstr>Comic Sans MS</vt:lpstr>
      <vt:lpstr>Monotype Sorts</vt:lpstr>
      <vt:lpstr>Times New Roman</vt:lpstr>
      <vt:lpstr>Wingdings</vt:lpstr>
      <vt:lpstr>Default Design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Iowa State University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Department of Computer Scienc</dc:creator>
  <cp:keywords/>
  <dc:description/>
  <cp:lastModifiedBy>Microsoft Office User</cp:lastModifiedBy>
  <cp:revision>357</cp:revision>
  <cp:lastPrinted>2011-08-29T15:59:37Z</cp:lastPrinted>
  <dcterms:created xsi:type="dcterms:W3CDTF">2000-01-05T21:16:51Z</dcterms:created>
  <dcterms:modified xsi:type="dcterms:W3CDTF">2019-09-06T03:11:14Z</dcterms:modified>
  <cp:category/>
</cp:coreProperties>
</file>