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959" r:id="rId2"/>
    <p:sldId id="345" r:id="rId3"/>
    <p:sldId id="256" r:id="rId4"/>
    <p:sldId id="346" r:id="rId5"/>
    <p:sldId id="348" r:id="rId6"/>
    <p:sldId id="388" r:id="rId7"/>
    <p:sldId id="258" r:id="rId8"/>
    <p:sldId id="318" r:id="rId9"/>
    <p:sldId id="408" r:id="rId10"/>
    <p:sldId id="267" r:id="rId11"/>
    <p:sldId id="430" r:id="rId12"/>
    <p:sldId id="264" r:id="rId13"/>
    <p:sldId id="411" r:id="rId14"/>
    <p:sldId id="413" r:id="rId15"/>
    <p:sldId id="428" r:id="rId16"/>
    <p:sldId id="434" r:id="rId17"/>
    <p:sldId id="429" r:id="rId18"/>
    <p:sldId id="272" r:id="rId19"/>
    <p:sldId id="271" r:id="rId20"/>
    <p:sldId id="273" r:id="rId21"/>
    <p:sldId id="325" r:id="rId22"/>
    <p:sldId id="414" r:id="rId23"/>
    <p:sldId id="274" r:id="rId24"/>
    <p:sldId id="275" r:id="rId25"/>
    <p:sldId id="424" r:id="rId26"/>
    <p:sldId id="423" r:id="rId27"/>
    <p:sldId id="425" r:id="rId28"/>
    <p:sldId id="410" r:id="rId29"/>
    <p:sldId id="426" r:id="rId30"/>
    <p:sldId id="327" r:id="rId31"/>
    <p:sldId id="427" r:id="rId32"/>
    <p:sldId id="412" r:id="rId33"/>
    <p:sldId id="417" r:id="rId34"/>
    <p:sldId id="419" r:id="rId35"/>
    <p:sldId id="418" r:id="rId36"/>
    <p:sldId id="420" r:id="rId37"/>
    <p:sldId id="421" r:id="rId38"/>
    <p:sldId id="422" r:id="rId39"/>
    <p:sldId id="394" r:id="rId40"/>
    <p:sldId id="415" r:id="rId41"/>
  </p:sldIdLst>
  <p:sldSz cx="9144000" cy="6858000" type="screen4x3"/>
  <p:notesSz cx="7315200" cy="9601200"/>
  <p:defaultTextStyle>
    <a:defPPr>
      <a:defRPr lang="en-US"/>
    </a:defPPr>
    <a:lvl1pPr algn="l" rtl="0" fontAlgn="base">
      <a:spcBef>
        <a:spcPct val="0"/>
      </a:spcBef>
      <a:spcAft>
        <a:spcPct val="0"/>
      </a:spcAft>
      <a:defRPr sz="2400" b="1" kern="1200">
        <a:solidFill>
          <a:schemeClr val="tx1"/>
        </a:solidFill>
        <a:latin typeface="Comic Sans MS" pitchFamily="66" charset="0"/>
        <a:ea typeface="+mn-ea"/>
        <a:cs typeface="+mn-cs"/>
      </a:defRPr>
    </a:lvl1pPr>
    <a:lvl2pPr marL="457200" algn="l" rtl="0" fontAlgn="base">
      <a:spcBef>
        <a:spcPct val="0"/>
      </a:spcBef>
      <a:spcAft>
        <a:spcPct val="0"/>
      </a:spcAft>
      <a:defRPr sz="2400" b="1" kern="1200">
        <a:solidFill>
          <a:schemeClr val="tx1"/>
        </a:solidFill>
        <a:latin typeface="Comic Sans MS" pitchFamily="66" charset="0"/>
        <a:ea typeface="+mn-ea"/>
        <a:cs typeface="+mn-cs"/>
      </a:defRPr>
    </a:lvl2pPr>
    <a:lvl3pPr marL="914400" algn="l" rtl="0" fontAlgn="base">
      <a:spcBef>
        <a:spcPct val="0"/>
      </a:spcBef>
      <a:spcAft>
        <a:spcPct val="0"/>
      </a:spcAft>
      <a:defRPr sz="2400" b="1" kern="1200">
        <a:solidFill>
          <a:schemeClr val="tx1"/>
        </a:solidFill>
        <a:latin typeface="Comic Sans MS" pitchFamily="66" charset="0"/>
        <a:ea typeface="+mn-ea"/>
        <a:cs typeface="+mn-cs"/>
      </a:defRPr>
    </a:lvl3pPr>
    <a:lvl4pPr marL="1371600" algn="l" rtl="0" fontAlgn="base">
      <a:spcBef>
        <a:spcPct val="0"/>
      </a:spcBef>
      <a:spcAft>
        <a:spcPct val="0"/>
      </a:spcAft>
      <a:defRPr sz="2400" b="1" kern="1200">
        <a:solidFill>
          <a:schemeClr val="tx1"/>
        </a:solidFill>
        <a:latin typeface="Comic Sans MS" pitchFamily="66" charset="0"/>
        <a:ea typeface="+mn-ea"/>
        <a:cs typeface="+mn-cs"/>
      </a:defRPr>
    </a:lvl4pPr>
    <a:lvl5pPr marL="1828800" algn="l" rtl="0" fontAlgn="base">
      <a:spcBef>
        <a:spcPct val="0"/>
      </a:spcBef>
      <a:spcAft>
        <a:spcPct val="0"/>
      </a:spcAft>
      <a:defRPr sz="2400" b="1" kern="1200">
        <a:solidFill>
          <a:schemeClr val="tx1"/>
        </a:solidFill>
        <a:latin typeface="Comic Sans MS" pitchFamily="66" charset="0"/>
        <a:ea typeface="+mn-ea"/>
        <a:cs typeface="+mn-cs"/>
      </a:defRPr>
    </a:lvl5pPr>
    <a:lvl6pPr marL="2286000" algn="l" defTabSz="914400" rtl="0" eaLnBrk="1" latinLnBrk="0" hangingPunct="1">
      <a:defRPr sz="2400" b="1" kern="1200">
        <a:solidFill>
          <a:schemeClr val="tx1"/>
        </a:solidFill>
        <a:latin typeface="Comic Sans MS" pitchFamily="66" charset="0"/>
        <a:ea typeface="+mn-ea"/>
        <a:cs typeface="+mn-cs"/>
      </a:defRPr>
    </a:lvl6pPr>
    <a:lvl7pPr marL="2743200" algn="l" defTabSz="914400" rtl="0" eaLnBrk="1" latinLnBrk="0" hangingPunct="1">
      <a:defRPr sz="2400" b="1" kern="1200">
        <a:solidFill>
          <a:schemeClr val="tx1"/>
        </a:solidFill>
        <a:latin typeface="Comic Sans MS" pitchFamily="66" charset="0"/>
        <a:ea typeface="+mn-ea"/>
        <a:cs typeface="+mn-cs"/>
      </a:defRPr>
    </a:lvl7pPr>
    <a:lvl8pPr marL="3200400" algn="l" defTabSz="914400" rtl="0" eaLnBrk="1" latinLnBrk="0" hangingPunct="1">
      <a:defRPr sz="2400" b="1" kern="1200">
        <a:solidFill>
          <a:schemeClr val="tx1"/>
        </a:solidFill>
        <a:latin typeface="Comic Sans MS" pitchFamily="66" charset="0"/>
        <a:ea typeface="+mn-ea"/>
        <a:cs typeface="+mn-cs"/>
      </a:defRPr>
    </a:lvl8pPr>
    <a:lvl9pPr marL="3657600" algn="l" defTabSz="914400" rtl="0" eaLnBrk="1" latinLnBrk="0" hangingPunct="1">
      <a:defRPr sz="2400" b="1"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88" autoAdjust="0"/>
    <p:restoredTop sz="96138" autoAdjust="0"/>
  </p:normalViewPr>
  <p:slideViewPr>
    <p:cSldViewPr>
      <p:cViewPr varScale="1">
        <p:scale>
          <a:sx n="115" d="100"/>
          <a:sy n="115" d="100"/>
        </p:scale>
        <p:origin x="185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168650" cy="481013"/>
          </a:xfrm>
          <a:prstGeom prst="rect">
            <a:avLst/>
          </a:prstGeom>
          <a:noFill/>
          <a:ln w="9525">
            <a:noFill/>
            <a:miter lim="800000"/>
            <a:headEnd/>
            <a:tailEnd/>
          </a:ln>
          <a:effectLst/>
        </p:spPr>
        <p:txBody>
          <a:bodyPr vert="horz" wrap="square" lIns="96956" tIns="48478" rIns="96956" bIns="48478" numCol="1" anchor="t" anchorCtr="0" compatLnSpc="1">
            <a:prstTxWarp prst="textNoShape">
              <a:avLst/>
            </a:prstTxWarp>
          </a:bodyPr>
          <a:lstStyle>
            <a:lvl1pPr defTabSz="969963">
              <a:defRPr sz="1200" b="0"/>
            </a:lvl1pPr>
          </a:lstStyle>
          <a:p>
            <a:pPr>
              <a:defRPr/>
            </a:pPr>
            <a:endParaRPr lang="en-US"/>
          </a:p>
        </p:txBody>
      </p:sp>
      <p:sp>
        <p:nvSpPr>
          <p:cNvPr id="65539" name="Rectangle 3"/>
          <p:cNvSpPr>
            <a:spLocks noGrp="1" noChangeArrowheads="1"/>
          </p:cNvSpPr>
          <p:nvPr>
            <p:ph type="dt" sz="quarter" idx="1"/>
          </p:nvPr>
        </p:nvSpPr>
        <p:spPr bwMode="auto">
          <a:xfrm>
            <a:off x="4146550" y="0"/>
            <a:ext cx="3168650" cy="481013"/>
          </a:xfrm>
          <a:prstGeom prst="rect">
            <a:avLst/>
          </a:prstGeom>
          <a:noFill/>
          <a:ln w="9525">
            <a:noFill/>
            <a:miter lim="800000"/>
            <a:headEnd/>
            <a:tailEnd/>
          </a:ln>
          <a:effectLst/>
        </p:spPr>
        <p:txBody>
          <a:bodyPr vert="horz" wrap="square" lIns="96956" tIns="48478" rIns="96956" bIns="48478" numCol="1" anchor="t" anchorCtr="0" compatLnSpc="1">
            <a:prstTxWarp prst="textNoShape">
              <a:avLst/>
            </a:prstTxWarp>
          </a:bodyPr>
          <a:lstStyle>
            <a:lvl1pPr algn="r" defTabSz="969963">
              <a:defRPr sz="1200" b="0"/>
            </a:lvl1pPr>
          </a:lstStyle>
          <a:p>
            <a:pPr>
              <a:defRPr/>
            </a:pPr>
            <a:endParaRPr lang="en-US"/>
          </a:p>
        </p:txBody>
      </p:sp>
      <p:sp>
        <p:nvSpPr>
          <p:cNvPr id="65540" name="Rectangle 4"/>
          <p:cNvSpPr>
            <a:spLocks noGrp="1" noChangeArrowheads="1"/>
          </p:cNvSpPr>
          <p:nvPr>
            <p:ph type="ftr" sz="quarter" idx="2"/>
          </p:nvPr>
        </p:nvSpPr>
        <p:spPr bwMode="auto">
          <a:xfrm>
            <a:off x="0" y="9120188"/>
            <a:ext cx="3168650" cy="481012"/>
          </a:xfrm>
          <a:prstGeom prst="rect">
            <a:avLst/>
          </a:prstGeom>
          <a:noFill/>
          <a:ln w="9525">
            <a:noFill/>
            <a:miter lim="800000"/>
            <a:headEnd/>
            <a:tailEnd/>
          </a:ln>
          <a:effectLst/>
        </p:spPr>
        <p:txBody>
          <a:bodyPr vert="horz" wrap="square" lIns="96956" tIns="48478" rIns="96956" bIns="48478" numCol="1" anchor="b" anchorCtr="0" compatLnSpc="1">
            <a:prstTxWarp prst="textNoShape">
              <a:avLst/>
            </a:prstTxWarp>
          </a:bodyPr>
          <a:lstStyle>
            <a:lvl1pPr defTabSz="969963">
              <a:defRPr sz="1200" b="0"/>
            </a:lvl1pPr>
          </a:lstStyle>
          <a:p>
            <a:pPr>
              <a:defRPr/>
            </a:pPr>
            <a:endParaRPr lang="en-US"/>
          </a:p>
        </p:txBody>
      </p:sp>
      <p:sp>
        <p:nvSpPr>
          <p:cNvPr id="65541" name="Rectangle 5"/>
          <p:cNvSpPr>
            <a:spLocks noGrp="1" noChangeArrowheads="1"/>
          </p:cNvSpPr>
          <p:nvPr>
            <p:ph type="sldNum" sz="quarter" idx="3"/>
          </p:nvPr>
        </p:nvSpPr>
        <p:spPr bwMode="auto">
          <a:xfrm>
            <a:off x="4146550" y="9120188"/>
            <a:ext cx="3168650" cy="481012"/>
          </a:xfrm>
          <a:prstGeom prst="rect">
            <a:avLst/>
          </a:prstGeom>
          <a:noFill/>
          <a:ln w="9525">
            <a:noFill/>
            <a:miter lim="800000"/>
            <a:headEnd/>
            <a:tailEnd/>
          </a:ln>
          <a:effectLst/>
        </p:spPr>
        <p:txBody>
          <a:bodyPr vert="horz" wrap="square" lIns="96956" tIns="48478" rIns="96956" bIns="48478" numCol="1" anchor="b" anchorCtr="0" compatLnSpc="1">
            <a:prstTxWarp prst="textNoShape">
              <a:avLst/>
            </a:prstTxWarp>
          </a:bodyPr>
          <a:lstStyle>
            <a:lvl1pPr algn="r" defTabSz="969963">
              <a:defRPr sz="1200" b="0"/>
            </a:lvl1pPr>
          </a:lstStyle>
          <a:p>
            <a:pPr>
              <a:defRPr/>
            </a:pPr>
            <a:fld id="{7AC6FAC5-DEC6-4926-9628-CE0652CE947F}" type="slidenum">
              <a:rPr lang="en-US"/>
              <a:pPr>
                <a:defRPr/>
              </a:pPr>
              <a:t>‹#›</a:t>
            </a:fld>
            <a:endParaRPr lang="en-US"/>
          </a:p>
        </p:txBody>
      </p:sp>
    </p:spTree>
    <p:extLst>
      <p:ext uri="{BB962C8B-B14F-4D97-AF65-F5344CB8AC3E}">
        <p14:creationId xmlns:p14="http://schemas.microsoft.com/office/powerpoint/2010/main" val="38676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209925" cy="515938"/>
          </a:xfrm>
          <a:prstGeom prst="rect">
            <a:avLst/>
          </a:prstGeom>
          <a:noFill/>
          <a:ln w="9525">
            <a:noFill/>
            <a:miter lim="800000"/>
            <a:headEnd/>
            <a:tailEnd/>
          </a:ln>
          <a:effectLst/>
        </p:spPr>
        <p:txBody>
          <a:bodyPr vert="horz" wrap="square" lIns="96956" tIns="48478" rIns="96956" bIns="48478" numCol="1" anchor="t" anchorCtr="0" compatLnSpc="1">
            <a:prstTxWarp prst="textNoShape">
              <a:avLst/>
            </a:prstTxWarp>
          </a:bodyPr>
          <a:lstStyle>
            <a:lvl1pPr defTabSz="969963">
              <a:defRPr sz="1200" b="0"/>
            </a:lvl1pPr>
          </a:lstStyle>
          <a:p>
            <a:pPr>
              <a:defRPr/>
            </a:pPr>
            <a:endParaRPr lang="en-US"/>
          </a:p>
        </p:txBody>
      </p:sp>
      <p:sp>
        <p:nvSpPr>
          <p:cNvPr id="70659" name="Rectangle 3"/>
          <p:cNvSpPr>
            <a:spLocks noGrp="1" noChangeArrowheads="1"/>
          </p:cNvSpPr>
          <p:nvPr>
            <p:ph type="dt" idx="1"/>
          </p:nvPr>
        </p:nvSpPr>
        <p:spPr bwMode="auto">
          <a:xfrm>
            <a:off x="4170363" y="0"/>
            <a:ext cx="3132137" cy="515938"/>
          </a:xfrm>
          <a:prstGeom prst="rect">
            <a:avLst/>
          </a:prstGeom>
          <a:noFill/>
          <a:ln w="9525">
            <a:noFill/>
            <a:miter lim="800000"/>
            <a:headEnd/>
            <a:tailEnd/>
          </a:ln>
          <a:effectLst/>
        </p:spPr>
        <p:txBody>
          <a:bodyPr vert="horz" wrap="square" lIns="96956" tIns="48478" rIns="96956" bIns="48478" numCol="1" anchor="t" anchorCtr="0" compatLnSpc="1">
            <a:prstTxWarp prst="textNoShape">
              <a:avLst/>
            </a:prstTxWarp>
          </a:bodyPr>
          <a:lstStyle>
            <a:lvl1pPr algn="r" defTabSz="969963">
              <a:defRPr sz="1200" b="0"/>
            </a:lvl1pPr>
          </a:lstStyle>
          <a:p>
            <a:pPr>
              <a:defRPr/>
            </a:pPr>
            <a:endParaRPr lang="en-US"/>
          </a:p>
        </p:txBody>
      </p:sp>
      <p:sp>
        <p:nvSpPr>
          <p:cNvPr id="95236" name="Rectangle 4"/>
          <p:cNvSpPr>
            <a:spLocks noGrp="1" noRot="1" noChangeAspect="1" noChangeArrowheads="1" noTextEdit="1"/>
          </p:cNvSpPr>
          <p:nvPr>
            <p:ph type="sldImg" idx="2"/>
          </p:nvPr>
        </p:nvSpPr>
        <p:spPr bwMode="auto">
          <a:xfrm>
            <a:off x="1244600" y="687388"/>
            <a:ext cx="4814888" cy="3611562"/>
          </a:xfrm>
          <a:prstGeom prst="rect">
            <a:avLst/>
          </a:prstGeom>
          <a:noFill/>
          <a:ln w="9525">
            <a:solidFill>
              <a:srgbClr val="000000"/>
            </a:solidFill>
            <a:miter lim="800000"/>
            <a:headEnd/>
            <a:tailEnd/>
          </a:ln>
        </p:spPr>
      </p:sp>
      <p:sp>
        <p:nvSpPr>
          <p:cNvPr id="70661" name="Rectangle 5"/>
          <p:cNvSpPr>
            <a:spLocks noGrp="1" noChangeArrowheads="1"/>
          </p:cNvSpPr>
          <p:nvPr>
            <p:ph type="body" sz="quarter" idx="3"/>
          </p:nvPr>
        </p:nvSpPr>
        <p:spPr bwMode="auto">
          <a:xfrm>
            <a:off x="962025" y="4556125"/>
            <a:ext cx="5376863" cy="4297363"/>
          </a:xfrm>
          <a:prstGeom prst="rect">
            <a:avLst/>
          </a:prstGeom>
          <a:noFill/>
          <a:ln w="9525">
            <a:noFill/>
            <a:miter lim="800000"/>
            <a:headEnd/>
            <a:tailEnd/>
          </a:ln>
          <a:effectLst/>
        </p:spPr>
        <p:txBody>
          <a:bodyPr vert="horz" wrap="square" lIns="96956" tIns="48478" rIns="96956" bIns="4847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0662" name="Rectangle 6"/>
          <p:cNvSpPr>
            <a:spLocks noGrp="1" noChangeArrowheads="1"/>
          </p:cNvSpPr>
          <p:nvPr>
            <p:ph type="ftr" sz="quarter" idx="4"/>
          </p:nvPr>
        </p:nvSpPr>
        <p:spPr bwMode="auto">
          <a:xfrm>
            <a:off x="0" y="9112250"/>
            <a:ext cx="3209925" cy="515938"/>
          </a:xfrm>
          <a:prstGeom prst="rect">
            <a:avLst/>
          </a:prstGeom>
          <a:noFill/>
          <a:ln w="9525">
            <a:noFill/>
            <a:miter lim="800000"/>
            <a:headEnd/>
            <a:tailEnd/>
          </a:ln>
          <a:effectLst/>
        </p:spPr>
        <p:txBody>
          <a:bodyPr vert="horz" wrap="square" lIns="96956" tIns="48478" rIns="96956" bIns="48478" numCol="1" anchor="b" anchorCtr="0" compatLnSpc="1">
            <a:prstTxWarp prst="textNoShape">
              <a:avLst/>
            </a:prstTxWarp>
          </a:bodyPr>
          <a:lstStyle>
            <a:lvl1pPr defTabSz="969963">
              <a:defRPr sz="1200" b="0"/>
            </a:lvl1pPr>
          </a:lstStyle>
          <a:p>
            <a:pPr>
              <a:defRPr/>
            </a:pPr>
            <a:endParaRPr lang="en-US"/>
          </a:p>
        </p:txBody>
      </p:sp>
      <p:sp>
        <p:nvSpPr>
          <p:cNvPr id="70663" name="Rectangle 7"/>
          <p:cNvSpPr>
            <a:spLocks noGrp="1" noChangeArrowheads="1"/>
          </p:cNvSpPr>
          <p:nvPr>
            <p:ph type="sldNum" sz="quarter" idx="5"/>
          </p:nvPr>
        </p:nvSpPr>
        <p:spPr bwMode="auto">
          <a:xfrm>
            <a:off x="4170363" y="9112250"/>
            <a:ext cx="3132137" cy="515938"/>
          </a:xfrm>
          <a:prstGeom prst="rect">
            <a:avLst/>
          </a:prstGeom>
          <a:noFill/>
          <a:ln w="9525">
            <a:noFill/>
            <a:miter lim="800000"/>
            <a:headEnd/>
            <a:tailEnd/>
          </a:ln>
          <a:effectLst/>
        </p:spPr>
        <p:txBody>
          <a:bodyPr vert="horz" wrap="square" lIns="96956" tIns="48478" rIns="96956" bIns="48478" numCol="1" anchor="b" anchorCtr="0" compatLnSpc="1">
            <a:prstTxWarp prst="textNoShape">
              <a:avLst/>
            </a:prstTxWarp>
          </a:bodyPr>
          <a:lstStyle>
            <a:lvl1pPr algn="r" defTabSz="969963">
              <a:defRPr sz="1200" b="0"/>
            </a:lvl1pPr>
          </a:lstStyle>
          <a:p>
            <a:pPr>
              <a:defRPr/>
            </a:pPr>
            <a:fld id="{3AA7D3BC-4304-47F6-9332-D7C8B43A4208}" type="slidenum">
              <a:rPr lang="en-US"/>
              <a:pPr>
                <a:defRPr/>
              </a:pPr>
              <a:t>‹#›</a:t>
            </a:fld>
            <a:endParaRPr lang="en-US"/>
          </a:p>
        </p:txBody>
      </p:sp>
    </p:spTree>
    <p:extLst>
      <p:ext uri="{BB962C8B-B14F-4D97-AF65-F5344CB8AC3E}">
        <p14:creationId xmlns:p14="http://schemas.microsoft.com/office/powerpoint/2010/main" val="3230800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1C2EC7E6-E1BE-0A47-9398-5413890BFA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12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122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122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122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122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122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122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122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E07A84C-CB97-A14C-9B35-59C83B95CD3C}" type="slidenum">
              <a:rPr lang="en-US" altLang="en-US"/>
              <a:pPr>
                <a:spcBef>
                  <a:spcPct val="0"/>
                </a:spcBef>
              </a:pPr>
              <a:t>1</a:t>
            </a:fld>
            <a:endParaRPr lang="en-US" altLang="en-US"/>
          </a:p>
        </p:txBody>
      </p:sp>
      <p:sp>
        <p:nvSpPr>
          <p:cNvPr id="6146" name="Rectangle 2">
            <a:extLst>
              <a:ext uri="{FF2B5EF4-FFF2-40B4-BE49-F238E27FC236}">
                <a16:creationId xmlns:a16="http://schemas.microsoft.com/office/drawing/2014/main" id="{7712CEC3-0491-1643-85F8-83EF0A378847}"/>
              </a:ext>
            </a:extLst>
          </p:cNvPr>
          <p:cNvSpPr>
            <a:spLocks noGrp="1" noRot="1" noChangeAspect="1" noChangeArrowheads="1" noTextEdit="1"/>
          </p:cNvSpPr>
          <p:nvPr>
            <p:ph type="sldImg"/>
          </p:nvPr>
        </p:nvSpPr>
        <p:spPr>
          <a:xfrm>
            <a:off x="1136650" y="682625"/>
            <a:ext cx="4560888" cy="3421063"/>
          </a:xfrm>
          <a:ln/>
        </p:spPr>
      </p:sp>
      <p:sp>
        <p:nvSpPr>
          <p:cNvPr id="6147" name="Rectangle 3">
            <a:extLst>
              <a:ext uri="{FF2B5EF4-FFF2-40B4-BE49-F238E27FC236}">
                <a16:creationId xmlns:a16="http://schemas.microsoft.com/office/drawing/2014/main" id="{36ECD432-F4BA-6143-AEC7-EAD62C0C31D3}"/>
              </a:ext>
            </a:extLst>
          </p:cNvPr>
          <p:cNvSpPr>
            <a:spLocks noGrp="1" noChangeArrowheads="1"/>
          </p:cNvSpPr>
          <p:nvPr>
            <p:ph type="body" idx="1"/>
          </p:nvPr>
        </p:nvSpPr>
        <p:spPr>
          <a:xfrm>
            <a:off x="911225" y="4330700"/>
            <a:ext cx="5008563" cy="41036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2324065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AA7D3BC-4304-47F6-9332-D7C8B43A4208}" type="slidenum">
              <a:rPr lang="en-US" smtClean="0"/>
              <a:pPr>
                <a:defRPr/>
              </a:pPr>
              <a:t>10</a:t>
            </a:fld>
            <a:endParaRPr lang="en-US"/>
          </a:p>
        </p:txBody>
      </p:sp>
    </p:spTree>
    <p:extLst>
      <p:ext uri="{BB962C8B-B14F-4D97-AF65-F5344CB8AC3E}">
        <p14:creationId xmlns:p14="http://schemas.microsoft.com/office/powerpoint/2010/main" val="2342286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endParaRPr lang="en-US"/>
          </a:p>
        </p:txBody>
      </p:sp>
      <p:sp>
        <p:nvSpPr>
          <p:cNvPr id="105476" name="Slide Number Placeholder 3"/>
          <p:cNvSpPr>
            <a:spLocks noGrp="1"/>
          </p:cNvSpPr>
          <p:nvPr>
            <p:ph type="sldNum" sz="quarter" idx="5"/>
          </p:nvPr>
        </p:nvSpPr>
        <p:spPr>
          <a:noFill/>
        </p:spPr>
        <p:txBody>
          <a:bodyPr/>
          <a:lstStyle/>
          <a:p>
            <a:fld id="{FC9D510D-80D4-4DBB-8C71-8906737EE5FF}" type="slidenum">
              <a:rPr lang="en-US" smtClean="0"/>
              <a:pPr/>
              <a:t>11</a:t>
            </a:fld>
            <a:endParaRPr lang="en-US"/>
          </a:p>
        </p:txBody>
      </p:sp>
    </p:spTree>
    <p:extLst>
      <p:ext uri="{BB962C8B-B14F-4D97-AF65-F5344CB8AC3E}">
        <p14:creationId xmlns:p14="http://schemas.microsoft.com/office/powerpoint/2010/main" val="3628913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endParaRPr lang="en-US"/>
          </a:p>
        </p:txBody>
      </p:sp>
      <p:sp>
        <p:nvSpPr>
          <p:cNvPr id="105476" name="Slide Number Placeholder 3"/>
          <p:cNvSpPr>
            <a:spLocks noGrp="1"/>
          </p:cNvSpPr>
          <p:nvPr>
            <p:ph type="sldNum" sz="quarter" idx="5"/>
          </p:nvPr>
        </p:nvSpPr>
        <p:spPr>
          <a:noFill/>
        </p:spPr>
        <p:txBody>
          <a:bodyPr/>
          <a:lstStyle/>
          <a:p>
            <a:fld id="{FC9D510D-80D4-4DBB-8C71-8906737EE5FF}"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r>
              <a:rPr lang="en-US"/>
              <a:t>Suppose</a:t>
            </a:r>
            <a:r>
              <a:rPr lang="en-US" baseline="0"/>
              <a:t> there exist two tuple t1 and t2. </a:t>
            </a:r>
          </a:p>
          <a:p>
            <a:pPr marL="228600" indent="-228600" eaLnBrk="1" hangingPunct="1">
              <a:buAutoNum type="arabicParenR"/>
            </a:pPr>
            <a:r>
              <a:rPr lang="en-US" baseline="0"/>
              <a:t>They have same value on X and same value on Y. </a:t>
            </a:r>
          </a:p>
          <a:p>
            <a:pPr marL="228600" indent="-228600" eaLnBrk="1" hangingPunct="1">
              <a:buAutoNum type="arabicParenR"/>
            </a:pPr>
            <a:r>
              <a:rPr lang="en-US" baseline="0"/>
              <a:t>They have same value on XZ</a:t>
            </a:r>
          </a:p>
          <a:p>
            <a:pPr marL="228600" indent="-228600" eaLnBrk="1" hangingPunct="1">
              <a:buAutoNum type="arabicParenR"/>
            </a:pPr>
            <a:r>
              <a:rPr lang="en-US" baseline="0"/>
              <a:t>But they have different value on YZ</a:t>
            </a:r>
          </a:p>
          <a:p>
            <a:pPr marL="0" indent="0" eaLnBrk="1" hangingPunct="1">
              <a:buNone/>
            </a:pPr>
            <a:endParaRPr lang="en-US"/>
          </a:p>
          <a:p>
            <a:pPr marL="0" indent="0" eaLnBrk="1" hangingPunct="1">
              <a:buNone/>
            </a:pPr>
            <a:r>
              <a:rPr lang="en-US"/>
              <a:t>Since they have the same value on XZ,</a:t>
            </a:r>
            <a:r>
              <a:rPr lang="en-US" baseline="0"/>
              <a:t> they must have the same value on Z</a:t>
            </a:r>
          </a:p>
          <a:p>
            <a:pPr marL="0" indent="0" eaLnBrk="1" hangingPunct="1">
              <a:buNone/>
            </a:pPr>
            <a:r>
              <a:rPr lang="en-US" baseline="0"/>
              <a:t>Since they have the same value on Z and they have the same value Y, they must have same value on YZ</a:t>
            </a:r>
            <a:endParaRPr lang="en-US"/>
          </a:p>
        </p:txBody>
      </p:sp>
      <p:sp>
        <p:nvSpPr>
          <p:cNvPr id="105476" name="Slide Number Placeholder 3"/>
          <p:cNvSpPr>
            <a:spLocks noGrp="1"/>
          </p:cNvSpPr>
          <p:nvPr>
            <p:ph type="sldNum" sz="quarter" idx="5"/>
          </p:nvPr>
        </p:nvSpPr>
        <p:spPr>
          <a:noFill/>
        </p:spPr>
        <p:txBody>
          <a:bodyPr/>
          <a:lstStyle/>
          <a:p>
            <a:fld id="{FC9D510D-80D4-4DBB-8C71-8906737EE5FF}"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endParaRPr lang="en-US"/>
          </a:p>
        </p:txBody>
      </p:sp>
      <p:sp>
        <p:nvSpPr>
          <p:cNvPr id="105476" name="Slide Number Placeholder 3"/>
          <p:cNvSpPr>
            <a:spLocks noGrp="1"/>
          </p:cNvSpPr>
          <p:nvPr>
            <p:ph type="sldNum" sz="quarter" idx="5"/>
          </p:nvPr>
        </p:nvSpPr>
        <p:spPr>
          <a:noFill/>
        </p:spPr>
        <p:txBody>
          <a:bodyPr/>
          <a:lstStyle/>
          <a:p>
            <a:fld id="{FC9D510D-80D4-4DBB-8C71-8906737EE5FF}"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pPr eaLnBrk="1" hangingPunct="1"/>
            <a:endParaRPr lang="en-US"/>
          </a:p>
        </p:txBody>
      </p:sp>
      <p:sp>
        <p:nvSpPr>
          <p:cNvPr id="115716" name="Slide Number Placeholder 3"/>
          <p:cNvSpPr>
            <a:spLocks noGrp="1"/>
          </p:cNvSpPr>
          <p:nvPr>
            <p:ph type="sldNum" sz="quarter" idx="5"/>
          </p:nvPr>
        </p:nvSpPr>
        <p:spPr>
          <a:noFill/>
        </p:spPr>
        <p:txBody>
          <a:bodyPr/>
          <a:lstStyle/>
          <a:p>
            <a:fld id="{C6513832-E3C1-49A4-8307-A079842E7315}" type="slidenum">
              <a:rPr lang="en-US" smtClean="0"/>
              <a:pPr/>
              <a:t>15</a:t>
            </a:fld>
            <a:endParaRPr lang="en-US"/>
          </a:p>
        </p:txBody>
      </p:sp>
    </p:spTree>
    <p:extLst>
      <p:ext uri="{BB962C8B-B14F-4D97-AF65-F5344CB8AC3E}">
        <p14:creationId xmlns:p14="http://schemas.microsoft.com/office/powerpoint/2010/main" val="4132571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endParaRPr lang="en-US"/>
          </a:p>
        </p:txBody>
      </p:sp>
      <p:sp>
        <p:nvSpPr>
          <p:cNvPr id="105476" name="Slide Number Placeholder 3"/>
          <p:cNvSpPr>
            <a:spLocks noGrp="1"/>
          </p:cNvSpPr>
          <p:nvPr>
            <p:ph type="sldNum" sz="quarter" idx="5"/>
          </p:nvPr>
        </p:nvSpPr>
        <p:spPr>
          <a:noFill/>
        </p:spPr>
        <p:txBody>
          <a:bodyPr/>
          <a:lstStyle/>
          <a:p>
            <a:fld id="{FC9D510D-80D4-4DBB-8C71-8906737EE5FF}" type="slidenum">
              <a:rPr lang="en-US" smtClean="0"/>
              <a:pPr/>
              <a:t>16</a:t>
            </a:fld>
            <a:endParaRPr lang="en-US"/>
          </a:p>
        </p:txBody>
      </p:sp>
    </p:spTree>
    <p:extLst>
      <p:ext uri="{BB962C8B-B14F-4D97-AF65-F5344CB8AC3E}">
        <p14:creationId xmlns:p14="http://schemas.microsoft.com/office/powerpoint/2010/main" val="2017064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pPr eaLnBrk="1" hangingPunct="1"/>
            <a:endParaRPr lang="en-US"/>
          </a:p>
        </p:txBody>
      </p:sp>
      <p:sp>
        <p:nvSpPr>
          <p:cNvPr id="106500" name="Slide Number Placeholder 3"/>
          <p:cNvSpPr>
            <a:spLocks noGrp="1"/>
          </p:cNvSpPr>
          <p:nvPr>
            <p:ph type="sldNum" sz="quarter" idx="5"/>
          </p:nvPr>
        </p:nvSpPr>
        <p:spPr>
          <a:noFill/>
        </p:spPr>
        <p:txBody>
          <a:bodyPr/>
          <a:lstStyle/>
          <a:p>
            <a:fld id="{3D46366A-3CB9-4B64-82EB-47A04A6E04F5}" type="slidenum">
              <a:rPr lang="en-US" smtClean="0"/>
              <a:pPr/>
              <a:t>17</a:t>
            </a:fld>
            <a:endParaRPr lang="en-US"/>
          </a:p>
        </p:txBody>
      </p:sp>
    </p:spTree>
    <p:extLst>
      <p:ext uri="{BB962C8B-B14F-4D97-AF65-F5344CB8AC3E}">
        <p14:creationId xmlns:p14="http://schemas.microsoft.com/office/powerpoint/2010/main" val="1558059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pPr eaLnBrk="1" hangingPunct="1"/>
            <a:endParaRPr lang="en-US"/>
          </a:p>
        </p:txBody>
      </p:sp>
      <p:sp>
        <p:nvSpPr>
          <p:cNvPr id="111620" name="Slide Number Placeholder 3"/>
          <p:cNvSpPr>
            <a:spLocks noGrp="1"/>
          </p:cNvSpPr>
          <p:nvPr>
            <p:ph type="sldNum" sz="quarter" idx="5"/>
          </p:nvPr>
        </p:nvSpPr>
        <p:spPr>
          <a:noFill/>
        </p:spPr>
        <p:txBody>
          <a:bodyPr/>
          <a:lstStyle/>
          <a:p>
            <a:fld id="{AE82645A-64C8-4260-A8D3-8D74E495BC86}" type="slidenum">
              <a:rPr lang="en-US" smtClean="0"/>
              <a:pPr/>
              <a:t>18</a:t>
            </a:fld>
            <a:endParaRPr lang="en-US"/>
          </a:p>
        </p:txBody>
      </p:sp>
    </p:spTree>
    <p:extLst>
      <p:ext uri="{BB962C8B-B14F-4D97-AF65-F5344CB8AC3E}">
        <p14:creationId xmlns:p14="http://schemas.microsoft.com/office/powerpoint/2010/main" val="2014224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pPr eaLnBrk="1" hangingPunct="1"/>
            <a:endParaRPr lang="en-US"/>
          </a:p>
        </p:txBody>
      </p:sp>
      <p:sp>
        <p:nvSpPr>
          <p:cNvPr id="110596" name="Slide Number Placeholder 3"/>
          <p:cNvSpPr>
            <a:spLocks noGrp="1"/>
          </p:cNvSpPr>
          <p:nvPr>
            <p:ph type="sldNum" sz="quarter" idx="5"/>
          </p:nvPr>
        </p:nvSpPr>
        <p:spPr>
          <a:noFill/>
        </p:spPr>
        <p:txBody>
          <a:bodyPr/>
          <a:lstStyle/>
          <a:p>
            <a:fld id="{65B1BBA5-7D87-4860-B5C0-56010699DFF6}" type="slidenum">
              <a:rPr lang="en-US" smtClean="0"/>
              <a:pPr/>
              <a:t>19</a:t>
            </a:fld>
            <a:endParaRPr lang="en-US"/>
          </a:p>
        </p:txBody>
      </p:sp>
    </p:spTree>
    <p:extLst>
      <p:ext uri="{BB962C8B-B14F-4D97-AF65-F5344CB8AC3E}">
        <p14:creationId xmlns:p14="http://schemas.microsoft.com/office/powerpoint/2010/main" val="382322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Given a design, can we have a machine that determines if it is a good design or a bad design? If it is a bad design, can the machine make it a good design? A design can be evaluated from various aspects. Here our focus is on data redundancy. If a database stores redundant data, we consider it not a good design, because redundancy causes various problems.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solve the problem of redundancy, one approach is to decompose a large relation into a number of small relations.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When we do decomposition, we need to guarantee two properties, lossless join and dependency preservation. The former is to guarantee that the original relation can be recovered by performing a join on the smaller relations, whereas the latter, is to ensure that the original integrity constrains on the original relation can still be checked by checking the constrains on the smaller relations.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Checking dependency preservation, unfortunately, is challenging, because a set of dependencies may imply additional dependencies. So some interesting questions arise: 1) given a set of attributes, what other attributes can it determine? 2) what additional dependencies can be derived? 3) what is the minimal set of dependencies that is equivalent to the original set?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solve this problem, we need to introduce Armstrong’s axioms. The key idea is, if we can use these axioms to derive all correct dependencies, then we can build a machine to answer these questions.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eaLnBrk="1" hangingPunct="1"/>
            <a:endParaRPr lang="en-US" dirty="0"/>
          </a:p>
          <a:p>
            <a:pPr eaLnBrk="1" hangingPunct="1"/>
            <a:endParaRPr lang="en-US" dirty="0"/>
          </a:p>
          <a:p>
            <a:pPr eaLnBrk="1" hangingPunct="1"/>
            <a:endParaRPr lang="en-US" dirty="0"/>
          </a:p>
        </p:txBody>
      </p:sp>
      <p:sp>
        <p:nvSpPr>
          <p:cNvPr id="96260" name="Slide Number Placeholder 3"/>
          <p:cNvSpPr>
            <a:spLocks noGrp="1"/>
          </p:cNvSpPr>
          <p:nvPr>
            <p:ph type="sldNum" sz="quarter" idx="5"/>
          </p:nvPr>
        </p:nvSpPr>
        <p:spPr>
          <a:noFill/>
        </p:spPr>
        <p:txBody>
          <a:bodyPr/>
          <a:lstStyle/>
          <a:p>
            <a:fld id="{62D8CAAA-B8FE-4E91-A58C-A0013BE47321}"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pPr eaLnBrk="1" hangingPunct="1"/>
            <a:endParaRPr lang="en-US"/>
          </a:p>
        </p:txBody>
      </p:sp>
      <p:sp>
        <p:nvSpPr>
          <p:cNvPr id="112644" name="Slide Number Placeholder 3"/>
          <p:cNvSpPr>
            <a:spLocks noGrp="1"/>
          </p:cNvSpPr>
          <p:nvPr>
            <p:ph type="sldNum" sz="quarter" idx="5"/>
          </p:nvPr>
        </p:nvSpPr>
        <p:spPr>
          <a:noFill/>
        </p:spPr>
        <p:txBody>
          <a:bodyPr/>
          <a:lstStyle/>
          <a:p>
            <a:fld id="{474FEC06-43B5-4402-953E-CD1B0D5E3654}" type="slidenum">
              <a:rPr lang="en-US" smtClean="0"/>
              <a:pPr/>
              <a:t>20</a:t>
            </a:fld>
            <a:endParaRPr lang="en-US"/>
          </a:p>
        </p:txBody>
      </p:sp>
    </p:spTree>
    <p:extLst>
      <p:ext uri="{BB962C8B-B14F-4D97-AF65-F5344CB8AC3E}">
        <p14:creationId xmlns:p14="http://schemas.microsoft.com/office/powerpoint/2010/main" val="2195321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pPr eaLnBrk="1" hangingPunct="1"/>
            <a:endParaRPr lang="en-US"/>
          </a:p>
        </p:txBody>
      </p:sp>
      <p:sp>
        <p:nvSpPr>
          <p:cNvPr id="113668" name="Slide Number Placeholder 3"/>
          <p:cNvSpPr>
            <a:spLocks noGrp="1"/>
          </p:cNvSpPr>
          <p:nvPr>
            <p:ph type="sldNum" sz="quarter" idx="5"/>
          </p:nvPr>
        </p:nvSpPr>
        <p:spPr>
          <a:noFill/>
        </p:spPr>
        <p:txBody>
          <a:bodyPr/>
          <a:lstStyle/>
          <a:p>
            <a:fld id="{F29D8942-98A3-4A76-853D-70250447BD99}" type="slidenum">
              <a:rPr lang="en-US" smtClean="0"/>
              <a:pPr/>
              <a:t>21</a:t>
            </a:fld>
            <a:endParaRPr lang="en-US"/>
          </a:p>
        </p:txBody>
      </p:sp>
    </p:spTree>
    <p:extLst>
      <p:ext uri="{BB962C8B-B14F-4D97-AF65-F5344CB8AC3E}">
        <p14:creationId xmlns:p14="http://schemas.microsoft.com/office/powerpoint/2010/main" val="2309802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pPr eaLnBrk="1" hangingPunct="1"/>
            <a:endParaRPr lang="en-US"/>
          </a:p>
        </p:txBody>
      </p:sp>
      <p:sp>
        <p:nvSpPr>
          <p:cNvPr id="114692" name="Slide Number Placeholder 3"/>
          <p:cNvSpPr>
            <a:spLocks noGrp="1"/>
          </p:cNvSpPr>
          <p:nvPr>
            <p:ph type="sldNum" sz="quarter" idx="5"/>
          </p:nvPr>
        </p:nvSpPr>
        <p:spPr>
          <a:noFill/>
        </p:spPr>
        <p:txBody>
          <a:bodyPr/>
          <a:lstStyle/>
          <a:p>
            <a:fld id="{770D2EBE-8684-4A91-A08E-AF2441B83793}" type="slidenum">
              <a:rPr lang="en-US" smtClean="0"/>
              <a:pPr/>
              <a:t>22</a:t>
            </a:fld>
            <a:endParaRPr lang="en-US"/>
          </a:p>
        </p:txBody>
      </p:sp>
    </p:spTree>
    <p:extLst>
      <p:ext uri="{BB962C8B-B14F-4D97-AF65-F5344CB8AC3E}">
        <p14:creationId xmlns:p14="http://schemas.microsoft.com/office/powerpoint/2010/main" val="11019310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pPr eaLnBrk="1" hangingPunct="1"/>
            <a:endParaRPr lang="en-US"/>
          </a:p>
        </p:txBody>
      </p:sp>
      <p:sp>
        <p:nvSpPr>
          <p:cNvPr id="117764" name="Slide Number Placeholder 3"/>
          <p:cNvSpPr>
            <a:spLocks noGrp="1"/>
          </p:cNvSpPr>
          <p:nvPr>
            <p:ph type="sldNum" sz="quarter" idx="5"/>
          </p:nvPr>
        </p:nvSpPr>
        <p:spPr>
          <a:noFill/>
        </p:spPr>
        <p:txBody>
          <a:bodyPr/>
          <a:lstStyle/>
          <a:p>
            <a:fld id="{DB5AD62E-342D-41EF-A8DE-8325F4BB79ED}" type="slidenum">
              <a:rPr lang="en-US" smtClean="0"/>
              <a:pPr/>
              <a:t>23</a:t>
            </a:fld>
            <a:endParaRPr lang="en-US"/>
          </a:p>
        </p:txBody>
      </p:sp>
    </p:spTree>
    <p:extLst>
      <p:ext uri="{BB962C8B-B14F-4D97-AF65-F5344CB8AC3E}">
        <p14:creationId xmlns:p14="http://schemas.microsoft.com/office/powerpoint/2010/main" val="1250547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pPr eaLnBrk="1" hangingPunct="1"/>
            <a:endParaRPr lang="en-US"/>
          </a:p>
        </p:txBody>
      </p:sp>
      <p:sp>
        <p:nvSpPr>
          <p:cNvPr id="119812" name="Slide Number Placeholder 3"/>
          <p:cNvSpPr>
            <a:spLocks noGrp="1"/>
          </p:cNvSpPr>
          <p:nvPr>
            <p:ph type="sldNum" sz="quarter" idx="5"/>
          </p:nvPr>
        </p:nvSpPr>
        <p:spPr>
          <a:noFill/>
        </p:spPr>
        <p:txBody>
          <a:bodyPr/>
          <a:lstStyle/>
          <a:p>
            <a:fld id="{A4AEACED-69BC-45DB-BDD2-BCD72A7FB1AE}" type="slidenum">
              <a:rPr lang="en-US" smtClean="0"/>
              <a:pPr/>
              <a:t>24</a:t>
            </a:fld>
            <a:endParaRPr lang="en-US"/>
          </a:p>
        </p:txBody>
      </p:sp>
    </p:spTree>
    <p:extLst>
      <p:ext uri="{BB962C8B-B14F-4D97-AF65-F5344CB8AC3E}">
        <p14:creationId xmlns:p14="http://schemas.microsoft.com/office/powerpoint/2010/main" val="3849680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pPr eaLnBrk="1" hangingPunct="1"/>
            <a:endParaRPr lang="en-US"/>
          </a:p>
        </p:txBody>
      </p:sp>
      <p:sp>
        <p:nvSpPr>
          <p:cNvPr id="119812" name="Slide Number Placeholder 3"/>
          <p:cNvSpPr>
            <a:spLocks noGrp="1"/>
          </p:cNvSpPr>
          <p:nvPr>
            <p:ph type="sldNum" sz="quarter" idx="5"/>
          </p:nvPr>
        </p:nvSpPr>
        <p:spPr>
          <a:noFill/>
        </p:spPr>
        <p:txBody>
          <a:bodyPr/>
          <a:lstStyle/>
          <a:p>
            <a:fld id="{A4AEACED-69BC-45DB-BDD2-BCD72A7FB1AE}" type="slidenum">
              <a:rPr lang="en-US" smtClean="0"/>
              <a:pPr/>
              <a:t>25</a:t>
            </a:fld>
            <a:endParaRPr lang="en-US"/>
          </a:p>
        </p:txBody>
      </p:sp>
    </p:spTree>
    <p:extLst>
      <p:ext uri="{BB962C8B-B14F-4D97-AF65-F5344CB8AC3E}">
        <p14:creationId xmlns:p14="http://schemas.microsoft.com/office/powerpoint/2010/main" val="1913702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pPr eaLnBrk="1" hangingPunct="1"/>
            <a:endParaRPr lang="en-US"/>
          </a:p>
        </p:txBody>
      </p:sp>
      <p:sp>
        <p:nvSpPr>
          <p:cNvPr id="119812" name="Slide Number Placeholder 3"/>
          <p:cNvSpPr>
            <a:spLocks noGrp="1"/>
          </p:cNvSpPr>
          <p:nvPr>
            <p:ph type="sldNum" sz="quarter" idx="5"/>
          </p:nvPr>
        </p:nvSpPr>
        <p:spPr>
          <a:noFill/>
        </p:spPr>
        <p:txBody>
          <a:bodyPr/>
          <a:lstStyle/>
          <a:p>
            <a:fld id="{A4AEACED-69BC-45DB-BDD2-BCD72A7FB1AE}" type="slidenum">
              <a:rPr lang="en-US" smtClean="0"/>
              <a:pPr/>
              <a:t>26</a:t>
            </a:fld>
            <a:endParaRPr lang="en-US"/>
          </a:p>
        </p:txBody>
      </p:sp>
    </p:spTree>
    <p:extLst>
      <p:ext uri="{BB962C8B-B14F-4D97-AF65-F5344CB8AC3E}">
        <p14:creationId xmlns:p14="http://schemas.microsoft.com/office/powerpoint/2010/main" val="1101590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F4F4FC5B-9A1F-49E4-A2F5-DCA3C4C4CA32}" type="slidenum">
              <a:rPr lang="en-US" smtClean="0"/>
              <a:pPr/>
              <a:t>27</a:t>
            </a:fld>
            <a:endParaRPr lang="en-US"/>
          </a:p>
        </p:txBody>
      </p:sp>
      <p:sp>
        <p:nvSpPr>
          <p:cNvPr id="126979" name="Rectangle 1026"/>
          <p:cNvSpPr>
            <a:spLocks noGrp="1" noRot="1" noChangeAspect="1" noChangeArrowheads="1" noTextEdit="1"/>
          </p:cNvSpPr>
          <p:nvPr>
            <p:ph type="sldImg"/>
          </p:nvPr>
        </p:nvSpPr>
        <p:spPr>
          <a:ln/>
        </p:spPr>
      </p:sp>
      <p:sp>
        <p:nvSpPr>
          <p:cNvPr id="126980" name="Rectangle 1027"/>
          <p:cNvSpPr>
            <a:spLocks noGrp="1" noChangeArrowheads="1"/>
          </p:cNvSpPr>
          <p:nvPr>
            <p:ph type="body" idx="1"/>
          </p:nvPr>
        </p:nvSpPr>
        <p:spPr>
          <a:noFill/>
          <a:ln/>
        </p:spPr>
        <p:txBody>
          <a:bodyPr/>
          <a:lstStyle/>
          <a:p>
            <a:pPr eaLnBrk="1" hangingPunct="1"/>
            <a:r>
              <a:rPr lang="en-US"/>
              <a:t>We do not want to compute F+ because it is difficult to know whether we have exhaustively applied all the axioms.</a:t>
            </a:r>
          </a:p>
        </p:txBody>
      </p:sp>
    </p:spTree>
    <p:extLst>
      <p:ext uri="{BB962C8B-B14F-4D97-AF65-F5344CB8AC3E}">
        <p14:creationId xmlns:p14="http://schemas.microsoft.com/office/powerpoint/2010/main" val="3840731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D94FF1EE-0FB2-4A09-82BD-F0B187DF42FC}" type="slidenum">
              <a:rPr lang="en-US" smtClean="0"/>
              <a:pPr/>
              <a:t>28</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r>
              <a:rPr lang="en-US"/>
              <a:t>Finding all possible keys is NP-complete.</a:t>
            </a:r>
          </a:p>
          <a:p>
            <a:pPr eaLnBrk="1" hangingPunct="1"/>
            <a:r>
              <a:rPr lang="en-US"/>
              <a:t>Lossless join decomposition is based o the assumption that </a:t>
            </a:r>
          </a:p>
          <a:p>
            <a:pPr eaLnBrk="1" hangingPunct="1"/>
            <a:r>
              <a:rPr lang="en-US"/>
              <a:t>“no null values are allowed for the join attributes”.</a:t>
            </a:r>
          </a:p>
          <a:p>
            <a:pPr eaLnBrk="1" hangingPunct="1"/>
            <a:r>
              <a:rPr lang="en-US"/>
              <a:t>Key for R is A.</a:t>
            </a:r>
          </a:p>
        </p:txBody>
      </p:sp>
    </p:spTree>
    <p:extLst>
      <p:ext uri="{BB962C8B-B14F-4D97-AF65-F5344CB8AC3E}">
        <p14:creationId xmlns:p14="http://schemas.microsoft.com/office/powerpoint/2010/main" val="4219711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AA7D3BC-4304-47F6-9332-D7C8B43A4208}" type="slidenum">
              <a:rPr lang="en-US" smtClean="0"/>
              <a:pPr>
                <a:defRPr/>
              </a:pPr>
              <a:t>29</a:t>
            </a:fld>
            <a:endParaRPr lang="en-US"/>
          </a:p>
        </p:txBody>
      </p:sp>
    </p:spTree>
    <p:extLst>
      <p:ext uri="{BB962C8B-B14F-4D97-AF65-F5344CB8AC3E}">
        <p14:creationId xmlns:p14="http://schemas.microsoft.com/office/powerpoint/2010/main" val="3718238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AA7D3BC-4304-47F6-9332-D7C8B43A4208}" type="slidenum">
              <a:rPr lang="en-US" smtClean="0"/>
              <a:pPr>
                <a:defRPr/>
              </a:pPr>
              <a:t>3</a:t>
            </a:fld>
            <a:endParaRPr lang="en-US"/>
          </a:p>
        </p:txBody>
      </p:sp>
    </p:spTree>
    <p:extLst>
      <p:ext uri="{BB962C8B-B14F-4D97-AF65-F5344CB8AC3E}">
        <p14:creationId xmlns:p14="http://schemas.microsoft.com/office/powerpoint/2010/main" val="40473921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24B6E78C-D96F-4052-A5AF-227BDCEFFF05}" type="slidenum">
              <a:rPr lang="en-US" smtClean="0"/>
              <a:pPr/>
              <a:t>30</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en-US"/>
              <a:t>Finding all possible keys is NP-complete.</a:t>
            </a:r>
          </a:p>
          <a:p>
            <a:pPr eaLnBrk="1" hangingPunct="1"/>
            <a:r>
              <a:rPr lang="en-US"/>
              <a:t>Lossless join decomposition is based o the assumption that </a:t>
            </a:r>
          </a:p>
          <a:p>
            <a:pPr eaLnBrk="1" hangingPunct="1"/>
            <a:r>
              <a:rPr lang="en-US"/>
              <a:t>“no null values are allowed for the join attributes”.</a:t>
            </a:r>
          </a:p>
          <a:p>
            <a:pPr eaLnBrk="1" hangingPunct="1"/>
            <a:r>
              <a:rPr lang="en-US"/>
              <a:t>Key for R is A.</a:t>
            </a:r>
          </a:p>
        </p:txBody>
      </p:sp>
    </p:spTree>
    <p:extLst>
      <p:ext uri="{BB962C8B-B14F-4D97-AF65-F5344CB8AC3E}">
        <p14:creationId xmlns:p14="http://schemas.microsoft.com/office/powerpoint/2010/main" val="36916805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53B13DB1-C502-4705-AB4F-E6AF542A9C6F}" type="slidenum">
              <a:rPr lang="en-US" smtClean="0"/>
              <a:pPr/>
              <a:t>31</a:t>
            </a:fld>
            <a:endParaRPr lang="en-US"/>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en-US"/>
              <a:t>Need the concept of equivalence first before dependency preservation?</a:t>
            </a:r>
          </a:p>
        </p:txBody>
      </p:sp>
    </p:spTree>
    <p:extLst>
      <p:ext uri="{BB962C8B-B14F-4D97-AF65-F5344CB8AC3E}">
        <p14:creationId xmlns:p14="http://schemas.microsoft.com/office/powerpoint/2010/main" val="26568787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C42828BB-1C4D-4A2D-B7A3-A86A4F050D4C}" type="slidenum">
              <a:rPr lang="en-US" smtClean="0"/>
              <a:pPr/>
              <a:t>32</a:t>
            </a:fld>
            <a:endParaRPr lang="en-US"/>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en-US"/>
              <a:t>Another approach is to compute F+ and show that it is equal to G+.  This is harder to do due to the computation of </a:t>
            </a:r>
          </a:p>
          <a:p>
            <a:pPr eaLnBrk="1" hangingPunct="1"/>
            <a:r>
              <a:rPr lang="en-US"/>
              <a:t>F+ and G+.</a:t>
            </a:r>
          </a:p>
        </p:txBody>
      </p:sp>
    </p:spTree>
    <p:extLst>
      <p:ext uri="{BB962C8B-B14F-4D97-AF65-F5344CB8AC3E}">
        <p14:creationId xmlns:p14="http://schemas.microsoft.com/office/powerpoint/2010/main" val="3906877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FFA3BE6C-A1EC-4E76-8DC1-30ADB8730C68}" type="slidenum">
              <a:rPr lang="en-US" smtClean="0"/>
              <a:pPr/>
              <a:t>33</a:t>
            </a:fld>
            <a:endParaRPr 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1797721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p:spPr>
        <p:txBody>
          <a:bodyPr/>
          <a:lstStyle/>
          <a:p>
            <a:pPr eaLnBrk="1" hangingPunct="1"/>
            <a:endParaRPr lang="en-US"/>
          </a:p>
        </p:txBody>
      </p:sp>
      <p:sp>
        <p:nvSpPr>
          <p:cNvPr id="158724" name="Slide Number Placeholder 3"/>
          <p:cNvSpPr>
            <a:spLocks noGrp="1"/>
          </p:cNvSpPr>
          <p:nvPr>
            <p:ph type="sldNum" sz="quarter" idx="5"/>
          </p:nvPr>
        </p:nvSpPr>
        <p:spPr>
          <a:noFill/>
        </p:spPr>
        <p:txBody>
          <a:bodyPr/>
          <a:lstStyle/>
          <a:p>
            <a:fld id="{0EE76E82-DADC-4C19-B565-5C647F6973D3}" type="slidenum">
              <a:rPr lang="en-US" smtClean="0"/>
              <a:pPr/>
              <a:t>34</a:t>
            </a:fld>
            <a:endParaRPr lang="en-US"/>
          </a:p>
        </p:txBody>
      </p:sp>
    </p:spTree>
    <p:extLst>
      <p:ext uri="{BB962C8B-B14F-4D97-AF65-F5344CB8AC3E}">
        <p14:creationId xmlns:p14="http://schemas.microsoft.com/office/powerpoint/2010/main" val="40925446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p:spPr>
        <p:txBody>
          <a:bodyPr/>
          <a:lstStyle/>
          <a:p>
            <a:pPr eaLnBrk="1" hangingPunct="1"/>
            <a:endParaRPr lang="en-US"/>
          </a:p>
        </p:txBody>
      </p:sp>
      <p:sp>
        <p:nvSpPr>
          <p:cNvPr id="157700" name="Slide Number Placeholder 3"/>
          <p:cNvSpPr>
            <a:spLocks noGrp="1"/>
          </p:cNvSpPr>
          <p:nvPr>
            <p:ph type="sldNum" sz="quarter" idx="5"/>
          </p:nvPr>
        </p:nvSpPr>
        <p:spPr>
          <a:noFill/>
        </p:spPr>
        <p:txBody>
          <a:bodyPr/>
          <a:lstStyle/>
          <a:p>
            <a:fld id="{A180E88F-0B40-4171-87B3-54D6FAF6C338}" type="slidenum">
              <a:rPr lang="en-US" smtClean="0"/>
              <a:pPr/>
              <a:t>35</a:t>
            </a:fld>
            <a:endParaRPr lang="en-US"/>
          </a:p>
        </p:txBody>
      </p:sp>
    </p:spTree>
    <p:extLst>
      <p:ext uri="{BB962C8B-B14F-4D97-AF65-F5344CB8AC3E}">
        <p14:creationId xmlns:p14="http://schemas.microsoft.com/office/powerpoint/2010/main" val="23504125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p:spPr>
        <p:txBody>
          <a:bodyPr/>
          <a:lstStyle/>
          <a:p>
            <a:pPr eaLnBrk="1" hangingPunct="1"/>
            <a:endParaRPr lang="en-US"/>
          </a:p>
        </p:txBody>
      </p:sp>
      <p:sp>
        <p:nvSpPr>
          <p:cNvPr id="159748" name="Slide Number Placeholder 3"/>
          <p:cNvSpPr>
            <a:spLocks noGrp="1"/>
          </p:cNvSpPr>
          <p:nvPr>
            <p:ph type="sldNum" sz="quarter" idx="5"/>
          </p:nvPr>
        </p:nvSpPr>
        <p:spPr>
          <a:noFill/>
        </p:spPr>
        <p:txBody>
          <a:bodyPr/>
          <a:lstStyle/>
          <a:p>
            <a:fld id="{6573419F-8E3A-4C85-84B3-8072E97F3405}" type="slidenum">
              <a:rPr lang="en-US" smtClean="0"/>
              <a:pPr/>
              <a:t>36</a:t>
            </a:fld>
            <a:endParaRPr lang="en-US"/>
          </a:p>
        </p:txBody>
      </p:sp>
    </p:spTree>
    <p:extLst>
      <p:ext uri="{BB962C8B-B14F-4D97-AF65-F5344CB8AC3E}">
        <p14:creationId xmlns:p14="http://schemas.microsoft.com/office/powerpoint/2010/main" val="710803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pPr eaLnBrk="1" hangingPunct="1"/>
            <a:endParaRPr lang="en-US"/>
          </a:p>
        </p:txBody>
      </p:sp>
      <p:sp>
        <p:nvSpPr>
          <p:cNvPr id="160772" name="Slide Number Placeholder 3"/>
          <p:cNvSpPr>
            <a:spLocks noGrp="1"/>
          </p:cNvSpPr>
          <p:nvPr>
            <p:ph type="sldNum" sz="quarter" idx="5"/>
          </p:nvPr>
        </p:nvSpPr>
        <p:spPr>
          <a:noFill/>
        </p:spPr>
        <p:txBody>
          <a:bodyPr/>
          <a:lstStyle/>
          <a:p>
            <a:fld id="{D03FB190-6C99-4331-866A-210567095D55}" type="slidenum">
              <a:rPr lang="en-US" smtClean="0"/>
              <a:pPr/>
              <a:t>37</a:t>
            </a:fld>
            <a:endParaRPr lang="en-US"/>
          </a:p>
        </p:txBody>
      </p:sp>
    </p:spTree>
    <p:extLst>
      <p:ext uri="{BB962C8B-B14F-4D97-AF65-F5344CB8AC3E}">
        <p14:creationId xmlns:p14="http://schemas.microsoft.com/office/powerpoint/2010/main" val="4528182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p:spPr>
        <p:txBody>
          <a:bodyPr/>
          <a:lstStyle/>
          <a:p>
            <a:pPr eaLnBrk="1" hangingPunct="1"/>
            <a:endParaRPr lang="en-US"/>
          </a:p>
        </p:txBody>
      </p:sp>
      <p:sp>
        <p:nvSpPr>
          <p:cNvPr id="161796" name="Slide Number Placeholder 3"/>
          <p:cNvSpPr>
            <a:spLocks noGrp="1"/>
          </p:cNvSpPr>
          <p:nvPr>
            <p:ph type="sldNum" sz="quarter" idx="5"/>
          </p:nvPr>
        </p:nvSpPr>
        <p:spPr>
          <a:noFill/>
        </p:spPr>
        <p:txBody>
          <a:bodyPr/>
          <a:lstStyle/>
          <a:p>
            <a:fld id="{A802880B-0858-4093-A15A-FD20DA9490C1}" type="slidenum">
              <a:rPr lang="en-US" smtClean="0"/>
              <a:pPr/>
              <a:t>38</a:t>
            </a:fld>
            <a:endParaRPr lang="en-US"/>
          </a:p>
        </p:txBody>
      </p:sp>
    </p:spTree>
    <p:extLst>
      <p:ext uri="{BB962C8B-B14F-4D97-AF65-F5344CB8AC3E}">
        <p14:creationId xmlns:p14="http://schemas.microsoft.com/office/powerpoint/2010/main" val="10322248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06CE021C-B2D5-4D0D-B00F-62B282EE9293}" type="slidenum">
              <a:rPr lang="en-US" smtClean="0"/>
              <a:pPr/>
              <a:t>39</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en-US" dirty="0"/>
              <a:t>Finding all possible keys is NP-complete.</a:t>
            </a:r>
          </a:p>
          <a:p>
            <a:pPr eaLnBrk="1" hangingPunct="1"/>
            <a:r>
              <a:rPr lang="en-US" dirty="0"/>
              <a:t>Lossless join decomposition is based o the assumption that </a:t>
            </a:r>
          </a:p>
          <a:p>
            <a:pPr eaLnBrk="1" hangingPunct="1"/>
            <a:r>
              <a:rPr lang="en-US" dirty="0"/>
              <a:t>“no null values are allowed for the join attributes”.</a:t>
            </a:r>
          </a:p>
          <a:p>
            <a:pPr eaLnBrk="1" hangingPunct="1"/>
            <a:r>
              <a:rPr lang="en-US" dirty="0"/>
              <a:t>Key for R is A.</a:t>
            </a:r>
          </a:p>
        </p:txBody>
      </p:sp>
    </p:spTree>
    <p:extLst>
      <p:ext uri="{BB962C8B-B14F-4D97-AF65-F5344CB8AC3E}">
        <p14:creationId xmlns:p14="http://schemas.microsoft.com/office/powerpoint/2010/main" val="2752942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pPr eaLnBrk="1" hangingPunct="1"/>
            <a:endParaRPr lang="en-US" dirty="0"/>
          </a:p>
        </p:txBody>
      </p:sp>
      <p:sp>
        <p:nvSpPr>
          <p:cNvPr id="98308" name="Slide Number Placeholder 3"/>
          <p:cNvSpPr>
            <a:spLocks noGrp="1"/>
          </p:cNvSpPr>
          <p:nvPr>
            <p:ph type="sldNum" sz="quarter" idx="5"/>
          </p:nvPr>
        </p:nvSpPr>
        <p:spPr>
          <a:noFill/>
        </p:spPr>
        <p:txBody>
          <a:bodyPr/>
          <a:lstStyle/>
          <a:p>
            <a:fld id="{061D413B-CBE8-4B0C-B8CA-18707A997E15}"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pPr eaLnBrk="1" hangingPunct="1"/>
            <a:endParaRPr lang="en-US"/>
          </a:p>
        </p:txBody>
      </p:sp>
      <p:sp>
        <p:nvSpPr>
          <p:cNvPr id="114692" name="Slide Number Placeholder 3"/>
          <p:cNvSpPr>
            <a:spLocks noGrp="1"/>
          </p:cNvSpPr>
          <p:nvPr>
            <p:ph type="sldNum" sz="quarter" idx="5"/>
          </p:nvPr>
        </p:nvSpPr>
        <p:spPr>
          <a:noFill/>
        </p:spPr>
        <p:txBody>
          <a:bodyPr/>
          <a:lstStyle/>
          <a:p>
            <a:fld id="{770D2EBE-8684-4A91-A08E-AF2441B83793}" type="slidenum">
              <a:rPr lang="en-US" smtClean="0"/>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pPr eaLnBrk="1" hangingPunct="1"/>
            <a:endParaRPr lang="en-US"/>
          </a:p>
        </p:txBody>
      </p:sp>
      <p:sp>
        <p:nvSpPr>
          <p:cNvPr id="99332" name="Slide Number Placeholder 3"/>
          <p:cNvSpPr>
            <a:spLocks noGrp="1"/>
          </p:cNvSpPr>
          <p:nvPr>
            <p:ph type="sldNum" sz="quarter" idx="5"/>
          </p:nvPr>
        </p:nvSpPr>
        <p:spPr>
          <a:noFill/>
        </p:spPr>
        <p:txBody>
          <a:bodyPr/>
          <a:lstStyle/>
          <a:p>
            <a:fld id="{8AC18BE2-F98E-470F-8EA3-AB7A043385C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eaLnBrk="1" hangingPunct="1"/>
            <a:endParaRPr lang="en-US"/>
          </a:p>
        </p:txBody>
      </p:sp>
      <p:sp>
        <p:nvSpPr>
          <p:cNvPr id="100356" name="Slide Number Placeholder 3"/>
          <p:cNvSpPr>
            <a:spLocks noGrp="1"/>
          </p:cNvSpPr>
          <p:nvPr>
            <p:ph type="sldNum" sz="quarter" idx="5"/>
          </p:nvPr>
        </p:nvSpPr>
        <p:spPr>
          <a:noFill/>
        </p:spPr>
        <p:txBody>
          <a:bodyPr/>
          <a:lstStyle/>
          <a:p>
            <a:fld id="{A4CD1E06-CA37-46F0-8FDF-6F0E14D714E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pPr eaLnBrk="1" hangingPunct="1"/>
            <a:endParaRPr lang="en-US"/>
          </a:p>
        </p:txBody>
      </p:sp>
      <p:sp>
        <p:nvSpPr>
          <p:cNvPr id="101380" name="Slide Number Placeholder 3"/>
          <p:cNvSpPr>
            <a:spLocks noGrp="1"/>
          </p:cNvSpPr>
          <p:nvPr>
            <p:ph type="sldNum" sz="quarter" idx="5"/>
          </p:nvPr>
        </p:nvSpPr>
        <p:spPr>
          <a:noFill/>
        </p:spPr>
        <p:txBody>
          <a:bodyPr/>
          <a:lstStyle/>
          <a:p>
            <a:fld id="{4B13D834-6AEC-484D-89BC-CFC1310F2F4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D1047DD2-70E6-4059-898D-46EE80108E5F}" type="slidenum">
              <a:rPr lang="en-US" smtClean="0"/>
              <a:pPr/>
              <a:t>8</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a:t>No, No, Yes, Yes, No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D1047DD2-70E6-4059-898D-46EE80108E5F}" type="slidenum">
              <a:rPr lang="en-US" smtClean="0"/>
              <a:pPr/>
              <a:t>9</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a:t>No, No, Yes, Yes, No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55E3D39-1E14-473A-B0F3-D2D83B35895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88D231-77F7-40E6-9A67-793F0DFC26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DAC69C3-2EE6-42F7-9FBF-B7F96FFD509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F905BB-7599-4499-AE86-3837479CB20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6610E5-8CBB-4A15-8BFF-3C8ED487E12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E476AA-D3E8-4EAC-8DEB-74E5E7D41C4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2756E10-2845-4A6B-805C-4631EDF3432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7B13A66-94F2-4E1B-9517-358D9016FAC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F72EC4F-6B4B-459C-9F90-0D5A6562634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5A7BB39-7677-473E-8DEA-A370D6F0FF6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A33F4C7-ED11-4C29-868C-BF10C8EF065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17E3B33-7CD9-446D-81FB-82F3656CCA8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379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9352019D-4A3F-4344-A5E8-2AD060BAE3F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2.xml"/><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8.bin"/><Relationship Id="rId11" Type="http://schemas.openxmlformats.org/officeDocument/2006/relationships/oleObject" Target="../embeddings/oleObject11.bin"/><Relationship Id="rId5" Type="http://schemas.openxmlformats.org/officeDocument/2006/relationships/image" Target="../media/image7.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9.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3.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10.w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7.wmf"/><Relationship Id="rId4"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9.wmf"/><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8.w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8.wmf"/><Relationship Id="rId4"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8.wmf"/><Relationship Id="rId4" Type="http://schemas.openxmlformats.org/officeDocument/2006/relationships/oleObject" Target="../embeddings/oleObject2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8.wmf"/><Relationship Id="rId4" Type="http://schemas.openxmlformats.org/officeDocument/2006/relationships/oleObject" Target="../embeddings/oleObject23.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5.bin"/><Relationship Id="rId5" Type="http://schemas.openxmlformats.org/officeDocument/2006/relationships/image" Target="../media/image13.wmf"/><Relationship Id="rId4" Type="http://schemas.openxmlformats.org/officeDocument/2006/relationships/oleObject" Target="../embeddings/oleObject24.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27.bin"/><Relationship Id="rId5" Type="http://schemas.openxmlformats.org/officeDocument/2006/relationships/image" Target="../media/image8.wmf"/><Relationship Id="rId4" Type="http://schemas.openxmlformats.org/officeDocument/2006/relationships/oleObject" Target="../embeddings/oleObject26.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15.wmf"/><Relationship Id="rId4" Type="http://schemas.openxmlformats.org/officeDocument/2006/relationships/oleObject" Target="../embeddings/oleObject28.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8.wmf"/><Relationship Id="rId4" Type="http://schemas.openxmlformats.org/officeDocument/2006/relationships/oleObject" Target="../embeddings/oleObject29.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Functional_dependency"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2EB011E7-1251-CF49-B0D6-73CF98E0D4E4}"/>
              </a:ext>
            </a:extLst>
          </p:cNvPr>
          <p:cNvSpPr>
            <a:spLocks noGrp="1" noChangeArrowheads="1"/>
          </p:cNvSpPr>
          <p:nvPr>
            <p:ph type="title"/>
          </p:nvPr>
        </p:nvSpPr>
        <p:spPr>
          <a:xfrm>
            <a:off x="609600" y="154722"/>
            <a:ext cx="7772400" cy="912078"/>
          </a:xfrm>
        </p:spPr>
        <p:txBody>
          <a:bodyPr/>
          <a:lstStyle/>
          <a:p>
            <a:pPr eaLnBrk="1" hangingPunct="1"/>
            <a:r>
              <a:rPr lang="en-GB" altLang="en-US" sz="3600" dirty="0">
                <a:solidFill>
                  <a:srgbClr val="C00000"/>
                </a:solidFill>
                <a:ea typeface="ＭＳ Ｐゴシック" panose="020B0600070205080204" pitchFamily="34" charset="-128"/>
              </a:rPr>
              <a:t>Can we have a machine….</a:t>
            </a:r>
            <a:endParaRPr lang="en-AU" altLang="en-US" sz="3600" dirty="0">
              <a:solidFill>
                <a:srgbClr val="C00000"/>
              </a:solidFill>
              <a:ea typeface="ＭＳ Ｐゴシック" panose="020B0600070205080204" pitchFamily="34" charset="-128"/>
            </a:endParaRPr>
          </a:p>
        </p:txBody>
      </p:sp>
      <p:sp>
        <p:nvSpPr>
          <p:cNvPr id="5122" name="Rectangle 3">
            <a:extLst>
              <a:ext uri="{FF2B5EF4-FFF2-40B4-BE49-F238E27FC236}">
                <a16:creationId xmlns:a16="http://schemas.microsoft.com/office/drawing/2014/main" id="{D1C113FE-1DE2-D140-9009-4EE9ABE7CE49}"/>
              </a:ext>
            </a:extLst>
          </p:cNvPr>
          <p:cNvSpPr>
            <a:spLocks noGrp="1" noChangeArrowheads="1"/>
          </p:cNvSpPr>
          <p:nvPr>
            <p:ph type="body" idx="1"/>
          </p:nvPr>
        </p:nvSpPr>
        <p:spPr>
          <a:xfrm>
            <a:off x="381000" y="1066800"/>
            <a:ext cx="8382000" cy="5484078"/>
          </a:xfrm>
        </p:spPr>
        <p:txBody>
          <a:bodyPr/>
          <a:lstStyle/>
          <a:p>
            <a:pPr eaLnBrk="1" hangingPunct="1"/>
            <a:r>
              <a:rPr lang="en-GB" altLang="en-US" dirty="0">
                <a:ea typeface="ＭＳ Ｐゴシック" panose="020B0600070205080204" pitchFamily="34" charset="-128"/>
              </a:rPr>
              <a:t>That sorts the files on the Internet based on their relevance to a set of keywords? </a:t>
            </a:r>
          </a:p>
          <a:p>
            <a:pPr eaLnBrk="1" hangingPunct="1"/>
            <a:r>
              <a:rPr lang="en-GB" altLang="en-US" dirty="0">
                <a:ea typeface="ＭＳ Ｐゴシック" panose="020B0600070205080204" pitchFamily="34" charset="-128"/>
              </a:rPr>
              <a:t>That produces some information from a database? </a:t>
            </a:r>
          </a:p>
          <a:p>
            <a:pPr lvl="1" eaLnBrk="1" hangingPunct="1"/>
            <a:r>
              <a:rPr lang="en-GB" altLang="en-US" sz="2400" dirty="0">
                <a:ea typeface="ＭＳ Ｐゴシック" panose="020B0600070205080204" pitchFamily="34" charset="-128"/>
              </a:rPr>
              <a:t>What data is it? Basket data</a:t>
            </a:r>
          </a:p>
          <a:p>
            <a:pPr lvl="1" eaLnBrk="1" hangingPunct="1"/>
            <a:r>
              <a:rPr lang="en-GB" altLang="en-US" sz="2400" dirty="0">
                <a:ea typeface="ＭＳ Ｐゴシック" panose="020B0600070205080204" pitchFamily="34" charset="-128"/>
              </a:rPr>
              <a:t>What type of the information? Associate rule</a:t>
            </a:r>
          </a:p>
          <a:p>
            <a:pPr lvl="2" eaLnBrk="1" hangingPunct="1"/>
            <a:r>
              <a:rPr lang="en-GB" altLang="en-US" sz="2000" dirty="0">
                <a:ea typeface="ＭＳ Ｐゴシック" panose="020B0600070205080204" pitchFamily="34" charset="-128"/>
              </a:rPr>
              <a:t>How was associate rule identified? </a:t>
            </a:r>
          </a:p>
          <a:p>
            <a:pPr lvl="2" eaLnBrk="1" hangingPunct="1"/>
            <a:r>
              <a:rPr lang="en-GB" altLang="en-US" sz="2000" dirty="0">
                <a:ea typeface="ＭＳ Ｐゴシック" panose="020B0600070205080204" pitchFamily="34" charset="-128"/>
              </a:rPr>
              <a:t>Are there other types of information? Can we have a machine that explores and identifies them? </a:t>
            </a:r>
          </a:p>
          <a:p>
            <a:pPr eaLnBrk="1" hangingPunct="1"/>
            <a:r>
              <a:rPr lang="en-GB" altLang="en-US" sz="2800" dirty="0">
                <a:ea typeface="ＭＳ Ｐゴシック" panose="020B0600070205080204" pitchFamily="34" charset="-128"/>
              </a:rPr>
              <a:t>That takes a user requirement as input and outputs a database design? </a:t>
            </a:r>
          </a:p>
          <a:p>
            <a:pPr lvl="2" eaLnBrk="1" hangingPunct="1"/>
            <a:endParaRPr lang="en-GB" altLang="en-US" sz="2000" dirty="0">
              <a:ea typeface="ＭＳ Ｐゴシック" panose="020B0600070205080204" pitchFamily="34" charset="-128"/>
            </a:endParaRPr>
          </a:p>
        </p:txBody>
      </p:sp>
    </p:spTree>
    <p:extLst>
      <p:ext uri="{BB962C8B-B14F-4D97-AF65-F5344CB8AC3E}">
        <p14:creationId xmlns:p14="http://schemas.microsoft.com/office/powerpoint/2010/main" val="22644369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2"/>
          <p:cNvSpPr txBox="1">
            <a:spLocks noChangeArrowheads="1"/>
          </p:cNvSpPr>
          <p:nvPr/>
        </p:nvSpPr>
        <p:spPr bwMode="auto">
          <a:xfrm>
            <a:off x="453571" y="1153734"/>
            <a:ext cx="8538029" cy="1384995"/>
          </a:xfrm>
          <a:prstGeom prst="rect">
            <a:avLst/>
          </a:prstGeom>
          <a:noFill/>
          <a:ln w="9525">
            <a:noFill/>
            <a:miter lim="800000"/>
            <a:headEnd/>
            <a:tailEnd/>
          </a:ln>
        </p:spPr>
        <p:txBody>
          <a:bodyPr wrap="square">
            <a:spAutoFit/>
          </a:bodyPr>
          <a:lstStyle/>
          <a:p>
            <a:r>
              <a:rPr lang="en-US" sz="2800" b="0" dirty="0">
                <a:latin typeface="Cambria"/>
                <a:cs typeface="Cambria"/>
              </a:rPr>
              <a:t>The challenge of checking dependency preservation stems from the fact that a set of dependencies may imply some additional dependencies.</a:t>
            </a:r>
          </a:p>
        </p:txBody>
      </p:sp>
      <p:sp>
        <p:nvSpPr>
          <p:cNvPr id="4101" name="Text Box 3"/>
          <p:cNvSpPr txBox="1">
            <a:spLocks noChangeArrowheads="1"/>
          </p:cNvSpPr>
          <p:nvPr/>
        </p:nvSpPr>
        <p:spPr bwMode="auto">
          <a:xfrm>
            <a:off x="1932161" y="251458"/>
            <a:ext cx="4953000" cy="584775"/>
          </a:xfrm>
          <a:prstGeom prst="rect">
            <a:avLst/>
          </a:prstGeom>
          <a:noFill/>
          <a:ln w="9525">
            <a:noFill/>
            <a:miter lim="800000"/>
            <a:headEnd/>
            <a:tailEnd/>
          </a:ln>
        </p:spPr>
        <p:txBody>
          <a:bodyPr wrap="square">
            <a:spAutoFit/>
          </a:bodyPr>
          <a:lstStyle/>
          <a:p>
            <a:r>
              <a:rPr lang="en-US" sz="3200" b="0" dirty="0">
                <a:latin typeface="Cambria"/>
                <a:cs typeface="Cambria"/>
              </a:rPr>
              <a:t>Dependency Reasoning</a:t>
            </a:r>
          </a:p>
        </p:txBody>
      </p:sp>
      <p:sp>
        <p:nvSpPr>
          <p:cNvPr id="29" name="Text Box 2"/>
          <p:cNvSpPr txBox="1">
            <a:spLocks noChangeArrowheads="1"/>
          </p:cNvSpPr>
          <p:nvPr/>
        </p:nvSpPr>
        <p:spPr bwMode="auto">
          <a:xfrm>
            <a:off x="453571" y="2754868"/>
            <a:ext cx="8148641" cy="400110"/>
          </a:xfrm>
          <a:prstGeom prst="rect">
            <a:avLst/>
          </a:prstGeom>
          <a:noFill/>
          <a:ln w="9525">
            <a:noFill/>
            <a:miter lim="800000"/>
            <a:headEnd/>
            <a:tailEnd/>
          </a:ln>
        </p:spPr>
        <p:txBody>
          <a:bodyPr wrap="none">
            <a:spAutoFit/>
          </a:bodyPr>
          <a:lstStyle/>
          <a:p>
            <a:r>
              <a:rPr lang="en-US" sz="2000" b="0" dirty="0">
                <a:latin typeface="Cambria"/>
                <a:cs typeface="Cambria"/>
              </a:rPr>
              <a:t>EMP_DEPT(ENAME,</a:t>
            </a:r>
            <a:r>
              <a:rPr lang="en-US" sz="2000" b="0" u="sng" dirty="0">
                <a:latin typeface="Cambria"/>
                <a:cs typeface="Cambria"/>
              </a:rPr>
              <a:t>SSN</a:t>
            </a:r>
            <a:r>
              <a:rPr lang="en-US" sz="2000" b="0" dirty="0">
                <a:latin typeface="Cambria"/>
                <a:cs typeface="Cambria"/>
              </a:rPr>
              <a:t>,BDATE,ADDRESS,DNUMBER,DNAME,DMGRSSN)</a:t>
            </a:r>
          </a:p>
        </p:txBody>
      </p:sp>
      <p:sp>
        <p:nvSpPr>
          <p:cNvPr id="30" name="Text Box 3"/>
          <p:cNvSpPr txBox="1">
            <a:spLocks noChangeArrowheads="1"/>
          </p:cNvSpPr>
          <p:nvPr/>
        </p:nvSpPr>
        <p:spPr bwMode="auto">
          <a:xfrm>
            <a:off x="1624104" y="3352800"/>
            <a:ext cx="5471241" cy="707886"/>
          </a:xfrm>
          <a:prstGeom prst="rect">
            <a:avLst/>
          </a:prstGeom>
          <a:noFill/>
          <a:ln w="9525">
            <a:noFill/>
            <a:miter lim="800000"/>
            <a:headEnd/>
            <a:tailEnd/>
          </a:ln>
        </p:spPr>
        <p:txBody>
          <a:bodyPr wrap="none">
            <a:spAutoFit/>
          </a:bodyPr>
          <a:lstStyle/>
          <a:p>
            <a:r>
              <a:rPr lang="en-US" sz="2000" b="0" dirty="0">
                <a:latin typeface="Cambria"/>
                <a:cs typeface="Cambria"/>
              </a:rPr>
              <a:t>F={SSN-&gt;{ENAME,BDATE,ADDRESS,DNUMBER},</a:t>
            </a:r>
          </a:p>
          <a:p>
            <a:pPr lvl="1"/>
            <a:r>
              <a:rPr lang="en-US" sz="2000" b="0" dirty="0">
                <a:latin typeface="Cambria"/>
                <a:cs typeface="Cambria"/>
              </a:rPr>
              <a:t>DNUMBER-&gt;{DNAME,DMGRSSN} }</a:t>
            </a:r>
          </a:p>
        </p:txBody>
      </p:sp>
      <p:sp>
        <p:nvSpPr>
          <p:cNvPr id="31" name="Text Box 4"/>
          <p:cNvSpPr txBox="1">
            <a:spLocks noChangeArrowheads="1"/>
          </p:cNvSpPr>
          <p:nvPr/>
        </p:nvSpPr>
        <p:spPr bwMode="auto">
          <a:xfrm>
            <a:off x="1182233" y="4191000"/>
            <a:ext cx="6452857" cy="400110"/>
          </a:xfrm>
          <a:prstGeom prst="rect">
            <a:avLst/>
          </a:prstGeom>
          <a:noFill/>
          <a:ln w="9525">
            <a:noFill/>
            <a:miter lim="800000"/>
            <a:headEnd/>
            <a:tailEnd/>
          </a:ln>
        </p:spPr>
        <p:txBody>
          <a:bodyPr wrap="none">
            <a:spAutoFit/>
          </a:bodyPr>
          <a:lstStyle/>
          <a:p>
            <a:r>
              <a:rPr lang="en-US" sz="2000" b="0" dirty="0">
                <a:latin typeface="Cambria"/>
                <a:cs typeface="Cambria"/>
              </a:rPr>
              <a:t>F infers the following additional functional dependencies:</a:t>
            </a:r>
          </a:p>
        </p:txBody>
      </p:sp>
      <p:graphicFrame>
        <p:nvGraphicFramePr>
          <p:cNvPr id="32" name="Object 0"/>
          <p:cNvGraphicFramePr>
            <a:graphicFrameLocks noChangeAspect="1"/>
          </p:cNvGraphicFramePr>
          <p:nvPr>
            <p:extLst>
              <p:ext uri="{D42A27DB-BD31-4B8C-83A1-F6EECF244321}">
                <p14:modId xmlns:p14="http://schemas.microsoft.com/office/powerpoint/2010/main" val="3332489824"/>
              </p:ext>
            </p:extLst>
          </p:nvPr>
        </p:nvGraphicFramePr>
        <p:xfrm>
          <a:off x="5258933" y="4781550"/>
          <a:ext cx="114300" cy="215900"/>
        </p:xfrm>
        <a:graphic>
          <a:graphicData uri="http://schemas.openxmlformats.org/presentationml/2006/ole">
            <mc:AlternateContent xmlns:mc="http://schemas.openxmlformats.org/markup-compatibility/2006">
              <mc:Choice xmlns:v="urn:schemas-microsoft-com:vml" Requires="v">
                <p:oleObj spid="_x0000_s4347" name="Equation" r:id="rId4" imgW="114120" imgH="215640" progId="Equation.3">
                  <p:embed/>
                </p:oleObj>
              </mc:Choice>
              <mc:Fallback>
                <p:oleObj name="Equation" r:id="rId4" imgW="114120" imgH="215640" progId="Equation.3">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8933" y="4781550"/>
                        <a:ext cx="114300" cy="215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33" name="Group 25"/>
          <p:cNvGrpSpPr>
            <a:grpSpLocks/>
          </p:cNvGrpSpPr>
          <p:nvPr/>
        </p:nvGrpSpPr>
        <p:grpSpPr bwMode="auto">
          <a:xfrm>
            <a:off x="2344283" y="4876804"/>
            <a:ext cx="4179888" cy="446088"/>
            <a:chOff x="768" y="2256"/>
            <a:chExt cx="2633" cy="281"/>
          </a:xfrm>
        </p:grpSpPr>
        <p:grpSp>
          <p:nvGrpSpPr>
            <p:cNvPr id="34" name="Group 9"/>
            <p:cNvGrpSpPr>
              <a:grpSpLocks/>
            </p:cNvGrpSpPr>
            <p:nvPr/>
          </p:nvGrpSpPr>
          <p:grpSpPr bwMode="auto">
            <a:xfrm>
              <a:off x="1152" y="2328"/>
              <a:ext cx="96" cy="144"/>
              <a:chOff x="1104" y="2496"/>
              <a:chExt cx="96" cy="144"/>
            </a:xfrm>
          </p:grpSpPr>
          <p:sp>
            <p:nvSpPr>
              <p:cNvPr id="37" name="Line 6"/>
              <p:cNvSpPr>
                <a:spLocks noChangeShapeType="1"/>
              </p:cNvSpPr>
              <p:nvPr/>
            </p:nvSpPr>
            <p:spPr bwMode="auto">
              <a:xfrm>
                <a:off x="1104" y="2496"/>
                <a:ext cx="0" cy="144"/>
              </a:xfrm>
              <a:prstGeom prst="line">
                <a:avLst/>
              </a:prstGeom>
              <a:noFill/>
              <a:ln w="9525">
                <a:solidFill>
                  <a:schemeClr val="tx1"/>
                </a:solidFill>
                <a:round/>
                <a:headEnd/>
                <a:tailEnd/>
              </a:ln>
            </p:spPr>
            <p:txBody>
              <a:bodyPr/>
              <a:lstStyle/>
              <a:p>
                <a:endParaRPr lang="en-US" sz="2000">
                  <a:latin typeface="Cambria"/>
                  <a:cs typeface="Cambria"/>
                </a:endParaRPr>
              </a:p>
            </p:txBody>
          </p:sp>
          <p:sp>
            <p:nvSpPr>
              <p:cNvPr id="38" name="Line 7"/>
              <p:cNvSpPr>
                <a:spLocks noChangeShapeType="1"/>
              </p:cNvSpPr>
              <p:nvPr/>
            </p:nvSpPr>
            <p:spPr bwMode="auto">
              <a:xfrm>
                <a:off x="1104" y="2544"/>
                <a:ext cx="96" cy="0"/>
              </a:xfrm>
              <a:prstGeom prst="line">
                <a:avLst/>
              </a:prstGeom>
              <a:noFill/>
              <a:ln w="9525">
                <a:solidFill>
                  <a:schemeClr val="tx1"/>
                </a:solidFill>
                <a:round/>
                <a:headEnd/>
                <a:tailEnd/>
              </a:ln>
            </p:spPr>
            <p:txBody>
              <a:bodyPr/>
              <a:lstStyle/>
              <a:p>
                <a:endParaRPr lang="en-US" sz="2000">
                  <a:latin typeface="Cambria"/>
                  <a:cs typeface="Cambria"/>
                </a:endParaRPr>
              </a:p>
            </p:txBody>
          </p:sp>
          <p:sp>
            <p:nvSpPr>
              <p:cNvPr id="39" name="Line 8"/>
              <p:cNvSpPr>
                <a:spLocks noChangeShapeType="1"/>
              </p:cNvSpPr>
              <p:nvPr/>
            </p:nvSpPr>
            <p:spPr bwMode="auto">
              <a:xfrm>
                <a:off x="1104" y="2592"/>
                <a:ext cx="96" cy="0"/>
              </a:xfrm>
              <a:prstGeom prst="line">
                <a:avLst/>
              </a:prstGeom>
              <a:noFill/>
              <a:ln w="9525">
                <a:solidFill>
                  <a:schemeClr val="tx1"/>
                </a:solidFill>
                <a:round/>
                <a:headEnd/>
                <a:tailEnd/>
              </a:ln>
            </p:spPr>
            <p:txBody>
              <a:bodyPr/>
              <a:lstStyle/>
              <a:p>
                <a:endParaRPr lang="en-US" sz="2000">
                  <a:latin typeface="Cambria"/>
                  <a:cs typeface="Cambria"/>
                </a:endParaRPr>
              </a:p>
            </p:txBody>
          </p:sp>
        </p:grpSp>
        <p:sp>
          <p:nvSpPr>
            <p:cNvPr id="35" name="Text Box 10"/>
            <p:cNvSpPr txBox="1">
              <a:spLocks noChangeArrowheads="1"/>
            </p:cNvSpPr>
            <p:nvPr/>
          </p:nvSpPr>
          <p:spPr bwMode="auto">
            <a:xfrm>
              <a:off x="768" y="2256"/>
              <a:ext cx="203" cy="252"/>
            </a:xfrm>
            <a:prstGeom prst="rect">
              <a:avLst/>
            </a:prstGeom>
            <a:noFill/>
            <a:ln w="9525">
              <a:noFill/>
              <a:miter lim="800000"/>
              <a:headEnd/>
              <a:tailEnd/>
            </a:ln>
          </p:spPr>
          <p:txBody>
            <a:bodyPr wrap="none">
              <a:spAutoFit/>
            </a:bodyPr>
            <a:lstStyle/>
            <a:p>
              <a:r>
                <a:rPr lang="en-US" sz="2000" b="0">
                  <a:latin typeface="Cambria"/>
                  <a:cs typeface="Cambria"/>
                </a:rPr>
                <a:t>F</a:t>
              </a:r>
            </a:p>
          </p:txBody>
        </p:sp>
        <p:sp>
          <p:nvSpPr>
            <p:cNvPr id="36" name="Text Box 11"/>
            <p:cNvSpPr txBox="1">
              <a:spLocks noChangeArrowheads="1"/>
            </p:cNvSpPr>
            <p:nvPr/>
          </p:nvSpPr>
          <p:spPr bwMode="auto">
            <a:xfrm>
              <a:off x="1344" y="2285"/>
              <a:ext cx="2057" cy="252"/>
            </a:xfrm>
            <a:prstGeom prst="rect">
              <a:avLst/>
            </a:prstGeom>
            <a:noFill/>
            <a:ln w="9525">
              <a:noFill/>
              <a:miter lim="800000"/>
              <a:headEnd/>
              <a:tailEnd/>
            </a:ln>
          </p:spPr>
          <p:txBody>
            <a:bodyPr wrap="none">
              <a:spAutoFit/>
            </a:bodyPr>
            <a:lstStyle/>
            <a:p>
              <a:r>
                <a:rPr lang="en-US" sz="2000" b="0" dirty="0">
                  <a:latin typeface="Cambria"/>
                  <a:cs typeface="Cambria"/>
                </a:rPr>
                <a:t>{SSN}-&gt;{DNAME,DMGRSSN}</a:t>
              </a:r>
            </a:p>
          </p:txBody>
        </p:sp>
      </p:grpSp>
      <p:grpSp>
        <p:nvGrpSpPr>
          <p:cNvPr id="40" name="Group 26"/>
          <p:cNvGrpSpPr>
            <a:grpSpLocks/>
          </p:cNvGrpSpPr>
          <p:nvPr/>
        </p:nvGrpSpPr>
        <p:grpSpPr bwMode="auto">
          <a:xfrm>
            <a:off x="2344283" y="5422905"/>
            <a:ext cx="2640013" cy="446088"/>
            <a:chOff x="768" y="2600"/>
            <a:chExt cx="1663" cy="281"/>
          </a:xfrm>
        </p:grpSpPr>
        <p:sp>
          <p:nvSpPr>
            <p:cNvPr id="41" name="Text Box 12"/>
            <p:cNvSpPr txBox="1">
              <a:spLocks noChangeArrowheads="1"/>
            </p:cNvSpPr>
            <p:nvPr/>
          </p:nvSpPr>
          <p:spPr bwMode="auto">
            <a:xfrm>
              <a:off x="768" y="2600"/>
              <a:ext cx="203" cy="252"/>
            </a:xfrm>
            <a:prstGeom prst="rect">
              <a:avLst/>
            </a:prstGeom>
            <a:noFill/>
            <a:ln w="9525">
              <a:noFill/>
              <a:miter lim="800000"/>
              <a:headEnd/>
              <a:tailEnd/>
            </a:ln>
          </p:spPr>
          <p:txBody>
            <a:bodyPr wrap="none">
              <a:spAutoFit/>
            </a:bodyPr>
            <a:lstStyle/>
            <a:p>
              <a:r>
                <a:rPr lang="en-US" sz="2000" b="0">
                  <a:latin typeface="Cambria"/>
                  <a:cs typeface="Cambria"/>
                </a:rPr>
                <a:t>F</a:t>
              </a:r>
            </a:p>
          </p:txBody>
        </p:sp>
        <p:grpSp>
          <p:nvGrpSpPr>
            <p:cNvPr id="42" name="Group 13"/>
            <p:cNvGrpSpPr>
              <a:grpSpLocks/>
            </p:cNvGrpSpPr>
            <p:nvPr/>
          </p:nvGrpSpPr>
          <p:grpSpPr bwMode="auto">
            <a:xfrm>
              <a:off x="1152" y="2672"/>
              <a:ext cx="96" cy="144"/>
              <a:chOff x="1104" y="2496"/>
              <a:chExt cx="96" cy="144"/>
            </a:xfrm>
          </p:grpSpPr>
          <p:sp>
            <p:nvSpPr>
              <p:cNvPr id="44" name="Line 14"/>
              <p:cNvSpPr>
                <a:spLocks noChangeShapeType="1"/>
              </p:cNvSpPr>
              <p:nvPr/>
            </p:nvSpPr>
            <p:spPr bwMode="auto">
              <a:xfrm>
                <a:off x="1104" y="2496"/>
                <a:ext cx="0" cy="144"/>
              </a:xfrm>
              <a:prstGeom prst="line">
                <a:avLst/>
              </a:prstGeom>
              <a:noFill/>
              <a:ln w="9525">
                <a:solidFill>
                  <a:schemeClr val="tx1"/>
                </a:solidFill>
                <a:round/>
                <a:headEnd/>
                <a:tailEnd/>
              </a:ln>
            </p:spPr>
            <p:txBody>
              <a:bodyPr/>
              <a:lstStyle/>
              <a:p>
                <a:endParaRPr lang="en-US" sz="2000">
                  <a:latin typeface="Cambria"/>
                  <a:cs typeface="Cambria"/>
                </a:endParaRPr>
              </a:p>
            </p:txBody>
          </p:sp>
          <p:sp>
            <p:nvSpPr>
              <p:cNvPr id="45" name="Line 15"/>
              <p:cNvSpPr>
                <a:spLocks noChangeShapeType="1"/>
              </p:cNvSpPr>
              <p:nvPr/>
            </p:nvSpPr>
            <p:spPr bwMode="auto">
              <a:xfrm>
                <a:off x="1104" y="2544"/>
                <a:ext cx="96" cy="0"/>
              </a:xfrm>
              <a:prstGeom prst="line">
                <a:avLst/>
              </a:prstGeom>
              <a:noFill/>
              <a:ln w="9525">
                <a:solidFill>
                  <a:schemeClr val="tx1"/>
                </a:solidFill>
                <a:round/>
                <a:headEnd/>
                <a:tailEnd/>
              </a:ln>
            </p:spPr>
            <p:txBody>
              <a:bodyPr/>
              <a:lstStyle/>
              <a:p>
                <a:endParaRPr lang="en-US" sz="2000">
                  <a:latin typeface="Cambria"/>
                  <a:cs typeface="Cambria"/>
                </a:endParaRPr>
              </a:p>
            </p:txBody>
          </p:sp>
          <p:sp>
            <p:nvSpPr>
              <p:cNvPr id="46" name="Line 16"/>
              <p:cNvSpPr>
                <a:spLocks noChangeShapeType="1"/>
              </p:cNvSpPr>
              <p:nvPr/>
            </p:nvSpPr>
            <p:spPr bwMode="auto">
              <a:xfrm>
                <a:off x="1104" y="2592"/>
                <a:ext cx="96" cy="0"/>
              </a:xfrm>
              <a:prstGeom prst="line">
                <a:avLst/>
              </a:prstGeom>
              <a:noFill/>
              <a:ln w="9525">
                <a:solidFill>
                  <a:schemeClr val="tx1"/>
                </a:solidFill>
                <a:round/>
                <a:headEnd/>
                <a:tailEnd/>
              </a:ln>
            </p:spPr>
            <p:txBody>
              <a:bodyPr/>
              <a:lstStyle/>
              <a:p>
                <a:endParaRPr lang="en-US" sz="2000">
                  <a:latin typeface="Cambria"/>
                  <a:cs typeface="Cambria"/>
                </a:endParaRPr>
              </a:p>
            </p:txBody>
          </p:sp>
        </p:grpSp>
        <p:sp>
          <p:nvSpPr>
            <p:cNvPr id="43" name="Text Box 17"/>
            <p:cNvSpPr txBox="1">
              <a:spLocks noChangeArrowheads="1"/>
            </p:cNvSpPr>
            <p:nvPr/>
          </p:nvSpPr>
          <p:spPr bwMode="auto">
            <a:xfrm>
              <a:off x="1382" y="2629"/>
              <a:ext cx="1049" cy="252"/>
            </a:xfrm>
            <a:prstGeom prst="rect">
              <a:avLst/>
            </a:prstGeom>
            <a:noFill/>
            <a:ln w="9525">
              <a:noFill/>
              <a:miter lim="800000"/>
              <a:headEnd/>
              <a:tailEnd/>
            </a:ln>
          </p:spPr>
          <p:txBody>
            <a:bodyPr wrap="none">
              <a:spAutoFit/>
            </a:bodyPr>
            <a:lstStyle/>
            <a:p>
              <a:r>
                <a:rPr lang="en-US" sz="2000" b="0" dirty="0">
                  <a:latin typeface="Cambria"/>
                  <a:cs typeface="Cambria"/>
                </a:rPr>
                <a:t>{SSN}-&gt;{SSN}</a:t>
              </a:r>
            </a:p>
          </p:txBody>
        </p:sp>
      </p:grpSp>
      <p:grpSp>
        <p:nvGrpSpPr>
          <p:cNvPr id="47" name="Group 24"/>
          <p:cNvGrpSpPr>
            <a:grpSpLocks/>
          </p:cNvGrpSpPr>
          <p:nvPr/>
        </p:nvGrpSpPr>
        <p:grpSpPr bwMode="auto">
          <a:xfrm>
            <a:off x="2344283" y="6019805"/>
            <a:ext cx="3763963" cy="446088"/>
            <a:chOff x="816" y="2976"/>
            <a:chExt cx="2371" cy="281"/>
          </a:xfrm>
        </p:grpSpPr>
        <p:sp>
          <p:nvSpPr>
            <p:cNvPr id="48" name="Text Box 18"/>
            <p:cNvSpPr txBox="1">
              <a:spLocks noChangeArrowheads="1"/>
            </p:cNvSpPr>
            <p:nvPr/>
          </p:nvSpPr>
          <p:spPr bwMode="auto">
            <a:xfrm>
              <a:off x="816" y="2976"/>
              <a:ext cx="203" cy="252"/>
            </a:xfrm>
            <a:prstGeom prst="rect">
              <a:avLst/>
            </a:prstGeom>
            <a:noFill/>
            <a:ln w="9525">
              <a:noFill/>
              <a:miter lim="800000"/>
              <a:headEnd/>
              <a:tailEnd/>
            </a:ln>
          </p:spPr>
          <p:txBody>
            <a:bodyPr wrap="none">
              <a:spAutoFit/>
            </a:bodyPr>
            <a:lstStyle/>
            <a:p>
              <a:r>
                <a:rPr lang="en-US" sz="2000" b="0">
                  <a:latin typeface="Cambria"/>
                  <a:cs typeface="Cambria"/>
                </a:rPr>
                <a:t>F</a:t>
              </a:r>
            </a:p>
          </p:txBody>
        </p:sp>
        <p:grpSp>
          <p:nvGrpSpPr>
            <p:cNvPr id="49" name="Group 19"/>
            <p:cNvGrpSpPr>
              <a:grpSpLocks/>
            </p:cNvGrpSpPr>
            <p:nvPr/>
          </p:nvGrpSpPr>
          <p:grpSpPr bwMode="auto">
            <a:xfrm>
              <a:off x="1152" y="3048"/>
              <a:ext cx="96" cy="144"/>
              <a:chOff x="1104" y="2496"/>
              <a:chExt cx="96" cy="144"/>
            </a:xfrm>
          </p:grpSpPr>
          <p:sp>
            <p:nvSpPr>
              <p:cNvPr id="51" name="Line 20"/>
              <p:cNvSpPr>
                <a:spLocks noChangeShapeType="1"/>
              </p:cNvSpPr>
              <p:nvPr/>
            </p:nvSpPr>
            <p:spPr bwMode="auto">
              <a:xfrm>
                <a:off x="1104" y="2496"/>
                <a:ext cx="0" cy="144"/>
              </a:xfrm>
              <a:prstGeom prst="line">
                <a:avLst/>
              </a:prstGeom>
              <a:noFill/>
              <a:ln w="9525">
                <a:solidFill>
                  <a:schemeClr val="tx1"/>
                </a:solidFill>
                <a:round/>
                <a:headEnd/>
                <a:tailEnd/>
              </a:ln>
            </p:spPr>
            <p:txBody>
              <a:bodyPr/>
              <a:lstStyle/>
              <a:p>
                <a:endParaRPr lang="en-US" sz="2000">
                  <a:latin typeface="Cambria"/>
                  <a:cs typeface="Cambria"/>
                </a:endParaRPr>
              </a:p>
            </p:txBody>
          </p:sp>
          <p:sp>
            <p:nvSpPr>
              <p:cNvPr id="52" name="Line 21"/>
              <p:cNvSpPr>
                <a:spLocks noChangeShapeType="1"/>
              </p:cNvSpPr>
              <p:nvPr/>
            </p:nvSpPr>
            <p:spPr bwMode="auto">
              <a:xfrm>
                <a:off x="1104" y="2544"/>
                <a:ext cx="96" cy="0"/>
              </a:xfrm>
              <a:prstGeom prst="line">
                <a:avLst/>
              </a:prstGeom>
              <a:noFill/>
              <a:ln w="9525">
                <a:solidFill>
                  <a:schemeClr val="tx1"/>
                </a:solidFill>
                <a:round/>
                <a:headEnd/>
                <a:tailEnd/>
              </a:ln>
            </p:spPr>
            <p:txBody>
              <a:bodyPr/>
              <a:lstStyle/>
              <a:p>
                <a:endParaRPr lang="en-US" sz="2000">
                  <a:latin typeface="Cambria"/>
                  <a:cs typeface="Cambria"/>
                </a:endParaRPr>
              </a:p>
            </p:txBody>
          </p:sp>
          <p:sp>
            <p:nvSpPr>
              <p:cNvPr id="53" name="Line 22"/>
              <p:cNvSpPr>
                <a:spLocks noChangeShapeType="1"/>
              </p:cNvSpPr>
              <p:nvPr/>
            </p:nvSpPr>
            <p:spPr bwMode="auto">
              <a:xfrm>
                <a:off x="1104" y="2592"/>
                <a:ext cx="96" cy="0"/>
              </a:xfrm>
              <a:prstGeom prst="line">
                <a:avLst/>
              </a:prstGeom>
              <a:noFill/>
              <a:ln w="9525">
                <a:solidFill>
                  <a:schemeClr val="tx1"/>
                </a:solidFill>
                <a:round/>
                <a:headEnd/>
                <a:tailEnd/>
              </a:ln>
            </p:spPr>
            <p:txBody>
              <a:bodyPr/>
              <a:lstStyle/>
              <a:p>
                <a:endParaRPr lang="en-US" sz="2000">
                  <a:latin typeface="Cambria"/>
                  <a:cs typeface="Cambria"/>
                </a:endParaRPr>
              </a:p>
            </p:txBody>
          </p:sp>
        </p:grpSp>
        <p:sp>
          <p:nvSpPr>
            <p:cNvPr id="50" name="Text Box 23"/>
            <p:cNvSpPr txBox="1">
              <a:spLocks noChangeArrowheads="1"/>
            </p:cNvSpPr>
            <p:nvPr/>
          </p:nvSpPr>
          <p:spPr bwMode="auto">
            <a:xfrm>
              <a:off x="1392" y="3005"/>
              <a:ext cx="1795" cy="252"/>
            </a:xfrm>
            <a:prstGeom prst="rect">
              <a:avLst/>
            </a:prstGeom>
            <a:noFill/>
            <a:ln w="9525">
              <a:noFill/>
              <a:miter lim="800000"/>
              <a:headEnd/>
              <a:tailEnd/>
            </a:ln>
          </p:spPr>
          <p:txBody>
            <a:bodyPr wrap="none">
              <a:spAutoFit/>
            </a:bodyPr>
            <a:lstStyle/>
            <a:p>
              <a:r>
                <a:rPr lang="en-US" sz="2000" b="0">
                  <a:latin typeface="Cambria"/>
                  <a:cs typeface="Cambria"/>
                </a:rPr>
                <a:t>{DNUMBER}-&gt;{DNAME}</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5"/>
          <p:cNvSpPr txBox="1">
            <a:spLocks noChangeArrowheads="1"/>
          </p:cNvSpPr>
          <p:nvPr/>
        </p:nvSpPr>
        <p:spPr bwMode="auto">
          <a:xfrm>
            <a:off x="3657600" y="152400"/>
            <a:ext cx="1659429" cy="523220"/>
          </a:xfrm>
          <a:prstGeom prst="rect">
            <a:avLst/>
          </a:prstGeom>
          <a:noFill/>
          <a:ln w="9525">
            <a:noFill/>
            <a:miter lim="800000"/>
            <a:headEnd/>
            <a:tailEnd/>
          </a:ln>
        </p:spPr>
        <p:txBody>
          <a:bodyPr wrap="none">
            <a:spAutoFit/>
          </a:bodyPr>
          <a:lstStyle/>
          <a:p>
            <a:r>
              <a:rPr lang="en-US" sz="2800" b="0" dirty="0">
                <a:solidFill>
                  <a:srgbClr val="FF0000"/>
                </a:solidFill>
                <a:latin typeface="Cambria"/>
                <a:cs typeface="Cambria"/>
              </a:rPr>
              <a:t>Overview</a:t>
            </a:r>
          </a:p>
        </p:txBody>
      </p:sp>
      <p:sp>
        <p:nvSpPr>
          <p:cNvPr id="8" name="Text Box 5"/>
          <p:cNvSpPr txBox="1">
            <a:spLocks noChangeArrowheads="1"/>
          </p:cNvSpPr>
          <p:nvPr/>
        </p:nvSpPr>
        <p:spPr bwMode="auto">
          <a:xfrm>
            <a:off x="533400" y="762000"/>
            <a:ext cx="8001000" cy="3170099"/>
          </a:xfrm>
          <a:prstGeom prst="rect">
            <a:avLst/>
          </a:prstGeom>
          <a:noFill/>
          <a:ln w="9525">
            <a:noFill/>
            <a:miter lim="800000"/>
            <a:headEnd/>
            <a:tailEnd/>
          </a:ln>
        </p:spPr>
        <p:txBody>
          <a:bodyPr wrap="square">
            <a:spAutoFit/>
          </a:bodyPr>
          <a:lstStyle/>
          <a:p>
            <a:pPr marL="514350" indent="-514350">
              <a:buFont typeface="+mj-lt"/>
              <a:buAutoNum type="arabicPeriod"/>
            </a:pPr>
            <a:r>
              <a:rPr lang="en-US" sz="2000" b="0" dirty="0">
                <a:latin typeface="Cambria"/>
                <a:cs typeface="Cambria"/>
              </a:rPr>
              <a:t>Trying to build a machine that tells us if a database design is good or bad, from </a:t>
            </a:r>
            <a:r>
              <a:rPr lang="en-US" sz="2000" b="0" dirty="0">
                <a:solidFill>
                  <a:schemeClr val="accent2"/>
                </a:solidFill>
                <a:latin typeface="Cambria"/>
                <a:cs typeface="Cambria"/>
              </a:rPr>
              <a:t>redundancy perspective</a:t>
            </a:r>
          </a:p>
          <a:p>
            <a:pPr marL="514350" indent="-514350">
              <a:buFont typeface="+mj-lt"/>
              <a:buAutoNum type="arabicPeriod"/>
            </a:pPr>
            <a:r>
              <a:rPr lang="en-US" sz="2000" b="0" dirty="0">
                <a:latin typeface="Cambria"/>
                <a:cs typeface="Cambria"/>
              </a:rPr>
              <a:t>A design is bad if there is redundancy</a:t>
            </a:r>
          </a:p>
          <a:p>
            <a:pPr marL="514350" indent="-514350">
              <a:buFont typeface="+mj-lt"/>
              <a:buAutoNum type="arabicPeriod"/>
            </a:pPr>
            <a:r>
              <a:rPr lang="en-US" sz="2000" b="0" dirty="0">
                <a:latin typeface="Cambria"/>
                <a:cs typeface="Cambria"/>
              </a:rPr>
              <a:t>Redundacy is caused by dependency and can be avoided through decomposition</a:t>
            </a:r>
          </a:p>
          <a:p>
            <a:pPr marL="514350" indent="-514350">
              <a:buFont typeface="+mj-lt"/>
              <a:buAutoNum type="arabicPeriod"/>
            </a:pPr>
            <a:r>
              <a:rPr lang="en-US" sz="2000" b="0" dirty="0">
                <a:latin typeface="Cambria"/>
                <a:cs typeface="Cambria"/>
              </a:rPr>
              <a:t>A decomposition must guarantee lossless join and dependency preservation </a:t>
            </a:r>
          </a:p>
          <a:p>
            <a:pPr marL="514350" indent="-514350">
              <a:buFont typeface="+mj-lt"/>
              <a:buAutoNum type="arabicPeriod"/>
            </a:pPr>
            <a:r>
              <a:rPr lang="en-US" sz="2000" b="0" dirty="0">
                <a:latin typeface="Cambria"/>
                <a:cs typeface="Cambria"/>
              </a:rPr>
              <a:t>The difficulty is, a set of dependency may imply additional dependencies</a:t>
            </a:r>
          </a:p>
          <a:p>
            <a:pPr marL="514350" indent="-514350">
              <a:buFont typeface="+mj-lt"/>
              <a:buAutoNum type="arabicPeriod"/>
            </a:pPr>
            <a:r>
              <a:rPr lang="en-US" sz="2000" b="0" dirty="0">
                <a:latin typeface="Cambria"/>
                <a:cs typeface="Cambria"/>
              </a:rPr>
              <a:t>Functional Dependency X</a:t>
            </a:r>
            <a:r>
              <a:rPr lang="en-US" sz="2000" b="0" dirty="0">
                <a:latin typeface="Cambria"/>
                <a:cs typeface="Cambria"/>
                <a:sym typeface="Wingdings"/>
              </a:rPr>
              <a:t></a:t>
            </a:r>
            <a:r>
              <a:rPr lang="en-US" sz="2000" b="0" dirty="0">
                <a:latin typeface="Cambria"/>
                <a:cs typeface="Cambria"/>
              </a:rPr>
              <a:t>Y</a:t>
            </a:r>
          </a:p>
        </p:txBody>
      </p:sp>
      <p:sp>
        <p:nvSpPr>
          <p:cNvPr id="20" name="Text Box 2"/>
          <p:cNvSpPr txBox="1">
            <a:spLocks noChangeArrowheads="1"/>
          </p:cNvSpPr>
          <p:nvPr/>
        </p:nvSpPr>
        <p:spPr bwMode="auto">
          <a:xfrm>
            <a:off x="1219200" y="4191000"/>
            <a:ext cx="6705600" cy="2185214"/>
          </a:xfrm>
          <a:prstGeom prst="rect">
            <a:avLst/>
          </a:prstGeom>
          <a:noFill/>
          <a:ln w="9525">
            <a:noFill/>
            <a:miter lim="800000"/>
            <a:headEnd/>
            <a:tailEnd/>
          </a:ln>
        </p:spPr>
        <p:txBody>
          <a:bodyPr wrap="square">
            <a:spAutoFit/>
          </a:bodyPr>
          <a:lstStyle/>
          <a:p>
            <a:pPr algn="ctr"/>
            <a:r>
              <a:rPr lang="en-US" b="0" dirty="0">
                <a:solidFill>
                  <a:schemeClr val="accent2"/>
                </a:solidFill>
                <a:latin typeface="Cambria"/>
                <a:cs typeface="Cambria"/>
              </a:rPr>
              <a:t>Some important questions</a:t>
            </a:r>
          </a:p>
          <a:p>
            <a:pPr algn="ctr"/>
            <a:endParaRPr lang="en-US" sz="1000" b="0" dirty="0">
              <a:latin typeface="Cambria"/>
              <a:cs typeface="Cambria"/>
            </a:endParaRPr>
          </a:p>
          <a:p>
            <a:pPr marL="457200" indent="-457200">
              <a:buFont typeface="+mj-lt"/>
              <a:buAutoNum type="arabicPeriod"/>
            </a:pPr>
            <a:r>
              <a:rPr lang="en-US" sz="2000" b="0" dirty="0">
                <a:latin typeface="Cambria"/>
                <a:cs typeface="Cambria"/>
              </a:rPr>
              <a:t>Given a set of attributes X, what attributes can be determined by X</a:t>
            </a:r>
          </a:p>
          <a:p>
            <a:pPr marL="457200" indent="-457200">
              <a:buFont typeface="+mj-lt"/>
              <a:buAutoNum type="arabicPeriod"/>
            </a:pPr>
            <a:r>
              <a:rPr lang="en-US" sz="2000" b="0" dirty="0">
                <a:latin typeface="Cambria"/>
                <a:cs typeface="Cambria"/>
              </a:rPr>
              <a:t>Given an FD set, what other dependencies are implied</a:t>
            </a:r>
          </a:p>
          <a:p>
            <a:pPr marL="457200" indent="-457200">
              <a:buFont typeface="+mj-lt"/>
              <a:buAutoNum type="arabicPeriod"/>
            </a:pPr>
            <a:r>
              <a:rPr lang="en-US" sz="2000" b="0" dirty="0">
                <a:latin typeface="Cambria"/>
                <a:cs typeface="Cambria"/>
              </a:rPr>
              <a:t>Given an FD set F, what is the minimum set of dependencies that is equivalent to F</a:t>
            </a:r>
          </a:p>
        </p:txBody>
      </p:sp>
    </p:spTree>
    <p:extLst>
      <p:ext uri="{BB962C8B-B14F-4D97-AF65-F5344CB8AC3E}">
        <p14:creationId xmlns:p14="http://schemas.microsoft.com/office/powerpoint/2010/main" val="1512444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3" name="Group 9"/>
          <p:cNvGrpSpPr>
            <a:grpSpLocks/>
          </p:cNvGrpSpPr>
          <p:nvPr/>
        </p:nvGrpSpPr>
        <p:grpSpPr bwMode="auto">
          <a:xfrm>
            <a:off x="1371250" y="1676400"/>
            <a:ext cx="6477350" cy="1066800"/>
            <a:chOff x="384" y="1056"/>
            <a:chExt cx="4118" cy="672"/>
          </a:xfrm>
        </p:grpSpPr>
        <p:sp>
          <p:nvSpPr>
            <p:cNvPr id="5125" name="Rectangle 2"/>
            <p:cNvSpPr>
              <a:spLocks noChangeArrowheads="1"/>
            </p:cNvSpPr>
            <p:nvPr/>
          </p:nvSpPr>
          <p:spPr bwMode="auto">
            <a:xfrm>
              <a:off x="384" y="1056"/>
              <a:ext cx="4118" cy="640"/>
            </a:xfrm>
            <a:prstGeom prst="rect">
              <a:avLst/>
            </a:prstGeom>
            <a:noFill/>
            <a:ln w="9525">
              <a:noFill/>
              <a:miter lim="800000"/>
              <a:headEnd/>
              <a:tailEnd/>
            </a:ln>
          </p:spPr>
          <p:txBody>
            <a:bodyPr wrap="square">
              <a:spAutoFit/>
            </a:bodyPr>
            <a:lstStyle/>
            <a:p>
              <a:pPr eaLnBrk="0" hangingPunct="0">
                <a:spcBef>
                  <a:spcPct val="50000"/>
                </a:spcBef>
                <a:buClr>
                  <a:schemeClr val="tx1"/>
                </a:buClr>
                <a:buSzPct val="75000"/>
              </a:pPr>
              <a:r>
                <a:rPr lang="en-US" b="0" dirty="0">
                  <a:latin typeface="Cambria"/>
                  <a:cs typeface="Cambria"/>
                </a:rPr>
                <a:t>Let X and Y be two sets of attributes in R. </a:t>
              </a:r>
            </a:p>
            <a:p>
              <a:pPr eaLnBrk="0" hangingPunct="0">
                <a:spcBef>
                  <a:spcPct val="50000"/>
                </a:spcBef>
                <a:buClr>
                  <a:schemeClr val="tx1"/>
                </a:buClr>
                <a:buSzPct val="75000"/>
              </a:pPr>
              <a:r>
                <a:rPr lang="en-US" b="0" dirty="0">
                  <a:latin typeface="Cambria"/>
                  <a:cs typeface="Cambria"/>
                </a:rPr>
                <a:t>If  X    Y,  then X</a:t>
              </a:r>
              <a:r>
                <a:rPr lang="en-US" b="0" dirty="0">
                  <a:latin typeface="Cambria"/>
                  <a:cs typeface="Cambria"/>
                  <a:sym typeface="Wingdings" pitchFamily="2" charset="2"/>
                </a:rPr>
                <a:t></a:t>
              </a:r>
              <a:r>
                <a:rPr lang="en-US" b="0" dirty="0">
                  <a:latin typeface="Cambria"/>
                  <a:cs typeface="Cambria"/>
                </a:rPr>
                <a:t>Y. </a:t>
              </a:r>
            </a:p>
          </p:txBody>
        </p:sp>
        <p:graphicFrame>
          <p:nvGraphicFramePr>
            <p:cNvPr id="5122" name="Object 4">
              <a:hlinkClick r:id="" action="ppaction://ole?verb=0"/>
            </p:cNvPr>
            <p:cNvGraphicFramePr>
              <a:graphicFrameLocks/>
            </p:cNvGraphicFramePr>
            <p:nvPr>
              <p:extLst>
                <p:ext uri="{D42A27DB-BD31-4B8C-83A1-F6EECF244321}">
                  <p14:modId xmlns:p14="http://schemas.microsoft.com/office/powerpoint/2010/main" val="1476212061"/>
                </p:ext>
              </p:extLst>
            </p:nvPr>
          </p:nvGraphicFramePr>
          <p:xfrm>
            <a:off x="772" y="1488"/>
            <a:ext cx="184" cy="240"/>
          </p:xfrm>
          <a:graphic>
            <a:graphicData uri="http://schemas.openxmlformats.org/presentationml/2006/ole">
              <mc:AlternateContent xmlns:mc="http://schemas.openxmlformats.org/markup-compatibility/2006">
                <mc:Choice xmlns:v="urn:schemas-microsoft-com:vml" Requires="v">
                  <p:oleObj spid="_x0000_s6032" name="Equation" r:id="rId4" imgW="152280" imgH="152280" progId="Equation.3">
                    <p:embed/>
                  </p:oleObj>
                </mc:Choice>
                <mc:Fallback>
                  <p:oleObj name="Equation" r:id="rId4" imgW="152280" imgH="15228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 y="1488"/>
                          <a:ext cx="184" cy="2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124" name="Text Box 5"/>
          <p:cNvSpPr txBox="1">
            <a:spLocks noChangeArrowheads="1"/>
          </p:cNvSpPr>
          <p:nvPr/>
        </p:nvSpPr>
        <p:spPr bwMode="auto">
          <a:xfrm>
            <a:off x="1219200" y="609600"/>
            <a:ext cx="5956679" cy="584776"/>
          </a:xfrm>
          <a:prstGeom prst="rect">
            <a:avLst/>
          </a:prstGeom>
          <a:noFill/>
          <a:ln w="9525">
            <a:noFill/>
            <a:miter lim="800000"/>
            <a:headEnd/>
            <a:tailEnd/>
          </a:ln>
        </p:spPr>
        <p:txBody>
          <a:bodyPr wrap="none">
            <a:spAutoFit/>
          </a:bodyPr>
          <a:lstStyle/>
          <a:p>
            <a:r>
              <a:rPr lang="en-US" sz="3200" b="0" dirty="0">
                <a:latin typeface="Cambria"/>
                <a:cs typeface="Cambria"/>
              </a:rPr>
              <a:t>Armstrong’s Axiom 1: </a:t>
            </a:r>
            <a:r>
              <a:rPr lang="en-US" sz="3200" b="0" dirty="0">
                <a:solidFill>
                  <a:schemeClr val="accent2"/>
                </a:solidFill>
                <a:latin typeface="Cambria"/>
                <a:cs typeface="Cambria"/>
              </a:rPr>
              <a:t>Reflexivity</a:t>
            </a:r>
            <a:endParaRPr lang="en-US" sz="3200" b="0" dirty="0">
              <a:latin typeface="Cambria"/>
              <a:cs typeface="Cambria"/>
            </a:endParaRPr>
          </a:p>
        </p:txBody>
      </p:sp>
      <p:sp>
        <p:nvSpPr>
          <p:cNvPr id="8" name="Text Box 8"/>
          <p:cNvSpPr txBox="1">
            <a:spLocks noChangeArrowheads="1"/>
          </p:cNvSpPr>
          <p:nvPr/>
        </p:nvSpPr>
        <p:spPr bwMode="auto">
          <a:xfrm>
            <a:off x="1352550" y="3810000"/>
            <a:ext cx="1408859" cy="461665"/>
          </a:xfrm>
          <a:prstGeom prst="rect">
            <a:avLst/>
          </a:prstGeom>
          <a:noFill/>
          <a:ln w="9525">
            <a:noFill/>
            <a:miter lim="800000"/>
            <a:headEnd/>
            <a:tailEnd/>
          </a:ln>
        </p:spPr>
        <p:txBody>
          <a:bodyPr wrap="none">
            <a:spAutoFit/>
          </a:bodyPr>
          <a:lstStyle/>
          <a:p>
            <a:r>
              <a:rPr lang="en-US" b="0">
                <a:latin typeface="Cambria"/>
                <a:cs typeface="Cambria"/>
              </a:rPr>
              <a:t>Let {t</a:t>
            </a:r>
            <a:r>
              <a:rPr lang="en-US" b="0" baseline="-25000">
                <a:latin typeface="Cambria"/>
                <a:cs typeface="Cambria"/>
              </a:rPr>
              <a:t>1</a:t>
            </a:r>
            <a:r>
              <a:rPr lang="en-US" b="0">
                <a:latin typeface="Cambria"/>
                <a:cs typeface="Cambria"/>
              </a:rPr>
              <a:t>,t</a:t>
            </a:r>
            <a:r>
              <a:rPr lang="en-US" b="0" baseline="-25000">
                <a:latin typeface="Cambria"/>
                <a:cs typeface="Cambria"/>
              </a:rPr>
              <a:t>2</a:t>
            </a:r>
            <a:r>
              <a:rPr lang="en-US" b="0">
                <a:latin typeface="Cambria"/>
                <a:cs typeface="Cambria"/>
              </a:rPr>
              <a:t>}</a:t>
            </a:r>
          </a:p>
        </p:txBody>
      </p:sp>
      <p:graphicFrame>
        <p:nvGraphicFramePr>
          <p:cNvPr id="9" name="Object 2049"/>
          <p:cNvGraphicFramePr>
            <a:graphicFrameLocks noChangeAspect="1"/>
          </p:cNvGraphicFramePr>
          <p:nvPr>
            <p:extLst>
              <p:ext uri="{D42A27DB-BD31-4B8C-83A1-F6EECF244321}">
                <p14:modId xmlns:p14="http://schemas.microsoft.com/office/powerpoint/2010/main" val="2834745372"/>
              </p:ext>
            </p:extLst>
          </p:nvPr>
        </p:nvGraphicFramePr>
        <p:xfrm>
          <a:off x="2667000" y="3962400"/>
          <a:ext cx="304800" cy="304800"/>
        </p:xfrm>
        <a:graphic>
          <a:graphicData uri="http://schemas.openxmlformats.org/presentationml/2006/ole">
            <mc:AlternateContent xmlns:mc="http://schemas.openxmlformats.org/markup-compatibility/2006">
              <mc:Choice xmlns:v="urn:schemas-microsoft-com:vml" Requires="v">
                <p:oleObj spid="_x0000_s6033" name="Equation" r:id="rId6" imgW="152280" imgH="152280" progId="Equation.3">
                  <p:embed/>
                </p:oleObj>
              </mc:Choice>
              <mc:Fallback>
                <p:oleObj name="Equation" r:id="rId6" imgW="152280" imgH="1522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3962400"/>
                        <a:ext cx="304800" cy="3048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 name="Text Box 10"/>
          <p:cNvSpPr txBox="1">
            <a:spLocks noChangeArrowheads="1"/>
          </p:cNvSpPr>
          <p:nvPr/>
        </p:nvSpPr>
        <p:spPr bwMode="auto">
          <a:xfrm>
            <a:off x="3010787" y="3810000"/>
            <a:ext cx="3466213" cy="461665"/>
          </a:xfrm>
          <a:prstGeom prst="rect">
            <a:avLst/>
          </a:prstGeom>
          <a:noFill/>
          <a:ln w="9525">
            <a:noFill/>
            <a:miter lim="800000"/>
            <a:headEnd/>
            <a:tailEnd/>
          </a:ln>
        </p:spPr>
        <p:txBody>
          <a:bodyPr wrap="none">
            <a:spAutoFit/>
          </a:bodyPr>
          <a:lstStyle/>
          <a:p>
            <a:r>
              <a:rPr lang="en-US" b="0">
                <a:latin typeface="Cambria"/>
                <a:cs typeface="Cambria"/>
              </a:rPr>
              <a:t>r(R) such that t</a:t>
            </a:r>
            <a:r>
              <a:rPr lang="en-US" b="0" baseline="-25000">
                <a:latin typeface="Cambria"/>
                <a:cs typeface="Cambria"/>
              </a:rPr>
              <a:t>1</a:t>
            </a:r>
            <a:r>
              <a:rPr lang="en-US" b="0">
                <a:latin typeface="Cambria"/>
                <a:cs typeface="Cambria"/>
              </a:rPr>
              <a:t>[X]=t</a:t>
            </a:r>
            <a:r>
              <a:rPr lang="en-US" b="0" baseline="-25000">
                <a:latin typeface="Cambria"/>
                <a:cs typeface="Cambria"/>
              </a:rPr>
              <a:t>2</a:t>
            </a:r>
            <a:r>
              <a:rPr lang="en-US" b="0">
                <a:latin typeface="Cambria"/>
                <a:cs typeface="Cambria"/>
              </a:rPr>
              <a:t>[X]</a:t>
            </a:r>
          </a:p>
        </p:txBody>
      </p:sp>
      <p:sp>
        <p:nvSpPr>
          <p:cNvPr id="11" name="Text Box 11"/>
          <p:cNvSpPr txBox="1">
            <a:spLocks noChangeArrowheads="1"/>
          </p:cNvSpPr>
          <p:nvPr/>
        </p:nvSpPr>
        <p:spPr bwMode="auto">
          <a:xfrm>
            <a:off x="1352550" y="4419600"/>
            <a:ext cx="5020425" cy="1200328"/>
          </a:xfrm>
          <a:prstGeom prst="rect">
            <a:avLst/>
          </a:prstGeom>
          <a:noFill/>
          <a:ln w="9525">
            <a:noFill/>
            <a:miter lim="800000"/>
            <a:headEnd/>
            <a:tailEnd/>
          </a:ln>
        </p:spPr>
        <p:txBody>
          <a:bodyPr wrap="none">
            <a:spAutoFit/>
          </a:bodyPr>
          <a:lstStyle/>
          <a:p>
            <a:r>
              <a:rPr lang="en-US" b="0">
                <a:latin typeface="Cambria"/>
                <a:cs typeface="Cambria"/>
              </a:rPr>
              <a:t>Since X     Y, t</a:t>
            </a:r>
            <a:r>
              <a:rPr lang="en-US" b="0" baseline="-25000">
                <a:latin typeface="Cambria"/>
                <a:cs typeface="Cambria"/>
              </a:rPr>
              <a:t>1</a:t>
            </a:r>
            <a:r>
              <a:rPr lang="en-US" b="0">
                <a:latin typeface="Cambria"/>
                <a:cs typeface="Cambria"/>
              </a:rPr>
              <a:t>[X]=t</a:t>
            </a:r>
            <a:r>
              <a:rPr lang="en-US" b="0" baseline="-25000">
                <a:latin typeface="Cambria"/>
                <a:cs typeface="Cambria"/>
              </a:rPr>
              <a:t>2</a:t>
            </a:r>
            <a:r>
              <a:rPr lang="en-US" b="0">
                <a:latin typeface="Cambria"/>
                <a:cs typeface="Cambria"/>
              </a:rPr>
              <a:t>[X]</a:t>
            </a:r>
            <a:r>
              <a:rPr lang="en-US" b="0">
                <a:latin typeface="Cambria"/>
                <a:cs typeface="Cambria"/>
                <a:sym typeface="Wingdings" pitchFamily="2" charset="2"/>
              </a:rPr>
              <a:t>       t</a:t>
            </a:r>
            <a:r>
              <a:rPr lang="en-US" b="0" baseline="-25000">
                <a:latin typeface="Cambria"/>
                <a:cs typeface="Cambria"/>
                <a:sym typeface="Wingdings" pitchFamily="2" charset="2"/>
              </a:rPr>
              <a:t>1</a:t>
            </a:r>
            <a:r>
              <a:rPr lang="en-US" b="0">
                <a:latin typeface="Cambria"/>
                <a:cs typeface="Cambria"/>
                <a:sym typeface="Wingdings" pitchFamily="2" charset="2"/>
              </a:rPr>
              <a:t>[Y]=t</a:t>
            </a:r>
            <a:r>
              <a:rPr lang="en-US" b="0" baseline="-25000">
                <a:latin typeface="Cambria"/>
                <a:cs typeface="Cambria"/>
                <a:sym typeface="Wingdings" pitchFamily="2" charset="2"/>
              </a:rPr>
              <a:t>2</a:t>
            </a:r>
            <a:r>
              <a:rPr lang="en-US" b="0">
                <a:latin typeface="Cambria"/>
                <a:cs typeface="Cambria"/>
                <a:sym typeface="Wingdings" pitchFamily="2" charset="2"/>
              </a:rPr>
              <a:t>[Y]</a:t>
            </a:r>
          </a:p>
          <a:p>
            <a:endParaRPr lang="en-US" b="0">
              <a:latin typeface="Cambria"/>
              <a:cs typeface="Cambria"/>
              <a:sym typeface="Wingdings" pitchFamily="2" charset="2"/>
            </a:endParaRPr>
          </a:p>
          <a:p>
            <a:r>
              <a:rPr lang="en-US" b="0">
                <a:latin typeface="Cambria"/>
                <a:cs typeface="Cambria"/>
                <a:sym typeface="Wingdings" pitchFamily="2" charset="2"/>
              </a:rPr>
              <a:t>                                             XY.</a:t>
            </a:r>
            <a:endParaRPr lang="en-US" b="0">
              <a:latin typeface="Cambria"/>
              <a:cs typeface="Cambria"/>
            </a:endParaRPr>
          </a:p>
        </p:txBody>
      </p:sp>
      <p:graphicFrame>
        <p:nvGraphicFramePr>
          <p:cNvPr id="13" name="Object 2051"/>
          <p:cNvGraphicFramePr>
            <a:graphicFrameLocks noChangeAspect="1"/>
          </p:cNvGraphicFramePr>
          <p:nvPr>
            <p:extLst>
              <p:ext uri="{D42A27DB-BD31-4B8C-83A1-F6EECF244321}">
                <p14:modId xmlns:p14="http://schemas.microsoft.com/office/powerpoint/2010/main" val="773291203"/>
              </p:ext>
            </p:extLst>
          </p:nvPr>
        </p:nvGraphicFramePr>
        <p:xfrm>
          <a:off x="4419600" y="4495800"/>
          <a:ext cx="457200" cy="365125"/>
        </p:xfrm>
        <a:graphic>
          <a:graphicData uri="http://schemas.openxmlformats.org/presentationml/2006/ole">
            <mc:AlternateContent xmlns:mc="http://schemas.openxmlformats.org/markup-compatibility/2006">
              <mc:Choice xmlns:v="urn:schemas-microsoft-com:vml" Requires="v">
                <p:oleObj spid="_x0000_s6034" name="Equation" r:id="rId8" imgW="190440" imgH="152280" progId="Equation.3">
                  <p:embed/>
                </p:oleObj>
              </mc:Choice>
              <mc:Fallback>
                <p:oleObj name="Equation" r:id="rId8" imgW="190440" imgH="1522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4495800"/>
                        <a:ext cx="457200" cy="3651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4" name="Object 2052"/>
          <p:cNvGraphicFramePr>
            <a:graphicFrameLocks noChangeAspect="1"/>
          </p:cNvGraphicFramePr>
          <p:nvPr>
            <p:extLst>
              <p:ext uri="{D42A27DB-BD31-4B8C-83A1-F6EECF244321}">
                <p14:modId xmlns:p14="http://schemas.microsoft.com/office/powerpoint/2010/main" val="2227961767"/>
              </p:ext>
            </p:extLst>
          </p:nvPr>
        </p:nvGraphicFramePr>
        <p:xfrm>
          <a:off x="3886200" y="5197475"/>
          <a:ext cx="457200" cy="365125"/>
        </p:xfrm>
        <a:graphic>
          <a:graphicData uri="http://schemas.openxmlformats.org/presentationml/2006/ole">
            <mc:AlternateContent xmlns:mc="http://schemas.openxmlformats.org/markup-compatibility/2006">
              <mc:Choice xmlns:v="urn:schemas-microsoft-com:vml" Requires="v">
                <p:oleObj spid="_x0000_s6035" name="Equation" r:id="rId10" imgW="190440" imgH="152280" progId="Equation.3">
                  <p:embed/>
                </p:oleObj>
              </mc:Choice>
              <mc:Fallback>
                <p:oleObj name="Equation" r:id="rId10" imgW="190440" imgH="1522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6200" y="5197475"/>
                        <a:ext cx="457200" cy="3651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5" name="Text Box 5"/>
          <p:cNvSpPr txBox="1">
            <a:spLocks noChangeArrowheads="1"/>
          </p:cNvSpPr>
          <p:nvPr/>
        </p:nvSpPr>
        <p:spPr bwMode="auto">
          <a:xfrm>
            <a:off x="1371600" y="3200400"/>
            <a:ext cx="1117914" cy="461665"/>
          </a:xfrm>
          <a:prstGeom prst="rect">
            <a:avLst/>
          </a:prstGeom>
          <a:noFill/>
          <a:ln w="9525">
            <a:noFill/>
            <a:miter lim="800000"/>
            <a:headEnd/>
            <a:tailEnd/>
          </a:ln>
        </p:spPr>
        <p:txBody>
          <a:bodyPr wrap="none">
            <a:spAutoFit/>
          </a:bodyPr>
          <a:lstStyle/>
          <a:p>
            <a:r>
              <a:rPr lang="en-US" b="0" u="sng">
                <a:solidFill>
                  <a:srgbClr val="000090"/>
                </a:solidFill>
                <a:latin typeface="Cambria"/>
                <a:cs typeface="Cambria"/>
              </a:rPr>
              <a:t>PROOF</a:t>
            </a:r>
          </a:p>
        </p:txBody>
      </p:sp>
      <p:graphicFrame>
        <p:nvGraphicFramePr>
          <p:cNvPr id="16" name="Object 4">
            <a:hlinkClick r:id="" action="ppaction://ole?verb=0"/>
          </p:cNvPr>
          <p:cNvGraphicFramePr>
            <a:graphicFrameLocks/>
          </p:cNvGraphicFramePr>
          <p:nvPr>
            <p:extLst>
              <p:ext uri="{D42A27DB-BD31-4B8C-83A1-F6EECF244321}">
                <p14:modId xmlns:p14="http://schemas.microsoft.com/office/powerpoint/2010/main" val="2120682690"/>
              </p:ext>
            </p:extLst>
          </p:nvPr>
        </p:nvGraphicFramePr>
        <p:xfrm>
          <a:off x="2438400" y="4495800"/>
          <a:ext cx="289420" cy="381000"/>
        </p:xfrm>
        <a:graphic>
          <a:graphicData uri="http://schemas.openxmlformats.org/presentationml/2006/ole">
            <mc:AlternateContent xmlns:mc="http://schemas.openxmlformats.org/markup-compatibility/2006">
              <mc:Choice xmlns:v="urn:schemas-microsoft-com:vml" Requires="v">
                <p:oleObj spid="_x0000_s6036" name="Equation" r:id="rId11" imgW="152280" imgH="152280" progId="Equation.3">
                  <p:embed/>
                </p:oleObj>
              </mc:Choice>
              <mc:Fallback>
                <p:oleObj name="Equation" r:id="rId11" imgW="152280" imgH="15228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4495800"/>
                        <a:ext cx="289420" cy="38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ectangle 1"/>
          <p:cNvSpPr/>
          <p:nvPr/>
        </p:nvSpPr>
        <p:spPr>
          <a:xfrm>
            <a:off x="1447800" y="5807244"/>
            <a:ext cx="6172200" cy="707886"/>
          </a:xfrm>
          <a:prstGeom prst="rect">
            <a:avLst/>
          </a:prstGeom>
        </p:spPr>
        <p:txBody>
          <a:bodyPr wrap="square">
            <a:spAutoFit/>
          </a:bodyPr>
          <a:lstStyle/>
          <a:p>
            <a:pPr eaLnBrk="0" hangingPunct="0">
              <a:spcBef>
                <a:spcPct val="50000"/>
              </a:spcBef>
              <a:buClr>
                <a:schemeClr val="tx1"/>
              </a:buClr>
              <a:buSzPct val="75000"/>
            </a:pPr>
            <a:r>
              <a:rPr lang="en-US" sz="2000" b="0">
                <a:latin typeface="Cambria"/>
                <a:cs typeface="Cambria"/>
              </a:rPr>
              <a:t>TIP: When proving things, the best way is always going back to the basic definition, function dependency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ChangeArrowheads="1"/>
          </p:cNvSpPr>
          <p:nvPr/>
        </p:nvSpPr>
        <p:spPr bwMode="auto">
          <a:xfrm>
            <a:off x="1143000" y="986880"/>
            <a:ext cx="7010750" cy="1015663"/>
          </a:xfrm>
          <a:prstGeom prst="rect">
            <a:avLst/>
          </a:prstGeom>
          <a:noFill/>
          <a:ln w="9525">
            <a:noFill/>
            <a:miter lim="800000"/>
            <a:headEnd/>
            <a:tailEnd/>
          </a:ln>
        </p:spPr>
        <p:txBody>
          <a:bodyPr wrap="square">
            <a:spAutoFit/>
          </a:bodyPr>
          <a:lstStyle/>
          <a:p>
            <a:pPr eaLnBrk="0" hangingPunct="0">
              <a:spcBef>
                <a:spcPct val="50000"/>
              </a:spcBef>
              <a:buClr>
                <a:schemeClr val="tx1"/>
              </a:buClr>
              <a:buSzPct val="75000"/>
            </a:pPr>
            <a:r>
              <a:rPr lang="en-US" b="0" dirty="0">
                <a:latin typeface="Cambria"/>
                <a:cs typeface="Cambria"/>
              </a:rPr>
              <a:t>Let X, Y, and Z be three sets of attributes in R.</a:t>
            </a:r>
          </a:p>
          <a:p>
            <a:pPr eaLnBrk="0" hangingPunct="0">
              <a:spcBef>
                <a:spcPct val="50000"/>
              </a:spcBef>
              <a:buClr>
                <a:schemeClr val="tx1"/>
              </a:buClr>
              <a:buSzPct val="75000"/>
            </a:pPr>
            <a:r>
              <a:rPr lang="en-US" b="0" dirty="0">
                <a:latin typeface="Cambria"/>
                <a:cs typeface="Cambria"/>
              </a:rPr>
              <a:t>If  X</a:t>
            </a:r>
            <a:r>
              <a:rPr lang="en-US" b="0" dirty="0">
                <a:latin typeface="Cambria"/>
                <a:cs typeface="Cambria"/>
                <a:sym typeface="Wingdings" pitchFamily="2" charset="2"/>
              </a:rPr>
              <a:t></a:t>
            </a:r>
            <a:r>
              <a:rPr lang="en-US" b="0" dirty="0">
                <a:latin typeface="Cambria"/>
                <a:cs typeface="Cambria"/>
              </a:rPr>
              <a:t>Y, then  XZ </a:t>
            </a:r>
            <a:r>
              <a:rPr lang="en-US" b="0" dirty="0">
                <a:latin typeface="Cambria"/>
                <a:cs typeface="Cambria"/>
                <a:sym typeface="Wingdings" pitchFamily="2" charset="2"/>
              </a:rPr>
              <a:t></a:t>
            </a:r>
            <a:r>
              <a:rPr lang="en-US" b="0" dirty="0">
                <a:latin typeface="Cambria"/>
                <a:cs typeface="Cambria"/>
              </a:rPr>
              <a:t>YZ  for any Z.</a:t>
            </a:r>
          </a:p>
        </p:txBody>
      </p:sp>
      <p:sp>
        <p:nvSpPr>
          <p:cNvPr id="5124" name="Text Box 5"/>
          <p:cNvSpPr txBox="1">
            <a:spLocks noChangeArrowheads="1"/>
          </p:cNvSpPr>
          <p:nvPr/>
        </p:nvSpPr>
        <p:spPr bwMode="auto">
          <a:xfrm>
            <a:off x="1143000" y="304800"/>
            <a:ext cx="6581649" cy="584776"/>
          </a:xfrm>
          <a:prstGeom prst="rect">
            <a:avLst/>
          </a:prstGeom>
          <a:noFill/>
          <a:ln w="9525">
            <a:noFill/>
            <a:miter lim="800000"/>
            <a:headEnd/>
            <a:tailEnd/>
          </a:ln>
        </p:spPr>
        <p:txBody>
          <a:bodyPr wrap="none">
            <a:spAutoFit/>
          </a:bodyPr>
          <a:lstStyle/>
          <a:p>
            <a:r>
              <a:rPr lang="en-US" sz="3200" b="0" dirty="0">
                <a:latin typeface="Cambria"/>
                <a:cs typeface="Cambria"/>
              </a:rPr>
              <a:t>Armstrong’s Axiom 2: </a:t>
            </a:r>
            <a:r>
              <a:rPr lang="en-US" sz="3200" b="0" dirty="0">
                <a:solidFill>
                  <a:schemeClr val="accent2"/>
                </a:solidFill>
                <a:latin typeface="Cambria"/>
                <a:cs typeface="Cambria"/>
              </a:rPr>
              <a:t>Augmentation</a:t>
            </a:r>
            <a:endParaRPr lang="en-US" sz="3200" b="0" dirty="0">
              <a:latin typeface="Cambria"/>
              <a:cs typeface="Cambria"/>
            </a:endParaRPr>
          </a:p>
        </p:txBody>
      </p:sp>
      <p:sp>
        <p:nvSpPr>
          <p:cNvPr id="15" name="Text Box 5"/>
          <p:cNvSpPr txBox="1">
            <a:spLocks noChangeArrowheads="1"/>
          </p:cNvSpPr>
          <p:nvPr/>
        </p:nvSpPr>
        <p:spPr bwMode="auto">
          <a:xfrm>
            <a:off x="381000" y="2438400"/>
            <a:ext cx="1117914" cy="461665"/>
          </a:xfrm>
          <a:prstGeom prst="rect">
            <a:avLst/>
          </a:prstGeom>
          <a:noFill/>
          <a:ln w="9525">
            <a:noFill/>
            <a:miter lim="800000"/>
            <a:headEnd/>
            <a:tailEnd/>
          </a:ln>
        </p:spPr>
        <p:txBody>
          <a:bodyPr wrap="none">
            <a:spAutoFit/>
          </a:bodyPr>
          <a:lstStyle/>
          <a:p>
            <a:r>
              <a:rPr lang="en-US" b="0" u="sng">
                <a:solidFill>
                  <a:srgbClr val="000090"/>
                </a:solidFill>
                <a:latin typeface="Cambria"/>
                <a:cs typeface="Cambria"/>
              </a:rPr>
              <a:t>PROOF</a:t>
            </a:r>
          </a:p>
        </p:txBody>
      </p:sp>
      <p:grpSp>
        <p:nvGrpSpPr>
          <p:cNvPr id="17" name="Group 16"/>
          <p:cNvGrpSpPr/>
          <p:nvPr/>
        </p:nvGrpSpPr>
        <p:grpSpPr>
          <a:xfrm>
            <a:off x="1752600" y="2590800"/>
            <a:ext cx="6317655" cy="3966865"/>
            <a:chOff x="1371600" y="2133600"/>
            <a:chExt cx="6317655" cy="3966865"/>
          </a:xfrm>
        </p:grpSpPr>
        <p:sp>
          <p:nvSpPr>
            <p:cNvPr id="19" name="Text Box 3"/>
            <p:cNvSpPr txBox="1">
              <a:spLocks noChangeArrowheads="1"/>
            </p:cNvSpPr>
            <p:nvPr/>
          </p:nvSpPr>
          <p:spPr bwMode="auto">
            <a:xfrm>
              <a:off x="1371600" y="2133600"/>
              <a:ext cx="6317655" cy="461665"/>
            </a:xfrm>
            <a:prstGeom prst="rect">
              <a:avLst/>
            </a:prstGeom>
            <a:noFill/>
            <a:ln w="9525">
              <a:noFill/>
              <a:miter lim="800000"/>
              <a:headEnd/>
              <a:tailEnd/>
            </a:ln>
          </p:spPr>
          <p:txBody>
            <a:bodyPr wrap="none">
              <a:spAutoFit/>
            </a:bodyPr>
            <a:lstStyle/>
            <a:p>
              <a:r>
                <a:rPr lang="en-US" b="0">
                  <a:latin typeface="Cambria"/>
                  <a:cs typeface="Cambria"/>
                </a:rPr>
                <a:t>Assume that the Augmentation rule is not true.</a:t>
              </a:r>
            </a:p>
          </p:txBody>
        </p:sp>
        <p:graphicFrame>
          <p:nvGraphicFramePr>
            <p:cNvPr id="20" name="Object 0"/>
            <p:cNvGraphicFramePr>
              <a:graphicFrameLocks noChangeAspect="1"/>
            </p:cNvGraphicFramePr>
            <p:nvPr>
              <p:extLst>
                <p:ext uri="{D42A27DB-BD31-4B8C-83A1-F6EECF244321}">
                  <p14:modId xmlns:p14="http://schemas.microsoft.com/office/powerpoint/2010/main" val="3770249219"/>
                </p:ext>
              </p:extLst>
            </p:nvPr>
          </p:nvGraphicFramePr>
          <p:xfrm>
            <a:off x="2590800" y="2590800"/>
            <a:ext cx="2133600" cy="442913"/>
          </p:xfrm>
          <a:graphic>
            <a:graphicData uri="http://schemas.openxmlformats.org/presentationml/2006/ole">
              <mc:AlternateContent xmlns:mc="http://schemas.openxmlformats.org/markup-compatibility/2006">
                <mc:Choice xmlns:v="urn:schemas-microsoft-com:vml" Requires="v">
                  <p:oleObj spid="_x0000_s14834" name="Equation" r:id="rId4" imgW="977760" imgH="203040" progId="Equation.3">
                    <p:embed/>
                  </p:oleObj>
                </mc:Choice>
                <mc:Fallback>
                  <p:oleObj name="Equation" r:id="rId4" imgW="97776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590800"/>
                          <a:ext cx="2133600" cy="4429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1" name="Text Box 6"/>
            <p:cNvSpPr txBox="1">
              <a:spLocks noChangeArrowheads="1"/>
            </p:cNvSpPr>
            <p:nvPr/>
          </p:nvSpPr>
          <p:spPr bwMode="auto">
            <a:xfrm>
              <a:off x="2438400" y="3124200"/>
              <a:ext cx="3600064" cy="1323439"/>
            </a:xfrm>
            <a:prstGeom prst="rect">
              <a:avLst/>
            </a:prstGeom>
            <a:noFill/>
            <a:ln w="9525">
              <a:noFill/>
              <a:miter lim="800000"/>
              <a:headEnd/>
              <a:tailEnd/>
            </a:ln>
          </p:spPr>
          <p:txBody>
            <a:bodyPr wrap="none">
              <a:spAutoFit/>
            </a:bodyPr>
            <a:lstStyle/>
            <a:p>
              <a:r>
                <a:rPr lang="en-US" sz="2000" b="0">
                  <a:latin typeface="Cambria"/>
                  <a:cs typeface="Cambria"/>
                </a:rPr>
                <a:t>t</a:t>
              </a:r>
              <a:r>
                <a:rPr lang="en-US" sz="2000" b="0" baseline="-25000">
                  <a:latin typeface="Cambria"/>
                  <a:cs typeface="Cambria"/>
                </a:rPr>
                <a:t>1</a:t>
              </a:r>
              <a:r>
                <a:rPr lang="en-US" sz="2000" b="0">
                  <a:latin typeface="Cambria"/>
                  <a:cs typeface="Cambria"/>
                </a:rPr>
                <a:t>[X]  = t</a:t>
              </a:r>
              <a:r>
                <a:rPr lang="en-US" sz="2000" b="0" baseline="-25000">
                  <a:latin typeface="Cambria"/>
                  <a:cs typeface="Cambria"/>
                </a:rPr>
                <a:t>2</a:t>
              </a:r>
              <a:r>
                <a:rPr lang="en-US" sz="2000" b="0">
                  <a:latin typeface="Cambria"/>
                  <a:cs typeface="Cambria"/>
                </a:rPr>
                <a:t>[X]                               (1)</a:t>
              </a:r>
            </a:p>
            <a:p>
              <a:r>
                <a:rPr lang="en-US" sz="2000" b="0">
                  <a:latin typeface="Cambria"/>
                  <a:cs typeface="Cambria"/>
                </a:rPr>
                <a:t>t</a:t>
              </a:r>
              <a:r>
                <a:rPr lang="en-US" sz="2000" b="0" baseline="-25000">
                  <a:latin typeface="Cambria"/>
                  <a:cs typeface="Cambria"/>
                </a:rPr>
                <a:t>1</a:t>
              </a:r>
              <a:r>
                <a:rPr lang="en-US" sz="2000" b="0">
                  <a:latin typeface="Cambria"/>
                  <a:cs typeface="Cambria"/>
                </a:rPr>
                <a:t>[Y]  = t</a:t>
              </a:r>
              <a:r>
                <a:rPr lang="en-US" sz="2000" b="0" baseline="-25000">
                  <a:latin typeface="Cambria"/>
                  <a:cs typeface="Cambria"/>
                </a:rPr>
                <a:t>2</a:t>
              </a:r>
              <a:r>
                <a:rPr lang="en-US" sz="2000" b="0">
                  <a:latin typeface="Cambria"/>
                  <a:cs typeface="Cambria"/>
                </a:rPr>
                <a:t>[Y]                               (2)</a:t>
              </a:r>
            </a:p>
            <a:p>
              <a:r>
                <a:rPr lang="en-US" sz="2000" b="0">
                  <a:latin typeface="Cambria"/>
                  <a:cs typeface="Cambria"/>
                </a:rPr>
                <a:t>t</a:t>
              </a:r>
              <a:r>
                <a:rPr lang="en-US" sz="2000" b="0" baseline="-25000">
                  <a:latin typeface="Cambria"/>
                  <a:cs typeface="Cambria"/>
                </a:rPr>
                <a:t>1</a:t>
              </a:r>
              <a:r>
                <a:rPr lang="en-US" sz="2000" b="0">
                  <a:latin typeface="Cambria"/>
                  <a:cs typeface="Cambria"/>
                </a:rPr>
                <a:t>[XZ] = t</a:t>
              </a:r>
              <a:r>
                <a:rPr lang="en-US" sz="2000" b="0" baseline="-25000">
                  <a:latin typeface="Cambria"/>
                  <a:cs typeface="Cambria"/>
                </a:rPr>
                <a:t>2</a:t>
              </a:r>
              <a:r>
                <a:rPr lang="en-US" sz="2000" b="0">
                  <a:latin typeface="Cambria"/>
                  <a:cs typeface="Cambria"/>
                </a:rPr>
                <a:t>[XZ]                           (3)</a:t>
              </a:r>
            </a:p>
            <a:p>
              <a:r>
                <a:rPr lang="en-US" sz="2000" b="0">
                  <a:latin typeface="Cambria"/>
                  <a:cs typeface="Cambria"/>
                </a:rPr>
                <a:t>t</a:t>
              </a:r>
              <a:r>
                <a:rPr lang="en-US" sz="2000" b="0" baseline="-25000">
                  <a:latin typeface="Cambria"/>
                  <a:cs typeface="Cambria"/>
                </a:rPr>
                <a:t>1</a:t>
              </a:r>
              <a:r>
                <a:rPr lang="en-US" sz="2000" b="0">
                  <a:latin typeface="Cambria"/>
                  <a:cs typeface="Cambria"/>
                </a:rPr>
                <a:t>[YZ] != t</a:t>
              </a:r>
              <a:r>
                <a:rPr lang="en-US" sz="2000" b="0" baseline="-25000">
                  <a:latin typeface="Cambria"/>
                  <a:cs typeface="Cambria"/>
                </a:rPr>
                <a:t>2</a:t>
              </a:r>
              <a:r>
                <a:rPr lang="en-US" sz="2000" b="0">
                  <a:latin typeface="Cambria"/>
                  <a:cs typeface="Cambria"/>
                </a:rPr>
                <a:t>[YZ]                          (4)</a:t>
              </a:r>
            </a:p>
          </p:txBody>
        </p:sp>
        <p:sp>
          <p:nvSpPr>
            <p:cNvPr id="22" name="Text Box 7"/>
            <p:cNvSpPr txBox="1">
              <a:spLocks noChangeArrowheads="1"/>
            </p:cNvSpPr>
            <p:nvPr/>
          </p:nvSpPr>
          <p:spPr bwMode="auto">
            <a:xfrm>
              <a:off x="1752600" y="4572000"/>
              <a:ext cx="1036762" cy="400110"/>
            </a:xfrm>
            <a:prstGeom prst="rect">
              <a:avLst/>
            </a:prstGeom>
            <a:noFill/>
            <a:ln w="9525">
              <a:noFill/>
              <a:miter lim="800000"/>
              <a:headEnd/>
              <a:tailEnd/>
            </a:ln>
          </p:spPr>
          <p:txBody>
            <a:bodyPr wrap="none">
              <a:spAutoFit/>
            </a:bodyPr>
            <a:lstStyle/>
            <a:p>
              <a:r>
                <a:rPr lang="en-US" sz="2000" b="0">
                  <a:latin typeface="Cambria"/>
                  <a:cs typeface="Cambria"/>
                </a:rPr>
                <a:t>(1)&amp;(3)</a:t>
              </a:r>
            </a:p>
          </p:txBody>
        </p:sp>
        <p:graphicFrame>
          <p:nvGraphicFramePr>
            <p:cNvPr id="23" name="Object 1"/>
            <p:cNvGraphicFramePr>
              <a:graphicFrameLocks noChangeAspect="1"/>
            </p:cNvGraphicFramePr>
            <p:nvPr>
              <p:extLst>
                <p:ext uri="{D42A27DB-BD31-4B8C-83A1-F6EECF244321}">
                  <p14:modId xmlns:p14="http://schemas.microsoft.com/office/powerpoint/2010/main" val="2034615424"/>
                </p:ext>
              </p:extLst>
            </p:nvPr>
          </p:nvGraphicFramePr>
          <p:xfrm>
            <a:off x="2911475" y="4630738"/>
            <a:ext cx="457200" cy="365125"/>
          </p:xfrm>
          <a:graphic>
            <a:graphicData uri="http://schemas.openxmlformats.org/presentationml/2006/ole">
              <mc:AlternateContent xmlns:mc="http://schemas.openxmlformats.org/markup-compatibility/2006">
                <mc:Choice xmlns:v="urn:schemas-microsoft-com:vml" Requires="v">
                  <p:oleObj spid="_x0000_s14835" name="Equation" r:id="rId6" imgW="190440" imgH="152280" progId="Equation.3">
                    <p:embed/>
                  </p:oleObj>
                </mc:Choice>
                <mc:Fallback>
                  <p:oleObj name="Equation" r:id="rId6" imgW="190440" imgH="1522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1475" y="4630738"/>
                          <a:ext cx="457200" cy="3651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4" name="Text Box 9"/>
            <p:cNvSpPr txBox="1">
              <a:spLocks noChangeArrowheads="1"/>
            </p:cNvSpPr>
            <p:nvPr/>
          </p:nvSpPr>
          <p:spPr bwMode="auto">
            <a:xfrm>
              <a:off x="3505200" y="4572000"/>
              <a:ext cx="2622607" cy="400110"/>
            </a:xfrm>
            <a:prstGeom prst="rect">
              <a:avLst/>
            </a:prstGeom>
            <a:noFill/>
            <a:ln w="9525">
              <a:noFill/>
              <a:miter lim="800000"/>
              <a:headEnd/>
              <a:tailEnd/>
            </a:ln>
          </p:spPr>
          <p:txBody>
            <a:bodyPr wrap="none">
              <a:spAutoFit/>
            </a:bodyPr>
            <a:lstStyle/>
            <a:p>
              <a:r>
                <a:rPr lang="en-US" sz="2000" b="0">
                  <a:latin typeface="Cambria"/>
                  <a:cs typeface="Cambria"/>
                </a:rPr>
                <a:t>t</a:t>
              </a:r>
              <a:r>
                <a:rPr lang="en-US" sz="2000" b="0" baseline="-25000">
                  <a:latin typeface="Cambria"/>
                  <a:cs typeface="Cambria"/>
                </a:rPr>
                <a:t>1</a:t>
              </a:r>
              <a:r>
                <a:rPr lang="en-US" sz="2000" b="0">
                  <a:latin typeface="Cambria"/>
                  <a:cs typeface="Cambria"/>
                </a:rPr>
                <a:t>[Z]=t</a:t>
              </a:r>
              <a:r>
                <a:rPr lang="en-US" sz="2000" b="0" baseline="-25000">
                  <a:latin typeface="Cambria"/>
                  <a:cs typeface="Cambria"/>
                </a:rPr>
                <a:t>2</a:t>
              </a:r>
              <a:r>
                <a:rPr lang="en-US" sz="2000" b="0">
                  <a:latin typeface="Cambria"/>
                  <a:cs typeface="Cambria"/>
                </a:rPr>
                <a:t>[Z]                (5)</a:t>
              </a:r>
            </a:p>
          </p:txBody>
        </p:sp>
        <p:sp>
          <p:nvSpPr>
            <p:cNvPr id="25" name="Text Box 10"/>
            <p:cNvSpPr txBox="1">
              <a:spLocks noChangeArrowheads="1"/>
            </p:cNvSpPr>
            <p:nvPr/>
          </p:nvSpPr>
          <p:spPr bwMode="auto">
            <a:xfrm>
              <a:off x="1752600" y="5057775"/>
              <a:ext cx="1036638" cy="396875"/>
            </a:xfrm>
            <a:prstGeom prst="rect">
              <a:avLst/>
            </a:prstGeom>
            <a:noFill/>
            <a:ln w="9525">
              <a:noFill/>
              <a:miter lim="800000"/>
              <a:headEnd/>
              <a:tailEnd/>
            </a:ln>
          </p:spPr>
          <p:txBody>
            <a:bodyPr wrap="none">
              <a:spAutoFit/>
            </a:bodyPr>
            <a:lstStyle/>
            <a:p>
              <a:r>
                <a:rPr lang="en-US" sz="2000" b="0">
                  <a:latin typeface="Cambria"/>
                  <a:cs typeface="Cambria"/>
                </a:rPr>
                <a:t>(2)&amp;(5)</a:t>
              </a:r>
            </a:p>
          </p:txBody>
        </p:sp>
        <p:graphicFrame>
          <p:nvGraphicFramePr>
            <p:cNvPr id="26" name="Object 2"/>
            <p:cNvGraphicFramePr>
              <a:graphicFrameLocks noChangeAspect="1"/>
            </p:cNvGraphicFramePr>
            <p:nvPr>
              <p:extLst>
                <p:ext uri="{D42A27DB-BD31-4B8C-83A1-F6EECF244321}">
                  <p14:modId xmlns:p14="http://schemas.microsoft.com/office/powerpoint/2010/main" val="248899025"/>
                </p:ext>
              </p:extLst>
            </p:nvPr>
          </p:nvGraphicFramePr>
          <p:xfrm>
            <a:off x="2987675" y="5087938"/>
            <a:ext cx="457200" cy="365125"/>
          </p:xfrm>
          <a:graphic>
            <a:graphicData uri="http://schemas.openxmlformats.org/presentationml/2006/ole">
              <mc:AlternateContent xmlns:mc="http://schemas.openxmlformats.org/markup-compatibility/2006">
                <mc:Choice xmlns:v="urn:schemas-microsoft-com:vml" Requires="v">
                  <p:oleObj spid="_x0000_s14836" name="Equation" r:id="rId8" imgW="190440" imgH="152280" progId="Equation.3">
                    <p:embed/>
                  </p:oleObj>
                </mc:Choice>
                <mc:Fallback>
                  <p:oleObj name="Equation" r:id="rId8" imgW="190440" imgH="1522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675" y="5087938"/>
                          <a:ext cx="457200" cy="3651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7" name="Text Box 12"/>
            <p:cNvSpPr txBox="1">
              <a:spLocks noChangeArrowheads="1"/>
            </p:cNvSpPr>
            <p:nvPr/>
          </p:nvSpPr>
          <p:spPr bwMode="auto">
            <a:xfrm>
              <a:off x="3521075" y="5059363"/>
              <a:ext cx="2576271" cy="400110"/>
            </a:xfrm>
            <a:prstGeom prst="rect">
              <a:avLst/>
            </a:prstGeom>
            <a:noFill/>
            <a:ln w="9525">
              <a:noFill/>
              <a:miter lim="800000"/>
              <a:headEnd/>
              <a:tailEnd/>
            </a:ln>
          </p:spPr>
          <p:txBody>
            <a:bodyPr wrap="none">
              <a:spAutoFit/>
            </a:bodyPr>
            <a:lstStyle/>
            <a:p>
              <a:r>
                <a:rPr lang="en-US" sz="2000" b="0">
                  <a:latin typeface="Cambria"/>
                  <a:cs typeface="Cambria"/>
                </a:rPr>
                <a:t>t</a:t>
              </a:r>
              <a:r>
                <a:rPr lang="en-US" sz="2000" b="0" baseline="-25000">
                  <a:latin typeface="Cambria"/>
                  <a:cs typeface="Cambria"/>
                </a:rPr>
                <a:t>1</a:t>
              </a:r>
              <a:r>
                <a:rPr lang="en-US" sz="2000" b="0">
                  <a:latin typeface="Cambria"/>
                  <a:cs typeface="Cambria"/>
                </a:rPr>
                <a:t>[YZ]=t</a:t>
              </a:r>
              <a:r>
                <a:rPr lang="en-US" sz="2000" b="0" baseline="-25000">
                  <a:latin typeface="Cambria"/>
                  <a:cs typeface="Cambria"/>
                </a:rPr>
                <a:t>2</a:t>
              </a:r>
              <a:r>
                <a:rPr lang="en-US" sz="2000" b="0">
                  <a:latin typeface="Cambria"/>
                  <a:cs typeface="Cambria"/>
                </a:rPr>
                <a:t>[YZ]           (6)</a:t>
              </a:r>
            </a:p>
          </p:txBody>
        </p:sp>
        <p:sp>
          <p:nvSpPr>
            <p:cNvPr id="28" name="Text Box 13"/>
            <p:cNvSpPr txBox="1">
              <a:spLocks noChangeArrowheads="1"/>
            </p:cNvSpPr>
            <p:nvPr/>
          </p:nvSpPr>
          <p:spPr bwMode="auto">
            <a:xfrm>
              <a:off x="2133600" y="5638800"/>
              <a:ext cx="2649433" cy="461665"/>
            </a:xfrm>
            <a:prstGeom prst="rect">
              <a:avLst/>
            </a:prstGeom>
            <a:noFill/>
            <a:ln w="9525">
              <a:noFill/>
              <a:miter lim="800000"/>
              <a:headEnd/>
              <a:tailEnd/>
            </a:ln>
          </p:spPr>
          <p:txBody>
            <a:bodyPr wrap="none">
              <a:spAutoFit/>
            </a:bodyPr>
            <a:lstStyle/>
            <a:p>
              <a:r>
                <a:rPr lang="en-US" b="0">
                  <a:latin typeface="Cambria"/>
                  <a:cs typeface="Cambria"/>
                </a:rPr>
                <a:t>(6) Contradicts (4)</a:t>
              </a:r>
            </a:p>
          </p:txBody>
        </p:sp>
      </p:grpSp>
    </p:spTree>
    <p:extLst>
      <p:ext uri="{BB962C8B-B14F-4D97-AF65-F5344CB8AC3E}">
        <p14:creationId xmlns:p14="http://schemas.microsoft.com/office/powerpoint/2010/main" val="398731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ChangeArrowheads="1"/>
          </p:cNvSpPr>
          <p:nvPr/>
        </p:nvSpPr>
        <p:spPr bwMode="auto">
          <a:xfrm>
            <a:off x="1544114" y="1000986"/>
            <a:ext cx="6477350" cy="1015663"/>
          </a:xfrm>
          <a:prstGeom prst="rect">
            <a:avLst/>
          </a:prstGeom>
          <a:noFill/>
          <a:ln w="9525">
            <a:noFill/>
            <a:miter lim="800000"/>
            <a:headEnd/>
            <a:tailEnd/>
          </a:ln>
        </p:spPr>
        <p:txBody>
          <a:bodyPr wrap="square">
            <a:spAutoFit/>
          </a:bodyPr>
          <a:lstStyle/>
          <a:p>
            <a:pPr eaLnBrk="0" hangingPunct="0">
              <a:spcBef>
                <a:spcPct val="50000"/>
              </a:spcBef>
              <a:buClr>
                <a:schemeClr val="tx1"/>
              </a:buClr>
              <a:buSzPct val="75000"/>
            </a:pPr>
            <a:r>
              <a:rPr lang="en-US" b="0" dirty="0">
                <a:latin typeface="Cambria"/>
                <a:cs typeface="Cambria"/>
              </a:rPr>
              <a:t>Let X, Y, and Z be three sets of attributes in R.</a:t>
            </a:r>
          </a:p>
          <a:p>
            <a:pPr eaLnBrk="0" hangingPunct="0">
              <a:spcBef>
                <a:spcPct val="50000"/>
              </a:spcBef>
              <a:buClr>
                <a:schemeClr val="tx1"/>
              </a:buClr>
              <a:buSzPct val="75000"/>
            </a:pPr>
            <a:r>
              <a:rPr lang="en-US" b="0" dirty="0">
                <a:latin typeface="Cambria"/>
                <a:cs typeface="Cambria"/>
              </a:rPr>
              <a:t>If  X </a:t>
            </a:r>
            <a:r>
              <a:rPr lang="en-US" b="0" dirty="0">
                <a:latin typeface="Cambria"/>
                <a:cs typeface="Cambria"/>
                <a:sym typeface="Wingdings" pitchFamily="2" charset="2"/>
              </a:rPr>
              <a:t></a:t>
            </a:r>
            <a:r>
              <a:rPr lang="en-US" b="0" dirty="0">
                <a:latin typeface="Cambria"/>
                <a:cs typeface="Cambria"/>
              </a:rPr>
              <a:t>Y  and  Y</a:t>
            </a:r>
            <a:r>
              <a:rPr lang="en-US" b="0" dirty="0">
                <a:latin typeface="Cambria"/>
                <a:cs typeface="Cambria"/>
                <a:sym typeface="Wingdings" pitchFamily="2" charset="2"/>
              </a:rPr>
              <a:t></a:t>
            </a:r>
            <a:r>
              <a:rPr lang="en-US" b="0" dirty="0">
                <a:latin typeface="Cambria"/>
                <a:cs typeface="Cambria"/>
              </a:rPr>
              <a:t>Z,  then X</a:t>
            </a:r>
            <a:r>
              <a:rPr lang="en-US" b="0" dirty="0">
                <a:latin typeface="Cambria"/>
                <a:cs typeface="Cambria"/>
                <a:sym typeface="Wingdings" pitchFamily="2" charset="2"/>
              </a:rPr>
              <a:t>Z</a:t>
            </a:r>
          </a:p>
        </p:txBody>
      </p:sp>
      <p:sp>
        <p:nvSpPr>
          <p:cNvPr id="5124" name="Text Box 5"/>
          <p:cNvSpPr txBox="1">
            <a:spLocks noChangeArrowheads="1"/>
          </p:cNvSpPr>
          <p:nvPr/>
        </p:nvSpPr>
        <p:spPr bwMode="auto">
          <a:xfrm>
            <a:off x="1143000" y="304800"/>
            <a:ext cx="6139021" cy="584776"/>
          </a:xfrm>
          <a:prstGeom prst="rect">
            <a:avLst/>
          </a:prstGeom>
          <a:noFill/>
          <a:ln w="9525">
            <a:noFill/>
            <a:miter lim="800000"/>
            <a:headEnd/>
            <a:tailEnd/>
          </a:ln>
        </p:spPr>
        <p:txBody>
          <a:bodyPr wrap="none">
            <a:spAutoFit/>
          </a:bodyPr>
          <a:lstStyle/>
          <a:p>
            <a:r>
              <a:rPr lang="en-US" sz="3200" b="0" dirty="0">
                <a:latin typeface="Cambria"/>
                <a:cs typeface="Cambria"/>
              </a:rPr>
              <a:t>Armstrong’s Axiom 3: </a:t>
            </a:r>
            <a:r>
              <a:rPr lang="en-US" sz="3200" b="0">
                <a:solidFill>
                  <a:schemeClr val="accent2"/>
                </a:solidFill>
                <a:latin typeface="Cambria"/>
                <a:cs typeface="Cambria"/>
              </a:rPr>
              <a:t>Transitivity</a:t>
            </a:r>
            <a:endParaRPr lang="en-US" sz="3200" b="0" dirty="0">
              <a:latin typeface="Cambria"/>
              <a:cs typeface="Cambria"/>
            </a:endParaRPr>
          </a:p>
        </p:txBody>
      </p:sp>
      <p:sp>
        <p:nvSpPr>
          <p:cNvPr id="15" name="Text Box 5"/>
          <p:cNvSpPr txBox="1">
            <a:spLocks noChangeArrowheads="1"/>
          </p:cNvSpPr>
          <p:nvPr/>
        </p:nvSpPr>
        <p:spPr bwMode="auto">
          <a:xfrm>
            <a:off x="381000" y="2738735"/>
            <a:ext cx="1117914" cy="461665"/>
          </a:xfrm>
          <a:prstGeom prst="rect">
            <a:avLst/>
          </a:prstGeom>
          <a:noFill/>
          <a:ln w="9525">
            <a:noFill/>
            <a:miter lim="800000"/>
            <a:headEnd/>
            <a:tailEnd/>
          </a:ln>
        </p:spPr>
        <p:txBody>
          <a:bodyPr wrap="none">
            <a:spAutoFit/>
          </a:bodyPr>
          <a:lstStyle/>
          <a:p>
            <a:r>
              <a:rPr lang="en-US" b="0" u="sng" dirty="0">
                <a:solidFill>
                  <a:srgbClr val="000090"/>
                </a:solidFill>
                <a:latin typeface="Cambria"/>
                <a:cs typeface="Cambria"/>
              </a:rPr>
              <a:t>PROOF</a:t>
            </a:r>
          </a:p>
        </p:txBody>
      </p:sp>
      <p:grpSp>
        <p:nvGrpSpPr>
          <p:cNvPr id="18" name="Group 17"/>
          <p:cNvGrpSpPr/>
          <p:nvPr/>
        </p:nvGrpSpPr>
        <p:grpSpPr>
          <a:xfrm>
            <a:off x="1447800" y="2971800"/>
            <a:ext cx="5743242" cy="3135490"/>
            <a:chOff x="1189038" y="2255838"/>
            <a:chExt cx="5743242" cy="3135490"/>
          </a:xfrm>
        </p:grpSpPr>
        <p:sp>
          <p:nvSpPr>
            <p:cNvPr id="30" name="Text Box 1028"/>
            <p:cNvSpPr txBox="1">
              <a:spLocks noChangeArrowheads="1"/>
            </p:cNvSpPr>
            <p:nvPr/>
          </p:nvSpPr>
          <p:spPr bwMode="auto">
            <a:xfrm>
              <a:off x="1584325" y="2255838"/>
              <a:ext cx="5137344" cy="1200328"/>
            </a:xfrm>
            <a:prstGeom prst="rect">
              <a:avLst/>
            </a:prstGeom>
            <a:noFill/>
            <a:ln w="9525">
              <a:noFill/>
              <a:miter lim="800000"/>
              <a:headEnd/>
              <a:tailEnd/>
            </a:ln>
          </p:spPr>
          <p:txBody>
            <a:bodyPr wrap="none">
              <a:spAutoFit/>
            </a:bodyPr>
            <a:lstStyle/>
            <a:p>
              <a:r>
                <a:rPr lang="en-US" b="0">
                  <a:latin typeface="Cambria"/>
                  <a:cs typeface="Cambria"/>
                </a:rPr>
                <a:t>Let X</a:t>
              </a:r>
              <a:r>
                <a:rPr lang="en-US" b="0">
                  <a:latin typeface="Cambria"/>
                  <a:cs typeface="Cambria"/>
                  <a:sym typeface="Wingdings" pitchFamily="2" charset="2"/>
                </a:rPr>
                <a:t>Y and                                          (1)</a:t>
              </a:r>
            </a:p>
            <a:p>
              <a:r>
                <a:rPr lang="en-US" b="0">
                  <a:latin typeface="Cambria"/>
                  <a:cs typeface="Cambria"/>
                  <a:sym typeface="Wingdings" pitchFamily="2" charset="2"/>
                </a:rPr>
                <a:t>       YZ                                                   (2)</a:t>
              </a:r>
            </a:p>
            <a:p>
              <a:endParaRPr lang="en-US" b="0">
                <a:latin typeface="Cambria"/>
                <a:cs typeface="Cambria"/>
              </a:endParaRPr>
            </a:p>
          </p:txBody>
        </p:sp>
        <p:graphicFrame>
          <p:nvGraphicFramePr>
            <p:cNvPr id="31" name="Object 1024"/>
            <p:cNvGraphicFramePr>
              <a:graphicFrameLocks noChangeAspect="1"/>
            </p:cNvGraphicFramePr>
            <p:nvPr>
              <p:extLst>
                <p:ext uri="{D42A27DB-BD31-4B8C-83A1-F6EECF244321}">
                  <p14:modId xmlns:p14="http://schemas.microsoft.com/office/powerpoint/2010/main" val="1438428302"/>
                </p:ext>
              </p:extLst>
            </p:nvPr>
          </p:nvGraphicFramePr>
          <p:xfrm>
            <a:off x="1189038" y="3200400"/>
            <a:ext cx="1965325" cy="493713"/>
          </p:xfrm>
          <a:graphic>
            <a:graphicData uri="http://schemas.openxmlformats.org/presentationml/2006/ole">
              <mc:AlternateContent xmlns:mc="http://schemas.openxmlformats.org/markup-compatibility/2006">
                <mc:Choice xmlns:v="urn:schemas-microsoft-com:vml" Requires="v">
                  <p:oleObj spid="_x0000_s16553" name="Equation" r:id="rId4" imgW="812520" imgH="203040" progId="Equation.3">
                    <p:embed/>
                  </p:oleObj>
                </mc:Choice>
                <mc:Fallback>
                  <p:oleObj name="Equation" r:id="rId4" imgW="81252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038" y="3200400"/>
                          <a:ext cx="1965325" cy="4937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2" name="Text Box 1030"/>
            <p:cNvSpPr txBox="1">
              <a:spLocks noChangeArrowheads="1"/>
            </p:cNvSpPr>
            <p:nvPr/>
          </p:nvSpPr>
          <p:spPr bwMode="auto">
            <a:xfrm>
              <a:off x="3260725" y="3170238"/>
              <a:ext cx="3584635" cy="830997"/>
            </a:xfrm>
            <a:prstGeom prst="rect">
              <a:avLst/>
            </a:prstGeom>
            <a:noFill/>
            <a:ln w="9525">
              <a:noFill/>
              <a:miter lim="800000"/>
              <a:headEnd/>
              <a:tailEnd/>
            </a:ln>
          </p:spPr>
          <p:txBody>
            <a:bodyPr wrap="none">
              <a:spAutoFit/>
            </a:bodyPr>
            <a:lstStyle/>
            <a:p>
              <a:r>
                <a:rPr lang="en-US" b="0">
                  <a:latin typeface="Cambria"/>
                  <a:cs typeface="Cambria"/>
                </a:rPr>
                <a:t>such that t</a:t>
              </a:r>
              <a:r>
                <a:rPr lang="en-US" b="0" baseline="-25000">
                  <a:latin typeface="Cambria"/>
                  <a:cs typeface="Cambria"/>
                </a:rPr>
                <a:t>1</a:t>
              </a:r>
              <a:r>
                <a:rPr lang="en-US" b="0">
                  <a:latin typeface="Cambria"/>
                  <a:cs typeface="Cambria"/>
                </a:rPr>
                <a:t>[X]=t</a:t>
              </a:r>
              <a:r>
                <a:rPr lang="en-US" b="0" baseline="-25000">
                  <a:latin typeface="Cambria"/>
                  <a:cs typeface="Cambria"/>
                </a:rPr>
                <a:t>2</a:t>
              </a:r>
              <a:r>
                <a:rPr lang="en-US" b="0">
                  <a:latin typeface="Cambria"/>
                  <a:cs typeface="Cambria"/>
                </a:rPr>
                <a:t>[X],  (3)</a:t>
              </a:r>
            </a:p>
            <a:p>
              <a:r>
                <a:rPr lang="en-US" b="0">
                  <a:latin typeface="Cambria"/>
                  <a:cs typeface="Cambria"/>
                </a:rPr>
                <a:t>we have:</a:t>
              </a:r>
            </a:p>
          </p:txBody>
        </p:sp>
        <p:sp>
          <p:nvSpPr>
            <p:cNvPr id="33" name="Text Box 1031"/>
            <p:cNvSpPr txBox="1">
              <a:spLocks noChangeArrowheads="1"/>
            </p:cNvSpPr>
            <p:nvPr/>
          </p:nvSpPr>
          <p:spPr bwMode="auto">
            <a:xfrm>
              <a:off x="1295400" y="4191000"/>
              <a:ext cx="5636880" cy="1200328"/>
            </a:xfrm>
            <a:prstGeom prst="rect">
              <a:avLst/>
            </a:prstGeom>
            <a:noFill/>
            <a:ln w="9525">
              <a:noFill/>
              <a:miter lim="800000"/>
              <a:headEnd/>
              <a:tailEnd/>
            </a:ln>
          </p:spPr>
          <p:txBody>
            <a:bodyPr wrap="none">
              <a:spAutoFit/>
            </a:bodyPr>
            <a:lstStyle/>
            <a:p>
              <a:pPr marL="457200" indent="-457200"/>
              <a:r>
                <a:rPr lang="en-US" b="0">
                  <a:latin typeface="Cambria"/>
                  <a:cs typeface="Cambria"/>
                </a:rPr>
                <a:t>(1)           t</a:t>
              </a:r>
              <a:r>
                <a:rPr lang="en-US" b="0" baseline="-25000">
                  <a:latin typeface="Cambria"/>
                  <a:cs typeface="Cambria"/>
                </a:rPr>
                <a:t>1</a:t>
              </a:r>
              <a:r>
                <a:rPr lang="en-US" b="0">
                  <a:latin typeface="Cambria"/>
                  <a:cs typeface="Cambria"/>
                </a:rPr>
                <a:t>[Y]=t</a:t>
              </a:r>
              <a:r>
                <a:rPr lang="en-US" b="0" baseline="-25000">
                  <a:latin typeface="Cambria"/>
                  <a:cs typeface="Cambria"/>
                </a:rPr>
                <a:t>2</a:t>
              </a:r>
              <a:r>
                <a:rPr lang="en-US" b="0">
                  <a:latin typeface="Cambria"/>
                  <a:cs typeface="Cambria"/>
                </a:rPr>
                <a:t>[Y]                                  (4)</a:t>
              </a:r>
            </a:p>
            <a:p>
              <a:pPr marL="457200" indent="-457200"/>
              <a:r>
                <a:rPr lang="en-US" b="0">
                  <a:latin typeface="Cambria"/>
                  <a:cs typeface="Cambria"/>
                </a:rPr>
                <a:t>(2)&amp;(4)  t</a:t>
              </a:r>
              <a:r>
                <a:rPr lang="en-US" b="0" baseline="-25000">
                  <a:latin typeface="Cambria"/>
                  <a:cs typeface="Cambria"/>
                </a:rPr>
                <a:t>1</a:t>
              </a:r>
              <a:r>
                <a:rPr lang="en-US" b="0">
                  <a:latin typeface="Cambria"/>
                  <a:cs typeface="Cambria"/>
                </a:rPr>
                <a:t>[Z]=t</a:t>
              </a:r>
              <a:r>
                <a:rPr lang="en-US" b="0" baseline="-25000">
                  <a:latin typeface="Cambria"/>
                  <a:cs typeface="Cambria"/>
                </a:rPr>
                <a:t>2</a:t>
              </a:r>
              <a:r>
                <a:rPr lang="en-US" b="0">
                  <a:latin typeface="Cambria"/>
                  <a:cs typeface="Cambria"/>
                </a:rPr>
                <a:t>[Z]                                  (5)</a:t>
              </a:r>
            </a:p>
            <a:p>
              <a:pPr marL="457200" indent="-457200"/>
              <a:r>
                <a:rPr lang="en-US" b="0">
                  <a:latin typeface="Cambria"/>
                  <a:cs typeface="Cambria"/>
                </a:rPr>
                <a:t>(3)&amp;(5)  X</a:t>
              </a:r>
              <a:r>
                <a:rPr lang="en-US" b="0">
                  <a:latin typeface="Cambria"/>
                  <a:cs typeface="Cambria"/>
                  <a:sym typeface="Wingdings" pitchFamily="2" charset="2"/>
                </a:rPr>
                <a:t>Z</a:t>
              </a:r>
              <a:endParaRPr lang="en-US" b="0">
                <a:latin typeface="Cambria"/>
                <a:cs typeface="Cambria"/>
              </a:endParaRPr>
            </a:p>
          </p:txBody>
        </p:sp>
      </p:grpSp>
    </p:spTree>
    <p:extLst>
      <p:ext uri="{BB962C8B-B14F-4D97-AF65-F5344CB8AC3E}">
        <p14:creationId xmlns:p14="http://schemas.microsoft.com/office/powerpoint/2010/main" val="3172215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990600" y="533400"/>
            <a:ext cx="7467600" cy="641350"/>
          </a:xfrm>
          <a:prstGeom prst="rect">
            <a:avLst/>
          </a:prstGeom>
          <a:noFill/>
          <a:ln w="9525">
            <a:noFill/>
            <a:miter lim="800000"/>
            <a:headEnd/>
            <a:tailEnd/>
          </a:ln>
        </p:spPr>
        <p:txBody>
          <a:bodyPr>
            <a:spAutoFit/>
          </a:bodyPr>
          <a:lstStyle/>
          <a:p>
            <a:r>
              <a:rPr lang="en-US" sz="3600" b="0" dirty="0">
                <a:latin typeface="Cambria" panose="02040503050406030204" pitchFamily="18" charset="0"/>
              </a:rPr>
              <a:t>Properties of Armstrong’s Axioms</a:t>
            </a:r>
          </a:p>
        </p:txBody>
      </p:sp>
      <p:sp>
        <p:nvSpPr>
          <p:cNvPr id="47107" name="Rectangle 3"/>
          <p:cNvSpPr>
            <a:spLocks noChangeArrowheads="1"/>
          </p:cNvSpPr>
          <p:nvPr/>
        </p:nvSpPr>
        <p:spPr bwMode="auto">
          <a:xfrm>
            <a:off x="838200" y="1447800"/>
            <a:ext cx="7772400" cy="3000821"/>
          </a:xfrm>
          <a:prstGeom prst="rect">
            <a:avLst/>
          </a:prstGeom>
          <a:noFill/>
          <a:ln w="9525">
            <a:noFill/>
            <a:miter lim="800000"/>
            <a:headEnd/>
            <a:tailEnd/>
          </a:ln>
        </p:spPr>
        <p:txBody>
          <a:bodyPr>
            <a:spAutoFit/>
          </a:bodyPr>
          <a:lstStyle/>
          <a:p>
            <a:pPr marL="457200" indent="-457200">
              <a:buFont typeface="Arial" panose="020B0604020202020204" pitchFamily="34" charset="0"/>
              <a:buChar char="•"/>
            </a:pPr>
            <a:r>
              <a:rPr lang="en-US" sz="3200" b="0" dirty="0">
                <a:solidFill>
                  <a:schemeClr val="accent2"/>
                </a:solidFill>
                <a:latin typeface="Cambria" panose="02040503050406030204" pitchFamily="18" charset="0"/>
              </a:rPr>
              <a:t>Soundness</a:t>
            </a:r>
          </a:p>
          <a:p>
            <a:pPr marL="800100" lvl="1" indent="-342900">
              <a:buFont typeface="Wingdings" pitchFamily="2" charset="2"/>
              <a:buChar char="§"/>
            </a:pPr>
            <a:r>
              <a:rPr lang="en-US" b="0" dirty="0">
                <a:latin typeface="Cambria" panose="02040503050406030204" pitchFamily="18" charset="0"/>
              </a:rPr>
              <a:t>All dependencies generated by the Axioms are correct</a:t>
            </a:r>
          </a:p>
          <a:p>
            <a:pPr marL="628650" lvl="1" indent="-171450">
              <a:buFont typeface="Arial" panose="020B0604020202020204" pitchFamily="34" charset="0"/>
              <a:buChar char="•"/>
            </a:pPr>
            <a:endParaRPr lang="en-US" sz="500" b="0" dirty="0">
              <a:latin typeface="Cambria" panose="02040503050406030204" pitchFamily="18" charset="0"/>
            </a:endParaRPr>
          </a:p>
          <a:p>
            <a:pPr marL="457200" indent="-457200">
              <a:buFont typeface="Arial" panose="020B0604020202020204" pitchFamily="34" charset="0"/>
              <a:buChar char="•"/>
            </a:pPr>
            <a:r>
              <a:rPr lang="en-US" sz="3200" b="0" dirty="0">
                <a:solidFill>
                  <a:schemeClr val="accent2"/>
                </a:solidFill>
                <a:latin typeface="Cambria" panose="02040503050406030204" pitchFamily="18" charset="0"/>
              </a:rPr>
              <a:t>Completeness</a:t>
            </a:r>
          </a:p>
          <a:p>
            <a:pPr marL="800100" lvl="1" indent="-342900">
              <a:buFont typeface="Wingdings" pitchFamily="2" charset="2"/>
              <a:buChar char="§"/>
            </a:pPr>
            <a:r>
              <a:rPr lang="en-US" b="0" dirty="0">
                <a:latin typeface="Cambria" panose="02040503050406030204" pitchFamily="18" charset="0"/>
              </a:rPr>
              <a:t>Repeatedly applying these rules can generate all correct dependency (i.e., any FDs in F</a:t>
            </a:r>
            <a:r>
              <a:rPr lang="en-US" b="0" baseline="30000" dirty="0">
                <a:latin typeface="Cambria" panose="02040503050406030204" pitchFamily="18" charset="0"/>
              </a:rPr>
              <a:t>+ </a:t>
            </a:r>
            <a:r>
              <a:rPr lang="en-US" b="0" dirty="0">
                <a:latin typeface="Cambria" panose="02040503050406030204" pitchFamily="18" charset="0"/>
              </a:rPr>
              <a:t>be generated)</a:t>
            </a:r>
            <a:endParaRPr lang="en-US" sz="2800" b="0" dirty="0">
              <a:latin typeface="Cambria" panose="02040503050406030204" pitchFamily="18" charset="0"/>
            </a:endParaRPr>
          </a:p>
        </p:txBody>
      </p:sp>
      <p:sp>
        <p:nvSpPr>
          <p:cNvPr id="4" name="Rectangle 3">
            <a:extLst>
              <a:ext uri="{FF2B5EF4-FFF2-40B4-BE49-F238E27FC236}">
                <a16:creationId xmlns:a16="http://schemas.microsoft.com/office/drawing/2014/main" id="{54A76A44-E735-924D-8ADF-66337C2F90F2}"/>
              </a:ext>
            </a:extLst>
          </p:cNvPr>
          <p:cNvSpPr>
            <a:spLocks noChangeArrowheads="1"/>
          </p:cNvSpPr>
          <p:nvPr/>
        </p:nvSpPr>
        <p:spPr bwMode="auto">
          <a:xfrm>
            <a:off x="838200" y="4876800"/>
            <a:ext cx="7772400" cy="1384995"/>
          </a:xfrm>
          <a:prstGeom prst="rect">
            <a:avLst/>
          </a:prstGeom>
          <a:noFill/>
          <a:ln w="9525">
            <a:noFill/>
            <a:miter lim="800000"/>
            <a:headEnd/>
            <a:tailEnd/>
          </a:ln>
        </p:spPr>
        <p:txBody>
          <a:bodyPr>
            <a:spAutoFit/>
          </a:bodyPr>
          <a:lstStyle/>
          <a:p>
            <a:r>
              <a:rPr lang="en-US" sz="2800" b="0" dirty="0">
                <a:solidFill>
                  <a:schemeClr val="accent2"/>
                </a:solidFill>
                <a:latin typeface="Cambria" panose="02040503050406030204" pitchFamily="18" charset="0"/>
              </a:rPr>
              <a:t>Question: </a:t>
            </a:r>
            <a:r>
              <a:rPr lang="en-US" sz="2800" b="0" dirty="0">
                <a:latin typeface="Cambria" panose="02040503050406030204" pitchFamily="18" charset="0"/>
              </a:rPr>
              <a:t>Other than Armstrong’s axioms, do there exist other axioms which also have these two properties?</a:t>
            </a:r>
            <a:endParaRPr lang="en-US" b="0" dirty="0">
              <a:latin typeface="Cambria" panose="02040503050406030204" pitchFamily="18" charset="0"/>
            </a:endParaRPr>
          </a:p>
        </p:txBody>
      </p:sp>
    </p:spTree>
    <p:extLst>
      <p:ext uri="{BB962C8B-B14F-4D97-AF65-F5344CB8AC3E}">
        <p14:creationId xmlns:p14="http://schemas.microsoft.com/office/powerpoint/2010/main" val="1799815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5"/>
          <p:cNvSpPr txBox="1">
            <a:spLocks noChangeArrowheads="1"/>
          </p:cNvSpPr>
          <p:nvPr/>
        </p:nvSpPr>
        <p:spPr bwMode="auto">
          <a:xfrm>
            <a:off x="2667000" y="381000"/>
            <a:ext cx="3747140" cy="584776"/>
          </a:xfrm>
          <a:prstGeom prst="rect">
            <a:avLst/>
          </a:prstGeom>
          <a:noFill/>
          <a:ln w="9525">
            <a:noFill/>
            <a:miter lim="800000"/>
            <a:headEnd/>
            <a:tailEnd/>
          </a:ln>
        </p:spPr>
        <p:txBody>
          <a:bodyPr wrap="none">
            <a:spAutoFit/>
          </a:bodyPr>
          <a:lstStyle/>
          <a:p>
            <a:r>
              <a:rPr lang="en-US" sz="3200" b="0" dirty="0">
                <a:solidFill>
                  <a:srgbClr val="FF0000"/>
                </a:solidFill>
                <a:latin typeface="Cambria"/>
                <a:cs typeface="Cambria"/>
              </a:rPr>
              <a:t>Armstrong’s Axioms</a:t>
            </a:r>
          </a:p>
        </p:txBody>
      </p:sp>
      <p:grpSp>
        <p:nvGrpSpPr>
          <p:cNvPr id="9" name="Group 9">
            <a:extLst>
              <a:ext uri="{FF2B5EF4-FFF2-40B4-BE49-F238E27FC236}">
                <a16:creationId xmlns:a16="http://schemas.microsoft.com/office/drawing/2014/main" id="{27C42BDC-3204-4345-B093-AD0ED1401B7F}"/>
              </a:ext>
            </a:extLst>
          </p:cNvPr>
          <p:cNvGrpSpPr>
            <a:grpSpLocks/>
          </p:cNvGrpSpPr>
          <p:nvPr/>
        </p:nvGrpSpPr>
        <p:grpSpPr bwMode="auto">
          <a:xfrm>
            <a:off x="539866" y="998538"/>
            <a:ext cx="8001408" cy="3108326"/>
            <a:chOff x="432" y="677"/>
            <a:chExt cx="5606" cy="1958"/>
          </a:xfrm>
        </p:grpSpPr>
        <p:sp>
          <p:nvSpPr>
            <p:cNvPr id="10" name="Rectangle 2">
              <a:extLst>
                <a:ext uri="{FF2B5EF4-FFF2-40B4-BE49-F238E27FC236}">
                  <a16:creationId xmlns:a16="http://schemas.microsoft.com/office/drawing/2014/main" id="{82DB7928-A667-B04C-A6AD-45A3F70B61FF}"/>
                </a:ext>
              </a:extLst>
            </p:cNvPr>
            <p:cNvSpPr>
              <a:spLocks noChangeArrowheads="1"/>
            </p:cNvSpPr>
            <p:nvPr/>
          </p:nvSpPr>
          <p:spPr bwMode="auto">
            <a:xfrm>
              <a:off x="432" y="677"/>
              <a:ext cx="5606" cy="1958"/>
            </a:xfrm>
            <a:prstGeom prst="rect">
              <a:avLst/>
            </a:prstGeom>
            <a:noFill/>
            <a:ln w="9525">
              <a:noFill/>
              <a:miter lim="800000"/>
              <a:headEnd/>
              <a:tailEnd/>
            </a:ln>
          </p:spPr>
          <p:txBody>
            <a:bodyPr wrap="square">
              <a:spAutoFit/>
            </a:bodyPr>
            <a:lstStyle/>
            <a:p>
              <a:pPr eaLnBrk="0" hangingPunct="0">
                <a:spcBef>
                  <a:spcPct val="50000"/>
                </a:spcBef>
                <a:buClr>
                  <a:schemeClr val="tx1"/>
                </a:buClr>
                <a:buSzPct val="75000"/>
              </a:pPr>
              <a:r>
                <a:rPr lang="en-US" sz="2800" b="0" dirty="0">
                  <a:latin typeface="Cambria"/>
                  <a:cs typeface="Cambria"/>
                </a:rPr>
                <a:t>Let X, Y, Z be sets of attributes:</a:t>
              </a:r>
            </a:p>
            <a:p>
              <a:pPr marL="342900" indent="-342900" eaLnBrk="0" hangingPunct="0">
                <a:spcBef>
                  <a:spcPct val="50000"/>
                </a:spcBef>
                <a:buClr>
                  <a:schemeClr val="tx1"/>
                </a:buClr>
                <a:buSzPct val="75000"/>
                <a:buFont typeface="Arial"/>
                <a:buChar char="•"/>
              </a:pPr>
              <a:r>
                <a:rPr lang="en-US" sz="2800" b="0" dirty="0">
                  <a:solidFill>
                    <a:schemeClr val="accent2"/>
                  </a:solidFill>
                  <a:latin typeface="Cambria"/>
                  <a:cs typeface="Cambria"/>
                </a:rPr>
                <a:t>Reflexivity:</a:t>
              </a:r>
              <a:r>
                <a:rPr lang="en-US" sz="2800" b="0" dirty="0">
                  <a:solidFill>
                    <a:schemeClr val="accent1"/>
                  </a:solidFill>
                  <a:latin typeface="Cambria"/>
                  <a:cs typeface="Cambria"/>
                </a:rPr>
                <a:t>  </a:t>
              </a:r>
              <a:r>
                <a:rPr lang="en-US" sz="2800" b="0" dirty="0">
                  <a:latin typeface="Cambria"/>
                  <a:cs typeface="Cambria"/>
                </a:rPr>
                <a:t>If  X    Y,  then X</a:t>
              </a:r>
              <a:r>
                <a:rPr lang="en-US" sz="2800" b="0" dirty="0">
                  <a:latin typeface="Cambria"/>
                  <a:cs typeface="Cambria"/>
                  <a:sym typeface="Wingdings" pitchFamily="2" charset="2"/>
                </a:rPr>
                <a:t></a:t>
              </a:r>
              <a:r>
                <a:rPr lang="en-US" sz="2800" b="0" dirty="0">
                  <a:latin typeface="Cambria"/>
                  <a:cs typeface="Cambria"/>
                </a:rPr>
                <a:t>Y. </a:t>
              </a:r>
            </a:p>
            <a:p>
              <a:pPr marL="342900" indent="-342900" eaLnBrk="0" hangingPunct="0">
                <a:spcBef>
                  <a:spcPct val="50000"/>
                </a:spcBef>
                <a:buClr>
                  <a:schemeClr val="tx1"/>
                </a:buClr>
                <a:buSzPct val="75000"/>
                <a:buFont typeface="Arial"/>
                <a:buChar char="•"/>
              </a:pPr>
              <a:r>
                <a:rPr lang="en-US" sz="2800" b="0" dirty="0">
                  <a:solidFill>
                    <a:schemeClr val="accent2"/>
                  </a:solidFill>
                  <a:latin typeface="Cambria"/>
                  <a:cs typeface="Cambria"/>
                </a:rPr>
                <a:t>Augmentation:</a:t>
              </a:r>
              <a:r>
                <a:rPr lang="en-US" sz="2800" b="0" dirty="0">
                  <a:solidFill>
                    <a:schemeClr val="accent1"/>
                  </a:solidFill>
                  <a:latin typeface="Cambria"/>
                  <a:cs typeface="Cambria"/>
                </a:rPr>
                <a:t>  </a:t>
              </a:r>
              <a:r>
                <a:rPr lang="en-US" sz="2800" b="0" dirty="0">
                  <a:latin typeface="Cambria"/>
                  <a:cs typeface="Cambria"/>
                </a:rPr>
                <a:t>If  X</a:t>
              </a:r>
              <a:r>
                <a:rPr lang="en-US" sz="2800" b="0" dirty="0">
                  <a:latin typeface="Cambria"/>
                  <a:cs typeface="Cambria"/>
                  <a:sym typeface="Wingdings" pitchFamily="2" charset="2"/>
                </a:rPr>
                <a:t></a:t>
              </a:r>
              <a:r>
                <a:rPr lang="en-US" sz="2800" b="0" dirty="0">
                  <a:latin typeface="Cambria"/>
                  <a:cs typeface="Cambria"/>
                </a:rPr>
                <a:t>Y, then  XZ </a:t>
              </a:r>
              <a:r>
                <a:rPr lang="en-US" sz="2800" b="0" dirty="0">
                  <a:latin typeface="Cambria"/>
                  <a:cs typeface="Cambria"/>
                  <a:sym typeface="Wingdings" pitchFamily="2" charset="2"/>
                </a:rPr>
                <a:t></a:t>
              </a:r>
              <a:r>
                <a:rPr lang="en-US" sz="2800" b="0" dirty="0">
                  <a:latin typeface="Cambria"/>
                  <a:cs typeface="Cambria"/>
                </a:rPr>
                <a:t>YZ  for any Z.</a:t>
              </a:r>
            </a:p>
            <a:p>
              <a:pPr marL="800100" lvl="1" indent="-342900" eaLnBrk="0" hangingPunct="0">
                <a:spcBef>
                  <a:spcPct val="50000"/>
                </a:spcBef>
                <a:buClr>
                  <a:schemeClr val="tx1"/>
                </a:buClr>
                <a:buSzPct val="75000"/>
                <a:buFont typeface="Arial"/>
                <a:buChar char="•"/>
              </a:pPr>
              <a:r>
                <a:rPr lang="en-US" sz="2800" b="0" dirty="0">
                  <a:latin typeface="Cambria"/>
                  <a:cs typeface="Cambria"/>
                </a:rPr>
                <a:t>If XZ-&gt;YZ, is it true that X-&gt;Y?</a:t>
              </a:r>
            </a:p>
            <a:p>
              <a:pPr marL="342900" indent="-342900" eaLnBrk="0" hangingPunct="0">
                <a:spcBef>
                  <a:spcPct val="50000"/>
                </a:spcBef>
                <a:buClr>
                  <a:schemeClr val="tx1"/>
                </a:buClr>
                <a:buSzPct val="75000"/>
                <a:buFont typeface="Arial"/>
                <a:buChar char="•"/>
              </a:pPr>
              <a:r>
                <a:rPr lang="en-US" sz="2800" b="0" dirty="0">
                  <a:solidFill>
                    <a:schemeClr val="accent2"/>
                  </a:solidFill>
                  <a:latin typeface="Cambria"/>
                  <a:cs typeface="Cambria"/>
                </a:rPr>
                <a:t>Transitivity:</a:t>
              </a:r>
              <a:r>
                <a:rPr lang="en-US" sz="2800" b="0" dirty="0">
                  <a:solidFill>
                    <a:schemeClr val="accent1"/>
                  </a:solidFill>
                  <a:latin typeface="Cambria"/>
                  <a:cs typeface="Cambria"/>
                </a:rPr>
                <a:t>  </a:t>
              </a:r>
              <a:r>
                <a:rPr lang="en-US" sz="2800" b="0" dirty="0">
                  <a:latin typeface="Cambria"/>
                  <a:cs typeface="Cambria"/>
                </a:rPr>
                <a:t>If  X </a:t>
              </a:r>
              <a:r>
                <a:rPr lang="en-US" sz="2800" b="0" dirty="0">
                  <a:latin typeface="Cambria"/>
                  <a:cs typeface="Cambria"/>
                  <a:sym typeface="Wingdings" pitchFamily="2" charset="2"/>
                </a:rPr>
                <a:t></a:t>
              </a:r>
              <a:r>
                <a:rPr lang="en-US" sz="2800" b="0" dirty="0">
                  <a:latin typeface="Cambria"/>
                  <a:cs typeface="Cambria"/>
                </a:rPr>
                <a:t>Y  and  Y</a:t>
              </a:r>
              <a:r>
                <a:rPr lang="en-US" sz="2800" b="0" dirty="0">
                  <a:latin typeface="Cambria"/>
                  <a:cs typeface="Cambria"/>
                  <a:sym typeface="Wingdings" pitchFamily="2" charset="2"/>
                </a:rPr>
                <a:t></a:t>
              </a:r>
              <a:r>
                <a:rPr lang="en-US" sz="2800" b="0" dirty="0">
                  <a:latin typeface="Cambria"/>
                  <a:cs typeface="Cambria"/>
                </a:rPr>
                <a:t>Z,  then X</a:t>
              </a:r>
              <a:r>
                <a:rPr lang="en-US" sz="2800" b="0" dirty="0">
                  <a:latin typeface="Cambria"/>
                  <a:cs typeface="Cambria"/>
                  <a:sym typeface="Wingdings" pitchFamily="2" charset="2"/>
                </a:rPr>
                <a:t>Z</a:t>
              </a:r>
              <a:r>
                <a:rPr lang="en-US" sz="2800" b="0" dirty="0">
                  <a:latin typeface="Cambria"/>
                  <a:cs typeface="Cambria"/>
                </a:rPr>
                <a:t>.      </a:t>
              </a:r>
            </a:p>
          </p:txBody>
        </p:sp>
        <p:graphicFrame>
          <p:nvGraphicFramePr>
            <p:cNvPr id="11" name="Object 4">
              <a:hlinkClick r:id="" action="ppaction://ole?verb=0"/>
              <a:extLst>
                <a:ext uri="{FF2B5EF4-FFF2-40B4-BE49-F238E27FC236}">
                  <a16:creationId xmlns:a16="http://schemas.microsoft.com/office/drawing/2014/main" id="{5A789DBE-C800-F94D-93B9-4DEE94195430}"/>
                </a:ext>
              </a:extLst>
            </p:cNvPr>
            <p:cNvGraphicFramePr>
              <a:graphicFrameLocks/>
            </p:cNvGraphicFramePr>
            <p:nvPr>
              <p:extLst>
                <p:ext uri="{D42A27DB-BD31-4B8C-83A1-F6EECF244321}">
                  <p14:modId xmlns:p14="http://schemas.microsoft.com/office/powerpoint/2010/main" val="2686376581"/>
                </p:ext>
              </p:extLst>
            </p:nvPr>
          </p:nvGraphicFramePr>
          <p:xfrm>
            <a:off x="2516" y="1152"/>
            <a:ext cx="158" cy="184"/>
          </p:xfrm>
          <a:graphic>
            <a:graphicData uri="http://schemas.openxmlformats.org/presentationml/2006/ole">
              <mc:AlternateContent xmlns:mc="http://schemas.openxmlformats.org/markup-compatibility/2006">
                <mc:Choice xmlns:v="urn:schemas-microsoft-com:vml" Requires="v">
                  <p:oleObj spid="_x0000_s39993" name="Equation" r:id="rId4" imgW="152280" imgH="152280" progId="Equation.3">
                    <p:embed/>
                  </p:oleObj>
                </mc:Choice>
                <mc:Fallback>
                  <p:oleObj name="Equation" r:id="rId4" imgW="152280" imgH="15228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6" y="1152"/>
                          <a:ext cx="158" cy="1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 name="Rectangle 3">
            <a:extLst>
              <a:ext uri="{FF2B5EF4-FFF2-40B4-BE49-F238E27FC236}">
                <a16:creationId xmlns:a16="http://schemas.microsoft.com/office/drawing/2014/main" id="{E1EC852F-3A65-E34A-8261-8F90F1C5AF48}"/>
              </a:ext>
            </a:extLst>
          </p:cNvPr>
          <p:cNvSpPr>
            <a:spLocks noChangeArrowheads="1"/>
          </p:cNvSpPr>
          <p:nvPr/>
        </p:nvSpPr>
        <p:spPr bwMode="auto">
          <a:xfrm>
            <a:off x="685800" y="4343400"/>
            <a:ext cx="7772400" cy="2000548"/>
          </a:xfrm>
          <a:prstGeom prst="rect">
            <a:avLst/>
          </a:prstGeom>
          <a:noFill/>
          <a:ln w="9525">
            <a:noFill/>
            <a:miter lim="800000"/>
            <a:headEnd/>
            <a:tailEnd/>
          </a:ln>
        </p:spPr>
        <p:txBody>
          <a:bodyPr wrap="square">
            <a:spAutoFit/>
          </a:bodyPr>
          <a:lstStyle/>
          <a:p>
            <a:r>
              <a:rPr lang="en-US" sz="2800" b="0" dirty="0">
                <a:latin typeface="Cambria" panose="02040503050406030204" pitchFamily="18" charset="0"/>
              </a:rPr>
              <a:t>Armstrong’s axioms are </a:t>
            </a:r>
          </a:p>
          <a:p>
            <a:pPr marL="342900" indent="-342900">
              <a:buFont typeface="Arial"/>
              <a:buChar char="•"/>
            </a:pPr>
            <a:r>
              <a:rPr lang="en-US" b="0" dirty="0">
                <a:solidFill>
                  <a:srgbClr val="FF0000"/>
                </a:solidFill>
                <a:latin typeface="Cambria" panose="02040503050406030204" pitchFamily="18" charset="0"/>
              </a:rPr>
              <a:t>Sound</a:t>
            </a:r>
            <a:r>
              <a:rPr lang="en-US" b="0" dirty="0">
                <a:latin typeface="Cambria" panose="02040503050406030204" pitchFamily="18" charset="0"/>
              </a:rPr>
              <a:t>: every dependency inferred by these rules is correct, and </a:t>
            </a:r>
          </a:p>
          <a:p>
            <a:pPr marL="342900" indent="-342900">
              <a:buFont typeface="Arial"/>
              <a:buChar char="•"/>
            </a:pPr>
            <a:r>
              <a:rPr lang="en-US" b="0" dirty="0">
                <a:solidFill>
                  <a:srgbClr val="FF0000"/>
                </a:solidFill>
                <a:latin typeface="Cambria" panose="02040503050406030204" pitchFamily="18" charset="0"/>
              </a:rPr>
              <a:t>Complete</a:t>
            </a:r>
            <a:r>
              <a:rPr lang="en-US" b="0" dirty="0">
                <a:latin typeface="Cambria" panose="02040503050406030204" pitchFamily="18" charset="0"/>
              </a:rPr>
              <a:t>: repeatedly applying these rules will produce all rules that can be inferred </a:t>
            </a:r>
            <a:endParaRPr lang="en-US" sz="2000" b="0" dirty="0">
              <a:latin typeface="Cambria" panose="02040503050406030204" pitchFamily="18" charset="0"/>
            </a:endParaRPr>
          </a:p>
        </p:txBody>
      </p:sp>
    </p:spTree>
    <p:extLst>
      <p:ext uri="{BB962C8B-B14F-4D97-AF65-F5344CB8AC3E}">
        <p14:creationId xmlns:p14="http://schemas.microsoft.com/office/powerpoint/2010/main" val="608751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ChangeArrowheads="1"/>
          </p:cNvSpPr>
          <p:nvPr/>
        </p:nvSpPr>
        <p:spPr bwMode="auto">
          <a:xfrm>
            <a:off x="304800" y="1676400"/>
            <a:ext cx="8305800" cy="3231654"/>
          </a:xfrm>
          <a:prstGeom prst="rect">
            <a:avLst/>
          </a:prstGeom>
          <a:noFill/>
          <a:ln w="9525">
            <a:noFill/>
            <a:miter lim="800000"/>
            <a:headEnd/>
            <a:tailEnd/>
          </a:ln>
        </p:spPr>
        <p:txBody>
          <a:bodyPr>
            <a:spAutoFit/>
          </a:bodyPr>
          <a:lstStyle/>
          <a:p>
            <a:pPr marL="800100" lvl="1" indent="-342900" eaLnBrk="0" hangingPunct="0">
              <a:spcBef>
                <a:spcPct val="50000"/>
              </a:spcBef>
              <a:buClr>
                <a:schemeClr val="tx1"/>
              </a:buClr>
              <a:buSzPct val="75000"/>
              <a:buFont typeface="Arial"/>
              <a:buChar char="•"/>
            </a:pPr>
            <a:r>
              <a:rPr lang="en-US" b="0" dirty="0">
                <a:solidFill>
                  <a:schemeClr val="accent2"/>
                </a:solidFill>
                <a:latin typeface="Cambria"/>
                <a:cs typeface="Cambria"/>
              </a:rPr>
              <a:t>Union</a:t>
            </a:r>
            <a:r>
              <a:rPr lang="en-US" b="0" dirty="0">
                <a:solidFill>
                  <a:schemeClr val="accent1"/>
                </a:solidFill>
                <a:latin typeface="Cambria"/>
                <a:cs typeface="Cambria"/>
              </a:rPr>
              <a:t>   </a:t>
            </a:r>
          </a:p>
          <a:p>
            <a:pPr lvl="2" eaLnBrk="0" hangingPunct="0">
              <a:spcBef>
                <a:spcPct val="50000"/>
              </a:spcBef>
              <a:buClr>
                <a:schemeClr val="tx1"/>
              </a:buClr>
              <a:buSzPct val="75000"/>
            </a:pPr>
            <a:r>
              <a:rPr lang="en-US" b="0" dirty="0">
                <a:latin typeface="Cambria"/>
                <a:cs typeface="Cambria"/>
              </a:rPr>
              <a:t>If X </a:t>
            </a:r>
            <a:r>
              <a:rPr lang="en-US" b="0" dirty="0">
                <a:latin typeface="Cambria"/>
                <a:cs typeface="Cambria"/>
                <a:sym typeface="Wingdings" pitchFamily="2" charset="2"/>
              </a:rPr>
              <a:t></a:t>
            </a:r>
            <a:r>
              <a:rPr lang="en-US" b="0" dirty="0">
                <a:latin typeface="Cambria"/>
                <a:cs typeface="Cambria"/>
              </a:rPr>
              <a:t>Y  and  X </a:t>
            </a:r>
            <a:r>
              <a:rPr lang="en-US" b="0" dirty="0">
                <a:latin typeface="Cambria"/>
                <a:cs typeface="Cambria"/>
                <a:sym typeface="Wingdings" pitchFamily="2" charset="2"/>
              </a:rPr>
              <a:t></a:t>
            </a:r>
            <a:r>
              <a:rPr lang="en-US" b="0" dirty="0">
                <a:latin typeface="Cambria"/>
                <a:cs typeface="Cambria"/>
              </a:rPr>
              <a:t> Z,   then  X </a:t>
            </a:r>
            <a:r>
              <a:rPr lang="en-US" b="0" dirty="0">
                <a:latin typeface="Cambria"/>
                <a:cs typeface="Cambria"/>
                <a:sym typeface="Wingdings" pitchFamily="2" charset="2"/>
              </a:rPr>
              <a:t></a:t>
            </a:r>
            <a:r>
              <a:rPr lang="en-US" b="0" dirty="0">
                <a:latin typeface="Cambria"/>
                <a:cs typeface="Cambria"/>
              </a:rPr>
              <a:t> YZ.</a:t>
            </a:r>
          </a:p>
          <a:p>
            <a:pPr marL="800100" lvl="1" indent="-342900" eaLnBrk="0" hangingPunct="0">
              <a:spcBef>
                <a:spcPct val="50000"/>
              </a:spcBef>
              <a:buClr>
                <a:schemeClr val="tx1"/>
              </a:buClr>
              <a:buSzPct val="75000"/>
              <a:buFont typeface="Arial"/>
              <a:buChar char="•"/>
            </a:pPr>
            <a:r>
              <a:rPr lang="en-US" b="0" dirty="0">
                <a:solidFill>
                  <a:schemeClr val="accent2"/>
                </a:solidFill>
                <a:latin typeface="Cambria"/>
                <a:cs typeface="Cambria"/>
              </a:rPr>
              <a:t>Decomposition</a:t>
            </a:r>
            <a:endParaRPr lang="en-US" b="0" dirty="0">
              <a:solidFill>
                <a:schemeClr val="accent1"/>
              </a:solidFill>
              <a:latin typeface="Cambria"/>
              <a:cs typeface="Cambria"/>
            </a:endParaRPr>
          </a:p>
          <a:p>
            <a:pPr lvl="2" eaLnBrk="0" hangingPunct="0">
              <a:spcBef>
                <a:spcPct val="50000"/>
              </a:spcBef>
              <a:buClr>
                <a:schemeClr val="tx1"/>
              </a:buClr>
              <a:buSzPct val="75000"/>
            </a:pPr>
            <a:r>
              <a:rPr lang="en-US" b="0" dirty="0">
                <a:latin typeface="Cambria"/>
                <a:cs typeface="Cambria"/>
              </a:rPr>
              <a:t>If X</a:t>
            </a:r>
            <a:r>
              <a:rPr lang="en-US" b="0" dirty="0">
                <a:latin typeface="Cambria"/>
                <a:cs typeface="Cambria"/>
                <a:sym typeface="Wingdings" pitchFamily="2" charset="2"/>
              </a:rPr>
              <a:t></a:t>
            </a:r>
            <a:r>
              <a:rPr lang="en-US" b="0" dirty="0">
                <a:latin typeface="Cambria"/>
                <a:cs typeface="Cambria"/>
              </a:rPr>
              <a:t>YZ, then  X</a:t>
            </a:r>
            <a:r>
              <a:rPr lang="en-US" b="0" dirty="0">
                <a:latin typeface="Cambria"/>
                <a:cs typeface="Cambria"/>
                <a:sym typeface="Wingdings" pitchFamily="2" charset="2"/>
              </a:rPr>
              <a:t></a:t>
            </a:r>
            <a:r>
              <a:rPr lang="en-US" b="0" dirty="0">
                <a:latin typeface="Cambria"/>
                <a:cs typeface="Cambria"/>
              </a:rPr>
              <a:t>Y  and  X</a:t>
            </a:r>
            <a:r>
              <a:rPr lang="en-US" b="0" dirty="0">
                <a:latin typeface="Cambria"/>
                <a:cs typeface="Cambria"/>
                <a:sym typeface="Wingdings" pitchFamily="2" charset="2"/>
              </a:rPr>
              <a:t></a:t>
            </a:r>
            <a:r>
              <a:rPr lang="en-US" b="0" dirty="0">
                <a:latin typeface="Cambria"/>
                <a:cs typeface="Cambria"/>
              </a:rPr>
              <a:t>Z.</a:t>
            </a:r>
          </a:p>
          <a:p>
            <a:pPr marL="800100" lvl="1" indent="-342900" eaLnBrk="0" hangingPunct="0">
              <a:spcBef>
                <a:spcPct val="50000"/>
              </a:spcBef>
              <a:buClr>
                <a:schemeClr val="tx1"/>
              </a:buClr>
              <a:buSzPct val="75000"/>
              <a:buFont typeface="Arial"/>
              <a:buChar char="•"/>
            </a:pPr>
            <a:r>
              <a:rPr lang="en-US" b="0" dirty="0" err="1">
                <a:solidFill>
                  <a:schemeClr val="accent2"/>
                </a:solidFill>
                <a:latin typeface="Cambria"/>
                <a:cs typeface="Cambria"/>
              </a:rPr>
              <a:t>Pseudotransitive</a:t>
            </a:r>
            <a:r>
              <a:rPr lang="en-US" b="0" dirty="0">
                <a:solidFill>
                  <a:schemeClr val="accent2"/>
                </a:solidFill>
                <a:latin typeface="Cambria"/>
                <a:cs typeface="Cambria"/>
              </a:rPr>
              <a:t> Rule</a:t>
            </a:r>
            <a:r>
              <a:rPr lang="en-US" b="0" dirty="0">
                <a:latin typeface="Cambria"/>
                <a:cs typeface="Cambria"/>
              </a:rPr>
              <a:t> </a:t>
            </a:r>
          </a:p>
          <a:p>
            <a:pPr lvl="2" eaLnBrk="0" hangingPunct="0">
              <a:spcBef>
                <a:spcPct val="50000"/>
              </a:spcBef>
              <a:buClr>
                <a:schemeClr val="tx1"/>
              </a:buClr>
              <a:buSzPct val="75000"/>
            </a:pPr>
            <a:r>
              <a:rPr lang="en-US" b="0" dirty="0">
                <a:latin typeface="Cambria"/>
                <a:cs typeface="Cambria"/>
              </a:rPr>
              <a:t>If X</a:t>
            </a:r>
            <a:r>
              <a:rPr lang="en-US" b="0" dirty="0">
                <a:latin typeface="Cambria"/>
                <a:cs typeface="Cambria"/>
                <a:sym typeface="Wingdings" pitchFamily="2" charset="2"/>
              </a:rPr>
              <a:t>Y and WYZ then WXZ.</a:t>
            </a:r>
          </a:p>
        </p:txBody>
      </p:sp>
      <p:sp>
        <p:nvSpPr>
          <p:cNvPr id="43011" name="Text Box 1027"/>
          <p:cNvSpPr txBox="1">
            <a:spLocks noChangeArrowheads="1"/>
          </p:cNvSpPr>
          <p:nvPr/>
        </p:nvSpPr>
        <p:spPr bwMode="auto">
          <a:xfrm>
            <a:off x="609600" y="609600"/>
            <a:ext cx="8001000" cy="954107"/>
          </a:xfrm>
          <a:prstGeom prst="rect">
            <a:avLst/>
          </a:prstGeom>
          <a:noFill/>
          <a:ln w="9525">
            <a:noFill/>
            <a:miter lim="800000"/>
            <a:headEnd/>
            <a:tailEnd/>
          </a:ln>
        </p:spPr>
        <p:txBody>
          <a:bodyPr>
            <a:spAutoFit/>
          </a:bodyPr>
          <a:lstStyle/>
          <a:p>
            <a:r>
              <a:rPr lang="en-US" sz="2800" b="0" dirty="0">
                <a:latin typeface="Cambria"/>
                <a:cs typeface="Cambria"/>
              </a:rPr>
              <a:t>Use Armstrong axioms to derive some other useful inference rules</a:t>
            </a:r>
          </a:p>
        </p:txBody>
      </p:sp>
    </p:spTree>
    <p:extLst>
      <p:ext uri="{BB962C8B-B14F-4D97-AF65-F5344CB8AC3E}">
        <p14:creationId xmlns:p14="http://schemas.microsoft.com/office/powerpoint/2010/main" val="3574493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2"/>
          <p:cNvSpPr txBox="1">
            <a:spLocks noChangeArrowheads="1"/>
          </p:cNvSpPr>
          <p:nvPr/>
        </p:nvSpPr>
        <p:spPr bwMode="auto">
          <a:xfrm>
            <a:off x="967707" y="381000"/>
            <a:ext cx="6880893" cy="954107"/>
          </a:xfrm>
          <a:prstGeom prst="rect">
            <a:avLst/>
          </a:prstGeom>
          <a:noFill/>
          <a:ln w="9525">
            <a:noFill/>
            <a:miter lim="800000"/>
            <a:headEnd/>
            <a:tailEnd/>
          </a:ln>
        </p:spPr>
        <p:txBody>
          <a:bodyPr wrap="square">
            <a:spAutoFit/>
          </a:bodyPr>
          <a:lstStyle/>
          <a:p>
            <a:r>
              <a:rPr lang="en-US" sz="2800" b="0" dirty="0">
                <a:latin typeface="Cambria"/>
                <a:cs typeface="Cambria"/>
              </a:rPr>
              <a:t>Use Armstrong axioms to derive some other useful inference rules</a:t>
            </a:r>
          </a:p>
        </p:txBody>
      </p:sp>
      <p:sp>
        <p:nvSpPr>
          <p:cNvPr id="10245" name="Text Box 3"/>
          <p:cNvSpPr txBox="1">
            <a:spLocks noChangeArrowheads="1"/>
          </p:cNvSpPr>
          <p:nvPr/>
        </p:nvSpPr>
        <p:spPr bwMode="auto">
          <a:xfrm>
            <a:off x="838200" y="1600200"/>
            <a:ext cx="5904180" cy="461665"/>
          </a:xfrm>
          <a:prstGeom prst="rect">
            <a:avLst/>
          </a:prstGeom>
          <a:noFill/>
          <a:ln w="9525">
            <a:noFill/>
            <a:miter lim="800000"/>
            <a:headEnd/>
            <a:tailEnd/>
          </a:ln>
        </p:spPr>
        <p:txBody>
          <a:bodyPr wrap="none">
            <a:spAutoFit/>
          </a:bodyPr>
          <a:lstStyle/>
          <a:p>
            <a:pPr marL="342900" indent="-342900">
              <a:buFont typeface="Arial"/>
              <a:buChar char="•"/>
            </a:pPr>
            <a:r>
              <a:rPr lang="en-US" b="0">
                <a:solidFill>
                  <a:schemeClr val="accent2"/>
                </a:solidFill>
                <a:latin typeface="Cambria"/>
                <a:cs typeface="Cambria"/>
              </a:rPr>
              <a:t>Union rule</a:t>
            </a:r>
            <a:r>
              <a:rPr lang="en-US" b="0">
                <a:latin typeface="Cambria"/>
                <a:cs typeface="Cambria"/>
              </a:rPr>
              <a:t>: If X</a:t>
            </a:r>
            <a:r>
              <a:rPr lang="en-US" b="0">
                <a:latin typeface="Cambria"/>
                <a:cs typeface="Cambria"/>
                <a:sym typeface="Wingdings" pitchFamily="2" charset="2"/>
              </a:rPr>
              <a:t>Y and XZ, then XYZ.</a:t>
            </a:r>
            <a:endParaRPr lang="en-US" b="0">
              <a:latin typeface="Cambria"/>
              <a:cs typeface="Cambria"/>
            </a:endParaRPr>
          </a:p>
        </p:txBody>
      </p:sp>
      <p:sp>
        <p:nvSpPr>
          <p:cNvPr id="10246" name="Text Box 4"/>
          <p:cNvSpPr txBox="1">
            <a:spLocks noChangeArrowheads="1"/>
          </p:cNvSpPr>
          <p:nvPr/>
        </p:nvSpPr>
        <p:spPr bwMode="auto">
          <a:xfrm>
            <a:off x="1410475" y="2303463"/>
            <a:ext cx="5447525" cy="3477875"/>
          </a:xfrm>
          <a:prstGeom prst="rect">
            <a:avLst/>
          </a:prstGeom>
          <a:noFill/>
          <a:ln w="9525">
            <a:noFill/>
            <a:miter lim="800000"/>
            <a:headEnd/>
            <a:tailEnd/>
          </a:ln>
        </p:spPr>
        <p:txBody>
          <a:bodyPr wrap="none">
            <a:spAutoFit/>
          </a:bodyPr>
          <a:lstStyle/>
          <a:p>
            <a:r>
              <a:rPr lang="en-US" sz="2000" b="0">
                <a:latin typeface="Cambria"/>
                <a:cs typeface="Cambria"/>
              </a:rPr>
              <a:t>Given X</a:t>
            </a:r>
            <a:r>
              <a:rPr lang="en-US" sz="2000" b="0">
                <a:latin typeface="Cambria"/>
                <a:cs typeface="Cambria"/>
                <a:sym typeface="Wingdings" pitchFamily="2" charset="2"/>
              </a:rPr>
              <a:t>Y and                                                  (1)</a:t>
            </a:r>
          </a:p>
          <a:p>
            <a:r>
              <a:rPr lang="en-US" sz="2000" b="0">
                <a:latin typeface="Cambria"/>
                <a:cs typeface="Cambria"/>
                <a:sym typeface="Wingdings" pitchFamily="2" charset="2"/>
              </a:rPr>
              <a:t>         XZ.                                                             (2)</a:t>
            </a:r>
          </a:p>
          <a:p>
            <a:endParaRPr lang="en-US" sz="2000" b="0">
              <a:latin typeface="Cambria"/>
              <a:cs typeface="Cambria"/>
              <a:sym typeface="Wingdings" pitchFamily="2" charset="2"/>
            </a:endParaRPr>
          </a:p>
          <a:p>
            <a:r>
              <a:rPr lang="en-US" sz="2000" b="0">
                <a:latin typeface="Cambria"/>
                <a:cs typeface="Cambria"/>
                <a:sym typeface="Wingdings" pitchFamily="2" charset="2"/>
              </a:rPr>
              <a:t>Applying Augmentation rule on (1), we have </a:t>
            </a:r>
          </a:p>
          <a:p>
            <a:r>
              <a:rPr lang="en-US" sz="2000" b="0">
                <a:latin typeface="Cambria"/>
                <a:cs typeface="Cambria"/>
                <a:sym typeface="Wingdings" pitchFamily="2" charset="2"/>
              </a:rPr>
              <a:t>         XXXY          XXY.                                 (3)</a:t>
            </a:r>
          </a:p>
          <a:p>
            <a:endParaRPr lang="en-US" sz="2000" b="0">
              <a:latin typeface="Cambria"/>
              <a:cs typeface="Cambria"/>
              <a:sym typeface="Wingdings" pitchFamily="2" charset="2"/>
            </a:endParaRPr>
          </a:p>
          <a:p>
            <a:r>
              <a:rPr lang="en-US" sz="2000" b="0">
                <a:latin typeface="Cambria"/>
                <a:cs typeface="Cambria"/>
                <a:sym typeface="Wingdings" pitchFamily="2" charset="2"/>
              </a:rPr>
              <a:t>Applying Augmentation rule on (2), we have</a:t>
            </a:r>
          </a:p>
          <a:p>
            <a:r>
              <a:rPr lang="en-US" sz="2000" b="0">
                <a:latin typeface="Cambria"/>
                <a:cs typeface="Cambria"/>
                <a:sym typeface="Wingdings" pitchFamily="2" charset="2"/>
              </a:rPr>
              <a:t>         XYZY          XYYZ .                             (4)</a:t>
            </a:r>
          </a:p>
          <a:p>
            <a:endParaRPr lang="en-US" sz="2000" b="0">
              <a:latin typeface="Cambria"/>
              <a:cs typeface="Cambria"/>
              <a:sym typeface="Wingdings" pitchFamily="2" charset="2"/>
            </a:endParaRPr>
          </a:p>
          <a:p>
            <a:r>
              <a:rPr lang="en-US" sz="2000" b="0">
                <a:latin typeface="Cambria"/>
                <a:cs typeface="Cambria"/>
                <a:sym typeface="Wingdings" pitchFamily="2" charset="2"/>
              </a:rPr>
              <a:t>Applying Transitive rule on (3) and (4), we have </a:t>
            </a:r>
          </a:p>
          <a:p>
            <a:r>
              <a:rPr lang="en-US" sz="2000" b="0">
                <a:latin typeface="Cambria"/>
                <a:cs typeface="Cambria"/>
                <a:sym typeface="Wingdings" pitchFamily="2" charset="2"/>
              </a:rPr>
              <a:t>         XYZ.</a:t>
            </a:r>
            <a:endParaRPr lang="en-US" sz="2000" b="0">
              <a:latin typeface="Cambria"/>
              <a:cs typeface="Cambria"/>
            </a:endParaRPr>
          </a:p>
        </p:txBody>
      </p:sp>
      <p:graphicFrame>
        <p:nvGraphicFramePr>
          <p:cNvPr id="10242" name="Object 1024"/>
          <p:cNvGraphicFramePr>
            <a:graphicFrameLocks noChangeAspect="1"/>
          </p:cNvGraphicFramePr>
          <p:nvPr/>
        </p:nvGraphicFramePr>
        <p:xfrm>
          <a:off x="2874150" y="3505200"/>
          <a:ext cx="533400" cy="427038"/>
        </p:xfrm>
        <a:graphic>
          <a:graphicData uri="http://schemas.openxmlformats.org/presentationml/2006/ole">
            <mc:AlternateContent xmlns:mc="http://schemas.openxmlformats.org/markup-compatibility/2006">
              <mc:Choice xmlns:v="urn:schemas-microsoft-com:vml" Requires="v">
                <p:oleObj spid="_x0000_s62531" name="Equation" r:id="rId4" imgW="190440" imgH="152280" progId="Equation.3">
                  <p:embed/>
                </p:oleObj>
              </mc:Choice>
              <mc:Fallback>
                <p:oleObj name="Equation" r:id="rId4" imgW="190440" imgH="152280" progId="Equation.3">
                  <p:embed/>
                  <p:pic>
                    <p:nvPicPr>
                      <p:cNvPr id="10242"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4150" y="3505200"/>
                        <a:ext cx="533400" cy="4270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0243" name="Object 1025"/>
          <p:cNvGraphicFramePr>
            <a:graphicFrameLocks noChangeAspect="1"/>
          </p:cNvGraphicFramePr>
          <p:nvPr/>
        </p:nvGraphicFramePr>
        <p:xfrm>
          <a:off x="2874150" y="4419600"/>
          <a:ext cx="533400" cy="427038"/>
        </p:xfrm>
        <a:graphic>
          <a:graphicData uri="http://schemas.openxmlformats.org/presentationml/2006/ole">
            <mc:AlternateContent xmlns:mc="http://schemas.openxmlformats.org/markup-compatibility/2006">
              <mc:Choice xmlns:v="urn:schemas-microsoft-com:vml" Requires="v">
                <p:oleObj spid="_x0000_s62532" name="Equation" r:id="rId6" imgW="190440" imgH="152280" progId="Equation.3">
                  <p:embed/>
                </p:oleObj>
              </mc:Choice>
              <mc:Fallback>
                <p:oleObj name="Equation" r:id="rId6" imgW="190440" imgH="152280" progId="Equation.3">
                  <p:embed/>
                  <p:pic>
                    <p:nvPicPr>
                      <p:cNvPr id="10243"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4150" y="4419600"/>
                        <a:ext cx="533400" cy="4270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67100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3"/>
          <p:cNvSpPr txBox="1">
            <a:spLocks noChangeArrowheads="1"/>
          </p:cNvSpPr>
          <p:nvPr/>
        </p:nvSpPr>
        <p:spPr bwMode="auto">
          <a:xfrm>
            <a:off x="898525" y="1646238"/>
            <a:ext cx="7032694" cy="461665"/>
          </a:xfrm>
          <a:prstGeom prst="rect">
            <a:avLst/>
          </a:prstGeom>
          <a:noFill/>
          <a:ln w="9525">
            <a:noFill/>
            <a:miter lim="800000"/>
            <a:headEnd/>
            <a:tailEnd/>
          </a:ln>
        </p:spPr>
        <p:txBody>
          <a:bodyPr wrap="none">
            <a:spAutoFit/>
          </a:bodyPr>
          <a:lstStyle/>
          <a:p>
            <a:pPr marL="342900" indent="-342900">
              <a:buFont typeface="Arial"/>
              <a:buChar char="•"/>
            </a:pPr>
            <a:r>
              <a:rPr lang="en-US" b="0">
                <a:solidFill>
                  <a:srgbClr val="3333CC"/>
                </a:solidFill>
                <a:latin typeface="Cambria"/>
                <a:cs typeface="Cambria"/>
              </a:rPr>
              <a:t>Decomposition rule</a:t>
            </a:r>
            <a:r>
              <a:rPr lang="en-US" b="0">
                <a:latin typeface="Cambria"/>
                <a:cs typeface="Cambria"/>
              </a:rPr>
              <a:t>: If X</a:t>
            </a:r>
            <a:r>
              <a:rPr lang="en-US" b="0">
                <a:latin typeface="Cambria"/>
                <a:cs typeface="Cambria"/>
                <a:sym typeface="Wingdings" pitchFamily="2" charset="2"/>
              </a:rPr>
              <a:t>YZ then XY and XZ.</a:t>
            </a:r>
            <a:endParaRPr lang="en-US" b="0">
              <a:latin typeface="Cambria"/>
              <a:cs typeface="Cambria"/>
            </a:endParaRPr>
          </a:p>
        </p:txBody>
      </p:sp>
      <p:sp>
        <p:nvSpPr>
          <p:cNvPr id="9221" name="Text Box 4"/>
          <p:cNvSpPr txBox="1">
            <a:spLocks noChangeArrowheads="1"/>
          </p:cNvSpPr>
          <p:nvPr/>
        </p:nvSpPr>
        <p:spPr bwMode="auto">
          <a:xfrm>
            <a:off x="1127125" y="2408238"/>
            <a:ext cx="7283815" cy="2308324"/>
          </a:xfrm>
          <a:prstGeom prst="rect">
            <a:avLst/>
          </a:prstGeom>
          <a:noFill/>
          <a:ln w="9525">
            <a:noFill/>
            <a:miter lim="800000"/>
            <a:headEnd/>
            <a:tailEnd/>
          </a:ln>
        </p:spPr>
        <p:txBody>
          <a:bodyPr wrap="none">
            <a:spAutoFit/>
          </a:bodyPr>
          <a:lstStyle/>
          <a:p>
            <a:r>
              <a:rPr lang="en-US" b="0">
                <a:latin typeface="Cambria"/>
                <a:cs typeface="Cambria"/>
              </a:rPr>
              <a:t>Given X</a:t>
            </a:r>
            <a:r>
              <a:rPr lang="en-US" b="0">
                <a:latin typeface="Cambria"/>
                <a:cs typeface="Cambria"/>
                <a:sym typeface="Wingdings" pitchFamily="2" charset="2"/>
              </a:rPr>
              <a:t>YZ.                                          (1)</a:t>
            </a:r>
          </a:p>
          <a:p>
            <a:r>
              <a:rPr lang="en-US" b="0">
                <a:latin typeface="Cambria"/>
                <a:cs typeface="Cambria"/>
                <a:sym typeface="Wingdings" pitchFamily="2" charset="2"/>
              </a:rPr>
              <a:t>Since Y    YZ, reflexive rule gives</a:t>
            </a:r>
          </a:p>
          <a:p>
            <a:r>
              <a:rPr lang="en-US" b="0">
                <a:latin typeface="Cambria"/>
                <a:cs typeface="Cambria"/>
                <a:sym typeface="Wingdings" pitchFamily="2" charset="2"/>
              </a:rPr>
              <a:t>                YZY.                                      (2)</a:t>
            </a:r>
          </a:p>
          <a:p>
            <a:endParaRPr lang="en-US" b="0">
              <a:latin typeface="Cambria"/>
              <a:cs typeface="Cambria"/>
              <a:sym typeface="Wingdings" pitchFamily="2" charset="2"/>
            </a:endParaRPr>
          </a:p>
          <a:p>
            <a:r>
              <a:rPr lang="en-US" b="0">
                <a:latin typeface="Cambria"/>
                <a:cs typeface="Cambria"/>
                <a:sym typeface="Wingdings" pitchFamily="2" charset="2"/>
              </a:rPr>
              <a:t>Applying Transitive rule on (1) and (2), we have XY.</a:t>
            </a:r>
          </a:p>
          <a:p>
            <a:r>
              <a:rPr lang="en-US" b="0">
                <a:latin typeface="Cambria"/>
                <a:cs typeface="Cambria"/>
                <a:sym typeface="Wingdings" pitchFamily="2" charset="2"/>
              </a:rPr>
              <a:t>XZ is derived in a similar way.</a:t>
            </a:r>
            <a:endParaRPr lang="en-US" b="0">
              <a:latin typeface="Cambria"/>
              <a:cs typeface="Cambria"/>
            </a:endParaRPr>
          </a:p>
        </p:txBody>
      </p:sp>
      <p:graphicFrame>
        <p:nvGraphicFramePr>
          <p:cNvPr id="9218" name="Object 1024"/>
          <p:cNvGraphicFramePr>
            <a:graphicFrameLocks noChangeAspect="1"/>
          </p:cNvGraphicFramePr>
          <p:nvPr/>
        </p:nvGraphicFramePr>
        <p:xfrm>
          <a:off x="2133600" y="2895600"/>
          <a:ext cx="304800" cy="304800"/>
        </p:xfrm>
        <a:graphic>
          <a:graphicData uri="http://schemas.openxmlformats.org/presentationml/2006/ole">
            <mc:AlternateContent xmlns:mc="http://schemas.openxmlformats.org/markup-compatibility/2006">
              <mc:Choice xmlns:v="urn:schemas-microsoft-com:vml" Requires="v">
                <p:oleObj spid="_x0000_s63522" name="Equation" r:id="rId4" imgW="152280" imgH="152280" progId="Equation.3">
                  <p:embed/>
                </p:oleObj>
              </mc:Choice>
              <mc:Fallback>
                <p:oleObj name="Equation" r:id="rId4" imgW="152280" imgH="152280" progId="Equation.3">
                  <p:embed/>
                  <p:pic>
                    <p:nvPicPr>
                      <p:cNvPr id="9218"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895600"/>
                        <a:ext cx="304800" cy="3048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9222" name="Rectangle 6"/>
          <p:cNvSpPr>
            <a:spLocks noGrp="1" noChangeArrowheads="1"/>
          </p:cNvSpPr>
          <p:nvPr>
            <p:ph type="title" idx="4294967295"/>
          </p:nvPr>
        </p:nvSpPr>
        <p:spPr/>
        <p:txBody>
          <a:bodyPr/>
          <a:lstStyle/>
          <a:p>
            <a:pPr eaLnBrk="1" hangingPunct="1"/>
            <a:r>
              <a:rPr lang="en-US">
                <a:latin typeface="Cambria"/>
                <a:cs typeface="Cambria"/>
              </a:rPr>
              <a:t> </a:t>
            </a:r>
          </a:p>
        </p:txBody>
      </p:sp>
      <p:sp>
        <p:nvSpPr>
          <p:cNvPr id="7" name="Text Box 2">
            <a:extLst>
              <a:ext uri="{FF2B5EF4-FFF2-40B4-BE49-F238E27FC236}">
                <a16:creationId xmlns:a16="http://schemas.microsoft.com/office/drawing/2014/main" id="{1B4E15F7-88D2-6642-8CF4-B04E25E5BD83}"/>
              </a:ext>
            </a:extLst>
          </p:cNvPr>
          <p:cNvSpPr txBox="1">
            <a:spLocks noChangeArrowheads="1"/>
          </p:cNvSpPr>
          <p:nvPr/>
        </p:nvSpPr>
        <p:spPr bwMode="auto">
          <a:xfrm>
            <a:off x="967707" y="381000"/>
            <a:ext cx="6880893" cy="954107"/>
          </a:xfrm>
          <a:prstGeom prst="rect">
            <a:avLst/>
          </a:prstGeom>
          <a:noFill/>
          <a:ln w="9525">
            <a:noFill/>
            <a:miter lim="800000"/>
            <a:headEnd/>
            <a:tailEnd/>
          </a:ln>
        </p:spPr>
        <p:txBody>
          <a:bodyPr wrap="square">
            <a:spAutoFit/>
          </a:bodyPr>
          <a:lstStyle/>
          <a:p>
            <a:r>
              <a:rPr lang="en-US" sz="2800" b="0" dirty="0">
                <a:latin typeface="Cambria"/>
                <a:cs typeface="Cambria"/>
              </a:rPr>
              <a:t>Use Armstrong axioms to derive some other useful inference rules</a:t>
            </a:r>
          </a:p>
        </p:txBody>
      </p:sp>
    </p:spTree>
    <p:extLst>
      <p:ext uri="{BB962C8B-B14F-4D97-AF65-F5344CB8AC3E}">
        <p14:creationId xmlns:p14="http://schemas.microsoft.com/office/powerpoint/2010/main" val="998401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2"/>
          <p:cNvSpPr>
            <a:spLocks noChangeArrowheads="1"/>
          </p:cNvSpPr>
          <p:nvPr/>
        </p:nvSpPr>
        <p:spPr bwMode="auto">
          <a:xfrm>
            <a:off x="2727325" y="517525"/>
            <a:ext cx="2057400" cy="685800"/>
          </a:xfrm>
          <a:prstGeom prst="ellipse">
            <a:avLst/>
          </a:prstGeom>
          <a:noFill/>
          <a:ln w="9525">
            <a:solidFill>
              <a:schemeClr val="tx1"/>
            </a:solidFill>
            <a:round/>
            <a:headEnd/>
            <a:tailEnd/>
          </a:ln>
        </p:spPr>
        <p:txBody>
          <a:bodyPr wrap="none" anchor="ctr"/>
          <a:lstStyle/>
          <a:p>
            <a:endParaRPr lang="en-US">
              <a:latin typeface="Cambria"/>
              <a:cs typeface="Cambria"/>
            </a:endParaRPr>
          </a:p>
        </p:txBody>
      </p:sp>
      <p:sp>
        <p:nvSpPr>
          <p:cNvPr id="34819" name="Text Box 3"/>
          <p:cNvSpPr txBox="1">
            <a:spLocks noChangeArrowheads="1"/>
          </p:cNvSpPr>
          <p:nvPr/>
        </p:nvSpPr>
        <p:spPr bwMode="auto">
          <a:xfrm>
            <a:off x="3092450" y="687388"/>
            <a:ext cx="1338828" cy="400110"/>
          </a:xfrm>
          <a:prstGeom prst="rect">
            <a:avLst/>
          </a:prstGeom>
          <a:noFill/>
          <a:ln w="9525">
            <a:noFill/>
            <a:miter lim="800000"/>
            <a:headEnd/>
            <a:tailEnd/>
          </a:ln>
        </p:spPr>
        <p:txBody>
          <a:bodyPr wrap="none">
            <a:spAutoFit/>
          </a:bodyPr>
          <a:lstStyle/>
          <a:p>
            <a:r>
              <a:rPr lang="en-US" sz="2000" b="0">
                <a:latin typeface="Cambria"/>
                <a:cs typeface="Cambria"/>
              </a:rPr>
              <a:t>miniworld</a:t>
            </a:r>
          </a:p>
        </p:txBody>
      </p:sp>
      <p:sp>
        <p:nvSpPr>
          <p:cNvPr id="34820" name="Rectangle 4"/>
          <p:cNvSpPr>
            <a:spLocks noChangeArrowheads="1"/>
          </p:cNvSpPr>
          <p:nvPr/>
        </p:nvSpPr>
        <p:spPr bwMode="auto">
          <a:xfrm>
            <a:off x="1981200" y="1390650"/>
            <a:ext cx="3886200" cy="422275"/>
          </a:xfrm>
          <a:prstGeom prst="rect">
            <a:avLst/>
          </a:prstGeom>
          <a:noFill/>
          <a:ln w="9525">
            <a:solidFill>
              <a:schemeClr val="tx1"/>
            </a:solidFill>
            <a:miter lim="800000"/>
            <a:headEnd/>
            <a:tailEnd/>
          </a:ln>
        </p:spPr>
        <p:txBody>
          <a:bodyPr wrap="none" anchor="ctr"/>
          <a:lstStyle/>
          <a:p>
            <a:endParaRPr lang="en-US">
              <a:latin typeface="Cambria"/>
              <a:cs typeface="Cambria"/>
            </a:endParaRPr>
          </a:p>
        </p:txBody>
      </p:sp>
      <p:sp>
        <p:nvSpPr>
          <p:cNvPr id="34821" name="Text Box 5"/>
          <p:cNvSpPr txBox="1">
            <a:spLocks noChangeArrowheads="1"/>
          </p:cNvSpPr>
          <p:nvPr/>
        </p:nvSpPr>
        <p:spPr bwMode="auto">
          <a:xfrm>
            <a:off x="2041525" y="1431925"/>
            <a:ext cx="3647152" cy="369332"/>
          </a:xfrm>
          <a:prstGeom prst="rect">
            <a:avLst/>
          </a:prstGeom>
          <a:noFill/>
          <a:ln w="9525">
            <a:noFill/>
            <a:miter lim="800000"/>
            <a:headEnd/>
            <a:tailEnd/>
          </a:ln>
        </p:spPr>
        <p:txBody>
          <a:bodyPr wrap="none">
            <a:spAutoFit/>
          </a:bodyPr>
          <a:lstStyle/>
          <a:p>
            <a:r>
              <a:rPr lang="en-US" sz="1800" b="0" dirty="0">
                <a:latin typeface="Cambria"/>
                <a:cs typeface="Cambria"/>
              </a:rPr>
              <a:t>Requirements &amp; collection analysis</a:t>
            </a:r>
          </a:p>
        </p:txBody>
      </p:sp>
      <p:sp>
        <p:nvSpPr>
          <p:cNvPr id="34822" name="Text Box 6"/>
          <p:cNvSpPr txBox="1">
            <a:spLocks noChangeArrowheads="1"/>
          </p:cNvSpPr>
          <p:nvPr/>
        </p:nvSpPr>
        <p:spPr bwMode="auto">
          <a:xfrm>
            <a:off x="2651125" y="2651125"/>
            <a:ext cx="2011939" cy="369332"/>
          </a:xfrm>
          <a:prstGeom prst="rect">
            <a:avLst/>
          </a:prstGeom>
          <a:noFill/>
          <a:ln w="9525">
            <a:noFill/>
            <a:miter lim="800000"/>
            <a:headEnd/>
            <a:tailEnd/>
          </a:ln>
        </p:spPr>
        <p:txBody>
          <a:bodyPr wrap="none">
            <a:spAutoFit/>
          </a:bodyPr>
          <a:lstStyle/>
          <a:p>
            <a:r>
              <a:rPr lang="en-US" sz="1800" b="0" dirty="0">
                <a:latin typeface="Cambria"/>
                <a:cs typeface="Cambria"/>
              </a:rPr>
              <a:t>Conceptual Design</a:t>
            </a:r>
          </a:p>
        </p:txBody>
      </p:sp>
      <p:sp>
        <p:nvSpPr>
          <p:cNvPr id="34823" name="Text Box 7"/>
          <p:cNvSpPr txBox="1">
            <a:spLocks noChangeArrowheads="1"/>
          </p:cNvSpPr>
          <p:nvPr/>
        </p:nvSpPr>
        <p:spPr bwMode="auto">
          <a:xfrm>
            <a:off x="2651125" y="3870325"/>
            <a:ext cx="2223686" cy="369332"/>
          </a:xfrm>
          <a:prstGeom prst="rect">
            <a:avLst/>
          </a:prstGeom>
          <a:noFill/>
          <a:ln w="9525">
            <a:noFill/>
            <a:miter lim="800000"/>
            <a:headEnd/>
            <a:tailEnd/>
          </a:ln>
        </p:spPr>
        <p:txBody>
          <a:bodyPr wrap="none">
            <a:spAutoFit/>
          </a:bodyPr>
          <a:lstStyle/>
          <a:p>
            <a:r>
              <a:rPr lang="en-US" sz="1800" b="0">
                <a:latin typeface="Cambria"/>
                <a:cs typeface="Cambria"/>
              </a:rPr>
              <a:t>Data Model Mapping</a:t>
            </a:r>
          </a:p>
        </p:txBody>
      </p:sp>
      <p:sp>
        <p:nvSpPr>
          <p:cNvPr id="34824" name="Text Box 9"/>
          <p:cNvSpPr txBox="1">
            <a:spLocks noChangeArrowheads="1"/>
          </p:cNvSpPr>
          <p:nvPr/>
        </p:nvSpPr>
        <p:spPr bwMode="auto">
          <a:xfrm>
            <a:off x="2498725" y="2041525"/>
            <a:ext cx="2544286" cy="369332"/>
          </a:xfrm>
          <a:prstGeom prst="rect">
            <a:avLst/>
          </a:prstGeom>
          <a:noFill/>
          <a:ln w="9525">
            <a:noFill/>
            <a:miter lim="800000"/>
            <a:headEnd/>
            <a:tailEnd/>
          </a:ln>
        </p:spPr>
        <p:txBody>
          <a:bodyPr wrap="none">
            <a:spAutoFit/>
          </a:bodyPr>
          <a:lstStyle/>
          <a:p>
            <a:r>
              <a:rPr lang="en-US" sz="1800" b="0" dirty="0">
                <a:latin typeface="Cambria"/>
                <a:cs typeface="Cambria"/>
              </a:rPr>
              <a:t>Database Requirements</a:t>
            </a:r>
          </a:p>
        </p:txBody>
      </p:sp>
      <p:sp>
        <p:nvSpPr>
          <p:cNvPr id="34825" name="Line 10"/>
          <p:cNvSpPr>
            <a:spLocks noChangeShapeType="1"/>
          </p:cNvSpPr>
          <p:nvPr/>
        </p:nvSpPr>
        <p:spPr bwMode="auto">
          <a:xfrm>
            <a:off x="3717925" y="1812925"/>
            <a:ext cx="0" cy="2286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34826" name="Line 11"/>
          <p:cNvSpPr>
            <a:spLocks noChangeShapeType="1"/>
          </p:cNvSpPr>
          <p:nvPr/>
        </p:nvSpPr>
        <p:spPr bwMode="auto">
          <a:xfrm>
            <a:off x="3717925" y="1203325"/>
            <a:ext cx="0" cy="1524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34827" name="Line 12"/>
          <p:cNvSpPr>
            <a:spLocks noChangeShapeType="1"/>
          </p:cNvSpPr>
          <p:nvPr/>
        </p:nvSpPr>
        <p:spPr bwMode="auto">
          <a:xfrm>
            <a:off x="3717925" y="2346325"/>
            <a:ext cx="0" cy="2286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34828" name="Rectangle 13"/>
          <p:cNvSpPr>
            <a:spLocks noChangeArrowheads="1"/>
          </p:cNvSpPr>
          <p:nvPr/>
        </p:nvSpPr>
        <p:spPr bwMode="auto">
          <a:xfrm>
            <a:off x="2651125" y="2651125"/>
            <a:ext cx="2133600" cy="381000"/>
          </a:xfrm>
          <a:prstGeom prst="rect">
            <a:avLst/>
          </a:prstGeom>
          <a:noFill/>
          <a:ln w="9525">
            <a:solidFill>
              <a:schemeClr val="tx1"/>
            </a:solidFill>
            <a:miter lim="800000"/>
            <a:headEnd/>
            <a:tailEnd/>
          </a:ln>
        </p:spPr>
        <p:txBody>
          <a:bodyPr wrap="none" anchor="ctr"/>
          <a:lstStyle/>
          <a:p>
            <a:endParaRPr lang="en-US">
              <a:latin typeface="Cambria"/>
              <a:cs typeface="Cambria"/>
            </a:endParaRPr>
          </a:p>
        </p:txBody>
      </p:sp>
      <p:sp>
        <p:nvSpPr>
          <p:cNvPr id="34829" name="Line 14"/>
          <p:cNvSpPr>
            <a:spLocks noChangeShapeType="1"/>
          </p:cNvSpPr>
          <p:nvPr/>
        </p:nvSpPr>
        <p:spPr bwMode="auto">
          <a:xfrm>
            <a:off x="3717925" y="3032125"/>
            <a:ext cx="0" cy="2286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34830" name="Text Box 15"/>
          <p:cNvSpPr txBox="1">
            <a:spLocks noChangeArrowheads="1"/>
          </p:cNvSpPr>
          <p:nvPr/>
        </p:nvSpPr>
        <p:spPr bwMode="auto">
          <a:xfrm>
            <a:off x="2574925" y="3260725"/>
            <a:ext cx="3576370" cy="369332"/>
          </a:xfrm>
          <a:prstGeom prst="rect">
            <a:avLst/>
          </a:prstGeom>
          <a:noFill/>
          <a:ln w="9525">
            <a:noFill/>
            <a:miter lim="800000"/>
            <a:headEnd/>
            <a:tailEnd/>
          </a:ln>
        </p:spPr>
        <p:txBody>
          <a:bodyPr wrap="none">
            <a:spAutoFit/>
          </a:bodyPr>
          <a:lstStyle/>
          <a:p>
            <a:r>
              <a:rPr lang="en-US" sz="1800" b="0" dirty="0">
                <a:latin typeface="Cambria"/>
                <a:cs typeface="Cambria"/>
              </a:rPr>
              <a:t>Conceptual Schema ( </a:t>
            </a:r>
            <a:r>
              <a:rPr lang="en-US" sz="1800" b="0" dirty="0">
                <a:solidFill>
                  <a:srgbClr val="FF0000"/>
                </a:solidFill>
                <a:latin typeface="Cambria"/>
                <a:cs typeface="Cambria"/>
              </a:rPr>
              <a:t>ER diagram </a:t>
            </a:r>
            <a:r>
              <a:rPr lang="en-US" sz="1800" b="0" dirty="0">
                <a:latin typeface="Cambria"/>
                <a:cs typeface="Cambria"/>
              </a:rPr>
              <a:t>)</a:t>
            </a:r>
          </a:p>
        </p:txBody>
      </p:sp>
      <p:sp>
        <p:nvSpPr>
          <p:cNvPr id="34831" name="Line 16"/>
          <p:cNvSpPr>
            <a:spLocks noChangeShapeType="1"/>
          </p:cNvSpPr>
          <p:nvPr/>
        </p:nvSpPr>
        <p:spPr bwMode="auto">
          <a:xfrm>
            <a:off x="3717925" y="3565525"/>
            <a:ext cx="0" cy="2286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34832" name="Rectangle 17"/>
          <p:cNvSpPr>
            <a:spLocks noChangeArrowheads="1"/>
          </p:cNvSpPr>
          <p:nvPr/>
        </p:nvSpPr>
        <p:spPr bwMode="auto">
          <a:xfrm>
            <a:off x="2651125" y="3870325"/>
            <a:ext cx="2362200" cy="381000"/>
          </a:xfrm>
          <a:prstGeom prst="rect">
            <a:avLst/>
          </a:prstGeom>
          <a:noFill/>
          <a:ln w="9525">
            <a:solidFill>
              <a:schemeClr val="tx1"/>
            </a:solidFill>
            <a:miter lim="800000"/>
            <a:headEnd/>
            <a:tailEnd/>
          </a:ln>
        </p:spPr>
        <p:txBody>
          <a:bodyPr wrap="none" anchor="ctr"/>
          <a:lstStyle/>
          <a:p>
            <a:endParaRPr lang="en-US">
              <a:latin typeface="Cambria"/>
              <a:cs typeface="Cambria"/>
            </a:endParaRPr>
          </a:p>
        </p:txBody>
      </p:sp>
      <p:sp>
        <p:nvSpPr>
          <p:cNvPr id="34833" name="Line 18"/>
          <p:cNvSpPr>
            <a:spLocks noChangeShapeType="1"/>
          </p:cNvSpPr>
          <p:nvPr/>
        </p:nvSpPr>
        <p:spPr bwMode="auto">
          <a:xfrm>
            <a:off x="5013325" y="2879725"/>
            <a:ext cx="1752600" cy="0"/>
          </a:xfrm>
          <a:prstGeom prst="line">
            <a:avLst/>
          </a:prstGeom>
          <a:noFill/>
          <a:ln w="9525">
            <a:solidFill>
              <a:schemeClr val="tx1"/>
            </a:solidFill>
            <a:round/>
            <a:headEnd/>
            <a:tailEnd/>
          </a:ln>
        </p:spPr>
        <p:txBody>
          <a:bodyPr/>
          <a:lstStyle/>
          <a:p>
            <a:endParaRPr lang="en-US">
              <a:latin typeface="Cambria"/>
              <a:cs typeface="Cambria"/>
            </a:endParaRPr>
          </a:p>
        </p:txBody>
      </p:sp>
      <p:sp>
        <p:nvSpPr>
          <p:cNvPr id="34834" name="Line 19"/>
          <p:cNvSpPr>
            <a:spLocks noChangeShapeType="1"/>
          </p:cNvSpPr>
          <p:nvPr/>
        </p:nvSpPr>
        <p:spPr bwMode="auto">
          <a:xfrm flipV="1">
            <a:off x="6765925" y="1584325"/>
            <a:ext cx="0" cy="1295400"/>
          </a:xfrm>
          <a:prstGeom prst="line">
            <a:avLst/>
          </a:prstGeom>
          <a:noFill/>
          <a:ln w="9525">
            <a:solidFill>
              <a:schemeClr val="tx1"/>
            </a:solidFill>
            <a:round/>
            <a:headEnd/>
            <a:tailEnd/>
          </a:ln>
        </p:spPr>
        <p:txBody>
          <a:bodyPr/>
          <a:lstStyle/>
          <a:p>
            <a:endParaRPr lang="en-US">
              <a:latin typeface="Cambria"/>
              <a:cs typeface="Cambria"/>
            </a:endParaRPr>
          </a:p>
        </p:txBody>
      </p:sp>
      <p:sp>
        <p:nvSpPr>
          <p:cNvPr id="34835" name="Line 20"/>
          <p:cNvSpPr>
            <a:spLocks noChangeShapeType="1"/>
          </p:cNvSpPr>
          <p:nvPr/>
        </p:nvSpPr>
        <p:spPr bwMode="auto">
          <a:xfrm flipH="1">
            <a:off x="5927725" y="1584325"/>
            <a:ext cx="838200" cy="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34836" name="Line 21"/>
          <p:cNvSpPr>
            <a:spLocks noChangeShapeType="1"/>
          </p:cNvSpPr>
          <p:nvPr/>
        </p:nvSpPr>
        <p:spPr bwMode="auto">
          <a:xfrm flipH="1" flipV="1">
            <a:off x="450850" y="4022724"/>
            <a:ext cx="2130425" cy="27543"/>
          </a:xfrm>
          <a:prstGeom prst="line">
            <a:avLst/>
          </a:prstGeom>
          <a:noFill/>
          <a:ln w="9525">
            <a:solidFill>
              <a:schemeClr val="tx1"/>
            </a:solidFill>
            <a:prstDash val="dash"/>
            <a:round/>
            <a:headEnd/>
            <a:tailEnd/>
          </a:ln>
        </p:spPr>
        <p:txBody>
          <a:bodyPr/>
          <a:lstStyle/>
          <a:p>
            <a:endParaRPr lang="en-US">
              <a:latin typeface="Cambria"/>
              <a:cs typeface="Cambria"/>
            </a:endParaRPr>
          </a:p>
        </p:txBody>
      </p:sp>
      <p:sp>
        <p:nvSpPr>
          <p:cNvPr id="34837" name="Text Box 22"/>
          <p:cNvSpPr txBox="1">
            <a:spLocks noChangeArrowheads="1"/>
          </p:cNvSpPr>
          <p:nvPr/>
        </p:nvSpPr>
        <p:spPr bwMode="auto">
          <a:xfrm>
            <a:off x="603250" y="3717925"/>
            <a:ext cx="1872127" cy="338554"/>
          </a:xfrm>
          <a:prstGeom prst="rect">
            <a:avLst/>
          </a:prstGeom>
          <a:noFill/>
          <a:ln w="9525">
            <a:noFill/>
            <a:miter lim="800000"/>
            <a:headEnd/>
            <a:tailEnd/>
          </a:ln>
        </p:spPr>
        <p:txBody>
          <a:bodyPr wrap="none">
            <a:spAutoFit/>
          </a:bodyPr>
          <a:lstStyle/>
          <a:p>
            <a:r>
              <a:rPr lang="en-US" sz="1600" b="0">
                <a:latin typeface="Cambria"/>
                <a:cs typeface="Cambria"/>
              </a:rPr>
              <a:t>DBMS independent</a:t>
            </a:r>
          </a:p>
        </p:txBody>
      </p:sp>
      <p:sp>
        <p:nvSpPr>
          <p:cNvPr id="34838" name="Line 23"/>
          <p:cNvSpPr>
            <a:spLocks noChangeShapeType="1"/>
          </p:cNvSpPr>
          <p:nvPr/>
        </p:nvSpPr>
        <p:spPr bwMode="auto">
          <a:xfrm flipV="1">
            <a:off x="527050" y="3565525"/>
            <a:ext cx="0" cy="3810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34839" name="Text Box 24"/>
          <p:cNvSpPr txBox="1">
            <a:spLocks noChangeArrowheads="1"/>
          </p:cNvSpPr>
          <p:nvPr/>
        </p:nvSpPr>
        <p:spPr bwMode="auto">
          <a:xfrm>
            <a:off x="679450" y="4098925"/>
            <a:ext cx="1419579" cy="338554"/>
          </a:xfrm>
          <a:prstGeom prst="rect">
            <a:avLst/>
          </a:prstGeom>
          <a:noFill/>
          <a:ln w="9525">
            <a:noFill/>
            <a:miter lim="800000"/>
            <a:headEnd/>
            <a:tailEnd/>
          </a:ln>
        </p:spPr>
        <p:txBody>
          <a:bodyPr wrap="none">
            <a:spAutoFit/>
          </a:bodyPr>
          <a:lstStyle/>
          <a:p>
            <a:r>
              <a:rPr lang="en-US" sz="1600" b="0">
                <a:latin typeface="Cambria"/>
                <a:cs typeface="Cambria"/>
              </a:rPr>
              <a:t>DBMS specific</a:t>
            </a:r>
          </a:p>
        </p:txBody>
      </p:sp>
      <p:sp>
        <p:nvSpPr>
          <p:cNvPr id="34840" name="Line 25"/>
          <p:cNvSpPr>
            <a:spLocks noChangeShapeType="1"/>
          </p:cNvSpPr>
          <p:nvPr/>
        </p:nvSpPr>
        <p:spPr bwMode="auto">
          <a:xfrm>
            <a:off x="527050" y="4098925"/>
            <a:ext cx="0" cy="3810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34841" name="Line 26"/>
          <p:cNvSpPr>
            <a:spLocks noChangeShapeType="1"/>
          </p:cNvSpPr>
          <p:nvPr/>
        </p:nvSpPr>
        <p:spPr bwMode="auto">
          <a:xfrm>
            <a:off x="3717925" y="4251325"/>
            <a:ext cx="0" cy="2286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34842" name="Text Box 27"/>
          <p:cNvSpPr txBox="1">
            <a:spLocks noChangeArrowheads="1"/>
          </p:cNvSpPr>
          <p:nvPr/>
        </p:nvSpPr>
        <p:spPr bwMode="auto">
          <a:xfrm>
            <a:off x="2346325" y="4479925"/>
            <a:ext cx="3354329" cy="369332"/>
          </a:xfrm>
          <a:prstGeom prst="rect">
            <a:avLst/>
          </a:prstGeom>
          <a:noFill/>
          <a:ln w="9525">
            <a:noFill/>
            <a:miter lim="800000"/>
            <a:headEnd/>
            <a:tailEnd/>
          </a:ln>
        </p:spPr>
        <p:txBody>
          <a:bodyPr wrap="none">
            <a:spAutoFit/>
          </a:bodyPr>
          <a:lstStyle/>
          <a:p>
            <a:r>
              <a:rPr lang="en-US" sz="1800" b="0">
                <a:latin typeface="Cambria"/>
                <a:cs typeface="Cambria"/>
              </a:rPr>
              <a:t>Conceptual Schema ( </a:t>
            </a:r>
            <a:r>
              <a:rPr lang="en-US" sz="1800" b="0">
                <a:solidFill>
                  <a:srgbClr val="FF0000"/>
                </a:solidFill>
                <a:latin typeface="Cambria"/>
                <a:cs typeface="Cambria"/>
              </a:rPr>
              <a:t>Relations </a:t>
            </a:r>
            <a:r>
              <a:rPr lang="en-US" sz="1800" b="0">
                <a:latin typeface="Cambria"/>
                <a:cs typeface="Cambria"/>
              </a:rPr>
              <a:t>)</a:t>
            </a:r>
          </a:p>
        </p:txBody>
      </p:sp>
      <p:sp>
        <p:nvSpPr>
          <p:cNvPr id="34843" name="Text Box 32"/>
          <p:cNvSpPr txBox="1">
            <a:spLocks noChangeArrowheads="1"/>
          </p:cNvSpPr>
          <p:nvPr/>
        </p:nvSpPr>
        <p:spPr bwMode="auto">
          <a:xfrm>
            <a:off x="6765925" y="1965325"/>
            <a:ext cx="1371600" cy="336550"/>
          </a:xfrm>
          <a:prstGeom prst="rect">
            <a:avLst/>
          </a:prstGeom>
          <a:noFill/>
          <a:ln w="9525">
            <a:noFill/>
            <a:miter lim="800000"/>
            <a:headEnd/>
            <a:tailEnd/>
          </a:ln>
        </p:spPr>
        <p:txBody>
          <a:bodyPr>
            <a:spAutoFit/>
          </a:bodyPr>
          <a:lstStyle/>
          <a:p>
            <a:r>
              <a:rPr lang="en-US" sz="1600" b="0">
                <a:latin typeface="Cambria"/>
                <a:cs typeface="Cambria"/>
              </a:rPr>
              <a:t>refinement</a:t>
            </a:r>
          </a:p>
        </p:txBody>
      </p:sp>
      <p:sp>
        <p:nvSpPr>
          <p:cNvPr id="34844" name="Text Box 37"/>
          <p:cNvSpPr txBox="1">
            <a:spLocks noChangeArrowheads="1"/>
          </p:cNvSpPr>
          <p:nvPr/>
        </p:nvSpPr>
        <p:spPr bwMode="auto">
          <a:xfrm>
            <a:off x="2581275" y="4953000"/>
            <a:ext cx="3108543" cy="707886"/>
          </a:xfrm>
          <a:prstGeom prst="rect">
            <a:avLst/>
          </a:prstGeom>
          <a:noFill/>
          <a:ln w="9525">
            <a:noFill/>
            <a:miter lim="800000"/>
            <a:headEnd/>
            <a:tailEnd/>
          </a:ln>
        </p:spPr>
        <p:txBody>
          <a:bodyPr wrap="none">
            <a:spAutoFit/>
          </a:bodyPr>
          <a:lstStyle/>
          <a:p>
            <a:pPr marL="342900" indent="-342900">
              <a:buFont typeface="Arial"/>
              <a:buChar char="•"/>
            </a:pPr>
            <a:r>
              <a:rPr lang="en-US" sz="2000" b="0" dirty="0">
                <a:latin typeface="Cambria"/>
                <a:cs typeface="Cambria"/>
              </a:rPr>
              <a:t> primary key constraint</a:t>
            </a:r>
          </a:p>
          <a:p>
            <a:pPr marL="342900" indent="-342900">
              <a:buFont typeface="Arial"/>
              <a:buChar char="•"/>
            </a:pPr>
            <a:r>
              <a:rPr lang="en-US" sz="2000" b="0" dirty="0">
                <a:latin typeface="Cambria"/>
                <a:cs typeface="Cambria"/>
              </a:rPr>
              <a:t> foreign key constraint</a:t>
            </a:r>
          </a:p>
        </p:txBody>
      </p:sp>
      <p:sp>
        <p:nvSpPr>
          <p:cNvPr id="4" name="Line Callout 2 3">
            <a:extLst>
              <a:ext uri="{FF2B5EF4-FFF2-40B4-BE49-F238E27FC236}">
                <a16:creationId xmlns:a16="http://schemas.microsoft.com/office/drawing/2014/main" id="{CAEB2719-A4B0-E847-AB2F-29DD1BA7A9CD}"/>
              </a:ext>
            </a:extLst>
          </p:cNvPr>
          <p:cNvSpPr/>
          <p:nvPr/>
        </p:nvSpPr>
        <p:spPr bwMode="auto">
          <a:xfrm>
            <a:off x="6400800" y="3962400"/>
            <a:ext cx="2133600" cy="2209800"/>
          </a:xfrm>
          <a:prstGeom prst="borderCallout2">
            <a:avLst>
              <a:gd name="adj1" fmla="val 19574"/>
              <a:gd name="adj2" fmla="val -2976"/>
              <a:gd name="adj3" fmla="val 25343"/>
              <a:gd name="adj4" fmla="val -14371"/>
              <a:gd name="adj5" fmla="val 35028"/>
              <a:gd name="adj6" fmla="val -3676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b="0" dirty="0">
                <a:latin typeface="Cambria"/>
              </a:rPr>
              <a:t>R1 (N</a:t>
            </a:r>
            <a:r>
              <a:rPr lang="en-US" sz="1800" b="0" baseline="-25000" dirty="0">
                <a:latin typeface="Cambria"/>
              </a:rPr>
              <a:t>1</a:t>
            </a:r>
            <a:r>
              <a:rPr lang="en-US" sz="1800" b="0" dirty="0">
                <a:latin typeface="Cambria"/>
              </a:rPr>
              <a:t>, A</a:t>
            </a:r>
            <a:r>
              <a:rPr lang="en-US" sz="1800" b="0" baseline="-25000" dirty="0">
                <a:latin typeface="Cambria"/>
              </a:rPr>
              <a:t>1</a:t>
            </a:r>
            <a:r>
              <a:rPr lang="en-US" sz="1800" b="0" dirty="0">
                <a:latin typeface="Cambria"/>
              </a:rPr>
              <a:t>, … A</a:t>
            </a:r>
            <a:r>
              <a:rPr lang="en-US" sz="1800" b="0" baseline="-25000" dirty="0">
                <a:latin typeface="Cambria"/>
              </a:rPr>
              <a:t>n1</a:t>
            </a:r>
            <a:r>
              <a:rPr lang="en-US" sz="1800" b="0" dirty="0">
                <a:latin typeface="Cambria"/>
              </a:rPr>
              <a:t>)</a:t>
            </a:r>
          </a:p>
          <a:p>
            <a:r>
              <a:rPr lang="en-US" sz="1800" b="0" dirty="0">
                <a:latin typeface="Cambria"/>
              </a:rPr>
              <a:t>R2 (N</a:t>
            </a:r>
            <a:r>
              <a:rPr lang="en-US" sz="1800" b="0" baseline="-25000" dirty="0">
                <a:latin typeface="Cambria"/>
              </a:rPr>
              <a:t>2</a:t>
            </a:r>
            <a:r>
              <a:rPr lang="en-US" sz="1800" b="0" dirty="0">
                <a:latin typeface="Cambria"/>
              </a:rPr>
              <a:t>, A</a:t>
            </a:r>
            <a:r>
              <a:rPr lang="en-US" sz="1800" b="0" baseline="-25000" dirty="0">
                <a:latin typeface="Cambria"/>
              </a:rPr>
              <a:t>1</a:t>
            </a:r>
            <a:r>
              <a:rPr lang="en-US" sz="1800" b="0" dirty="0">
                <a:latin typeface="Cambria"/>
              </a:rPr>
              <a:t>, … A</a:t>
            </a:r>
            <a:r>
              <a:rPr lang="en-US" sz="1800" b="0" baseline="-25000" dirty="0">
                <a:latin typeface="Cambria"/>
              </a:rPr>
              <a:t>n2</a:t>
            </a:r>
            <a:r>
              <a:rPr lang="en-US" sz="1800" b="0" dirty="0">
                <a:latin typeface="Cambria"/>
              </a:rPr>
              <a:t>)</a:t>
            </a:r>
          </a:p>
          <a:p>
            <a:r>
              <a:rPr lang="en-US" sz="1800" b="0" dirty="0">
                <a:latin typeface="Cambria"/>
              </a:rPr>
              <a:t>:::</a:t>
            </a:r>
          </a:p>
          <a:p>
            <a:r>
              <a:rPr lang="en-US" sz="1800" b="0" dirty="0">
                <a:latin typeface="Cambria"/>
              </a:rPr>
              <a:t>Rm (N</a:t>
            </a:r>
            <a:r>
              <a:rPr lang="en-US" sz="1800" b="0" baseline="-25000" dirty="0">
                <a:latin typeface="Cambria"/>
              </a:rPr>
              <a:t>m</a:t>
            </a:r>
            <a:r>
              <a:rPr lang="en-US" sz="1800" b="0" dirty="0">
                <a:latin typeface="Cambria"/>
              </a:rPr>
              <a:t>, A</a:t>
            </a:r>
            <a:r>
              <a:rPr lang="en-US" sz="1800" b="0" baseline="-25000" dirty="0">
                <a:latin typeface="Cambria"/>
              </a:rPr>
              <a:t>1</a:t>
            </a:r>
            <a:r>
              <a:rPr lang="en-US" sz="1800" b="0" dirty="0">
                <a:latin typeface="Cambria"/>
              </a:rPr>
              <a:t>, … </a:t>
            </a:r>
            <a:r>
              <a:rPr lang="en-US" sz="1800" b="0" dirty="0" err="1">
                <a:latin typeface="Cambria"/>
              </a:rPr>
              <a:t>A</a:t>
            </a:r>
            <a:r>
              <a:rPr lang="en-US" sz="1800" b="0" baseline="-25000" dirty="0" err="1">
                <a:latin typeface="Cambria"/>
              </a:rPr>
              <a:t>nm</a:t>
            </a:r>
            <a:r>
              <a:rPr lang="en-US" sz="1800" b="0" dirty="0">
                <a:latin typeface="Cambria"/>
              </a:rPr>
              <a:t>)</a:t>
            </a:r>
          </a:p>
          <a:p>
            <a:endParaRPr lang="en-US" sz="1800" b="0" dirty="0">
              <a:latin typeface="Cambria"/>
            </a:endParaRPr>
          </a:p>
          <a:p>
            <a:r>
              <a:rPr lang="en-US" sz="1800" b="0" dirty="0">
                <a:latin typeface="Cambria"/>
              </a:rPr>
              <a:t>A1 is unique in R1</a:t>
            </a:r>
          </a:p>
          <a:p>
            <a:r>
              <a:rPr lang="en-US" sz="1800" b="0" dirty="0">
                <a:latin typeface="Cambria"/>
              </a:rPr>
              <a:t>A2 is unique in R2</a:t>
            </a:r>
          </a:p>
          <a:p>
            <a:r>
              <a:rPr lang="en-US" sz="1800" b="0" dirty="0">
                <a:latin typeface="Cambria"/>
              </a:rPr>
              <a:t>:::</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effectLst/>
              <a:latin typeface="Comic Sans MS"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p:cNvSpPr txBox="1">
            <a:spLocks noChangeArrowheads="1"/>
          </p:cNvSpPr>
          <p:nvPr/>
        </p:nvSpPr>
        <p:spPr bwMode="auto">
          <a:xfrm>
            <a:off x="533400" y="1905000"/>
            <a:ext cx="7738016" cy="461665"/>
          </a:xfrm>
          <a:prstGeom prst="rect">
            <a:avLst/>
          </a:prstGeom>
          <a:noFill/>
          <a:ln w="9525">
            <a:noFill/>
            <a:miter lim="800000"/>
            <a:headEnd/>
            <a:tailEnd/>
          </a:ln>
        </p:spPr>
        <p:txBody>
          <a:bodyPr wrap="none">
            <a:spAutoFit/>
          </a:bodyPr>
          <a:lstStyle/>
          <a:p>
            <a:pPr marL="342900" indent="-342900">
              <a:buFont typeface="Arial"/>
              <a:buChar char="•"/>
            </a:pPr>
            <a:r>
              <a:rPr lang="en-US" b="0">
                <a:solidFill>
                  <a:srgbClr val="3333CC"/>
                </a:solidFill>
                <a:latin typeface="Cambria"/>
                <a:cs typeface="Cambria"/>
              </a:rPr>
              <a:t>Pseudotransitive rule</a:t>
            </a:r>
            <a:r>
              <a:rPr lang="en-US" b="0">
                <a:latin typeface="Cambria"/>
                <a:cs typeface="Cambria"/>
              </a:rPr>
              <a:t>: If X</a:t>
            </a:r>
            <a:r>
              <a:rPr lang="en-US" b="0">
                <a:latin typeface="Cambria"/>
                <a:cs typeface="Cambria"/>
                <a:sym typeface="Wingdings" pitchFamily="2" charset="2"/>
              </a:rPr>
              <a:t>Y and WYZ, then WXZ.</a:t>
            </a:r>
            <a:endParaRPr lang="en-US" b="0">
              <a:latin typeface="Cambria"/>
              <a:cs typeface="Cambria"/>
            </a:endParaRPr>
          </a:p>
        </p:txBody>
      </p:sp>
      <p:sp>
        <p:nvSpPr>
          <p:cNvPr id="44036" name="Text Box 4"/>
          <p:cNvSpPr txBox="1">
            <a:spLocks noChangeArrowheads="1"/>
          </p:cNvSpPr>
          <p:nvPr/>
        </p:nvSpPr>
        <p:spPr bwMode="auto">
          <a:xfrm>
            <a:off x="838200" y="2667000"/>
            <a:ext cx="6274224" cy="3046988"/>
          </a:xfrm>
          <a:prstGeom prst="rect">
            <a:avLst/>
          </a:prstGeom>
          <a:noFill/>
          <a:ln w="9525">
            <a:noFill/>
            <a:miter lim="800000"/>
            <a:headEnd/>
            <a:tailEnd/>
          </a:ln>
        </p:spPr>
        <p:txBody>
          <a:bodyPr wrap="none">
            <a:spAutoFit/>
          </a:bodyPr>
          <a:lstStyle/>
          <a:p>
            <a:r>
              <a:rPr lang="en-US" b="0">
                <a:latin typeface="Cambria"/>
                <a:cs typeface="Cambria"/>
              </a:rPr>
              <a:t>Given X</a:t>
            </a:r>
            <a:r>
              <a:rPr lang="en-US" b="0">
                <a:latin typeface="Cambria"/>
                <a:cs typeface="Cambria"/>
                <a:sym typeface="Wingdings" pitchFamily="2" charset="2"/>
              </a:rPr>
              <a:t>Y                                                              (1)</a:t>
            </a:r>
          </a:p>
          <a:p>
            <a:r>
              <a:rPr lang="en-US" b="0">
                <a:latin typeface="Cambria"/>
                <a:cs typeface="Cambria"/>
                <a:sym typeface="Wingdings" pitchFamily="2" charset="2"/>
              </a:rPr>
              <a:t>and WYZ.                                                             (2)</a:t>
            </a:r>
          </a:p>
          <a:p>
            <a:endParaRPr lang="en-US" b="0">
              <a:latin typeface="Cambria"/>
              <a:cs typeface="Cambria"/>
              <a:sym typeface="Wingdings" pitchFamily="2" charset="2"/>
            </a:endParaRPr>
          </a:p>
          <a:p>
            <a:r>
              <a:rPr lang="en-US" b="0">
                <a:latin typeface="Cambria"/>
                <a:cs typeface="Cambria"/>
              </a:rPr>
              <a:t>Applying Augmentation rule on (1), we have</a:t>
            </a:r>
          </a:p>
          <a:p>
            <a:r>
              <a:rPr lang="en-US" b="0">
                <a:latin typeface="Cambria"/>
                <a:cs typeface="Cambria"/>
              </a:rPr>
              <a:t>         WX</a:t>
            </a:r>
            <a:r>
              <a:rPr lang="en-US" b="0">
                <a:latin typeface="Cambria"/>
                <a:cs typeface="Cambria"/>
                <a:sym typeface="Wingdings" pitchFamily="2" charset="2"/>
              </a:rPr>
              <a:t>WY.                                                       (3)</a:t>
            </a:r>
          </a:p>
          <a:p>
            <a:endParaRPr lang="en-US" b="0">
              <a:latin typeface="Cambria"/>
              <a:cs typeface="Cambria"/>
              <a:sym typeface="Wingdings" pitchFamily="2" charset="2"/>
            </a:endParaRPr>
          </a:p>
          <a:p>
            <a:r>
              <a:rPr lang="en-US" b="0">
                <a:latin typeface="Cambria"/>
                <a:cs typeface="Cambria"/>
                <a:sym typeface="Wingdings" pitchFamily="2" charset="2"/>
              </a:rPr>
              <a:t>Applying Transitive rule on (3)&amp;(2), we have</a:t>
            </a:r>
          </a:p>
          <a:p>
            <a:r>
              <a:rPr lang="en-US" b="0">
                <a:latin typeface="Cambria"/>
                <a:cs typeface="Cambria"/>
                <a:sym typeface="Wingdings" pitchFamily="2" charset="2"/>
              </a:rPr>
              <a:t>          WXZ.</a:t>
            </a:r>
            <a:endParaRPr lang="en-US" b="0">
              <a:latin typeface="Cambria"/>
              <a:cs typeface="Cambria"/>
            </a:endParaRPr>
          </a:p>
        </p:txBody>
      </p:sp>
      <p:sp>
        <p:nvSpPr>
          <p:cNvPr id="5" name="Text Box 2">
            <a:extLst>
              <a:ext uri="{FF2B5EF4-FFF2-40B4-BE49-F238E27FC236}">
                <a16:creationId xmlns:a16="http://schemas.microsoft.com/office/drawing/2014/main" id="{FC0CF40D-52BE-934C-B840-C41F4CCD37FF}"/>
              </a:ext>
            </a:extLst>
          </p:cNvPr>
          <p:cNvSpPr txBox="1">
            <a:spLocks noChangeArrowheads="1"/>
          </p:cNvSpPr>
          <p:nvPr/>
        </p:nvSpPr>
        <p:spPr bwMode="auto">
          <a:xfrm>
            <a:off x="967707" y="381000"/>
            <a:ext cx="6880893" cy="954107"/>
          </a:xfrm>
          <a:prstGeom prst="rect">
            <a:avLst/>
          </a:prstGeom>
          <a:noFill/>
          <a:ln w="9525">
            <a:noFill/>
            <a:miter lim="800000"/>
            <a:headEnd/>
            <a:tailEnd/>
          </a:ln>
        </p:spPr>
        <p:txBody>
          <a:bodyPr wrap="square">
            <a:spAutoFit/>
          </a:bodyPr>
          <a:lstStyle/>
          <a:p>
            <a:r>
              <a:rPr lang="en-US" sz="2800" b="0" dirty="0">
                <a:latin typeface="Cambria"/>
                <a:cs typeface="Cambria"/>
              </a:rPr>
              <a:t>Use Armstrong axioms to derive some other useful inference rules</a:t>
            </a:r>
          </a:p>
        </p:txBody>
      </p:sp>
    </p:spTree>
    <p:extLst>
      <p:ext uri="{BB962C8B-B14F-4D97-AF65-F5344CB8AC3E}">
        <p14:creationId xmlns:p14="http://schemas.microsoft.com/office/powerpoint/2010/main" val="1327349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609600"/>
            <a:ext cx="8077200" cy="1143000"/>
          </a:xfrm>
        </p:spPr>
        <p:txBody>
          <a:bodyPr/>
          <a:lstStyle/>
          <a:p>
            <a:pPr eaLnBrk="1" hangingPunct="1"/>
            <a:r>
              <a:rPr lang="en-US">
                <a:latin typeface="Cambria"/>
                <a:cs typeface="Cambria"/>
              </a:rPr>
              <a:t>Exercise</a:t>
            </a:r>
          </a:p>
        </p:txBody>
      </p:sp>
      <p:sp>
        <p:nvSpPr>
          <p:cNvPr id="45059" name="Rectangle 3"/>
          <p:cNvSpPr>
            <a:spLocks noGrp="1" noChangeArrowheads="1"/>
          </p:cNvSpPr>
          <p:nvPr>
            <p:ph type="body" idx="1"/>
          </p:nvPr>
        </p:nvSpPr>
        <p:spPr>
          <a:xfrm>
            <a:off x="685800" y="1981200"/>
            <a:ext cx="8077200" cy="4114800"/>
          </a:xfrm>
        </p:spPr>
        <p:txBody>
          <a:bodyPr/>
          <a:lstStyle/>
          <a:p>
            <a:pPr marL="609600" indent="-609600" eaLnBrk="1" hangingPunct="1"/>
            <a:r>
              <a:rPr lang="en-US" sz="2800" dirty="0">
                <a:latin typeface="Cambria"/>
                <a:cs typeface="Cambria"/>
              </a:rPr>
              <a:t>Prove or disprove the following inference rules</a:t>
            </a:r>
          </a:p>
          <a:p>
            <a:pPr marL="990600" lvl="1" indent="-533400" eaLnBrk="1" hangingPunct="1">
              <a:buFontTx/>
              <a:buAutoNum type="arabicPeriod"/>
            </a:pPr>
            <a:r>
              <a:rPr lang="en-US" sz="2400" dirty="0">
                <a:latin typeface="Cambria"/>
                <a:cs typeface="Cambria"/>
              </a:rPr>
              <a:t>{W</a:t>
            </a:r>
            <a:r>
              <a:rPr lang="en-US" sz="2400" dirty="0">
                <a:latin typeface="Cambria"/>
                <a:cs typeface="Cambria"/>
                <a:sym typeface="Wingdings" pitchFamily="2" charset="2"/>
              </a:rPr>
              <a:t>Y, XZ} |= {WXY}</a:t>
            </a:r>
          </a:p>
          <a:p>
            <a:pPr marL="990600" lvl="1" indent="-533400" eaLnBrk="1" hangingPunct="1">
              <a:buFontTx/>
              <a:buAutoNum type="arabicPeriod"/>
            </a:pPr>
            <a:r>
              <a:rPr lang="en-US" sz="2400" dirty="0">
                <a:latin typeface="Cambria"/>
                <a:cs typeface="Cambria"/>
                <a:sym typeface="Wingdings" pitchFamily="2" charset="2"/>
              </a:rPr>
              <a:t>{XY, XW, WYZ} |= {XZ}</a:t>
            </a:r>
          </a:p>
          <a:p>
            <a:pPr marL="990600" lvl="1" indent="-533400" eaLnBrk="1" hangingPunct="1">
              <a:buFontTx/>
              <a:buAutoNum type="arabicPeriod"/>
            </a:pPr>
            <a:r>
              <a:rPr lang="en-US" sz="2400" dirty="0">
                <a:latin typeface="Cambria"/>
                <a:cs typeface="Cambria"/>
                <a:sym typeface="Wingdings" pitchFamily="2" charset="2"/>
              </a:rPr>
              <a:t>{XY} |= {XYZ}</a:t>
            </a:r>
          </a:p>
          <a:p>
            <a:pPr marL="990600" lvl="1" indent="-533400" eaLnBrk="1" hangingPunct="1">
              <a:buFontTx/>
              <a:buAutoNum type="arabicPeriod"/>
            </a:pPr>
            <a:r>
              <a:rPr lang="en-US" sz="2400" dirty="0">
                <a:latin typeface="Cambria"/>
                <a:cs typeface="Cambria"/>
                <a:sym typeface="Wingdings" pitchFamily="2" charset="2"/>
              </a:rPr>
              <a:t>{XY, Z Y} |= {XZY}</a:t>
            </a:r>
          </a:p>
          <a:p>
            <a:pPr marL="609600" indent="-609600" eaLnBrk="1" hangingPunct="1"/>
            <a:r>
              <a:rPr lang="en-US" sz="2800" dirty="0">
                <a:latin typeface="Cambria"/>
                <a:cs typeface="Cambria"/>
              </a:rPr>
              <a:t>Prove using inference rules</a:t>
            </a:r>
          </a:p>
          <a:p>
            <a:pPr marL="609600" indent="-609600" eaLnBrk="1" hangingPunct="1"/>
            <a:r>
              <a:rPr lang="en-US" sz="2800" dirty="0">
                <a:latin typeface="Cambria"/>
                <a:cs typeface="Cambria"/>
              </a:rPr>
              <a:t>Disprove by showing a counter example</a:t>
            </a:r>
          </a:p>
        </p:txBody>
      </p:sp>
    </p:spTree>
    <p:extLst>
      <p:ext uri="{BB962C8B-B14F-4D97-AF65-F5344CB8AC3E}">
        <p14:creationId xmlns:p14="http://schemas.microsoft.com/office/powerpoint/2010/main" val="893479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228600"/>
            <a:ext cx="7772400" cy="762000"/>
          </a:xfrm>
        </p:spPr>
        <p:txBody>
          <a:bodyPr/>
          <a:lstStyle/>
          <a:p>
            <a:pPr eaLnBrk="1" hangingPunct="1"/>
            <a:r>
              <a:rPr lang="en-US"/>
              <a:t>Solutions</a:t>
            </a:r>
          </a:p>
        </p:txBody>
      </p:sp>
      <p:sp>
        <p:nvSpPr>
          <p:cNvPr id="46083" name="Rectangle 3"/>
          <p:cNvSpPr>
            <a:spLocks noGrp="1" noChangeArrowheads="1"/>
          </p:cNvSpPr>
          <p:nvPr>
            <p:ph type="body" idx="1"/>
          </p:nvPr>
        </p:nvSpPr>
        <p:spPr>
          <a:xfrm>
            <a:off x="685800" y="1143000"/>
            <a:ext cx="7772400" cy="5257800"/>
          </a:xfrm>
        </p:spPr>
        <p:txBody>
          <a:bodyPr/>
          <a:lstStyle/>
          <a:p>
            <a:pPr eaLnBrk="1" hangingPunct="1">
              <a:lnSpc>
                <a:spcPct val="90000"/>
              </a:lnSpc>
            </a:pPr>
            <a:r>
              <a:rPr lang="en-US" sz="2400" dirty="0"/>
              <a:t>{W</a:t>
            </a:r>
            <a:r>
              <a:rPr lang="en-US" sz="2400" dirty="0">
                <a:sym typeface="Wingdings" pitchFamily="2" charset="2"/>
              </a:rPr>
              <a:t>Y, XZ} |= {WXY}</a:t>
            </a:r>
          </a:p>
          <a:p>
            <a:pPr lvl="1" eaLnBrk="1" hangingPunct="1">
              <a:lnSpc>
                <a:spcPct val="90000"/>
              </a:lnSpc>
            </a:pPr>
            <a:r>
              <a:rPr lang="en-US" sz="2000" dirty="0">
                <a:sym typeface="Wingdings" pitchFamily="2" charset="2"/>
              </a:rPr>
              <a:t>Proof:</a:t>
            </a:r>
          </a:p>
          <a:p>
            <a:pPr lvl="2" eaLnBrk="1" hangingPunct="1">
              <a:lnSpc>
                <a:spcPct val="90000"/>
              </a:lnSpc>
            </a:pPr>
            <a:r>
              <a:rPr lang="en-US" sz="1800" dirty="0">
                <a:sym typeface="Wingdings" pitchFamily="2" charset="2"/>
              </a:rPr>
              <a:t>WXYXY</a:t>
            </a:r>
          </a:p>
          <a:p>
            <a:pPr lvl="2" eaLnBrk="1" hangingPunct="1">
              <a:lnSpc>
                <a:spcPct val="90000"/>
              </a:lnSpc>
            </a:pPr>
            <a:r>
              <a:rPr lang="en-US" sz="1800" dirty="0">
                <a:sym typeface="Wingdings" pitchFamily="2" charset="2"/>
              </a:rPr>
              <a:t>WXY</a:t>
            </a:r>
          </a:p>
          <a:p>
            <a:pPr eaLnBrk="1" hangingPunct="1">
              <a:lnSpc>
                <a:spcPct val="90000"/>
              </a:lnSpc>
            </a:pPr>
            <a:r>
              <a:rPr lang="en-US" sz="2400" dirty="0">
                <a:sym typeface="Wingdings" pitchFamily="2" charset="2"/>
              </a:rPr>
              <a:t>{XY, XW, WYZ} |= {XZ}</a:t>
            </a:r>
          </a:p>
          <a:p>
            <a:pPr lvl="1" eaLnBrk="1" hangingPunct="1">
              <a:lnSpc>
                <a:spcPct val="90000"/>
              </a:lnSpc>
            </a:pPr>
            <a:r>
              <a:rPr lang="en-US" sz="2000" dirty="0">
                <a:sym typeface="Wingdings" pitchFamily="2" charset="2"/>
              </a:rPr>
              <a:t>Proof</a:t>
            </a:r>
          </a:p>
          <a:p>
            <a:pPr lvl="2" eaLnBrk="1" hangingPunct="1">
              <a:lnSpc>
                <a:spcPct val="90000"/>
              </a:lnSpc>
            </a:pPr>
            <a:r>
              <a:rPr lang="en-US" sz="1800" dirty="0">
                <a:sym typeface="Wingdings" pitchFamily="2" charset="2"/>
              </a:rPr>
              <a:t>XYWZ</a:t>
            </a:r>
          </a:p>
          <a:p>
            <a:pPr lvl="2" eaLnBrk="1" hangingPunct="1">
              <a:lnSpc>
                <a:spcPct val="90000"/>
              </a:lnSpc>
            </a:pPr>
            <a:r>
              <a:rPr lang="en-US" sz="1800" dirty="0">
                <a:sym typeface="Wingdings" pitchFamily="2" charset="2"/>
              </a:rPr>
              <a:t>XZ</a:t>
            </a:r>
          </a:p>
          <a:p>
            <a:pPr eaLnBrk="1" hangingPunct="1">
              <a:lnSpc>
                <a:spcPct val="90000"/>
              </a:lnSpc>
            </a:pPr>
            <a:r>
              <a:rPr lang="en-US" sz="2400" dirty="0">
                <a:sym typeface="Wingdings" pitchFamily="2" charset="2"/>
              </a:rPr>
              <a:t>{XY} |= {XYZ}</a:t>
            </a:r>
          </a:p>
          <a:p>
            <a:pPr lvl="1" eaLnBrk="1" hangingPunct="1">
              <a:lnSpc>
                <a:spcPct val="90000"/>
              </a:lnSpc>
            </a:pPr>
            <a:r>
              <a:rPr lang="en-US" sz="2000" dirty="0">
                <a:sym typeface="Wingdings" pitchFamily="2" charset="2"/>
              </a:rPr>
              <a:t>Counter example</a:t>
            </a:r>
          </a:p>
          <a:p>
            <a:pPr lvl="2" eaLnBrk="1" hangingPunct="1">
              <a:lnSpc>
                <a:spcPct val="90000"/>
              </a:lnSpc>
            </a:pPr>
            <a:r>
              <a:rPr lang="en-US" sz="1800" dirty="0">
                <a:sym typeface="Wingdings" pitchFamily="2" charset="2"/>
              </a:rPr>
              <a:t>X1 Y1 Z1</a:t>
            </a:r>
          </a:p>
          <a:p>
            <a:pPr lvl="2" eaLnBrk="1" hangingPunct="1">
              <a:lnSpc>
                <a:spcPct val="90000"/>
              </a:lnSpc>
            </a:pPr>
            <a:r>
              <a:rPr lang="en-US" sz="1800" dirty="0">
                <a:sym typeface="Wingdings" pitchFamily="2" charset="2"/>
              </a:rPr>
              <a:t>X1 Y1 Z2</a:t>
            </a:r>
          </a:p>
          <a:p>
            <a:pPr marL="342900" lvl="1" indent="-342900" eaLnBrk="1" hangingPunct="1">
              <a:lnSpc>
                <a:spcPct val="90000"/>
              </a:lnSpc>
              <a:buFontTx/>
              <a:buChar char="•"/>
            </a:pPr>
            <a:r>
              <a:rPr lang="en-US" sz="2400" dirty="0">
                <a:sym typeface="Wingdings" pitchFamily="2" charset="2"/>
              </a:rPr>
              <a:t>{XY, Z Y} |= {XZY}</a:t>
            </a:r>
          </a:p>
          <a:p>
            <a:pPr lvl="1" eaLnBrk="1" hangingPunct="1">
              <a:lnSpc>
                <a:spcPct val="90000"/>
              </a:lnSpc>
            </a:pPr>
            <a:r>
              <a:rPr lang="en-US" sz="2200" dirty="0">
                <a:sym typeface="Wingdings" pitchFamily="2" charset="2"/>
              </a:rPr>
              <a:t>Proof</a:t>
            </a:r>
          </a:p>
          <a:p>
            <a:pPr lvl="2" eaLnBrk="1" hangingPunct="1">
              <a:lnSpc>
                <a:spcPct val="90000"/>
              </a:lnSpc>
            </a:pPr>
            <a:r>
              <a:rPr lang="en-US" sz="1800" dirty="0">
                <a:sym typeface="Wingdings" pitchFamily="2" charset="2"/>
              </a:rPr>
              <a:t>X</a:t>
            </a:r>
            <a:r>
              <a:rPr lang="en-US" sz="1800" dirty="0">
                <a:sym typeface="Wingdings"/>
              </a:rPr>
              <a:t>Y |= XZYZ Y |= XZY</a:t>
            </a:r>
          </a:p>
        </p:txBody>
      </p:sp>
    </p:spTree>
    <p:extLst>
      <p:ext uri="{BB962C8B-B14F-4D97-AF65-F5344CB8AC3E}">
        <p14:creationId xmlns:p14="http://schemas.microsoft.com/office/powerpoint/2010/main" val="1916486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 Box 2"/>
          <p:cNvSpPr txBox="1">
            <a:spLocks noChangeArrowheads="1"/>
          </p:cNvSpPr>
          <p:nvPr/>
        </p:nvSpPr>
        <p:spPr bwMode="auto">
          <a:xfrm>
            <a:off x="1676400" y="762000"/>
            <a:ext cx="5265784" cy="584776"/>
          </a:xfrm>
          <a:prstGeom prst="rect">
            <a:avLst/>
          </a:prstGeom>
          <a:noFill/>
          <a:ln w="9525">
            <a:noFill/>
            <a:miter lim="800000"/>
            <a:headEnd/>
            <a:tailEnd/>
          </a:ln>
        </p:spPr>
        <p:txBody>
          <a:bodyPr wrap="none">
            <a:spAutoFit/>
          </a:bodyPr>
          <a:lstStyle/>
          <a:p>
            <a:r>
              <a:rPr lang="en-US" sz="3200" b="0" dirty="0">
                <a:latin typeface="Cambria" panose="02040503050406030204" pitchFamily="18" charset="0"/>
              </a:rPr>
              <a:t>X</a:t>
            </a:r>
            <a:r>
              <a:rPr lang="en-US" sz="3200" b="0" baseline="30000" dirty="0">
                <a:latin typeface="Cambria" panose="02040503050406030204" pitchFamily="18" charset="0"/>
              </a:rPr>
              <a:t>+</a:t>
            </a:r>
            <a:r>
              <a:rPr lang="en-US" sz="3200" b="0" dirty="0">
                <a:latin typeface="Cambria" panose="02040503050406030204" pitchFamily="18" charset="0"/>
              </a:rPr>
              <a:t>: Closure of Attribute Set X</a:t>
            </a:r>
          </a:p>
        </p:txBody>
      </p:sp>
      <p:sp>
        <p:nvSpPr>
          <p:cNvPr id="12295" name="Text Box 3"/>
          <p:cNvSpPr txBox="1">
            <a:spLocks noChangeArrowheads="1"/>
          </p:cNvSpPr>
          <p:nvPr/>
        </p:nvSpPr>
        <p:spPr bwMode="auto">
          <a:xfrm>
            <a:off x="685800" y="1828800"/>
            <a:ext cx="7796213" cy="1569660"/>
          </a:xfrm>
          <a:prstGeom prst="rect">
            <a:avLst/>
          </a:prstGeom>
          <a:noFill/>
          <a:ln w="9525">
            <a:noFill/>
            <a:miter lim="800000"/>
            <a:headEnd/>
            <a:tailEnd/>
          </a:ln>
        </p:spPr>
        <p:txBody>
          <a:bodyPr>
            <a:spAutoFit/>
          </a:bodyPr>
          <a:lstStyle/>
          <a:p>
            <a:r>
              <a:rPr lang="en-US" b="0" dirty="0">
                <a:latin typeface="Cambria" panose="02040503050406030204" pitchFamily="18" charset="0"/>
              </a:rPr>
              <a:t>Let F be a set of functional dependencies on a set of attributes U and let X       U.  We define X</a:t>
            </a:r>
            <a:r>
              <a:rPr lang="en-US" b="0" baseline="30000" dirty="0">
                <a:latin typeface="Cambria" panose="02040503050406030204" pitchFamily="18" charset="0"/>
              </a:rPr>
              <a:t>+</a:t>
            </a:r>
            <a:r>
              <a:rPr lang="en-US" b="0" dirty="0">
                <a:latin typeface="Cambria" panose="02040503050406030204" pitchFamily="18" charset="0"/>
              </a:rPr>
              <a:t> to be the set of all attributes that are dependent on X (under F). </a:t>
            </a:r>
          </a:p>
          <a:p>
            <a:endParaRPr lang="en-US" b="0" dirty="0">
              <a:latin typeface="Cambria" panose="02040503050406030204" pitchFamily="18" charset="0"/>
            </a:endParaRPr>
          </a:p>
        </p:txBody>
      </p:sp>
      <p:graphicFrame>
        <p:nvGraphicFramePr>
          <p:cNvPr id="12290" name="Object 4"/>
          <p:cNvGraphicFramePr>
            <a:graphicFrameLocks noChangeAspect="1"/>
          </p:cNvGraphicFramePr>
          <p:nvPr>
            <p:extLst>
              <p:ext uri="{D42A27DB-BD31-4B8C-83A1-F6EECF244321}">
                <p14:modId xmlns:p14="http://schemas.microsoft.com/office/powerpoint/2010/main" val="985087002"/>
              </p:ext>
            </p:extLst>
          </p:nvPr>
        </p:nvGraphicFramePr>
        <p:xfrm>
          <a:off x="3657600" y="2362200"/>
          <a:ext cx="228600" cy="228600"/>
        </p:xfrm>
        <a:graphic>
          <a:graphicData uri="http://schemas.openxmlformats.org/presentationml/2006/ole">
            <mc:AlternateContent xmlns:mc="http://schemas.openxmlformats.org/markup-compatibility/2006">
              <mc:Choice xmlns:v="urn:schemas-microsoft-com:vml" Requires="v">
                <p:oleObj spid="_x0000_s20682" name="Equation" r:id="rId4" imgW="152280" imgH="152280" progId="Equation.3">
                  <p:embed/>
                </p:oleObj>
              </mc:Choice>
              <mc:Fallback>
                <p:oleObj name="Equation" r:id="rId4" imgW="152280" imgH="152280" progId="Equation.3">
                  <p:embed/>
                  <p:pic>
                    <p:nvPicPr>
                      <p:cNvPr id="1229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362200"/>
                        <a:ext cx="228600" cy="228600"/>
                      </a:xfrm>
                      <a:prstGeom prst="rect">
                        <a:avLst/>
                      </a:prstGeom>
                      <a:noFill/>
                    </p:spPr>
                  </p:pic>
                </p:oleObj>
              </mc:Fallback>
            </mc:AlternateContent>
          </a:graphicData>
        </a:graphic>
      </p:graphicFrame>
      <p:graphicFrame>
        <p:nvGraphicFramePr>
          <p:cNvPr id="12292" name="Object 8"/>
          <p:cNvGraphicFramePr>
            <a:graphicFrameLocks noChangeAspect="1"/>
          </p:cNvGraphicFramePr>
          <p:nvPr>
            <p:extLst>
              <p:ext uri="{D42A27DB-BD31-4B8C-83A1-F6EECF244321}">
                <p14:modId xmlns:p14="http://schemas.microsoft.com/office/powerpoint/2010/main" val="431511117"/>
              </p:ext>
            </p:extLst>
          </p:nvPr>
        </p:nvGraphicFramePr>
        <p:xfrm>
          <a:off x="2514600" y="3260725"/>
          <a:ext cx="3503666" cy="701675"/>
        </p:xfrm>
        <a:graphic>
          <a:graphicData uri="http://schemas.openxmlformats.org/presentationml/2006/ole">
            <mc:AlternateContent xmlns:mc="http://schemas.openxmlformats.org/markup-compatibility/2006">
              <mc:Choice xmlns:v="urn:schemas-microsoft-com:vml" Requires="v">
                <p:oleObj spid="_x0000_s20683" name="Equation" r:id="rId6" imgW="1143000" imgH="228600" progId="Equation.3">
                  <p:embed/>
                </p:oleObj>
              </mc:Choice>
              <mc:Fallback>
                <p:oleObj name="Equation" r:id="rId6" imgW="1143000" imgH="228600" progId="Equation.3">
                  <p:embed/>
                  <p:pic>
                    <p:nvPicPr>
                      <p:cNvPr id="1229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3260725"/>
                        <a:ext cx="3503666" cy="7016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2298" name="Text Box 9"/>
          <p:cNvSpPr txBox="1">
            <a:spLocks noChangeArrowheads="1"/>
          </p:cNvSpPr>
          <p:nvPr/>
        </p:nvSpPr>
        <p:spPr bwMode="auto">
          <a:xfrm>
            <a:off x="1066800" y="4343400"/>
            <a:ext cx="6781800" cy="1938992"/>
          </a:xfrm>
          <a:prstGeom prst="rect">
            <a:avLst/>
          </a:prstGeom>
          <a:noFill/>
          <a:ln w="9525">
            <a:noFill/>
            <a:miter lim="800000"/>
            <a:headEnd/>
            <a:tailEnd/>
          </a:ln>
        </p:spPr>
        <p:txBody>
          <a:bodyPr wrap="square">
            <a:spAutoFit/>
          </a:bodyPr>
          <a:lstStyle/>
          <a:p>
            <a:r>
              <a:rPr lang="en-US" b="0" dirty="0">
                <a:latin typeface="Cambria" panose="02040503050406030204" pitchFamily="18" charset="0"/>
              </a:rPr>
              <a:t>X</a:t>
            </a:r>
            <a:r>
              <a:rPr lang="en-US" b="0" baseline="30000" dirty="0">
                <a:latin typeface="Cambria" panose="02040503050406030204" pitchFamily="18" charset="0"/>
              </a:rPr>
              <a:t>+</a:t>
            </a:r>
            <a:r>
              <a:rPr lang="en-US" b="0" dirty="0">
                <a:latin typeface="Cambria" panose="02040503050406030204" pitchFamily="18" charset="0"/>
              </a:rPr>
              <a:t> enables us to tell at a glance whether a dependency X</a:t>
            </a:r>
            <a:r>
              <a:rPr lang="en-US" b="0" dirty="0">
                <a:latin typeface="Cambria" panose="02040503050406030204" pitchFamily="18" charset="0"/>
                <a:sym typeface="Wingdings" pitchFamily="2" charset="2"/>
              </a:rPr>
              <a:t>A follows from F.</a:t>
            </a:r>
          </a:p>
          <a:p>
            <a:endParaRPr lang="en-US" b="0" dirty="0">
              <a:latin typeface="Cambria" panose="02040503050406030204" pitchFamily="18" charset="0"/>
              <a:sym typeface="Wingdings" pitchFamily="2" charset="2"/>
            </a:endParaRPr>
          </a:p>
          <a:p>
            <a:r>
              <a:rPr lang="en-US" b="0" dirty="0">
                <a:latin typeface="Cambria" panose="02040503050406030204" pitchFamily="18" charset="0"/>
                <a:sym typeface="Wingdings" pitchFamily="2" charset="2"/>
              </a:rPr>
              <a:t>For example, X</a:t>
            </a:r>
            <a:r>
              <a:rPr lang="en-US" b="0" baseline="30000" dirty="0">
                <a:latin typeface="Cambria" panose="02040503050406030204" pitchFamily="18" charset="0"/>
                <a:sym typeface="Wingdings" pitchFamily="2" charset="2"/>
              </a:rPr>
              <a:t>+</a:t>
            </a:r>
            <a:r>
              <a:rPr lang="en-US" b="0" dirty="0">
                <a:latin typeface="Cambria" panose="02040503050406030204" pitchFamily="18" charset="0"/>
                <a:sym typeface="Wingdings" pitchFamily="2" charset="2"/>
              </a:rPr>
              <a:t>={</a:t>
            </a:r>
            <a:r>
              <a:rPr lang="en-US" b="0" dirty="0">
                <a:latin typeface="Cambria" panose="02040503050406030204" pitchFamily="18" charset="0"/>
                <a:sym typeface="Wingdings"/>
              </a:rPr>
              <a:t>ABC}, then we have XABCA, so XA</a:t>
            </a:r>
            <a:endParaRPr lang="en-US" b="0" dirty="0">
              <a:latin typeface="Cambria" panose="02040503050406030204" pitchFamily="18" charset="0"/>
            </a:endParaRPr>
          </a:p>
        </p:txBody>
      </p:sp>
    </p:spTree>
    <p:extLst>
      <p:ext uri="{BB962C8B-B14F-4D97-AF65-F5344CB8AC3E}">
        <p14:creationId xmlns:p14="http://schemas.microsoft.com/office/powerpoint/2010/main" val="2106499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Text Box 2"/>
          <p:cNvSpPr txBox="1">
            <a:spLocks noChangeArrowheads="1"/>
          </p:cNvSpPr>
          <p:nvPr/>
        </p:nvSpPr>
        <p:spPr bwMode="auto">
          <a:xfrm>
            <a:off x="1447800" y="304800"/>
            <a:ext cx="6251832" cy="584776"/>
          </a:xfrm>
          <a:prstGeom prst="rect">
            <a:avLst/>
          </a:prstGeom>
          <a:noFill/>
          <a:ln w="9525">
            <a:noFill/>
            <a:miter lim="800000"/>
            <a:headEnd/>
            <a:tailEnd/>
          </a:ln>
        </p:spPr>
        <p:txBody>
          <a:bodyPr wrap="none">
            <a:spAutoFit/>
          </a:bodyPr>
          <a:lstStyle/>
          <a:p>
            <a:r>
              <a:rPr lang="en-US" sz="3200" b="0" dirty="0">
                <a:latin typeface="Cambria" panose="02040503050406030204" pitchFamily="18" charset="0"/>
              </a:rPr>
              <a:t>Algorithm to determine X</a:t>
            </a:r>
            <a:r>
              <a:rPr lang="en-US" sz="3200" b="0" baseline="50000" dirty="0">
                <a:latin typeface="Cambria" panose="02040503050406030204" pitchFamily="18" charset="0"/>
              </a:rPr>
              <a:t>+</a:t>
            </a:r>
            <a:r>
              <a:rPr lang="en-US" sz="3200" b="0" dirty="0">
                <a:latin typeface="Cambria" panose="02040503050406030204" pitchFamily="18" charset="0"/>
              </a:rPr>
              <a:t> under F </a:t>
            </a:r>
          </a:p>
        </p:txBody>
      </p:sp>
      <p:grpSp>
        <p:nvGrpSpPr>
          <p:cNvPr id="2" name="Group 1"/>
          <p:cNvGrpSpPr/>
          <p:nvPr/>
        </p:nvGrpSpPr>
        <p:grpSpPr>
          <a:xfrm>
            <a:off x="533400" y="1018166"/>
            <a:ext cx="7620000" cy="1877433"/>
            <a:chOff x="533400" y="1828799"/>
            <a:chExt cx="7620000" cy="1706757"/>
          </a:xfrm>
        </p:grpSpPr>
        <p:sp>
          <p:nvSpPr>
            <p:cNvPr id="14349" name="Text Box 6"/>
            <p:cNvSpPr txBox="1">
              <a:spLocks noChangeArrowheads="1"/>
            </p:cNvSpPr>
            <p:nvPr/>
          </p:nvSpPr>
          <p:spPr bwMode="auto">
            <a:xfrm>
              <a:off x="1066800" y="1905000"/>
              <a:ext cx="2562240" cy="363736"/>
            </a:xfrm>
            <a:prstGeom prst="rect">
              <a:avLst/>
            </a:prstGeom>
            <a:noFill/>
            <a:ln w="9525">
              <a:noFill/>
              <a:miter lim="800000"/>
              <a:headEnd/>
              <a:tailEnd/>
            </a:ln>
          </p:spPr>
          <p:txBody>
            <a:bodyPr wrap="none">
              <a:spAutoFit/>
            </a:bodyPr>
            <a:lstStyle/>
            <a:p>
              <a:r>
                <a:rPr lang="en-US" sz="2000" b="0" dirty="0">
                  <a:latin typeface="Cambria" panose="02040503050406030204" pitchFamily="18" charset="0"/>
                </a:rPr>
                <a:t>X</a:t>
              </a:r>
              <a:r>
                <a:rPr lang="en-US" sz="2000" b="0" baseline="50000" dirty="0">
                  <a:latin typeface="Cambria" panose="02040503050406030204" pitchFamily="18" charset="0"/>
                </a:rPr>
                <a:t>+</a:t>
              </a:r>
              <a:r>
                <a:rPr lang="en-US" sz="2000" b="0" dirty="0">
                  <a:latin typeface="Cambria" panose="02040503050406030204" pitchFamily="18" charset="0"/>
                </a:rPr>
                <a:t>= X;     because X-&gt;X</a:t>
              </a:r>
            </a:p>
          </p:txBody>
        </p:sp>
        <p:sp>
          <p:nvSpPr>
            <p:cNvPr id="14350" name="Text Box 7"/>
            <p:cNvSpPr txBox="1">
              <a:spLocks noChangeArrowheads="1"/>
            </p:cNvSpPr>
            <p:nvPr/>
          </p:nvSpPr>
          <p:spPr bwMode="auto">
            <a:xfrm>
              <a:off x="990600" y="2257425"/>
              <a:ext cx="5072573" cy="1203126"/>
            </a:xfrm>
            <a:prstGeom prst="rect">
              <a:avLst/>
            </a:prstGeom>
            <a:noFill/>
            <a:ln w="9525">
              <a:noFill/>
              <a:miter lim="800000"/>
              <a:headEnd/>
              <a:tailEnd/>
            </a:ln>
          </p:spPr>
          <p:txBody>
            <a:bodyPr wrap="none">
              <a:spAutoFit/>
            </a:bodyPr>
            <a:lstStyle/>
            <a:p>
              <a:r>
                <a:rPr lang="en-US" sz="2000" b="0" dirty="0">
                  <a:latin typeface="Cambria" panose="02040503050406030204" pitchFamily="18" charset="0"/>
                </a:rPr>
                <a:t>Repeat until there is no change: {</a:t>
              </a:r>
            </a:p>
            <a:p>
              <a:r>
                <a:rPr lang="en-US" sz="2000" b="0" dirty="0">
                  <a:latin typeface="Cambria" panose="02040503050406030204" pitchFamily="18" charset="0"/>
                </a:rPr>
                <a:t>      if there is an FD A</a:t>
              </a:r>
              <a:r>
                <a:rPr lang="en-US" sz="2000" b="0" dirty="0">
                  <a:latin typeface="Cambria" panose="02040503050406030204" pitchFamily="18" charset="0"/>
                  <a:sym typeface="Wingdings"/>
                </a:rPr>
                <a:t>B in F such that A    X</a:t>
              </a:r>
              <a:r>
                <a:rPr lang="en-US" sz="2000" b="0" baseline="30000" dirty="0">
                  <a:latin typeface="Cambria" panose="02040503050406030204" pitchFamily="18" charset="0"/>
                  <a:sym typeface="Wingdings"/>
                </a:rPr>
                <a:t>+</a:t>
              </a:r>
              <a:endParaRPr lang="en-US" sz="2000" b="0" baseline="30000" dirty="0">
                <a:latin typeface="Cambria" panose="02040503050406030204" pitchFamily="18" charset="0"/>
              </a:endParaRPr>
            </a:p>
            <a:p>
              <a:r>
                <a:rPr lang="en-US" sz="2000" b="0" dirty="0">
                  <a:latin typeface="Cambria" panose="02040503050406030204" pitchFamily="18" charset="0"/>
                </a:rPr>
                <a:t>      then </a:t>
              </a:r>
              <a:r>
                <a:rPr lang="en-US" sz="2000" b="0" dirty="0">
                  <a:latin typeface="Cambria" panose="02040503050406030204" pitchFamily="18" charset="0"/>
                  <a:sym typeface="Wingdings"/>
                </a:rPr>
                <a:t>X</a:t>
              </a:r>
              <a:r>
                <a:rPr lang="en-US" sz="2000" b="0" baseline="30000" dirty="0">
                  <a:latin typeface="Cambria" panose="02040503050406030204" pitchFamily="18" charset="0"/>
                  <a:sym typeface="Wingdings"/>
                </a:rPr>
                <a:t>+  </a:t>
              </a:r>
              <a:r>
                <a:rPr lang="en-US" sz="2000" b="0" dirty="0">
                  <a:latin typeface="Cambria" panose="02040503050406030204" pitchFamily="18" charset="0"/>
                  <a:sym typeface="Wingdings"/>
                </a:rPr>
                <a:t>=</a:t>
              </a:r>
              <a:r>
                <a:rPr lang="en-US" sz="2000" b="0" baseline="30000" dirty="0">
                  <a:latin typeface="Cambria" panose="02040503050406030204" pitchFamily="18" charset="0"/>
                  <a:sym typeface="Wingdings"/>
                </a:rPr>
                <a:t>  </a:t>
              </a:r>
              <a:r>
                <a:rPr lang="en-US" sz="2000" b="0" dirty="0">
                  <a:latin typeface="Cambria" panose="02040503050406030204" pitchFamily="18" charset="0"/>
                  <a:sym typeface="Wingdings"/>
                </a:rPr>
                <a:t>X</a:t>
              </a:r>
              <a:r>
                <a:rPr lang="en-US" sz="2000" b="0" baseline="30000" dirty="0">
                  <a:latin typeface="Cambria" panose="02040503050406030204" pitchFamily="18" charset="0"/>
                  <a:sym typeface="Wingdings"/>
                </a:rPr>
                <a:t>+  </a:t>
              </a:r>
              <a:r>
                <a:rPr lang="en-US" sz="2000" b="0" dirty="0">
                  <a:latin typeface="Cambria" panose="02040503050406030204" pitchFamily="18" charset="0"/>
                  <a:sym typeface="Wingdings"/>
                </a:rPr>
                <a:t>U B </a:t>
              </a:r>
            </a:p>
            <a:p>
              <a:r>
                <a:rPr lang="en-US" sz="2000" b="0" dirty="0">
                  <a:latin typeface="Cambria" panose="02040503050406030204" pitchFamily="18" charset="0"/>
                  <a:sym typeface="Wingdings"/>
                </a:rPr>
                <a:t>}</a:t>
              </a:r>
              <a:endParaRPr lang="en-US" sz="2000" b="0" baseline="30000" dirty="0">
                <a:latin typeface="Cambria" panose="02040503050406030204" pitchFamily="18" charset="0"/>
              </a:endParaRPr>
            </a:p>
          </p:txBody>
        </p:sp>
        <p:sp>
          <p:nvSpPr>
            <p:cNvPr id="14359" name="Rectangle 33"/>
            <p:cNvSpPr>
              <a:spLocks noChangeArrowheads="1"/>
            </p:cNvSpPr>
            <p:nvPr/>
          </p:nvSpPr>
          <p:spPr bwMode="auto">
            <a:xfrm>
              <a:off x="533400" y="1828799"/>
              <a:ext cx="7620000" cy="1706757"/>
            </a:xfrm>
            <a:prstGeom prst="rect">
              <a:avLst/>
            </a:prstGeom>
            <a:noFill/>
            <a:ln w="28575">
              <a:solidFill>
                <a:schemeClr val="tx1"/>
              </a:solidFill>
              <a:miter lim="800000"/>
              <a:headEnd/>
              <a:tailEnd/>
            </a:ln>
          </p:spPr>
          <p:txBody>
            <a:bodyPr wrap="none" anchor="ctr"/>
            <a:lstStyle/>
            <a:p>
              <a:endParaRPr lang="en-US">
                <a:latin typeface="Cambria" panose="02040503050406030204" pitchFamily="18" charset="0"/>
              </a:endParaRPr>
            </a:p>
          </p:txBody>
        </p:sp>
        <p:graphicFrame>
          <p:nvGraphicFramePr>
            <p:cNvPr id="25" name="Object 9"/>
            <p:cNvGraphicFramePr>
              <a:graphicFrameLocks noChangeAspect="1"/>
            </p:cNvGraphicFramePr>
            <p:nvPr>
              <p:extLst>
                <p:ext uri="{D42A27DB-BD31-4B8C-83A1-F6EECF244321}">
                  <p14:modId xmlns:p14="http://schemas.microsoft.com/office/powerpoint/2010/main" val="906231625"/>
                </p:ext>
              </p:extLst>
            </p:nvPr>
          </p:nvGraphicFramePr>
          <p:xfrm>
            <a:off x="5486400" y="2635012"/>
            <a:ext cx="207819" cy="207819"/>
          </p:xfrm>
          <a:graphic>
            <a:graphicData uri="http://schemas.openxmlformats.org/presentationml/2006/ole">
              <mc:AlternateContent xmlns:mc="http://schemas.openxmlformats.org/markup-compatibility/2006">
                <mc:Choice xmlns:v="urn:schemas-microsoft-com:vml" Requires="v">
                  <p:oleObj spid="_x0000_s21607" name="Equation" r:id="rId4" imgW="152280" imgH="152280" progId="Equation.3">
                    <p:embed/>
                  </p:oleObj>
                </mc:Choice>
                <mc:Fallback>
                  <p:oleObj name="Equation" r:id="rId4" imgW="152280" imgH="152280" progId="Equation.3">
                    <p:embed/>
                    <p:pic>
                      <p:nvPicPr>
                        <p:cNvPr id="2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2635012"/>
                          <a:ext cx="207819" cy="207819"/>
                        </a:xfrm>
                        <a:prstGeom prst="rect">
                          <a:avLst/>
                        </a:prstGeom>
                        <a:noFill/>
                      </p:spPr>
                    </p:pic>
                  </p:oleObj>
                </mc:Fallback>
              </mc:AlternateContent>
            </a:graphicData>
          </a:graphic>
        </p:graphicFrame>
      </p:grpSp>
      <p:sp>
        <p:nvSpPr>
          <p:cNvPr id="3" name="Rectangle 2"/>
          <p:cNvSpPr/>
          <p:nvPr/>
        </p:nvSpPr>
        <p:spPr>
          <a:xfrm>
            <a:off x="685800" y="2819400"/>
            <a:ext cx="1366755" cy="400110"/>
          </a:xfrm>
          <a:prstGeom prst="rect">
            <a:avLst/>
          </a:prstGeom>
        </p:spPr>
        <p:txBody>
          <a:bodyPr wrap="none">
            <a:spAutoFit/>
          </a:bodyPr>
          <a:lstStyle/>
          <a:p>
            <a:r>
              <a:rPr lang="en-US" sz="2000" b="0" dirty="0">
                <a:latin typeface="Cambria" panose="02040503050406030204" pitchFamily="18" charset="0"/>
              </a:rPr>
              <a:t>Example 1</a:t>
            </a:r>
          </a:p>
        </p:txBody>
      </p:sp>
      <p:sp>
        <p:nvSpPr>
          <p:cNvPr id="31" name="Text Box 3"/>
          <p:cNvSpPr txBox="1">
            <a:spLocks noChangeArrowheads="1"/>
          </p:cNvSpPr>
          <p:nvPr/>
        </p:nvSpPr>
        <p:spPr bwMode="auto">
          <a:xfrm>
            <a:off x="990600" y="3276600"/>
            <a:ext cx="6738368" cy="369332"/>
          </a:xfrm>
          <a:prstGeom prst="rect">
            <a:avLst/>
          </a:prstGeom>
          <a:noFill/>
          <a:ln w="9525">
            <a:noFill/>
            <a:miter lim="800000"/>
            <a:headEnd/>
            <a:tailEnd/>
          </a:ln>
        </p:spPr>
        <p:txBody>
          <a:bodyPr wrap="none">
            <a:spAutoFit/>
          </a:bodyPr>
          <a:lstStyle/>
          <a:p>
            <a:r>
              <a:rPr lang="en-US" sz="1800" b="0">
                <a:latin typeface="Cambria" panose="02040503050406030204" pitchFamily="18" charset="0"/>
              </a:rPr>
              <a:t>EMP_PROJ(</a:t>
            </a:r>
            <a:r>
              <a:rPr lang="en-US" sz="1800" b="0" u="sng">
                <a:latin typeface="Cambria" panose="02040503050406030204" pitchFamily="18" charset="0"/>
              </a:rPr>
              <a:t>SSN, PNUMBER</a:t>
            </a:r>
            <a:r>
              <a:rPr lang="en-US" sz="1800" b="0">
                <a:latin typeface="Cambria" panose="02040503050406030204" pitchFamily="18" charset="0"/>
              </a:rPr>
              <a:t>, HOURS, ENAME, PNAME, PLOCATION)</a:t>
            </a:r>
          </a:p>
        </p:txBody>
      </p:sp>
      <p:sp>
        <p:nvSpPr>
          <p:cNvPr id="32" name="Text Box 4"/>
          <p:cNvSpPr txBox="1">
            <a:spLocks noChangeArrowheads="1"/>
          </p:cNvSpPr>
          <p:nvPr/>
        </p:nvSpPr>
        <p:spPr bwMode="auto">
          <a:xfrm>
            <a:off x="1905000" y="3733800"/>
            <a:ext cx="4648200" cy="1015663"/>
          </a:xfrm>
          <a:prstGeom prst="rect">
            <a:avLst/>
          </a:prstGeom>
          <a:noFill/>
          <a:ln w="9525">
            <a:noFill/>
            <a:miter lim="800000"/>
            <a:headEnd/>
            <a:tailEnd/>
          </a:ln>
        </p:spPr>
        <p:txBody>
          <a:bodyPr wrap="square">
            <a:spAutoFit/>
          </a:bodyPr>
          <a:lstStyle/>
          <a:p>
            <a:r>
              <a:rPr lang="en-US" sz="2000" b="0" dirty="0">
                <a:latin typeface="Cambria" panose="02040503050406030204" pitchFamily="18" charset="0"/>
              </a:rPr>
              <a:t>F={  {</a:t>
            </a:r>
            <a:r>
              <a:rPr lang="en-US" sz="1800" b="0" dirty="0">
                <a:latin typeface="Cambria" panose="02040503050406030204" pitchFamily="18" charset="0"/>
              </a:rPr>
              <a:t>SSN}-&gt;{ENAME},</a:t>
            </a:r>
          </a:p>
          <a:p>
            <a:r>
              <a:rPr lang="en-US" sz="2000" b="0" dirty="0">
                <a:latin typeface="Cambria" panose="02040503050406030204" pitchFamily="18" charset="0"/>
              </a:rPr>
              <a:t>         {</a:t>
            </a:r>
            <a:r>
              <a:rPr lang="en-US" sz="1800" b="0" dirty="0">
                <a:latin typeface="Cambria" panose="02040503050406030204" pitchFamily="18" charset="0"/>
              </a:rPr>
              <a:t>PNUMBER}-&gt;{PNAME, PLOCATION},</a:t>
            </a:r>
          </a:p>
          <a:p>
            <a:r>
              <a:rPr lang="en-US" sz="2000" b="0" dirty="0">
                <a:latin typeface="Cambria" panose="02040503050406030204" pitchFamily="18" charset="0"/>
              </a:rPr>
              <a:t>         </a:t>
            </a:r>
            <a:r>
              <a:rPr lang="en-US" sz="1800" b="0" dirty="0">
                <a:latin typeface="Cambria" panose="02040503050406030204" pitchFamily="18" charset="0"/>
              </a:rPr>
              <a:t>{SSN, PNUMBER}</a:t>
            </a:r>
            <a:r>
              <a:rPr lang="en-US" sz="1800" b="0" dirty="0">
                <a:latin typeface="Cambria" panose="02040503050406030204" pitchFamily="18" charset="0"/>
                <a:sym typeface="Wingdings" pitchFamily="2" charset="2"/>
              </a:rPr>
              <a:t>{HOURS}</a:t>
            </a:r>
            <a:r>
              <a:rPr lang="en-US" sz="2000" b="0" dirty="0">
                <a:latin typeface="Cambria" panose="02040503050406030204" pitchFamily="18" charset="0"/>
                <a:sym typeface="Wingdings" pitchFamily="2" charset="2"/>
              </a:rPr>
              <a:t>   }</a:t>
            </a:r>
            <a:endParaRPr lang="en-US" sz="2000" b="0" dirty="0">
              <a:latin typeface="Cambria" panose="02040503050406030204" pitchFamily="18" charset="0"/>
            </a:endParaRPr>
          </a:p>
        </p:txBody>
      </p:sp>
      <p:sp>
        <p:nvSpPr>
          <p:cNvPr id="33" name="Text Box 6"/>
          <p:cNvSpPr txBox="1">
            <a:spLocks noChangeArrowheads="1"/>
          </p:cNvSpPr>
          <p:nvPr/>
        </p:nvSpPr>
        <p:spPr bwMode="auto">
          <a:xfrm>
            <a:off x="4191000" y="5029200"/>
            <a:ext cx="3570208" cy="1631216"/>
          </a:xfrm>
          <a:prstGeom prst="rect">
            <a:avLst/>
          </a:prstGeom>
          <a:noFill/>
          <a:ln w="9525">
            <a:solidFill>
              <a:schemeClr val="tx1"/>
            </a:solidFill>
            <a:miter lim="800000"/>
            <a:headEnd/>
            <a:tailEnd/>
          </a:ln>
        </p:spPr>
        <p:txBody>
          <a:bodyPr wrap="none">
            <a:spAutoFit/>
          </a:bodyPr>
          <a:lstStyle/>
          <a:p>
            <a:r>
              <a:rPr lang="en-US" sz="2000" b="0" dirty="0">
                <a:latin typeface="Cambria" panose="02040503050406030204" pitchFamily="18" charset="0"/>
              </a:rPr>
              <a:t>Initialization</a:t>
            </a:r>
            <a:r>
              <a:rPr lang="en-US" sz="1800" b="0" dirty="0">
                <a:latin typeface="Cambria" panose="02040503050406030204" pitchFamily="18" charset="0"/>
              </a:rPr>
              <a:t>:{SSN}</a:t>
            </a:r>
            <a:r>
              <a:rPr lang="en-US" sz="1800" b="0" baseline="50000" dirty="0">
                <a:latin typeface="Cambria" panose="02040503050406030204" pitchFamily="18" charset="0"/>
              </a:rPr>
              <a:t>+</a:t>
            </a:r>
            <a:r>
              <a:rPr lang="en-US" sz="1800" b="0" dirty="0">
                <a:latin typeface="Cambria" panose="02040503050406030204" pitchFamily="18" charset="0"/>
              </a:rPr>
              <a:t>={SSN}</a:t>
            </a:r>
          </a:p>
          <a:p>
            <a:r>
              <a:rPr lang="en-US" sz="2000" b="0" dirty="0">
                <a:latin typeface="Cambria" panose="02040503050406030204" pitchFamily="18" charset="0"/>
              </a:rPr>
              <a:t>1</a:t>
            </a:r>
            <a:r>
              <a:rPr lang="en-US" sz="2000" b="0" baseline="30000" dirty="0">
                <a:latin typeface="Cambria" panose="02040503050406030204" pitchFamily="18" charset="0"/>
              </a:rPr>
              <a:t>st</a:t>
            </a:r>
            <a:r>
              <a:rPr lang="en-US" sz="2000" b="0" dirty="0">
                <a:latin typeface="Cambria" panose="02040503050406030204" pitchFamily="18" charset="0"/>
              </a:rPr>
              <a:t> iteration: </a:t>
            </a:r>
            <a:r>
              <a:rPr lang="en-US" sz="1800" b="0" dirty="0">
                <a:latin typeface="Cambria" panose="02040503050406030204" pitchFamily="18" charset="0"/>
              </a:rPr>
              <a:t>NEW={ENAME}</a:t>
            </a:r>
          </a:p>
          <a:p>
            <a:r>
              <a:rPr lang="en-US" sz="2000" b="0" dirty="0">
                <a:latin typeface="Cambria" panose="02040503050406030204" pitchFamily="18" charset="0"/>
              </a:rPr>
              <a:t>                     </a:t>
            </a:r>
            <a:r>
              <a:rPr lang="en-US" sz="1800" b="0" dirty="0">
                <a:latin typeface="Cambria" panose="02040503050406030204" pitchFamily="18" charset="0"/>
              </a:rPr>
              <a:t>{SSN}</a:t>
            </a:r>
            <a:r>
              <a:rPr lang="en-US" sz="1800" b="0" baseline="50000" dirty="0">
                <a:latin typeface="Cambria" panose="02040503050406030204" pitchFamily="18" charset="0"/>
              </a:rPr>
              <a:t>+</a:t>
            </a:r>
            <a:r>
              <a:rPr lang="en-US" sz="1800" b="0" dirty="0">
                <a:latin typeface="Cambria" panose="02040503050406030204" pitchFamily="18" charset="0"/>
              </a:rPr>
              <a:t>={SSN, ENAME}</a:t>
            </a:r>
          </a:p>
          <a:p>
            <a:r>
              <a:rPr lang="en-US" sz="2000" b="0" dirty="0">
                <a:latin typeface="Cambria" panose="02040503050406030204" pitchFamily="18" charset="0"/>
              </a:rPr>
              <a:t>2</a:t>
            </a:r>
            <a:r>
              <a:rPr lang="en-US" sz="2000" b="0" baseline="30000" dirty="0">
                <a:latin typeface="Cambria" panose="02040503050406030204" pitchFamily="18" charset="0"/>
              </a:rPr>
              <a:t>nd</a:t>
            </a:r>
            <a:r>
              <a:rPr lang="en-US" sz="2000" b="0" dirty="0">
                <a:latin typeface="Cambria" panose="02040503050406030204" pitchFamily="18" charset="0"/>
              </a:rPr>
              <a:t> </a:t>
            </a:r>
            <a:r>
              <a:rPr lang="en-US" sz="2000" b="0" dirty="0" err="1">
                <a:latin typeface="Cambria" panose="02040503050406030204" pitchFamily="18" charset="0"/>
              </a:rPr>
              <a:t>iteration:</a:t>
            </a:r>
            <a:r>
              <a:rPr lang="en-US" sz="1800" b="0" dirty="0" err="1">
                <a:latin typeface="Cambria" panose="02040503050406030204" pitchFamily="18" charset="0"/>
              </a:rPr>
              <a:t>NEW</a:t>
            </a:r>
            <a:r>
              <a:rPr lang="en-US" sz="1800" b="0" dirty="0">
                <a:latin typeface="Cambria" panose="02040503050406030204" pitchFamily="18" charset="0"/>
              </a:rPr>
              <a:t>={}</a:t>
            </a:r>
          </a:p>
          <a:p>
            <a:r>
              <a:rPr lang="en-US" sz="2000" b="0" dirty="0">
                <a:latin typeface="Cambria" panose="02040503050406030204" pitchFamily="18" charset="0"/>
              </a:rPr>
              <a:t>                    </a:t>
            </a:r>
            <a:r>
              <a:rPr lang="en-US" sz="1800" b="0" dirty="0">
                <a:latin typeface="Cambria" panose="02040503050406030204" pitchFamily="18" charset="0"/>
              </a:rPr>
              <a:t>{SSN}</a:t>
            </a:r>
            <a:r>
              <a:rPr lang="en-US" sz="1800" b="0" baseline="50000" dirty="0">
                <a:latin typeface="Cambria" panose="02040503050406030204" pitchFamily="18" charset="0"/>
              </a:rPr>
              <a:t>+</a:t>
            </a:r>
            <a:r>
              <a:rPr lang="en-US" sz="1800" b="0" dirty="0">
                <a:latin typeface="Cambria" panose="02040503050406030204" pitchFamily="18" charset="0"/>
              </a:rPr>
              <a:t>={SSN, ENAME}</a:t>
            </a:r>
          </a:p>
        </p:txBody>
      </p:sp>
      <p:sp>
        <p:nvSpPr>
          <p:cNvPr id="34" name="Text Box 7"/>
          <p:cNvSpPr txBox="1">
            <a:spLocks noChangeArrowheads="1"/>
          </p:cNvSpPr>
          <p:nvPr/>
        </p:nvSpPr>
        <p:spPr bwMode="auto">
          <a:xfrm>
            <a:off x="914400" y="4953000"/>
            <a:ext cx="2253502" cy="400110"/>
          </a:xfrm>
          <a:prstGeom prst="rect">
            <a:avLst/>
          </a:prstGeom>
          <a:noFill/>
          <a:ln w="9525">
            <a:noFill/>
            <a:miter lim="800000"/>
            <a:headEnd/>
            <a:tailEnd/>
          </a:ln>
        </p:spPr>
        <p:txBody>
          <a:bodyPr wrap="none">
            <a:spAutoFit/>
          </a:bodyPr>
          <a:lstStyle/>
          <a:p>
            <a:r>
              <a:rPr lang="en-US" sz="2000" b="0" dirty="0">
                <a:solidFill>
                  <a:schemeClr val="accent2"/>
                </a:solidFill>
                <a:latin typeface="Cambria" panose="02040503050406030204" pitchFamily="18" charset="0"/>
              </a:rPr>
              <a:t>(a) Compute </a:t>
            </a:r>
            <a:r>
              <a:rPr lang="en-US" sz="1800" b="0" dirty="0">
                <a:solidFill>
                  <a:schemeClr val="accent2"/>
                </a:solidFill>
                <a:latin typeface="Cambria" panose="02040503050406030204" pitchFamily="18" charset="0"/>
              </a:rPr>
              <a:t>{SSN}</a:t>
            </a:r>
            <a:r>
              <a:rPr lang="en-US" sz="1800" b="0" baseline="50000" dirty="0">
                <a:solidFill>
                  <a:schemeClr val="accent2"/>
                </a:solidFill>
                <a:latin typeface="Cambria" panose="02040503050406030204" pitchFamily="18" charset="0"/>
              </a:rPr>
              <a:t>+</a:t>
            </a:r>
          </a:p>
        </p:txBody>
      </p:sp>
    </p:spTree>
    <p:extLst>
      <p:ext uri="{BB962C8B-B14F-4D97-AF65-F5344CB8AC3E}">
        <p14:creationId xmlns:p14="http://schemas.microsoft.com/office/powerpoint/2010/main" val="2904795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Box 3"/>
          <p:cNvSpPr txBox="1">
            <a:spLocks noChangeArrowheads="1"/>
          </p:cNvSpPr>
          <p:nvPr/>
        </p:nvSpPr>
        <p:spPr bwMode="auto">
          <a:xfrm>
            <a:off x="990600" y="304800"/>
            <a:ext cx="6636703" cy="369332"/>
          </a:xfrm>
          <a:prstGeom prst="rect">
            <a:avLst/>
          </a:prstGeom>
          <a:noFill/>
          <a:ln w="9525">
            <a:noFill/>
            <a:miter lim="800000"/>
            <a:headEnd/>
            <a:tailEnd/>
          </a:ln>
        </p:spPr>
        <p:txBody>
          <a:bodyPr wrap="none">
            <a:spAutoFit/>
          </a:bodyPr>
          <a:lstStyle/>
          <a:p>
            <a:r>
              <a:rPr lang="en-US" sz="1800" b="0">
                <a:latin typeface="Cambria" panose="02040503050406030204" pitchFamily="18" charset="0"/>
              </a:rPr>
              <a:t>EMP_PROJ(</a:t>
            </a:r>
            <a:r>
              <a:rPr lang="en-US" sz="1800" b="0" u="sng">
                <a:latin typeface="Cambria" panose="02040503050406030204" pitchFamily="18" charset="0"/>
              </a:rPr>
              <a:t>SSN,PNUMBER</a:t>
            </a:r>
            <a:r>
              <a:rPr lang="en-US" sz="1800" b="0">
                <a:latin typeface="Cambria" panose="02040503050406030204" pitchFamily="18" charset="0"/>
              </a:rPr>
              <a:t>, HOURS, ENAME, PNAME, PLOCATION)</a:t>
            </a:r>
          </a:p>
        </p:txBody>
      </p:sp>
      <p:sp>
        <p:nvSpPr>
          <p:cNvPr id="32" name="Text Box 4"/>
          <p:cNvSpPr txBox="1">
            <a:spLocks noChangeArrowheads="1"/>
          </p:cNvSpPr>
          <p:nvPr/>
        </p:nvSpPr>
        <p:spPr bwMode="auto">
          <a:xfrm>
            <a:off x="1905000" y="762000"/>
            <a:ext cx="4648200" cy="1015663"/>
          </a:xfrm>
          <a:prstGeom prst="rect">
            <a:avLst/>
          </a:prstGeom>
          <a:noFill/>
          <a:ln w="9525">
            <a:noFill/>
            <a:miter lim="800000"/>
            <a:headEnd/>
            <a:tailEnd/>
          </a:ln>
        </p:spPr>
        <p:txBody>
          <a:bodyPr wrap="square">
            <a:spAutoFit/>
          </a:bodyPr>
          <a:lstStyle/>
          <a:p>
            <a:r>
              <a:rPr lang="en-US" sz="2000" b="0">
                <a:latin typeface="Cambria" panose="02040503050406030204" pitchFamily="18" charset="0"/>
              </a:rPr>
              <a:t>F={  {</a:t>
            </a:r>
            <a:r>
              <a:rPr lang="en-US" sz="1800" b="0">
                <a:latin typeface="Cambria" panose="02040503050406030204" pitchFamily="18" charset="0"/>
              </a:rPr>
              <a:t>SSN}-&gt;{ENAME},</a:t>
            </a:r>
          </a:p>
          <a:p>
            <a:r>
              <a:rPr lang="en-US" sz="2000" b="0">
                <a:latin typeface="Cambria" panose="02040503050406030204" pitchFamily="18" charset="0"/>
              </a:rPr>
              <a:t>     {</a:t>
            </a:r>
            <a:r>
              <a:rPr lang="en-US" sz="1800" b="0">
                <a:latin typeface="Cambria" panose="02040503050406030204" pitchFamily="18" charset="0"/>
              </a:rPr>
              <a:t>PNUMBER}-&gt;{PNAME,PLOCATION},</a:t>
            </a:r>
          </a:p>
          <a:p>
            <a:r>
              <a:rPr lang="en-US" sz="2000" b="0">
                <a:latin typeface="Cambria" panose="02040503050406030204" pitchFamily="18" charset="0"/>
              </a:rPr>
              <a:t>     </a:t>
            </a:r>
            <a:r>
              <a:rPr lang="en-US" sz="1800" b="0">
                <a:latin typeface="Cambria" panose="02040503050406030204" pitchFamily="18" charset="0"/>
              </a:rPr>
              <a:t>{SSN,PNUMBER}</a:t>
            </a:r>
            <a:r>
              <a:rPr lang="en-US" sz="1800" b="0">
                <a:latin typeface="Cambria" panose="02040503050406030204" pitchFamily="18" charset="0"/>
                <a:sym typeface="Wingdings" pitchFamily="2" charset="2"/>
              </a:rPr>
              <a:t>{HOURS}</a:t>
            </a:r>
            <a:r>
              <a:rPr lang="en-US" sz="2000" b="0">
                <a:latin typeface="Cambria" panose="02040503050406030204" pitchFamily="18" charset="0"/>
                <a:sym typeface="Wingdings" pitchFamily="2" charset="2"/>
              </a:rPr>
              <a:t>   }</a:t>
            </a:r>
            <a:endParaRPr lang="en-US" sz="2000" b="0">
              <a:latin typeface="Cambria" panose="02040503050406030204" pitchFamily="18" charset="0"/>
            </a:endParaRPr>
          </a:p>
        </p:txBody>
      </p:sp>
      <p:sp>
        <p:nvSpPr>
          <p:cNvPr id="13" name="Text Box 2"/>
          <p:cNvSpPr txBox="1">
            <a:spLocks noChangeArrowheads="1"/>
          </p:cNvSpPr>
          <p:nvPr/>
        </p:nvSpPr>
        <p:spPr bwMode="auto">
          <a:xfrm>
            <a:off x="533400" y="1981200"/>
            <a:ext cx="2926763" cy="400110"/>
          </a:xfrm>
          <a:prstGeom prst="rect">
            <a:avLst/>
          </a:prstGeom>
          <a:noFill/>
          <a:ln w="9525">
            <a:noFill/>
            <a:miter lim="800000"/>
            <a:headEnd/>
            <a:tailEnd/>
          </a:ln>
        </p:spPr>
        <p:txBody>
          <a:bodyPr wrap="none">
            <a:spAutoFit/>
          </a:bodyPr>
          <a:lstStyle/>
          <a:p>
            <a:r>
              <a:rPr lang="en-US" sz="2000" b="0">
                <a:solidFill>
                  <a:schemeClr val="accent2"/>
                </a:solidFill>
                <a:latin typeface="Cambria" panose="02040503050406030204" pitchFamily="18" charset="0"/>
              </a:rPr>
              <a:t>(b) Compute </a:t>
            </a:r>
            <a:r>
              <a:rPr lang="en-US" sz="1800" b="0">
                <a:solidFill>
                  <a:schemeClr val="accent2"/>
                </a:solidFill>
                <a:latin typeface="Cambria" panose="02040503050406030204" pitchFamily="18" charset="0"/>
              </a:rPr>
              <a:t>{PNUMBER}</a:t>
            </a:r>
            <a:r>
              <a:rPr lang="en-US" sz="1800" b="0" baseline="50000">
                <a:solidFill>
                  <a:schemeClr val="accent2"/>
                </a:solidFill>
                <a:latin typeface="Cambria" panose="02040503050406030204" pitchFamily="18" charset="0"/>
              </a:rPr>
              <a:t>+</a:t>
            </a:r>
          </a:p>
        </p:txBody>
      </p:sp>
      <p:sp>
        <p:nvSpPr>
          <p:cNvPr id="14" name="Text Box 3"/>
          <p:cNvSpPr txBox="1">
            <a:spLocks noChangeArrowheads="1"/>
          </p:cNvSpPr>
          <p:nvPr/>
        </p:nvSpPr>
        <p:spPr bwMode="auto">
          <a:xfrm>
            <a:off x="685800" y="2514600"/>
            <a:ext cx="5523655" cy="1477328"/>
          </a:xfrm>
          <a:prstGeom prst="rect">
            <a:avLst/>
          </a:prstGeom>
          <a:noFill/>
          <a:ln w="9525">
            <a:solidFill>
              <a:schemeClr val="tx1"/>
            </a:solidFill>
            <a:miter lim="800000"/>
            <a:headEnd/>
            <a:tailEnd/>
          </a:ln>
        </p:spPr>
        <p:txBody>
          <a:bodyPr wrap="none">
            <a:spAutoFit/>
          </a:bodyPr>
          <a:lstStyle/>
          <a:p>
            <a:r>
              <a:rPr lang="en-US" sz="1800" b="0">
                <a:latin typeface="Cambria" panose="02040503050406030204" pitchFamily="18" charset="0"/>
              </a:rPr>
              <a:t>Initialization</a:t>
            </a:r>
            <a:r>
              <a:rPr lang="en-US" sz="1600" b="0">
                <a:latin typeface="Cambria" panose="02040503050406030204" pitchFamily="18" charset="0"/>
              </a:rPr>
              <a:t>:{PNUMBER}</a:t>
            </a:r>
            <a:r>
              <a:rPr lang="en-US" sz="1600" b="0" baseline="50000">
                <a:latin typeface="Cambria" panose="02040503050406030204" pitchFamily="18" charset="0"/>
              </a:rPr>
              <a:t>+</a:t>
            </a:r>
            <a:r>
              <a:rPr lang="en-US" sz="1600" b="0">
                <a:latin typeface="Cambria" panose="02040503050406030204" pitchFamily="18" charset="0"/>
              </a:rPr>
              <a:t>={PNUMBER}</a:t>
            </a:r>
          </a:p>
          <a:p>
            <a:r>
              <a:rPr lang="en-US" sz="1800" b="0">
                <a:latin typeface="Cambria" panose="02040503050406030204" pitchFamily="18" charset="0"/>
              </a:rPr>
              <a:t>1</a:t>
            </a:r>
            <a:r>
              <a:rPr lang="en-US" sz="1800" b="0" baseline="30000">
                <a:latin typeface="Cambria" panose="02040503050406030204" pitchFamily="18" charset="0"/>
              </a:rPr>
              <a:t>st</a:t>
            </a:r>
            <a:r>
              <a:rPr lang="en-US" sz="1800" b="0">
                <a:latin typeface="Cambria" panose="02040503050406030204" pitchFamily="18" charset="0"/>
              </a:rPr>
              <a:t> iteration: </a:t>
            </a:r>
            <a:r>
              <a:rPr lang="en-US" sz="1600" b="0">
                <a:latin typeface="Cambria" panose="02040503050406030204" pitchFamily="18" charset="0"/>
              </a:rPr>
              <a:t>NEW={PNAME, PLOCATION}</a:t>
            </a:r>
          </a:p>
          <a:p>
            <a:r>
              <a:rPr lang="en-US" sz="1800" b="0">
                <a:latin typeface="Cambria" panose="02040503050406030204" pitchFamily="18" charset="0"/>
              </a:rPr>
              <a:t>                     </a:t>
            </a:r>
            <a:r>
              <a:rPr lang="en-US" sz="1600" b="0">
                <a:latin typeface="Cambria" panose="02040503050406030204" pitchFamily="18" charset="0"/>
              </a:rPr>
              <a:t>{PNUMBER}</a:t>
            </a:r>
            <a:r>
              <a:rPr lang="en-US" sz="1600" b="0" baseline="50000">
                <a:latin typeface="Cambria" panose="02040503050406030204" pitchFamily="18" charset="0"/>
              </a:rPr>
              <a:t>+</a:t>
            </a:r>
            <a:r>
              <a:rPr lang="en-US" sz="1600" b="0">
                <a:latin typeface="Cambria" panose="02040503050406030204" pitchFamily="18" charset="0"/>
              </a:rPr>
              <a:t>={PNUMBER, PNAME, PLOCATION}</a:t>
            </a:r>
          </a:p>
          <a:p>
            <a:r>
              <a:rPr lang="en-US" sz="1800" b="0">
                <a:latin typeface="Cambria" panose="02040503050406030204" pitchFamily="18" charset="0"/>
              </a:rPr>
              <a:t>2</a:t>
            </a:r>
            <a:r>
              <a:rPr lang="en-US" sz="1800" b="0" baseline="30000">
                <a:latin typeface="Cambria" panose="02040503050406030204" pitchFamily="18" charset="0"/>
              </a:rPr>
              <a:t>nd</a:t>
            </a:r>
            <a:r>
              <a:rPr lang="en-US" sz="1800" b="0">
                <a:latin typeface="Cambria" panose="02040503050406030204" pitchFamily="18" charset="0"/>
              </a:rPr>
              <a:t> iteration:</a:t>
            </a:r>
            <a:r>
              <a:rPr lang="en-US" sz="1600" b="0">
                <a:latin typeface="Cambria" panose="02040503050406030204" pitchFamily="18" charset="0"/>
              </a:rPr>
              <a:t>NEW={}</a:t>
            </a:r>
          </a:p>
          <a:p>
            <a:r>
              <a:rPr lang="en-US" sz="1800" b="0">
                <a:latin typeface="Cambria" panose="02040503050406030204" pitchFamily="18" charset="0"/>
              </a:rPr>
              <a:t>                    </a:t>
            </a:r>
            <a:r>
              <a:rPr lang="en-US" sz="1600" b="0">
                <a:latin typeface="Cambria" panose="02040503050406030204" pitchFamily="18" charset="0"/>
              </a:rPr>
              <a:t>{PNUMBER}</a:t>
            </a:r>
            <a:r>
              <a:rPr lang="en-US" sz="1600" b="0" baseline="50000">
                <a:latin typeface="Cambria" panose="02040503050406030204" pitchFamily="18" charset="0"/>
              </a:rPr>
              <a:t>+</a:t>
            </a:r>
            <a:r>
              <a:rPr lang="en-US" sz="1600" b="0">
                <a:latin typeface="Cambria" panose="02040503050406030204" pitchFamily="18" charset="0"/>
              </a:rPr>
              <a:t>={PNUMBER, PNAME, PLOCATION}</a:t>
            </a:r>
          </a:p>
        </p:txBody>
      </p:sp>
      <p:sp>
        <p:nvSpPr>
          <p:cNvPr id="15" name="Text Box 4"/>
          <p:cNvSpPr txBox="1">
            <a:spLocks noChangeArrowheads="1"/>
          </p:cNvSpPr>
          <p:nvPr/>
        </p:nvSpPr>
        <p:spPr bwMode="auto">
          <a:xfrm>
            <a:off x="609600" y="4343400"/>
            <a:ext cx="3578608" cy="707886"/>
          </a:xfrm>
          <a:prstGeom prst="rect">
            <a:avLst/>
          </a:prstGeom>
          <a:noFill/>
          <a:ln w="9525">
            <a:noFill/>
            <a:miter lim="800000"/>
            <a:headEnd/>
            <a:tailEnd/>
          </a:ln>
        </p:spPr>
        <p:txBody>
          <a:bodyPr wrap="none">
            <a:spAutoFit/>
          </a:bodyPr>
          <a:lstStyle/>
          <a:p>
            <a:r>
              <a:rPr lang="en-US" sz="2000" b="0">
                <a:solidFill>
                  <a:srgbClr val="3333CC"/>
                </a:solidFill>
                <a:latin typeface="Cambria" panose="02040503050406030204" pitchFamily="18" charset="0"/>
              </a:rPr>
              <a:t>(c) Compute {SSN, PNUMBER}</a:t>
            </a:r>
            <a:r>
              <a:rPr lang="en-US" sz="2000" b="0" baseline="30000">
                <a:solidFill>
                  <a:srgbClr val="3333CC"/>
                </a:solidFill>
                <a:latin typeface="Cambria" panose="02040503050406030204" pitchFamily="18" charset="0"/>
              </a:rPr>
              <a:t>+</a:t>
            </a:r>
          </a:p>
          <a:p>
            <a:endParaRPr lang="en-US" sz="2000" b="0">
              <a:solidFill>
                <a:srgbClr val="3333CC"/>
              </a:solidFill>
              <a:latin typeface="Cambria" panose="02040503050406030204" pitchFamily="18" charset="0"/>
            </a:endParaRPr>
          </a:p>
        </p:txBody>
      </p:sp>
      <p:sp>
        <p:nvSpPr>
          <p:cNvPr id="16" name="Text Box 3"/>
          <p:cNvSpPr txBox="1">
            <a:spLocks noChangeArrowheads="1"/>
          </p:cNvSpPr>
          <p:nvPr/>
        </p:nvSpPr>
        <p:spPr bwMode="auto">
          <a:xfrm>
            <a:off x="731606" y="4800600"/>
            <a:ext cx="6936771" cy="1415772"/>
          </a:xfrm>
          <a:prstGeom prst="rect">
            <a:avLst/>
          </a:prstGeom>
          <a:noFill/>
          <a:ln w="9525">
            <a:solidFill>
              <a:schemeClr val="tx1"/>
            </a:solidFill>
            <a:miter lim="800000"/>
            <a:headEnd/>
            <a:tailEnd/>
          </a:ln>
        </p:spPr>
        <p:txBody>
          <a:bodyPr wrap="none">
            <a:spAutoFit/>
          </a:bodyPr>
          <a:lstStyle/>
          <a:p>
            <a:r>
              <a:rPr lang="en-US" sz="1800" b="0">
                <a:latin typeface="Cambria" panose="02040503050406030204" pitchFamily="18" charset="0"/>
              </a:rPr>
              <a:t>Initialization</a:t>
            </a:r>
            <a:r>
              <a:rPr lang="en-US" sz="1600" b="0">
                <a:latin typeface="Cambria" panose="02040503050406030204" pitchFamily="18" charset="0"/>
              </a:rPr>
              <a:t>:{SSN, PNUMBER}</a:t>
            </a:r>
            <a:r>
              <a:rPr lang="en-US" sz="1600" b="0" baseline="50000">
                <a:latin typeface="Cambria" panose="02040503050406030204" pitchFamily="18" charset="0"/>
              </a:rPr>
              <a:t>+</a:t>
            </a:r>
            <a:r>
              <a:rPr lang="en-US" sz="1600" b="0">
                <a:latin typeface="Cambria" panose="02040503050406030204" pitchFamily="18" charset="0"/>
              </a:rPr>
              <a:t>={SSN, PNUMBER}</a:t>
            </a:r>
          </a:p>
          <a:p>
            <a:pPr marL="342900" indent="-342900">
              <a:buFont typeface="+mj-lt"/>
              <a:buAutoNum type="arabicPeriod"/>
            </a:pPr>
            <a:r>
              <a:rPr lang="en-US" sz="1600" b="0">
                <a:latin typeface="Cambria" panose="02040503050406030204" pitchFamily="18" charset="0"/>
              </a:rPr>
              <a:t>NEW={ENAME, PNAME,PLOCATION}</a:t>
            </a:r>
          </a:p>
          <a:p>
            <a:r>
              <a:rPr lang="en-US" sz="1800" b="0">
                <a:latin typeface="Cambria" panose="02040503050406030204" pitchFamily="18" charset="0"/>
              </a:rPr>
              <a:t>     </a:t>
            </a:r>
            <a:r>
              <a:rPr lang="en-US" sz="1600" b="0">
                <a:latin typeface="Cambria" panose="02040503050406030204" pitchFamily="18" charset="0"/>
              </a:rPr>
              <a:t>{SSN, PNUMBER}</a:t>
            </a:r>
            <a:r>
              <a:rPr lang="en-US" sz="1600" b="0" baseline="50000">
                <a:latin typeface="Cambria" panose="02040503050406030204" pitchFamily="18" charset="0"/>
              </a:rPr>
              <a:t>+</a:t>
            </a:r>
            <a:r>
              <a:rPr lang="en-US" sz="1600" b="0">
                <a:latin typeface="Cambria" panose="02040503050406030204" pitchFamily="18" charset="0"/>
              </a:rPr>
              <a:t>={SSN, PNUMBER, ENAME, PNAME, PLOCATION}</a:t>
            </a:r>
          </a:p>
          <a:p>
            <a:pPr marL="342900" indent="-342900">
              <a:buFont typeface="+mj-lt"/>
              <a:buAutoNum type="arabicPeriod" startAt="2"/>
            </a:pPr>
            <a:r>
              <a:rPr lang="en-US" sz="1600" b="0">
                <a:latin typeface="Cambria" panose="02040503050406030204" pitchFamily="18" charset="0"/>
              </a:rPr>
              <a:t>NEW={HOURS}</a:t>
            </a:r>
          </a:p>
          <a:p>
            <a:r>
              <a:rPr lang="en-US" sz="1800" b="0">
                <a:latin typeface="Cambria" panose="02040503050406030204" pitchFamily="18" charset="0"/>
              </a:rPr>
              <a:t>    </a:t>
            </a:r>
            <a:r>
              <a:rPr lang="en-US" sz="1600" b="0">
                <a:latin typeface="Cambria" panose="02040503050406030204" pitchFamily="18" charset="0"/>
              </a:rPr>
              <a:t>{SSN, PNUMBER}</a:t>
            </a:r>
            <a:r>
              <a:rPr lang="en-US" sz="1600" b="0" baseline="50000">
                <a:latin typeface="Cambria" panose="02040503050406030204" pitchFamily="18" charset="0"/>
              </a:rPr>
              <a:t>+</a:t>
            </a:r>
            <a:r>
              <a:rPr lang="en-US" sz="1600" b="0">
                <a:latin typeface="Cambria" panose="02040503050406030204" pitchFamily="18" charset="0"/>
              </a:rPr>
              <a:t>={SSN, PNUMBER, ENAME, PNAME, PLOCATION, HOURS}</a:t>
            </a:r>
          </a:p>
        </p:txBody>
      </p:sp>
    </p:spTree>
    <p:extLst>
      <p:ext uri="{BB962C8B-B14F-4D97-AF65-F5344CB8AC3E}">
        <p14:creationId xmlns:p14="http://schemas.microsoft.com/office/powerpoint/2010/main" val="3296893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Text Box 2"/>
          <p:cNvSpPr txBox="1">
            <a:spLocks noChangeArrowheads="1"/>
          </p:cNvSpPr>
          <p:nvPr/>
        </p:nvSpPr>
        <p:spPr bwMode="auto">
          <a:xfrm>
            <a:off x="1447800" y="304800"/>
            <a:ext cx="6251832" cy="584776"/>
          </a:xfrm>
          <a:prstGeom prst="rect">
            <a:avLst/>
          </a:prstGeom>
          <a:noFill/>
          <a:ln w="9525">
            <a:noFill/>
            <a:miter lim="800000"/>
            <a:headEnd/>
            <a:tailEnd/>
          </a:ln>
        </p:spPr>
        <p:txBody>
          <a:bodyPr wrap="none">
            <a:spAutoFit/>
          </a:bodyPr>
          <a:lstStyle/>
          <a:p>
            <a:r>
              <a:rPr lang="en-US" sz="3200" b="0">
                <a:latin typeface="Cambria" panose="02040503050406030204" pitchFamily="18" charset="0"/>
              </a:rPr>
              <a:t>Algorithm to determine X</a:t>
            </a:r>
            <a:r>
              <a:rPr lang="en-US" sz="3200" b="0" baseline="50000">
                <a:latin typeface="Cambria" panose="02040503050406030204" pitchFamily="18" charset="0"/>
              </a:rPr>
              <a:t>+</a:t>
            </a:r>
            <a:r>
              <a:rPr lang="en-US" sz="3200" b="0">
                <a:latin typeface="Cambria" panose="02040503050406030204" pitchFamily="18" charset="0"/>
              </a:rPr>
              <a:t> under F </a:t>
            </a:r>
          </a:p>
        </p:txBody>
      </p:sp>
      <p:grpSp>
        <p:nvGrpSpPr>
          <p:cNvPr id="2" name="Group 1"/>
          <p:cNvGrpSpPr/>
          <p:nvPr/>
        </p:nvGrpSpPr>
        <p:grpSpPr>
          <a:xfrm>
            <a:off x="685800" y="1066800"/>
            <a:ext cx="7620000" cy="1676400"/>
            <a:chOff x="533400" y="1828800"/>
            <a:chExt cx="7620000" cy="1524000"/>
          </a:xfrm>
        </p:grpSpPr>
        <p:sp>
          <p:nvSpPr>
            <p:cNvPr id="14349" name="Text Box 6"/>
            <p:cNvSpPr txBox="1">
              <a:spLocks noChangeArrowheads="1"/>
            </p:cNvSpPr>
            <p:nvPr/>
          </p:nvSpPr>
          <p:spPr bwMode="auto">
            <a:xfrm>
              <a:off x="1066800" y="1905000"/>
              <a:ext cx="838516" cy="363736"/>
            </a:xfrm>
            <a:prstGeom prst="rect">
              <a:avLst/>
            </a:prstGeom>
            <a:noFill/>
            <a:ln w="9525">
              <a:noFill/>
              <a:miter lim="800000"/>
              <a:headEnd/>
              <a:tailEnd/>
            </a:ln>
          </p:spPr>
          <p:txBody>
            <a:bodyPr wrap="none">
              <a:spAutoFit/>
            </a:bodyPr>
            <a:lstStyle/>
            <a:p>
              <a:r>
                <a:rPr lang="en-US" sz="2000" b="0">
                  <a:latin typeface="Cambria" panose="02040503050406030204" pitchFamily="18" charset="0"/>
                </a:rPr>
                <a:t>X</a:t>
              </a:r>
              <a:r>
                <a:rPr lang="en-US" sz="2000" b="0" baseline="50000">
                  <a:latin typeface="Cambria" panose="02040503050406030204" pitchFamily="18" charset="0"/>
                </a:rPr>
                <a:t>+</a:t>
              </a:r>
              <a:r>
                <a:rPr lang="en-US" sz="2000" b="0">
                  <a:latin typeface="Cambria" panose="02040503050406030204" pitchFamily="18" charset="0"/>
                </a:rPr>
                <a:t>= X;</a:t>
              </a:r>
            </a:p>
          </p:txBody>
        </p:sp>
        <p:sp>
          <p:nvSpPr>
            <p:cNvPr id="14350" name="Text Box 7"/>
            <p:cNvSpPr txBox="1">
              <a:spLocks noChangeArrowheads="1"/>
            </p:cNvSpPr>
            <p:nvPr/>
          </p:nvSpPr>
          <p:spPr bwMode="auto">
            <a:xfrm>
              <a:off x="990600" y="2257425"/>
              <a:ext cx="5057218" cy="923330"/>
            </a:xfrm>
            <a:prstGeom prst="rect">
              <a:avLst/>
            </a:prstGeom>
            <a:noFill/>
            <a:ln w="9525">
              <a:noFill/>
              <a:miter lim="800000"/>
              <a:headEnd/>
              <a:tailEnd/>
            </a:ln>
          </p:spPr>
          <p:txBody>
            <a:bodyPr wrap="none">
              <a:spAutoFit/>
            </a:bodyPr>
            <a:lstStyle/>
            <a:p>
              <a:r>
                <a:rPr lang="en-US" sz="2000" b="0">
                  <a:latin typeface="Cambria" panose="02040503050406030204" pitchFamily="18" charset="0"/>
                </a:rPr>
                <a:t>Repeat until there is no change: {</a:t>
              </a:r>
            </a:p>
            <a:p>
              <a:r>
                <a:rPr lang="en-US" sz="2000" b="0">
                  <a:latin typeface="Cambria" panose="02040503050406030204" pitchFamily="18" charset="0"/>
                </a:rPr>
                <a:t>      if there is an FD A</a:t>
              </a:r>
              <a:r>
                <a:rPr lang="en-US" sz="2000" b="0">
                  <a:latin typeface="Cambria" panose="02040503050406030204" pitchFamily="18" charset="0"/>
                  <a:sym typeface="Wingdings"/>
                </a:rPr>
                <a:t>B in F such that A    X</a:t>
              </a:r>
              <a:r>
                <a:rPr lang="en-US" sz="2000" b="0" baseline="30000">
                  <a:latin typeface="Cambria" panose="02040503050406030204" pitchFamily="18" charset="0"/>
                  <a:sym typeface="Wingdings"/>
                </a:rPr>
                <a:t>+</a:t>
              </a:r>
              <a:endParaRPr lang="en-US" sz="2000" b="0" baseline="30000">
                <a:latin typeface="Cambria" panose="02040503050406030204" pitchFamily="18" charset="0"/>
              </a:endParaRPr>
            </a:p>
            <a:p>
              <a:r>
                <a:rPr lang="en-US" sz="2000" b="0">
                  <a:latin typeface="Cambria" panose="02040503050406030204" pitchFamily="18" charset="0"/>
                </a:rPr>
                <a:t>      then </a:t>
              </a:r>
              <a:r>
                <a:rPr lang="en-US" sz="2000" b="0">
                  <a:latin typeface="Cambria" panose="02040503050406030204" pitchFamily="18" charset="0"/>
                  <a:sym typeface="Wingdings"/>
                </a:rPr>
                <a:t>X</a:t>
              </a:r>
              <a:r>
                <a:rPr lang="en-US" sz="2000" b="0" baseline="30000">
                  <a:latin typeface="Cambria" panose="02040503050406030204" pitchFamily="18" charset="0"/>
                  <a:sym typeface="Wingdings"/>
                </a:rPr>
                <a:t>+  </a:t>
              </a:r>
              <a:r>
                <a:rPr lang="en-US" sz="2000" b="0">
                  <a:latin typeface="Cambria" panose="02040503050406030204" pitchFamily="18" charset="0"/>
                  <a:sym typeface="Wingdings"/>
                </a:rPr>
                <a:t>=</a:t>
              </a:r>
              <a:r>
                <a:rPr lang="en-US" sz="2000" b="0" baseline="30000">
                  <a:latin typeface="Cambria" panose="02040503050406030204" pitchFamily="18" charset="0"/>
                  <a:sym typeface="Wingdings"/>
                </a:rPr>
                <a:t>  </a:t>
              </a:r>
              <a:r>
                <a:rPr lang="en-US" sz="2000" b="0">
                  <a:latin typeface="Cambria" panose="02040503050406030204" pitchFamily="18" charset="0"/>
                  <a:sym typeface="Wingdings"/>
                </a:rPr>
                <a:t>X</a:t>
              </a:r>
              <a:r>
                <a:rPr lang="en-US" sz="2000" b="0" baseline="30000">
                  <a:latin typeface="Cambria" panose="02040503050406030204" pitchFamily="18" charset="0"/>
                  <a:sym typeface="Wingdings"/>
                </a:rPr>
                <a:t>+  </a:t>
              </a:r>
              <a:r>
                <a:rPr lang="en-US" sz="2000" b="0">
                  <a:latin typeface="Cambria" panose="02040503050406030204" pitchFamily="18" charset="0"/>
                  <a:sym typeface="Wingdings"/>
                </a:rPr>
                <a:t>U B</a:t>
              </a:r>
              <a:endParaRPr lang="en-US" sz="2000" b="0" baseline="30000">
                <a:latin typeface="Cambria" panose="02040503050406030204" pitchFamily="18" charset="0"/>
              </a:endParaRPr>
            </a:p>
          </p:txBody>
        </p:sp>
        <p:sp>
          <p:nvSpPr>
            <p:cNvPr id="14359" name="Rectangle 33"/>
            <p:cNvSpPr>
              <a:spLocks noChangeArrowheads="1"/>
            </p:cNvSpPr>
            <p:nvPr/>
          </p:nvSpPr>
          <p:spPr bwMode="auto">
            <a:xfrm>
              <a:off x="533400" y="1828800"/>
              <a:ext cx="7620000" cy="1524000"/>
            </a:xfrm>
            <a:prstGeom prst="rect">
              <a:avLst/>
            </a:prstGeom>
            <a:noFill/>
            <a:ln w="28575">
              <a:solidFill>
                <a:schemeClr val="tx1"/>
              </a:solidFill>
              <a:miter lim="800000"/>
              <a:headEnd/>
              <a:tailEnd/>
            </a:ln>
          </p:spPr>
          <p:txBody>
            <a:bodyPr wrap="none" anchor="ctr"/>
            <a:lstStyle/>
            <a:p>
              <a:endParaRPr lang="en-US">
                <a:latin typeface="Cambria" panose="02040503050406030204" pitchFamily="18" charset="0"/>
              </a:endParaRPr>
            </a:p>
          </p:txBody>
        </p:sp>
        <p:graphicFrame>
          <p:nvGraphicFramePr>
            <p:cNvPr id="25" name="Object 9"/>
            <p:cNvGraphicFramePr>
              <a:graphicFrameLocks noChangeAspect="1"/>
            </p:cNvGraphicFramePr>
            <p:nvPr>
              <p:extLst>
                <p:ext uri="{D42A27DB-BD31-4B8C-83A1-F6EECF244321}">
                  <p14:modId xmlns:p14="http://schemas.microsoft.com/office/powerpoint/2010/main" val="1086044356"/>
                </p:ext>
              </p:extLst>
            </p:nvPr>
          </p:nvGraphicFramePr>
          <p:xfrm>
            <a:off x="5410200" y="2660073"/>
            <a:ext cx="304800" cy="207818"/>
          </p:xfrm>
          <a:graphic>
            <a:graphicData uri="http://schemas.openxmlformats.org/presentationml/2006/ole">
              <mc:AlternateContent xmlns:mc="http://schemas.openxmlformats.org/markup-compatibility/2006">
                <mc:Choice xmlns:v="urn:schemas-microsoft-com:vml" Requires="v">
                  <p:oleObj spid="_x0000_s22631" name="Equation" r:id="rId4" imgW="152280" imgH="152280" progId="Equation.3">
                    <p:embed/>
                  </p:oleObj>
                </mc:Choice>
                <mc:Fallback>
                  <p:oleObj name="Equation" r:id="rId4" imgW="152280" imgH="152280" progId="Equation.3">
                    <p:embed/>
                    <p:pic>
                      <p:nvPicPr>
                        <p:cNvPr id="2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660073"/>
                          <a:ext cx="304800" cy="207818"/>
                        </a:xfrm>
                        <a:prstGeom prst="rect">
                          <a:avLst/>
                        </a:prstGeom>
                        <a:noFill/>
                      </p:spPr>
                    </p:pic>
                  </p:oleObj>
                </mc:Fallback>
              </mc:AlternateContent>
            </a:graphicData>
          </a:graphic>
        </p:graphicFrame>
      </p:grpSp>
      <p:sp>
        <p:nvSpPr>
          <p:cNvPr id="27" name="Text Box 3"/>
          <p:cNvSpPr txBox="1">
            <a:spLocks noChangeArrowheads="1"/>
          </p:cNvSpPr>
          <p:nvPr/>
        </p:nvSpPr>
        <p:spPr bwMode="auto">
          <a:xfrm>
            <a:off x="2057400" y="3505200"/>
            <a:ext cx="5020990" cy="2451953"/>
          </a:xfrm>
          <a:prstGeom prst="rect">
            <a:avLst/>
          </a:prstGeom>
          <a:noFill/>
          <a:ln w="9525">
            <a:noFill/>
            <a:miter lim="800000"/>
            <a:headEnd/>
            <a:tailEnd/>
          </a:ln>
        </p:spPr>
        <p:txBody>
          <a:bodyPr wrap="none">
            <a:spAutoFit/>
          </a:bodyPr>
          <a:lstStyle/>
          <a:p>
            <a:r>
              <a:rPr lang="en-US" sz="2000" b="0" dirty="0">
                <a:latin typeface="Cambria" panose="02040503050406030204" pitchFamily="18" charset="0"/>
              </a:rPr>
              <a:t>R(</a:t>
            </a:r>
            <a:r>
              <a:rPr lang="en-US" sz="2000" b="0" u="sng" dirty="0">
                <a:latin typeface="Cambria" panose="02040503050406030204" pitchFamily="18" charset="0"/>
              </a:rPr>
              <a:t>A,B</a:t>
            </a:r>
            <a:r>
              <a:rPr lang="en-US" sz="2000" b="0" dirty="0">
                <a:latin typeface="Cambria" panose="02040503050406030204" pitchFamily="18" charset="0"/>
              </a:rPr>
              <a:t>,C,D,E,F),  F={ A-&gt;D, B-&gt;E, D</a:t>
            </a:r>
            <a:r>
              <a:rPr lang="en-US" sz="2000" b="0" dirty="0">
                <a:latin typeface="Cambria" panose="02040503050406030204" pitchFamily="18" charset="0"/>
                <a:sym typeface="Wingdings" pitchFamily="2" charset="2"/>
              </a:rPr>
              <a:t>B,  C-&gt;F }</a:t>
            </a:r>
          </a:p>
          <a:p>
            <a:pPr>
              <a:spcBef>
                <a:spcPts val="0"/>
              </a:spcBef>
              <a:spcAft>
                <a:spcPts val="1200"/>
              </a:spcAft>
            </a:pPr>
            <a:endParaRPr lang="en-US" sz="2000" b="0" dirty="0">
              <a:latin typeface="Cambria" panose="02040503050406030204" pitchFamily="18" charset="0"/>
              <a:sym typeface="Wingdings" pitchFamily="2" charset="2"/>
            </a:endParaRPr>
          </a:p>
          <a:p>
            <a:pPr marL="457200" indent="-457200">
              <a:spcBef>
                <a:spcPts val="0"/>
              </a:spcBef>
              <a:spcAft>
                <a:spcPts val="1200"/>
              </a:spcAft>
              <a:buFont typeface="+mj-lt"/>
              <a:buAutoNum type="arabicPeriod"/>
            </a:pPr>
            <a:r>
              <a:rPr lang="en-US" sz="2000" b="0" dirty="0">
                <a:latin typeface="Cambria" panose="02040503050406030204" pitchFamily="18" charset="0"/>
              </a:rPr>
              <a:t>What is {A}</a:t>
            </a:r>
            <a:r>
              <a:rPr lang="en-US" sz="2000" b="0" baseline="50000" dirty="0">
                <a:latin typeface="Cambria" panose="02040503050406030204" pitchFamily="18" charset="0"/>
              </a:rPr>
              <a:t>+   </a:t>
            </a:r>
            <a:r>
              <a:rPr lang="en-US" sz="2000" b="0" dirty="0">
                <a:latin typeface="Cambria" panose="02040503050406030204" pitchFamily="18" charset="0"/>
              </a:rPr>
              <a:t>={A, D, B, E}</a:t>
            </a:r>
          </a:p>
          <a:p>
            <a:pPr marL="457200" indent="-457200">
              <a:spcBef>
                <a:spcPts val="0"/>
              </a:spcBef>
              <a:spcAft>
                <a:spcPts val="1200"/>
              </a:spcAft>
              <a:buFont typeface="+mj-lt"/>
              <a:buAutoNum type="arabicPeriod"/>
            </a:pPr>
            <a:r>
              <a:rPr lang="en-US" sz="2000" b="0" dirty="0">
                <a:latin typeface="Cambria" panose="02040503050406030204" pitchFamily="18" charset="0"/>
              </a:rPr>
              <a:t>What is {B}</a:t>
            </a:r>
            <a:r>
              <a:rPr lang="en-US" sz="2000" b="0" baseline="30000" dirty="0">
                <a:latin typeface="Cambria" panose="02040503050406030204" pitchFamily="18" charset="0"/>
              </a:rPr>
              <a:t>+</a:t>
            </a:r>
            <a:r>
              <a:rPr lang="en-US" sz="2000" b="0" dirty="0">
                <a:latin typeface="Cambria" panose="02040503050406030204" pitchFamily="18" charset="0"/>
              </a:rPr>
              <a:t>={B, E}</a:t>
            </a:r>
            <a:endParaRPr lang="en-US" sz="2000" b="0" baseline="30000" dirty="0">
              <a:latin typeface="Cambria" panose="02040503050406030204" pitchFamily="18" charset="0"/>
            </a:endParaRPr>
          </a:p>
          <a:p>
            <a:pPr marL="457200" indent="-457200">
              <a:spcBef>
                <a:spcPts val="0"/>
              </a:spcBef>
              <a:spcAft>
                <a:spcPts val="1200"/>
              </a:spcAft>
              <a:buFont typeface="+mj-lt"/>
              <a:buAutoNum type="arabicPeriod"/>
            </a:pPr>
            <a:r>
              <a:rPr lang="en-US" sz="2000" b="0" dirty="0">
                <a:latin typeface="Cambria" panose="02040503050406030204" pitchFamily="18" charset="0"/>
              </a:rPr>
              <a:t>What is {E}</a:t>
            </a:r>
            <a:r>
              <a:rPr lang="en-US" sz="2000" b="0" baseline="30000" dirty="0">
                <a:latin typeface="Cambria" panose="02040503050406030204" pitchFamily="18" charset="0"/>
              </a:rPr>
              <a:t>+</a:t>
            </a:r>
            <a:r>
              <a:rPr lang="en-US" sz="2000" b="0" dirty="0">
                <a:latin typeface="Cambria" panose="02040503050406030204" pitchFamily="18" charset="0"/>
              </a:rPr>
              <a:t>={E}</a:t>
            </a:r>
            <a:endParaRPr lang="en-US" sz="2000" b="0" baseline="30000" dirty="0">
              <a:latin typeface="Cambria" panose="02040503050406030204" pitchFamily="18" charset="0"/>
            </a:endParaRPr>
          </a:p>
          <a:p>
            <a:endParaRPr lang="en-US" sz="2000" b="0" baseline="30000" dirty="0">
              <a:latin typeface="Cambria" panose="02040503050406030204" pitchFamily="18" charset="0"/>
            </a:endParaRPr>
          </a:p>
        </p:txBody>
      </p:sp>
      <p:sp>
        <p:nvSpPr>
          <p:cNvPr id="3" name="Rectangle 2"/>
          <p:cNvSpPr/>
          <p:nvPr/>
        </p:nvSpPr>
        <p:spPr>
          <a:xfrm>
            <a:off x="685800" y="2971800"/>
            <a:ext cx="1555811" cy="461665"/>
          </a:xfrm>
          <a:prstGeom prst="rect">
            <a:avLst/>
          </a:prstGeom>
        </p:spPr>
        <p:txBody>
          <a:bodyPr wrap="none">
            <a:spAutoFit/>
          </a:bodyPr>
          <a:lstStyle/>
          <a:p>
            <a:r>
              <a:rPr lang="en-US" b="0" dirty="0">
                <a:latin typeface="Cambria" panose="02040503050406030204" pitchFamily="18" charset="0"/>
              </a:rPr>
              <a:t>Example 2</a:t>
            </a:r>
          </a:p>
        </p:txBody>
      </p:sp>
    </p:spTree>
    <p:extLst>
      <p:ext uri="{BB962C8B-B14F-4D97-AF65-F5344CB8AC3E}">
        <p14:creationId xmlns:p14="http://schemas.microsoft.com/office/powerpoint/2010/main" val="2996846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ChangeArrowheads="1"/>
          </p:cNvSpPr>
          <p:nvPr/>
        </p:nvSpPr>
        <p:spPr bwMode="auto">
          <a:xfrm>
            <a:off x="533400" y="1143000"/>
            <a:ext cx="8153400" cy="5078313"/>
          </a:xfrm>
          <a:prstGeom prst="rect">
            <a:avLst/>
          </a:prstGeom>
          <a:noFill/>
          <a:ln w="9525">
            <a:noFill/>
            <a:miter lim="800000"/>
            <a:headEnd/>
            <a:tailEnd/>
          </a:ln>
        </p:spPr>
        <p:txBody>
          <a:bodyPr>
            <a:spAutoFit/>
          </a:bodyPr>
          <a:lstStyle/>
          <a:p>
            <a:pPr marL="457200" indent="-457200" eaLnBrk="0" hangingPunct="0">
              <a:spcBef>
                <a:spcPct val="50000"/>
              </a:spcBef>
              <a:buClr>
                <a:schemeClr val="tx1"/>
              </a:buClr>
              <a:buFontTx/>
              <a:buChar char="•"/>
            </a:pPr>
            <a:r>
              <a:rPr lang="en-US" b="0" dirty="0">
                <a:latin typeface="Cambria" panose="02040503050406030204" pitchFamily="18" charset="0"/>
              </a:rPr>
              <a:t>Steps of checking if an FD X</a:t>
            </a:r>
            <a:r>
              <a:rPr lang="en-US" b="0" dirty="0">
                <a:latin typeface="Cambria" panose="02040503050406030204" pitchFamily="18" charset="0"/>
                <a:sym typeface="Wingdings" pitchFamily="2" charset="2"/>
              </a:rPr>
              <a:t></a:t>
            </a:r>
            <a:r>
              <a:rPr lang="en-US" b="0" dirty="0">
                <a:latin typeface="Cambria" panose="02040503050406030204" pitchFamily="18" charset="0"/>
              </a:rPr>
              <a:t>Y is in the closure of a set of FDs F  :</a:t>
            </a:r>
          </a:p>
          <a:p>
            <a:pPr marL="914400" lvl="1" indent="-457200" eaLnBrk="0" hangingPunct="0">
              <a:spcBef>
                <a:spcPct val="50000"/>
              </a:spcBef>
              <a:buClr>
                <a:schemeClr val="tx1"/>
              </a:buClr>
              <a:buFontTx/>
              <a:buAutoNum type="arabicPeriod"/>
            </a:pPr>
            <a:r>
              <a:rPr lang="en-US" b="0" dirty="0">
                <a:latin typeface="Cambria" panose="02040503050406030204" pitchFamily="18" charset="0"/>
              </a:rPr>
              <a:t>Compute </a:t>
            </a:r>
            <a:r>
              <a:rPr lang="en-US" sz="2800" b="0" dirty="0">
                <a:latin typeface="Cambria" panose="02040503050406030204" pitchFamily="18" charset="0"/>
              </a:rPr>
              <a:t>X</a:t>
            </a:r>
            <a:r>
              <a:rPr lang="en-US" sz="2800" b="0" baseline="50000" dirty="0">
                <a:latin typeface="Cambria" panose="02040503050406030204" pitchFamily="18" charset="0"/>
              </a:rPr>
              <a:t>+</a:t>
            </a:r>
            <a:r>
              <a:rPr lang="en-US" b="0" dirty="0">
                <a:latin typeface="Cambria" panose="02040503050406030204" pitchFamily="18" charset="0"/>
              </a:rPr>
              <a:t> </a:t>
            </a:r>
            <a:r>
              <a:rPr lang="en-US" b="0" dirty="0" err="1">
                <a:latin typeface="Cambria" panose="02040503050406030204" pitchFamily="18" charset="0"/>
              </a:rPr>
              <a:t>wrt</a:t>
            </a:r>
            <a:r>
              <a:rPr lang="en-US" b="0" dirty="0">
                <a:latin typeface="Cambria" panose="02040503050406030204" pitchFamily="18" charset="0"/>
              </a:rPr>
              <a:t> </a:t>
            </a:r>
            <a:r>
              <a:rPr lang="en-US" b="0" i="1" dirty="0">
                <a:latin typeface="Cambria" panose="02040503050406030204" pitchFamily="18" charset="0"/>
              </a:rPr>
              <a:t>F.</a:t>
            </a:r>
          </a:p>
          <a:p>
            <a:pPr marL="914400" lvl="1" indent="-457200" eaLnBrk="0" hangingPunct="0">
              <a:spcBef>
                <a:spcPct val="50000"/>
              </a:spcBef>
              <a:buClr>
                <a:schemeClr val="tx1"/>
              </a:buClr>
              <a:buFontTx/>
              <a:buAutoNum type="arabicPeriod"/>
            </a:pPr>
            <a:r>
              <a:rPr lang="en-US" b="0" dirty="0">
                <a:latin typeface="Cambria" panose="02040503050406030204" pitchFamily="18" charset="0"/>
              </a:rPr>
              <a:t>Check if Y is in X</a:t>
            </a:r>
            <a:r>
              <a:rPr lang="en-US" b="0" baseline="50000" dirty="0">
                <a:latin typeface="Cambria" panose="02040503050406030204" pitchFamily="18" charset="0"/>
              </a:rPr>
              <a:t>+</a:t>
            </a:r>
            <a:r>
              <a:rPr lang="en-US" b="0" dirty="0">
                <a:latin typeface="Cambria" panose="02040503050406030204" pitchFamily="18" charset="0"/>
              </a:rPr>
              <a:t>.</a:t>
            </a:r>
          </a:p>
          <a:p>
            <a:pPr marL="914400" lvl="1" indent="-457200" eaLnBrk="0" hangingPunct="0">
              <a:spcBef>
                <a:spcPct val="50000"/>
              </a:spcBef>
              <a:buClr>
                <a:schemeClr val="tx1"/>
              </a:buClr>
              <a:buFontTx/>
              <a:buAutoNum type="arabicPeriod"/>
            </a:pPr>
            <a:r>
              <a:rPr lang="en-US" b="0" dirty="0">
                <a:latin typeface="Cambria" panose="02040503050406030204" pitchFamily="18" charset="0"/>
              </a:rPr>
              <a:t>Y   X</a:t>
            </a:r>
            <a:r>
              <a:rPr lang="en-US" b="0" baseline="30000" dirty="0">
                <a:latin typeface="Cambria" panose="02040503050406030204" pitchFamily="18" charset="0"/>
              </a:rPr>
              <a:t>+</a:t>
            </a:r>
            <a:r>
              <a:rPr lang="en-US" b="0" dirty="0">
                <a:latin typeface="Cambria" panose="02040503050406030204" pitchFamily="18" charset="0"/>
              </a:rPr>
              <a:t>      X</a:t>
            </a:r>
            <a:r>
              <a:rPr lang="en-US" b="0" dirty="0">
                <a:latin typeface="Cambria" panose="02040503050406030204" pitchFamily="18" charset="0"/>
                <a:sym typeface="Wingdings" pitchFamily="2" charset="2"/>
              </a:rPr>
              <a:t>Y is in F</a:t>
            </a:r>
            <a:r>
              <a:rPr lang="en-US" b="0" baseline="30000" dirty="0">
                <a:latin typeface="Cambria" panose="02040503050406030204" pitchFamily="18" charset="0"/>
                <a:sym typeface="Wingdings" pitchFamily="2" charset="2"/>
              </a:rPr>
              <a:t>+</a:t>
            </a:r>
            <a:endParaRPr lang="en-US" b="0" baseline="30000" dirty="0">
              <a:latin typeface="Cambria" panose="02040503050406030204" pitchFamily="18" charset="0"/>
            </a:endParaRPr>
          </a:p>
          <a:p>
            <a:pPr lvl="1" eaLnBrk="0" hangingPunct="0">
              <a:spcBef>
                <a:spcPct val="50000"/>
              </a:spcBef>
              <a:buClr>
                <a:schemeClr val="tx1"/>
              </a:buClr>
            </a:pPr>
            <a:endParaRPr lang="en-US" b="0" dirty="0">
              <a:latin typeface="Cambria" panose="02040503050406030204" pitchFamily="18" charset="0"/>
            </a:endParaRPr>
          </a:p>
          <a:p>
            <a:pPr marL="457200" indent="-457200" eaLnBrk="0" hangingPunct="0">
              <a:spcBef>
                <a:spcPct val="50000"/>
              </a:spcBef>
              <a:buClr>
                <a:schemeClr val="tx1"/>
              </a:buClr>
              <a:buFontTx/>
              <a:buChar char="•"/>
            </a:pPr>
            <a:r>
              <a:rPr lang="en-US" b="0" dirty="0">
                <a:latin typeface="Cambria" panose="02040503050406030204" pitchFamily="18" charset="0"/>
              </a:rPr>
              <a:t>Does F = {A</a:t>
            </a:r>
            <a:r>
              <a:rPr lang="en-US" b="0" dirty="0">
                <a:latin typeface="Cambria" panose="02040503050406030204" pitchFamily="18" charset="0"/>
                <a:sym typeface="Wingdings" pitchFamily="2" charset="2"/>
              </a:rPr>
              <a:t></a:t>
            </a:r>
            <a:r>
              <a:rPr lang="en-US" b="0" dirty="0">
                <a:latin typeface="Cambria" panose="02040503050406030204" pitchFamily="18" charset="0"/>
              </a:rPr>
              <a:t>B,  B</a:t>
            </a:r>
            <a:r>
              <a:rPr lang="en-US" b="0" dirty="0">
                <a:latin typeface="Cambria" panose="02040503050406030204" pitchFamily="18" charset="0"/>
                <a:sym typeface="Wingdings" pitchFamily="2" charset="2"/>
              </a:rPr>
              <a:t></a:t>
            </a:r>
            <a:r>
              <a:rPr lang="en-US" b="0" dirty="0">
                <a:latin typeface="Cambria" panose="02040503050406030204" pitchFamily="18" charset="0"/>
              </a:rPr>
              <a:t>C,  CD</a:t>
            </a:r>
            <a:r>
              <a:rPr lang="en-US" b="0" dirty="0">
                <a:latin typeface="Cambria" panose="02040503050406030204" pitchFamily="18" charset="0"/>
                <a:sym typeface="Wingdings" pitchFamily="2" charset="2"/>
              </a:rPr>
              <a:t></a:t>
            </a:r>
            <a:r>
              <a:rPr lang="en-US" b="0" dirty="0">
                <a:latin typeface="Cambria" panose="02040503050406030204" pitchFamily="18" charset="0"/>
              </a:rPr>
              <a:t>E }  imply  A</a:t>
            </a:r>
            <a:r>
              <a:rPr lang="en-US" b="0" dirty="0">
                <a:latin typeface="Cambria" panose="02040503050406030204" pitchFamily="18" charset="0"/>
                <a:sym typeface="Wingdings" pitchFamily="2" charset="2"/>
              </a:rPr>
              <a:t></a:t>
            </a:r>
            <a:r>
              <a:rPr lang="en-US" b="0" dirty="0">
                <a:latin typeface="Cambria" panose="02040503050406030204" pitchFamily="18" charset="0"/>
              </a:rPr>
              <a:t>E?</a:t>
            </a:r>
          </a:p>
          <a:p>
            <a:pPr marL="914400" lvl="1" indent="-457200" eaLnBrk="0" hangingPunct="0">
              <a:spcBef>
                <a:spcPct val="50000"/>
              </a:spcBef>
              <a:buClr>
                <a:schemeClr val="tx1"/>
              </a:buClr>
              <a:buFontTx/>
              <a:buChar char="•"/>
            </a:pPr>
            <a:r>
              <a:rPr lang="en-US" sz="2000" b="0" dirty="0" err="1">
                <a:latin typeface="Cambria" panose="02040503050406030204" pitchFamily="18" charset="0"/>
              </a:rPr>
              <a:t>i.e</a:t>
            </a:r>
            <a:r>
              <a:rPr lang="en-US" sz="2000" b="0" dirty="0">
                <a:latin typeface="Cambria" panose="02040503050406030204" pitchFamily="18" charset="0"/>
              </a:rPr>
              <a:t>,  </a:t>
            </a:r>
            <a:r>
              <a:rPr lang="en-US" sz="2000" b="0" dirty="0">
                <a:solidFill>
                  <a:schemeClr val="accent2"/>
                </a:solidFill>
                <a:latin typeface="Cambria" panose="02040503050406030204" pitchFamily="18" charset="0"/>
              </a:rPr>
              <a:t>is  A </a:t>
            </a:r>
            <a:r>
              <a:rPr lang="en-US" sz="2000" b="0" dirty="0">
                <a:solidFill>
                  <a:schemeClr val="accent2"/>
                </a:solidFill>
                <a:latin typeface="Cambria" panose="02040503050406030204" pitchFamily="18" charset="0"/>
                <a:sym typeface="Wingdings" pitchFamily="2" charset="2"/>
              </a:rPr>
              <a:t></a:t>
            </a:r>
            <a:r>
              <a:rPr lang="en-US" sz="2000" b="0" dirty="0">
                <a:solidFill>
                  <a:schemeClr val="accent2"/>
                </a:solidFill>
                <a:latin typeface="Cambria" panose="02040503050406030204" pitchFamily="18" charset="0"/>
              </a:rPr>
              <a:t> E  in F</a:t>
            </a:r>
            <a:r>
              <a:rPr lang="en-US" sz="2000" b="0" baseline="50000" dirty="0">
                <a:solidFill>
                  <a:schemeClr val="accent2"/>
                </a:solidFill>
                <a:latin typeface="Cambria" panose="02040503050406030204" pitchFamily="18" charset="0"/>
              </a:rPr>
              <a:t>+</a:t>
            </a:r>
            <a:r>
              <a:rPr lang="en-US" sz="2000" b="0" dirty="0">
                <a:solidFill>
                  <a:schemeClr val="accent2"/>
                </a:solidFill>
                <a:latin typeface="Cambria" panose="02040503050406030204" pitchFamily="18" charset="0"/>
              </a:rPr>
              <a:t>?  Equivalently, is E in A</a:t>
            </a:r>
            <a:r>
              <a:rPr lang="en-US" sz="2000" b="0" baseline="50000" dirty="0">
                <a:solidFill>
                  <a:schemeClr val="accent2"/>
                </a:solidFill>
                <a:latin typeface="Cambria" panose="02040503050406030204" pitchFamily="18" charset="0"/>
              </a:rPr>
              <a:t>+</a:t>
            </a:r>
            <a:r>
              <a:rPr lang="en-US" sz="2000" b="0" dirty="0">
                <a:solidFill>
                  <a:schemeClr val="accent2"/>
                </a:solidFill>
                <a:latin typeface="Cambria" panose="02040503050406030204" pitchFamily="18" charset="0"/>
              </a:rPr>
              <a:t>?</a:t>
            </a:r>
          </a:p>
          <a:p>
            <a:pPr marL="914400" lvl="1" indent="-457200" eaLnBrk="0" hangingPunct="0">
              <a:spcBef>
                <a:spcPct val="50000"/>
              </a:spcBef>
              <a:buClr>
                <a:schemeClr val="tx1"/>
              </a:buClr>
              <a:buFontTx/>
              <a:buChar char="•"/>
            </a:pPr>
            <a:r>
              <a:rPr lang="en-US" sz="2000" b="0" dirty="0">
                <a:solidFill>
                  <a:schemeClr val="accent2"/>
                </a:solidFill>
                <a:latin typeface="Cambria" panose="02040503050406030204" pitchFamily="18" charset="0"/>
              </a:rPr>
              <a:t>A</a:t>
            </a:r>
            <a:r>
              <a:rPr lang="en-US" sz="2000" b="0" baseline="30000" dirty="0">
                <a:solidFill>
                  <a:schemeClr val="accent2"/>
                </a:solidFill>
                <a:latin typeface="Cambria" panose="02040503050406030204" pitchFamily="18" charset="0"/>
              </a:rPr>
              <a:t>+</a:t>
            </a:r>
            <a:r>
              <a:rPr lang="en-US" sz="2000" b="0" dirty="0">
                <a:solidFill>
                  <a:schemeClr val="accent2"/>
                </a:solidFill>
                <a:latin typeface="Cambria" panose="02040503050406030204" pitchFamily="18" charset="0"/>
              </a:rPr>
              <a:t> (</a:t>
            </a:r>
            <a:r>
              <a:rPr lang="en-US" sz="2000" b="0" dirty="0" err="1">
                <a:solidFill>
                  <a:schemeClr val="accent2"/>
                </a:solidFill>
                <a:latin typeface="Cambria" panose="02040503050406030204" pitchFamily="18" charset="0"/>
              </a:rPr>
              <a:t>w.r.t</a:t>
            </a:r>
            <a:r>
              <a:rPr lang="en-US" sz="2000" b="0" dirty="0">
                <a:solidFill>
                  <a:schemeClr val="accent2"/>
                </a:solidFill>
                <a:latin typeface="Cambria" panose="02040503050406030204" pitchFamily="18" charset="0"/>
              </a:rPr>
              <a:t>. F)={A, B, C}</a:t>
            </a:r>
          </a:p>
          <a:p>
            <a:pPr marL="914400" lvl="1" indent="-457200" eaLnBrk="0" hangingPunct="0">
              <a:spcBef>
                <a:spcPct val="50000"/>
              </a:spcBef>
              <a:buClr>
                <a:schemeClr val="tx1"/>
              </a:buClr>
              <a:buFontTx/>
              <a:buChar char="•"/>
            </a:pPr>
            <a:r>
              <a:rPr lang="en-US" sz="2000" b="0" dirty="0">
                <a:solidFill>
                  <a:schemeClr val="accent2"/>
                </a:solidFill>
                <a:latin typeface="Cambria" panose="02040503050406030204" pitchFamily="18" charset="0"/>
              </a:rPr>
              <a:t>E is not in A</a:t>
            </a:r>
            <a:r>
              <a:rPr lang="en-US" sz="2000" b="0" baseline="30000" dirty="0">
                <a:solidFill>
                  <a:schemeClr val="accent2"/>
                </a:solidFill>
                <a:latin typeface="Cambria" panose="02040503050406030204" pitchFamily="18" charset="0"/>
              </a:rPr>
              <a:t>+</a:t>
            </a:r>
            <a:r>
              <a:rPr lang="en-US" sz="2000" b="0" dirty="0">
                <a:solidFill>
                  <a:schemeClr val="accent2"/>
                </a:solidFill>
                <a:latin typeface="Cambria" panose="02040503050406030204" pitchFamily="18" charset="0"/>
              </a:rPr>
              <a:t>, thus, A</a:t>
            </a:r>
            <a:r>
              <a:rPr lang="en-US" sz="2000" b="0" dirty="0">
                <a:solidFill>
                  <a:schemeClr val="accent2"/>
                </a:solidFill>
                <a:latin typeface="Cambria" panose="02040503050406030204" pitchFamily="18" charset="0"/>
                <a:sym typeface="Wingdings" pitchFamily="2" charset="2"/>
              </a:rPr>
              <a:t>E is not in F</a:t>
            </a:r>
            <a:r>
              <a:rPr lang="en-US" sz="2000" b="0" baseline="30000" dirty="0">
                <a:solidFill>
                  <a:schemeClr val="accent2"/>
                </a:solidFill>
                <a:latin typeface="Cambria" panose="02040503050406030204" pitchFamily="18" charset="0"/>
                <a:sym typeface="Wingdings" pitchFamily="2" charset="2"/>
              </a:rPr>
              <a:t>+</a:t>
            </a:r>
            <a:r>
              <a:rPr lang="en-US" sz="2000" b="0" dirty="0">
                <a:solidFill>
                  <a:schemeClr val="accent2"/>
                </a:solidFill>
                <a:latin typeface="Cambria" panose="02040503050406030204" pitchFamily="18" charset="0"/>
                <a:sym typeface="Wingdings" pitchFamily="2" charset="2"/>
              </a:rPr>
              <a:t>.</a:t>
            </a:r>
            <a:r>
              <a:rPr lang="en-US" sz="2000" b="0" dirty="0">
                <a:solidFill>
                  <a:schemeClr val="accent2"/>
                </a:solidFill>
                <a:latin typeface="Cambria" panose="02040503050406030204" pitchFamily="18" charset="0"/>
              </a:rPr>
              <a:t> </a:t>
            </a:r>
          </a:p>
        </p:txBody>
      </p:sp>
      <p:graphicFrame>
        <p:nvGraphicFramePr>
          <p:cNvPr id="15362" name="Object 0"/>
          <p:cNvGraphicFramePr>
            <a:graphicFrameLocks noChangeAspect="1"/>
          </p:cNvGraphicFramePr>
          <p:nvPr>
            <p:extLst>
              <p:ext uri="{D42A27DB-BD31-4B8C-83A1-F6EECF244321}">
                <p14:modId xmlns:p14="http://schemas.microsoft.com/office/powerpoint/2010/main" val="1823836969"/>
              </p:ext>
            </p:extLst>
          </p:nvPr>
        </p:nvGraphicFramePr>
        <p:xfrm>
          <a:off x="1676400" y="3429000"/>
          <a:ext cx="228600" cy="228600"/>
        </p:xfrm>
        <a:graphic>
          <a:graphicData uri="http://schemas.openxmlformats.org/presentationml/2006/ole">
            <mc:AlternateContent xmlns:mc="http://schemas.openxmlformats.org/markup-compatibility/2006">
              <mc:Choice xmlns:v="urn:schemas-microsoft-com:vml" Requires="v">
                <p:oleObj spid="_x0000_s23752" name="Equation" r:id="rId4" imgW="126720" imgH="126720" progId="">
                  <p:embed/>
                </p:oleObj>
              </mc:Choice>
              <mc:Fallback>
                <p:oleObj name="Equation" r:id="rId4" imgW="126720" imgH="126720" progId="">
                  <p:embed/>
                  <p:pic>
                    <p:nvPicPr>
                      <p:cNvPr id="15362"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429000"/>
                        <a:ext cx="228600" cy="228600"/>
                      </a:xfrm>
                      <a:prstGeom prst="rect">
                        <a:avLst/>
                      </a:prstGeom>
                      <a:noFill/>
                    </p:spPr>
                  </p:pic>
                </p:oleObj>
              </mc:Fallback>
            </mc:AlternateContent>
          </a:graphicData>
        </a:graphic>
      </p:graphicFrame>
      <p:graphicFrame>
        <p:nvGraphicFramePr>
          <p:cNvPr id="15363" name="Object 1"/>
          <p:cNvGraphicFramePr>
            <a:graphicFrameLocks noChangeAspect="1"/>
          </p:cNvGraphicFramePr>
          <p:nvPr>
            <p:extLst>
              <p:ext uri="{D42A27DB-BD31-4B8C-83A1-F6EECF244321}">
                <p14:modId xmlns:p14="http://schemas.microsoft.com/office/powerpoint/2010/main" val="1345357018"/>
              </p:ext>
            </p:extLst>
          </p:nvPr>
        </p:nvGraphicFramePr>
        <p:xfrm>
          <a:off x="2209800" y="3352800"/>
          <a:ext cx="336550" cy="238125"/>
        </p:xfrm>
        <a:graphic>
          <a:graphicData uri="http://schemas.openxmlformats.org/presentationml/2006/ole">
            <mc:AlternateContent xmlns:mc="http://schemas.openxmlformats.org/markup-compatibility/2006">
              <mc:Choice xmlns:v="urn:schemas-microsoft-com:vml" Requires="v">
                <p:oleObj spid="_x0000_s23753" name="Equation" r:id="rId6" imgW="215640" imgH="152280" progId="">
                  <p:embed/>
                </p:oleObj>
              </mc:Choice>
              <mc:Fallback>
                <p:oleObj name="Equation" r:id="rId6" imgW="215640" imgH="152280" progId="">
                  <p:embed/>
                  <p:pic>
                    <p:nvPicPr>
                      <p:cNvPr id="15363"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352800"/>
                        <a:ext cx="336550" cy="2381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5365" name="Rectangle 7"/>
          <p:cNvSpPr>
            <a:spLocks noChangeArrowheads="1"/>
          </p:cNvSpPr>
          <p:nvPr/>
        </p:nvSpPr>
        <p:spPr bwMode="auto">
          <a:xfrm>
            <a:off x="152400" y="228600"/>
            <a:ext cx="8839200" cy="838200"/>
          </a:xfrm>
          <a:prstGeom prst="rect">
            <a:avLst/>
          </a:prstGeom>
          <a:noFill/>
          <a:ln w="9525">
            <a:noFill/>
            <a:miter lim="800000"/>
            <a:headEnd/>
            <a:tailEnd/>
          </a:ln>
        </p:spPr>
        <p:txBody>
          <a:bodyPr anchor="ctr"/>
          <a:lstStyle/>
          <a:p>
            <a:pPr algn="ctr"/>
            <a:r>
              <a:rPr lang="en-US" sz="3200" b="0" dirty="0">
                <a:solidFill>
                  <a:schemeClr val="tx2"/>
                </a:solidFill>
                <a:latin typeface="Cambria" panose="02040503050406030204" pitchFamily="18" charset="0"/>
              </a:rPr>
              <a:t>App1: Checking if X</a:t>
            </a:r>
            <a:r>
              <a:rPr lang="en-US" sz="3200" b="0" dirty="0">
                <a:solidFill>
                  <a:schemeClr val="tx2"/>
                </a:solidFill>
                <a:latin typeface="Cambria" panose="02040503050406030204" pitchFamily="18" charset="0"/>
                <a:sym typeface="Wingdings" pitchFamily="2" charset="2"/>
              </a:rPr>
              <a:t>Y</a:t>
            </a:r>
            <a:endParaRPr lang="en-US" sz="3200" b="0" baseline="30000" dirty="0">
              <a:solidFill>
                <a:schemeClr val="tx2"/>
              </a:solidFill>
              <a:latin typeface="Cambria" panose="02040503050406030204" pitchFamily="18" charset="0"/>
            </a:endParaRPr>
          </a:p>
        </p:txBody>
      </p:sp>
    </p:spTree>
    <p:extLst>
      <p:ext uri="{BB962C8B-B14F-4D97-AF65-F5344CB8AC3E}">
        <p14:creationId xmlns:p14="http://schemas.microsoft.com/office/powerpoint/2010/main" val="975429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xfrm>
            <a:off x="685800" y="228600"/>
            <a:ext cx="7772400" cy="1143000"/>
          </a:xfrm>
        </p:spPr>
        <p:txBody>
          <a:bodyPr/>
          <a:lstStyle/>
          <a:p>
            <a:pPr eaLnBrk="1" hangingPunct="1"/>
            <a:r>
              <a:rPr lang="en-US" sz="3200">
                <a:latin typeface="Cambria" panose="02040503050406030204" pitchFamily="18" charset="0"/>
              </a:rPr>
              <a:t>App2: Finding a key K for relational schema R based on a set F of FDs</a:t>
            </a:r>
          </a:p>
        </p:txBody>
      </p:sp>
      <p:sp>
        <p:nvSpPr>
          <p:cNvPr id="54276" name="Rectangle 4"/>
          <p:cNvSpPr>
            <a:spLocks noGrp="1" noChangeArrowheads="1"/>
          </p:cNvSpPr>
          <p:nvPr>
            <p:ph type="body" idx="1"/>
          </p:nvPr>
        </p:nvSpPr>
        <p:spPr>
          <a:xfrm>
            <a:off x="685800" y="3276600"/>
            <a:ext cx="8153400" cy="1676400"/>
          </a:xfrm>
        </p:spPr>
        <p:txBody>
          <a:bodyPr/>
          <a:lstStyle/>
          <a:p>
            <a:pPr eaLnBrk="1" hangingPunct="1">
              <a:lnSpc>
                <a:spcPct val="80000"/>
              </a:lnSpc>
              <a:buFontTx/>
              <a:buNone/>
            </a:pPr>
            <a:r>
              <a:rPr lang="en-US" sz="2000" dirty="0">
                <a:latin typeface="Cambria" panose="02040503050406030204" pitchFamily="18" charset="0"/>
              </a:rPr>
              <a:t> Examples</a:t>
            </a:r>
          </a:p>
          <a:p>
            <a:pPr eaLnBrk="1" hangingPunct="1">
              <a:lnSpc>
                <a:spcPct val="80000"/>
              </a:lnSpc>
              <a:buFontTx/>
              <a:buNone/>
            </a:pPr>
            <a:endParaRPr lang="en-US" sz="1800" dirty="0">
              <a:latin typeface="Cambria" panose="02040503050406030204" pitchFamily="18" charset="0"/>
            </a:endParaRPr>
          </a:p>
          <a:p>
            <a:pPr marL="457200" indent="-457200" eaLnBrk="1" hangingPunct="1">
              <a:lnSpc>
                <a:spcPct val="80000"/>
              </a:lnSpc>
              <a:buFont typeface="+mj-lt"/>
              <a:buAutoNum type="arabicPeriod"/>
            </a:pPr>
            <a:r>
              <a:rPr lang="en-US" sz="2000" dirty="0">
                <a:latin typeface="Cambria" panose="02040503050406030204" pitchFamily="18" charset="0"/>
              </a:rPr>
              <a:t>R={A, B, C, D}   F={A</a:t>
            </a:r>
            <a:r>
              <a:rPr lang="en-US" sz="2000" dirty="0">
                <a:latin typeface="Cambria" panose="02040503050406030204" pitchFamily="18" charset="0"/>
                <a:sym typeface="Wingdings" pitchFamily="2" charset="2"/>
              </a:rPr>
              <a:t>B, BC, ABD}; find a key of R.</a:t>
            </a:r>
          </a:p>
          <a:p>
            <a:pPr marL="0" indent="0" eaLnBrk="1" hangingPunct="1">
              <a:lnSpc>
                <a:spcPct val="80000"/>
              </a:lnSpc>
              <a:buNone/>
            </a:pPr>
            <a:endParaRPr lang="en-US" sz="2000" dirty="0">
              <a:latin typeface="Cambria" panose="02040503050406030204" pitchFamily="18" charset="0"/>
              <a:sym typeface="Wingdings" pitchFamily="2" charset="2"/>
            </a:endParaRPr>
          </a:p>
          <a:p>
            <a:pPr marL="457200" indent="-457200" eaLnBrk="1" hangingPunct="1">
              <a:lnSpc>
                <a:spcPct val="80000"/>
              </a:lnSpc>
              <a:buFont typeface="+mj-lt"/>
              <a:buAutoNum type="arabicPeriod"/>
            </a:pPr>
            <a:r>
              <a:rPr lang="en-US" sz="2000" dirty="0">
                <a:latin typeface="Cambria" panose="02040503050406030204" pitchFamily="18" charset="0"/>
              </a:rPr>
              <a:t>R={A, B, C, D, E, F}  F={A-&gt;C, A-&gt;D, B-&gt;C, E-&gt;F}; find a key of R</a:t>
            </a:r>
          </a:p>
        </p:txBody>
      </p:sp>
      <p:sp>
        <p:nvSpPr>
          <p:cNvPr id="2" name="Rectangle 1"/>
          <p:cNvSpPr/>
          <p:nvPr/>
        </p:nvSpPr>
        <p:spPr>
          <a:xfrm>
            <a:off x="1600200" y="1600200"/>
            <a:ext cx="5943600" cy="1333698"/>
          </a:xfrm>
          <a:prstGeom prst="rect">
            <a:avLst/>
          </a:prstGeom>
          <a:ln>
            <a:solidFill>
              <a:schemeClr val="tx1"/>
            </a:solidFill>
          </a:ln>
        </p:spPr>
        <p:txBody>
          <a:bodyPr wrap="square">
            <a:spAutoFit/>
          </a:bodyPr>
          <a:lstStyle/>
          <a:p>
            <a:pPr eaLnBrk="1" hangingPunct="1">
              <a:lnSpc>
                <a:spcPct val="80000"/>
              </a:lnSpc>
              <a:buFontTx/>
              <a:buNone/>
            </a:pPr>
            <a:r>
              <a:rPr lang="en-US" sz="2000" b="0">
                <a:latin typeface="Cambria" panose="02040503050406030204" pitchFamily="18" charset="0"/>
              </a:rPr>
              <a:t>Set K=R</a:t>
            </a:r>
          </a:p>
          <a:p>
            <a:pPr eaLnBrk="1" hangingPunct="1">
              <a:lnSpc>
                <a:spcPct val="80000"/>
              </a:lnSpc>
              <a:buFontTx/>
              <a:buNone/>
            </a:pPr>
            <a:r>
              <a:rPr lang="en-US" sz="2000" b="0">
                <a:latin typeface="Cambria" panose="02040503050406030204" pitchFamily="18" charset="0"/>
              </a:rPr>
              <a:t>For each attribute A in K</a:t>
            </a:r>
          </a:p>
          <a:p>
            <a:pPr lvl="1" eaLnBrk="1" hangingPunct="1">
              <a:lnSpc>
                <a:spcPct val="80000"/>
              </a:lnSpc>
              <a:buFontTx/>
              <a:buNone/>
            </a:pPr>
            <a:r>
              <a:rPr lang="en-US" sz="2000" b="0">
                <a:latin typeface="Cambria" panose="02040503050406030204" pitchFamily="18" charset="0"/>
              </a:rPr>
              <a:t>Compute (K-A)</a:t>
            </a:r>
            <a:r>
              <a:rPr lang="en-US" sz="2000" b="0" baseline="30000">
                <a:latin typeface="Cambria" panose="02040503050406030204" pitchFamily="18" charset="0"/>
              </a:rPr>
              <a:t>+</a:t>
            </a:r>
            <a:r>
              <a:rPr lang="en-US" sz="2000" b="0">
                <a:latin typeface="Cambria" panose="02040503050406030204" pitchFamily="18" charset="0"/>
              </a:rPr>
              <a:t> w.r.t. F</a:t>
            </a:r>
          </a:p>
          <a:p>
            <a:pPr lvl="1" eaLnBrk="1" hangingPunct="1">
              <a:lnSpc>
                <a:spcPct val="80000"/>
              </a:lnSpc>
              <a:buFontTx/>
              <a:buNone/>
            </a:pPr>
            <a:r>
              <a:rPr lang="en-US" sz="2000" b="0">
                <a:latin typeface="Cambria" panose="02040503050406030204" pitchFamily="18" charset="0"/>
              </a:rPr>
              <a:t>If (K-A)</a:t>
            </a:r>
            <a:r>
              <a:rPr lang="en-US" sz="2000" b="0" baseline="30000">
                <a:latin typeface="Cambria" panose="02040503050406030204" pitchFamily="18" charset="0"/>
              </a:rPr>
              <a:t>+</a:t>
            </a:r>
            <a:r>
              <a:rPr lang="en-US" sz="2000" b="0">
                <a:latin typeface="Cambria" panose="02040503050406030204" pitchFamily="18" charset="0"/>
              </a:rPr>
              <a:t> contains all the attributes in R then set K= K-A</a:t>
            </a:r>
          </a:p>
        </p:txBody>
      </p:sp>
      <p:sp>
        <p:nvSpPr>
          <p:cNvPr id="3" name="Rectangle 2"/>
          <p:cNvSpPr/>
          <p:nvPr/>
        </p:nvSpPr>
        <p:spPr>
          <a:xfrm>
            <a:off x="838200" y="5029200"/>
            <a:ext cx="7620000" cy="1087477"/>
          </a:xfrm>
          <a:prstGeom prst="rect">
            <a:avLst/>
          </a:prstGeom>
        </p:spPr>
        <p:txBody>
          <a:bodyPr wrap="square">
            <a:spAutoFit/>
          </a:bodyPr>
          <a:lstStyle/>
          <a:p>
            <a:pPr marL="342900" indent="-342900" eaLnBrk="1" hangingPunct="1">
              <a:lnSpc>
                <a:spcPct val="80000"/>
              </a:lnSpc>
              <a:buFont typeface="Arial"/>
              <a:buChar char="•"/>
            </a:pPr>
            <a:r>
              <a:rPr lang="en-US" sz="2000" b="0">
                <a:latin typeface="Cambria" panose="02040503050406030204" pitchFamily="18" charset="0"/>
              </a:rPr>
              <a:t>The algorithm returns only one key out of the possible candidate keys for R. </a:t>
            </a:r>
          </a:p>
          <a:p>
            <a:pPr marL="342900" indent="-342900" eaLnBrk="1" hangingPunct="1">
              <a:lnSpc>
                <a:spcPct val="80000"/>
              </a:lnSpc>
              <a:buFont typeface="Arial"/>
              <a:buChar char="•"/>
            </a:pPr>
            <a:r>
              <a:rPr lang="en-US" sz="2000" b="0">
                <a:latin typeface="Cambria" panose="02040503050406030204" pitchFamily="18" charset="0"/>
              </a:rPr>
              <a:t>The key returned depends on the order in which attributes are removed from R.</a:t>
            </a:r>
          </a:p>
        </p:txBody>
      </p:sp>
      <p:sp>
        <p:nvSpPr>
          <p:cNvPr id="4" name="TextBox 3">
            <a:extLst>
              <a:ext uri="{FF2B5EF4-FFF2-40B4-BE49-F238E27FC236}">
                <a16:creationId xmlns:a16="http://schemas.microsoft.com/office/drawing/2014/main" id="{4ADA1E80-8080-334A-98DE-C40FA701DA69}"/>
              </a:ext>
            </a:extLst>
          </p:cNvPr>
          <p:cNvSpPr txBox="1"/>
          <p:nvPr/>
        </p:nvSpPr>
        <p:spPr>
          <a:xfrm>
            <a:off x="3048000" y="6102566"/>
            <a:ext cx="2460930" cy="461665"/>
          </a:xfrm>
          <a:prstGeom prst="rect">
            <a:avLst/>
          </a:prstGeom>
          <a:noFill/>
        </p:spPr>
        <p:txBody>
          <a:bodyPr wrap="none" rtlCol="0">
            <a:spAutoFit/>
          </a:bodyPr>
          <a:lstStyle/>
          <a:p>
            <a:r>
              <a:rPr lang="en-US" dirty="0"/>
              <a:t>{BCD}+= {ABCD}</a:t>
            </a:r>
          </a:p>
        </p:txBody>
      </p:sp>
    </p:spTree>
    <p:extLst>
      <p:ext uri="{BB962C8B-B14F-4D97-AF65-F5344CB8AC3E}">
        <p14:creationId xmlns:p14="http://schemas.microsoft.com/office/powerpoint/2010/main" val="4134253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2"/>
          <p:cNvSpPr txBox="1">
            <a:spLocks noChangeArrowheads="1"/>
          </p:cNvSpPr>
          <p:nvPr/>
        </p:nvSpPr>
        <p:spPr bwMode="auto">
          <a:xfrm>
            <a:off x="718066" y="710625"/>
            <a:ext cx="7892534" cy="584775"/>
          </a:xfrm>
          <a:prstGeom prst="rect">
            <a:avLst/>
          </a:prstGeom>
          <a:noFill/>
          <a:ln w="9525">
            <a:noFill/>
            <a:miter lim="800000"/>
            <a:headEnd/>
            <a:tailEnd/>
          </a:ln>
        </p:spPr>
        <p:txBody>
          <a:bodyPr wrap="square">
            <a:spAutoFit/>
          </a:bodyPr>
          <a:lstStyle/>
          <a:p>
            <a:r>
              <a:rPr lang="en-US" sz="3200" b="0" dirty="0">
                <a:latin typeface="Cambria" panose="02040503050406030204" pitchFamily="18" charset="0"/>
              </a:rPr>
              <a:t>F</a:t>
            </a:r>
            <a:r>
              <a:rPr lang="en-US" sz="3200" b="0" baseline="30000" dirty="0">
                <a:latin typeface="Cambria" panose="02040503050406030204" pitchFamily="18" charset="0"/>
              </a:rPr>
              <a:t>+</a:t>
            </a:r>
            <a:r>
              <a:rPr lang="en-US" sz="3200" b="0" dirty="0">
                <a:latin typeface="Cambria" panose="02040503050406030204" pitchFamily="18" charset="0"/>
              </a:rPr>
              <a:t>: Closure of Functional Dependency Set F</a:t>
            </a:r>
          </a:p>
        </p:txBody>
      </p:sp>
      <p:sp>
        <p:nvSpPr>
          <p:cNvPr id="30" name="Text Box 28"/>
          <p:cNvSpPr txBox="1">
            <a:spLocks noChangeArrowheads="1"/>
          </p:cNvSpPr>
          <p:nvPr/>
        </p:nvSpPr>
        <p:spPr bwMode="auto">
          <a:xfrm>
            <a:off x="685800" y="2133600"/>
            <a:ext cx="7924800" cy="1384995"/>
          </a:xfrm>
          <a:prstGeom prst="rect">
            <a:avLst/>
          </a:prstGeom>
          <a:noFill/>
          <a:ln w="9525">
            <a:noFill/>
            <a:miter lim="800000"/>
            <a:headEnd/>
            <a:tailEnd/>
          </a:ln>
        </p:spPr>
        <p:txBody>
          <a:bodyPr>
            <a:spAutoFit/>
          </a:bodyPr>
          <a:lstStyle/>
          <a:p>
            <a:r>
              <a:rPr lang="en-US" sz="2800" b="0" dirty="0">
                <a:latin typeface="Cambria" panose="02040503050406030204" pitchFamily="18" charset="0"/>
              </a:rPr>
              <a:t>Given a set of functional dependencies F, we define F</a:t>
            </a:r>
            <a:r>
              <a:rPr lang="en-US" sz="2800" b="0" baseline="30000" dirty="0">
                <a:latin typeface="Cambria" panose="02040503050406030204" pitchFamily="18" charset="0"/>
              </a:rPr>
              <a:t>+</a:t>
            </a:r>
            <a:r>
              <a:rPr lang="en-US" sz="2800" b="0" dirty="0">
                <a:latin typeface="Cambria" panose="02040503050406030204" pitchFamily="18" charset="0"/>
              </a:rPr>
              <a:t> to be the set of all functional dependencies that can be inferred from F.</a:t>
            </a:r>
          </a:p>
        </p:txBody>
      </p:sp>
      <p:sp>
        <p:nvSpPr>
          <p:cNvPr id="4" name="Rectangle 2"/>
          <p:cNvSpPr txBox="1">
            <a:spLocks noChangeArrowheads="1"/>
          </p:cNvSpPr>
          <p:nvPr/>
        </p:nvSpPr>
        <p:spPr>
          <a:xfrm>
            <a:off x="1295400" y="3962400"/>
            <a:ext cx="3886200" cy="5334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en-US" sz="2400" b="0" dirty="0">
                <a:latin typeface="Cambria" panose="02040503050406030204" pitchFamily="18" charset="0"/>
              </a:rPr>
              <a:t>Algorithm for computing F</a:t>
            </a:r>
            <a:r>
              <a:rPr lang="en-US" sz="2400" b="0" baseline="30000" dirty="0">
                <a:latin typeface="Cambria" panose="02040503050406030204" pitchFamily="18" charset="0"/>
              </a:rPr>
              <a:t>+</a:t>
            </a:r>
          </a:p>
        </p:txBody>
      </p:sp>
      <p:sp>
        <p:nvSpPr>
          <p:cNvPr id="5" name="Rectangle 3"/>
          <p:cNvSpPr txBox="1">
            <a:spLocks noChangeArrowheads="1"/>
          </p:cNvSpPr>
          <p:nvPr/>
        </p:nvSpPr>
        <p:spPr>
          <a:xfrm>
            <a:off x="1295400" y="4572000"/>
            <a:ext cx="6096000" cy="1066800"/>
          </a:xfrm>
          <a:prstGeom prst="rect">
            <a:avLst/>
          </a:prstGeom>
          <a:ln>
            <a:solidFill>
              <a:schemeClr val="tx1"/>
            </a:solid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609600" indent="-609600" eaLnBrk="1" hangingPunct="1">
              <a:buFontTx/>
              <a:buAutoNum type="arabicPeriod"/>
            </a:pPr>
            <a:r>
              <a:rPr lang="en-US" sz="2000" b="0" dirty="0">
                <a:latin typeface="Cambria" panose="02040503050406030204" pitchFamily="18" charset="0"/>
              </a:rPr>
              <a:t>F</a:t>
            </a:r>
            <a:r>
              <a:rPr lang="en-US" sz="2000" b="0" baseline="30000" dirty="0">
                <a:latin typeface="Cambria" panose="02040503050406030204" pitchFamily="18" charset="0"/>
              </a:rPr>
              <a:t>+</a:t>
            </a:r>
            <a:r>
              <a:rPr lang="en-US" sz="2000" b="0" dirty="0">
                <a:latin typeface="Cambria" panose="02040503050406030204" pitchFamily="18" charset="0"/>
              </a:rPr>
              <a:t> ={};</a:t>
            </a:r>
          </a:p>
          <a:p>
            <a:pPr marL="609600" indent="-609600" eaLnBrk="1" hangingPunct="1">
              <a:buFontTx/>
              <a:buAutoNum type="arabicPeriod"/>
            </a:pPr>
            <a:r>
              <a:rPr lang="en-US" sz="2000" b="0" dirty="0">
                <a:latin typeface="Cambria" panose="02040503050406030204" pitchFamily="18" charset="0"/>
              </a:rPr>
              <a:t>For each attribute set A in R, computing A</a:t>
            </a:r>
            <a:r>
              <a:rPr lang="en-US" sz="2000" b="0" baseline="30000" dirty="0">
                <a:latin typeface="Cambria" panose="02040503050406030204" pitchFamily="18" charset="0"/>
              </a:rPr>
              <a:t>+</a:t>
            </a:r>
          </a:p>
          <a:p>
            <a:pPr marL="609600" indent="-609600" eaLnBrk="1" hangingPunct="1">
              <a:buFontTx/>
              <a:buAutoNum type="arabicPeriod"/>
            </a:pPr>
            <a:r>
              <a:rPr lang="en-US" sz="2000" b="0" dirty="0">
                <a:latin typeface="Cambria" panose="02040503050406030204" pitchFamily="18" charset="0"/>
              </a:rPr>
              <a:t>For each X</a:t>
            </a:r>
            <a:r>
              <a:rPr lang="en-US" sz="2000" b="0" dirty="0">
                <a:latin typeface="Cambria" panose="02040503050406030204" pitchFamily="18" charset="0"/>
                <a:sym typeface="Wingdings" pitchFamily="2" charset="2"/>
              </a:rPr>
              <a:t>Y implied by </a:t>
            </a:r>
            <a:r>
              <a:rPr lang="en-US" sz="2000" b="0" dirty="0">
                <a:latin typeface="Cambria" panose="02040503050406030204" pitchFamily="18" charset="0"/>
              </a:rPr>
              <a:t>A</a:t>
            </a:r>
            <a:r>
              <a:rPr lang="en-US" sz="2000" b="0" baseline="30000" dirty="0">
                <a:latin typeface="Cambria" panose="02040503050406030204" pitchFamily="18" charset="0"/>
              </a:rPr>
              <a:t>+</a:t>
            </a:r>
            <a:r>
              <a:rPr lang="en-US" sz="2000" b="0" dirty="0">
                <a:latin typeface="Cambria" panose="02040503050406030204" pitchFamily="18" charset="0"/>
                <a:sym typeface="Wingdings" pitchFamily="2" charset="2"/>
              </a:rPr>
              <a:t>, add XY to F</a:t>
            </a:r>
            <a:r>
              <a:rPr lang="en-US" sz="2000" b="0" baseline="30000" dirty="0">
                <a:latin typeface="Cambria" panose="02040503050406030204" pitchFamily="18" charset="0"/>
                <a:sym typeface="Wingdings" pitchFamily="2" charset="2"/>
              </a:rPr>
              <a:t>+</a:t>
            </a:r>
            <a:endParaRPr lang="en-US" sz="2000" b="0" baseline="30000" dirty="0">
              <a:latin typeface="Cambria" panose="02040503050406030204" pitchFamily="18" charset="0"/>
            </a:endParaRPr>
          </a:p>
        </p:txBody>
      </p:sp>
    </p:spTree>
    <p:extLst>
      <p:ext uri="{BB962C8B-B14F-4D97-AF65-F5344CB8AC3E}">
        <p14:creationId xmlns:p14="http://schemas.microsoft.com/office/powerpoint/2010/main" val="181721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1000" y="228600"/>
            <a:ext cx="8382000" cy="685800"/>
          </a:xfrm>
          <a:prstGeom prst="rect">
            <a:avLst/>
          </a:prstGeom>
          <a:noFill/>
          <a:ln w="12700">
            <a:noFill/>
            <a:miter lim="800000"/>
            <a:headEnd/>
            <a:tailEnd/>
          </a:ln>
        </p:spPr>
        <p:txBody>
          <a:bodyPr lIns="90488" tIns="44450" rIns="90488" bIns="44450" anchor="ctr"/>
          <a:lstStyle/>
          <a:p>
            <a:pPr algn="ctr"/>
            <a:r>
              <a:rPr lang="en-US" sz="3200" b="0">
                <a:solidFill>
                  <a:schemeClr val="tx2"/>
                </a:solidFill>
                <a:latin typeface="Cambria"/>
                <a:cs typeface="Cambria"/>
              </a:rPr>
              <a:t>Schema Refinement and Normal Forms</a:t>
            </a:r>
          </a:p>
        </p:txBody>
      </p:sp>
      <p:sp>
        <p:nvSpPr>
          <p:cNvPr id="35843" name="Rectangle 3"/>
          <p:cNvSpPr>
            <a:spLocks noChangeArrowheads="1"/>
          </p:cNvSpPr>
          <p:nvPr/>
        </p:nvSpPr>
        <p:spPr bwMode="auto">
          <a:xfrm>
            <a:off x="228600" y="990600"/>
            <a:ext cx="5894962" cy="3570208"/>
          </a:xfrm>
          <a:prstGeom prst="rect">
            <a:avLst/>
          </a:prstGeom>
          <a:noFill/>
          <a:ln w="9525">
            <a:noFill/>
            <a:miter lim="800000"/>
            <a:headEnd/>
            <a:tailEnd/>
          </a:ln>
        </p:spPr>
        <p:txBody>
          <a:bodyPr wrap="square">
            <a:spAutoFit/>
          </a:bodyPr>
          <a:lstStyle/>
          <a:p>
            <a:pPr marL="342900" indent="-342900">
              <a:spcBef>
                <a:spcPct val="50000"/>
              </a:spcBef>
              <a:buFont typeface="Arial"/>
              <a:buChar char="•"/>
            </a:pPr>
            <a:r>
              <a:rPr lang="en-US" b="0" dirty="0">
                <a:latin typeface="Cambria"/>
                <a:cs typeface="Cambria"/>
              </a:rPr>
              <a:t>Conceptual database design gives us a set of relation schemas and integrity constraints</a:t>
            </a:r>
          </a:p>
          <a:p>
            <a:pPr marL="342900" indent="-342900">
              <a:spcBef>
                <a:spcPct val="50000"/>
              </a:spcBef>
              <a:buFont typeface="Arial"/>
              <a:buChar char="•"/>
            </a:pPr>
            <a:r>
              <a:rPr lang="en-US" b="0" dirty="0">
                <a:latin typeface="Cambria"/>
                <a:cs typeface="Cambria"/>
              </a:rPr>
              <a:t>Given a design, can we have a machine tell us if it is a good design? And if not, can the machine make it a good design? </a:t>
            </a:r>
          </a:p>
          <a:p>
            <a:pPr marL="800100" lvl="1" indent="-342900">
              <a:spcBef>
                <a:spcPct val="50000"/>
              </a:spcBef>
              <a:buFont typeface="Wingdings" charset="2"/>
              <a:buChar char="§"/>
            </a:pPr>
            <a:r>
              <a:rPr lang="en-US" sz="2000" b="0" dirty="0">
                <a:latin typeface="Cambria"/>
                <a:cs typeface="Cambria"/>
              </a:rPr>
              <a:t>A design can be evaluated from various perspectives, here our focus is on data redundancy</a:t>
            </a:r>
          </a:p>
        </p:txBody>
      </p:sp>
      <p:grpSp>
        <p:nvGrpSpPr>
          <p:cNvPr id="35844" name="Group 12"/>
          <p:cNvGrpSpPr>
            <a:grpSpLocks/>
          </p:cNvGrpSpPr>
          <p:nvPr/>
        </p:nvGrpSpPr>
        <p:grpSpPr bwMode="auto">
          <a:xfrm>
            <a:off x="5791200" y="1905000"/>
            <a:ext cx="3124200" cy="2133600"/>
            <a:chOff x="3360" y="1584"/>
            <a:chExt cx="2256" cy="1488"/>
          </a:xfrm>
        </p:grpSpPr>
        <p:sp>
          <p:nvSpPr>
            <p:cNvPr id="35845" name="Line 6"/>
            <p:cNvSpPr>
              <a:spLocks noChangeShapeType="1"/>
            </p:cNvSpPr>
            <p:nvPr/>
          </p:nvSpPr>
          <p:spPr bwMode="auto">
            <a:xfrm flipH="1">
              <a:off x="3936" y="2208"/>
              <a:ext cx="336" cy="528"/>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35846" name="Oval 8"/>
            <p:cNvSpPr>
              <a:spLocks noChangeArrowheads="1"/>
            </p:cNvSpPr>
            <p:nvPr/>
          </p:nvSpPr>
          <p:spPr bwMode="auto">
            <a:xfrm>
              <a:off x="3696" y="1584"/>
              <a:ext cx="1632" cy="624"/>
            </a:xfrm>
            <a:prstGeom prst="ellipse">
              <a:avLst/>
            </a:prstGeom>
            <a:solidFill>
              <a:schemeClr val="accent1"/>
            </a:solidFill>
            <a:ln w="9525">
              <a:solidFill>
                <a:schemeClr val="tx1"/>
              </a:solidFill>
              <a:round/>
              <a:headEnd/>
              <a:tailEnd/>
            </a:ln>
          </p:spPr>
          <p:txBody>
            <a:bodyPr wrap="none" anchor="ctr"/>
            <a:lstStyle/>
            <a:p>
              <a:pPr algn="ctr"/>
              <a:r>
                <a:rPr lang="en-US" sz="1800">
                  <a:latin typeface="Cambria"/>
                  <a:cs typeface="Cambria"/>
                </a:rPr>
                <a:t>Conceptual design</a:t>
              </a:r>
            </a:p>
          </p:txBody>
        </p:sp>
        <p:sp>
          <p:nvSpPr>
            <p:cNvPr id="35847" name="Rectangle 9"/>
            <p:cNvSpPr>
              <a:spLocks noChangeArrowheads="1"/>
            </p:cNvSpPr>
            <p:nvPr/>
          </p:nvSpPr>
          <p:spPr bwMode="auto">
            <a:xfrm>
              <a:off x="3360" y="2736"/>
              <a:ext cx="960" cy="336"/>
            </a:xfrm>
            <a:prstGeom prst="rect">
              <a:avLst/>
            </a:prstGeom>
            <a:solidFill>
              <a:schemeClr val="accent1"/>
            </a:solidFill>
            <a:ln w="9525">
              <a:solidFill>
                <a:schemeClr val="tx1"/>
              </a:solidFill>
              <a:miter lim="800000"/>
              <a:headEnd/>
              <a:tailEnd/>
            </a:ln>
          </p:spPr>
          <p:txBody>
            <a:bodyPr wrap="none" anchor="ctr"/>
            <a:lstStyle/>
            <a:p>
              <a:pPr algn="ctr"/>
              <a:r>
                <a:rPr lang="en-US" sz="1800">
                  <a:latin typeface="Cambria"/>
                  <a:cs typeface="Cambria"/>
                </a:rPr>
                <a:t>Schemas</a:t>
              </a:r>
            </a:p>
          </p:txBody>
        </p:sp>
        <p:sp>
          <p:nvSpPr>
            <p:cNvPr id="35848" name="Rectangle 10"/>
            <p:cNvSpPr>
              <a:spLocks noChangeArrowheads="1"/>
            </p:cNvSpPr>
            <p:nvPr/>
          </p:nvSpPr>
          <p:spPr bwMode="auto">
            <a:xfrm>
              <a:off x="4656" y="2736"/>
              <a:ext cx="960" cy="336"/>
            </a:xfrm>
            <a:prstGeom prst="rect">
              <a:avLst/>
            </a:prstGeom>
            <a:solidFill>
              <a:schemeClr val="accent1"/>
            </a:solidFill>
            <a:ln w="9525">
              <a:solidFill>
                <a:schemeClr val="tx1"/>
              </a:solidFill>
              <a:miter lim="800000"/>
              <a:headEnd/>
              <a:tailEnd/>
            </a:ln>
          </p:spPr>
          <p:txBody>
            <a:bodyPr wrap="none" anchor="ctr"/>
            <a:lstStyle/>
            <a:p>
              <a:pPr algn="ctr"/>
              <a:r>
                <a:rPr lang="en-US" sz="1800">
                  <a:latin typeface="Cambria"/>
                  <a:cs typeface="Cambria"/>
                </a:rPr>
                <a:t>ICs</a:t>
              </a:r>
            </a:p>
          </p:txBody>
        </p:sp>
        <p:sp>
          <p:nvSpPr>
            <p:cNvPr id="35849" name="Line 11"/>
            <p:cNvSpPr>
              <a:spLocks noChangeShapeType="1"/>
            </p:cNvSpPr>
            <p:nvPr/>
          </p:nvSpPr>
          <p:spPr bwMode="auto">
            <a:xfrm>
              <a:off x="4656" y="2208"/>
              <a:ext cx="480" cy="528"/>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grpSp>
      <p:sp>
        <p:nvSpPr>
          <p:cNvPr id="2" name="Rectangle 1"/>
          <p:cNvSpPr/>
          <p:nvPr/>
        </p:nvSpPr>
        <p:spPr>
          <a:xfrm>
            <a:off x="1676400" y="5029200"/>
            <a:ext cx="5715000" cy="1446550"/>
          </a:xfrm>
          <a:prstGeom prst="rect">
            <a:avLst/>
          </a:prstGeom>
          <a:ln>
            <a:solidFill>
              <a:schemeClr val="accent1"/>
            </a:solidFill>
          </a:ln>
        </p:spPr>
        <p:txBody>
          <a:bodyPr wrap="square">
            <a:spAutoFit/>
          </a:bodyPr>
          <a:lstStyle/>
          <a:p>
            <a:pPr>
              <a:spcBef>
                <a:spcPct val="50000"/>
              </a:spcBef>
            </a:pPr>
            <a:r>
              <a:rPr lang="en-US" sz="2000" b="0" i="1" dirty="0">
                <a:solidFill>
                  <a:schemeClr val="accent2"/>
                </a:solidFill>
                <a:latin typeface="Cambria"/>
                <a:cs typeface="Cambria"/>
              </a:rPr>
              <a:t>Redundancy</a:t>
            </a:r>
            <a:r>
              <a:rPr lang="en-US" sz="2000" b="0" dirty="0">
                <a:solidFill>
                  <a:schemeClr val="accent2"/>
                </a:solidFill>
                <a:latin typeface="Cambria"/>
                <a:cs typeface="Cambria"/>
              </a:rPr>
              <a:t> </a:t>
            </a:r>
            <a:r>
              <a:rPr lang="en-US" sz="2000" b="0" dirty="0">
                <a:latin typeface="Cambria"/>
                <a:cs typeface="Cambria"/>
              </a:rPr>
              <a:t>is at the root of several problems associated with relational schemas:</a:t>
            </a:r>
          </a:p>
          <a:p>
            <a:pPr marL="342900" indent="-342900">
              <a:spcBef>
                <a:spcPct val="20000"/>
              </a:spcBef>
              <a:buSzPct val="75000"/>
              <a:buFont typeface="Wingdings" charset="2"/>
              <a:buChar char="§"/>
            </a:pPr>
            <a:r>
              <a:rPr lang="en-US" sz="2000" b="0" dirty="0">
                <a:solidFill>
                  <a:schemeClr val="accent2"/>
                </a:solidFill>
                <a:latin typeface="Cambria"/>
                <a:cs typeface="Cambria"/>
              </a:rPr>
              <a:t>redundant storage</a:t>
            </a:r>
          </a:p>
          <a:p>
            <a:pPr marL="342900" indent="-342900">
              <a:spcBef>
                <a:spcPct val="20000"/>
              </a:spcBef>
              <a:buSzPct val="75000"/>
              <a:buFont typeface="Wingdings" charset="2"/>
              <a:buChar char="§"/>
            </a:pPr>
            <a:r>
              <a:rPr lang="en-US" sz="2000" b="0" dirty="0">
                <a:solidFill>
                  <a:schemeClr val="accent2"/>
                </a:solidFill>
                <a:latin typeface="Cambria"/>
                <a:cs typeface="Cambria"/>
              </a:rPr>
              <a:t>Insertion/update/deletion anomalies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2400" y="152400"/>
            <a:ext cx="8839200" cy="685800"/>
          </a:xfrm>
        </p:spPr>
        <p:txBody>
          <a:bodyPr/>
          <a:lstStyle/>
          <a:p>
            <a:pPr eaLnBrk="1" hangingPunct="1"/>
            <a:r>
              <a:rPr lang="en-US" sz="3200" dirty="0">
                <a:latin typeface="Cambria" panose="02040503050406030204" pitchFamily="18" charset="0"/>
              </a:rPr>
              <a:t>Computing F</a:t>
            </a:r>
            <a:r>
              <a:rPr lang="en-US" sz="3200" baseline="30000" dirty="0">
                <a:latin typeface="Cambria" panose="02040503050406030204" pitchFamily="18" charset="0"/>
              </a:rPr>
              <a:t>+</a:t>
            </a:r>
          </a:p>
        </p:txBody>
      </p:sp>
      <p:sp>
        <p:nvSpPr>
          <p:cNvPr id="51203" name="Rectangle 3"/>
          <p:cNvSpPr>
            <a:spLocks noGrp="1" noChangeArrowheads="1"/>
          </p:cNvSpPr>
          <p:nvPr>
            <p:ph type="body" idx="1"/>
          </p:nvPr>
        </p:nvSpPr>
        <p:spPr>
          <a:xfrm>
            <a:off x="1295400" y="914400"/>
            <a:ext cx="6096000" cy="1066800"/>
          </a:xfrm>
          <a:ln>
            <a:solidFill>
              <a:schemeClr val="tx1"/>
            </a:solidFill>
          </a:ln>
        </p:spPr>
        <p:txBody>
          <a:bodyPr/>
          <a:lstStyle/>
          <a:p>
            <a:pPr marL="609600" indent="-609600" eaLnBrk="1" hangingPunct="1">
              <a:buFontTx/>
              <a:buAutoNum type="arabicPeriod"/>
            </a:pPr>
            <a:r>
              <a:rPr lang="en-US" sz="2000" dirty="0">
                <a:latin typeface="Cambria" panose="02040503050406030204" pitchFamily="18" charset="0"/>
              </a:rPr>
              <a:t>F</a:t>
            </a:r>
            <a:r>
              <a:rPr lang="en-US" sz="2000" baseline="30000" dirty="0">
                <a:latin typeface="Cambria" panose="02040503050406030204" pitchFamily="18" charset="0"/>
              </a:rPr>
              <a:t>+</a:t>
            </a:r>
            <a:r>
              <a:rPr lang="en-US" sz="2000" dirty="0">
                <a:latin typeface="Cambria" panose="02040503050406030204" pitchFamily="18" charset="0"/>
              </a:rPr>
              <a:t> ={};</a:t>
            </a:r>
          </a:p>
          <a:p>
            <a:pPr marL="609600" indent="-609600" eaLnBrk="1" hangingPunct="1">
              <a:buFontTx/>
              <a:buAutoNum type="arabicPeriod"/>
            </a:pPr>
            <a:r>
              <a:rPr lang="en-US" sz="2000" dirty="0">
                <a:latin typeface="Cambria" panose="02040503050406030204" pitchFamily="18" charset="0"/>
              </a:rPr>
              <a:t>For each attribute set A in R, computing A</a:t>
            </a:r>
            <a:r>
              <a:rPr lang="en-US" sz="2000" baseline="30000" dirty="0">
                <a:latin typeface="Cambria" panose="02040503050406030204" pitchFamily="18" charset="0"/>
              </a:rPr>
              <a:t>+</a:t>
            </a:r>
          </a:p>
          <a:p>
            <a:pPr marL="609600" indent="-609600" eaLnBrk="1" hangingPunct="1">
              <a:buFontTx/>
              <a:buAutoNum type="arabicPeriod"/>
            </a:pPr>
            <a:r>
              <a:rPr lang="en-US" sz="2000" dirty="0">
                <a:latin typeface="Cambria" panose="02040503050406030204" pitchFamily="18" charset="0"/>
              </a:rPr>
              <a:t>For each X</a:t>
            </a:r>
            <a:r>
              <a:rPr lang="en-US" sz="2000" dirty="0">
                <a:latin typeface="Cambria" panose="02040503050406030204" pitchFamily="18" charset="0"/>
                <a:sym typeface="Wingdings" pitchFamily="2" charset="2"/>
              </a:rPr>
              <a:t>Y implied by </a:t>
            </a:r>
            <a:r>
              <a:rPr lang="en-US" sz="2000" dirty="0">
                <a:latin typeface="Cambria" panose="02040503050406030204" pitchFamily="18" charset="0"/>
              </a:rPr>
              <a:t>A</a:t>
            </a:r>
            <a:r>
              <a:rPr lang="en-US" sz="2000" baseline="30000" dirty="0">
                <a:latin typeface="Cambria" panose="02040503050406030204" pitchFamily="18" charset="0"/>
              </a:rPr>
              <a:t>+</a:t>
            </a:r>
            <a:r>
              <a:rPr lang="en-US" sz="2000" dirty="0">
                <a:latin typeface="Cambria" panose="02040503050406030204" pitchFamily="18" charset="0"/>
                <a:sym typeface="Wingdings" pitchFamily="2" charset="2"/>
              </a:rPr>
              <a:t>, add XY to F</a:t>
            </a:r>
            <a:r>
              <a:rPr lang="en-US" sz="2000" baseline="30000" dirty="0">
                <a:latin typeface="Cambria" panose="02040503050406030204" pitchFamily="18" charset="0"/>
                <a:sym typeface="Wingdings" pitchFamily="2" charset="2"/>
              </a:rPr>
              <a:t>+</a:t>
            </a:r>
            <a:endParaRPr lang="en-US" sz="2000" baseline="30000" dirty="0">
              <a:latin typeface="Cambria" panose="02040503050406030204" pitchFamily="18" charset="0"/>
            </a:endParaRPr>
          </a:p>
        </p:txBody>
      </p:sp>
      <p:sp>
        <p:nvSpPr>
          <p:cNvPr id="7" name="TextBox 6"/>
          <p:cNvSpPr txBox="1"/>
          <p:nvPr/>
        </p:nvSpPr>
        <p:spPr>
          <a:xfrm>
            <a:off x="900640" y="2149019"/>
            <a:ext cx="7162800" cy="4708981"/>
          </a:xfrm>
          <a:prstGeom prst="rect">
            <a:avLst/>
          </a:prstGeom>
          <a:noFill/>
        </p:spPr>
        <p:txBody>
          <a:bodyPr wrap="square" rtlCol="0">
            <a:spAutoFit/>
          </a:bodyPr>
          <a:lstStyle/>
          <a:p>
            <a:r>
              <a:rPr lang="en-US" sz="2000" b="0" dirty="0">
                <a:latin typeface="Cambria" panose="02040503050406030204" pitchFamily="18" charset="0"/>
              </a:rPr>
              <a:t>Example. Consider R(A, B, C, D) and F = {A</a:t>
            </a:r>
            <a:r>
              <a:rPr lang="en-US" sz="2000" b="0" dirty="0">
                <a:latin typeface="Cambria" panose="02040503050406030204" pitchFamily="18" charset="0"/>
                <a:sym typeface="Wingdings"/>
              </a:rPr>
              <a:t>B, BC}. </a:t>
            </a:r>
          </a:p>
          <a:p>
            <a:pPr marL="457200" indent="-457200">
              <a:buFont typeface="+mj-lt"/>
              <a:buAutoNum type="arabicPeriod"/>
            </a:pPr>
            <a:r>
              <a:rPr lang="en-US" sz="2000" b="0" dirty="0">
                <a:latin typeface="Cambria" panose="02040503050406030204" pitchFamily="18" charset="0"/>
                <a:sym typeface="Wingdings"/>
              </a:rPr>
              <a:t>To compute F</a:t>
            </a:r>
            <a:r>
              <a:rPr lang="en-US" sz="2000" b="0" baseline="30000" dirty="0">
                <a:latin typeface="Cambria" panose="02040503050406030204" pitchFamily="18" charset="0"/>
                <a:sym typeface="Wingdings"/>
              </a:rPr>
              <a:t>+</a:t>
            </a:r>
            <a:r>
              <a:rPr lang="en-US" sz="2000" b="0" dirty="0">
                <a:latin typeface="Cambria" panose="02040503050406030204" pitchFamily="18" charset="0"/>
                <a:sym typeface="Wingdings"/>
              </a:rPr>
              <a:t>, we enumerate all attribute sets and computes their closure</a:t>
            </a:r>
          </a:p>
          <a:p>
            <a:pPr marL="800100" lvl="1" indent="-342900">
              <a:buFont typeface="Arial"/>
              <a:buChar char="•"/>
            </a:pPr>
            <a:r>
              <a:rPr lang="en-US" sz="2000" b="0" dirty="0">
                <a:latin typeface="Cambria" panose="02040503050406030204" pitchFamily="18" charset="0"/>
                <a:sym typeface="Wingdings"/>
              </a:rPr>
              <a:t>{A}</a:t>
            </a:r>
            <a:r>
              <a:rPr lang="en-US" sz="2000" b="0" baseline="30000" dirty="0">
                <a:latin typeface="Cambria" panose="02040503050406030204" pitchFamily="18" charset="0"/>
                <a:sym typeface="Wingdings"/>
              </a:rPr>
              <a:t>+</a:t>
            </a:r>
            <a:r>
              <a:rPr lang="en-US" sz="2000" b="0" dirty="0">
                <a:latin typeface="Cambria" panose="02040503050406030204" pitchFamily="18" charset="0"/>
                <a:sym typeface="Wingdings"/>
              </a:rPr>
              <a:t> = {AB}</a:t>
            </a:r>
            <a:r>
              <a:rPr lang="en-US" sz="2000" b="0" baseline="30000" dirty="0">
                <a:latin typeface="Cambria" panose="02040503050406030204" pitchFamily="18" charset="0"/>
                <a:sym typeface="Wingdings"/>
              </a:rPr>
              <a:t>+</a:t>
            </a:r>
            <a:r>
              <a:rPr lang="en-US" sz="2000" b="0" dirty="0">
                <a:latin typeface="Cambria" panose="02040503050406030204" pitchFamily="18" charset="0"/>
                <a:sym typeface="Wingdings"/>
              </a:rPr>
              <a:t> = {ABC}</a:t>
            </a:r>
            <a:r>
              <a:rPr lang="en-US" sz="2000" b="0" baseline="30000" dirty="0">
                <a:latin typeface="Cambria" panose="02040503050406030204" pitchFamily="18" charset="0"/>
                <a:sym typeface="Wingdings"/>
              </a:rPr>
              <a:t>+</a:t>
            </a:r>
            <a:r>
              <a:rPr lang="en-US" sz="2000" b="0" dirty="0">
                <a:latin typeface="Cambria" panose="02040503050406030204" pitchFamily="18" charset="0"/>
                <a:sym typeface="Wingdings"/>
              </a:rPr>
              <a:t>={A, B, C}</a:t>
            </a:r>
          </a:p>
          <a:p>
            <a:pPr marL="800100" lvl="1" indent="-342900">
              <a:buFont typeface="Arial"/>
              <a:buChar char="•"/>
            </a:pPr>
            <a:r>
              <a:rPr lang="en-US" sz="2000" b="0" dirty="0">
                <a:latin typeface="Cambria" panose="02040503050406030204" pitchFamily="18" charset="0"/>
                <a:sym typeface="Wingdings"/>
              </a:rPr>
              <a:t>{B}</a:t>
            </a:r>
            <a:r>
              <a:rPr lang="en-US" sz="2000" b="0" baseline="30000" dirty="0">
                <a:latin typeface="Cambria" panose="02040503050406030204" pitchFamily="18" charset="0"/>
                <a:sym typeface="Wingdings"/>
              </a:rPr>
              <a:t>+</a:t>
            </a:r>
            <a:r>
              <a:rPr lang="en-US" sz="2000" b="0" dirty="0">
                <a:latin typeface="Cambria" panose="02040503050406030204" pitchFamily="18" charset="0"/>
                <a:sym typeface="Wingdings"/>
              </a:rPr>
              <a:t> = {BC}</a:t>
            </a:r>
            <a:r>
              <a:rPr lang="en-US" sz="2000" b="0" baseline="30000" dirty="0">
                <a:latin typeface="Cambria" panose="02040503050406030204" pitchFamily="18" charset="0"/>
                <a:sym typeface="Wingdings"/>
              </a:rPr>
              <a:t>+</a:t>
            </a:r>
            <a:r>
              <a:rPr lang="en-US" sz="2000" b="0" dirty="0">
                <a:latin typeface="Cambria" panose="02040503050406030204" pitchFamily="18" charset="0"/>
                <a:sym typeface="Wingdings"/>
              </a:rPr>
              <a:t> = {B, C}</a:t>
            </a:r>
          </a:p>
          <a:p>
            <a:pPr marL="800100" lvl="1" indent="-342900">
              <a:buFont typeface="Arial"/>
              <a:buChar char="•"/>
            </a:pPr>
            <a:r>
              <a:rPr lang="en-US" sz="2000" b="0" dirty="0">
                <a:latin typeface="Cambria" panose="02040503050406030204" pitchFamily="18" charset="0"/>
                <a:sym typeface="Wingdings"/>
              </a:rPr>
              <a:t>{C}</a:t>
            </a:r>
            <a:r>
              <a:rPr lang="en-US" sz="2000" b="0" baseline="30000" dirty="0">
                <a:latin typeface="Cambria" panose="02040503050406030204" pitchFamily="18" charset="0"/>
                <a:sym typeface="Wingdings"/>
              </a:rPr>
              <a:t>+</a:t>
            </a:r>
            <a:r>
              <a:rPr lang="en-US" sz="2000" b="0" dirty="0">
                <a:latin typeface="Cambria" panose="02040503050406030204" pitchFamily="18" charset="0"/>
                <a:sym typeface="Wingdings"/>
              </a:rPr>
              <a:t> = {C}</a:t>
            </a:r>
          </a:p>
          <a:p>
            <a:pPr marL="800100" lvl="1" indent="-342900">
              <a:buFont typeface="Arial"/>
              <a:buChar char="•"/>
            </a:pPr>
            <a:r>
              <a:rPr lang="en-US" sz="2000" b="0" dirty="0">
                <a:latin typeface="Cambria" panose="02040503050406030204" pitchFamily="18" charset="0"/>
                <a:sym typeface="Wingdings"/>
              </a:rPr>
              <a:t>{D}</a:t>
            </a:r>
            <a:r>
              <a:rPr lang="en-US" sz="2000" b="0" baseline="30000" dirty="0">
                <a:latin typeface="Cambria" panose="02040503050406030204" pitchFamily="18" charset="0"/>
                <a:sym typeface="Wingdings"/>
              </a:rPr>
              <a:t>+</a:t>
            </a:r>
            <a:r>
              <a:rPr lang="en-US" sz="2000" b="0" dirty="0">
                <a:latin typeface="Cambria" panose="02040503050406030204" pitchFamily="18" charset="0"/>
                <a:sym typeface="Wingdings"/>
              </a:rPr>
              <a:t> = {D}</a:t>
            </a:r>
          </a:p>
          <a:p>
            <a:pPr marL="800100" lvl="1" indent="-342900">
              <a:buFont typeface="Arial"/>
              <a:buChar char="•"/>
            </a:pPr>
            <a:r>
              <a:rPr lang="en-US" sz="2000" b="0" dirty="0">
                <a:latin typeface="Cambria" panose="02040503050406030204" pitchFamily="18" charset="0"/>
                <a:sym typeface="Wingdings"/>
              </a:rPr>
              <a:t>{AB}</a:t>
            </a:r>
            <a:r>
              <a:rPr lang="en-US" sz="2000" b="0" baseline="30000" dirty="0">
                <a:latin typeface="Cambria" panose="02040503050406030204" pitchFamily="18" charset="0"/>
                <a:sym typeface="Wingdings"/>
              </a:rPr>
              <a:t>+</a:t>
            </a:r>
            <a:endParaRPr lang="en-US" sz="2000" b="0" baseline="30000" dirty="0">
              <a:latin typeface="Cambria" panose="02040503050406030204" pitchFamily="18" charset="0"/>
            </a:endParaRPr>
          </a:p>
          <a:p>
            <a:pPr marL="800100" lvl="1" indent="-342900">
              <a:buFont typeface="Arial"/>
              <a:buChar char="•"/>
            </a:pPr>
            <a:r>
              <a:rPr lang="en-US" sz="2000" b="0" dirty="0">
                <a:latin typeface="Cambria" panose="02040503050406030204" pitchFamily="18" charset="0"/>
                <a:sym typeface="Wingdings"/>
              </a:rPr>
              <a:t>{AD}</a:t>
            </a:r>
            <a:r>
              <a:rPr lang="en-US" sz="2000" b="0" baseline="30000" dirty="0">
                <a:latin typeface="Cambria" panose="02040503050406030204" pitchFamily="18" charset="0"/>
                <a:sym typeface="Wingdings"/>
              </a:rPr>
              <a:t>+</a:t>
            </a:r>
            <a:r>
              <a:rPr lang="en-US" sz="2000" b="0" dirty="0">
                <a:latin typeface="Cambria" panose="02040503050406030204" pitchFamily="18" charset="0"/>
                <a:sym typeface="Wingdings"/>
              </a:rPr>
              <a:t> = {A, D}</a:t>
            </a:r>
            <a:endParaRPr lang="en-US" sz="2000" b="0" dirty="0">
              <a:latin typeface="Cambria" panose="02040503050406030204" pitchFamily="18" charset="0"/>
            </a:endParaRPr>
          </a:p>
          <a:p>
            <a:pPr marL="800100" lvl="1" indent="-342900">
              <a:buFont typeface="Arial"/>
              <a:buChar char="•"/>
            </a:pPr>
            <a:r>
              <a:rPr lang="en-US" sz="2000" b="0" dirty="0">
                <a:latin typeface="Cambria" panose="02040503050406030204" pitchFamily="18" charset="0"/>
                <a:sym typeface="Wingdings"/>
              </a:rPr>
              <a:t>{BC}</a:t>
            </a:r>
            <a:r>
              <a:rPr lang="en-US" sz="2000" b="0" baseline="30000" dirty="0">
                <a:latin typeface="Cambria" panose="02040503050406030204" pitchFamily="18" charset="0"/>
                <a:sym typeface="Wingdings"/>
              </a:rPr>
              <a:t>+</a:t>
            </a:r>
            <a:r>
              <a:rPr lang="en-US" sz="2000" b="0" dirty="0">
                <a:latin typeface="Cambria" panose="02040503050406030204" pitchFamily="18" charset="0"/>
                <a:sym typeface="Wingdings"/>
              </a:rPr>
              <a:t> = {B, C}</a:t>
            </a:r>
          </a:p>
          <a:p>
            <a:pPr marL="800100" lvl="1" indent="-342900">
              <a:buFont typeface="Arial"/>
              <a:buChar char="•"/>
            </a:pPr>
            <a:r>
              <a:rPr lang="en-US" sz="2000" b="0" dirty="0">
                <a:latin typeface="Cambria" panose="02040503050406030204" pitchFamily="18" charset="0"/>
                <a:sym typeface="Wingdings"/>
              </a:rPr>
              <a:t>{BD}</a:t>
            </a:r>
            <a:r>
              <a:rPr lang="en-US" sz="2000" b="0" baseline="30000" dirty="0">
                <a:latin typeface="Cambria" panose="02040503050406030204" pitchFamily="18" charset="0"/>
                <a:sym typeface="Wingdings"/>
              </a:rPr>
              <a:t>+</a:t>
            </a:r>
            <a:r>
              <a:rPr lang="en-US" sz="2000" b="0" dirty="0">
                <a:latin typeface="Cambria" panose="02040503050406030204" pitchFamily="18" charset="0"/>
                <a:sym typeface="Wingdings"/>
              </a:rPr>
              <a:t> = {BCD}</a:t>
            </a:r>
            <a:r>
              <a:rPr lang="en-US" sz="2000" b="0" baseline="30000" dirty="0">
                <a:latin typeface="Cambria" panose="02040503050406030204" pitchFamily="18" charset="0"/>
                <a:sym typeface="Wingdings"/>
              </a:rPr>
              <a:t>+</a:t>
            </a:r>
            <a:r>
              <a:rPr lang="en-US" sz="2000" b="0" dirty="0">
                <a:latin typeface="Cambria" panose="02040503050406030204" pitchFamily="18" charset="0"/>
                <a:sym typeface="Wingdings"/>
              </a:rPr>
              <a:t> = {B, C, D}</a:t>
            </a:r>
          </a:p>
          <a:p>
            <a:pPr marL="800100" lvl="1" indent="-342900">
              <a:buFont typeface="Arial"/>
              <a:buChar char="•"/>
            </a:pPr>
            <a:r>
              <a:rPr lang="en-US" sz="2000" b="0" dirty="0">
                <a:latin typeface="Cambria" panose="02040503050406030204" pitchFamily="18" charset="0"/>
                <a:sym typeface="Wingdings"/>
              </a:rPr>
              <a:t>{ABD}</a:t>
            </a:r>
            <a:r>
              <a:rPr lang="en-US" sz="2000" b="0" baseline="30000" dirty="0">
                <a:latin typeface="Cambria" panose="02040503050406030204" pitchFamily="18" charset="0"/>
                <a:sym typeface="Wingdings"/>
              </a:rPr>
              <a:t>+</a:t>
            </a:r>
            <a:r>
              <a:rPr lang="en-US" sz="2000" b="0" dirty="0">
                <a:latin typeface="Cambria" panose="02040503050406030204" pitchFamily="18" charset="0"/>
                <a:sym typeface="Wingdings"/>
              </a:rPr>
              <a:t> = {ABCD}</a:t>
            </a:r>
            <a:r>
              <a:rPr lang="en-US" sz="2000" b="0" baseline="30000" dirty="0">
                <a:latin typeface="Cambria" panose="02040503050406030204" pitchFamily="18" charset="0"/>
                <a:sym typeface="Wingdings"/>
              </a:rPr>
              <a:t>+</a:t>
            </a:r>
            <a:r>
              <a:rPr lang="en-US" sz="2000" b="0" dirty="0">
                <a:latin typeface="Cambria" panose="02040503050406030204" pitchFamily="18" charset="0"/>
                <a:sym typeface="Wingdings"/>
              </a:rPr>
              <a:t> = {A, B, C, D}</a:t>
            </a:r>
          </a:p>
          <a:p>
            <a:pPr marL="800100" lvl="1" indent="-342900">
              <a:buFont typeface="Arial"/>
              <a:buChar char="•"/>
            </a:pPr>
            <a:r>
              <a:rPr lang="en-US" sz="2000" b="0" dirty="0">
                <a:latin typeface="Cambria" panose="02040503050406030204" pitchFamily="18" charset="0"/>
                <a:sym typeface="Wingdings"/>
              </a:rPr>
              <a:t>{ACD}</a:t>
            </a:r>
            <a:r>
              <a:rPr lang="en-US" sz="2000" b="0" baseline="30000" dirty="0">
                <a:latin typeface="Cambria" panose="02040503050406030204" pitchFamily="18" charset="0"/>
                <a:sym typeface="Wingdings"/>
              </a:rPr>
              <a:t>+</a:t>
            </a:r>
            <a:r>
              <a:rPr lang="en-US" sz="2000" b="0" dirty="0">
                <a:latin typeface="Cambria" panose="02040503050406030204" pitchFamily="18" charset="0"/>
                <a:sym typeface="Wingdings"/>
              </a:rPr>
              <a:t> = {A, C, D}</a:t>
            </a:r>
          </a:p>
          <a:p>
            <a:pPr marL="457200" indent="-457200">
              <a:buFont typeface="+mj-lt"/>
              <a:buAutoNum type="arabicPeriod"/>
            </a:pPr>
            <a:r>
              <a:rPr lang="en-US" sz="2000" b="0" dirty="0">
                <a:latin typeface="Cambria" panose="02040503050406030204" pitchFamily="18" charset="0"/>
              </a:rPr>
              <a:t>For each closure, generate all of its FDs and add to F</a:t>
            </a:r>
            <a:r>
              <a:rPr lang="en-US" sz="2000" b="0" baseline="30000" dirty="0">
                <a:latin typeface="Cambria" panose="02040503050406030204" pitchFamily="18" charset="0"/>
              </a:rPr>
              <a:t>+</a:t>
            </a:r>
          </a:p>
          <a:p>
            <a:pPr marL="342900" indent="-342900">
              <a:buFont typeface="Arial"/>
              <a:buChar char="•"/>
            </a:pPr>
            <a:endParaRPr lang="en-US" sz="2000" b="0" dirty="0">
              <a:latin typeface="Cambria" panose="02040503050406030204" pitchFamily="18" charset="0"/>
            </a:endParaRPr>
          </a:p>
        </p:txBody>
      </p:sp>
    </p:spTree>
    <p:extLst>
      <p:ext uri="{BB962C8B-B14F-4D97-AF65-F5344CB8AC3E}">
        <p14:creationId xmlns:p14="http://schemas.microsoft.com/office/powerpoint/2010/main" val="3907798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2"/>
          <p:cNvSpPr txBox="1">
            <a:spLocks noChangeArrowheads="1"/>
          </p:cNvSpPr>
          <p:nvPr/>
        </p:nvSpPr>
        <p:spPr bwMode="auto">
          <a:xfrm>
            <a:off x="609600" y="838200"/>
            <a:ext cx="7456413" cy="2308324"/>
          </a:xfrm>
          <a:prstGeom prst="rect">
            <a:avLst/>
          </a:prstGeom>
          <a:noFill/>
          <a:ln w="9525">
            <a:noFill/>
            <a:miter lim="800000"/>
            <a:headEnd/>
            <a:tailEnd/>
          </a:ln>
        </p:spPr>
        <p:txBody>
          <a:bodyPr wrap="none">
            <a:spAutoFit/>
          </a:bodyPr>
          <a:lstStyle/>
          <a:p>
            <a:r>
              <a:rPr lang="en-US" sz="2800" b="0" dirty="0">
                <a:latin typeface="Cambria" panose="02040503050406030204" pitchFamily="18" charset="0"/>
              </a:rPr>
              <a:t>Equivalence of Sets of Functional Dependencies</a:t>
            </a:r>
          </a:p>
          <a:p>
            <a:endParaRPr lang="en-US" sz="2000" b="0" dirty="0">
              <a:latin typeface="Cambria" panose="02040503050406030204" pitchFamily="18" charset="0"/>
            </a:endParaRPr>
          </a:p>
          <a:p>
            <a:r>
              <a:rPr lang="en-US" b="0" dirty="0">
                <a:latin typeface="Cambria" panose="02040503050406030204" pitchFamily="18" charset="0"/>
              </a:rPr>
              <a:t>Let E and F be two sets of functional dependencies.</a:t>
            </a:r>
          </a:p>
          <a:p>
            <a:pPr marL="800100" lvl="1" indent="-342900">
              <a:buFont typeface="Arial"/>
              <a:buChar char="•"/>
            </a:pPr>
            <a:r>
              <a:rPr lang="en-US" b="0" dirty="0">
                <a:latin typeface="Cambria" panose="02040503050406030204" pitchFamily="18" charset="0"/>
              </a:rPr>
              <a:t>F covers E if E     F</a:t>
            </a:r>
            <a:r>
              <a:rPr lang="en-US" b="0" baseline="50000" dirty="0">
                <a:latin typeface="Cambria" panose="02040503050406030204" pitchFamily="18" charset="0"/>
              </a:rPr>
              <a:t>+</a:t>
            </a:r>
            <a:r>
              <a:rPr lang="en-US" b="0" dirty="0">
                <a:latin typeface="Cambria" panose="02040503050406030204" pitchFamily="18" charset="0"/>
              </a:rPr>
              <a:t>.</a:t>
            </a:r>
          </a:p>
          <a:p>
            <a:pPr marL="800100" lvl="1" indent="-342900">
              <a:buFont typeface="Arial"/>
              <a:buChar char="•"/>
            </a:pPr>
            <a:r>
              <a:rPr lang="en-US" b="0" dirty="0">
                <a:latin typeface="Cambria" panose="02040503050406030204" pitchFamily="18" charset="0"/>
              </a:rPr>
              <a:t>E and F are equivalent if E</a:t>
            </a:r>
            <a:r>
              <a:rPr lang="en-US" b="0" baseline="50000" dirty="0">
                <a:latin typeface="Cambria" panose="02040503050406030204" pitchFamily="18" charset="0"/>
              </a:rPr>
              <a:t>+</a:t>
            </a:r>
            <a:r>
              <a:rPr lang="en-US" b="0" dirty="0">
                <a:latin typeface="Cambria" panose="02040503050406030204" pitchFamily="18" charset="0"/>
              </a:rPr>
              <a:t>= F</a:t>
            </a:r>
            <a:r>
              <a:rPr lang="en-US" b="0" baseline="50000" dirty="0">
                <a:latin typeface="Cambria" panose="02040503050406030204" pitchFamily="18" charset="0"/>
              </a:rPr>
              <a:t>+</a:t>
            </a:r>
            <a:r>
              <a:rPr lang="en-US" b="0" dirty="0">
                <a:latin typeface="Cambria" panose="02040503050406030204" pitchFamily="18" charset="0"/>
              </a:rPr>
              <a:t>.</a:t>
            </a:r>
          </a:p>
          <a:p>
            <a:pPr marL="800100" lvl="1" indent="-342900">
              <a:buFont typeface="Arial"/>
              <a:buChar char="•"/>
            </a:pPr>
            <a:r>
              <a:rPr lang="en-US" b="0" dirty="0">
                <a:latin typeface="Cambria" panose="02040503050406030204" pitchFamily="18" charset="0"/>
              </a:rPr>
              <a:t>E</a:t>
            </a:r>
            <a:r>
              <a:rPr lang="en-US" b="0" baseline="50000" dirty="0">
                <a:latin typeface="Cambria" panose="02040503050406030204" pitchFamily="18" charset="0"/>
              </a:rPr>
              <a:t>+</a:t>
            </a:r>
            <a:r>
              <a:rPr lang="en-US" b="0" dirty="0">
                <a:latin typeface="Cambria" panose="02040503050406030204" pitchFamily="18" charset="0"/>
              </a:rPr>
              <a:t>=F</a:t>
            </a:r>
            <a:r>
              <a:rPr lang="en-US" b="0" baseline="50000" dirty="0">
                <a:latin typeface="Cambria" panose="02040503050406030204" pitchFamily="18" charset="0"/>
              </a:rPr>
              <a:t>+</a:t>
            </a:r>
            <a:r>
              <a:rPr lang="en-US" b="0" dirty="0">
                <a:latin typeface="Cambria" panose="02040503050406030204" pitchFamily="18" charset="0"/>
              </a:rPr>
              <a:t> </a:t>
            </a:r>
            <a:r>
              <a:rPr lang="en-US" b="0" dirty="0" err="1">
                <a:latin typeface="Cambria" panose="02040503050406030204" pitchFamily="18" charset="0"/>
              </a:rPr>
              <a:t>if and only if</a:t>
            </a:r>
            <a:r>
              <a:rPr lang="en-US" b="0" dirty="0">
                <a:latin typeface="Cambria" panose="02040503050406030204" pitchFamily="18" charset="0"/>
              </a:rPr>
              <a:t> E covers F and F covers E.</a:t>
            </a:r>
          </a:p>
        </p:txBody>
      </p:sp>
      <p:graphicFrame>
        <p:nvGraphicFramePr>
          <p:cNvPr id="22530" name="Object 3"/>
          <p:cNvGraphicFramePr>
            <a:graphicFrameLocks noChangeAspect="1"/>
          </p:cNvGraphicFramePr>
          <p:nvPr>
            <p:extLst>
              <p:ext uri="{D42A27DB-BD31-4B8C-83A1-F6EECF244321}">
                <p14:modId xmlns:p14="http://schemas.microsoft.com/office/powerpoint/2010/main" val="505213008"/>
              </p:ext>
            </p:extLst>
          </p:nvPr>
        </p:nvGraphicFramePr>
        <p:xfrm>
          <a:off x="3352800" y="2057400"/>
          <a:ext cx="228600" cy="228600"/>
        </p:xfrm>
        <a:graphic>
          <a:graphicData uri="http://schemas.openxmlformats.org/presentationml/2006/ole">
            <mc:AlternateContent xmlns:mc="http://schemas.openxmlformats.org/markup-compatibility/2006">
              <mc:Choice xmlns:v="urn:schemas-microsoft-com:vml" Requires="v">
                <p:oleObj spid="_x0000_s24776" name="Equation" r:id="rId4" imgW="152280" imgH="152280" progId="Equation.3">
                  <p:embed/>
                </p:oleObj>
              </mc:Choice>
              <mc:Fallback>
                <p:oleObj name="Equation" r:id="rId4" imgW="152280" imgH="152280" progId="Equation.3">
                  <p:embed/>
                  <p:pic>
                    <p:nvPicPr>
                      <p:cNvPr id="2253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057400"/>
                        <a:ext cx="228600" cy="228600"/>
                      </a:xfrm>
                      <a:prstGeom prst="rect">
                        <a:avLst/>
                      </a:prstGeom>
                      <a:noFill/>
                    </p:spPr>
                  </p:pic>
                </p:oleObj>
              </mc:Fallback>
            </mc:AlternateContent>
          </a:graphicData>
        </a:graphic>
      </p:graphicFrame>
      <p:sp>
        <p:nvSpPr>
          <p:cNvPr id="22533" name="Text Box 4"/>
          <p:cNvSpPr txBox="1">
            <a:spLocks noChangeArrowheads="1"/>
          </p:cNvSpPr>
          <p:nvPr/>
        </p:nvSpPr>
        <p:spPr bwMode="auto">
          <a:xfrm>
            <a:off x="990600" y="3352800"/>
            <a:ext cx="7543800" cy="1938992"/>
          </a:xfrm>
          <a:prstGeom prst="rect">
            <a:avLst/>
          </a:prstGeom>
          <a:noFill/>
          <a:ln w="9525">
            <a:noFill/>
            <a:miter lim="800000"/>
            <a:headEnd/>
            <a:tailEnd/>
          </a:ln>
        </p:spPr>
        <p:txBody>
          <a:bodyPr wrap="square">
            <a:spAutoFit/>
          </a:bodyPr>
          <a:lstStyle/>
          <a:p>
            <a:r>
              <a:rPr lang="en-US" sz="2000" b="0" u="sng">
                <a:solidFill>
                  <a:srgbClr val="3333CC"/>
                </a:solidFill>
                <a:latin typeface="Cambria" panose="02040503050406030204" pitchFamily="18" charset="0"/>
              </a:rPr>
              <a:t>Note:</a:t>
            </a:r>
            <a:r>
              <a:rPr lang="en-US" sz="2000" b="0">
                <a:solidFill>
                  <a:srgbClr val="3333CC"/>
                </a:solidFill>
                <a:latin typeface="Cambria" panose="02040503050406030204" pitchFamily="18" charset="0"/>
              </a:rPr>
              <a:t> Equivalence means that every FD in E can be inferred from F, and every FD in F can be inferred from E.</a:t>
            </a:r>
          </a:p>
          <a:p>
            <a:endParaRPr lang="en-US" sz="2000" b="0">
              <a:latin typeface="Cambria" panose="02040503050406030204" pitchFamily="18" charset="0"/>
            </a:endParaRPr>
          </a:p>
          <a:p>
            <a:r>
              <a:rPr lang="en-US" sz="2000" b="0">
                <a:latin typeface="Cambria" panose="02040503050406030204" pitchFamily="18" charset="0"/>
              </a:rPr>
              <a:t>Determine whether F covers E:</a:t>
            </a:r>
          </a:p>
          <a:p>
            <a:r>
              <a:rPr lang="en-US" sz="2000" b="0">
                <a:latin typeface="Cambria" panose="02040503050406030204" pitchFamily="18" charset="0"/>
              </a:rPr>
              <a:t>For each FD X</a:t>
            </a:r>
            <a:r>
              <a:rPr lang="en-US" sz="2000" b="0">
                <a:latin typeface="Cambria" panose="02040503050406030204" pitchFamily="18" charset="0"/>
                <a:sym typeface="Wingdings" pitchFamily="2" charset="2"/>
              </a:rPr>
              <a:t>Y in E, calculate X</a:t>
            </a:r>
            <a:r>
              <a:rPr lang="en-US" sz="2000" b="0" baseline="50000">
                <a:latin typeface="Cambria" panose="02040503050406030204" pitchFamily="18" charset="0"/>
                <a:sym typeface="Wingdings" pitchFamily="2" charset="2"/>
              </a:rPr>
              <a:t>+</a:t>
            </a:r>
            <a:r>
              <a:rPr lang="en-US" sz="2000" b="0">
                <a:latin typeface="Cambria" panose="02040503050406030204" pitchFamily="18" charset="0"/>
                <a:sym typeface="Wingdings" pitchFamily="2" charset="2"/>
              </a:rPr>
              <a:t> with respect to F, then check whether X</a:t>
            </a:r>
            <a:r>
              <a:rPr lang="en-US" sz="2000" b="0" baseline="50000">
                <a:latin typeface="Cambria" panose="02040503050406030204" pitchFamily="18" charset="0"/>
                <a:sym typeface="Wingdings" pitchFamily="2" charset="2"/>
              </a:rPr>
              <a:t>+</a:t>
            </a:r>
            <a:r>
              <a:rPr lang="en-US" sz="2000" b="0">
                <a:latin typeface="Cambria" panose="02040503050406030204" pitchFamily="18" charset="0"/>
                <a:sym typeface="Wingdings" pitchFamily="2" charset="2"/>
              </a:rPr>
              <a:t>     Y.</a:t>
            </a:r>
            <a:endParaRPr lang="en-US" sz="2000" b="0">
              <a:latin typeface="Cambria" panose="02040503050406030204" pitchFamily="18" charset="0"/>
            </a:endParaRPr>
          </a:p>
        </p:txBody>
      </p:sp>
      <p:graphicFrame>
        <p:nvGraphicFramePr>
          <p:cNvPr id="22531" name="Object 5"/>
          <p:cNvGraphicFramePr>
            <a:graphicFrameLocks noChangeAspect="1"/>
          </p:cNvGraphicFramePr>
          <p:nvPr>
            <p:extLst>
              <p:ext uri="{D42A27DB-BD31-4B8C-83A1-F6EECF244321}">
                <p14:modId xmlns:p14="http://schemas.microsoft.com/office/powerpoint/2010/main" val="3975262917"/>
              </p:ext>
            </p:extLst>
          </p:nvPr>
        </p:nvGraphicFramePr>
        <p:xfrm>
          <a:off x="2286000" y="4953000"/>
          <a:ext cx="304800" cy="304800"/>
        </p:xfrm>
        <a:graphic>
          <a:graphicData uri="http://schemas.openxmlformats.org/presentationml/2006/ole">
            <mc:AlternateContent xmlns:mc="http://schemas.openxmlformats.org/markup-compatibility/2006">
              <mc:Choice xmlns:v="urn:schemas-microsoft-com:vml" Requires="v">
                <p:oleObj spid="_x0000_s24777" name="Equation" r:id="rId6" imgW="152280" imgH="152280" progId="Equation.3">
                  <p:embed/>
                </p:oleObj>
              </mc:Choice>
              <mc:Fallback>
                <p:oleObj name="Equation" r:id="rId6" imgW="152280" imgH="152280" progId="Equation.3">
                  <p:embed/>
                  <p:pic>
                    <p:nvPicPr>
                      <p:cNvPr id="2253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4953000"/>
                        <a:ext cx="304800" cy="3048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45386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Text Box 2"/>
          <p:cNvSpPr txBox="1">
            <a:spLocks noChangeArrowheads="1"/>
          </p:cNvSpPr>
          <p:nvPr/>
        </p:nvSpPr>
        <p:spPr bwMode="auto">
          <a:xfrm>
            <a:off x="838200" y="381000"/>
            <a:ext cx="5647099" cy="1446550"/>
          </a:xfrm>
          <a:prstGeom prst="rect">
            <a:avLst/>
          </a:prstGeom>
          <a:noFill/>
          <a:ln w="9525">
            <a:noFill/>
            <a:miter lim="800000"/>
            <a:headEnd/>
            <a:tailEnd/>
          </a:ln>
        </p:spPr>
        <p:txBody>
          <a:bodyPr wrap="none">
            <a:spAutoFit/>
          </a:bodyPr>
          <a:lstStyle/>
          <a:p>
            <a:r>
              <a:rPr lang="en-US" b="0">
                <a:latin typeface="Cambria"/>
                <a:cs typeface="Cambria"/>
              </a:rPr>
              <a:t>EXAMPLE: </a:t>
            </a:r>
          </a:p>
          <a:p>
            <a:r>
              <a:rPr lang="en-US" b="0">
                <a:latin typeface="Cambria"/>
                <a:cs typeface="Cambria"/>
              </a:rPr>
              <a:t>Check whether or not F is equivalent to G.</a:t>
            </a:r>
          </a:p>
          <a:p>
            <a:pPr lvl="1"/>
            <a:r>
              <a:rPr lang="en-US" sz="2000" b="0">
                <a:latin typeface="Cambria"/>
                <a:cs typeface="Cambria"/>
              </a:rPr>
              <a:t>F={A</a:t>
            </a:r>
            <a:r>
              <a:rPr lang="en-US" sz="2000" b="0">
                <a:latin typeface="Cambria"/>
                <a:cs typeface="Cambria"/>
                <a:sym typeface="Wingdings" pitchFamily="2" charset="2"/>
              </a:rPr>
              <a:t>C, ACD, EAD,EH}</a:t>
            </a:r>
          </a:p>
          <a:p>
            <a:pPr lvl="1"/>
            <a:r>
              <a:rPr lang="en-US" sz="2000" b="0">
                <a:latin typeface="Cambria"/>
                <a:cs typeface="Cambria"/>
                <a:sym typeface="Wingdings" pitchFamily="2" charset="2"/>
              </a:rPr>
              <a:t>G={ACD, EAH}</a:t>
            </a:r>
            <a:endParaRPr lang="en-US" sz="2000" b="0">
              <a:latin typeface="Cambria"/>
              <a:cs typeface="Cambria"/>
            </a:endParaRPr>
          </a:p>
        </p:txBody>
      </p:sp>
      <p:sp>
        <p:nvSpPr>
          <p:cNvPr id="23559" name="Text Box 3"/>
          <p:cNvSpPr txBox="1">
            <a:spLocks noChangeArrowheads="1"/>
          </p:cNvSpPr>
          <p:nvPr/>
        </p:nvSpPr>
        <p:spPr bwMode="auto">
          <a:xfrm>
            <a:off x="1219200" y="2133600"/>
            <a:ext cx="6019800" cy="1938992"/>
          </a:xfrm>
          <a:prstGeom prst="rect">
            <a:avLst/>
          </a:prstGeom>
          <a:noFill/>
          <a:ln w="9525">
            <a:solidFill>
              <a:schemeClr val="tx1"/>
            </a:solidFill>
            <a:miter lim="800000"/>
            <a:headEnd/>
            <a:tailEnd/>
          </a:ln>
        </p:spPr>
        <p:txBody>
          <a:bodyPr wrap="square">
            <a:spAutoFit/>
          </a:bodyPr>
          <a:lstStyle/>
          <a:p>
            <a:r>
              <a:rPr lang="en-US" sz="2000" b="0">
                <a:latin typeface="Cambria"/>
                <a:cs typeface="Cambria"/>
              </a:rPr>
              <a:t>To show if G is covered by F, we need to prove that every FD in G can be implied by F</a:t>
            </a:r>
          </a:p>
          <a:p>
            <a:pPr marL="457200" indent="-457200">
              <a:buFont typeface="+mj-lt"/>
              <a:buAutoNum type="arabicPeriod"/>
            </a:pPr>
            <a:r>
              <a:rPr lang="en-US" sz="2000" b="0">
                <a:latin typeface="Cambria"/>
                <a:cs typeface="Cambria"/>
              </a:rPr>
              <a:t>Does F imply A</a:t>
            </a:r>
            <a:r>
              <a:rPr lang="en-US" sz="2000" b="0">
                <a:latin typeface="Cambria"/>
                <a:cs typeface="Cambria"/>
                <a:sym typeface="Wingdings"/>
              </a:rPr>
              <a:t>CD?</a:t>
            </a:r>
          </a:p>
          <a:p>
            <a:pPr marL="800100" lvl="1" indent="-342900">
              <a:buFont typeface="Arial"/>
              <a:buChar char="•"/>
            </a:pPr>
            <a:r>
              <a:rPr lang="en-US" sz="2000" b="0">
                <a:latin typeface="Cambria"/>
                <a:cs typeface="Cambria"/>
                <a:sym typeface="Wingdings"/>
              </a:rPr>
              <a:t>Compute A</a:t>
            </a:r>
            <a:r>
              <a:rPr lang="en-US" sz="2000" b="0" baseline="30000">
                <a:latin typeface="Cambria"/>
                <a:cs typeface="Cambria"/>
                <a:sym typeface="Wingdings"/>
              </a:rPr>
              <a:t>+</a:t>
            </a:r>
            <a:r>
              <a:rPr lang="en-US" sz="2000" b="0">
                <a:latin typeface="Cambria"/>
                <a:cs typeface="Cambria"/>
                <a:sym typeface="Wingdings"/>
              </a:rPr>
              <a:t> wrt F</a:t>
            </a:r>
            <a:endParaRPr lang="en-US" sz="2000" b="0">
              <a:latin typeface="Cambria"/>
              <a:cs typeface="Cambria"/>
            </a:endParaRPr>
          </a:p>
          <a:p>
            <a:pPr marL="457200" indent="-457200">
              <a:buFont typeface="+mj-lt"/>
              <a:buAutoNum type="arabicPeriod"/>
            </a:pPr>
            <a:r>
              <a:rPr lang="en-US" sz="2000" b="0">
                <a:latin typeface="Cambria"/>
                <a:cs typeface="Cambria"/>
              </a:rPr>
              <a:t>Does F imply E</a:t>
            </a:r>
            <a:r>
              <a:rPr lang="en-US" sz="2000" b="0">
                <a:latin typeface="Cambria"/>
                <a:cs typeface="Cambria"/>
                <a:sym typeface="Wingdings"/>
              </a:rPr>
              <a:t>AH?</a:t>
            </a:r>
          </a:p>
          <a:p>
            <a:pPr marL="800100" lvl="1" indent="-342900">
              <a:buFont typeface="Arial"/>
              <a:buChar char="•"/>
            </a:pPr>
            <a:r>
              <a:rPr lang="en-US" sz="2000" b="0">
                <a:latin typeface="Cambria"/>
                <a:cs typeface="Cambria"/>
                <a:sym typeface="Wingdings"/>
              </a:rPr>
              <a:t>Compute E</a:t>
            </a:r>
            <a:r>
              <a:rPr lang="en-US" sz="2000" b="0" baseline="30000">
                <a:latin typeface="Cambria"/>
                <a:cs typeface="Cambria"/>
                <a:sym typeface="Wingdings"/>
              </a:rPr>
              <a:t>+</a:t>
            </a:r>
            <a:r>
              <a:rPr lang="en-US" sz="2000" b="0">
                <a:latin typeface="Cambria"/>
                <a:cs typeface="Cambria"/>
                <a:sym typeface="Wingdings"/>
              </a:rPr>
              <a:t> wrt F</a:t>
            </a:r>
            <a:endParaRPr lang="en-US" sz="2000" b="0">
              <a:latin typeface="Cambria"/>
              <a:cs typeface="Cambria"/>
            </a:endParaRPr>
          </a:p>
        </p:txBody>
      </p:sp>
      <p:sp>
        <p:nvSpPr>
          <p:cNvPr id="10" name="Text Box 3"/>
          <p:cNvSpPr txBox="1">
            <a:spLocks noChangeArrowheads="1"/>
          </p:cNvSpPr>
          <p:nvPr/>
        </p:nvSpPr>
        <p:spPr bwMode="auto">
          <a:xfrm>
            <a:off x="1219200" y="4419600"/>
            <a:ext cx="6019800" cy="1938992"/>
          </a:xfrm>
          <a:prstGeom prst="rect">
            <a:avLst/>
          </a:prstGeom>
          <a:noFill/>
          <a:ln w="9525">
            <a:solidFill>
              <a:schemeClr val="tx1"/>
            </a:solidFill>
            <a:miter lim="800000"/>
            <a:headEnd/>
            <a:tailEnd/>
          </a:ln>
        </p:spPr>
        <p:txBody>
          <a:bodyPr wrap="square">
            <a:spAutoFit/>
          </a:bodyPr>
          <a:lstStyle/>
          <a:p>
            <a:r>
              <a:rPr lang="en-US" sz="2000" b="0">
                <a:latin typeface="Cambria"/>
                <a:cs typeface="Cambria"/>
              </a:rPr>
              <a:t>To show if F is covered by G, we need to prove that every FD in F can be implied by G</a:t>
            </a:r>
          </a:p>
          <a:p>
            <a:pPr marL="457200" indent="-457200">
              <a:buFont typeface="+mj-lt"/>
              <a:buAutoNum type="arabicPeriod"/>
            </a:pPr>
            <a:r>
              <a:rPr lang="en-US" sz="2000" b="0">
                <a:latin typeface="Cambria"/>
                <a:cs typeface="Cambria"/>
              </a:rPr>
              <a:t>Does G imply A</a:t>
            </a:r>
            <a:r>
              <a:rPr lang="en-US" sz="2000" b="0">
                <a:latin typeface="Cambria"/>
                <a:cs typeface="Cambria"/>
                <a:sym typeface="Wingdings"/>
              </a:rPr>
              <a:t>C?</a:t>
            </a:r>
          </a:p>
          <a:p>
            <a:pPr marL="457200" indent="-457200">
              <a:buFont typeface="+mj-lt"/>
              <a:buAutoNum type="arabicPeriod"/>
            </a:pPr>
            <a:r>
              <a:rPr lang="en-US" sz="2000" b="0">
                <a:latin typeface="Cambria"/>
                <a:cs typeface="Cambria"/>
              </a:rPr>
              <a:t>Does G imply AC</a:t>
            </a:r>
            <a:r>
              <a:rPr lang="en-US" sz="2000" b="0">
                <a:latin typeface="Cambria"/>
                <a:cs typeface="Cambria"/>
                <a:sym typeface="Wingdings"/>
              </a:rPr>
              <a:t>D?</a:t>
            </a:r>
          </a:p>
          <a:p>
            <a:pPr marL="457200" indent="-457200">
              <a:buFont typeface="+mj-lt"/>
              <a:buAutoNum type="arabicPeriod"/>
            </a:pPr>
            <a:r>
              <a:rPr lang="en-US" sz="2000" b="0">
                <a:latin typeface="Cambria"/>
                <a:cs typeface="Cambria"/>
                <a:sym typeface="Wingdings"/>
              </a:rPr>
              <a:t>Does G imply EAD?</a:t>
            </a:r>
          </a:p>
          <a:p>
            <a:pPr marL="457200" indent="-457200">
              <a:buFont typeface="+mj-lt"/>
              <a:buAutoNum type="arabicPeriod"/>
            </a:pPr>
            <a:r>
              <a:rPr lang="en-US" sz="2000" b="0">
                <a:latin typeface="Cambria"/>
                <a:cs typeface="Cambria"/>
                <a:sym typeface="Wingdings"/>
              </a:rPr>
              <a:t>Does G imply EH?</a:t>
            </a:r>
            <a:endParaRPr lang="en-US" sz="2000" b="0">
              <a:latin typeface="Cambria"/>
              <a:cs typeface="Cambria"/>
            </a:endParaRPr>
          </a:p>
        </p:txBody>
      </p:sp>
    </p:spTree>
    <p:extLst>
      <p:ext uri="{BB962C8B-B14F-4D97-AF65-F5344CB8AC3E}">
        <p14:creationId xmlns:p14="http://schemas.microsoft.com/office/powerpoint/2010/main" val="1291386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p:cNvSpPr>
            <a:spLocks noChangeArrowheads="1"/>
          </p:cNvSpPr>
          <p:nvPr/>
        </p:nvSpPr>
        <p:spPr bwMode="auto">
          <a:xfrm>
            <a:off x="381000" y="5715000"/>
            <a:ext cx="8458200" cy="762000"/>
          </a:xfrm>
          <a:prstGeom prst="rect">
            <a:avLst/>
          </a:prstGeom>
          <a:solidFill>
            <a:schemeClr val="hlink"/>
          </a:solidFill>
          <a:ln w="9525">
            <a:noFill/>
            <a:miter lim="800000"/>
            <a:headEnd/>
            <a:tailEnd/>
          </a:ln>
        </p:spPr>
        <p:txBody>
          <a:bodyPr wrap="none" anchor="ctr"/>
          <a:lstStyle/>
          <a:p>
            <a:endParaRPr lang="en-US">
              <a:latin typeface="Cambria"/>
              <a:cs typeface="Cambria"/>
            </a:endParaRPr>
          </a:p>
        </p:txBody>
      </p:sp>
      <p:sp>
        <p:nvSpPr>
          <p:cNvPr id="75779" name="Text Box 2"/>
          <p:cNvSpPr txBox="1">
            <a:spLocks noChangeArrowheads="1"/>
          </p:cNvSpPr>
          <p:nvPr/>
        </p:nvSpPr>
        <p:spPr bwMode="auto">
          <a:xfrm>
            <a:off x="609600" y="457200"/>
            <a:ext cx="7684115" cy="584776"/>
          </a:xfrm>
          <a:prstGeom prst="rect">
            <a:avLst/>
          </a:prstGeom>
          <a:noFill/>
          <a:ln w="9525">
            <a:noFill/>
            <a:miter lim="800000"/>
            <a:headEnd/>
            <a:tailEnd/>
          </a:ln>
        </p:spPr>
        <p:txBody>
          <a:bodyPr wrap="none">
            <a:spAutoFit/>
          </a:bodyPr>
          <a:lstStyle/>
          <a:p>
            <a:r>
              <a:rPr lang="en-US" sz="3200" b="0" dirty="0">
                <a:latin typeface="Cambria"/>
                <a:cs typeface="Cambria"/>
              </a:rPr>
              <a:t>Minimal Cover of Functional Dependencies</a:t>
            </a:r>
          </a:p>
        </p:txBody>
      </p:sp>
      <p:sp>
        <p:nvSpPr>
          <p:cNvPr id="75780" name="Text Box 3"/>
          <p:cNvSpPr txBox="1">
            <a:spLocks noChangeArrowheads="1"/>
          </p:cNvSpPr>
          <p:nvPr/>
        </p:nvSpPr>
        <p:spPr bwMode="auto">
          <a:xfrm>
            <a:off x="533400" y="1447800"/>
            <a:ext cx="7872413" cy="3970318"/>
          </a:xfrm>
          <a:prstGeom prst="rect">
            <a:avLst/>
          </a:prstGeom>
          <a:noFill/>
          <a:ln w="9525">
            <a:noFill/>
            <a:miter lim="800000"/>
            <a:headEnd/>
            <a:tailEnd/>
          </a:ln>
        </p:spPr>
        <p:txBody>
          <a:bodyPr>
            <a:spAutoFit/>
          </a:bodyPr>
          <a:lstStyle/>
          <a:p>
            <a:r>
              <a:rPr lang="en-US" b="0" dirty="0">
                <a:latin typeface="Cambria"/>
                <a:cs typeface="Cambria"/>
              </a:rPr>
              <a:t>A set of functional dependencies F is minimal if it satisfies the following three conditions:</a:t>
            </a:r>
          </a:p>
          <a:p>
            <a:endParaRPr lang="en-US" b="0" dirty="0">
              <a:latin typeface="Cambria"/>
              <a:cs typeface="Cambria"/>
            </a:endParaRPr>
          </a:p>
          <a:p>
            <a:pPr marL="800100" lvl="1" indent="-342900">
              <a:buFont typeface="Arial"/>
              <a:buChar char="•"/>
            </a:pPr>
            <a:r>
              <a:rPr lang="en-US" sz="2000" b="0" dirty="0">
                <a:latin typeface="Cambria"/>
                <a:cs typeface="Cambria"/>
              </a:rPr>
              <a:t>Every FD in F has a single attribute for its right-hand side. (This is a standard form, not a requirement.)</a:t>
            </a:r>
            <a:endParaRPr lang="en-US" sz="1600" b="0" dirty="0">
              <a:latin typeface="Cambria"/>
              <a:cs typeface="Cambria"/>
            </a:endParaRPr>
          </a:p>
          <a:p>
            <a:pPr marL="800100" lvl="1" indent="-342900">
              <a:buFont typeface="Arial"/>
              <a:buChar char="•"/>
            </a:pPr>
            <a:endParaRPr lang="en-US" sz="2000" b="0" dirty="0">
              <a:latin typeface="Cambria"/>
              <a:cs typeface="Cambria"/>
            </a:endParaRPr>
          </a:p>
          <a:p>
            <a:pPr marL="800100" lvl="1" indent="-342900">
              <a:buFont typeface="Arial"/>
              <a:buChar char="•"/>
            </a:pPr>
            <a:r>
              <a:rPr lang="en-US" sz="2000" b="0" dirty="0">
                <a:latin typeface="Cambria"/>
                <a:cs typeface="Cambria"/>
              </a:rPr>
              <a:t>We cannot replace any dependency X</a:t>
            </a:r>
            <a:r>
              <a:rPr lang="en-US" sz="2000" b="0" dirty="0">
                <a:latin typeface="Cambria"/>
                <a:cs typeface="Cambria"/>
                <a:sym typeface="Wingdings" pitchFamily="2" charset="2"/>
              </a:rPr>
              <a:t>A in F with a dependency YA, where Y is a proper subset of X, and still have a set of dependencies that is </a:t>
            </a:r>
            <a:r>
              <a:rPr lang="en-US" sz="2000" b="0" u="sng" dirty="0">
                <a:latin typeface="Cambria"/>
                <a:cs typeface="Cambria"/>
                <a:sym typeface="Wingdings" pitchFamily="2" charset="2"/>
              </a:rPr>
              <a:t>equivalent</a:t>
            </a:r>
            <a:r>
              <a:rPr lang="en-US" sz="2000" b="0" dirty="0">
                <a:latin typeface="Cambria"/>
                <a:cs typeface="Cambria"/>
                <a:sym typeface="Wingdings" pitchFamily="2" charset="2"/>
              </a:rPr>
              <a:t> to F.</a:t>
            </a:r>
          </a:p>
          <a:p>
            <a:pPr marL="800100" lvl="1" indent="-342900">
              <a:buFont typeface="Arial"/>
              <a:buChar char="•"/>
            </a:pPr>
            <a:endParaRPr lang="en-US" sz="2000" b="0" dirty="0">
              <a:latin typeface="Cambria"/>
              <a:cs typeface="Cambria"/>
            </a:endParaRPr>
          </a:p>
          <a:p>
            <a:pPr marL="800100" lvl="1" indent="-342900">
              <a:buFont typeface="Arial"/>
              <a:buChar char="•"/>
            </a:pPr>
            <a:r>
              <a:rPr lang="en-US" sz="2000" b="0" dirty="0">
                <a:latin typeface="Cambria"/>
                <a:cs typeface="Cambria"/>
              </a:rPr>
              <a:t>We cannot remove any dependency from F and still have a set of dependencies that is equivalent to F.</a:t>
            </a:r>
          </a:p>
        </p:txBody>
      </p:sp>
      <p:sp>
        <p:nvSpPr>
          <p:cNvPr id="75781" name="Text Box 4"/>
          <p:cNvSpPr txBox="1">
            <a:spLocks noChangeArrowheads="1"/>
          </p:cNvSpPr>
          <p:nvPr/>
        </p:nvSpPr>
        <p:spPr bwMode="auto">
          <a:xfrm>
            <a:off x="593725" y="5908675"/>
            <a:ext cx="8190914" cy="400110"/>
          </a:xfrm>
          <a:prstGeom prst="rect">
            <a:avLst/>
          </a:prstGeom>
          <a:noFill/>
          <a:ln w="9525">
            <a:noFill/>
            <a:miter lim="800000"/>
            <a:headEnd/>
            <a:tailEnd/>
          </a:ln>
        </p:spPr>
        <p:txBody>
          <a:bodyPr wrap="none">
            <a:spAutoFit/>
          </a:bodyPr>
          <a:lstStyle/>
          <a:p>
            <a:r>
              <a:rPr lang="en-US" sz="2000" b="0">
                <a:latin typeface="Cambria"/>
                <a:cs typeface="Cambria"/>
              </a:rPr>
              <a:t>There can be several minimal covers for a set of functional dependencies!</a:t>
            </a:r>
          </a:p>
        </p:txBody>
      </p:sp>
    </p:spTree>
    <p:extLst>
      <p:ext uri="{BB962C8B-B14F-4D97-AF65-F5344CB8AC3E}">
        <p14:creationId xmlns:p14="http://schemas.microsoft.com/office/powerpoint/2010/main" val="1984530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2095500" y="457200"/>
            <a:ext cx="4914900" cy="641350"/>
          </a:xfrm>
          <a:prstGeom prst="rect">
            <a:avLst/>
          </a:prstGeom>
          <a:noFill/>
          <a:ln w="9525">
            <a:noFill/>
            <a:miter lim="800000"/>
            <a:headEnd/>
            <a:tailEnd/>
          </a:ln>
        </p:spPr>
        <p:txBody>
          <a:bodyPr>
            <a:spAutoFit/>
          </a:bodyPr>
          <a:lstStyle/>
          <a:p>
            <a:pPr algn="ctr"/>
            <a:r>
              <a:rPr lang="en-US" sz="3600" b="0">
                <a:latin typeface="Cambria"/>
                <a:cs typeface="Cambria"/>
              </a:rPr>
              <a:t>Minimal Cover</a:t>
            </a:r>
          </a:p>
        </p:txBody>
      </p:sp>
      <p:sp>
        <p:nvSpPr>
          <p:cNvPr id="76803" name="Text Box 3"/>
          <p:cNvSpPr txBox="1">
            <a:spLocks noChangeArrowheads="1"/>
          </p:cNvSpPr>
          <p:nvPr/>
        </p:nvSpPr>
        <p:spPr bwMode="auto">
          <a:xfrm>
            <a:off x="762000" y="1600200"/>
            <a:ext cx="8077200" cy="2677656"/>
          </a:xfrm>
          <a:prstGeom prst="rect">
            <a:avLst/>
          </a:prstGeom>
          <a:noFill/>
          <a:ln w="9525">
            <a:noFill/>
            <a:miter lim="800000"/>
            <a:headEnd/>
            <a:tailEnd/>
          </a:ln>
        </p:spPr>
        <p:txBody>
          <a:bodyPr wrap="square">
            <a:spAutoFit/>
          </a:bodyPr>
          <a:lstStyle/>
          <a:p>
            <a:pPr marL="457200" indent="-457200"/>
            <a:r>
              <a:rPr lang="en-US" dirty="0">
                <a:latin typeface="Cambria"/>
                <a:cs typeface="Cambria"/>
              </a:rPr>
              <a:t>F={X1</a:t>
            </a:r>
            <a:r>
              <a:rPr lang="en-US" dirty="0">
                <a:latin typeface="Cambria"/>
                <a:cs typeface="Cambria"/>
                <a:sym typeface="Wingdings" pitchFamily="2" charset="2"/>
              </a:rPr>
              <a:t>Y1, X2Y2, …, </a:t>
            </a:r>
            <a:r>
              <a:rPr lang="en-US" dirty="0" err="1">
                <a:latin typeface="Cambria"/>
                <a:cs typeface="Cambria"/>
                <a:sym typeface="Wingdings" pitchFamily="2" charset="2"/>
              </a:rPr>
              <a:t>XnYn</a:t>
            </a:r>
            <a:r>
              <a:rPr lang="en-US" dirty="0">
                <a:latin typeface="Cambria"/>
                <a:cs typeface="Cambria"/>
                <a:sym typeface="Wingdings" pitchFamily="2" charset="2"/>
              </a:rPr>
              <a:t>} is a minimum cover</a:t>
            </a:r>
          </a:p>
          <a:p>
            <a:pPr marL="457200" indent="-457200"/>
            <a:endParaRPr lang="en-US" b="0" dirty="0">
              <a:latin typeface="Cambria"/>
              <a:cs typeface="Cambria"/>
              <a:sym typeface="Wingdings" pitchFamily="2" charset="2"/>
            </a:endParaRPr>
          </a:p>
          <a:p>
            <a:pPr marL="457200" indent="-457200">
              <a:buFontTx/>
              <a:buAutoNum type="arabicParenR"/>
            </a:pPr>
            <a:r>
              <a:rPr lang="en-US" b="0" dirty="0">
                <a:latin typeface="Cambria"/>
                <a:cs typeface="Cambria"/>
                <a:sym typeface="Wingdings" pitchFamily="2" charset="2"/>
              </a:rPr>
              <a:t>Any Yi is a single attribute</a:t>
            </a:r>
          </a:p>
          <a:p>
            <a:pPr marL="457200" indent="-457200">
              <a:buFontTx/>
              <a:buAutoNum type="arabicParenR"/>
            </a:pPr>
            <a:r>
              <a:rPr lang="en-US" b="0" dirty="0">
                <a:latin typeface="Cambria"/>
                <a:cs typeface="Cambria"/>
              </a:rPr>
              <a:t>For any </a:t>
            </a:r>
            <a:r>
              <a:rPr lang="en-US" b="0" dirty="0" err="1">
                <a:latin typeface="Cambria"/>
                <a:cs typeface="Cambria"/>
              </a:rPr>
              <a:t>Xi</a:t>
            </a:r>
            <a:r>
              <a:rPr lang="en-US" b="0" dirty="0" err="1">
                <a:latin typeface="Cambria"/>
                <a:cs typeface="Cambria"/>
                <a:sym typeface="Wingdings" pitchFamily="2" charset="2"/>
              </a:rPr>
              <a:t>Yi</a:t>
            </a:r>
            <a:r>
              <a:rPr lang="en-US" b="0" dirty="0">
                <a:latin typeface="Cambria"/>
                <a:cs typeface="Cambria"/>
                <a:sym typeface="Wingdings" pitchFamily="2" charset="2"/>
              </a:rPr>
              <a:t>, it is impossible that X</a:t>
            </a:r>
            <a:r>
              <a:rPr lang="en-US" dirty="0">
                <a:latin typeface="Cambria"/>
                <a:cs typeface="Cambria"/>
                <a:sym typeface="Wingdings" pitchFamily="2" charset="2"/>
              </a:rPr>
              <a:t>’</a:t>
            </a:r>
            <a:r>
              <a:rPr lang="en-US" b="0" dirty="0">
                <a:latin typeface="Cambria"/>
                <a:cs typeface="Cambria"/>
                <a:sym typeface="Wingdings" pitchFamily="2" charset="2"/>
              </a:rPr>
              <a:t>Y and X</a:t>
            </a:r>
            <a:r>
              <a:rPr lang="en-US" dirty="0">
                <a:latin typeface="Cambria"/>
                <a:cs typeface="Cambria"/>
                <a:sym typeface="Wingdings" pitchFamily="2" charset="2"/>
              </a:rPr>
              <a:t>’</a:t>
            </a:r>
            <a:r>
              <a:rPr lang="en-US" b="0" dirty="0">
                <a:latin typeface="Cambria"/>
                <a:cs typeface="Cambria"/>
                <a:sym typeface="Wingdings" pitchFamily="2" charset="2"/>
              </a:rPr>
              <a:t> is a subset of X</a:t>
            </a:r>
          </a:p>
          <a:p>
            <a:pPr marL="457200" indent="-457200">
              <a:buFontTx/>
              <a:buAutoNum type="arabicParenR"/>
            </a:pPr>
            <a:r>
              <a:rPr lang="en-US" b="0" dirty="0">
                <a:latin typeface="Cambria"/>
                <a:cs typeface="Cambria"/>
                <a:sym typeface="Wingdings" pitchFamily="2" charset="2"/>
              </a:rPr>
              <a:t>No </a:t>
            </a:r>
            <a:r>
              <a:rPr lang="en-US" b="0" dirty="0" err="1">
                <a:latin typeface="Cambria"/>
                <a:cs typeface="Cambria"/>
                <a:sym typeface="Wingdings" pitchFamily="2" charset="2"/>
              </a:rPr>
              <a:t>XiYi</a:t>
            </a:r>
            <a:r>
              <a:rPr lang="en-US" b="0" dirty="0">
                <a:latin typeface="Cambria"/>
                <a:cs typeface="Cambria"/>
                <a:sym typeface="Wingdings" pitchFamily="2" charset="2"/>
              </a:rPr>
              <a:t> can be taken out</a:t>
            </a:r>
          </a:p>
          <a:p>
            <a:pPr marL="800100" lvl="1" indent="-342900">
              <a:buFont typeface="Arial"/>
              <a:buChar char="•"/>
            </a:pPr>
            <a:r>
              <a:rPr lang="en-US" b="0" dirty="0">
                <a:latin typeface="Cambria"/>
                <a:cs typeface="Cambria"/>
                <a:sym typeface="Wingdings" pitchFamily="2" charset="2"/>
              </a:rPr>
              <a:t>F</a:t>
            </a:r>
            <a:r>
              <a:rPr lang="en-US" dirty="0">
                <a:latin typeface="Cambria"/>
                <a:cs typeface="Cambria"/>
                <a:sym typeface="Wingdings" pitchFamily="2" charset="2"/>
              </a:rPr>
              <a:t>’ </a:t>
            </a:r>
            <a:r>
              <a:rPr lang="en-US" b="0" dirty="0">
                <a:latin typeface="Cambria"/>
                <a:cs typeface="Cambria"/>
                <a:sym typeface="Wingdings" pitchFamily="2" charset="2"/>
              </a:rPr>
              <a:t>= F - {</a:t>
            </a:r>
            <a:r>
              <a:rPr lang="en-US" b="0" dirty="0" err="1">
                <a:latin typeface="Cambria"/>
                <a:cs typeface="Cambria"/>
                <a:sym typeface="Wingdings" pitchFamily="2" charset="2"/>
              </a:rPr>
              <a:t>XiYi</a:t>
            </a:r>
            <a:r>
              <a:rPr lang="en-US" b="0" dirty="0">
                <a:latin typeface="Cambria"/>
                <a:cs typeface="Cambria"/>
                <a:sym typeface="Wingdings" pitchFamily="2" charset="2"/>
              </a:rPr>
              <a:t>} is not equivalent to F</a:t>
            </a:r>
          </a:p>
        </p:txBody>
      </p:sp>
    </p:spTree>
    <p:extLst>
      <p:ext uri="{BB962C8B-B14F-4D97-AF65-F5344CB8AC3E}">
        <p14:creationId xmlns:p14="http://schemas.microsoft.com/office/powerpoint/2010/main" val="2230591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2"/>
          <p:cNvSpPr txBox="1">
            <a:spLocks noChangeArrowheads="1"/>
          </p:cNvSpPr>
          <p:nvPr/>
        </p:nvSpPr>
        <p:spPr bwMode="auto">
          <a:xfrm>
            <a:off x="2819400" y="76200"/>
            <a:ext cx="2840241" cy="584776"/>
          </a:xfrm>
          <a:prstGeom prst="rect">
            <a:avLst/>
          </a:prstGeom>
          <a:noFill/>
          <a:ln w="9525">
            <a:noFill/>
            <a:miter lim="800000"/>
            <a:headEnd/>
            <a:tailEnd/>
          </a:ln>
        </p:spPr>
        <p:txBody>
          <a:bodyPr wrap="none">
            <a:spAutoFit/>
          </a:bodyPr>
          <a:lstStyle/>
          <a:p>
            <a:r>
              <a:rPr lang="en-US" sz="3200" b="0">
                <a:latin typeface="Cambria"/>
                <a:cs typeface="Cambria"/>
              </a:rPr>
              <a:t>Minimal Cover</a:t>
            </a:r>
          </a:p>
        </p:txBody>
      </p:sp>
      <p:sp>
        <p:nvSpPr>
          <p:cNvPr id="27652" name="Text Box 3"/>
          <p:cNvSpPr txBox="1">
            <a:spLocks noChangeArrowheads="1"/>
          </p:cNvSpPr>
          <p:nvPr/>
        </p:nvSpPr>
        <p:spPr bwMode="auto">
          <a:xfrm>
            <a:off x="762000" y="609600"/>
            <a:ext cx="7788275" cy="1261884"/>
          </a:xfrm>
          <a:prstGeom prst="rect">
            <a:avLst/>
          </a:prstGeom>
          <a:noFill/>
          <a:ln w="9525">
            <a:noFill/>
            <a:miter lim="800000"/>
            <a:headEnd/>
            <a:tailEnd/>
          </a:ln>
        </p:spPr>
        <p:txBody>
          <a:bodyPr>
            <a:spAutoFit/>
          </a:bodyPr>
          <a:lstStyle/>
          <a:p>
            <a:r>
              <a:rPr lang="en-US" sz="2000" b="0" u="sng" dirty="0">
                <a:latin typeface="Cambria"/>
                <a:cs typeface="Cambria"/>
              </a:rPr>
              <a:t>Definition</a:t>
            </a:r>
            <a:r>
              <a:rPr lang="en-US" sz="2000" b="0" dirty="0">
                <a:latin typeface="Cambria"/>
                <a:cs typeface="Cambria"/>
              </a:rPr>
              <a:t>: </a:t>
            </a:r>
            <a:r>
              <a:rPr lang="en-US" sz="1800" b="0" dirty="0">
                <a:latin typeface="Cambria"/>
                <a:cs typeface="Cambria"/>
              </a:rPr>
              <a:t>A minimal cover of a set of FDs F is a minimal set of functional dependencies F</a:t>
            </a:r>
            <a:r>
              <a:rPr lang="en-US" sz="1800" b="0" baseline="-25000" dirty="0">
                <a:latin typeface="Cambria"/>
                <a:cs typeface="Cambria"/>
              </a:rPr>
              <a:t>min</a:t>
            </a:r>
            <a:r>
              <a:rPr lang="en-US" sz="1800" b="0" dirty="0">
                <a:latin typeface="Cambria"/>
                <a:cs typeface="Cambria"/>
              </a:rPr>
              <a:t> that is equivalent to F.</a:t>
            </a:r>
          </a:p>
          <a:p>
            <a:endParaRPr lang="en-US" sz="1800" b="0" dirty="0">
              <a:latin typeface="Cambria"/>
              <a:cs typeface="Cambria"/>
            </a:endParaRPr>
          </a:p>
          <a:p>
            <a:r>
              <a:rPr lang="en-US" sz="2000" b="0" u="sng" dirty="0">
                <a:latin typeface="Cambria"/>
                <a:cs typeface="Cambria"/>
              </a:rPr>
              <a:t>Procedure</a:t>
            </a:r>
            <a:r>
              <a:rPr lang="en-US" sz="2000" b="0" dirty="0">
                <a:latin typeface="Cambria"/>
                <a:cs typeface="Cambria"/>
              </a:rPr>
              <a:t>: Find a minimal cover F</a:t>
            </a:r>
            <a:r>
              <a:rPr lang="en-US" sz="2000" b="0" baseline="-25000" dirty="0">
                <a:latin typeface="Cambria"/>
                <a:cs typeface="Cambria"/>
              </a:rPr>
              <a:t>min</a:t>
            </a:r>
            <a:r>
              <a:rPr lang="en-US" sz="2000" b="0" dirty="0">
                <a:latin typeface="Cambria"/>
                <a:cs typeface="Cambria"/>
              </a:rPr>
              <a:t> for F.</a:t>
            </a:r>
          </a:p>
        </p:txBody>
      </p:sp>
      <p:sp>
        <p:nvSpPr>
          <p:cNvPr id="27653" name="Text Box 4"/>
          <p:cNvSpPr txBox="1">
            <a:spLocks noChangeArrowheads="1"/>
          </p:cNvSpPr>
          <p:nvPr/>
        </p:nvSpPr>
        <p:spPr bwMode="auto">
          <a:xfrm>
            <a:off x="381000" y="2057400"/>
            <a:ext cx="8610600" cy="4470455"/>
          </a:xfrm>
          <a:prstGeom prst="rect">
            <a:avLst/>
          </a:prstGeom>
          <a:noFill/>
          <a:ln w="9525">
            <a:noFill/>
            <a:miter lim="800000"/>
            <a:headEnd/>
            <a:tailEnd/>
          </a:ln>
        </p:spPr>
        <p:txBody>
          <a:bodyPr wrap="square">
            <a:spAutoFit/>
          </a:bodyPr>
          <a:lstStyle/>
          <a:p>
            <a:pPr marL="457200" indent="-457200">
              <a:buFontTx/>
              <a:buAutoNum type="arabicPeriod"/>
            </a:pPr>
            <a:r>
              <a:rPr lang="en-US" sz="2000" b="0" dirty="0">
                <a:latin typeface="Cambria"/>
                <a:cs typeface="Cambria"/>
              </a:rPr>
              <a:t>Set F</a:t>
            </a:r>
            <a:r>
              <a:rPr lang="en-US" sz="2000" b="0" baseline="-25000" dirty="0">
                <a:latin typeface="Cambria"/>
                <a:cs typeface="Cambria"/>
              </a:rPr>
              <a:t>min</a:t>
            </a:r>
            <a:r>
              <a:rPr lang="en-US" sz="2000" b="0" dirty="0">
                <a:latin typeface="Cambria"/>
                <a:cs typeface="Cambria"/>
              </a:rPr>
              <a:t>=F</a:t>
            </a:r>
          </a:p>
          <a:p>
            <a:pPr marL="457200" indent="-457200"/>
            <a:endParaRPr lang="en-US" sz="800" b="0" dirty="0">
              <a:solidFill>
                <a:schemeClr val="accent2"/>
              </a:solidFill>
              <a:latin typeface="Cambria"/>
              <a:cs typeface="Cambria"/>
              <a:sym typeface="Wingdings" pitchFamily="2" charset="2"/>
            </a:endParaRPr>
          </a:p>
          <a:p>
            <a:pPr marL="457200" indent="-457200"/>
            <a:r>
              <a:rPr lang="en-US" sz="1800" b="0" dirty="0">
                <a:solidFill>
                  <a:schemeClr val="accent2"/>
                </a:solidFill>
                <a:latin typeface="Cambria"/>
                <a:cs typeface="Cambria"/>
                <a:sym typeface="Wingdings" pitchFamily="2" charset="2"/>
              </a:rPr>
              <a:t>/*put every FD in a standard form, i.e., it has a single attribute as its right-hand side*/</a:t>
            </a:r>
            <a:endParaRPr lang="en-US" sz="1600" b="0" dirty="0">
              <a:latin typeface="Cambria"/>
              <a:cs typeface="Cambria"/>
            </a:endParaRPr>
          </a:p>
          <a:p>
            <a:pPr marL="457200" indent="-457200">
              <a:buFontTx/>
              <a:buAutoNum type="arabicPeriod" startAt="2"/>
            </a:pPr>
            <a:r>
              <a:rPr lang="en-US" sz="2000" b="0" dirty="0">
                <a:latin typeface="Cambria"/>
                <a:cs typeface="Cambria"/>
              </a:rPr>
              <a:t>Replace each FD X</a:t>
            </a:r>
            <a:r>
              <a:rPr lang="en-US" sz="2000" b="0" dirty="0">
                <a:latin typeface="Cambria"/>
                <a:cs typeface="Cambria"/>
                <a:sym typeface="Wingdings" pitchFamily="2" charset="2"/>
              </a:rPr>
              <a:t>A</a:t>
            </a:r>
            <a:r>
              <a:rPr lang="en-US" sz="2000" b="0" baseline="-25000" dirty="0">
                <a:latin typeface="Cambria"/>
                <a:cs typeface="Cambria"/>
                <a:sym typeface="Wingdings" pitchFamily="2" charset="2"/>
              </a:rPr>
              <a:t>1</a:t>
            </a:r>
            <a:r>
              <a:rPr lang="en-US" sz="2000" b="0" dirty="0">
                <a:latin typeface="Cambria"/>
                <a:cs typeface="Cambria"/>
                <a:sym typeface="Wingdings" pitchFamily="2" charset="2"/>
              </a:rPr>
              <a:t>, A</a:t>
            </a:r>
            <a:r>
              <a:rPr lang="en-US" sz="2000" b="0" baseline="-25000" dirty="0">
                <a:latin typeface="Cambria"/>
                <a:cs typeface="Cambria"/>
                <a:sym typeface="Wingdings" pitchFamily="2" charset="2"/>
              </a:rPr>
              <a:t>2</a:t>
            </a:r>
            <a:r>
              <a:rPr lang="en-US" sz="2000" b="0" dirty="0">
                <a:latin typeface="Cambria"/>
                <a:cs typeface="Cambria"/>
                <a:sym typeface="Wingdings" pitchFamily="2" charset="2"/>
              </a:rPr>
              <a:t>, …, A</a:t>
            </a:r>
            <a:r>
              <a:rPr lang="en-US" sz="2000" b="0" baseline="-25000" dirty="0">
                <a:latin typeface="Cambria"/>
                <a:cs typeface="Cambria"/>
                <a:sym typeface="Wingdings" pitchFamily="2" charset="2"/>
              </a:rPr>
              <a:t>n </a:t>
            </a:r>
            <a:r>
              <a:rPr lang="en-US" sz="2000" b="0" dirty="0">
                <a:latin typeface="Cambria"/>
                <a:cs typeface="Cambria"/>
                <a:sym typeface="Wingdings" pitchFamily="2" charset="2"/>
              </a:rPr>
              <a:t>in F</a:t>
            </a:r>
            <a:r>
              <a:rPr lang="en-US" sz="2000" b="0" baseline="-25000" dirty="0">
                <a:latin typeface="Cambria"/>
                <a:cs typeface="Cambria"/>
                <a:sym typeface="Wingdings" pitchFamily="2" charset="2"/>
              </a:rPr>
              <a:t>min</a:t>
            </a:r>
            <a:r>
              <a:rPr lang="en-US" sz="2000" b="0" dirty="0">
                <a:latin typeface="Cambria"/>
                <a:cs typeface="Cambria"/>
                <a:sym typeface="Wingdings" pitchFamily="2" charset="2"/>
              </a:rPr>
              <a:t> by the </a:t>
            </a:r>
            <a:r>
              <a:rPr lang="en-US" sz="2000" b="0" i="1" dirty="0">
                <a:latin typeface="Cambria"/>
                <a:cs typeface="Cambria"/>
                <a:sym typeface="Wingdings" pitchFamily="2" charset="2"/>
              </a:rPr>
              <a:t>n</a:t>
            </a:r>
            <a:r>
              <a:rPr lang="en-US" sz="2000" b="0" dirty="0">
                <a:latin typeface="Cambria"/>
                <a:cs typeface="Cambria"/>
                <a:sym typeface="Wingdings" pitchFamily="2" charset="2"/>
              </a:rPr>
              <a:t> FDs XA</a:t>
            </a:r>
            <a:r>
              <a:rPr lang="en-US" sz="2000" b="0" baseline="-25000" dirty="0">
                <a:latin typeface="Cambria"/>
                <a:cs typeface="Cambria"/>
                <a:sym typeface="Wingdings" pitchFamily="2" charset="2"/>
              </a:rPr>
              <a:t>1</a:t>
            </a:r>
            <a:r>
              <a:rPr lang="en-US" sz="2000" b="0" dirty="0">
                <a:latin typeface="Cambria"/>
                <a:cs typeface="Cambria"/>
                <a:sym typeface="Wingdings" pitchFamily="2" charset="2"/>
              </a:rPr>
              <a:t>, …, </a:t>
            </a:r>
            <a:r>
              <a:rPr lang="en-US" sz="2000" b="0" dirty="0" err="1">
                <a:latin typeface="Cambria"/>
                <a:cs typeface="Cambria"/>
                <a:sym typeface="Wingdings" pitchFamily="2" charset="2"/>
              </a:rPr>
              <a:t>XA</a:t>
            </a:r>
            <a:r>
              <a:rPr lang="en-US" sz="2000" b="0" baseline="-25000" dirty="0" err="1">
                <a:latin typeface="Cambria"/>
                <a:cs typeface="Cambria"/>
                <a:sym typeface="Wingdings" pitchFamily="2" charset="2"/>
              </a:rPr>
              <a:t>n</a:t>
            </a:r>
            <a:r>
              <a:rPr lang="en-US" sz="2000" b="0" dirty="0">
                <a:latin typeface="Cambria"/>
                <a:cs typeface="Cambria"/>
                <a:sym typeface="Wingdings" pitchFamily="2" charset="2"/>
              </a:rPr>
              <a:t>.</a:t>
            </a:r>
          </a:p>
          <a:p>
            <a:pPr marL="457200" indent="-457200"/>
            <a:endParaRPr lang="en-US" sz="1000" b="0" dirty="0">
              <a:solidFill>
                <a:schemeClr val="accent2"/>
              </a:solidFill>
              <a:latin typeface="Cambria"/>
              <a:cs typeface="Cambria"/>
              <a:sym typeface="Wingdings" pitchFamily="2" charset="2"/>
            </a:endParaRPr>
          </a:p>
          <a:p>
            <a:pPr marL="457200" indent="-457200"/>
            <a:r>
              <a:rPr lang="en-US" sz="1800" b="0" dirty="0">
                <a:solidFill>
                  <a:schemeClr val="accent2"/>
                </a:solidFill>
                <a:latin typeface="Cambria"/>
                <a:cs typeface="Cambria"/>
                <a:sym typeface="Wingdings" pitchFamily="2" charset="2"/>
              </a:rPr>
              <a:t>/* minimize the left side of each FD, i.e., every attribute is needed */</a:t>
            </a:r>
            <a:endParaRPr lang="en-US" sz="900" b="0" dirty="0">
              <a:latin typeface="Cambria"/>
              <a:cs typeface="Cambria"/>
              <a:sym typeface="Wingdings" pitchFamily="2" charset="2"/>
            </a:endParaRPr>
          </a:p>
          <a:p>
            <a:pPr marL="457200" indent="-457200">
              <a:buFontTx/>
              <a:buAutoNum type="arabicPeriod" startAt="3"/>
            </a:pPr>
            <a:r>
              <a:rPr lang="en-US" sz="1800" b="0" dirty="0">
                <a:latin typeface="Cambria"/>
                <a:cs typeface="Cambria"/>
              </a:rPr>
              <a:t>For each FD X</a:t>
            </a:r>
            <a:r>
              <a:rPr lang="en-US" sz="1800" b="0" dirty="0">
                <a:latin typeface="Cambria"/>
                <a:cs typeface="Cambria"/>
                <a:sym typeface="Wingdings" pitchFamily="2" charset="2"/>
              </a:rPr>
              <a:t>A in F</a:t>
            </a:r>
            <a:r>
              <a:rPr lang="en-US" sz="1800" b="0" baseline="-25000" dirty="0">
                <a:latin typeface="Cambria"/>
                <a:cs typeface="Cambria"/>
                <a:sym typeface="Wingdings" pitchFamily="2" charset="2"/>
              </a:rPr>
              <a:t>min</a:t>
            </a:r>
          </a:p>
          <a:p>
            <a:pPr marL="914400" lvl="1" indent="-457200">
              <a:buFontTx/>
              <a:buChar char="•"/>
            </a:pPr>
            <a:r>
              <a:rPr lang="en-US" sz="1800" b="0" dirty="0">
                <a:latin typeface="Cambria"/>
                <a:cs typeface="Cambria"/>
              </a:rPr>
              <a:t>For each B   X,</a:t>
            </a:r>
          </a:p>
          <a:p>
            <a:pPr marL="1371600" lvl="2" indent="-457200">
              <a:buFontTx/>
              <a:buChar char="•"/>
            </a:pPr>
            <a:r>
              <a:rPr lang="en-US" sz="1800" b="0" dirty="0">
                <a:latin typeface="Cambria"/>
                <a:cs typeface="Cambria"/>
              </a:rPr>
              <a:t>Let T=(F</a:t>
            </a:r>
            <a:r>
              <a:rPr lang="en-US" sz="1800" b="0" baseline="-25000" dirty="0">
                <a:latin typeface="Cambria"/>
                <a:cs typeface="Cambria"/>
              </a:rPr>
              <a:t>min</a:t>
            </a:r>
            <a:r>
              <a:rPr lang="en-US" sz="1800" b="0" dirty="0">
                <a:latin typeface="Cambria"/>
                <a:cs typeface="Cambria"/>
              </a:rPr>
              <a:t>- {X</a:t>
            </a:r>
            <a:r>
              <a:rPr lang="en-US" sz="1800" b="0" dirty="0">
                <a:latin typeface="Cambria"/>
                <a:cs typeface="Cambria"/>
                <a:sym typeface="Wingdings" pitchFamily="2" charset="2"/>
              </a:rPr>
              <a:t>A})U{(X-{B})A}</a:t>
            </a:r>
          </a:p>
          <a:p>
            <a:pPr marL="1371600" lvl="2" indent="-457200">
              <a:buFontTx/>
              <a:buChar char="•"/>
            </a:pPr>
            <a:r>
              <a:rPr lang="en-US" sz="1800" b="0" dirty="0">
                <a:latin typeface="Cambria"/>
                <a:cs typeface="Cambria"/>
                <a:sym typeface="Wingdings" pitchFamily="2" charset="2"/>
              </a:rPr>
              <a:t>Check whether T is equivalent to F</a:t>
            </a:r>
            <a:r>
              <a:rPr lang="en-US" sz="1800" b="0" baseline="-25000" dirty="0">
                <a:latin typeface="Cambria"/>
                <a:cs typeface="Cambria"/>
                <a:sym typeface="Wingdings" pitchFamily="2" charset="2"/>
              </a:rPr>
              <a:t>min</a:t>
            </a:r>
            <a:r>
              <a:rPr lang="en-US" sz="1800" b="0" dirty="0">
                <a:latin typeface="Cambria"/>
                <a:cs typeface="Cambria"/>
                <a:sym typeface="Wingdings" pitchFamily="2" charset="2"/>
              </a:rPr>
              <a:t>    (1)</a:t>
            </a:r>
          </a:p>
          <a:p>
            <a:pPr marL="1371600" lvl="2" indent="-457200">
              <a:buFontTx/>
              <a:buChar char="•"/>
            </a:pPr>
            <a:r>
              <a:rPr lang="en-US" sz="1800" b="0" dirty="0">
                <a:latin typeface="Cambria"/>
                <a:cs typeface="Cambria"/>
                <a:sym typeface="Wingdings" pitchFamily="2" charset="2"/>
              </a:rPr>
              <a:t>If (1) is true, then set F</a:t>
            </a:r>
            <a:r>
              <a:rPr lang="en-US" sz="1800" b="0" baseline="-25000" dirty="0">
                <a:latin typeface="Cambria"/>
                <a:cs typeface="Cambria"/>
                <a:sym typeface="Wingdings" pitchFamily="2" charset="2"/>
              </a:rPr>
              <a:t>min</a:t>
            </a:r>
            <a:r>
              <a:rPr lang="en-US" sz="1800" b="0" dirty="0">
                <a:latin typeface="Cambria"/>
                <a:cs typeface="Cambria"/>
                <a:sym typeface="Wingdings" pitchFamily="2" charset="2"/>
              </a:rPr>
              <a:t> = T. </a:t>
            </a:r>
          </a:p>
          <a:p>
            <a:pPr marL="457200" indent="-457200"/>
            <a:endParaRPr lang="en-US" sz="1050" b="0" dirty="0">
              <a:solidFill>
                <a:schemeClr val="accent2"/>
              </a:solidFill>
              <a:latin typeface="Cambria"/>
              <a:cs typeface="Cambria"/>
              <a:sym typeface="Wingdings" pitchFamily="2" charset="2"/>
            </a:endParaRPr>
          </a:p>
          <a:p>
            <a:pPr marL="457200" indent="-457200"/>
            <a:r>
              <a:rPr lang="en-US" sz="1800" b="0" dirty="0">
                <a:solidFill>
                  <a:schemeClr val="accent2"/>
                </a:solidFill>
                <a:latin typeface="Cambria"/>
                <a:cs typeface="Cambria"/>
                <a:sym typeface="Wingdings" pitchFamily="2" charset="2"/>
              </a:rPr>
              <a:t>/* delete redundant FDs, i.e., No redundant FDs remain in Fmin. */</a:t>
            </a:r>
            <a:endParaRPr lang="en-US" sz="1050" b="0" dirty="0">
              <a:latin typeface="Cambria"/>
              <a:cs typeface="Cambria"/>
              <a:sym typeface="Wingdings" pitchFamily="2" charset="2"/>
            </a:endParaRPr>
          </a:p>
          <a:p>
            <a:pPr marL="457200" indent="-457200">
              <a:buFontTx/>
              <a:buAutoNum type="arabicPeriod" startAt="4"/>
            </a:pPr>
            <a:r>
              <a:rPr lang="en-US" sz="1800" b="0" dirty="0">
                <a:latin typeface="Cambria"/>
                <a:cs typeface="Cambria"/>
              </a:rPr>
              <a:t>For each FD X</a:t>
            </a:r>
            <a:r>
              <a:rPr lang="en-US" sz="1800" b="0" dirty="0">
                <a:latin typeface="Cambria"/>
                <a:cs typeface="Cambria"/>
                <a:sym typeface="Wingdings" pitchFamily="2" charset="2"/>
              </a:rPr>
              <a:t>A in F</a:t>
            </a:r>
            <a:r>
              <a:rPr lang="en-US" sz="1800" b="0" baseline="-25000" dirty="0">
                <a:latin typeface="Cambria"/>
                <a:cs typeface="Cambria"/>
                <a:sym typeface="Wingdings" pitchFamily="2" charset="2"/>
              </a:rPr>
              <a:t>min</a:t>
            </a:r>
          </a:p>
          <a:p>
            <a:pPr marL="1371600" lvl="2" indent="-457200"/>
            <a:r>
              <a:rPr lang="en-US" sz="1800" b="0" dirty="0">
                <a:latin typeface="Cambria"/>
                <a:cs typeface="Cambria"/>
              </a:rPr>
              <a:t>Let T=F</a:t>
            </a:r>
            <a:r>
              <a:rPr lang="en-US" sz="1800" b="0" baseline="-25000" dirty="0">
                <a:latin typeface="Cambria"/>
                <a:cs typeface="Cambria"/>
              </a:rPr>
              <a:t>min</a:t>
            </a:r>
            <a:r>
              <a:rPr lang="en-US" sz="1800" b="0" dirty="0">
                <a:latin typeface="Cambria"/>
                <a:cs typeface="Cambria"/>
              </a:rPr>
              <a:t>-{X</a:t>
            </a:r>
            <a:r>
              <a:rPr lang="en-US" sz="1800" b="0" dirty="0">
                <a:latin typeface="Cambria"/>
                <a:cs typeface="Cambria"/>
                <a:sym typeface="Wingdings" pitchFamily="2" charset="2"/>
              </a:rPr>
              <a:t>A}</a:t>
            </a:r>
          </a:p>
          <a:p>
            <a:pPr marL="1371600" lvl="2" indent="-457200"/>
            <a:r>
              <a:rPr lang="en-US" sz="1800" b="0" dirty="0">
                <a:latin typeface="Cambria"/>
                <a:cs typeface="Cambria"/>
                <a:sym typeface="Wingdings" pitchFamily="2" charset="2"/>
              </a:rPr>
              <a:t>Check whether T is equivalent to F</a:t>
            </a:r>
            <a:r>
              <a:rPr lang="en-US" sz="1800" b="0" baseline="-25000" dirty="0">
                <a:latin typeface="Cambria"/>
                <a:cs typeface="Cambria"/>
                <a:sym typeface="Wingdings" pitchFamily="2" charset="2"/>
              </a:rPr>
              <a:t>min</a:t>
            </a:r>
            <a:r>
              <a:rPr lang="en-US" sz="1800" b="0" dirty="0">
                <a:latin typeface="Cambria"/>
                <a:cs typeface="Cambria"/>
                <a:sym typeface="Wingdings" pitchFamily="2" charset="2"/>
              </a:rPr>
              <a:t>.             (2)</a:t>
            </a:r>
          </a:p>
          <a:p>
            <a:pPr marL="1371600" lvl="2" indent="-457200"/>
            <a:r>
              <a:rPr lang="en-US" sz="1800" b="0" dirty="0">
                <a:latin typeface="Cambria"/>
                <a:cs typeface="Cambria"/>
                <a:sym typeface="Wingdings" pitchFamily="2" charset="2"/>
              </a:rPr>
              <a:t>If (2) is true, set F</a:t>
            </a:r>
            <a:r>
              <a:rPr lang="en-US" sz="1800" b="0" baseline="-25000" dirty="0">
                <a:latin typeface="Cambria"/>
                <a:cs typeface="Cambria"/>
                <a:sym typeface="Wingdings" pitchFamily="2" charset="2"/>
              </a:rPr>
              <a:t>min</a:t>
            </a:r>
            <a:r>
              <a:rPr lang="en-US" sz="1800" b="0" dirty="0">
                <a:latin typeface="Cambria"/>
                <a:cs typeface="Cambria"/>
                <a:sym typeface="Wingdings" pitchFamily="2" charset="2"/>
              </a:rPr>
              <a:t> = T. </a:t>
            </a:r>
          </a:p>
        </p:txBody>
      </p:sp>
      <p:graphicFrame>
        <p:nvGraphicFramePr>
          <p:cNvPr id="27650" name="Object 6"/>
          <p:cNvGraphicFramePr>
            <a:graphicFrameLocks noChangeAspect="1"/>
          </p:cNvGraphicFramePr>
          <p:nvPr>
            <p:extLst>
              <p:ext uri="{D42A27DB-BD31-4B8C-83A1-F6EECF244321}">
                <p14:modId xmlns:p14="http://schemas.microsoft.com/office/powerpoint/2010/main" val="1741798313"/>
              </p:ext>
            </p:extLst>
          </p:nvPr>
        </p:nvGraphicFramePr>
        <p:xfrm>
          <a:off x="2438400" y="3886200"/>
          <a:ext cx="152400" cy="155642"/>
        </p:xfrm>
        <a:graphic>
          <a:graphicData uri="http://schemas.openxmlformats.org/presentationml/2006/ole">
            <mc:AlternateContent xmlns:mc="http://schemas.openxmlformats.org/markup-compatibility/2006">
              <mc:Choice xmlns:v="urn:schemas-microsoft-com:vml" Requires="v">
                <p:oleObj spid="_x0000_s25702" name="Equation" r:id="rId4" imgW="126720" imgH="126720" progId="Equation.3">
                  <p:embed/>
                </p:oleObj>
              </mc:Choice>
              <mc:Fallback>
                <p:oleObj name="Equation" r:id="rId4" imgW="126720" imgH="126720" progId="Equation.3">
                  <p:embed/>
                  <p:pic>
                    <p:nvPicPr>
                      <p:cNvPr id="2765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3886200"/>
                        <a:ext cx="152400" cy="155642"/>
                      </a:xfrm>
                      <a:prstGeom prst="rect">
                        <a:avLst/>
                      </a:prstGeom>
                      <a:noFill/>
                    </p:spPr>
                  </p:pic>
                </p:oleObj>
              </mc:Fallback>
            </mc:AlternateContent>
          </a:graphicData>
        </a:graphic>
      </p:graphicFrame>
    </p:spTree>
    <p:extLst>
      <p:ext uri="{BB962C8B-B14F-4D97-AF65-F5344CB8AC3E}">
        <p14:creationId xmlns:p14="http://schemas.microsoft.com/office/powerpoint/2010/main" val="1058852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609600" y="838200"/>
            <a:ext cx="7467600" cy="3662541"/>
          </a:xfrm>
          <a:prstGeom prst="rect">
            <a:avLst/>
          </a:prstGeom>
          <a:noFill/>
          <a:ln w="9525">
            <a:noFill/>
            <a:miter lim="800000"/>
            <a:headEnd/>
            <a:tailEnd/>
          </a:ln>
        </p:spPr>
        <p:txBody>
          <a:bodyPr>
            <a:spAutoFit/>
          </a:bodyPr>
          <a:lstStyle/>
          <a:p>
            <a:pPr eaLnBrk="0" hangingPunct="0">
              <a:spcBef>
                <a:spcPct val="50000"/>
              </a:spcBef>
              <a:buClr>
                <a:schemeClr val="tx1"/>
              </a:buClr>
              <a:buSzPct val="75000"/>
              <a:buFont typeface="Monotype Sorts" charset="0"/>
              <a:buNone/>
            </a:pPr>
            <a:r>
              <a:rPr lang="en-US" sz="2800" b="0" dirty="0">
                <a:latin typeface="Cambria"/>
                <a:cs typeface="Cambria"/>
              </a:rPr>
              <a:t>Example:</a:t>
            </a:r>
          </a:p>
          <a:p>
            <a:pPr eaLnBrk="0" hangingPunct="0">
              <a:spcBef>
                <a:spcPct val="50000"/>
              </a:spcBef>
              <a:buClr>
                <a:schemeClr val="tx1"/>
              </a:buClr>
              <a:buSzPct val="75000"/>
              <a:buFont typeface="Monotype Sorts" charset="0"/>
              <a:buNone/>
            </a:pPr>
            <a:r>
              <a:rPr lang="en-US" b="0" dirty="0">
                <a:latin typeface="Cambria"/>
                <a:cs typeface="Cambria"/>
              </a:rPr>
              <a:t>Find the minimal cover of the set </a:t>
            </a:r>
          </a:p>
          <a:p>
            <a:pPr eaLnBrk="0" hangingPunct="0">
              <a:spcBef>
                <a:spcPct val="50000"/>
              </a:spcBef>
              <a:buClr>
                <a:schemeClr val="tx1"/>
              </a:buClr>
              <a:buSzPct val="75000"/>
              <a:buFont typeface="Monotype Sorts" charset="0"/>
              <a:buNone/>
            </a:pPr>
            <a:r>
              <a:rPr lang="en-US" b="0" dirty="0">
                <a:latin typeface="Cambria"/>
                <a:cs typeface="Cambria"/>
              </a:rPr>
              <a:t>F={ABCD</a:t>
            </a:r>
            <a:r>
              <a:rPr lang="en-US" b="0" dirty="0">
                <a:latin typeface="Cambria"/>
                <a:cs typeface="Cambria"/>
                <a:sym typeface="Wingdings" pitchFamily="2" charset="2"/>
              </a:rPr>
              <a:t>E, ED, AB, ACD}</a:t>
            </a:r>
          </a:p>
          <a:p>
            <a:pPr marL="457200" indent="-457200" eaLnBrk="0" hangingPunct="0">
              <a:spcBef>
                <a:spcPct val="50000"/>
              </a:spcBef>
              <a:buClr>
                <a:schemeClr val="tx1"/>
              </a:buClr>
              <a:buSzPct val="75000"/>
              <a:buFont typeface="Monotype Sorts" charset="0"/>
              <a:buAutoNum type="arabicParenR"/>
            </a:pPr>
            <a:r>
              <a:rPr lang="en-US" b="0" dirty="0">
                <a:latin typeface="Cambria"/>
                <a:cs typeface="Cambria"/>
                <a:sym typeface="Wingdings" pitchFamily="2" charset="2"/>
              </a:rPr>
              <a:t>Make sure the right hand side is minimum</a:t>
            </a:r>
          </a:p>
          <a:p>
            <a:pPr marL="457200" indent="-457200" eaLnBrk="0" hangingPunct="0">
              <a:spcBef>
                <a:spcPct val="50000"/>
              </a:spcBef>
              <a:buClr>
                <a:schemeClr val="tx1"/>
              </a:buClr>
              <a:buSzPct val="75000"/>
              <a:buFont typeface="Monotype Sorts" charset="0"/>
              <a:buAutoNum type="arabicParenR"/>
            </a:pPr>
            <a:r>
              <a:rPr lang="en-US" b="0" dirty="0">
                <a:latin typeface="Cambria"/>
                <a:cs typeface="Cambria"/>
                <a:sym typeface="Wingdings" pitchFamily="2" charset="2"/>
              </a:rPr>
              <a:t>Make sure the left hand side is minimum</a:t>
            </a:r>
          </a:p>
          <a:p>
            <a:pPr marL="457200" indent="-457200" eaLnBrk="0" hangingPunct="0">
              <a:spcBef>
                <a:spcPct val="50000"/>
              </a:spcBef>
              <a:buClr>
                <a:schemeClr val="tx1"/>
              </a:buClr>
              <a:buSzPct val="75000"/>
              <a:buFont typeface="Monotype Sorts" charset="0"/>
              <a:buAutoNum type="arabicParenR"/>
            </a:pPr>
            <a:r>
              <a:rPr lang="en-US" b="0" dirty="0">
                <a:latin typeface="Cambria"/>
                <a:cs typeface="Cambria"/>
                <a:sym typeface="Wingdings" pitchFamily="2" charset="2"/>
              </a:rPr>
              <a:t>Make sure the whole set of dependencies is minimum</a:t>
            </a:r>
          </a:p>
        </p:txBody>
      </p:sp>
    </p:spTree>
    <p:extLst>
      <p:ext uri="{BB962C8B-B14F-4D97-AF65-F5344CB8AC3E}">
        <p14:creationId xmlns:p14="http://schemas.microsoft.com/office/powerpoint/2010/main" val="1585926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609600" y="533400"/>
            <a:ext cx="7467600" cy="1446550"/>
          </a:xfrm>
          <a:prstGeom prst="rect">
            <a:avLst/>
          </a:prstGeom>
          <a:noFill/>
          <a:ln w="9525">
            <a:noFill/>
            <a:miter lim="800000"/>
            <a:headEnd/>
            <a:tailEnd/>
          </a:ln>
        </p:spPr>
        <p:txBody>
          <a:bodyPr>
            <a:spAutoFit/>
          </a:bodyPr>
          <a:lstStyle/>
          <a:p>
            <a:pPr eaLnBrk="0" hangingPunct="0">
              <a:spcBef>
                <a:spcPct val="50000"/>
              </a:spcBef>
              <a:buClr>
                <a:schemeClr val="tx1"/>
              </a:buClr>
              <a:buSzPct val="75000"/>
              <a:buFont typeface="Monotype Sorts" charset="0"/>
              <a:buNone/>
            </a:pPr>
            <a:r>
              <a:rPr lang="en-US" sz="2800" b="0">
                <a:latin typeface="Cambria"/>
                <a:cs typeface="Cambria"/>
              </a:rPr>
              <a:t>Example:</a:t>
            </a:r>
          </a:p>
          <a:p>
            <a:pPr eaLnBrk="0" hangingPunct="0">
              <a:spcBef>
                <a:spcPct val="50000"/>
              </a:spcBef>
              <a:buClr>
                <a:schemeClr val="tx1"/>
              </a:buClr>
              <a:buSzPct val="75000"/>
              <a:buFont typeface="Monotype Sorts" charset="0"/>
              <a:buNone/>
            </a:pPr>
            <a:r>
              <a:rPr lang="en-US" b="0">
                <a:latin typeface="Cambria"/>
                <a:cs typeface="Cambria"/>
              </a:rPr>
              <a:t>Find the minimal cover of the set F={ABCD</a:t>
            </a:r>
            <a:r>
              <a:rPr lang="en-US" b="0">
                <a:latin typeface="Cambria"/>
                <a:cs typeface="Cambria"/>
                <a:sym typeface="Wingdings" pitchFamily="2" charset="2"/>
              </a:rPr>
              <a:t>E,ED,AB,ACD}.</a:t>
            </a:r>
          </a:p>
        </p:txBody>
      </p:sp>
      <p:sp>
        <p:nvSpPr>
          <p:cNvPr id="78851" name="Text Box 3"/>
          <p:cNvSpPr txBox="1">
            <a:spLocks noChangeArrowheads="1"/>
          </p:cNvSpPr>
          <p:nvPr/>
        </p:nvSpPr>
        <p:spPr bwMode="auto">
          <a:xfrm>
            <a:off x="609600" y="2105025"/>
            <a:ext cx="932567" cy="400110"/>
          </a:xfrm>
          <a:prstGeom prst="rect">
            <a:avLst/>
          </a:prstGeom>
          <a:noFill/>
          <a:ln w="9525">
            <a:noFill/>
            <a:miter lim="800000"/>
            <a:headEnd/>
            <a:tailEnd/>
          </a:ln>
        </p:spPr>
        <p:txBody>
          <a:bodyPr wrap="none">
            <a:spAutoFit/>
          </a:bodyPr>
          <a:lstStyle/>
          <a:p>
            <a:r>
              <a:rPr lang="en-US" sz="2000" b="0">
                <a:latin typeface="Cambria"/>
                <a:cs typeface="Cambria"/>
              </a:rPr>
              <a:t>Step 2:</a:t>
            </a:r>
          </a:p>
        </p:txBody>
      </p:sp>
      <p:sp>
        <p:nvSpPr>
          <p:cNvPr id="78852" name="Text Box 4"/>
          <p:cNvSpPr txBox="1">
            <a:spLocks noChangeArrowheads="1"/>
          </p:cNvSpPr>
          <p:nvPr/>
        </p:nvSpPr>
        <p:spPr bwMode="auto">
          <a:xfrm>
            <a:off x="1676400" y="2105025"/>
            <a:ext cx="3996473" cy="400110"/>
          </a:xfrm>
          <a:prstGeom prst="rect">
            <a:avLst/>
          </a:prstGeom>
          <a:noFill/>
          <a:ln w="9525">
            <a:noFill/>
            <a:miter lim="800000"/>
            <a:headEnd/>
            <a:tailEnd/>
          </a:ln>
        </p:spPr>
        <p:txBody>
          <a:bodyPr wrap="none">
            <a:spAutoFit/>
          </a:bodyPr>
          <a:lstStyle/>
          <a:p>
            <a:r>
              <a:rPr lang="en-US" sz="2000" b="0" dirty="0">
                <a:latin typeface="Cambria"/>
                <a:cs typeface="Cambria"/>
              </a:rPr>
              <a:t>F</a:t>
            </a:r>
            <a:r>
              <a:rPr lang="en-US" sz="2000" b="0" baseline="-25000" dirty="0">
                <a:latin typeface="Cambria"/>
                <a:cs typeface="Cambria"/>
              </a:rPr>
              <a:t>min</a:t>
            </a:r>
            <a:r>
              <a:rPr lang="en-US" sz="2000" b="0" dirty="0">
                <a:latin typeface="Cambria"/>
                <a:cs typeface="Cambria"/>
              </a:rPr>
              <a:t>={ABCD</a:t>
            </a:r>
            <a:r>
              <a:rPr lang="en-US" sz="2000" b="0" dirty="0">
                <a:latin typeface="Cambria"/>
                <a:cs typeface="Cambria"/>
                <a:sym typeface="Wingdings" pitchFamily="2" charset="2"/>
              </a:rPr>
              <a:t>E,ED,AB,ACD}</a:t>
            </a:r>
            <a:endParaRPr lang="en-US" sz="2000" b="0" dirty="0">
              <a:latin typeface="Cambria"/>
              <a:cs typeface="Cambria"/>
            </a:endParaRPr>
          </a:p>
        </p:txBody>
      </p:sp>
      <p:sp>
        <p:nvSpPr>
          <p:cNvPr id="78853" name="Text Box 5"/>
          <p:cNvSpPr txBox="1">
            <a:spLocks noChangeArrowheads="1"/>
          </p:cNvSpPr>
          <p:nvPr/>
        </p:nvSpPr>
        <p:spPr bwMode="auto">
          <a:xfrm>
            <a:off x="609600" y="2390775"/>
            <a:ext cx="4185761" cy="1477328"/>
          </a:xfrm>
          <a:prstGeom prst="rect">
            <a:avLst/>
          </a:prstGeom>
          <a:noFill/>
          <a:ln w="9525">
            <a:noFill/>
            <a:miter lim="800000"/>
            <a:headEnd/>
            <a:tailEnd/>
          </a:ln>
        </p:spPr>
        <p:txBody>
          <a:bodyPr wrap="none">
            <a:spAutoFit/>
          </a:bodyPr>
          <a:lstStyle/>
          <a:p>
            <a:r>
              <a:rPr lang="en-US" sz="1800" b="0">
                <a:latin typeface="Cambria"/>
                <a:cs typeface="Cambria"/>
              </a:rPr>
              <a:t>Step 3: </a:t>
            </a:r>
          </a:p>
          <a:p>
            <a:r>
              <a:rPr lang="en-US" sz="1800" b="0">
                <a:latin typeface="Cambria"/>
                <a:cs typeface="Cambria"/>
              </a:rPr>
              <a:t>     Replace AC</a:t>
            </a:r>
            <a:r>
              <a:rPr lang="en-US" sz="1800" b="0">
                <a:latin typeface="Cambria"/>
                <a:cs typeface="Cambria"/>
                <a:sym typeface="Wingdings" pitchFamily="2" charset="2"/>
              </a:rPr>
              <a:t>D with AD;</a:t>
            </a:r>
            <a:endParaRPr lang="en-US" sz="1800" b="0">
              <a:latin typeface="Cambria"/>
              <a:cs typeface="Cambria"/>
            </a:endParaRPr>
          </a:p>
          <a:p>
            <a:r>
              <a:rPr lang="en-US" sz="1800" b="0">
                <a:latin typeface="Cambria"/>
                <a:cs typeface="Cambria"/>
              </a:rPr>
              <a:t>     T={ABCD</a:t>
            </a:r>
            <a:r>
              <a:rPr lang="en-US" sz="1800" b="0">
                <a:latin typeface="Cambria"/>
                <a:cs typeface="Cambria"/>
                <a:sym typeface="Wingdings" pitchFamily="2" charset="2"/>
              </a:rPr>
              <a:t>E,ED,AB,AD}</a:t>
            </a:r>
          </a:p>
          <a:p>
            <a:pPr lvl="1"/>
            <a:r>
              <a:rPr lang="en-US" sz="1800" b="0">
                <a:latin typeface="Cambria"/>
                <a:cs typeface="Cambria"/>
                <a:sym typeface="Wingdings" pitchFamily="2" charset="2"/>
              </a:rPr>
              <a:t>Compute {A}</a:t>
            </a:r>
            <a:r>
              <a:rPr lang="en-US" sz="1800" b="0" baseline="50000">
                <a:latin typeface="Cambria"/>
                <a:cs typeface="Cambria"/>
                <a:sym typeface="Wingdings" pitchFamily="2" charset="2"/>
              </a:rPr>
              <a:t>+</a:t>
            </a:r>
            <a:r>
              <a:rPr lang="en-US" sz="1800" b="0">
                <a:latin typeface="Cambria"/>
                <a:cs typeface="Cambria"/>
                <a:sym typeface="Wingdings" pitchFamily="2" charset="2"/>
              </a:rPr>
              <a:t> wrt to F, {A}</a:t>
            </a:r>
            <a:r>
              <a:rPr lang="en-US" sz="1800" b="0" baseline="50000">
                <a:latin typeface="Cambria"/>
                <a:cs typeface="Cambria"/>
                <a:sym typeface="Wingdings" pitchFamily="2" charset="2"/>
              </a:rPr>
              <a:t>+</a:t>
            </a:r>
            <a:r>
              <a:rPr lang="en-US" sz="1800" b="0">
                <a:latin typeface="Cambria"/>
                <a:cs typeface="Cambria"/>
                <a:sym typeface="Wingdings" pitchFamily="2" charset="2"/>
              </a:rPr>
              <a:t>={A,B}</a:t>
            </a:r>
          </a:p>
          <a:p>
            <a:pPr lvl="1"/>
            <a:r>
              <a:rPr lang="en-US" sz="1800" b="0">
                <a:latin typeface="Cambria"/>
                <a:cs typeface="Cambria"/>
                <a:sym typeface="Wingdings" pitchFamily="2" charset="2"/>
              </a:rPr>
              <a:t>Compute {A}</a:t>
            </a:r>
            <a:r>
              <a:rPr lang="en-US" sz="1800" b="0" baseline="50000">
                <a:latin typeface="Cambria"/>
                <a:cs typeface="Cambria"/>
                <a:sym typeface="Wingdings" pitchFamily="2" charset="2"/>
              </a:rPr>
              <a:t>+</a:t>
            </a:r>
            <a:r>
              <a:rPr lang="en-US" sz="1800" b="0">
                <a:latin typeface="Cambria"/>
                <a:cs typeface="Cambria"/>
                <a:sym typeface="Wingdings" pitchFamily="2" charset="2"/>
              </a:rPr>
              <a:t> wrt to T, {A}</a:t>
            </a:r>
            <a:r>
              <a:rPr lang="en-US" sz="1800" b="0" baseline="50000">
                <a:latin typeface="Cambria"/>
                <a:cs typeface="Cambria"/>
                <a:sym typeface="Wingdings" pitchFamily="2" charset="2"/>
              </a:rPr>
              <a:t>+</a:t>
            </a:r>
            <a:r>
              <a:rPr lang="en-US" sz="1800" b="0">
                <a:latin typeface="Cambria"/>
                <a:cs typeface="Cambria"/>
                <a:sym typeface="Wingdings" pitchFamily="2" charset="2"/>
              </a:rPr>
              <a:t>={A,B,D}</a:t>
            </a:r>
            <a:endParaRPr lang="en-US" sz="1800" b="0">
              <a:latin typeface="Cambria"/>
              <a:cs typeface="Cambria"/>
            </a:endParaRPr>
          </a:p>
        </p:txBody>
      </p:sp>
      <p:sp>
        <p:nvSpPr>
          <p:cNvPr id="78854" name="Text Box 6"/>
          <p:cNvSpPr txBox="1">
            <a:spLocks noChangeArrowheads="1"/>
          </p:cNvSpPr>
          <p:nvPr/>
        </p:nvSpPr>
        <p:spPr bwMode="auto">
          <a:xfrm>
            <a:off x="1066800" y="3943350"/>
            <a:ext cx="2828118" cy="369332"/>
          </a:xfrm>
          <a:prstGeom prst="rect">
            <a:avLst/>
          </a:prstGeom>
          <a:noFill/>
          <a:ln w="9525">
            <a:noFill/>
            <a:miter lim="800000"/>
            <a:headEnd/>
            <a:tailEnd/>
          </a:ln>
        </p:spPr>
        <p:txBody>
          <a:bodyPr wrap="none">
            <a:spAutoFit/>
          </a:bodyPr>
          <a:lstStyle/>
          <a:p>
            <a:r>
              <a:rPr lang="en-US" sz="1800" b="0" dirty="0">
                <a:latin typeface="Cambria"/>
                <a:cs typeface="Cambria"/>
              </a:rPr>
              <a:t>Cannot replace F</a:t>
            </a:r>
            <a:r>
              <a:rPr lang="en-US" sz="1800" b="0" baseline="-25000" dirty="0">
                <a:latin typeface="Cambria"/>
                <a:cs typeface="Cambria"/>
              </a:rPr>
              <a:t>min</a:t>
            </a:r>
            <a:r>
              <a:rPr lang="en-US" sz="1800" b="0" dirty="0">
                <a:latin typeface="Cambria"/>
                <a:cs typeface="Cambria"/>
              </a:rPr>
              <a:t> with T.</a:t>
            </a:r>
          </a:p>
        </p:txBody>
      </p:sp>
      <p:sp>
        <p:nvSpPr>
          <p:cNvPr id="78855" name="Text Box 7"/>
          <p:cNvSpPr txBox="1">
            <a:spLocks noChangeArrowheads="1"/>
          </p:cNvSpPr>
          <p:nvPr/>
        </p:nvSpPr>
        <p:spPr bwMode="auto">
          <a:xfrm>
            <a:off x="990600" y="4748213"/>
            <a:ext cx="4634602" cy="1477328"/>
          </a:xfrm>
          <a:prstGeom prst="rect">
            <a:avLst/>
          </a:prstGeom>
          <a:noFill/>
          <a:ln w="9525">
            <a:noFill/>
            <a:miter lim="800000"/>
            <a:headEnd/>
            <a:tailEnd/>
          </a:ln>
        </p:spPr>
        <p:txBody>
          <a:bodyPr wrap="none">
            <a:spAutoFit/>
          </a:bodyPr>
          <a:lstStyle/>
          <a:p>
            <a:r>
              <a:rPr lang="en-US" sz="1800" b="0" dirty="0">
                <a:latin typeface="Cambria"/>
                <a:cs typeface="Cambria"/>
              </a:rPr>
              <a:t>Replace ABCD</a:t>
            </a:r>
            <a:r>
              <a:rPr lang="en-US" sz="1800" b="0" dirty="0">
                <a:latin typeface="Cambria"/>
                <a:cs typeface="Cambria"/>
                <a:sym typeface="Wingdings" pitchFamily="2" charset="2"/>
              </a:rPr>
              <a:t>E with ACDE,</a:t>
            </a:r>
          </a:p>
          <a:p>
            <a:r>
              <a:rPr lang="en-US" sz="1800" b="0" dirty="0">
                <a:latin typeface="Cambria"/>
                <a:cs typeface="Cambria"/>
              </a:rPr>
              <a:t>T={AC</a:t>
            </a:r>
            <a:r>
              <a:rPr lang="en-US" sz="1800" b="0" dirty="0">
                <a:latin typeface="Cambria"/>
                <a:cs typeface="Cambria"/>
                <a:sym typeface="Wingdings" pitchFamily="2" charset="2"/>
              </a:rPr>
              <a:t>DE,ED,AB,ACD}</a:t>
            </a:r>
          </a:p>
          <a:p>
            <a:r>
              <a:rPr lang="en-US" sz="1800" b="0" dirty="0">
                <a:latin typeface="Cambria"/>
                <a:cs typeface="Cambria"/>
                <a:sym typeface="Wingdings" pitchFamily="2" charset="2"/>
              </a:rPr>
              <a:t>Compute {ACD}</a:t>
            </a:r>
            <a:r>
              <a:rPr lang="en-US" sz="1800" b="0" baseline="50000" dirty="0">
                <a:latin typeface="Cambria"/>
                <a:cs typeface="Cambria"/>
                <a:sym typeface="Wingdings" pitchFamily="2" charset="2"/>
              </a:rPr>
              <a:t>+</a:t>
            </a:r>
            <a:r>
              <a:rPr lang="en-US" sz="1800" b="0" dirty="0">
                <a:latin typeface="Cambria"/>
                <a:cs typeface="Cambria"/>
                <a:sym typeface="Wingdings" pitchFamily="2" charset="2"/>
              </a:rPr>
              <a:t> </a:t>
            </a:r>
            <a:r>
              <a:rPr lang="en-US" sz="1800" b="0" dirty="0" err="1">
                <a:latin typeface="Cambria"/>
                <a:cs typeface="Cambria"/>
                <a:sym typeface="Wingdings" pitchFamily="2" charset="2"/>
              </a:rPr>
              <a:t>wrt</a:t>
            </a:r>
            <a:r>
              <a:rPr lang="en-US" sz="1800" b="0" dirty="0">
                <a:latin typeface="Cambria"/>
                <a:cs typeface="Cambria"/>
                <a:sym typeface="Wingdings" pitchFamily="2" charset="2"/>
              </a:rPr>
              <a:t> to F, {ACD}</a:t>
            </a:r>
            <a:r>
              <a:rPr lang="en-US" sz="1800" b="0" baseline="50000" dirty="0">
                <a:latin typeface="Cambria"/>
                <a:cs typeface="Cambria"/>
                <a:sym typeface="Wingdings" pitchFamily="2" charset="2"/>
              </a:rPr>
              <a:t>+</a:t>
            </a:r>
            <a:r>
              <a:rPr lang="en-US" sz="1800" b="0" dirty="0">
                <a:latin typeface="Cambria"/>
                <a:cs typeface="Cambria"/>
                <a:sym typeface="Wingdings" pitchFamily="2" charset="2"/>
              </a:rPr>
              <a:t>={A,C,D,B,E}</a:t>
            </a:r>
          </a:p>
          <a:p>
            <a:r>
              <a:rPr lang="en-US" sz="1800" b="0" dirty="0">
                <a:latin typeface="Cambria"/>
                <a:cs typeface="Cambria"/>
                <a:sym typeface="Wingdings" pitchFamily="2" charset="2"/>
              </a:rPr>
              <a:t>Compute {ACD}</a:t>
            </a:r>
            <a:r>
              <a:rPr lang="en-US" sz="1800" b="0" baseline="50000" dirty="0">
                <a:latin typeface="Cambria"/>
                <a:cs typeface="Cambria"/>
                <a:sym typeface="Wingdings" pitchFamily="2" charset="2"/>
              </a:rPr>
              <a:t>+</a:t>
            </a:r>
            <a:r>
              <a:rPr lang="en-US" sz="1800" b="0" dirty="0">
                <a:latin typeface="Cambria"/>
                <a:cs typeface="Cambria"/>
                <a:sym typeface="Wingdings" pitchFamily="2" charset="2"/>
              </a:rPr>
              <a:t> </a:t>
            </a:r>
            <a:r>
              <a:rPr lang="en-US" sz="1800" b="0" dirty="0" err="1">
                <a:latin typeface="Cambria"/>
                <a:cs typeface="Cambria"/>
                <a:sym typeface="Wingdings" pitchFamily="2" charset="2"/>
              </a:rPr>
              <a:t>wrt</a:t>
            </a:r>
            <a:r>
              <a:rPr lang="en-US" sz="1800" b="0" dirty="0">
                <a:latin typeface="Cambria"/>
                <a:cs typeface="Cambria"/>
                <a:sym typeface="Wingdings" pitchFamily="2" charset="2"/>
              </a:rPr>
              <a:t> to T,{ACD}</a:t>
            </a:r>
            <a:r>
              <a:rPr lang="en-US" sz="1800" b="0" baseline="50000" dirty="0">
                <a:latin typeface="Cambria"/>
                <a:cs typeface="Cambria"/>
                <a:sym typeface="Wingdings" pitchFamily="2" charset="2"/>
              </a:rPr>
              <a:t>+</a:t>
            </a:r>
            <a:r>
              <a:rPr lang="en-US" sz="1800" b="0" dirty="0">
                <a:latin typeface="Cambria"/>
                <a:cs typeface="Cambria"/>
                <a:sym typeface="Wingdings" pitchFamily="2" charset="2"/>
              </a:rPr>
              <a:t>={A,C,D,E,B}</a:t>
            </a:r>
          </a:p>
          <a:p>
            <a:r>
              <a:rPr lang="en-US" sz="1800" b="0" dirty="0">
                <a:latin typeface="Cambria"/>
                <a:cs typeface="Cambria"/>
                <a:sym typeface="Wingdings" pitchFamily="2" charset="2"/>
              </a:rPr>
              <a:t>Replace F</a:t>
            </a:r>
            <a:r>
              <a:rPr lang="en-US" sz="1800" b="0" baseline="-25000" dirty="0">
                <a:latin typeface="Cambria"/>
                <a:cs typeface="Cambria"/>
                <a:sym typeface="Wingdings" pitchFamily="2" charset="2"/>
              </a:rPr>
              <a:t>min</a:t>
            </a:r>
            <a:r>
              <a:rPr lang="en-US" sz="1800" b="0" dirty="0">
                <a:latin typeface="Cambria"/>
                <a:cs typeface="Cambria"/>
                <a:sym typeface="Wingdings" pitchFamily="2" charset="2"/>
              </a:rPr>
              <a:t> with T.</a:t>
            </a:r>
            <a:endParaRPr lang="en-US" sz="1800" b="0" dirty="0">
              <a:latin typeface="Cambria"/>
              <a:cs typeface="Cambria"/>
            </a:endParaRPr>
          </a:p>
        </p:txBody>
      </p:sp>
      <p:sp>
        <p:nvSpPr>
          <p:cNvPr id="78856" name="Line 8"/>
          <p:cNvSpPr>
            <a:spLocks noChangeShapeType="1"/>
          </p:cNvSpPr>
          <p:nvPr/>
        </p:nvSpPr>
        <p:spPr bwMode="auto">
          <a:xfrm>
            <a:off x="2286000" y="4267200"/>
            <a:ext cx="0" cy="381000"/>
          </a:xfrm>
          <a:prstGeom prst="line">
            <a:avLst/>
          </a:prstGeom>
          <a:noFill/>
          <a:ln w="9525">
            <a:solidFill>
              <a:schemeClr val="tx1"/>
            </a:solidFill>
            <a:prstDash val="sysDot"/>
            <a:round/>
            <a:headEnd/>
            <a:tailEnd/>
          </a:ln>
        </p:spPr>
        <p:txBody>
          <a:bodyPr/>
          <a:lstStyle/>
          <a:p>
            <a:endParaRPr lang="en-US">
              <a:latin typeface="Cambria"/>
              <a:cs typeface="Cambria"/>
            </a:endParaRPr>
          </a:p>
        </p:txBody>
      </p:sp>
      <p:sp>
        <p:nvSpPr>
          <p:cNvPr id="78857" name="Text Box 9"/>
          <p:cNvSpPr txBox="1">
            <a:spLocks noChangeArrowheads="1"/>
          </p:cNvSpPr>
          <p:nvPr/>
        </p:nvSpPr>
        <p:spPr bwMode="auto">
          <a:xfrm>
            <a:off x="5318125" y="3141663"/>
            <a:ext cx="2667483" cy="1015663"/>
          </a:xfrm>
          <a:prstGeom prst="rect">
            <a:avLst/>
          </a:prstGeom>
          <a:noFill/>
          <a:ln w="9525">
            <a:noFill/>
            <a:miter lim="800000"/>
            <a:headEnd/>
            <a:tailEnd/>
          </a:ln>
        </p:spPr>
        <p:txBody>
          <a:bodyPr wrap="none">
            <a:spAutoFit/>
          </a:bodyPr>
          <a:lstStyle/>
          <a:p>
            <a:r>
              <a:rPr lang="en-US" sz="2000" b="0" dirty="0">
                <a:latin typeface="Cambria"/>
                <a:cs typeface="Cambria"/>
              </a:rPr>
              <a:t>Is T equivalent to F</a:t>
            </a:r>
            <a:r>
              <a:rPr lang="en-US" sz="2000" b="0" baseline="-25000" dirty="0">
                <a:latin typeface="Cambria"/>
                <a:cs typeface="Cambria"/>
              </a:rPr>
              <a:t>min</a:t>
            </a:r>
            <a:r>
              <a:rPr lang="en-US" sz="2000" b="0" dirty="0">
                <a:latin typeface="Cambria"/>
                <a:cs typeface="Cambria"/>
              </a:rPr>
              <a:t>?</a:t>
            </a:r>
          </a:p>
          <a:p>
            <a:r>
              <a:rPr lang="en-US" sz="2000" b="0" dirty="0">
                <a:latin typeface="Cambria"/>
                <a:cs typeface="Cambria"/>
              </a:rPr>
              <a:t>Can Fmin Cover T?</a:t>
            </a:r>
          </a:p>
          <a:p>
            <a:r>
              <a:rPr lang="en-US" sz="2000" b="0" dirty="0">
                <a:solidFill>
                  <a:srgbClr val="FF0000"/>
                </a:solidFill>
                <a:latin typeface="Cambria"/>
                <a:cs typeface="Cambria"/>
              </a:rPr>
              <a:t>No, keep AC</a:t>
            </a:r>
            <a:r>
              <a:rPr lang="en-US" sz="2000" b="0" dirty="0">
                <a:solidFill>
                  <a:srgbClr val="FF0000"/>
                </a:solidFill>
                <a:latin typeface="Cambria"/>
                <a:cs typeface="Cambria"/>
                <a:sym typeface="Wingdings" pitchFamily="2" charset="2"/>
              </a:rPr>
              <a:t>D</a:t>
            </a:r>
            <a:endParaRPr lang="en-US" sz="2000" b="0" dirty="0">
              <a:solidFill>
                <a:srgbClr val="FF0000"/>
              </a:solidFill>
              <a:latin typeface="Cambria"/>
              <a:cs typeface="Cambria"/>
            </a:endParaRPr>
          </a:p>
        </p:txBody>
      </p:sp>
    </p:spTree>
    <p:extLst>
      <p:ext uri="{BB962C8B-B14F-4D97-AF65-F5344CB8AC3E}">
        <p14:creationId xmlns:p14="http://schemas.microsoft.com/office/powerpoint/2010/main" val="980223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838200" y="762000"/>
            <a:ext cx="4575141" cy="1938992"/>
          </a:xfrm>
          <a:prstGeom prst="rect">
            <a:avLst/>
          </a:prstGeom>
          <a:noFill/>
          <a:ln w="9525">
            <a:noFill/>
            <a:miter lim="800000"/>
            <a:headEnd/>
            <a:tailEnd/>
          </a:ln>
        </p:spPr>
        <p:txBody>
          <a:bodyPr wrap="none">
            <a:spAutoFit/>
          </a:bodyPr>
          <a:lstStyle/>
          <a:p>
            <a:r>
              <a:rPr lang="en-US" sz="2000" b="0" dirty="0">
                <a:latin typeface="Cambria"/>
                <a:cs typeface="Cambria"/>
              </a:rPr>
              <a:t>Step 3: (cont’d)</a:t>
            </a:r>
          </a:p>
          <a:p>
            <a:r>
              <a:rPr lang="en-US" sz="2000" b="0" dirty="0">
                <a:latin typeface="Cambria"/>
                <a:cs typeface="Cambria"/>
              </a:rPr>
              <a:t>Replace ACD</a:t>
            </a:r>
            <a:r>
              <a:rPr lang="en-US" sz="2000" b="0" dirty="0">
                <a:latin typeface="Cambria"/>
                <a:cs typeface="Cambria"/>
                <a:sym typeface="Wingdings" pitchFamily="2" charset="2"/>
              </a:rPr>
              <a:t>E with ACE,</a:t>
            </a:r>
          </a:p>
          <a:p>
            <a:r>
              <a:rPr lang="en-US" sz="2000" b="0" dirty="0">
                <a:latin typeface="Cambria"/>
                <a:cs typeface="Cambria"/>
              </a:rPr>
              <a:t>T={AC</a:t>
            </a:r>
            <a:r>
              <a:rPr lang="en-US" sz="2000" b="0" dirty="0">
                <a:latin typeface="Cambria"/>
                <a:cs typeface="Cambria"/>
                <a:sym typeface="Wingdings" pitchFamily="2" charset="2"/>
              </a:rPr>
              <a:t>E,ED,AB,ACD}</a:t>
            </a:r>
          </a:p>
          <a:p>
            <a:r>
              <a:rPr lang="en-US" sz="2000" b="0" dirty="0">
                <a:latin typeface="Cambria"/>
                <a:cs typeface="Cambria"/>
                <a:sym typeface="Wingdings" pitchFamily="2" charset="2"/>
              </a:rPr>
              <a:t>Compute {AC}</a:t>
            </a:r>
            <a:r>
              <a:rPr lang="en-US" sz="2000" b="0" baseline="50000" dirty="0">
                <a:latin typeface="Cambria"/>
                <a:cs typeface="Cambria"/>
                <a:sym typeface="Wingdings" pitchFamily="2" charset="2"/>
              </a:rPr>
              <a:t>+</a:t>
            </a:r>
            <a:r>
              <a:rPr lang="en-US" sz="2000" b="0" dirty="0">
                <a:latin typeface="Cambria"/>
                <a:cs typeface="Cambria"/>
                <a:sym typeface="Wingdings" pitchFamily="2" charset="2"/>
              </a:rPr>
              <a:t> </a:t>
            </a:r>
            <a:r>
              <a:rPr lang="en-US" sz="2000" b="0" dirty="0" err="1">
                <a:latin typeface="Cambria"/>
                <a:cs typeface="Cambria"/>
                <a:sym typeface="Wingdings" pitchFamily="2" charset="2"/>
              </a:rPr>
              <a:t>wrt</a:t>
            </a:r>
            <a:r>
              <a:rPr lang="en-US" sz="2000" b="0" dirty="0">
                <a:latin typeface="Cambria"/>
                <a:cs typeface="Cambria"/>
                <a:sym typeface="Wingdings" pitchFamily="2" charset="2"/>
              </a:rPr>
              <a:t> to F, {AC}</a:t>
            </a:r>
            <a:r>
              <a:rPr lang="en-US" sz="2000" b="0" baseline="50000" dirty="0">
                <a:latin typeface="Cambria"/>
                <a:cs typeface="Cambria"/>
                <a:sym typeface="Wingdings" pitchFamily="2" charset="2"/>
              </a:rPr>
              <a:t>+</a:t>
            </a:r>
            <a:r>
              <a:rPr lang="en-US" sz="2000" b="0" dirty="0">
                <a:latin typeface="Cambria"/>
                <a:cs typeface="Cambria"/>
                <a:sym typeface="Wingdings" pitchFamily="2" charset="2"/>
              </a:rPr>
              <a:t>={ACDBE}</a:t>
            </a:r>
          </a:p>
          <a:p>
            <a:r>
              <a:rPr lang="en-US" sz="2000" b="0" dirty="0">
                <a:latin typeface="Cambria"/>
                <a:cs typeface="Cambria"/>
                <a:sym typeface="Wingdings" pitchFamily="2" charset="2"/>
              </a:rPr>
              <a:t>Compute {AC}</a:t>
            </a:r>
            <a:r>
              <a:rPr lang="en-US" sz="2000" b="0" baseline="50000" dirty="0">
                <a:latin typeface="Cambria"/>
                <a:cs typeface="Cambria"/>
                <a:sym typeface="Wingdings" pitchFamily="2" charset="2"/>
              </a:rPr>
              <a:t>+</a:t>
            </a:r>
            <a:r>
              <a:rPr lang="en-US" sz="2000" b="0" dirty="0">
                <a:latin typeface="Cambria"/>
                <a:cs typeface="Cambria"/>
                <a:sym typeface="Wingdings" pitchFamily="2" charset="2"/>
              </a:rPr>
              <a:t> </a:t>
            </a:r>
            <a:r>
              <a:rPr lang="en-US" sz="2000" b="0" dirty="0" err="1">
                <a:latin typeface="Cambria"/>
                <a:cs typeface="Cambria"/>
                <a:sym typeface="Wingdings" pitchFamily="2" charset="2"/>
              </a:rPr>
              <a:t>wrt</a:t>
            </a:r>
            <a:r>
              <a:rPr lang="en-US" sz="2000" b="0" dirty="0">
                <a:latin typeface="Cambria"/>
                <a:cs typeface="Cambria"/>
                <a:sym typeface="Wingdings" pitchFamily="2" charset="2"/>
              </a:rPr>
              <a:t> to T,{AC}</a:t>
            </a:r>
            <a:r>
              <a:rPr lang="en-US" sz="2000" b="0" baseline="50000" dirty="0">
                <a:latin typeface="Cambria"/>
                <a:cs typeface="Cambria"/>
                <a:sym typeface="Wingdings" pitchFamily="2" charset="2"/>
              </a:rPr>
              <a:t>+</a:t>
            </a:r>
            <a:r>
              <a:rPr lang="en-US" sz="2000" b="0" dirty="0">
                <a:latin typeface="Cambria"/>
                <a:cs typeface="Cambria"/>
                <a:sym typeface="Wingdings" pitchFamily="2" charset="2"/>
              </a:rPr>
              <a:t>={ACEDB}</a:t>
            </a:r>
          </a:p>
          <a:p>
            <a:r>
              <a:rPr lang="en-US" sz="2000" b="0" dirty="0">
                <a:latin typeface="Cambria"/>
                <a:cs typeface="Cambria"/>
                <a:sym typeface="Wingdings" pitchFamily="2" charset="2"/>
              </a:rPr>
              <a:t>Replace F</a:t>
            </a:r>
            <a:r>
              <a:rPr lang="en-US" sz="2000" b="0" baseline="-25000" dirty="0">
                <a:latin typeface="Cambria"/>
                <a:cs typeface="Cambria"/>
                <a:sym typeface="Wingdings" pitchFamily="2" charset="2"/>
              </a:rPr>
              <a:t>min</a:t>
            </a:r>
            <a:r>
              <a:rPr lang="en-US" sz="2000" b="0" dirty="0">
                <a:latin typeface="Cambria"/>
                <a:cs typeface="Cambria"/>
                <a:sym typeface="Wingdings" pitchFamily="2" charset="2"/>
              </a:rPr>
              <a:t> with T.</a:t>
            </a:r>
            <a:endParaRPr lang="en-US" sz="2000" b="0" dirty="0">
              <a:latin typeface="Cambria"/>
              <a:cs typeface="Cambria"/>
            </a:endParaRPr>
          </a:p>
        </p:txBody>
      </p:sp>
      <p:sp>
        <p:nvSpPr>
          <p:cNvPr id="28676" name="Text Box 3"/>
          <p:cNvSpPr txBox="1">
            <a:spLocks noChangeArrowheads="1"/>
          </p:cNvSpPr>
          <p:nvPr/>
        </p:nvSpPr>
        <p:spPr bwMode="auto">
          <a:xfrm>
            <a:off x="838200" y="3429000"/>
            <a:ext cx="6360611" cy="1323439"/>
          </a:xfrm>
          <a:prstGeom prst="rect">
            <a:avLst/>
          </a:prstGeom>
          <a:noFill/>
          <a:ln w="9525">
            <a:noFill/>
            <a:miter lim="800000"/>
            <a:headEnd/>
            <a:tailEnd/>
          </a:ln>
        </p:spPr>
        <p:txBody>
          <a:bodyPr wrap="none">
            <a:spAutoFit/>
          </a:bodyPr>
          <a:lstStyle/>
          <a:p>
            <a:r>
              <a:rPr lang="en-US" sz="2000" b="0">
                <a:latin typeface="Cambria"/>
                <a:cs typeface="Cambria"/>
              </a:rPr>
              <a:t>Step 4:</a:t>
            </a:r>
          </a:p>
          <a:p>
            <a:r>
              <a:rPr lang="en-US" sz="2000" b="0">
                <a:latin typeface="Cambria"/>
                <a:cs typeface="Cambria"/>
              </a:rPr>
              <a:t>Consider T={AC</a:t>
            </a:r>
            <a:r>
              <a:rPr lang="en-US" sz="2000" b="0">
                <a:latin typeface="Cambria"/>
                <a:cs typeface="Cambria"/>
                <a:sym typeface="Wingdings" pitchFamily="2" charset="2"/>
              </a:rPr>
              <a:t>E,ED,ACD,AB} (take out ACD)</a:t>
            </a:r>
          </a:p>
          <a:p>
            <a:r>
              <a:rPr lang="en-US" sz="2000" b="0">
                <a:latin typeface="Cambria"/>
                <a:cs typeface="Cambria"/>
                <a:sym typeface="Wingdings" pitchFamily="2" charset="2"/>
              </a:rPr>
              <a:t>{AC}</a:t>
            </a:r>
            <a:r>
              <a:rPr lang="en-US" sz="2000" b="0" baseline="30000">
                <a:latin typeface="Cambria"/>
                <a:cs typeface="Cambria"/>
                <a:sym typeface="Wingdings" pitchFamily="2" charset="2"/>
              </a:rPr>
              <a:t>+</a:t>
            </a:r>
            <a:r>
              <a:rPr lang="en-US" sz="2000" b="0">
                <a:latin typeface="Cambria"/>
                <a:cs typeface="Cambria"/>
                <a:sym typeface="Wingdings" pitchFamily="2" charset="2"/>
              </a:rPr>
              <a:t>={A,C,E,D,B} with respect to T;</a:t>
            </a:r>
          </a:p>
          <a:p>
            <a:r>
              <a:rPr lang="en-US" sz="2000" b="0">
                <a:latin typeface="Cambria"/>
                <a:cs typeface="Cambria"/>
                <a:sym typeface="Wingdings" pitchFamily="2" charset="2"/>
              </a:rPr>
              <a:t>{D}      {AC}</a:t>
            </a:r>
            <a:r>
              <a:rPr lang="en-US" sz="2000" b="0" baseline="30000">
                <a:latin typeface="Cambria"/>
                <a:cs typeface="Cambria"/>
                <a:sym typeface="Wingdings" pitchFamily="2" charset="2"/>
              </a:rPr>
              <a:t>+</a:t>
            </a:r>
            <a:r>
              <a:rPr lang="en-US" sz="2000" b="0">
                <a:latin typeface="Cambria"/>
                <a:cs typeface="Cambria"/>
                <a:sym typeface="Wingdings" pitchFamily="2" charset="2"/>
              </a:rPr>
              <a:t>; we don’t have to include ACD</a:t>
            </a:r>
            <a:endParaRPr lang="en-US" sz="2000" b="0">
              <a:latin typeface="Cambria"/>
              <a:cs typeface="Cambria"/>
            </a:endParaRPr>
          </a:p>
        </p:txBody>
      </p:sp>
      <p:sp>
        <p:nvSpPr>
          <p:cNvPr id="28677" name="Line 4"/>
          <p:cNvSpPr>
            <a:spLocks noChangeShapeType="1"/>
          </p:cNvSpPr>
          <p:nvPr/>
        </p:nvSpPr>
        <p:spPr bwMode="auto">
          <a:xfrm>
            <a:off x="3505200" y="2590800"/>
            <a:ext cx="0" cy="609600"/>
          </a:xfrm>
          <a:prstGeom prst="line">
            <a:avLst/>
          </a:prstGeom>
          <a:noFill/>
          <a:ln w="9525">
            <a:solidFill>
              <a:schemeClr val="tx1"/>
            </a:solidFill>
            <a:prstDash val="sysDot"/>
            <a:round/>
            <a:headEnd/>
            <a:tailEnd/>
          </a:ln>
        </p:spPr>
        <p:txBody>
          <a:bodyPr/>
          <a:lstStyle/>
          <a:p>
            <a:endParaRPr lang="en-US">
              <a:latin typeface="Cambria"/>
              <a:cs typeface="Cambria"/>
            </a:endParaRPr>
          </a:p>
        </p:txBody>
      </p:sp>
      <p:graphicFrame>
        <p:nvGraphicFramePr>
          <p:cNvPr id="28674" name="Object 5"/>
          <p:cNvGraphicFramePr>
            <a:graphicFrameLocks noChangeAspect="1"/>
          </p:cNvGraphicFramePr>
          <p:nvPr>
            <p:extLst>
              <p:ext uri="{D42A27DB-BD31-4B8C-83A1-F6EECF244321}">
                <p14:modId xmlns:p14="http://schemas.microsoft.com/office/powerpoint/2010/main" val="1244687310"/>
              </p:ext>
            </p:extLst>
          </p:nvPr>
        </p:nvGraphicFramePr>
        <p:xfrm>
          <a:off x="1371600" y="4419600"/>
          <a:ext cx="304800" cy="304800"/>
        </p:xfrm>
        <a:graphic>
          <a:graphicData uri="http://schemas.openxmlformats.org/presentationml/2006/ole">
            <mc:AlternateContent xmlns:mc="http://schemas.openxmlformats.org/markup-compatibility/2006">
              <mc:Choice xmlns:v="urn:schemas-microsoft-com:vml" Requires="v">
                <p:oleObj spid="_x0000_s26726" name="Equation" r:id="rId4" imgW="152280" imgH="152280" progId="Equation.3">
                  <p:embed/>
                </p:oleObj>
              </mc:Choice>
              <mc:Fallback>
                <p:oleObj name="Equation" r:id="rId4" imgW="152280" imgH="152280" progId="Equation.3">
                  <p:embed/>
                  <p:pic>
                    <p:nvPicPr>
                      <p:cNvPr id="2867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4419600"/>
                        <a:ext cx="304800" cy="3048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8678" name="Text Box 6"/>
          <p:cNvSpPr txBox="1">
            <a:spLocks noChangeArrowheads="1"/>
          </p:cNvSpPr>
          <p:nvPr/>
        </p:nvSpPr>
        <p:spPr bwMode="auto">
          <a:xfrm>
            <a:off x="1219200" y="5486400"/>
            <a:ext cx="7219950" cy="830997"/>
          </a:xfrm>
          <a:prstGeom prst="rect">
            <a:avLst/>
          </a:prstGeom>
          <a:noFill/>
          <a:ln w="9525">
            <a:noFill/>
            <a:miter lim="800000"/>
            <a:headEnd/>
            <a:tailEnd/>
          </a:ln>
        </p:spPr>
        <p:txBody>
          <a:bodyPr>
            <a:spAutoFit/>
          </a:bodyPr>
          <a:lstStyle/>
          <a:p>
            <a:r>
              <a:rPr lang="en-US" b="0">
                <a:latin typeface="Cambria"/>
                <a:cs typeface="Cambria"/>
                <a:sym typeface="Wingdings" pitchFamily="2" charset="2"/>
              </a:rPr>
              <a:t>The minimal cover of F is:</a:t>
            </a:r>
          </a:p>
          <a:p>
            <a:pPr lvl="1"/>
            <a:r>
              <a:rPr lang="en-US" b="0">
                <a:latin typeface="Cambria"/>
                <a:cs typeface="Cambria"/>
              </a:rPr>
              <a:t>{AC</a:t>
            </a:r>
            <a:r>
              <a:rPr lang="en-US" b="0">
                <a:latin typeface="Cambria"/>
                <a:cs typeface="Cambria"/>
                <a:sym typeface="Wingdings" pitchFamily="2" charset="2"/>
              </a:rPr>
              <a:t>E,ED,AB}</a:t>
            </a:r>
            <a:endParaRPr lang="en-US" b="0">
              <a:latin typeface="Cambria"/>
              <a:cs typeface="Cambria"/>
            </a:endParaRPr>
          </a:p>
        </p:txBody>
      </p:sp>
      <p:sp>
        <p:nvSpPr>
          <p:cNvPr id="28679" name="Line 7"/>
          <p:cNvSpPr>
            <a:spLocks noChangeShapeType="1"/>
          </p:cNvSpPr>
          <p:nvPr/>
        </p:nvSpPr>
        <p:spPr bwMode="auto">
          <a:xfrm>
            <a:off x="3429000" y="4724400"/>
            <a:ext cx="0" cy="609600"/>
          </a:xfrm>
          <a:prstGeom prst="line">
            <a:avLst/>
          </a:prstGeom>
          <a:noFill/>
          <a:ln w="9525">
            <a:solidFill>
              <a:schemeClr val="tx1"/>
            </a:solidFill>
            <a:prstDash val="sysDot"/>
            <a:round/>
            <a:headEnd/>
            <a:tailEnd/>
          </a:ln>
        </p:spPr>
        <p:txBody>
          <a:bodyPr/>
          <a:lstStyle/>
          <a:p>
            <a:endParaRPr lang="en-US">
              <a:latin typeface="Cambria"/>
              <a:cs typeface="Cambria"/>
            </a:endParaRPr>
          </a:p>
        </p:txBody>
      </p:sp>
    </p:spTree>
    <p:extLst>
      <p:ext uri="{BB962C8B-B14F-4D97-AF65-F5344CB8AC3E}">
        <p14:creationId xmlns:p14="http://schemas.microsoft.com/office/powerpoint/2010/main" val="2152361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2400" y="457200"/>
            <a:ext cx="8839200" cy="838200"/>
          </a:xfrm>
        </p:spPr>
        <p:txBody>
          <a:bodyPr/>
          <a:lstStyle/>
          <a:p>
            <a:pPr eaLnBrk="1" hangingPunct="1"/>
            <a:r>
              <a:rPr lang="en-US" sz="3600" dirty="0">
                <a:latin typeface="Cambria"/>
                <a:cs typeface="Cambria"/>
              </a:rPr>
              <a:t>Quick Review: Important Concepts</a:t>
            </a:r>
            <a:endParaRPr lang="en-US" sz="3600" baseline="30000" dirty="0">
              <a:latin typeface="Cambria"/>
              <a:cs typeface="Cambria"/>
            </a:endParaRPr>
          </a:p>
        </p:txBody>
      </p:sp>
      <p:sp>
        <p:nvSpPr>
          <p:cNvPr id="52227" name="Rectangle 3"/>
          <p:cNvSpPr>
            <a:spLocks noGrp="1" noChangeArrowheads="1"/>
          </p:cNvSpPr>
          <p:nvPr>
            <p:ph type="body" idx="1"/>
          </p:nvPr>
        </p:nvSpPr>
        <p:spPr>
          <a:xfrm>
            <a:off x="381000" y="1447800"/>
            <a:ext cx="8534400" cy="4572000"/>
          </a:xfrm>
        </p:spPr>
        <p:txBody>
          <a:bodyPr/>
          <a:lstStyle/>
          <a:p>
            <a:pPr eaLnBrk="1" hangingPunct="1"/>
            <a:r>
              <a:rPr lang="en-US" sz="2800" dirty="0">
                <a:solidFill>
                  <a:schemeClr val="accent2"/>
                </a:solidFill>
                <a:latin typeface="Cambria"/>
                <a:cs typeface="Cambria"/>
              </a:rPr>
              <a:t>X</a:t>
            </a:r>
            <a:r>
              <a:rPr lang="en-US" sz="2800" baseline="30000" dirty="0">
                <a:solidFill>
                  <a:schemeClr val="accent2"/>
                </a:solidFill>
                <a:latin typeface="Cambria"/>
                <a:cs typeface="Cambria"/>
              </a:rPr>
              <a:t>+</a:t>
            </a:r>
            <a:r>
              <a:rPr lang="en-US" sz="2800" dirty="0">
                <a:solidFill>
                  <a:schemeClr val="accent2"/>
                </a:solidFill>
                <a:latin typeface="Cambria"/>
                <a:cs typeface="Cambria"/>
              </a:rPr>
              <a:t> </a:t>
            </a:r>
            <a:r>
              <a:rPr lang="en-US" sz="2800" dirty="0">
                <a:latin typeface="Cambria"/>
                <a:cs typeface="Cambria"/>
              </a:rPr>
              <a:t>:  Closure of an attribute set X</a:t>
            </a:r>
          </a:p>
          <a:p>
            <a:pPr lvl="1" eaLnBrk="1" hangingPunct="1">
              <a:buFont typeface="Wingdings" charset="2"/>
              <a:buChar char="§"/>
            </a:pPr>
            <a:r>
              <a:rPr lang="en-US" sz="2400" dirty="0">
                <a:latin typeface="Cambria"/>
                <a:cs typeface="Cambria"/>
              </a:rPr>
              <a:t>The set of all attributes that are determined by X</a:t>
            </a:r>
          </a:p>
          <a:p>
            <a:pPr eaLnBrk="1" hangingPunct="1"/>
            <a:r>
              <a:rPr lang="en-US" sz="2800" dirty="0">
                <a:solidFill>
                  <a:schemeClr val="accent2"/>
                </a:solidFill>
                <a:latin typeface="Cambria"/>
                <a:cs typeface="Cambria"/>
              </a:rPr>
              <a:t>F</a:t>
            </a:r>
            <a:r>
              <a:rPr lang="en-US" sz="2800" baseline="30000" dirty="0">
                <a:solidFill>
                  <a:schemeClr val="accent2"/>
                </a:solidFill>
                <a:latin typeface="Cambria"/>
                <a:cs typeface="Cambria"/>
              </a:rPr>
              <a:t>+ </a:t>
            </a:r>
            <a:r>
              <a:rPr lang="en-US" sz="2800" dirty="0">
                <a:latin typeface="Cambria"/>
                <a:cs typeface="Cambria"/>
              </a:rPr>
              <a:t>:  Closure of a dependency set F</a:t>
            </a:r>
          </a:p>
          <a:p>
            <a:pPr lvl="1" eaLnBrk="1" hangingPunct="1">
              <a:buFont typeface="Wingdings" charset="2"/>
              <a:buChar char="§"/>
            </a:pPr>
            <a:r>
              <a:rPr lang="en-US" sz="2400" dirty="0">
                <a:latin typeface="Cambria"/>
                <a:cs typeface="Cambria"/>
              </a:rPr>
              <a:t>The set of all dependencies that are implied from F</a:t>
            </a:r>
          </a:p>
          <a:p>
            <a:pPr marL="514350" indent="-457200" eaLnBrk="1" hangingPunct="1"/>
            <a:r>
              <a:rPr lang="en-US" sz="2800" dirty="0">
                <a:solidFill>
                  <a:schemeClr val="accent2"/>
                </a:solidFill>
                <a:latin typeface="Cambria"/>
                <a:cs typeface="Cambria"/>
              </a:rPr>
              <a:t>F</a:t>
            </a:r>
            <a:r>
              <a:rPr lang="en-US" sz="2800" baseline="-25000" dirty="0">
                <a:solidFill>
                  <a:schemeClr val="accent2"/>
                </a:solidFill>
                <a:latin typeface="Cambria"/>
                <a:cs typeface="Cambria"/>
              </a:rPr>
              <a:t>min</a:t>
            </a:r>
            <a:r>
              <a:rPr lang="en-US" sz="2800" dirty="0">
                <a:latin typeface="Cambria"/>
                <a:cs typeface="Cambria"/>
              </a:rPr>
              <a:t>: a minimum cover of a dependency set F</a:t>
            </a:r>
          </a:p>
          <a:p>
            <a:pPr lvl="1" eaLnBrk="1" hangingPunct="1">
              <a:buFont typeface="Wingdings" charset="2"/>
              <a:buChar char="§"/>
            </a:pPr>
            <a:r>
              <a:rPr lang="en-US" sz="2400" dirty="0">
                <a:latin typeface="Cambria"/>
                <a:cs typeface="Cambria"/>
              </a:rPr>
              <a:t>A minimum set of FDs that is equivalent to F</a:t>
            </a:r>
            <a:endParaRPr lang="en-US" sz="2000" dirty="0">
              <a:latin typeface="Cambria"/>
              <a:cs typeface="Cambria"/>
            </a:endParaRPr>
          </a:p>
          <a:p>
            <a:pPr marL="571500" indent="-514350" eaLnBrk="1" hangingPunct="1"/>
            <a:r>
              <a:rPr lang="en-US" sz="2800" dirty="0">
                <a:solidFill>
                  <a:schemeClr val="accent2"/>
                </a:solidFill>
                <a:latin typeface="Cambria"/>
                <a:cs typeface="Cambria"/>
              </a:rPr>
              <a:t>K</a:t>
            </a:r>
            <a:r>
              <a:rPr lang="en-US" sz="2800" dirty="0">
                <a:latin typeface="Cambria"/>
                <a:cs typeface="Cambria"/>
              </a:rPr>
              <a:t>: a key </a:t>
            </a:r>
          </a:p>
          <a:p>
            <a:pPr lvl="1" eaLnBrk="1" hangingPunct="1">
              <a:buFont typeface="Wingdings" charset="2"/>
              <a:buChar char="§"/>
            </a:pPr>
            <a:r>
              <a:rPr lang="en-US" sz="2400" dirty="0">
                <a:latin typeface="Cambria"/>
                <a:cs typeface="Cambria"/>
              </a:rPr>
              <a:t>A minimum set of attributes that determines all attributes </a:t>
            </a:r>
            <a:endParaRPr lang="en-US" sz="2400" baseline="-25000" dirty="0">
              <a:latin typeface="Cambria"/>
              <a:cs typeface="Cambria"/>
            </a:endParaRPr>
          </a:p>
        </p:txBody>
      </p:sp>
    </p:spTree>
    <p:extLst>
      <p:ext uri="{BB962C8B-B14F-4D97-AF65-F5344CB8AC3E}">
        <p14:creationId xmlns:p14="http://schemas.microsoft.com/office/powerpoint/2010/main" val="604265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1905000" y="152400"/>
            <a:ext cx="5257800" cy="533400"/>
          </a:xfrm>
          <a:prstGeom prst="rect">
            <a:avLst/>
          </a:prstGeom>
          <a:noFill/>
          <a:ln w="12700">
            <a:noFill/>
            <a:miter lim="800000"/>
            <a:headEnd/>
            <a:tailEnd/>
          </a:ln>
        </p:spPr>
        <p:txBody>
          <a:bodyPr lIns="90488" tIns="44450" rIns="90488" bIns="44450" anchor="ctr"/>
          <a:lstStyle/>
          <a:p>
            <a:pPr algn="ctr"/>
            <a:r>
              <a:rPr lang="en-US" sz="3200" b="0">
                <a:solidFill>
                  <a:schemeClr val="tx2"/>
                </a:solidFill>
                <a:latin typeface="Cambria"/>
                <a:cs typeface="Cambria"/>
              </a:rPr>
              <a:t>Example</a:t>
            </a:r>
          </a:p>
        </p:txBody>
      </p:sp>
      <p:sp>
        <p:nvSpPr>
          <p:cNvPr id="1028" name="Rectangle 3"/>
          <p:cNvSpPr>
            <a:spLocks noChangeArrowheads="1"/>
          </p:cNvSpPr>
          <p:nvPr/>
        </p:nvSpPr>
        <p:spPr bwMode="auto">
          <a:xfrm>
            <a:off x="457200" y="685800"/>
            <a:ext cx="7848600" cy="1981200"/>
          </a:xfrm>
          <a:prstGeom prst="rect">
            <a:avLst/>
          </a:prstGeom>
          <a:noFill/>
          <a:ln w="12700">
            <a:noFill/>
            <a:miter lim="800000"/>
            <a:headEnd/>
            <a:tailEnd/>
          </a:ln>
        </p:spPr>
        <p:txBody>
          <a:bodyPr lIns="90488" tIns="44450" rIns="90488" bIns="44450"/>
          <a:lstStyle/>
          <a:p>
            <a:pPr marL="342900" indent="-342900">
              <a:spcBef>
                <a:spcPct val="20000"/>
              </a:spcBef>
              <a:buSzPct val="75000"/>
              <a:buFont typeface="Arial" panose="020B0604020202020204" pitchFamily="34" charset="0"/>
              <a:buChar char="•"/>
            </a:pPr>
            <a:r>
              <a:rPr lang="en-US" b="0" dirty="0">
                <a:latin typeface="Cambria"/>
                <a:cs typeface="Cambria"/>
              </a:rPr>
              <a:t>Schema: </a:t>
            </a:r>
            <a:r>
              <a:rPr lang="en-US" sz="2000" b="0" dirty="0" err="1">
                <a:latin typeface="Cambria"/>
                <a:cs typeface="Cambria"/>
              </a:rPr>
              <a:t>Hourly_Emps</a:t>
            </a:r>
            <a:r>
              <a:rPr lang="en-US" sz="1800" b="0" dirty="0">
                <a:latin typeface="Cambria"/>
                <a:cs typeface="Cambria"/>
              </a:rPr>
              <a:t> (</a:t>
            </a:r>
            <a:r>
              <a:rPr lang="en-US" sz="1800" b="0" i="1" u="sng" dirty="0" err="1">
                <a:solidFill>
                  <a:schemeClr val="accent2"/>
                </a:solidFill>
                <a:latin typeface="Cambria"/>
                <a:cs typeface="Cambria"/>
              </a:rPr>
              <a:t>ssn</a:t>
            </a:r>
            <a:r>
              <a:rPr lang="en-US" sz="1800" b="0" i="1" dirty="0">
                <a:solidFill>
                  <a:schemeClr val="accent2"/>
                </a:solidFill>
                <a:latin typeface="Cambria"/>
                <a:cs typeface="Cambria"/>
              </a:rPr>
              <a:t>, name, lot, rating, </a:t>
            </a:r>
            <a:r>
              <a:rPr lang="en-US" sz="1800" b="0" i="1" dirty="0" err="1">
                <a:solidFill>
                  <a:schemeClr val="accent2"/>
                </a:solidFill>
                <a:latin typeface="Cambria"/>
                <a:cs typeface="Cambria"/>
              </a:rPr>
              <a:t>hrly_wages</a:t>
            </a:r>
            <a:r>
              <a:rPr lang="en-US" sz="1800" b="0" dirty="0">
                <a:solidFill>
                  <a:schemeClr val="accent2"/>
                </a:solidFill>
                <a:latin typeface="Cambria"/>
                <a:cs typeface="Cambria"/>
              </a:rPr>
              <a:t>, </a:t>
            </a:r>
            <a:r>
              <a:rPr lang="en-US" sz="1800" b="0" i="1" dirty="0" err="1">
                <a:solidFill>
                  <a:schemeClr val="accent2"/>
                </a:solidFill>
                <a:latin typeface="Cambria"/>
                <a:cs typeface="Cambria"/>
              </a:rPr>
              <a:t>hrs_worked</a:t>
            </a:r>
            <a:r>
              <a:rPr lang="en-US" sz="1800" b="0" dirty="0">
                <a:latin typeface="Cambria"/>
                <a:cs typeface="Cambria"/>
              </a:rPr>
              <a:t>)</a:t>
            </a:r>
          </a:p>
          <a:p>
            <a:pPr marL="342900" indent="-342900">
              <a:spcBef>
                <a:spcPct val="20000"/>
              </a:spcBef>
              <a:buSzPct val="75000"/>
              <a:buFont typeface="Arial" panose="020B0604020202020204" pitchFamily="34" charset="0"/>
              <a:buChar char="•"/>
            </a:pPr>
            <a:r>
              <a:rPr lang="en-US" b="0" dirty="0">
                <a:latin typeface="Cambria"/>
                <a:cs typeface="Cambria"/>
              </a:rPr>
              <a:t>Constraints:</a:t>
            </a:r>
            <a:endParaRPr lang="en-US" b="0" i="1" dirty="0">
              <a:latin typeface="Cambria"/>
              <a:cs typeface="Cambria"/>
            </a:endParaRPr>
          </a:p>
          <a:p>
            <a:pPr marL="1371600" lvl="2" indent="-457200">
              <a:spcBef>
                <a:spcPct val="20000"/>
              </a:spcBef>
              <a:buSzPct val="75000"/>
              <a:buFont typeface="+mj-lt"/>
              <a:buAutoNum type="arabicPeriod"/>
            </a:pPr>
            <a:r>
              <a:rPr lang="en-US" sz="2000" b="0" i="1" dirty="0" err="1">
                <a:solidFill>
                  <a:schemeClr val="accent2"/>
                </a:solidFill>
                <a:latin typeface="Cambria"/>
                <a:cs typeface="Cambria"/>
              </a:rPr>
              <a:t>ssn</a:t>
            </a:r>
            <a:r>
              <a:rPr lang="en-US" sz="2000" b="0" dirty="0">
                <a:solidFill>
                  <a:schemeClr val="accent2"/>
                </a:solidFill>
                <a:latin typeface="Cambria"/>
                <a:cs typeface="Cambria"/>
              </a:rPr>
              <a:t> </a:t>
            </a:r>
            <a:r>
              <a:rPr lang="en-US" sz="2000" b="0" dirty="0">
                <a:latin typeface="Cambria"/>
                <a:cs typeface="Cambria"/>
              </a:rPr>
              <a:t>is the primary key</a:t>
            </a:r>
          </a:p>
          <a:p>
            <a:pPr marL="1371600" lvl="2" indent="-457200">
              <a:spcBef>
                <a:spcPct val="20000"/>
              </a:spcBef>
              <a:buSzPct val="75000"/>
              <a:buFont typeface="+mj-lt"/>
              <a:buAutoNum type="arabicPeriod"/>
            </a:pPr>
            <a:r>
              <a:rPr lang="en-US" sz="2000" b="0" dirty="0">
                <a:latin typeface="Cambria"/>
                <a:cs typeface="Cambria"/>
              </a:rPr>
              <a:t>If two tuples have the same value on</a:t>
            </a:r>
            <a:r>
              <a:rPr lang="en-US" sz="2000" b="0" dirty="0">
                <a:solidFill>
                  <a:schemeClr val="accent2"/>
                </a:solidFill>
                <a:latin typeface="Cambria"/>
                <a:cs typeface="Cambria"/>
              </a:rPr>
              <a:t> </a:t>
            </a:r>
            <a:r>
              <a:rPr lang="en-US" sz="2000" b="0" i="1" dirty="0">
                <a:solidFill>
                  <a:schemeClr val="accent2"/>
                </a:solidFill>
                <a:latin typeface="Cambria"/>
                <a:cs typeface="Cambria"/>
              </a:rPr>
              <a:t>rating</a:t>
            </a:r>
            <a:r>
              <a:rPr lang="en-US" sz="2000" b="0" dirty="0">
                <a:solidFill>
                  <a:schemeClr val="accent2"/>
                </a:solidFill>
                <a:latin typeface="Cambria"/>
                <a:cs typeface="Cambria"/>
              </a:rPr>
              <a:t>, </a:t>
            </a:r>
            <a:r>
              <a:rPr lang="en-US" sz="2000" b="0" dirty="0">
                <a:latin typeface="Cambria"/>
                <a:cs typeface="Cambria"/>
              </a:rPr>
              <a:t>they have the same value on</a:t>
            </a:r>
            <a:r>
              <a:rPr lang="en-US" sz="2000" b="0" dirty="0">
                <a:solidFill>
                  <a:schemeClr val="accent2"/>
                </a:solidFill>
                <a:latin typeface="Cambria"/>
                <a:cs typeface="Cambria"/>
              </a:rPr>
              <a:t> </a:t>
            </a:r>
            <a:r>
              <a:rPr lang="en-US" sz="2000" b="0" i="1" dirty="0" err="1">
                <a:solidFill>
                  <a:schemeClr val="accent2"/>
                </a:solidFill>
                <a:latin typeface="Cambria"/>
                <a:cs typeface="Cambria"/>
              </a:rPr>
              <a:t>hrly_wages</a:t>
            </a:r>
            <a:r>
              <a:rPr lang="en-US" sz="2000" b="0" dirty="0">
                <a:solidFill>
                  <a:schemeClr val="accent2"/>
                </a:solidFill>
                <a:latin typeface="Cambria"/>
                <a:cs typeface="Cambria"/>
              </a:rPr>
              <a:t> </a:t>
            </a:r>
            <a:endParaRPr lang="en-US" sz="2000" b="0" dirty="0">
              <a:latin typeface="Cambria"/>
              <a:cs typeface="Cambria"/>
            </a:endParaRPr>
          </a:p>
        </p:txBody>
      </p:sp>
      <p:graphicFrame>
        <p:nvGraphicFramePr>
          <p:cNvPr id="1026" name="Object 4">
            <a:hlinkClick r:id="" action="ppaction://ole?verb=0"/>
          </p:cNvPr>
          <p:cNvGraphicFramePr>
            <a:graphicFrameLocks/>
          </p:cNvGraphicFramePr>
          <p:nvPr>
            <p:extLst>
              <p:ext uri="{D42A27DB-BD31-4B8C-83A1-F6EECF244321}">
                <p14:modId xmlns:p14="http://schemas.microsoft.com/office/powerpoint/2010/main" val="3219352967"/>
              </p:ext>
            </p:extLst>
          </p:nvPr>
        </p:nvGraphicFramePr>
        <p:xfrm>
          <a:off x="1447800" y="2743200"/>
          <a:ext cx="5715000" cy="1828800"/>
        </p:xfrm>
        <a:graphic>
          <a:graphicData uri="http://schemas.openxmlformats.org/presentationml/2006/ole">
            <mc:AlternateContent xmlns:mc="http://schemas.openxmlformats.org/markup-compatibility/2006">
              <mc:Choice xmlns:v="urn:schemas-microsoft-com:vml" Requires="v">
                <p:oleObj spid="_x0000_s1248" name="Document" r:id="rId4" imgW="6597373" imgH="3725083" progId="Word.Document.8">
                  <p:embed/>
                </p:oleObj>
              </mc:Choice>
              <mc:Fallback>
                <p:oleObj name="Document" r:id="rId4" imgW="6597373" imgH="3725083" progId="Word.Documen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743200"/>
                        <a:ext cx="5715000" cy="1828800"/>
                      </a:xfrm>
                      <a:prstGeom prst="rect">
                        <a:avLst/>
                      </a:prstGeom>
                      <a:noFill/>
                      <a:ln>
                        <a:noFill/>
                      </a:ln>
                      <a:effectLst/>
                    </p:spPr>
                  </p:pic>
                </p:oleObj>
              </mc:Fallback>
            </mc:AlternateContent>
          </a:graphicData>
        </a:graphic>
      </p:graphicFrame>
      <p:sp>
        <p:nvSpPr>
          <p:cNvPr id="2" name="Rectangle 1"/>
          <p:cNvSpPr/>
          <p:nvPr/>
        </p:nvSpPr>
        <p:spPr>
          <a:xfrm>
            <a:off x="304800" y="4370320"/>
            <a:ext cx="8458200" cy="2289857"/>
          </a:xfrm>
          <a:prstGeom prst="rect">
            <a:avLst/>
          </a:prstGeom>
        </p:spPr>
        <p:txBody>
          <a:bodyPr wrap="square">
            <a:spAutoFit/>
          </a:bodyPr>
          <a:lstStyle/>
          <a:p>
            <a:pPr>
              <a:spcBef>
                <a:spcPct val="20000"/>
              </a:spcBef>
              <a:buSzPct val="75000"/>
            </a:pPr>
            <a:r>
              <a:rPr lang="en-US" sz="1800" b="0" dirty="0">
                <a:latin typeface="Cambria"/>
                <a:cs typeface="Cambria"/>
              </a:rPr>
              <a:t>Problems</a:t>
            </a:r>
          </a:p>
          <a:p>
            <a:pPr marL="342900" indent="-342900">
              <a:spcBef>
                <a:spcPct val="20000"/>
              </a:spcBef>
              <a:buSzPct val="75000"/>
              <a:buFont typeface="Arial"/>
              <a:buChar char="•"/>
            </a:pPr>
            <a:r>
              <a:rPr lang="en-US" sz="1600" b="0" dirty="0">
                <a:latin typeface="Cambria"/>
                <a:cs typeface="Cambria"/>
              </a:rPr>
              <a:t>Redundant storage: (rating value 8, hourly wage 10) is repeated three times</a:t>
            </a:r>
          </a:p>
          <a:p>
            <a:pPr marL="342900" indent="-342900">
              <a:spcBef>
                <a:spcPct val="20000"/>
              </a:spcBef>
              <a:buSzPct val="75000"/>
              <a:buFont typeface="Arial"/>
              <a:buChar char="•"/>
            </a:pPr>
            <a:r>
              <a:rPr lang="en-US" sz="1600" b="0" dirty="0">
                <a:latin typeface="Cambria"/>
                <a:cs typeface="Cambria"/>
              </a:rPr>
              <a:t>Update anomaly: The hourly_wages in the first tuple could be updated without making a similar change in the second tuple</a:t>
            </a:r>
          </a:p>
          <a:p>
            <a:pPr marL="342900" indent="-342900">
              <a:spcBef>
                <a:spcPct val="20000"/>
              </a:spcBef>
              <a:buSzPct val="75000"/>
              <a:buFont typeface="Arial"/>
              <a:buChar char="•"/>
            </a:pPr>
            <a:r>
              <a:rPr lang="en-US" sz="1600" b="0" dirty="0">
                <a:latin typeface="Cambria"/>
                <a:cs typeface="Cambria"/>
              </a:rPr>
              <a:t>Insertion anomaly: We cannot insert a tuple for an employee unless we know the hourly wage for the employee’s rating value</a:t>
            </a:r>
          </a:p>
          <a:p>
            <a:pPr marL="342900" indent="-342900">
              <a:spcBef>
                <a:spcPct val="20000"/>
              </a:spcBef>
              <a:buSzPct val="75000"/>
              <a:buFont typeface="Arial"/>
              <a:buChar char="•"/>
            </a:pPr>
            <a:r>
              <a:rPr lang="en-US" sz="1600" b="0" dirty="0">
                <a:latin typeface="Cambria"/>
                <a:cs typeface="Cambria"/>
              </a:rPr>
              <a:t>Deletion anomaly: If we delete all tuples with a given rating value, we lose the associateion between the rating value and its hourly_wage value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228600"/>
            <a:ext cx="7772400" cy="762000"/>
          </a:xfrm>
        </p:spPr>
        <p:txBody>
          <a:bodyPr/>
          <a:lstStyle/>
          <a:p>
            <a:pPr eaLnBrk="1" hangingPunct="1"/>
            <a:r>
              <a:rPr lang="en-US"/>
              <a:t>Reading</a:t>
            </a:r>
          </a:p>
        </p:txBody>
      </p:sp>
      <p:sp>
        <p:nvSpPr>
          <p:cNvPr id="46083" name="Rectangle 3"/>
          <p:cNvSpPr>
            <a:spLocks noGrp="1" noChangeArrowheads="1"/>
          </p:cNvSpPr>
          <p:nvPr>
            <p:ph type="body" idx="1"/>
          </p:nvPr>
        </p:nvSpPr>
        <p:spPr>
          <a:xfrm>
            <a:off x="685800" y="1143000"/>
            <a:ext cx="7772400" cy="5257800"/>
          </a:xfrm>
        </p:spPr>
        <p:txBody>
          <a:bodyPr/>
          <a:lstStyle/>
          <a:p>
            <a:pPr eaLnBrk="1" hangingPunct="1">
              <a:lnSpc>
                <a:spcPct val="90000"/>
              </a:lnSpc>
            </a:pPr>
            <a:r>
              <a:rPr lang="en-US" sz="2400">
                <a:hlinkClick r:id="rId3"/>
              </a:rPr>
              <a:t>https://en.wikipedia.org/wiki/Functional_dependency</a:t>
            </a:r>
            <a:endParaRPr lang="en-US" sz="2400"/>
          </a:p>
        </p:txBody>
      </p:sp>
    </p:spTree>
    <p:extLst>
      <p:ext uri="{BB962C8B-B14F-4D97-AF65-F5344CB8AC3E}">
        <p14:creationId xmlns:p14="http://schemas.microsoft.com/office/powerpoint/2010/main" val="129863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838200" y="1219200"/>
            <a:ext cx="6934200" cy="1361911"/>
          </a:xfrm>
          <a:prstGeom prst="rect">
            <a:avLst/>
          </a:prstGeom>
          <a:noFill/>
          <a:ln w="9525">
            <a:noFill/>
            <a:miter lim="800000"/>
            <a:headEnd/>
            <a:tailEnd/>
          </a:ln>
        </p:spPr>
        <p:txBody>
          <a:bodyPr wrap="square">
            <a:spAutoFit/>
          </a:bodyPr>
          <a:lstStyle/>
          <a:p>
            <a:pPr>
              <a:buFontTx/>
              <a:buChar char="•"/>
            </a:pPr>
            <a:endParaRPr lang="en-US" sz="1050" b="0">
              <a:latin typeface="Cambria"/>
              <a:cs typeface="Cambria"/>
            </a:endParaRPr>
          </a:p>
          <a:p>
            <a:r>
              <a:rPr lang="en-US" b="0">
                <a:latin typeface="Cambria"/>
                <a:cs typeface="Cambria"/>
              </a:rPr>
              <a:t>If we break Hourly_Emps into Hourly_Emps2 and Wages, then we don’t have updates, insertion, deletion anomalies.</a:t>
            </a:r>
          </a:p>
        </p:txBody>
      </p:sp>
      <p:sp>
        <p:nvSpPr>
          <p:cNvPr id="2053" name="Rectangle 2"/>
          <p:cNvSpPr>
            <a:spLocks noChangeArrowheads="1"/>
          </p:cNvSpPr>
          <p:nvPr/>
        </p:nvSpPr>
        <p:spPr bwMode="auto">
          <a:xfrm>
            <a:off x="1068388" y="2889250"/>
            <a:ext cx="2114312" cy="459100"/>
          </a:xfrm>
          <a:prstGeom prst="rect">
            <a:avLst/>
          </a:prstGeom>
          <a:noFill/>
          <a:ln w="12700">
            <a:noFill/>
            <a:miter lim="800000"/>
            <a:headEnd/>
            <a:tailEnd/>
          </a:ln>
        </p:spPr>
        <p:txBody>
          <a:bodyPr wrap="none" lIns="90488" tIns="44450" rIns="90488" bIns="44450">
            <a:spAutoFit/>
          </a:bodyPr>
          <a:lstStyle/>
          <a:p>
            <a:pPr eaLnBrk="0" hangingPunct="0"/>
            <a:r>
              <a:rPr lang="en-US" b="0">
                <a:latin typeface="Cambria"/>
                <a:cs typeface="Cambria"/>
              </a:rPr>
              <a:t>Hourly_Emps2</a:t>
            </a:r>
          </a:p>
        </p:txBody>
      </p:sp>
      <p:sp>
        <p:nvSpPr>
          <p:cNvPr id="2054" name="Rectangle 3"/>
          <p:cNvSpPr>
            <a:spLocks noChangeArrowheads="1"/>
          </p:cNvSpPr>
          <p:nvPr/>
        </p:nvSpPr>
        <p:spPr bwMode="auto">
          <a:xfrm>
            <a:off x="6592887" y="2895600"/>
            <a:ext cx="1051070" cy="459100"/>
          </a:xfrm>
          <a:prstGeom prst="rect">
            <a:avLst/>
          </a:prstGeom>
          <a:noFill/>
          <a:ln w="12700">
            <a:noFill/>
            <a:miter lim="800000"/>
            <a:headEnd/>
            <a:tailEnd/>
          </a:ln>
        </p:spPr>
        <p:txBody>
          <a:bodyPr wrap="none" lIns="90488" tIns="44450" rIns="90488" bIns="44450">
            <a:spAutoFit/>
          </a:bodyPr>
          <a:lstStyle/>
          <a:p>
            <a:pPr eaLnBrk="0" hangingPunct="0"/>
            <a:r>
              <a:rPr lang="en-US" b="0" dirty="0">
                <a:latin typeface="Cambria"/>
                <a:cs typeface="Cambria"/>
              </a:rPr>
              <a:t>Wages</a:t>
            </a:r>
          </a:p>
        </p:txBody>
      </p:sp>
      <p:grpSp>
        <p:nvGrpSpPr>
          <p:cNvPr id="2055" name="Group 5"/>
          <p:cNvGrpSpPr>
            <a:grpSpLocks/>
          </p:cNvGrpSpPr>
          <p:nvPr/>
        </p:nvGrpSpPr>
        <p:grpSpPr bwMode="auto">
          <a:xfrm>
            <a:off x="990600" y="3357563"/>
            <a:ext cx="5105400" cy="2662237"/>
            <a:chOff x="960" y="2016"/>
            <a:chExt cx="3654" cy="2168"/>
          </a:xfrm>
        </p:grpSpPr>
        <p:graphicFrame>
          <p:nvGraphicFramePr>
            <p:cNvPr id="2051" name="Object 6">
              <a:hlinkClick r:id="" action="ppaction://ole?verb=0"/>
            </p:cNvPr>
            <p:cNvGraphicFramePr>
              <a:graphicFrameLocks/>
            </p:cNvGraphicFramePr>
            <p:nvPr/>
          </p:nvGraphicFramePr>
          <p:xfrm>
            <a:off x="960" y="2016"/>
            <a:ext cx="3654" cy="2168"/>
          </p:xfrm>
          <a:graphic>
            <a:graphicData uri="http://schemas.openxmlformats.org/presentationml/2006/ole">
              <mc:AlternateContent xmlns:mc="http://schemas.openxmlformats.org/markup-compatibility/2006">
                <mc:Choice xmlns:v="urn:schemas-microsoft-com:vml" Requires="v">
                  <p:oleObj spid="_x0000_s2485" name="Document" r:id="rId4" imgW="5791981" imgH="3438594" progId="Word.Document.8">
                    <p:embed/>
                  </p:oleObj>
                </mc:Choice>
                <mc:Fallback>
                  <p:oleObj name="Document" r:id="rId4" imgW="5791981" imgH="3438594" progId="Word.Document.8">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2016"/>
                          <a:ext cx="3654" cy="21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8" name="Line 7"/>
            <p:cNvSpPr>
              <a:spLocks noChangeShapeType="1"/>
            </p:cNvSpPr>
            <p:nvPr/>
          </p:nvSpPr>
          <p:spPr bwMode="auto">
            <a:xfrm>
              <a:off x="1056" y="2256"/>
              <a:ext cx="192" cy="0"/>
            </a:xfrm>
            <a:prstGeom prst="line">
              <a:avLst/>
            </a:prstGeom>
            <a:noFill/>
            <a:ln w="9525">
              <a:solidFill>
                <a:schemeClr val="tx1"/>
              </a:solidFill>
              <a:round/>
              <a:headEnd/>
              <a:tailEnd/>
            </a:ln>
          </p:spPr>
          <p:txBody>
            <a:bodyPr/>
            <a:lstStyle/>
            <a:p>
              <a:endParaRPr lang="en-US">
                <a:latin typeface="Cambria"/>
                <a:cs typeface="Cambria"/>
              </a:endParaRPr>
            </a:p>
          </p:txBody>
        </p:sp>
        <p:sp>
          <p:nvSpPr>
            <p:cNvPr id="2059" name="Line 8"/>
            <p:cNvSpPr>
              <a:spLocks noChangeShapeType="1"/>
            </p:cNvSpPr>
            <p:nvPr/>
          </p:nvSpPr>
          <p:spPr bwMode="auto">
            <a:xfrm>
              <a:off x="4450" y="2016"/>
              <a:ext cx="144" cy="0"/>
            </a:xfrm>
            <a:prstGeom prst="line">
              <a:avLst/>
            </a:prstGeom>
            <a:noFill/>
            <a:ln w="9525">
              <a:solidFill>
                <a:schemeClr val="tx1"/>
              </a:solidFill>
              <a:round/>
              <a:headEnd/>
              <a:tailEnd/>
            </a:ln>
          </p:spPr>
          <p:txBody>
            <a:bodyPr/>
            <a:lstStyle/>
            <a:p>
              <a:endParaRPr lang="en-US">
                <a:latin typeface="Cambria"/>
                <a:cs typeface="Cambria"/>
              </a:endParaRPr>
            </a:p>
          </p:txBody>
        </p:sp>
      </p:grpSp>
      <p:grpSp>
        <p:nvGrpSpPr>
          <p:cNvPr id="2056" name="Group 9"/>
          <p:cNvGrpSpPr>
            <a:grpSpLocks/>
          </p:cNvGrpSpPr>
          <p:nvPr/>
        </p:nvGrpSpPr>
        <p:grpSpPr bwMode="auto">
          <a:xfrm>
            <a:off x="6824662" y="3433763"/>
            <a:ext cx="1100138" cy="1254125"/>
            <a:chOff x="4450" y="1824"/>
            <a:chExt cx="686" cy="893"/>
          </a:xfrm>
        </p:grpSpPr>
        <p:graphicFrame>
          <p:nvGraphicFramePr>
            <p:cNvPr id="2050" name="Object 10">
              <a:hlinkClick r:id="" action="ppaction://ole?verb=0"/>
            </p:cNvPr>
            <p:cNvGraphicFramePr>
              <a:graphicFrameLocks/>
            </p:cNvGraphicFramePr>
            <p:nvPr/>
          </p:nvGraphicFramePr>
          <p:xfrm>
            <a:off x="4450" y="1824"/>
            <a:ext cx="686" cy="893"/>
          </p:xfrm>
          <a:graphic>
            <a:graphicData uri="http://schemas.openxmlformats.org/presentationml/2006/ole">
              <mc:AlternateContent xmlns:mc="http://schemas.openxmlformats.org/markup-compatibility/2006">
                <mc:Choice xmlns:v="urn:schemas-microsoft-com:vml" Requires="v">
                  <p:oleObj spid="_x0000_s2486" name="Document" r:id="rId6" imgW="1087200" imgH="1415880" progId="Word.Document.8">
                    <p:embed/>
                  </p:oleObj>
                </mc:Choice>
                <mc:Fallback>
                  <p:oleObj name="Document" r:id="rId6" imgW="1087200" imgH="1415880" progId="Word.Document.8">
                    <p:embed/>
                    <p:pic>
                      <p:nvPicPr>
                        <p:cNvPr id="0" name="Object 1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0" y="1824"/>
                          <a:ext cx="686" cy="8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7" name="Line 11"/>
            <p:cNvSpPr>
              <a:spLocks noChangeShapeType="1"/>
            </p:cNvSpPr>
            <p:nvPr/>
          </p:nvSpPr>
          <p:spPr bwMode="auto">
            <a:xfrm>
              <a:off x="4464" y="2016"/>
              <a:ext cx="192" cy="0"/>
            </a:xfrm>
            <a:prstGeom prst="line">
              <a:avLst/>
            </a:prstGeom>
            <a:noFill/>
            <a:ln w="9525">
              <a:solidFill>
                <a:schemeClr val="tx1"/>
              </a:solidFill>
              <a:round/>
              <a:headEnd/>
              <a:tailEnd/>
            </a:ln>
          </p:spPr>
          <p:txBody>
            <a:bodyPr/>
            <a:lstStyle/>
            <a:p>
              <a:endParaRPr lang="en-US">
                <a:latin typeface="Cambria"/>
                <a:cs typeface="Cambria"/>
              </a:endParaRPr>
            </a:p>
          </p:txBody>
        </p:sp>
      </p:grpSp>
      <p:sp>
        <p:nvSpPr>
          <p:cNvPr id="2" name="Rectangle 1"/>
          <p:cNvSpPr/>
          <p:nvPr/>
        </p:nvSpPr>
        <p:spPr>
          <a:xfrm>
            <a:off x="2743200" y="457200"/>
            <a:ext cx="3954929" cy="523220"/>
          </a:xfrm>
          <a:prstGeom prst="rect">
            <a:avLst/>
          </a:prstGeom>
        </p:spPr>
        <p:txBody>
          <a:bodyPr wrap="none">
            <a:spAutoFit/>
          </a:bodyPr>
          <a:lstStyle/>
          <a:p>
            <a:r>
              <a:rPr lang="en-US" sz="2800" b="0">
                <a:latin typeface="Cambria"/>
                <a:cs typeface="Cambria"/>
              </a:rPr>
              <a:t>Solution: Decomposition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85800" y="1295400"/>
            <a:ext cx="7696200" cy="5060950"/>
          </a:xfrm>
          <a:prstGeom prst="rect">
            <a:avLst/>
          </a:prstGeom>
          <a:noFill/>
          <a:ln w="9525">
            <a:noFill/>
            <a:miter lim="800000"/>
            <a:headEnd/>
            <a:tailEnd/>
          </a:ln>
        </p:spPr>
        <p:txBody>
          <a:bodyPr>
            <a:spAutoFit/>
          </a:bodyPr>
          <a:lstStyle/>
          <a:p>
            <a:pPr marL="342900" indent="-342900">
              <a:spcBef>
                <a:spcPct val="50000"/>
              </a:spcBef>
              <a:buFont typeface="Arial"/>
              <a:buChar char="•"/>
            </a:pPr>
            <a:r>
              <a:rPr lang="en-US" b="0" dirty="0">
                <a:latin typeface="Cambria"/>
                <a:cs typeface="Cambria"/>
              </a:rPr>
              <a:t>Should a relation be decomposed?</a:t>
            </a:r>
          </a:p>
          <a:p>
            <a:pPr marL="800100" lvl="1" indent="-342900">
              <a:spcBef>
                <a:spcPct val="50000"/>
              </a:spcBef>
              <a:buFont typeface="Wingdings" charset="2"/>
              <a:buChar char="§"/>
            </a:pPr>
            <a:r>
              <a:rPr lang="en-US" sz="2000" b="0" dirty="0">
                <a:latin typeface="Cambria"/>
                <a:cs typeface="Cambria"/>
              </a:rPr>
              <a:t>If a relation is not in certain form, some problems (e.g., redundancy) will arise, are these problems tolerable? </a:t>
            </a:r>
          </a:p>
          <a:p>
            <a:pPr marL="1200150" lvl="2" indent="-285750">
              <a:spcBef>
                <a:spcPct val="50000"/>
              </a:spcBef>
              <a:buFont typeface="Arial"/>
              <a:buChar char="•"/>
            </a:pPr>
            <a:r>
              <a:rPr lang="en-US" sz="1800" b="0" dirty="0">
                <a:latin typeface="Cambria"/>
                <a:cs typeface="Cambria"/>
              </a:rPr>
              <a:t>Aforementioned anomalies</a:t>
            </a:r>
          </a:p>
          <a:p>
            <a:pPr marL="1200150" lvl="2" indent="-285750">
              <a:spcBef>
                <a:spcPct val="50000"/>
              </a:spcBef>
              <a:buFont typeface="Arial"/>
              <a:buChar char="•"/>
            </a:pPr>
            <a:r>
              <a:rPr lang="en-US" sz="1800" b="0" dirty="0">
                <a:latin typeface="Cambria"/>
                <a:cs typeface="Cambria"/>
              </a:rPr>
              <a:t>Potential performance loss: Queries over the original relation may required to join the decomposed relations</a:t>
            </a:r>
          </a:p>
          <a:p>
            <a:pPr marL="342900" indent="-342900">
              <a:spcBef>
                <a:spcPct val="50000"/>
              </a:spcBef>
              <a:buFont typeface="Arial"/>
              <a:buChar char="•"/>
            </a:pPr>
            <a:r>
              <a:rPr lang="en-US" b="0" dirty="0">
                <a:latin typeface="Cambria"/>
                <a:cs typeface="Cambria"/>
              </a:rPr>
              <a:t>How to decompose a relation? Two properties must be preserved:</a:t>
            </a:r>
          </a:p>
          <a:p>
            <a:pPr marL="800100" lvl="1" indent="-342900">
              <a:spcBef>
                <a:spcPct val="50000"/>
              </a:spcBef>
              <a:buFont typeface="Wingdings" charset="2"/>
              <a:buChar char="§"/>
            </a:pPr>
            <a:r>
              <a:rPr lang="en-US" sz="2000" b="0" dirty="0">
                <a:solidFill>
                  <a:srgbClr val="FF0000"/>
                </a:solidFill>
                <a:latin typeface="Cambria"/>
                <a:cs typeface="Cambria"/>
              </a:rPr>
              <a:t>lossless-join</a:t>
            </a:r>
            <a:r>
              <a:rPr lang="en-US" sz="2000" b="0" dirty="0">
                <a:latin typeface="Cambria"/>
                <a:cs typeface="Cambria"/>
              </a:rPr>
              <a:t>: the data in the original relation can be recovered from the smaller relations</a:t>
            </a:r>
          </a:p>
          <a:p>
            <a:pPr marL="800100" lvl="1" indent="-342900">
              <a:spcBef>
                <a:spcPct val="50000"/>
              </a:spcBef>
              <a:buFont typeface="Wingdings" charset="2"/>
              <a:buChar char="§"/>
            </a:pPr>
            <a:r>
              <a:rPr lang="en-US" sz="2000" b="0" dirty="0">
                <a:solidFill>
                  <a:srgbClr val="FF0000"/>
                </a:solidFill>
                <a:latin typeface="Cambria"/>
                <a:cs typeface="Cambria"/>
              </a:rPr>
              <a:t>dependency-preservation</a:t>
            </a:r>
            <a:r>
              <a:rPr lang="en-US" sz="2000" b="0" dirty="0">
                <a:latin typeface="Cambria"/>
                <a:cs typeface="Cambria"/>
              </a:rPr>
              <a:t>: all constraints on the original relation must still hold by enforcing some constraints on each of the small relations</a:t>
            </a:r>
          </a:p>
        </p:txBody>
      </p:sp>
      <p:sp>
        <p:nvSpPr>
          <p:cNvPr id="37891" name="Rectangle 3"/>
          <p:cNvSpPr>
            <a:spLocks noChangeArrowheads="1"/>
          </p:cNvSpPr>
          <p:nvPr/>
        </p:nvSpPr>
        <p:spPr bwMode="auto">
          <a:xfrm>
            <a:off x="609600" y="228600"/>
            <a:ext cx="7772400" cy="914400"/>
          </a:xfrm>
          <a:prstGeom prst="rect">
            <a:avLst/>
          </a:prstGeom>
          <a:noFill/>
          <a:ln w="12700">
            <a:noFill/>
            <a:miter lim="800000"/>
            <a:headEnd/>
            <a:tailEnd/>
          </a:ln>
        </p:spPr>
        <p:txBody>
          <a:bodyPr lIns="90488" tIns="44450" rIns="90488" bIns="44450" anchor="ctr"/>
          <a:lstStyle/>
          <a:p>
            <a:pPr algn="ctr"/>
            <a:r>
              <a:rPr lang="en-US" sz="3600" b="0">
                <a:solidFill>
                  <a:schemeClr val="tx2"/>
                </a:solidFill>
                <a:latin typeface="Cambria"/>
                <a:cs typeface="Cambria"/>
              </a:rPr>
              <a:t>Decomposition Concerns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ChangeArrowheads="1"/>
          </p:cNvSpPr>
          <p:nvPr/>
        </p:nvSpPr>
        <p:spPr bwMode="auto">
          <a:xfrm>
            <a:off x="838200" y="152400"/>
            <a:ext cx="7772400" cy="762000"/>
          </a:xfrm>
          <a:prstGeom prst="rect">
            <a:avLst/>
          </a:prstGeom>
          <a:noFill/>
          <a:ln w="12700">
            <a:noFill/>
            <a:miter lim="800000"/>
            <a:headEnd/>
            <a:tailEnd/>
          </a:ln>
        </p:spPr>
        <p:txBody>
          <a:bodyPr lIns="90488" tIns="44450" rIns="90488" bIns="44450" anchor="ctr"/>
          <a:lstStyle/>
          <a:p>
            <a:pPr algn="ctr"/>
            <a:r>
              <a:rPr lang="en-US" sz="2800" b="0">
                <a:solidFill>
                  <a:schemeClr val="tx2"/>
                </a:solidFill>
                <a:latin typeface="Cambria"/>
                <a:cs typeface="Cambria"/>
              </a:rPr>
              <a:t>Functional Dependencies (FDs)</a:t>
            </a:r>
          </a:p>
        </p:txBody>
      </p:sp>
      <p:sp>
        <p:nvSpPr>
          <p:cNvPr id="3078" name="Rectangle 3"/>
          <p:cNvSpPr>
            <a:spLocks noChangeArrowheads="1"/>
          </p:cNvSpPr>
          <p:nvPr/>
        </p:nvSpPr>
        <p:spPr bwMode="auto">
          <a:xfrm>
            <a:off x="685800" y="914400"/>
            <a:ext cx="7924800" cy="1600200"/>
          </a:xfrm>
          <a:prstGeom prst="rect">
            <a:avLst/>
          </a:prstGeom>
          <a:noFill/>
          <a:ln w="12700">
            <a:noFill/>
            <a:miter lim="800000"/>
            <a:headEnd/>
            <a:tailEnd/>
          </a:ln>
        </p:spPr>
        <p:txBody>
          <a:bodyPr lIns="90488" tIns="44450" rIns="90488" bIns="44450"/>
          <a:lstStyle/>
          <a:p>
            <a:pPr marL="342900" indent="-342900">
              <a:spcBef>
                <a:spcPct val="20000"/>
              </a:spcBef>
            </a:pPr>
            <a:r>
              <a:rPr lang="en-US" b="0" dirty="0">
                <a:latin typeface="Cambria"/>
                <a:cs typeface="Cambria"/>
              </a:rPr>
              <a:t>    In a relation schema R, a set of attributes X functionally determines another set of attributes Y </a:t>
            </a:r>
            <a:r>
              <a:rPr lang="en-US" b="0" dirty="0">
                <a:solidFill>
                  <a:srgbClr val="FF0000"/>
                </a:solidFill>
                <a:latin typeface="Cambria"/>
                <a:cs typeface="Cambria"/>
              </a:rPr>
              <a:t>if and only if</a:t>
            </a:r>
            <a:r>
              <a:rPr lang="en-US" b="0" dirty="0">
                <a:latin typeface="Cambria"/>
                <a:cs typeface="Cambria"/>
              </a:rPr>
              <a:t> whenever two tuples of R agree on X value, they must necessarily agree on the Y value.</a:t>
            </a:r>
          </a:p>
        </p:txBody>
      </p:sp>
      <p:sp>
        <p:nvSpPr>
          <p:cNvPr id="3079" name="Text Box 15"/>
          <p:cNvSpPr txBox="1">
            <a:spLocks noChangeArrowheads="1"/>
          </p:cNvSpPr>
          <p:nvPr/>
        </p:nvSpPr>
        <p:spPr bwMode="auto">
          <a:xfrm>
            <a:off x="1981201" y="4800600"/>
            <a:ext cx="5029200" cy="1692771"/>
          </a:xfrm>
          <a:prstGeom prst="rect">
            <a:avLst/>
          </a:prstGeom>
          <a:noFill/>
          <a:ln w="9525">
            <a:solidFill>
              <a:schemeClr val="accent1"/>
            </a:solidFill>
            <a:miter lim="800000"/>
            <a:headEnd/>
            <a:tailEnd/>
          </a:ln>
        </p:spPr>
        <p:txBody>
          <a:bodyPr wrap="square">
            <a:spAutoFit/>
          </a:bodyPr>
          <a:lstStyle/>
          <a:p>
            <a:r>
              <a:rPr lang="en-US" b="0" dirty="0">
                <a:latin typeface="Cambria"/>
                <a:cs typeface="Cambria"/>
              </a:rPr>
              <a:t>How to read X</a:t>
            </a:r>
            <a:r>
              <a:rPr lang="en-US" b="0" dirty="0">
                <a:latin typeface="Cambria"/>
                <a:cs typeface="Cambria"/>
                <a:sym typeface="Wingdings" pitchFamily="2" charset="2"/>
              </a:rPr>
              <a:t>Y: </a:t>
            </a:r>
          </a:p>
          <a:p>
            <a:pPr marL="342900" indent="-342900">
              <a:buFont typeface="Arial"/>
              <a:buChar char="•"/>
            </a:pPr>
            <a:r>
              <a:rPr lang="en-US" sz="2000" b="0" dirty="0">
                <a:latin typeface="Cambria"/>
                <a:cs typeface="Cambria"/>
                <a:sym typeface="Wingdings" pitchFamily="2" charset="2"/>
              </a:rPr>
              <a:t>Y is functionally dependent on X, or </a:t>
            </a:r>
          </a:p>
          <a:p>
            <a:pPr marL="342900" indent="-342900">
              <a:buFont typeface="Arial"/>
              <a:buChar char="•"/>
            </a:pPr>
            <a:r>
              <a:rPr lang="en-US" sz="2000" b="0" dirty="0">
                <a:latin typeface="Cambria"/>
                <a:cs typeface="Cambria"/>
                <a:sym typeface="Wingdings" pitchFamily="2" charset="2"/>
              </a:rPr>
              <a:t>X uniquely determines Y or</a:t>
            </a:r>
          </a:p>
          <a:p>
            <a:pPr marL="342900" indent="-342900">
              <a:buFont typeface="Arial"/>
              <a:buChar char="•"/>
            </a:pPr>
            <a:r>
              <a:rPr lang="en-US" sz="2000" b="0" dirty="0">
                <a:latin typeface="Cambria"/>
                <a:cs typeface="Cambria"/>
                <a:sym typeface="Wingdings" pitchFamily="2" charset="2"/>
              </a:rPr>
              <a:t>X functionally determines Y, or </a:t>
            </a:r>
          </a:p>
          <a:p>
            <a:pPr marL="342900" indent="-342900">
              <a:buFont typeface="Arial"/>
              <a:buChar char="•"/>
            </a:pPr>
            <a:r>
              <a:rPr lang="en-US" sz="2000" b="0" dirty="0">
                <a:solidFill>
                  <a:srgbClr val="FF0000"/>
                </a:solidFill>
                <a:latin typeface="Cambria"/>
                <a:cs typeface="Cambria"/>
                <a:sym typeface="Wingdings" pitchFamily="2" charset="2"/>
              </a:rPr>
              <a:t>X determines Y</a:t>
            </a:r>
          </a:p>
        </p:txBody>
      </p:sp>
      <p:sp>
        <p:nvSpPr>
          <p:cNvPr id="3080" name="Text Box 16"/>
          <p:cNvSpPr txBox="1">
            <a:spLocks noChangeArrowheads="1"/>
          </p:cNvSpPr>
          <p:nvPr/>
        </p:nvSpPr>
        <p:spPr bwMode="auto">
          <a:xfrm>
            <a:off x="1600200" y="3733800"/>
            <a:ext cx="7239000" cy="707886"/>
          </a:xfrm>
          <a:prstGeom prst="rect">
            <a:avLst/>
          </a:prstGeom>
          <a:noFill/>
          <a:ln w="9525">
            <a:noFill/>
            <a:miter lim="800000"/>
            <a:headEnd/>
            <a:tailEnd/>
          </a:ln>
        </p:spPr>
        <p:txBody>
          <a:bodyPr wrap="square">
            <a:spAutoFit/>
          </a:bodyPr>
          <a:lstStyle/>
          <a:p>
            <a:r>
              <a:rPr lang="en-US" sz="2000" b="0" dirty="0">
                <a:latin typeface="Cambria"/>
                <a:cs typeface="Cambria"/>
              </a:rPr>
              <a:t>where X and Y are R’s attributes, r(R) is an instance of R, t1 and t2 are two tuples in r(R)</a:t>
            </a:r>
          </a:p>
        </p:txBody>
      </p:sp>
      <p:grpSp>
        <p:nvGrpSpPr>
          <p:cNvPr id="3" name="Group 2"/>
          <p:cNvGrpSpPr/>
          <p:nvPr/>
        </p:nvGrpSpPr>
        <p:grpSpPr>
          <a:xfrm>
            <a:off x="1828800" y="2590800"/>
            <a:ext cx="5495925" cy="1058863"/>
            <a:chOff x="1066800" y="3124200"/>
            <a:chExt cx="5495925" cy="1058863"/>
          </a:xfrm>
        </p:grpSpPr>
        <p:graphicFrame>
          <p:nvGraphicFramePr>
            <p:cNvPr id="3074" name="Object 13"/>
            <p:cNvGraphicFramePr>
              <a:graphicFrameLocks noChangeAspect="1"/>
            </p:cNvGraphicFramePr>
            <p:nvPr>
              <p:extLst>
                <p:ext uri="{D42A27DB-BD31-4B8C-83A1-F6EECF244321}">
                  <p14:modId xmlns:p14="http://schemas.microsoft.com/office/powerpoint/2010/main" val="3386005074"/>
                </p:ext>
              </p:extLst>
            </p:nvPr>
          </p:nvGraphicFramePr>
          <p:xfrm>
            <a:off x="1981200" y="3205162"/>
            <a:ext cx="533400" cy="376238"/>
          </p:xfrm>
          <a:graphic>
            <a:graphicData uri="http://schemas.openxmlformats.org/presentationml/2006/ole">
              <mc:AlternateContent xmlns:mc="http://schemas.openxmlformats.org/markup-compatibility/2006">
                <mc:Choice xmlns:v="urn:schemas-microsoft-com:vml" Requires="v">
                  <p:oleObj spid="_x0000_s3537" name="Equation" r:id="rId4" imgW="215640" imgH="152280" progId="Equation.3">
                    <p:embed/>
                  </p:oleObj>
                </mc:Choice>
                <mc:Fallback>
                  <p:oleObj name="Equation" r:id="rId4" imgW="215640" imgH="15228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205162"/>
                          <a:ext cx="533400" cy="3762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3075" name="Object 14"/>
            <p:cNvGraphicFramePr>
              <a:graphicFrameLocks noChangeAspect="1"/>
            </p:cNvGraphicFramePr>
            <p:nvPr>
              <p:extLst>
                <p:ext uri="{D42A27DB-BD31-4B8C-83A1-F6EECF244321}">
                  <p14:modId xmlns:p14="http://schemas.microsoft.com/office/powerpoint/2010/main" val="409074986"/>
                </p:ext>
              </p:extLst>
            </p:nvPr>
          </p:nvGraphicFramePr>
          <p:xfrm>
            <a:off x="2514600" y="3200400"/>
            <a:ext cx="4048125" cy="982663"/>
          </p:xfrm>
          <a:graphic>
            <a:graphicData uri="http://schemas.openxmlformats.org/presentationml/2006/ole">
              <mc:AlternateContent xmlns:mc="http://schemas.openxmlformats.org/markup-compatibility/2006">
                <mc:Choice xmlns:v="urn:schemas-microsoft-com:vml" Requires="v">
                  <p:oleObj spid="_x0000_s3538" name="Equation" r:id="rId6" imgW="1777680" imgH="431640" progId="Equation.3">
                    <p:embed/>
                  </p:oleObj>
                </mc:Choice>
                <mc:Fallback>
                  <p:oleObj name="Equation" r:id="rId6" imgW="1777680" imgH="43164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3200400"/>
                          <a:ext cx="4048125" cy="9826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1066800" y="3124200"/>
              <a:ext cx="838691" cy="461665"/>
            </a:xfrm>
            <a:prstGeom prst="rect">
              <a:avLst/>
            </a:prstGeom>
          </p:spPr>
          <p:txBody>
            <a:bodyPr wrap="none">
              <a:spAutoFit/>
            </a:bodyPr>
            <a:lstStyle/>
            <a:p>
              <a:pPr marL="285750" indent="-285750">
                <a:spcBef>
                  <a:spcPct val="20000"/>
                </a:spcBef>
              </a:pPr>
              <a:r>
                <a:rPr lang="en-US" b="0" dirty="0">
                  <a:latin typeface="Cambria"/>
                  <a:cs typeface="Cambria"/>
                </a:rPr>
                <a:t>X</a:t>
              </a:r>
              <a:r>
                <a:rPr lang="en-US" b="0" dirty="0">
                  <a:latin typeface="Cambria"/>
                  <a:cs typeface="Cambria"/>
                  <a:sym typeface="Wingdings" pitchFamily="2" charset="2"/>
                </a:rPr>
                <a:t>Y </a:t>
              </a:r>
              <a:endParaRPr lang="en-US" b="0" dirty="0">
                <a:latin typeface="Cambria"/>
                <a:cs typeface="Cambria"/>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29" name="Group 1049"/>
          <p:cNvGraphicFramePr>
            <a:graphicFrameLocks noGrp="1"/>
          </p:cNvGraphicFramePr>
          <p:nvPr>
            <p:extLst>
              <p:ext uri="{D42A27DB-BD31-4B8C-83A1-F6EECF244321}">
                <p14:modId xmlns:p14="http://schemas.microsoft.com/office/powerpoint/2010/main" val="2737811323"/>
              </p:ext>
            </p:extLst>
          </p:nvPr>
        </p:nvGraphicFramePr>
        <p:xfrm>
          <a:off x="2514600" y="2346961"/>
          <a:ext cx="3200400" cy="2072640"/>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Y2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Z1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Y2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Z2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Y2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Z3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8936" name="Text Box 1050"/>
          <p:cNvSpPr txBox="1">
            <a:spLocks noChangeArrowheads="1"/>
          </p:cNvSpPr>
          <p:nvPr/>
        </p:nvSpPr>
        <p:spPr bwMode="auto">
          <a:xfrm>
            <a:off x="1295400" y="1143000"/>
            <a:ext cx="6248400" cy="830997"/>
          </a:xfrm>
          <a:prstGeom prst="rect">
            <a:avLst/>
          </a:prstGeom>
          <a:noFill/>
          <a:ln w="9525">
            <a:noFill/>
            <a:miter lim="800000"/>
            <a:headEnd/>
            <a:tailEnd/>
          </a:ln>
        </p:spPr>
        <p:txBody>
          <a:bodyPr wrap="square">
            <a:spAutoFit/>
          </a:bodyPr>
          <a:lstStyle/>
          <a:p>
            <a:r>
              <a:rPr lang="en-US" b="0">
                <a:latin typeface="Cambria"/>
                <a:cs typeface="Cambria"/>
              </a:rPr>
              <a:t>Suppose we have X-&gt;Y. Does this data set violate this dependency? </a:t>
            </a:r>
          </a:p>
        </p:txBody>
      </p:sp>
      <p:sp>
        <p:nvSpPr>
          <p:cNvPr id="2" name="Rectangle 1"/>
          <p:cNvSpPr/>
          <p:nvPr/>
        </p:nvSpPr>
        <p:spPr>
          <a:xfrm>
            <a:off x="1905000" y="4953000"/>
            <a:ext cx="4953000" cy="461665"/>
          </a:xfrm>
          <a:prstGeom prst="rect">
            <a:avLst/>
          </a:prstGeom>
        </p:spPr>
        <p:txBody>
          <a:bodyPr wrap="square">
            <a:spAutoFit/>
          </a:bodyPr>
          <a:lstStyle/>
          <a:p>
            <a:r>
              <a:rPr lang="en-US" b="0">
                <a:latin typeface="Cambria"/>
                <a:cs typeface="Cambria"/>
              </a:rPr>
              <a:t>Does this data set violate Z-&gt;Y?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31" name="Group 1051"/>
          <p:cNvGraphicFramePr>
            <a:graphicFrameLocks noGrp="1"/>
          </p:cNvGraphicFramePr>
          <p:nvPr>
            <p:extLst>
              <p:ext uri="{D42A27DB-BD31-4B8C-83A1-F6EECF244321}">
                <p14:modId xmlns:p14="http://schemas.microsoft.com/office/powerpoint/2010/main" val="405588752"/>
              </p:ext>
            </p:extLst>
          </p:nvPr>
        </p:nvGraphicFramePr>
        <p:xfrm>
          <a:off x="2514600" y="2971800"/>
          <a:ext cx="3200400" cy="2072640"/>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Y1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Z1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Y1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Z2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X1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Y2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Z1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8959" name="Text Box 1073"/>
          <p:cNvSpPr txBox="1">
            <a:spLocks noChangeArrowheads="1"/>
          </p:cNvSpPr>
          <p:nvPr/>
        </p:nvSpPr>
        <p:spPr bwMode="auto">
          <a:xfrm>
            <a:off x="1752600" y="1371600"/>
            <a:ext cx="5257800" cy="1200328"/>
          </a:xfrm>
          <a:prstGeom prst="rect">
            <a:avLst/>
          </a:prstGeom>
          <a:noFill/>
          <a:ln w="9525">
            <a:noFill/>
            <a:miter lim="800000"/>
            <a:headEnd/>
            <a:tailEnd/>
          </a:ln>
        </p:spPr>
        <p:txBody>
          <a:bodyPr wrap="square">
            <a:spAutoFit/>
          </a:bodyPr>
          <a:lstStyle/>
          <a:p>
            <a:r>
              <a:rPr lang="en-US" b="0">
                <a:latin typeface="Cambria"/>
                <a:cs typeface="Cambria"/>
              </a:rPr>
              <a:t>Does this data set violate X-&gt;Y?</a:t>
            </a:r>
          </a:p>
          <a:p>
            <a:r>
              <a:rPr lang="en-US" b="0">
                <a:latin typeface="Cambria"/>
                <a:cs typeface="Cambria"/>
              </a:rPr>
              <a:t>Does this data set violate XY-&gt;Z?</a:t>
            </a:r>
          </a:p>
          <a:p>
            <a:r>
              <a:rPr lang="en-US" b="0">
                <a:latin typeface="Cambria"/>
                <a:cs typeface="Cambria"/>
              </a:rPr>
              <a:t>Does this data set violate Z-&gt;X?</a:t>
            </a:r>
          </a:p>
        </p:txBody>
      </p:sp>
    </p:spTree>
    <p:extLst>
      <p:ext uri="{BB962C8B-B14F-4D97-AF65-F5344CB8AC3E}">
        <p14:creationId xmlns:p14="http://schemas.microsoft.com/office/powerpoint/2010/main" val="1033447485"/>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18973</TotalTime>
  <Words>4602</Words>
  <Application>Microsoft Macintosh PowerPoint</Application>
  <PresentationFormat>On-screen Show (4:3)</PresentationFormat>
  <Paragraphs>517</Paragraphs>
  <Slides>40</Slides>
  <Notes>40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9" baseType="lpstr">
      <vt:lpstr>Arial</vt:lpstr>
      <vt:lpstr>Cambria</vt:lpstr>
      <vt:lpstr>Comic Sans MS</vt:lpstr>
      <vt:lpstr>Monotype Sorts</vt:lpstr>
      <vt:lpstr>Times New Roman</vt:lpstr>
      <vt:lpstr>Wingdings</vt:lpstr>
      <vt:lpstr>Default Design</vt:lpstr>
      <vt:lpstr>Document</vt:lpstr>
      <vt:lpstr>Equation</vt:lpstr>
      <vt:lpstr>Can we have a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Exercise</vt:lpstr>
      <vt:lpstr>Solutions</vt:lpstr>
      <vt:lpstr>PowerPoint Presentation</vt:lpstr>
      <vt:lpstr>PowerPoint Presentation</vt:lpstr>
      <vt:lpstr>PowerPoint Presentation</vt:lpstr>
      <vt:lpstr>PowerPoint Presentation</vt:lpstr>
      <vt:lpstr>PowerPoint Presentation</vt:lpstr>
      <vt:lpstr>App2: Finding a key K for relational schema R based on a set F of FDs</vt:lpstr>
      <vt:lpstr>PowerPoint Presentation</vt:lpstr>
      <vt:lpstr>Computing 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Review: Important Concepts</vt:lpstr>
      <vt:lpstr>Reading</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Computer Scienc</dc:creator>
  <cp:lastModifiedBy>Cai, Ying [COM S]</cp:lastModifiedBy>
  <cp:revision>1051</cp:revision>
  <cp:lastPrinted>2020-09-10T20:23:15Z</cp:lastPrinted>
  <dcterms:created xsi:type="dcterms:W3CDTF">2000-01-30T15:49:14Z</dcterms:created>
  <dcterms:modified xsi:type="dcterms:W3CDTF">2022-09-08T20:15:06Z</dcterms:modified>
</cp:coreProperties>
</file>