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454" r:id="rId2"/>
    <p:sldId id="423" r:id="rId3"/>
    <p:sldId id="283" r:id="rId4"/>
    <p:sldId id="452" r:id="rId5"/>
    <p:sldId id="354" r:id="rId6"/>
    <p:sldId id="453" r:id="rId7"/>
    <p:sldId id="466" r:id="rId8"/>
    <p:sldId id="467" r:id="rId9"/>
    <p:sldId id="468" r:id="rId10"/>
    <p:sldId id="491" r:id="rId11"/>
    <p:sldId id="436" r:id="rId12"/>
    <p:sldId id="443" r:id="rId13"/>
    <p:sldId id="425" r:id="rId14"/>
    <p:sldId id="426" r:id="rId15"/>
    <p:sldId id="428" r:id="rId16"/>
    <p:sldId id="429" r:id="rId17"/>
    <p:sldId id="445" r:id="rId18"/>
    <p:sldId id="492" r:id="rId19"/>
    <p:sldId id="470" r:id="rId20"/>
    <p:sldId id="446" r:id="rId21"/>
    <p:sldId id="493" r:id="rId22"/>
    <p:sldId id="449" r:id="rId23"/>
    <p:sldId id="447" r:id="rId24"/>
    <p:sldId id="448" r:id="rId25"/>
    <p:sldId id="471" r:id="rId26"/>
    <p:sldId id="472" r:id="rId27"/>
    <p:sldId id="473" r:id="rId28"/>
    <p:sldId id="474" r:id="rId29"/>
    <p:sldId id="475" r:id="rId30"/>
    <p:sldId id="476" r:id="rId31"/>
    <p:sldId id="404" r:id="rId32"/>
    <p:sldId id="487" r:id="rId33"/>
    <p:sldId id="477" r:id="rId34"/>
    <p:sldId id="489" r:id="rId35"/>
    <p:sldId id="478" r:id="rId36"/>
    <p:sldId id="490" r:id="rId37"/>
    <p:sldId id="479" r:id="rId38"/>
    <p:sldId id="480" r:id="rId39"/>
    <p:sldId id="481" r:id="rId40"/>
    <p:sldId id="482" r:id="rId41"/>
    <p:sldId id="483" r:id="rId42"/>
    <p:sldId id="484" r:id="rId43"/>
    <p:sldId id="485" r:id="rId44"/>
  </p:sldIdLst>
  <p:sldSz cx="9144000" cy="6858000" type="screen4x3"/>
  <p:notesSz cx="7315200" cy="9601200"/>
  <p:defaultTextStyle>
    <a:defPPr>
      <a:defRPr lang="en-US"/>
    </a:defPPr>
    <a:lvl1pPr algn="l" rtl="0" fontAlgn="base">
      <a:spcBef>
        <a:spcPct val="0"/>
      </a:spcBef>
      <a:spcAft>
        <a:spcPct val="0"/>
      </a:spcAft>
      <a:defRPr sz="2400" b="1" kern="1200">
        <a:solidFill>
          <a:schemeClr val="tx1"/>
        </a:solidFill>
        <a:latin typeface="Comic Sans MS" pitchFamily="66" charset="0"/>
        <a:ea typeface="+mn-ea"/>
        <a:cs typeface="+mn-cs"/>
      </a:defRPr>
    </a:lvl1pPr>
    <a:lvl2pPr marL="457200" algn="l" rtl="0" fontAlgn="base">
      <a:spcBef>
        <a:spcPct val="0"/>
      </a:spcBef>
      <a:spcAft>
        <a:spcPct val="0"/>
      </a:spcAft>
      <a:defRPr sz="2400" b="1" kern="1200">
        <a:solidFill>
          <a:schemeClr val="tx1"/>
        </a:solidFill>
        <a:latin typeface="Comic Sans MS" pitchFamily="66" charset="0"/>
        <a:ea typeface="+mn-ea"/>
        <a:cs typeface="+mn-cs"/>
      </a:defRPr>
    </a:lvl2pPr>
    <a:lvl3pPr marL="914400" algn="l" rtl="0" fontAlgn="base">
      <a:spcBef>
        <a:spcPct val="0"/>
      </a:spcBef>
      <a:spcAft>
        <a:spcPct val="0"/>
      </a:spcAft>
      <a:defRPr sz="2400" b="1" kern="1200">
        <a:solidFill>
          <a:schemeClr val="tx1"/>
        </a:solidFill>
        <a:latin typeface="Comic Sans MS" pitchFamily="66" charset="0"/>
        <a:ea typeface="+mn-ea"/>
        <a:cs typeface="+mn-cs"/>
      </a:defRPr>
    </a:lvl3pPr>
    <a:lvl4pPr marL="1371600" algn="l" rtl="0" fontAlgn="base">
      <a:spcBef>
        <a:spcPct val="0"/>
      </a:spcBef>
      <a:spcAft>
        <a:spcPct val="0"/>
      </a:spcAft>
      <a:defRPr sz="2400" b="1" kern="1200">
        <a:solidFill>
          <a:schemeClr val="tx1"/>
        </a:solidFill>
        <a:latin typeface="Comic Sans MS" pitchFamily="66" charset="0"/>
        <a:ea typeface="+mn-ea"/>
        <a:cs typeface="+mn-cs"/>
      </a:defRPr>
    </a:lvl4pPr>
    <a:lvl5pPr marL="1828800" algn="l" rtl="0" fontAlgn="base">
      <a:spcBef>
        <a:spcPct val="0"/>
      </a:spcBef>
      <a:spcAft>
        <a:spcPct val="0"/>
      </a:spcAft>
      <a:defRPr sz="2400" b="1" kern="1200">
        <a:solidFill>
          <a:schemeClr val="tx1"/>
        </a:solidFill>
        <a:latin typeface="Comic Sans MS" pitchFamily="66" charset="0"/>
        <a:ea typeface="+mn-ea"/>
        <a:cs typeface="+mn-cs"/>
      </a:defRPr>
    </a:lvl5pPr>
    <a:lvl6pPr marL="2286000" algn="l" defTabSz="914400" rtl="0" eaLnBrk="1" latinLnBrk="0" hangingPunct="1">
      <a:defRPr sz="2400" b="1" kern="1200">
        <a:solidFill>
          <a:schemeClr val="tx1"/>
        </a:solidFill>
        <a:latin typeface="Comic Sans MS" pitchFamily="66" charset="0"/>
        <a:ea typeface="+mn-ea"/>
        <a:cs typeface="+mn-cs"/>
      </a:defRPr>
    </a:lvl6pPr>
    <a:lvl7pPr marL="2743200" algn="l" defTabSz="914400" rtl="0" eaLnBrk="1" latinLnBrk="0" hangingPunct="1">
      <a:defRPr sz="2400" b="1" kern="1200">
        <a:solidFill>
          <a:schemeClr val="tx1"/>
        </a:solidFill>
        <a:latin typeface="Comic Sans MS" pitchFamily="66" charset="0"/>
        <a:ea typeface="+mn-ea"/>
        <a:cs typeface="+mn-cs"/>
      </a:defRPr>
    </a:lvl7pPr>
    <a:lvl8pPr marL="3200400" algn="l" defTabSz="914400" rtl="0" eaLnBrk="1" latinLnBrk="0" hangingPunct="1">
      <a:defRPr sz="2400" b="1" kern="1200">
        <a:solidFill>
          <a:schemeClr val="tx1"/>
        </a:solidFill>
        <a:latin typeface="Comic Sans MS" pitchFamily="66" charset="0"/>
        <a:ea typeface="+mn-ea"/>
        <a:cs typeface="+mn-cs"/>
      </a:defRPr>
    </a:lvl8pPr>
    <a:lvl9pPr marL="3657600" algn="l" defTabSz="914400" rtl="0" eaLnBrk="1" latinLnBrk="0" hangingPunct="1">
      <a:defRPr sz="2400" b="1" kern="1200">
        <a:solidFill>
          <a:schemeClr val="tx1"/>
        </a:solidFill>
        <a:latin typeface="Comic Sans MS"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04" autoAdjust="0"/>
    <p:restoredTop sz="94828" autoAdjust="0"/>
  </p:normalViewPr>
  <p:slideViewPr>
    <p:cSldViewPr>
      <p:cViewPr varScale="1">
        <p:scale>
          <a:sx n="109" d="100"/>
          <a:sy n="109" d="100"/>
        </p:scale>
        <p:origin x="752"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7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wmf"/><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wmf"/><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168650" cy="481013"/>
          </a:xfrm>
          <a:prstGeom prst="rect">
            <a:avLst/>
          </a:prstGeom>
          <a:noFill/>
          <a:ln w="9525">
            <a:noFill/>
            <a:miter lim="800000"/>
            <a:headEnd/>
            <a:tailEnd/>
          </a:ln>
          <a:effectLst/>
        </p:spPr>
        <p:txBody>
          <a:bodyPr vert="horz" wrap="square" lIns="96956" tIns="48478" rIns="96956" bIns="48478" numCol="1" anchor="t" anchorCtr="0" compatLnSpc="1">
            <a:prstTxWarp prst="textNoShape">
              <a:avLst/>
            </a:prstTxWarp>
          </a:bodyPr>
          <a:lstStyle>
            <a:lvl1pPr defTabSz="969963">
              <a:defRPr sz="1200" b="0"/>
            </a:lvl1pPr>
          </a:lstStyle>
          <a:p>
            <a:pPr>
              <a:defRPr/>
            </a:pPr>
            <a:endParaRPr lang="en-US"/>
          </a:p>
        </p:txBody>
      </p:sp>
      <p:sp>
        <p:nvSpPr>
          <p:cNvPr id="65539" name="Rectangle 3"/>
          <p:cNvSpPr>
            <a:spLocks noGrp="1" noChangeArrowheads="1"/>
          </p:cNvSpPr>
          <p:nvPr>
            <p:ph type="dt" sz="quarter" idx="1"/>
          </p:nvPr>
        </p:nvSpPr>
        <p:spPr bwMode="auto">
          <a:xfrm>
            <a:off x="4146550" y="0"/>
            <a:ext cx="3168650" cy="481013"/>
          </a:xfrm>
          <a:prstGeom prst="rect">
            <a:avLst/>
          </a:prstGeom>
          <a:noFill/>
          <a:ln w="9525">
            <a:noFill/>
            <a:miter lim="800000"/>
            <a:headEnd/>
            <a:tailEnd/>
          </a:ln>
          <a:effectLst/>
        </p:spPr>
        <p:txBody>
          <a:bodyPr vert="horz" wrap="square" lIns="96956" tIns="48478" rIns="96956" bIns="48478" numCol="1" anchor="t" anchorCtr="0" compatLnSpc="1">
            <a:prstTxWarp prst="textNoShape">
              <a:avLst/>
            </a:prstTxWarp>
          </a:bodyPr>
          <a:lstStyle>
            <a:lvl1pPr algn="r" defTabSz="969963">
              <a:defRPr sz="1200" b="0"/>
            </a:lvl1pPr>
          </a:lstStyle>
          <a:p>
            <a:pPr>
              <a:defRPr/>
            </a:pPr>
            <a:endParaRPr lang="en-US"/>
          </a:p>
        </p:txBody>
      </p:sp>
      <p:sp>
        <p:nvSpPr>
          <p:cNvPr id="65540" name="Rectangle 4"/>
          <p:cNvSpPr>
            <a:spLocks noGrp="1" noChangeArrowheads="1"/>
          </p:cNvSpPr>
          <p:nvPr>
            <p:ph type="ftr" sz="quarter" idx="2"/>
          </p:nvPr>
        </p:nvSpPr>
        <p:spPr bwMode="auto">
          <a:xfrm>
            <a:off x="0" y="9120188"/>
            <a:ext cx="3168650" cy="481012"/>
          </a:xfrm>
          <a:prstGeom prst="rect">
            <a:avLst/>
          </a:prstGeom>
          <a:noFill/>
          <a:ln w="9525">
            <a:noFill/>
            <a:miter lim="800000"/>
            <a:headEnd/>
            <a:tailEnd/>
          </a:ln>
          <a:effectLst/>
        </p:spPr>
        <p:txBody>
          <a:bodyPr vert="horz" wrap="square" lIns="96956" tIns="48478" rIns="96956" bIns="48478" numCol="1" anchor="b" anchorCtr="0" compatLnSpc="1">
            <a:prstTxWarp prst="textNoShape">
              <a:avLst/>
            </a:prstTxWarp>
          </a:bodyPr>
          <a:lstStyle>
            <a:lvl1pPr defTabSz="969963">
              <a:defRPr sz="1200" b="0"/>
            </a:lvl1pPr>
          </a:lstStyle>
          <a:p>
            <a:pPr>
              <a:defRPr/>
            </a:pPr>
            <a:endParaRPr lang="en-US"/>
          </a:p>
        </p:txBody>
      </p:sp>
      <p:sp>
        <p:nvSpPr>
          <p:cNvPr id="65541" name="Rectangle 5"/>
          <p:cNvSpPr>
            <a:spLocks noGrp="1" noChangeArrowheads="1"/>
          </p:cNvSpPr>
          <p:nvPr>
            <p:ph type="sldNum" sz="quarter" idx="3"/>
          </p:nvPr>
        </p:nvSpPr>
        <p:spPr bwMode="auto">
          <a:xfrm>
            <a:off x="4146550" y="9120188"/>
            <a:ext cx="3168650" cy="481012"/>
          </a:xfrm>
          <a:prstGeom prst="rect">
            <a:avLst/>
          </a:prstGeom>
          <a:noFill/>
          <a:ln w="9525">
            <a:noFill/>
            <a:miter lim="800000"/>
            <a:headEnd/>
            <a:tailEnd/>
          </a:ln>
          <a:effectLst/>
        </p:spPr>
        <p:txBody>
          <a:bodyPr vert="horz" wrap="square" lIns="96956" tIns="48478" rIns="96956" bIns="48478" numCol="1" anchor="b" anchorCtr="0" compatLnSpc="1">
            <a:prstTxWarp prst="textNoShape">
              <a:avLst/>
            </a:prstTxWarp>
          </a:bodyPr>
          <a:lstStyle>
            <a:lvl1pPr algn="r" defTabSz="969963">
              <a:defRPr sz="1200" b="0"/>
            </a:lvl1pPr>
          </a:lstStyle>
          <a:p>
            <a:pPr>
              <a:defRPr/>
            </a:pPr>
            <a:fld id="{7AC6FAC5-DEC6-4926-9628-CE0652CE947F}" type="slidenum">
              <a:rPr lang="en-US"/>
              <a:pPr>
                <a:defRPr/>
              </a:pPr>
              <a:t>‹#›</a:t>
            </a:fld>
            <a:endParaRPr lang="en-US"/>
          </a:p>
        </p:txBody>
      </p:sp>
    </p:spTree>
    <p:extLst>
      <p:ext uri="{BB962C8B-B14F-4D97-AF65-F5344CB8AC3E}">
        <p14:creationId xmlns:p14="http://schemas.microsoft.com/office/powerpoint/2010/main" val="4430175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3209925" cy="515938"/>
          </a:xfrm>
          <a:prstGeom prst="rect">
            <a:avLst/>
          </a:prstGeom>
          <a:noFill/>
          <a:ln w="9525">
            <a:noFill/>
            <a:miter lim="800000"/>
            <a:headEnd/>
            <a:tailEnd/>
          </a:ln>
          <a:effectLst/>
        </p:spPr>
        <p:txBody>
          <a:bodyPr vert="horz" wrap="square" lIns="96956" tIns="48478" rIns="96956" bIns="48478" numCol="1" anchor="t" anchorCtr="0" compatLnSpc="1">
            <a:prstTxWarp prst="textNoShape">
              <a:avLst/>
            </a:prstTxWarp>
          </a:bodyPr>
          <a:lstStyle>
            <a:lvl1pPr defTabSz="969963">
              <a:defRPr sz="1200" b="0"/>
            </a:lvl1pPr>
          </a:lstStyle>
          <a:p>
            <a:pPr>
              <a:defRPr/>
            </a:pPr>
            <a:endParaRPr lang="en-US"/>
          </a:p>
        </p:txBody>
      </p:sp>
      <p:sp>
        <p:nvSpPr>
          <p:cNvPr id="70659" name="Rectangle 3"/>
          <p:cNvSpPr>
            <a:spLocks noGrp="1" noChangeArrowheads="1"/>
          </p:cNvSpPr>
          <p:nvPr>
            <p:ph type="dt" idx="1"/>
          </p:nvPr>
        </p:nvSpPr>
        <p:spPr bwMode="auto">
          <a:xfrm>
            <a:off x="4170363" y="0"/>
            <a:ext cx="3132137" cy="515938"/>
          </a:xfrm>
          <a:prstGeom prst="rect">
            <a:avLst/>
          </a:prstGeom>
          <a:noFill/>
          <a:ln w="9525">
            <a:noFill/>
            <a:miter lim="800000"/>
            <a:headEnd/>
            <a:tailEnd/>
          </a:ln>
          <a:effectLst/>
        </p:spPr>
        <p:txBody>
          <a:bodyPr vert="horz" wrap="square" lIns="96956" tIns="48478" rIns="96956" bIns="48478" numCol="1" anchor="t" anchorCtr="0" compatLnSpc="1">
            <a:prstTxWarp prst="textNoShape">
              <a:avLst/>
            </a:prstTxWarp>
          </a:bodyPr>
          <a:lstStyle>
            <a:lvl1pPr algn="r" defTabSz="969963">
              <a:defRPr sz="1200" b="0"/>
            </a:lvl1pPr>
          </a:lstStyle>
          <a:p>
            <a:pPr>
              <a:defRPr/>
            </a:pPr>
            <a:endParaRPr lang="en-US"/>
          </a:p>
        </p:txBody>
      </p:sp>
      <p:sp>
        <p:nvSpPr>
          <p:cNvPr id="95236" name="Rectangle 4"/>
          <p:cNvSpPr>
            <a:spLocks noGrp="1" noRot="1" noChangeAspect="1" noChangeArrowheads="1" noTextEdit="1"/>
          </p:cNvSpPr>
          <p:nvPr>
            <p:ph type="sldImg" idx="2"/>
          </p:nvPr>
        </p:nvSpPr>
        <p:spPr bwMode="auto">
          <a:xfrm>
            <a:off x="1244600" y="687388"/>
            <a:ext cx="4814888" cy="3611562"/>
          </a:xfrm>
          <a:prstGeom prst="rect">
            <a:avLst/>
          </a:prstGeom>
          <a:noFill/>
          <a:ln w="9525">
            <a:solidFill>
              <a:srgbClr val="000000"/>
            </a:solidFill>
            <a:miter lim="800000"/>
            <a:headEnd/>
            <a:tailEnd/>
          </a:ln>
        </p:spPr>
      </p:sp>
      <p:sp>
        <p:nvSpPr>
          <p:cNvPr id="70661" name="Rectangle 5"/>
          <p:cNvSpPr>
            <a:spLocks noGrp="1" noChangeArrowheads="1"/>
          </p:cNvSpPr>
          <p:nvPr>
            <p:ph type="body" sz="quarter" idx="3"/>
          </p:nvPr>
        </p:nvSpPr>
        <p:spPr bwMode="auto">
          <a:xfrm>
            <a:off x="962025" y="4556125"/>
            <a:ext cx="5376863" cy="4297363"/>
          </a:xfrm>
          <a:prstGeom prst="rect">
            <a:avLst/>
          </a:prstGeom>
          <a:noFill/>
          <a:ln w="9525">
            <a:noFill/>
            <a:miter lim="800000"/>
            <a:headEnd/>
            <a:tailEnd/>
          </a:ln>
          <a:effectLst/>
        </p:spPr>
        <p:txBody>
          <a:bodyPr vert="horz" wrap="square" lIns="96956" tIns="48478" rIns="96956" bIns="4847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0662" name="Rectangle 6"/>
          <p:cNvSpPr>
            <a:spLocks noGrp="1" noChangeArrowheads="1"/>
          </p:cNvSpPr>
          <p:nvPr>
            <p:ph type="ftr" sz="quarter" idx="4"/>
          </p:nvPr>
        </p:nvSpPr>
        <p:spPr bwMode="auto">
          <a:xfrm>
            <a:off x="0" y="9112250"/>
            <a:ext cx="3209925" cy="515938"/>
          </a:xfrm>
          <a:prstGeom prst="rect">
            <a:avLst/>
          </a:prstGeom>
          <a:noFill/>
          <a:ln w="9525">
            <a:noFill/>
            <a:miter lim="800000"/>
            <a:headEnd/>
            <a:tailEnd/>
          </a:ln>
          <a:effectLst/>
        </p:spPr>
        <p:txBody>
          <a:bodyPr vert="horz" wrap="square" lIns="96956" tIns="48478" rIns="96956" bIns="48478" numCol="1" anchor="b" anchorCtr="0" compatLnSpc="1">
            <a:prstTxWarp prst="textNoShape">
              <a:avLst/>
            </a:prstTxWarp>
          </a:bodyPr>
          <a:lstStyle>
            <a:lvl1pPr defTabSz="969963">
              <a:defRPr sz="1200" b="0"/>
            </a:lvl1pPr>
          </a:lstStyle>
          <a:p>
            <a:pPr>
              <a:defRPr/>
            </a:pPr>
            <a:endParaRPr lang="en-US"/>
          </a:p>
        </p:txBody>
      </p:sp>
      <p:sp>
        <p:nvSpPr>
          <p:cNvPr id="70663" name="Rectangle 7"/>
          <p:cNvSpPr>
            <a:spLocks noGrp="1" noChangeArrowheads="1"/>
          </p:cNvSpPr>
          <p:nvPr>
            <p:ph type="sldNum" sz="quarter" idx="5"/>
          </p:nvPr>
        </p:nvSpPr>
        <p:spPr bwMode="auto">
          <a:xfrm>
            <a:off x="4170363" y="9112250"/>
            <a:ext cx="3132137" cy="515938"/>
          </a:xfrm>
          <a:prstGeom prst="rect">
            <a:avLst/>
          </a:prstGeom>
          <a:noFill/>
          <a:ln w="9525">
            <a:noFill/>
            <a:miter lim="800000"/>
            <a:headEnd/>
            <a:tailEnd/>
          </a:ln>
          <a:effectLst/>
        </p:spPr>
        <p:txBody>
          <a:bodyPr vert="horz" wrap="square" lIns="96956" tIns="48478" rIns="96956" bIns="48478" numCol="1" anchor="b" anchorCtr="0" compatLnSpc="1">
            <a:prstTxWarp prst="textNoShape">
              <a:avLst/>
            </a:prstTxWarp>
          </a:bodyPr>
          <a:lstStyle>
            <a:lvl1pPr algn="r" defTabSz="969963">
              <a:defRPr sz="1200" b="0"/>
            </a:lvl1pPr>
          </a:lstStyle>
          <a:p>
            <a:pPr>
              <a:defRPr/>
            </a:pPr>
            <a:fld id="{3AA7D3BC-4304-47F6-9332-D7C8B43A4208}" type="slidenum">
              <a:rPr lang="en-US"/>
              <a:pPr>
                <a:defRPr/>
              </a:pPr>
              <a:t>‹#›</a:t>
            </a:fld>
            <a:endParaRPr lang="en-US"/>
          </a:p>
        </p:txBody>
      </p:sp>
    </p:spTree>
    <p:extLst>
      <p:ext uri="{BB962C8B-B14F-4D97-AF65-F5344CB8AC3E}">
        <p14:creationId xmlns:p14="http://schemas.microsoft.com/office/powerpoint/2010/main" val="14874240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06CE021C-B2D5-4D0D-B00F-62B282EE9293}" type="slidenum">
              <a:rPr lang="en-US" smtClean="0"/>
              <a:pPr/>
              <a:t>1</a:t>
            </a:fld>
            <a:endParaRPr lang="en-US"/>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r>
              <a:rPr lang="en-US" dirty="0"/>
              <a:t>Finding all possible keys is NP-complete.</a:t>
            </a:r>
          </a:p>
          <a:p>
            <a:pPr eaLnBrk="1" hangingPunct="1"/>
            <a:r>
              <a:rPr lang="en-US" dirty="0"/>
              <a:t>Lossless join decomposition is based o the assumption that </a:t>
            </a:r>
          </a:p>
          <a:p>
            <a:pPr eaLnBrk="1" hangingPunct="1"/>
            <a:r>
              <a:rPr lang="en-US" dirty="0"/>
              <a:t>“no null values are allowed for the join attributes”.</a:t>
            </a:r>
          </a:p>
          <a:p>
            <a:pPr eaLnBrk="1" hangingPunct="1"/>
            <a:r>
              <a:rPr lang="en-US" dirty="0"/>
              <a:t>Key for R is A.</a:t>
            </a:r>
          </a:p>
        </p:txBody>
      </p:sp>
    </p:spTree>
    <p:extLst>
      <p:ext uri="{BB962C8B-B14F-4D97-AF65-F5344CB8AC3E}">
        <p14:creationId xmlns:p14="http://schemas.microsoft.com/office/powerpoint/2010/main" val="27529425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a:ln/>
        </p:spPr>
      </p:sp>
      <p:sp>
        <p:nvSpPr>
          <p:cNvPr id="140291" name="Notes Placeholder 2"/>
          <p:cNvSpPr>
            <a:spLocks noGrp="1"/>
          </p:cNvSpPr>
          <p:nvPr>
            <p:ph type="body" idx="1"/>
          </p:nvPr>
        </p:nvSpPr>
        <p:spPr>
          <a:noFill/>
          <a:ln/>
        </p:spPr>
        <p:txBody>
          <a:bodyPr/>
          <a:lstStyle/>
          <a:p>
            <a:pPr eaLnBrk="1" hangingPunct="1"/>
            <a:endParaRPr lang="en-US"/>
          </a:p>
        </p:txBody>
      </p:sp>
      <p:sp>
        <p:nvSpPr>
          <p:cNvPr id="140292" name="Slide Number Placeholder 3"/>
          <p:cNvSpPr>
            <a:spLocks noGrp="1"/>
          </p:cNvSpPr>
          <p:nvPr>
            <p:ph type="sldNum" sz="quarter" idx="5"/>
          </p:nvPr>
        </p:nvSpPr>
        <p:spPr>
          <a:noFill/>
        </p:spPr>
        <p:txBody>
          <a:bodyPr/>
          <a:lstStyle/>
          <a:p>
            <a:fld id="{3AE8DF32-6135-429A-9ED6-FB0F2EBEE2B4}" type="slidenum">
              <a:rPr lang="en-US" smtClean="0"/>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a:ln/>
        </p:spPr>
      </p:sp>
      <p:sp>
        <p:nvSpPr>
          <p:cNvPr id="141315" name="Notes Placeholder 2"/>
          <p:cNvSpPr>
            <a:spLocks noGrp="1"/>
          </p:cNvSpPr>
          <p:nvPr>
            <p:ph type="body" idx="1"/>
          </p:nvPr>
        </p:nvSpPr>
        <p:spPr>
          <a:noFill/>
          <a:ln/>
        </p:spPr>
        <p:txBody>
          <a:bodyPr/>
          <a:lstStyle/>
          <a:p>
            <a:pPr eaLnBrk="1" hangingPunct="1"/>
            <a:endParaRPr lang="en-US"/>
          </a:p>
        </p:txBody>
      </p:sp>
      <p:sp>
        <p:nvSpPr>
          <p:cNvPr id="141316" name="Slide Number Placeholder 3"/>
          <p:cNvSpPr>
            <a:spLocks noGrp="1"/>
          </p:cNvSpPr>
          <p:nvPr>
            <p:ph type="sldNum" sz="quarter" idx="5"/>
          </p:nvPr>
        </p:nvSpPr>
        <p:spPr>
          <a:noFill/>
        </p:spPr>
        <p:txBody>
          <a:bodyPr/>
          <a:lstStyle/>
          <a:p>
            <a:fld id="{3CE3C5F7-5C40-4384-8471-8CB4DACB7A60}" type="slidenum">
              <a:rPr lang="en-US" smtClean="0"/>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a:ln/>
        </p:spPr>
      </p:sp>
      <p:sp>
        <p:nvSpPr>
          <p:cNvPr id="143363" name="Notes Placeholder 2"/>
          <p:cNvSpPr>
            <a:spLocks noGrp="1"/>
          </p:cNvSpPr>
          <p:nvPr>
            <p:ph type="body" idx="1"/>
          </p:nvPr>
        </p:nvSpPr>
        <p:spPr>
          <a:noFill/>
          <a:ln/>
        </p:spPr>
        <p:txBody>
          <a:bodyPr/>
          <a:lstStyle/>
          <a:p>
            <a:pPr eaLnBrk="1" hangingPunct="1"/>
            <a:endParaRPr lang="en-US"/>
          </a:p>
        </p:txBody>
      </p:sp>
      <p:sp>
        <p:nvSpPr>
          <p:cNvPr id="143364" name="Slide Number Placeholder 3"/>
          <p:cNvSpPr>
            <a:spLocks noGrp="1"/>
          </p:cNvSpPr>
          <p:nvPr>
            <p:ph type="sldNum" sz="quarter" idx="5"/>
          </p:nvPr>
        </p:nvSpPr>
        <p:spPr>
          <a:noFill/>
        </p:spPr>
        <p:txBody>
          <a:bodyPr/>
          <a:lstStyle/>
          <a:p>
            <a:fld id="{28162BCD-CA05-42E8-9322-93875BED83EB}" type="slidenum">
              <a:rPr lang="en-US" smtClean="0"/>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a:ln/>
        </p:spPr>
      </p:sp>
      <p:sp>
        <p:nvSpPr>
          <p:cNvPr id="144387" name="Notes Placeholder 2"/>
          <p:cNvSpPr>
            <a:spLocks noGrp="1"/>
          </p:cNvSpPr>
          <p:nvPr>
            <p:ph type="body" idx="1"/>
          </p:nvPr>
        </p:nvSpPr>
        <p:spPr>
          <a:noFill/>
          <a:ln/>
        </p:spPr>
        <p:txBody>
          <a:bodyPr/>
          <a:lstStyle/>
          <a:p>
            <a:pPr eaLnBrk="1" hangingPunct="1"/>
            <a:endParaRPr lang="en-US"/>
          </a:p>
        </p:txBody>
      </p:sp>
      <p:sp>
        <p:nvSpPr>
          <p:cNvPr id="144388" name="Slide Number Placeholder 3"/>
          <p:cNvSpPr>
            <a:spLocks noGrp="1"/>
          </p:cNvSpPr>
          <p:nvPr>
            <p:ph type="sldNum" sz="quarter" idx="5"/>
          </p:nvPr>
        </p:nvSpPr>
        <p:spPr>
          <a:noFill/>
        </p:spPr>
        <p:txBody>
          <a:bodyPr/>
          <a:lstStyle/>
          <a:p>
            <a:fld id="{2C2EF792-377E-4A0E-848D-F6D9EC17EAD7}"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9E3E0FB7-363B-407D-AD8C-7E69C4A86BC3}" type="slidenum">
              <a:rPr lang="en-US" smtClean="0"/>
              <a:pPr/>
              <a:t>17</a:t>
            </a:fld>
            <a:endParaRPr lang="en-US"/>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9E3E0FB7-363B-407D-AD8C-7E69C4A86BC3}" type="slidenum">
              <a:rPr lang="en-US" smtClean="0"/>
              <a:pPr/>
              <a:t>18</a:t>
            </a:fld>
            <a:endParaRPr lang="en-US"/>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944993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9E3E0FB7-363B-407D-AD8C-7E69C4A86BC3}" type="slidenum">
              <a:rPr lang="en-US" smtClean="0"/>
              <a:pPr/>
              <a:t>19</a:t>
            </a:fld>
            <a:endParaRPr lang="en-US"/>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9E3E0FB7-363B-407D-AD8C-7E69C4A86BC3}" type="slidenum">
              <a:rPr lang="en-US" smtClean="0"/>
              <a:pPr/>
              <a:t>20</a:t>
            </a:fld>
            <a:endParaRPr lang="en-US"/>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9E3E0FB7-363B-407D-AD8C-7E69C4A86BC3}" type="slidenum">
              <a:rPr lang="en-US" smtClean="0"/>
              <a:pPr/>
              <a:t>21</a:t>
            </a:fld>
            <a:endParaRPr lang="en-US"/>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145361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9E3E0FB7-363B-407D-AD8C-7E69C4A86BC3}" type="slidenum">
              <a:rPr lang="en-US" smtClean="0"/>
              <a:pPr/>
              <a:t>22</a:t>
            </a:fld>
            <a:endParaRPr lang="en-US"/>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72436A93-91B2-40E3-BCAA-D3A0B8E64ED1}" type="slidenum">
              <a:rPr lang="en-US" smtClean="0"/>
              <a:pPr/>
              <a:t>3</a:t>
            </a:fld>
            <a:endParaRPr lang="en-US"/>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r>
              <a:rPr lang="en-US"/>
              <a:t>We now come back to the problem, i.e., how do I know a design is good or not?</a:t>
            </a:r>
          </a:p>
          <a:p>
            <a:pPr eaLnBrk="1" hangingPunct="1"/>
            <a:r>
              <a:rPr lang="en-US"/>
              <a:t>Our approach to this problem is to develop several normal forms. For each normal form, we then find the potential problems it has and the problems it does not have. Then given a design, we check which normal form it belongs to. If it does not belong to the normal form we like, we try to make it the normal form we like. This process is called normalization.</a:t>
            </a:r>
          </a:p>
          <a:p>
            <a:pPr eaLnBrk="1" hangingPunct="1"/>
            <a:endParaRPr lang="en-US"/>
          </a:p>
          <a:p>
            <a:pPr eaLnBrk="1" hangingPunct="1"/>
            <a:r>
              <a:rPr lang="en-US"/>
              <a:t>This approach is used extensively in our daily life (student categories, etc.) The challenge is, what normal form we like? How to minimize the number of normal form? Do these normal forms cover all cases? </a:t>
            </a:r>
          </a:p>
          <a:p>
            <a:pPr eaLnBrk="1" hangingPunct="1"/>
            <a:endParaRPr lang="en-US"/>
          </a:p>
          <a:p>
            <a:pPr eaLnBrk="1" hangingPunct="1"/>
            <a:endParaRPr lang="en-US"/>
          </a:p>
          <a:p>
            <a:pPr eaLnBrk="1" hangingPunct="1"/>
            <a:r>
              <a:rPr lang="en-US"/>
              <a:t>For this purpose, we develop several normal forms. If a design is in some of these forms, we know certain kinds of problems are avoided. If the problems cannot be tolerated, we can decompose the relations. </a:t>
            </a:r>
          </a:p>
          <a:p>
            <a:pPr eaLnBrk="1" hangingPunct="1"/>
            <a:endParaRPr lang="en-US"/>
          </a:p>
          <a:p>
            <a:pPr eaLnBrk="1" hangingPunct="1"/>
            <a:r>
              <a:rPr lang="en-US"/>
              <a:t>Codd’s original three normal forms (NFs):</a:t>
            </a:r>
          </a:p>
          <a:p>
            <a:pPr eaLnBrk="1" hangingPunct="1"/>
            <a:r>
              <a:rPr lang="en-US"/>
              <a:t>A relation is in 1NF if and only if all underlying simple domains contain atomic values only.</a:t>
            </a:r>
          </a:p>
          <a:p>
            <a:pPr eaLnBrk="1" hangingPunct="1"/>
            <a:r>
              <a:rPr lang="en-US"/>
              <a:t>A relation is in 2NF if and only if it is in 1NF and every nonkey attributes is fully dependent on the primary key.</a:t>
            </a:r>
          </a:p>
          <a:p>
            <a:pPr eaLnBrk="1" hangingPunct="1"/>
            <a:r>
              <a:rPr lang="en-US"/>
              <a:t>A relation is in 3NF if and only if it is in 2NF and every nonkey attribute is nontransitively dependent on the primary key.</a:t>
            </a:r>
          </a:p>
          <a:p>
            <a:pPr>
              <a:spcBef>
                <a:spcPct val="20000"/>
              </a:spcBef>
              <a:buClr>
                <a:schemeClr val="tx1"/>
              </a:buClr>
              <a:buSzPct val="75000"/>
              <a:buFontTx/>
              <a:buChar char="•"/>
            </a:pPr>
            <a:r>
              <a:rPr lang="en-US"/>
              <a:t>Later on the original definitions of the normal forms are generalized.</a:t>
            </a:r>
          </a:p>
          <a:p>
            <a:pPr eaLnBrk="1" hangingPunct="1"/>
            <a:endParaRPr lang="en-US"/>
          </a:p>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9E3E0FB7-363B-407D-AD8C-7E69C4A86BC3}" type="slidenum">
              <a:rPr lang="en-US" smtClean="0"/>
              <a:pPr/>
              <a:t>23</a:t>
            </a:fld>
            <a:endParaRPr lang="en-US"/>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9E3E0FB7-363B-407D-AD8C-7E69C4A86BC3}" type="slidenum">
              <a:rPr lang="en-US" smtClean="0"/>
              <a:pPr/>
              <a:t>24</a:t>
            </a:fld>
            <a:endParaRPr lang="en-US"/>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a:ln/>
        </p:spPr>
      </p:sp>
      <p:sp>
        <p:nvSpPr>
          <p:cNvPr id="147459" name="Notes Placeholder 2"/>
          <p:cNvSpPr>
            <a:spLocks noGrp="1"/>
          </p:cNvSpPr>
          <p:nvPr>
            <p:ph type="body" idx="1"/>
          </p:nvPr>
        </p:nvSpPr>
        <p:spPr>
          <a:noFill/>
          <a:ln/>
        </p:spPr>
        <p:txBody>
          <a:bodyPr/>
          <a:lstStyle/>
          <a:p>
            <a:pPr eaLnBrk="1" hangingPunct="1"/>
            <a:endParaRPr lang="en-US"/>
          </a:p>
        </p:txBody>
      </p:sp>
      <p:sp>
        <p:nvSpPr>
          <p:cNvPr id="147460" name="Slide Number Placeholder 3"/>
          <p:cNvSpPr>
            <a:spLocks noGrp="1"/>
          </p:cNvSpPr>
          <p:nvPr>
            <p:ph type="sldNum" sz="quarter" idx="5"/>
          </p:nvPr>
        </p:nvSpPr>
        <p:spPr>
          <a:noFill/>
        </p:spPr>
        <p:txBody>
          <a:bodyPr/>
          <a:lstStyle/>
          <a:p>
            <a:fld id="{C64CCEBA-8EF7-4B2E-AB77-B31BF1B187A9}" type="slidenum">
              <a:rPr lang="en-US" smtClean="0"/>
              <a:pPr/>
              <a:t>25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a:ln/>
        </p:spPr>
      </p:sp>
      <p:sp>
        <p:nvSpPr>
          <p:cNvPr id="147459" name="Notes Placeholder 2"/>
          <p:cNvSpPr>
            <a:spLocks noGrp="1"/>
          </p:cNvSpPr>
          <p:nvPr>
            <p:ph type="body" idx="1"/>
          </p:nvPr>
        </p:nvSpPr>
        <p:spPr>
          <a:noFill/>
          <a:ln/>
        </p:spPr>
        <p:txBody>
          <a:bodyPr/>
          <a:lstStyle/>
          <a:p>
            <a:pPr eaLnBrk="1" hangingPunct="1"/>
            <a:endParaRPr lang="en-US"/>
          </a:p>
        </p:txBody>
      </p:sp>
      <p:sp>
        <p:nvSpPr>
          <p:cNvPr id="147460" name="Slide Number Placeholder 3"/>
          <p:cNvSpPr>
            <a:spLocks noGrp="1"/>
          </p:cNvSpPr>
          <p:nvPr>
            <p:ph type="sldNum" sz="quarter" idx="5"/>
          </p:nvPr>
        </p:nvSpPr>
        <p:spPr>
          <a:noFill/>
        </p:spPr>
        <p:txBody>
          <a:bodyPr/>
          <a:lstStyle/>
          <a:p>
            <a:fld id="{C64CCEBA-8EF7-4B2E-AB77-B31BF1B187A9}" type="slidenum">
              <a:rPr lang="en-US" smtClean="0"/>
              <a:pPr/>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a:ln/>
        </p:spPr>
      </p:sp>
      <p:sp>
        <p:nvSpPr>
          <p:cNvPr id="147459" name="Notes Placeholder 2"/>
          <p:cNvSpPr>
            <a:spLocks noGrp="1"/>
          </p:cNvSpPr>
          <p:nvPr>
            <p:ph type="body" idx="1"/>
          </p:nvPr>
        </p:nvSpPr>
        <p:spPr>
          <a:noFill/>
          <a:ln/>
        </p:spPr>
        <p:txBody>
          <a:bodyPr/>
          <a:lstStyle/>
          <a:p>
            <a:pPr eaLnBrk="1" hangingPunct="1"/>
            <a:endParaRPr lang="en-US"/>
          </a:p>
        </p:txBody>
      </p:sp>
      <p:sp>
        <p:nvSpPr>
          <p:cNvPr id="147460" name="Slide Number Placeholder 3"/>
          <p:cNvSpPr>
            <a:spLocks noGrp="1"/>
          </p:cNvSpPr>
          <p:nvPr>
            <p:ph type="sldNum" sz="quarter" idx="5"/>
          </p:nvPr>
        </p:nvSpPr>
        <p:spPr>
          <a:noFill/>
        </p:spPr>
        <p:txBody>
          <a:bodyPr/>
          <a:lstStyle/>
          <a:p>
            <a:fld id="{C64CCEBA-8EF7-4B2E-AB77-B31BF1B187A9}" type="slidenum">
              <a:rPr lang="en-US" smtClean="0"/>
              <a:pPr/>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a:ln/>
        </p:spPr>
      </p:sp>
      <p:sp>
        <p:nvSpPr>
          <p:cNvPr id="150531" name="Notes Placeholder 2"/>
          <p:cNvSpPr>
            <a:spLocks noGrp="1"/>
          </p:cNvSpPr>
          <p:nvPr>
            <p:ph type="body" idx="1"/>
          </p:nvPr>
        </p:nvSpPr>
        <p:spPr>
          <a:noFill/>
          <a:ln/>
        </p:spPr>
        <p:txBody>
          <a:bodyPr/>
          <a:lstStyle/>
          <a:p>
            <a:pPr eaLnBrk="1" hangingPunct="1"/>
            <a:endParaRPr lang="en-US"/>
          </a:p>
        </p:txBody>
      </p:sp>
      <p:sp>
        <p:nvSpPr>
          <p:cNvPr id="150532" name="Slide Number Placeholder 3"/>
          <p:cNvSpPr>
            <a:spLocks noGrp="1"/>
          </p:cNvSpPr>
          <p:nvPr>
            <p:ph type="sldNum" sz="quarter" idx="5"/>
          </p:nvPr>
        </p:nvSpPr>
        <p:spPr>
          <a:noFill/>
        </p:spPr>
        <p:txBody>
          <a:bodyPr/>
          <a:lstStyle/>
          <a:p>
            <a:fld id="{F28B185B-C876-4D8E-9CD6-7BF102CEEC4F}" type="slidenum">
              <a:rPr lang="en-US" smtClean="0"/>
              <a:pPr/>
              <a:t>28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a:ln/>
        </p:spPr>
      </p:sp>
      <p:sp>
        <p:nvSpPr>
          <p:cNvPr id="150531" name="Notes Placeholder 2"/>
          <p:cNvSpPr>
            <a:spLocks noGrp="1"/>
          </p:cNvSpPr>
          <p:nvPr>
            <p:ph type="body" idx="1"/>
          </p:nvPr>
        </p:nvSpPr>
        <p:spPr>
          <a:noFill/>
          <a:ln/>
        </p:spPr>
        <p:txBody>
          <a:bodyPr/>
          <a:lstStyle/>
          <a:p>
            <a:pPr eaLnBrk="1" hangingPunct="1"/>
            <a:endParaRPr lang="en-US"/>
          </a:p>
        </p:txBody>
      </p:sp>
      <p:sp>
        <p:nvSpPr>
          <p:cNvPr id="150532" name="Slide Number Placeholder 3"/>
          <p:cNvSpPr>
            <a:spLocks noGrp="1"/>
          </p:cNvSpPr>
          <p:nvPr>
            <p:ph type="sldNum" sz="quarter" idx="5"/>
          </p:nvPr>
        </p:nvSpPr>
        <p:spPr>
          <a:noFill/>
        </p:spPr>
        <p:txBody>
          <a:bodyPr/>
          <a:lstStyle/>
          <a:p>
            <a:fld id="{F28B185B-C876-4D8E-9CD6-7BF102CEEC4F}" type="slidenum">
              <a:rPr lang="en-US" smtClean="0"/>
              <a:pPr/>
              <a:t>29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ln/>
        </p:spPr>
      </p:sp>
      <p:sp>
        <p:nvSpPr>
          <p:cNvPr id="132099" name="Notes Placeholder 2"/>
          <p:cNvSpPr>
            <a:spLocks noGrp="1"/>
          </p:cNvSpPr>
          <p:nvPr>
            <p:ph type="body" idx="1"/>
          </p:nvPr>
        </p:nvSpPr>
        <p:spPr>
          <a:noFill/>
          <a:ln/>
        </p:spPr>
        <p:txBody>
          <a:bodyPr/>
          <a:lstStyle/>
          <a:p>
            <a:pPr eaLnBrk="1" hangingPunct="1"/>
            <a:endParaRPr lang="en-US"/>
          </a:p>
        </p:txBody>
      </p:sp>
      <p:sp>
        <p:nvSpPr>
          <p:cNvPr id="132100" name="Slide Number Placeholder 3"/>
          <p:cNvSpPr>
            <a:spLocks noGrp="1"/>
          </p:cNvSpPr>
          <p:nvPr>
            <p:ph type="sldNum" sz="quarter" idx="5"/>
          </p:nvPr>
        </p:nvSpPr>
        <p:spPr>
          <a:noFill/>
        </p:spPr>
        <p:txBody>
          <a:bodyPr/>
          <a:lstStyle/>
          <a:p>
            <a:fld id="{AC2ED4B0-B732-4D08-8A6D-19401C49B776}" type="slidenum">
              <a:rPr lang="en-US" smtClean="0"/>
              <a:pPr/>
              <a:t>30</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p:spPr>
        <p:txBody>
          <a:bodyPr/>
          <a:lstStyle/>
          <a:p>
            <a:pPr eaLnBrk="1" hangingPunct="1"/>
            <a:endParaRPr lang="en-US"/>
          </a:p>
        </p:txBody>
      </p:sp>
      <p:sp>
        <p:nvSpPr>
          <p:cNvPr id="130052" name="Slide Number Placeholder 3"/>
          <p:cNvSpPr>
            <a:spLocks noGrp="1"/>
          </p:cNvSpPr>
          <p:nvPr>
            <p:ph type="sldNum" sz="quarter" idx="5"/>
          </p:nvPr>
        </p:nvSpPr>
        <p:spPr>
          <a:noFill/>
        </p:spPr>
        <p:txBody>
          <a:bodyPr/>
          <a:lstStyle/>
          <a:p>
            <a:fld id="{D41A5B7C-E232-48AB-A159-3596CA7B5B50}" type="slidenum">
              <a:rPr lang="en-US" smtClean="0"/>
              <a:pPr/>
              <a:t>32</a:t>
            </a:fld>
            <a:endParaRPr lang="en-US"/>
          </a:p>
        </p:txBody>
      </p:sp>
    </p:spTree>
    <p:extLst>
      <p:ext uri="{BB962C8B-B14F-4D97-AF65-F5344CB8AC3E}">
        <p14:creationId xmlns:p14="http://schemas.microsoft.com/office/powerpoint/2010/main" val="20305106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D4325DC4-9F7B-41DB-8278-4FEDF136098F}" type="slidenum">
              <a:rPr lang="en-US" smtClean="0"/>
              <a:pPr/>
              <a:t>33</a:t>
            </a:fld>
            <a:endParaRPr lang="en-US"/>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p:spPr>
        <p:txBody>
          <a:bodyPr/>
          <a:lstStyle/>
          <a:p>
            <a:pPr marL="228600" indent="-228600" eaLnBrk="1" hangingPunct="1"/>
            <a:r>
              <a:rPr lang="en-US"/>
              <a:t>2. Case 1: Z does not contain A, Z must be part of X</a:t>
            </a:r>
          </a:p>
          <a:p>
            <a:pPr marL="228600" indent="-228600" eaLnBrk="1" hangingPunct="1"/>
            <a:r>
              <a:rPr lang="en-US"/>
              <a:t>    Case 2: Z contains A: Y</a:t>
            </a:r>
            <a:r>
              <a:rPr lang="en-US">
                <a:sym typeface="Wingdings" pitchFamily="2" charset="2"/>
              </a:rPr>
              <a:t>Z’A, thus, YZ’</a:t>
            </a:r>
            <a:endParaRPr lang="en-US"/>
          </a:p>
          <a:p>
            <a:pPr marL="228600" indent="-228600" eaLnBrk="1" hangingPunct="1"/>
            <a:r>
              <a:rPr lang="en-US"/>
              <a:t>               Subcase 1: Y does not contain A. Since Y</a:t>
            </a:r>
            <a:r>
              <a:rPr lang="en-US">
                <a:sym typeface="Wingdings" pitchFamily="2" charset="2"/>
              </a:rPr>
              <a:t>Z’A, we have YA. Thus, Y must be X</a:t>
            </a:r>
          </a:p>
          <a:p>
            <a:pPr marL="228600" indent="-228600" eaLnBrk="1" hangingPunct="1"/>
            <a:r>
              <a:rPr lang="en-US">
                <a:sym typeface="Wingdings" pitchFamily="2" charset="2"/>
              </a:rPr>
              <a:t>               Subcase 2: Y contains A. Since Y’AZ’A, we have Y’AZ’. </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p:spPr>
        <p:txBody>
          <a:bodyPr/>
          <a:lstStyle/>
          <a:p>
            <a:pPr eaLnBrk="1" hangingPunct="1"/>
            <a:endParaRPr lang="en-US"/>
          </a:p>
        </p:txBody>
      </p:sp>
      <p:sp>
        <p:nvSpPr>
          <p:cNvPr id="130052" name="Slide Number Placeholder 3"/>
          <p:cNvSpPr>
            <a:spLocks noGrp="1"/>
          </p:cNvSpPr>
          <p:nvPr>
            <p:ph type="sldNum" sz="quarter" idx="5"/>
          </p:nvPr>
        </p:nvSpPr>
        <p:spPr>
          <a:noFill/>
        </p:spPr>
        <p:txBody>
          <a:bodyPr/>
          <a:lstStyle/>
          <a:p>
            <a:fld id="{D41A5B7C-E232-48AB-A159-3596CA7B5B50}" type="slidenum">
              <a:rPr lang="en-US" smtClean="0"/>
              <a:pPr/>
              <a:t>5</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a:ln/>
        </p:spPr>
      </p:sp>
      <p:sp>
        <p:nvSpPr>
          <p:cNvPr id="166915" name="Notes Placeholder 2"/>
          <p:cNvSpPr>
            <a:spLocks noGrp="1"/>
          </p:cNvSpPr>
          <p:nvPr>
            <p:ph type="body" idx="1"/>
          </p:nvPr>
        </p:nvSpPr>
        <p:spPr>
          <a:noFill/>
          <a:ln/>
        </p:spPr>
        <p:txBody>
          <a:bodyPr/>
          <a:lstStyle/>
          <a:p>
            <a:pPr eaLnBrk="1" hangingPunct="1"/>
            <a:endParaRPr lang="en-US"/>
          </a:p>
        </p:txBody>
      </p:sp>
      <p:sp>
        <p:nvSpPr>
          <p:cNvPr id="166916" name="Slide Number Placeholder 3"/>
          <p:cNvSpPr>
            <a:spLocks noGrp="1"/>
          </p:cNvSpPr>
          <p:nvPr>
            <p:ph type="sldNum" sz="quarter" idx="5"/>
          </p:nvPr>
        </p:nvSpPr>
        <p:spPr>
          <a:noFill/>
        </p:spPr>
        <p:txBody>
          <a:bodyPr/>
          <a:lstStyle/>
          <a:p>
            <a:fld id="{1AD1C13F-A494-48BA-BC1C-61929EFDFD3A}" type="slidenum">
              <a:rPr lang="en-US" smtClean="0"/>
              <a:pPr/>
              <a:t>34</a:t>
            </a:fld>
            <a:endParaRPr lang="en-US"/>
          </a:p>
        </p:txBody>
      </p:sp>
    </p:spTree>
    <p:extLst>
      <p:ext uri="{BB962C8B-B14F-4D97-AF65-F5344CB8AC3E}">
        <p14:creationId xmlns:p14="http://schemas.microsoft.com/office/powerpoint/2010/main" val="470251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8F6CCB3F-6D4F-4153-BF27-B0BC1FC4E441}" type="slidenum">
              <a:rPr lang="en-US" smtClean="0"/>
              <a:pPr/>
              <a:t>35</a:t>
            </a:fld>
            <a:endParaRPr lang="en-US"/>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a:ln/>
        </p:spPr>
      </p:sp>
      <p:sp>
        <p:nvSpPr>
          <p:cNvPr id="166915" name="Notes Placeholder 2"/>
          <p:cNvSpPr>
            <a:spLocks noGrp="1"/>
          </p:cNvSpPr>
          <p:nvPr>
            <p:ph type="body" idx="1"/>
          </p:nvPr>
        </p:nvSpPr>
        <p:spPr>
          <a:noFill/>
          <a:ln/>
        </p:spPr>
        <p:txBody>
          <a:bodyPr/>
          <a:lstStyle/>
          <a:p>
            <a:pPr eaLnBrk="1" hangingPunct="1"/>
            <a:endParaRPr lang="en-US"/>
          </a:p>
        </p:txBody>
      </p:sp>
      <p:sp>
        <p:nvSpPr>
          <p:cNvPr id="166916" name="Slide Number Placeholder 3"/>
          <p:cNvSpPr>
            <a:spLocks noGrp="1"/>
          </p:cNvSpPr>
          <p:nvPr>
            <p:ph type="sldNum" sz="quarter" idx="5"/>
          </p:nvPr>
        </p:nvSpPr>
        <p:spPr>
          <a:noFill/>
        </p:spPr>
        <p:txBody>
          <a:bodyPr/>
          <a:lstStyle/>
          <a:p>
            <a:fld id="{1AD1C13F-A494-48BA-BC1C-61929EFDFD3A}" type="slidenum">
              <a:rPr lang="en-US" smtClean="0"/>
              <a:pPr/>
              <a:t>36</a:t>
            </a:fld>
            <a:endParaRPr lang="en-US"/>
          </a:p>
        </p:txBody>
      </p:sp>
    </p:spTree>
    <p:extLst>
      <p:ext uri="{BB962C8B-B14F-4D97-AF65-F5344CB8AC3E}">
        <p14:creationId xmlns:p14="http://schemas.microsoft.com/office/powerpoint/2010/main" val="156955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a:ln/>
        </p:spPr>
      </p:sp>
      <p:sp>
        <p:nvSpPr>
          <p:cNvPr id="139267" name="Notes Placeholder 2"/>
          <p:cNvSpPr>
            <a:spLocks noGrp="1"/>
          </p:cNvSpPr>
          <p:nvPr>
            <p:ph type="body" idx="1"/>
          </p:nvPr>
        </p:nvSpPr>
        <p:spPr>
          <a:noFill/>
          <a:ln/>
        </p:spPr>
        <p:txBody>
          <a:bodyPr/>
          <a:lstStyle/>
          <a:p>
            <a:pPr eaLnBrk="1" hangingPunct="1"/>
            <a:endParaRPr lang="en-US"/>
          </a:p>
        </p:txBody>
      </p:sp>
      <p:sp>
        <p:nvSpPr>
          <p:cNvPr id="139268" name="Slide Number Placeholder 3"/>
          <p:cNvSpPr>
            <a:spLocks noGrp="1"/>
          </p:cNvSpPr>
          <p:nvPr>
            <p:ph type="sldNum" sz="quarter" idx="5"/>
          </p:nvPr>
        </p:nvSpPr>
        <p:spPr>
          <a:noFill/>
        </p:spPr>
        <p:txBody>
          <a:bodyPr/>
          <a:lstStyle/>
          <a:p>
            <a:fld id="{E68D43CF-F455-4FC1-BED0-10513A3E6B3B}" type="slidenum">
              <a:rPr lang="en-US" smtClean="0"/>
              <a:pPr/>
              <a:t>37</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2646C2F8-42DE-4589-BB54-AD21C3BABE5D}" type="slidenum">
              <a:rPr lang="en-US" smtClean="0"/>
              <a:pPr/>
              <a:t>38</a:t>
            </a:fld>
            <a:endParaRPr lang="en-US"/>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pPr eaLnBrk="1" hangingPunct="1"/>
            <a:r>
              <a:rPr lang="en-US"/>
              <a:t>R1: 1NF, decompose into BCNF AB, CD, ACE</a:t>
            </a:r>
          </a:p>
          <a:p>
            <a:pPr eaLnBrk="1" hangingPunct="1"/>
            <a:r>
              <a:rPr lang="en-US"/>
              <a:t>R2: 1NF, decompose into BCNF ABC, BF, FE</a:t>
            </a:r>
          </a:p>
          <a:p>
            <a:pPr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569BE214-9C56-45DB-981A-F39C4694C559}" type="slidenum">
              <a:rPr lang="en-US" smtClean="0"/>
              <a:pPr/>
              <a:t>39</a:t>
            </a:fld>
            <a:endParaRPr lang="en-US"/>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pPr eaLnBrk="1" hangingPunct="1"/>
            <a:r>
              <a:rPr lang="en-US" dirty="0"/>
              <a:t>R1: 1NF, decompose into BCNF AB, CD, ACE</a:t>
            </a:r>
          </a:p>
          <a:p>
            <a:pPr eaLnBrk="1" hangingPunct="1"/>
            <a:r>
              <a:rPr lang="en-US" dirty="0"/>
              <a:t>R2: 1NF, decompose into BCNF ABC, BF, FE</a:t>
            </a:r>
          </a:p>
          <a:p>
            <a:pPr eaLnBrk="1" hangingPunct="1"/>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E0864433-A309-4D2D-BF7E-5A094495B420}" type="slidenum">
              <a:rPr lang="en-US" smtClean="0"/>
              <a:pPr/>
              <a:t>40</a:t>
            </a:fld>
            <a:endParaRPr lang="en-US"/>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marL="228600" indent="-228600" eaLnBrk="1" hangingPunct="1">
              <a:buFontTx/>
              <a:buAutoNum type="arabicPeriod"/>
            </a:pPr>
            <a:r>
              <a:rPr lang="en-US"/>
              <a:t>ECD, ACD, BCD</a:t>
            </a:r>
          </a:p>
          <a:p>
            <a:pPr marL="228600" indent="-228600" eaLnBrk="1" hangingPunct="1"/>
            <a:r>
              <a:rPr lang="en-US"/>
              <a:t>2. R is in 3NF; no non key is transitively dependent or partially dependent on the key.</a:t>
            </a:r>
          </a:p>
          <a:p>
            <a:pPr marL="228600" indent="-228600" eaLnBrk="1" hangingPunct="1"/>
            <a:r>
              <a:rPr lang="en-US"/>
              <a:t>3. R is not in BCNF because fd in F is not trivial nor the left hand side is a superkey.</a:t>
            </a:r>
          </a:p>
          <a:p>
            <a:pPr marL="228600" indent="-228600" eaLnBrk="1" hangingPunct="1"/>
            <a:r>
              <a:rPr lang="en-US"/>
              <a:t>R2(AB), R3(CDE), R4(ADE)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F3A54744-DF0B-4B2F-991B-3F3A0FB15295}" type="slidenum">
              <a:rPr lang="en-US" smtClean="0"/>
              <a:pPr/>
              <a:t>41</a:t>
            </a:fld>
            <a:endParaRPr lang="en-US"/>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pPr marL="228600" indent="-228600" eaLnBrk="1" hangingPunct="1"/>
            <a:r>
              <a:rPr lang="en-US" dirty="0"/>
              <a:t>Suppose X</a:t>
            </a:r>
            <a:r>
              <a:rPr lang="en-US" dirty="0">
                <a:sym typeface="Wingdings" pitchFamily="2" charset="2"/>
              </a:rPr>
              <a:t>A violate BCNF. Since A is a part of some key and every key is a single attribute, so A must be a single attribute and a key. Since A is a key and XA, X must be a super key. Thus, XA does not violate BCNF. </a:t>
            </a:r>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81C1B548-177A-4C34-AC79-51C2C835969D}" type="slidenum">
              <a:rPr lang="en-US" smtClean="0"/>
              <a:pPr/>
              <a:t>42</a:t>
            </a:fld>
            <a:endParaRPr lang="en-US"/>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pPr marL="228600" indent="-228600" eaLnBrk="1" hangingPunct="1"/>
            <a:r>
              <a:rPr lang="en-US" dirty="0"/>
              <a:t>Suppose X</a:t>
            </a:r>
            <a:r>
              <a:rPr lang="en-US" dirty="0">
                <a:sym typeface="Wingdings" pitchFamily="2" charset="2"/>
              </a:rPr>
              <a:t>A violates BCNF. Then A must be some part of the key K. Suppose K=(K-A)A. Since XA, we have (K-A)X(K-A)A. </a:t>
            </a:r>
          </a:p>
          <a:p>
            <a:pPr marL="228600" indent="-228600" eaLnBrk="1" hangingPunct="1"/>
            <a:r>
              <a:rPr lang="en-US" dirty="0">
                <a:sym typeface="Wingdings" pitchFamily="2" charset="2"/>
              </a:rPr>
              <a:t>Thus, (K-A)XK. (K-A)X must be a super key. In other words, K is a subset of (K-A)X. Since there is only one key, (K-A)X must contain A. Thus, X must contain A. Then XA is a trivial dependency.  </a:t>
            </a:r>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2C2F34F5-C3F1-4DF7-9249-FD2A12676691}" type="slidenum">
              <a:rPr lang="en-US" smtClean="0"/>
              <a:pPr/>
              <a:t>43</a:t>
            </a:fld>
            <a:endParaRPr lang="en-US"/>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p:spPr>
        <p:txBody>
          <a:bodyPr/>
          <a:lstStyle/>
          <a:p>
            <a:pPr eaLnBrk="1" hangingPunct="1"/>
            <a:endParaRPr lang="en-US"/>
          </a:p>
        </p:txBody>
      </p:sp>
      <p:sp>
        <p:nvSpPr>
          <p:cNvPr id="130052" name="Slide Number Placeholder 3"/>
          <p:cNvSpPr>
            <a:spLocks noGrp="1"/>
          </p:cNvSpPr>
          <p:nvPr>
            <p:ph type="sldNum" sz="quarter" idx="5"/>
          </p:nvPr>
        </p:nvSpPr>
        <p:spPr>
          <a:noFill/>
        </p:spPr>
        <p:txBody>
          <a:bodyPr/>
          <a:lstStyle/>
          <a:p>
            <a:fld id="{D41A5B7C-E232-48AB-A159-3596CA7B5B50}"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p:spPr>
        <p:txBody>
          <a:bodyPr/>
          <a:lstStyle/>
          <a:p>
            <a:pPr eaLnBrk="1" hangingPunct="1"/>
            <a:endParaRPr lang="en-US"/>
          </a:p>
        </p:txBody>
      </p:sp>
      <p:sp>
        <p:nvSpPr>
          <p:cNvPr id="130052" name="Slide Number Placeholder 3"/>
          <p:cNvSpPr>
            <a:spLocks noGrp="1"/>
          </p:cNvSpPr>
          <p:nvPr>
            <p:ph type="sldNum" sz="quarter" idx="5"/>
          </p:nvPr>
        </p:nvSpPr>
        <p:spPr>
          <a:noFill/>
        </p:spPr>
        <p:txBody>
          <a:bodyPr/>
          <a:lstStyle/>
          <a:p>
            <a:fld id="{D41A5B7C-E232-48AB-A159-3596CA7B5B50}"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p:spPr>
        <p:txBody>
          <a:bodyPr/>
          <a:lstStyle/>
          <a:p>
            <a:pPr eaLnBrk="1" hangingPunct="1"/>
            <a:endParaRPr lang="en-US"/>
          </a:p>
        </p:txBody>
      </p:sp>
      <p:sp>
        <p:nvSpPr>
          <p:cNvPr id="130052" name="Slide Number Placeholder 3"/>
          <p:cNvSpPr>
            <a:spLocks noGrp="1"/>
          </p:cNvSpPr>
          <p:nvPr>
            <p:ph type="sldNum" sz="quarter" idx="5"/>
          </p:nvPr>
        </p:nvSpPr>
        <p:spPr>
          <a:noFill/>
        </p:spPr>
        <p:txBody>
          <a:bodyPr/>
          <a:lstStyle/>
          <a:p>
            <a:fld id="{D41A5B7C-E232-48AB-A159-3596CA7B5B50}"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p:spPr>
        <p:txBody>
          <a:bodyPr/>
          <a:lstStyle/>
          <a:p>
            <a:pPr eaLnBrk="1" hangingPunct="1"/>
            <a:endParaRPr lang="en-US"/>
          </a:p>
        </p:txBody>
      </p:sp>
      <p:sp>
        <p:nvSpPr>
          <p:cNvPr id="130052" name="Slide Number Placeholder 3"/>
          <p:cNvSpPr>
            <a:spLocks noGrp="1"/>
          </p:cNvSpPr>
          <p:nvPr>
            <p:ph type="sldNum" sz="quarter" idx="5"/>
          </p:nvPr>
        </p:nvSpPr>
        <p:spPr>
          <a:noFill/>
        </p:spPr>
        <p:txBody>
          <a:bodyPr/>
          <a:lstStyle/>
          <a:p>
            <a:fld id="{D41A5B7C-E232-48AB-A159-3596CA7B5B50}"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a:ln/>
        </p:spPr>
        <p:txBody>
          <a:bodyPr/>
          <a:lstStyle/>
          <a:p>
            <a:pPr eaLnBrk="1" hangingPunct="1"/>
            <a:endParaRPr lang="en-US"/>
          </a:p>
        </p:txBody>
      </p:sp>
      <p:sp>
        <p:nvSpPr>
          <p:cNvPr id="131076" name="Slide Number Placeholder 3"/>
          <p:cNvSpPr>
            <a:spLocks noGrp="1"/>
          </p:cNvSpPr>
          <p:nvPr>
            <p:ph type="sldNum" sz="quarter" idx="5"/>
          </p:nvPr>
        </p:nvSpPr>
        <p:spPr>
          <a:noFill/>
        </p:spPr>
        <p:txBody>
          <a:bodyPr/>
          <a:lstStyle/>
          <a:p>
            <a:fld id="{BD2A6BFE-408E-405B-84F0-30BEB7E87233}" type="slidenum">
              <a:rPr lang="en-US" smtClean="0"/>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a:ln/>
        </p:spPr>
        <p:txBody>
          <a:bodyPr/>
          <a:lstStyle/>
          <a:p>
            <a:pPr eaLnBrk="1" hangingPunct="1"/>
            <a:endParaRPr lang="en-US"/>
          </a:p>
        </p:txBody>
      </p:sp>
      <p:sp>
        <p:nvSpPr>
          <p:cNvPr id="131076" name="Slide Number Placeholder 3"/>
          <p:cNvSpPr>
            <a:spLocks noGrp="1"/>
          </p:cNvSpPr>
          <p:nvPr>
            <p:ph type="sldNum" sz="quarter" idx="5"/>
          </p:nvPr>
        </p:nvSpPr>
        <p:spPr>
          <a:noFill/>
        </p:spPr>
        <p:txBody>
          <a:bodyPr/>
          <a:lstStyle/>
          <a:p>
            <a:fld id="{BD2A6BFE-408E-405B-84F0-30BEB7E87233}"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55E3D39-1E14-473A-B0F3-D2D83B35895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D88D231-77F7-40E6-9A67-793F0DFC269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DAC69C3-2EE6-42F7-9FBF-B7F96FFD509A}"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3F905BB-7599-4499-AE86-3837479CB20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D6610E5-8CBB-4A15-8BFF-3C8ED487E12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AE476AA-D3E8-4EAC-8DEB-74E5E7D41C4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2756E10-2845-4A6B-805C-4631EDF3432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7B13A66-94F2-4E1B-9517-358D9016FAC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F72EC4F-6B4B-459C-9F90-0D5A6562634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5A7BB39-7677-473E-8DEA-A370D6F0FF6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A33F4C7-ED11-4C29-868C-BF10C8EF065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17E3B33-7CD9-446D-81FB-82F3656CCA8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3795"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mn-lt"/>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atin typeface="+mn-lt"/>
              </a:defRPr>
            </a:lvl1pPr>
          </a:lstStyle>
          <a:p>
            <a:pPr>
              <a:defRPr/>
            </a:pPr>
            <a:fld id="{9352019D-4A3F-4344-A5E8-2AD060BAE3F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9.xml"/><Relationship Id="rId7" Type="http://schemas.openxmlformats.org/officeDocument/2006/relationships/image" Target="../media/image2.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emf"/><Relationship Id="rId4" Type="http://schemas.openxmlformats.org/officeDocument/2006/relationships/oleObject" Target="../embeddings/oleObject1.bin"/><Relationship Id="rId9" Type="http://schemas.openxmlformats.org/officeDocument/2006/relationships/image" Target="../media/image3.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11.xml"/><Relationship Id="rId7" Type="http://schemas.openxmlformats.org/officeDocument/2006/relationships/image" Target="../media/image2.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1.emf"/><Relationship Id="rId4" Type="http://schemas.openxmlformats.org/officeDocument/2006/relationships/oleObject" Target="../embeddings/oleObject4.bin"/><Relationship Id="rId9" Type="http://schemas.openxmlformats.org/officeDocument/2006/relationships/image" Target="../media/image3.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4.wmf"/><Relationship Id="rId4"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26.xml"/><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image" Target="../media/image5.wmf"/><Relationship Id="rId4" Type="http://schemas.openxmlformats.org/officeDocument/2006/relationships/oleObject" Target="../embeddings/oleObject8.bin"/><Relationship Id="rId9" Type="http://schemas.openxmlformats.org/officeDocument/2006/relationships/image" Target="../media/image7.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52400" y="304800"/>
            <a:ext cx="8839200" cy="671135"/>
          </a:xfrm>
        </p:spPr>
        <p:txBody>
          <a:bodyPr/>
          <a:lstStyle/>
          <a:p>
            <a:pPr eaLnBrk="1" hangingPunct="1"/>
            <a:r>
              <a:rPr lang="en-US" sz="3200" dirty="0">
                <a:latin typeface="Cambria"/>
                <a:cs typeface="Cambria"/>
              </a:rPr>
              <a:t>Important Concepts</a:t>
            </a:r>
            <a:endParaRPr lang="en-US" sz="3200" baseline="30000" dirty="0">
              <a:latin typeface="Cambria"/>
              <a:cs typeface="Cambria"/>
            </a:endParaRPr>
          </a:p>
        </p:txBody>
      </p:sp>
      <p:sp>
        <p:nvSpPr>
          <p:cNvPr id="52227" name="Rectangle 3"/>
          <p:cNvSpPr>
            <a:spLocks noGrp="1" noChangeArrowheads="1"/>
          </p:cNvSpPr>
          <p:nvPr>
            <p:ph type="body" idx="1"/>
          </p:nvPr>
        </p:nvSpPr>
        <p:spPr>
          <a:xfrm>
            <a:off x="304800" y="1219200"/>
            <a:ext cx="8534400" cy="5105400"/>
          </a:xfrm>
        </p:spPr>
        <p:txBody>
          <a:bodyPr/>
          <a:lstStyle/>
          <a:p>
            <a:pPr eaLnBrk="1" hangingPunct="1"/>
            <a:r>
              <a:rPr lang="en-US" sz="2400" dirty="0">
                <a:solidFill>
                  <a:schemeClr val="accent2"/>
                </a:solidFill>
                <a:latin typeface="Cambria"/>
                <a:cs typeface="Cambria"/>
              </a:rPr>
              <a:t>X</a:t>
            </a:r>
            <a:r>
              <a:rPr lang="en-US" sz="2400" baseline="30000" dirty="0">
                <a:solidFill>
                  <a:schemeClr val="accent2"/>
                </a:solidFill>
                <a:latin typeface="Cambria"/>
                <a:cs typeface="Cambria"/>
              </a:rPr>
              <a:t>+</a:t>
            </a:r>
            <a:r>
              <a:rPr lang="en-US" sz="2400" dirty="0">
                <a:solidFill>
                  <a:schemeClr val="accent2"/>
                </a:solidFill>
                <a:latin typeface="Cambria"/>
                <a:cs typeface="Cambria"/>
              </a:rPr>
              <a:t> </a:t>
            </a:r>
            <a:r>
              <a:rPr lang="en-US" sz="2400" dirty="0">
                <a:latin typeface="Cambria"/>
                <a:cs typeface="Cambria"/>
              </a:rPr>
              <a:t>:  Closure of an attribute set X</a:t>
            </a:r>
          </a:p>
          <a:p>
            <a:pPr lvl="1" eaLnBrk="1" hangingPunct="1"/>
            <a:r>
              <a:rPr lang="en-US" sz="2000" dirty="0">
                <a:latin typeface="Cambria"/>
                <a:cs typeface="Cambria"/>
              </a:rPr>
              <a:t>The set of all attributes that are determined by X</a:t>
            </a:r>
          </a:p>
          <a:p>
            <a:pPr eaLnBrk="1" hangingPunct="1"/>
            <a:r>
              <a:rPr lang="en-US" sz="2400" dirty="0">
                <a:solidFill>
                  <a:schemeClr val="accent2"/>
                </a:solidFill>
                <a:latin typeface="Cambria"/>
                <a:cs typeface="Cambria"/>
              </a:rPr>
              <a:t>F</a:t>
            </a:r>
            <a:r>
              <a:rPr lang="en-US" sz="2400" baseline="30000" dirty="0">
                <a:solidFill>
                  <a:schemeClr val="accent2"/>
                </a:solidFill>
                <a:latin typeface="Cambria"/>
                <a:cs typeface="Cambria"/>
              </a:rPr>
              <a:t>+ </a:t>
            </a:r>
            <a:r>
              <a:rPr lang="en-US" sz="2400" dirty="0">
                <a:latin typeface="Cambria"/>
                <a:cs typeface="Cambria"/>
              </a:rPr>
              <a:t>:  Closure of a dependency set F</a:t>
            </a:r>
          </a:p>
          <a:p>
            <a:pPr lvl="1" eaLnBrk="1" hangingPunct="1"/>
            <a:r>
              <a:rPr lang="en-US" sz="2000" dirty="0">
                <a:latin typeface="Cambria"/>
                <a:cs typeface="Cambria"/>
              </a:rPr>
              <a:t>The set of all dependencies that are implied from F</a:t>
            </a:r>
          </a:p>
          <a:p>
            <a:pPr marL="342900" lvl="1" indent="-342900" eaLnBrk="1" hangingPunct="1">
              <a:buFontTx/>
              <a:buChar char="•"/>
            </a:pPr>
            <a:r>
              <a:rPr lang="en-US" sz="2400" dirty="0">
                <a:solidFill>
                  <a:schemeClr val="accent2"/>
                </a:solidFill>
                <a:latin typeface="Cambria"/>
                <a:cs typeface="Cambria"/>
              </a:rPr>
              <a:t>F</a:t>
            </a:r>
            <a:r>
              <a:rPr lang="en-US" sz="2400" baseline="-25000" dirty="0">
                <a:solidFill>
                  <a:schemeClr val="accent2"/>
                </a:solidFill>
                <a:latin typeface="Cambria"/>
                <a:cs typeface="Cambria"/>
              </a:rPr>
              <a:t>min</a:t>
            </a:r>
            <a:r>
              <a:rPr lang="mr-IN" sz="2400" dirty="0">
                <a:latin typeface="Cambria"/>
                <a:cs typeface="Cambria"/>
              </a:rPr>
              <a:t>= {X</a:t>
            </a:r>
            <a:r>
              <a:rPr lang="mr-IN" sz="2400" baseline="-25000" dirty="0">
                <a:latin typeface="Cambria"/>
                <a:cs typeface="Cambria"/>
              </a:rPr>
              <a:t>1</a:t>
            </a:r>
            <a:r>
              <a:rPr lang="en-US" sz="2400" dirty="0">
                <a:latin typeface="Cambria"/>
                <a:cs typeface="Cambria"/>
              </a:rPr>
              <a:t>-&gt;</a:t>
            </a:r>
            <a:r>
              <a:rPr lang="mr-IN" sz="2400" dirty="0">
                <a:latin typeface="Cambria"/>
                <a:cs typeface="Cambria"/>
              </a:rPr>
              <a:t>A</a:t>
            </a:r>
            <a:r>
              <a:rPr lang="mr-IN" sz="2400" baseline="-25000" dirty="0">
                <a:latin typeface="Cambria"/>
                <a:cs typeface="Cambria"/>
              </a:rPr>
              <a:t>1</a:t>
            </a:r>
            <a:r>
              <a:rPr lang="mr-IN" sz="2400" dirty="0">
                <a:latin typeface="Cambria"/>
                <a:cs typeface="Cambria"/>
              </a:rPr>
              <a:t>, X</a:t>
            </a:r>
            <a:r>
              <a:rPr lang="mr-IN" sz="2400" baseline="-25000" dirty="0">
                <a:latin typeface="Cambria"/>
                <a:cs typeface="Cambria"/>
              </a:rPr>
              <a:t>2</a:t>
            </a:r>
            <a:r>
              <a:rPr lang="en-US" sz="2400" dirty="0">
                <a:latin typeface="Cambria"/>
                <a:cs typeface="Cambria"/>
              </a:rPr>
              <a:t>-&gt;</a:t>
            </a:r>
            <a:r>
              <a:rPr lang="mr-IN" sz="2400" dirty="0">
                <a:latin typeface="Cambria"/>
                <a:cs typeface="Cambria"/>
              </a:rPr>
              <a:t>A</a:t>
            </a:r>
            <a:r>
              <a:rPr lang="mr-IN" sz="2400" baseline="-25000" dirty="0">
                <a:latin typeface="Cambria"/>
                <a:cs typeface="Cambria"/>
              </a:rPr>
              <a:t>2</a:t>
            </a:r>
            <a:r>
              <a:rPr lang="mr-IN" sz="2400" dirty="0">
                <a:latin typeface="Cambria"/>
                <a:cs typeface="Cambria"/>
              </a:rPr>
              <a:t>, ..., X</a:t>
            </a:r>
            <a:r>
              <a:rPr lang="mr-IN" sz="2400" baseline="-25000" dirty="0">
                <a:latin typeface="Cambria"/>
                <a:cs typeface="Cambria"/>
              </a:rPr>
              <a:t>n</a:t>
            </a:r>
            <a:r>
              <a:rPr lang="en-US" sz="2400" dirty="0">
                <a:latin typeface="Cambria"/>
                <a:cs typeface="Cambria"/>
              </a:rPr>
              <a:t>-&gt;</a:t>
            </a:r>
            <a:r>
              <a:rPr lang="mr-IN" sz="2400" dirty="0">
                <a:latin typeface="Cambria"/>
                <a:cs typeface="Cambria"/>
              </a:rPr>
              <a:t>A</a:t>
            </a:r>
            <a:r>
              <a:rPr lang="mr-IN" sz="2400" baseline="-25000" dirty="0">
                <a:latin typeface="Cambria"/>
                <a:cs typeface="Cambria"/>
              </a:rPr>
              <a:t>n</a:t>
            </a:r>
            <a:r>
              <a:rPr lang="mr-IN" sz="2400" dirty="0">
                <a:latin typeface="Cambria"/>
                <a:cs typeface="Cambria"/>
              </a:rPr>
              <a:t>}</a:t>
            </a:r>
            <a:r>
              <a:rPr lang="en-US" sz="2400" dirty="0">
                <a:latin typeface="Cambria"/>
                <a:cs typeface="Cambria"/>
              </a:rPr>
              <a:t> is a minimum cover of F</a:t>
            </a:r>
          </a:p>
          <a:p>
            <a:pPr lvl="1"/>
            <a:r>
              <a:rPr lang="en-US" sz="2000" dirty="0">
                <a:latin typeface="Cambria"/>
                <a:cs typeface="Cambria"/>
                <a:sym typeface="Wingdings"/>
              </a:rPr>
              <a:t>A</a:t>
            </a:r>
            <a:r>
              <a:rPr lang="en-US" sz="2000" baseline="-25000" dirty="0">
                <a:latin typeface="Cambria"/>
                <a:cs typeface="Cambria"/>
                <a:sym typeface="Wingdings"/>
              </a:rPr>
              <a:t>i</a:t>
            </a:r>
            <a:r>
              <a:rPr lang="en-US" sz="2000" dirty="0">
                <a:latin typeface="Cambria"/>
                <a:cs typeface="Cambria"/>
                <a:sym typeface="Wingdings"/>
              </a:rPr>
              <a:t> is a single attribute</a:t>
            </a:r>
          </a:p>
          <a:p>
            <a:pPr lvl="1"/>
            <a:r>
              <a:rPr lang="en-US" sz="2000" dirty="0">
                <a:latin typeface="Cambria"/>
                <a:cs typeface="Cambria"/>
                <a:sym typeface="Wingdings"/>
              </a:rPr>
              <a:t>No Y in X</a:t>
            </a:r>
            <a:r>
              <a:rPr lang="en-US" sz="2000" baseline="-25000" dirty="0">
                <a:latin typeface="Cambria"/>
                <a:cs typeface="Cambria"/>
                <a:sym typeface="Wingdings"/>
              </a:rPr>
              <a:t>i</a:t>
            </a:r>
            <a:r>
              <a:rPr lang="en-US" sz="2000" dirty="0">
                <a:latin typeface="Cambria"/>
                <a:cs typeface="Cambria"/>
                <a:sym typeface="Wingdings"/>
              </a:rPr>
              <a:t> can be removed such that {X</a:t>
            </a:r>
            <a:r>
              <a:rPr lang="en-US" sz="2000" baseline="-25000" dirty="0">
                <a:latin typeface="Cambria"/>
                <a:cs typeface="Cambria"/>
                <a:sym typeface="Wingdings"/>
              </a:rPr>
              <a:t>i</a:t>
            </a:r>
            <a:r>
              <a:rPr lang="en-US" sz="2000" dirty="0">
                <a:latin typeface="Cambria"/>
                <a:cs typeface="Cambria"/>
                <a:sym typeface="Wingdings"/>
              </a:rPr>
              <a:t> - Y} -&gt; Y</a:t>
            </a:r>
          </a:p>
          <a:p>
            <a:pPr lvl="1"/>
            <a:r>
              <a:rPr lang="en-US" sz="2000" dirty="0">
                <a:latin typeface="Cambria"/>
                <a:cs typeface="Cambria"/>
                <a:sym typeface="Wingdings"/>
              </a:rPr>
              <a:t>No </a:t>
            </a:r>
            <a:r>
              <a:rPr lang="en-US" sz="2000" dirty="0" err="1">
                <a:latin typeface="Cambria"/>
                <a:cs typeface="Cambria"/>
                <a:sym typeface="Wingdings"/>
              </a:rPr>
              <a:t>X</a:t>
            </a:r>
            <a:r>
              <a:rPr lang="en-US" sz="2000" baseline="-25000" dirty="0" err="1">
                <a:latin typeface="Cambria"/>
                <a:cs typeface="Cambria"/>
                <a:sym typeface="Wingdings"/>
              </a:rPr>
              <a:t>i</a:t>
            </a:r>
            <a:r>
              <a:rPr lang="en-US" sz="2000" dirty="0" err="1">
                <a:latin typeface="Cambria"/>
                <a:cs typeface="Cambria"/>
                <a:sym typeface="Wingdings"/>
              </a:rPr>
              <a:t>-&gt;A</a:t>
            </a:r>
            <a:r>
              <a:rPr lang="en-US" sz="2000" baseline="-25000" dirty="0" err="1">
                <a:latin typeface="Cambria"/>
                <a:cs typeface="Cambria"/>
                <a:sym typeface="Wingdings"/>
              </a:rPr>
              <a:t>i</a:t>
            </a:r>
            <a:r>
              <a:rPr lang="en-US" sz="2000" dirty="0">
                <a:latin typeface="Cambria"/>
                <a:cs typeface="Cambria"/>
                <a:sym typeface="Wingdings"/>
              </a:rPr>
              <a:t> can be removed such that </a:t>
            </a:r>
            <a:r>
              <a:rPr lang="en-US" sz="2000" dirty="0" err="1">
                <a:latin typeface="Cambria"/>
                <a:cs typeface="Cambria"/>
                <a:sym typeface="Wingdings"/>
              </a:rPr>
              <a:t>F</a:t>
            </a:r>
            <a:r>
              <a:rPr lang="en-US" sz="2000" baseline="-25000" dirty="0" err="1">
                <a:latin typeface="Cambria"/>
                <a:cs typeface="Cambria"/>
                <a:sym typeface="Wingdings"/>
              </a:rPr>
              <a:t>min</a:t>
            </a:r>
            <a:r>
              <a:rPr lang="en-US" sz="2000" dirty="0">
                <a:latin typeface="Cambria"/>
                <a:cs typeface="Cambria"/>
                <a:sym typeface="Wingdings"/>
              </a:rPr>
              <a:t>– {</a:t>
            </a:r>
            <a:r>
              <a:rPr lang="en-US" sz="2000" dirty="0" err="1">
                <a:latin typeface="Cambria"/>
                <a:cs typeface="Cambria"/>
                <a:sym typeface="Wingdings"/>
              </a:rPr>
              <a:t>X</a:t>
            </a:r>
            <a:r>
              <a:rPr lang="en-US" sz="2000" baseline="-25000" dirty="0" err="1">
                <a:latin typeface="Cambria"/>
                <a:cs typeface="Cambria"/>
                <a:sym typeface="Wingdings"/>
              </a:rPr>
              <a:t>i</a:t>
            </a:r>
            <a:r>
              <a:rPr lang="en-US" sz="2000" dirty="0" err="1">
                <a:latin typeface="Cambria"/>
                <a:cs typeface="Cambria"/>
                <a:sym typeface="Wingdings"/>
              </a:rPr>
              <a:t>-&gt;A</a:t>
            </a:r>
            <a:r>
              <a:rPr lang="en-US" sz="2000" baseline="-25000" dirty="0" err="1">
                <a:latin typeface="Cambria"/>
                <a:cs typeface="Cambria"/>
                <a:sym typeface="Wingdings"/>
              </a:rPr>
              <a:t>i</a:t>
            </a:r>
            <a:r>
              <a:rPr lang="en-US" sz="2000" dirty="0">
                <a:latin typeface="Cambria"/>
                <a:cs typeface="Cambria"/>
                <a:sym typeface="Wingdings"/>
              </a:rPr>
              <a:t>} can still infer </a:t>
            </a:r>
            <a:r>
              <a:rPr lang="en-US" sz="2000" dirty="0" err="1">
                <a:latin typeface="Cambria"/>
                <a:cs typeface="Cambria"/>
                <a:sym typeface="Wingdings"/>
              </a:rPr>
              <a:t>X</a:t>
            </a:r>
            <a:r>
              <a:rPr lang="en-US" sz="2000" baseline="-25000" dirty="0" err="1">
                <a:latin typeface="Cambria"/>
                <a:cs typeface="Cambria"/>
                <a:sym typeface="Wingdings"/>
              </a:rPr>
              <a:t>i</a:t>
            </a:r>
            <a:r>
              <a:rPr lang="en-US" sz="2000" dirty="0" err="1">
                <a:latin typeface="Cambria"/>
                <a:cs typeface="Cambria"/>
                <a:sym typeface="Wingdings"/>
              </a:rPr>
              <a:t>-&gt;A</a:t>
            </a:r>
            <a:r>
              <a:rPr lang="en-US" sz="2000" baseline="-25000" dirty="0" err="1">
                <a:latin typeface="Cambria"/>
                <a:cs typeface="Cambria"/>
                <a:sym typeface="Wingdings"/>
              </a:rPr>
              <a:t>i</a:t>
            </a:r>
            <a:endParaRPr lang="en-US" sz="2000" baseline="-25000" dirty="0">
              <a:latin typeface="Cambria"/>
              <a:cs typeface="Cambria"/>
              <a:sym typeface="Wingdings"/>
            </a:endParaRPr>
          </a:p>
          <a:p>
            <a:pPr eaLnBrk="1" hangingPunct="1"/>
            <a:r>
              <a:rPr lang="en-US" sz="2400" dirty="0">
                <a:solidFill>
                  <a:schemeClr val="accent2"/>
                </a:solidFill>
                <a:latin typeface="Cambria"/>
                <a:cs typeface="Cambria"/>
              </a:rPr>
              <a:t>K</a:t>
            </a:r>
            <a:r>
              <a:rPr lang="en-US" sz="2400" dirty="0">
                <a:latin typeface="Cambria"/>
                <a:cs typeface="Cambria"/>
              </a:rPr>
              <a:t>: a key</a:t>
            </a:r>
          </a:p>
          <a:p>
            <a:pPr lvl="1" eaLnBrk="1" hangingPunct="1"/>
            <a:r>
              <a:rPr lang="en-US" sz="2000" dirty="0">
                <a:latin typeface="Cambria"/>
                <a:cs typeface="Cambria"/>
              </a:rPr>
              <a:t>A minimum set of attributes that determines all attributes </a:t>
            </a:r>
          </a:p>
          <a:p>
            <a:r>
              <a:rPr lang="en-US" sz="2400" dirty="0">
                <a:solidFill>
                  <a:schemeClr val="accent2"/>
                </a:solidFill>
                <a:latin typeface="Cambria"/>
                <a:cs typeface="Cambria"/>
              </a:rPr>
              <a:t>Trivial dependency </a:t>
            </a:r>
            <a:r>
              <a:rPr lang="en-US" sz="2400" dirty="0">
                <a:solidFill>
                  <a:srgbClr val="000000"/>
                </a:solidFill>
                <a:latin typeface="Cambria"/>
                <a:cs typeface="Cambria"/>
              </a:rPr>
              <a:t>X-&gt;A, where A is a subset of X</a:t>
            </a:r>
          </a:p>
          <a:p>
            <a:r>
              <a:rPr lang="en-US" sz="2400" dirty="0">
                <a:solidFill>
                  <a:srgbClr val="3333CC"/>
                </a:solidFill>
                <a:latin typeface="Cambria"/>
                <a:cs typeface="Cambria"/>
              </a:rPr>
              <a:t>Nontrivial dependency </a:t>
            </a:r>
            <a:r>
              <a:rPr lang="en-US" sz="2400" dirty="0">
                <a:solidFill>
                  <a:srgbClr val="000000"/>
                </a:solidFill>
                <a:latin typeface="Cambria"/>
                <a:cs typeface="Cambria"/>
              </a:rPr>
              <a:t>X-&gt;A, where A is NOT a subset of X</a:t>
            </a:r>
            <a:endParaRPr lang="en-US" sz="2000" dirty="0">
              <a:solidFill>
                <a:srgbClr val="000000"/>
              </a:solidFill>
              <a:latin typeface="Cambria"/>
              <a:cs typeface="Cambria"/>
            </a:endParaRPr>
          </a:p>
        </p:txBody>
      </p:sp>
    </p:spTree>
    <p:extLst>
      <p:ext uri="{BB962C8B-B14F-4D97-AF65-F5344CB8AC3E}">
        <p14:creationId xmlns:p14="http://schemas.microsoft.com/office/powerpoint/2010/main" val="1343728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2"/>
          <p:cNvSpPr txBox="1">
            <a:spLocks noChangeArrowheads="1"/>
          </p:cNvSpPr>
          <p:nvPr/>
        </p:nvSpPr>
        <p:spPr bwMode="auto">
          <a:xfrm>
            <a:off x="1371600" y="121921"/>
            <a:ext cx="6116378" cy="584776"/>
          </a:xfrm>
          <a:prstGeom prst="rect">
            <a:avLst/>
          </a:prstGeom>
          <a:noFill/>
          <a:ln w="9525">
            <a:noFill/>
            <a:miter lim="800000"/>
            <a:headEnd/>
            <a:tailEnd/>
          </a:ln>
        </p:spPr>
        <p:txBody>
          <a:bodyPr wrap="none">
            <a:spAutoFit/>
          </a:bodyPr>
          <a:lstStyle/>
          <a:p>
            <a:r>
              <a:rPr lang="en-US" sz="3200" b="0" dirty="0">
                <a:latin typeface="Cambria"/>
                <a:cs typeface="Cambria"/>
              </a:rPr>
              <a:t>Boyce-Codd Normal Form (BCNF)</a:t>
            </a:r>
          </a:p>
        </p:txBody>
      </p:sp>
      <p:sp>
        <p:nvSpPr>
          <p:cNvPr id="16388" name="Text Box 3"/>
          <p:cNvSpPr txBox="1">
            <a:spLocks noChangeArrowheads="1"/>
          </p:cNvSpPr>
          <p:nvPr/>
        </p:nvSpPr>
        <p:spPr bwMode="auto">
          <a:xfrm>
            <a:off x="571500" y="735396"/>
            <a:ext cx="8001000" cy="1569660"/>
          </a:xfrm>
          <a:prstGeom prst="rect">
            <a:avLst/>
          </a:prstGeom>
          <a:noFill/>
          <a:ln w="9525">
            <a:noFill/>
            <a:miter lim="800000"/>
            <a:headEnd/>
            <a:tailEnd/>
          </a:ln>
        </p:spPr>
        <p:txBody>
          <a:bodyPr wrap="square">
            <a:spAutoFit/>
          </a:bodyPr>
          <a:lstStyle/>
          <a:p>
            <a:r>
              <a:rPr lang="en-US" b="0" dirty="0">
                <a:latin typeface="Cambria"/>
                <a:cs typeface="Cambria"/>
              </a:rPr>
              <a:t>A relation R is in BCNF if whenever an FD X</a:t>
            </a:r>
            <a:r>
              <a:rPr lang="en-US" b="0" dirty="0">
                <a:latin typeface="Cambria"/>
                <a:cs typeface="Cambria"/>
                <a:sym typeface="Wingdings" pitchFamily="2" charset="2"/>
              </a:rPr>
              <a:t>A holds in R, one of the following statements is true.</a:t>
            </a:r>
          </a:p>
          <a:p>
            <a:pPr marL="800100" lvl="1" indent="-342900">
              <a:buFont typeface="Arial"/>
              <a:buChar char="•"/>
            </a:pPr>
            <a:r>
              <a:rPr lang="en-US" b="0" dirty="0">
                <a:latin typeface="Cambria"/>
                <a:cs typeface="Cambria"/>
                <a:sym typeface="Wingdings" pitchFamily="2" charset="2"/>
              </a:rPr>
              <a:t>XA is a trivial FD.</a:t>
            </a:r>
          </a:p>
          <a:p>
            <a:pPr marL="800100" lvl="1" indent="-342900">
              <a:buFont typeface="Arial"/>
              <a:buChar char="•"/>
            </a:pPr>
            <a:r>
              <a:rPr lang="en-US" b="0" dirty="0">
                <a:latin typeface="Cambria"/>
                <a:cs typeface="Cambria"/>
                <a:sym typeface="Wingdings" pitchFamily="2" charset="2"/>
              </a:rPr>
              <a:t>X is a </a:t>
            </a:r>
            <a:r>
              <a:rPr lang="en-US" b="0" dirty="0" err="1">
                <a:latin typeface="Cambria"/>
                <a:cs typeface="Cambria"/>
                <a:sym typeface="Wingdings" pitchFamily="2" charset="2"/>
              </a:rPr>
              <a:t>superkey</a:t>
            </a:r>
            <a:r>
              <a:rPr lang="en-US" b="0" dirty="0">
                <a:latin typeface="Cambria"/>
                <a:cs typeface="Cambria"/>
                <a:sym typeface="Wingdings" pitchFamily="2" charset="2"/>
              </a:rPr>
              <a:t>.</a:t>
            </a:r>
          </a:p>
        </p:txBody>
      </p:sp>
      <p:sp>
        <p:nvSpPr>
          <p:cNvPr id="16389" name="Text Box 4"/>
          <p:cNvSpPr txBox="1">
            <a:spLocks noChangeArrowheads="1"/>
          </p:cNvSpPr>
          <p:nvPr/>
        </p:nvSpPr>
        <p:spPr bwMode="auto">
          <a:xfrm>
            <a:off x="4800600" y="1597170"/>
            <a:ext cx="2241644" cy="707886"/>
          </a:xfrm>
          <a:prstGeom prst="rect">
            <a:avLst/>
          </a:prstGeom>
          <a:noFill/>
          <a:ln w="9525">
            <a:solidFill>
              <a:schemeClr val="tx1"/>
            </a:solidFill>
            <a:miter lim="800000"/>
            <a:headEnd/>
            <a:tailEnd/>
          </a:ln>
        </p:spPr>
        <p:txBody>
          <a:bodyPr wrap="none">
            <a:spAutoFit/>
          </a:bodyPr>
          <a:lstStyle/>
          <a:p>
            <a:r>
              <a:rPr lang="en-US" sz="2000" b="0" dirty="0">
                <a:solidFill>
                  <a:schemeClr val="accent2"/>
                </a:solidFill>
                <a:latin typeface="Cambria"/>
                <a:cs typeface="Cambria"/>
              </a:rPr>
              <a:t>X</a:t>
            </a:r>
            <a:r>
              <a:rPr lang="en-US" sz="2000" b="0" dirty="0">
                <a:solidFill>
                  <a:schemeClr val="accent2"/>
                </a:solidFill>
                <a:latin typeface="Cambria"/>
                <a:cs typeface="Cambria"/>
                <a:sym typeface="Wingdings"/>
              </a:rPr>
              <a:t></a:t>
            </a:r>
            <a:r>
              <a:rPr lang="en-US" sz="2000" b="0" dirty="0">
                <a:solidFill>
                  <a:schemeClr val="accent2"/>
                </a:solidFill>
                <a:latin typeface="Cambria"/>
                <a:cs typeface="Cambria"/>
              </a:rPr>
              <a:t>A is a trivial FD</a:t>
            </a:r>
          </a:p>
          <a:p>
            <a:r>
              <a:rPr lang="en-US" sz="2000" b="0" dirty="0">
                <a:solidFill>
                  <a:schemeClr val="accent2"/>
                </a:solidFill>
                <a:latin typeface="Cambria"/>
                <a:cs typeface="Cambria"/>
              </a:rPr>
              <a:t>if A is a subset of X</a:t>
            </a:r>
          </a:p>
        </p:txBody>
      </p:sp>
      <p:sp>
        <p:nvSpPr>
          <p:cNvPr id="15" name="Text Box 3">
            <a:extLst>
              <a:ext uri="{FF2B5EF4-FFF2-40B4-BE49-F238E27FC236}">
                <a16:creationId xmlns:a16="http://schemas.microsoft.com/office/drawing/2014/main" id="{2C49A2BB-5AEF-5948-88BB-F03DDD1DA88D}"/>
              </a:ext>
            </a:extLst>
          </p:cNvPr>
          <p:cNvSpPr txBox="1">
            <a:spLocks noChangeArrowheads="1"/>
          </p:cNvSpPr>
          <p:nvPr/>
        </p:nvSpPr>
        <p:spPr bwMode="auto">
          <a:xfrm>
            <a:off x="440816" y="2704329"/>
            <a:ext cx="5181600" cy="523220"/>
          </a:xfrm>
          <a:prstGeom prst="rect">
            <a:avLst/>
          </a:prstGeom>
          <a:noFill/>
          <a:ln w="9525">
            <a:noFill/>
            <a:miter lim="800000"/>
            <a:headEnd/>
            <a:tailEnd/>
          </a:ln>
        </p:spPr>
        <p:txBody>
          <a:bodyPr wrap="square">
            <a:spAutoFit/>
          </a:bodyPr>
          <a:lstStyle/>
          <a:p>
            <a:r>
              <a:rPr lang="en-US" sz="2800" b="0" dirty="0">
                <a:solidFill>
                  <a:srgbClr val="3333CC"/>
                </a:solidFill>
                <a:latin typeface="Cambria"/>
                <a:cs typeface="Cambria"/>
              </a:rPr>
              <a:t>Checking for BCNF Violations</a:t>
            </a:r>
          </a:p>
        </p:txBody>
      </p:sp>
      <p:sp>
        <p:nvSpPr>
          <p:cNvPr id="17" name="Text Box 4">
            <a:extLst>
              <a:ext uri="{FF2B5EF4-FFF2-40B4-BE49-F238E27FC236}">
                <a16:creationId xmlns:a16="http://schemas.microsoft.com/office/drawing/2014/main" id="{1A185015-299A-E048-9AAE-A45B591F938A}"/>
              </a:ext>
            </a:extLst>
          </p:cNvPr>
          <p:cNvSpPr txBox="1">
            <a:spLocks noChangeArrowheads="1"/>
          </p:cNvSpPr>
          <p:nvPr/>
        </p:nvSpPr>
        <p:spPr bwMode="auto">
          <a:xfrm>
            <a:off x="2133600" y="5169188"/>
            <a:ext cx="6248400" cy="1508105"/>
          </a:xfrm>
          <a:prstGeom prst="rect">
            <a:avLst/>
          </a:prstGeom>
          <a:noFill/>
          <a:ln w="9525">
            <a:solidFill>
              <a:schemeClr val="tx1"/>
            </a:solidFill>
            <a:miter lim="800000"/>
            <a:headEnd/>
            <a:tailEnd/>
          </a:ln>
        </p:spPr>
        <p:txBody>
          <a:bodyPr wrap="square">
            <a:spAutoFit/>
          </a:bodyPr>
          <a:lstStyle/>
          <a:p>
            <a:pPr marL="457200" indent="-457200">
              <a:buFontTx/>
              <a:buChar char="•"/>
            </a:pPr>
            <a:r>
              <a:rPr lang="en-US" b="0" dirty="0">
                <a:latin typeface="Cambria"/>
                <a:cs typeface="Cambria"/>
              </a:rPr>
              <a:t>Let F be a set of FDs</a:t>
            </a:r>
          </a:p>
          <a:p>
            <a:pPr marL="457200" indent="-457200">
              <a:buFontTx/>
              <a:buChar char="•"/>
            </a:pPr>
            <a:r>
              <a:rPr lang="en-US" b="0" dirty="0">
                <a:latin typeface="Cambria"/>
                <a:cs typeface="Cambria"/>
              </a:rPr>
              <a:t>Make F a minimum cover</a:t>
            </a:r>
          </a:p>
          <a:p>
            <a:pPr marL="457200" indent="-457200">
              <a:buFontTx/>
              <a:buChar char="•"/>
            </a:pPr>
            <a:r>
              <a:rPr lang="en-US" b="0" dirty="0">
                <a:latin typeface="Cambria"/>
                <a:cs typeface="Cambria"/>
                <a:sym typeface="Wingdings" pitchFamily="2" charset="2"/>
              </a:rPr>
              <a:t>For each X</a:t>
            </a:r>
            <a:r>
              <a:rPr lang="en-US" b="0" dirty="0">
                <a:latin typeface="Cambria"/>
                <a:cs typeface="Cambria"/>
                <a:sym typeface="Wingdings"/>
              </a:rPr>
              <a:t>A in F, check if X is a key</a:t>
            </a:r>
          </a:p>
          <a:p>
            <a:pPr marL="914400" lvl="1" indent="-457200">
              <a:buFont typeface="Wingdings" charset="2"/>
              <a:buChar char="§"/>
            </a:pPr>
            <a:r>
              <a:rPr lang="en-US" sz="2000" b="0" dirty="0">
                <a:latin typeface="Cambria"/>
                <a:cs typeface="Cambria"/>
                <a:sym typeface="Wingdings"/>
              </a:rPr>
              <a:t>X is a key if X</a:t>
            </a:r>
            <a:r>
              <a:rPr lang="en-US" sz="2000" b="0" baseline="30000" dirty="0">
                <a:latin typeface="Cambria"/>
                <a:cs typeface="Cambria"/>
                <a:sym typeface="Wingdings"/>
              </a:rPr>
              <a:t>+</a:t>
            </a:r>
            <a:r>
              <a:rPr lang="en-US" sz="2000" b="0" dirty="0">
                <a:latin typeface="Cambria"/>
                <a:cs typeface="Cambria"/>
                <a:sym typeface="Wingdings"/>
              </a:rPr>
              <a:t> contains all attributes in R</a:t>
            </a:r>
          </a:p>
        </p:txBody>
      </p:sp>
      <p:sp>
        <p:nvSpPr>
          <p:cNvPr id="2" name="TextBox 1">
            <a:extLst>
              <a:ext uri="{FF2B5EF4-FFF2-40B4-BE49-F238E27FC236}">
                <a16:creationId xmlns:a16="http://schemas.microsoft.com/office/drawing/2014/main" id="{A24A9480-45B0-504E-858A-2111FD5695BC}"/>
              </a:ext>
            </a:extLst>
          </p:cNvPr>
          <p:cNvSpPr txBox="1"/>
          <p:nvPr/>
        </p:nvSpPr>
        <p:spPr>
          <a:xfrm>
            <a:off x="409772" y="3892061"/>
            <a:ext cx="1628972" cy="461665"/>
          </a:xfrm>
          <a:prstGeom prst="rect">
            <a:avLst/>
          </a:prstGeom>
          <a:noFill/>
        </p:spPr>
        <p:txBody>
          <a:bodyPr wrap="none" rtlCol="0">
            <a:spAutoFit/>
          </a:bodyPr>
          <a:lstStyle/>
          <a:p>
            <a:r>
              <a:rPr lang="en-US" b="0" dirty="0">
                <a:latin typeface="+mn-lt"/>
              </a:rPr>
              <a:t>Approach 1</a:t>
            </a:r>
          </a:p>
        </p:txBody>
      </p:sp>
      <p:sp>
        <p:nvSpPr>
          <p:cNvPr id="20" name="TextBox 19">
            <a:extLst>
              <a:ext uri="{FF2B5EF4-FFF2-40B4-BE49-F238E27FC236}">
                <a16:creationId xmlns:a16="http://schemas.microsoft.com/office/drawing/2014/main" id="{4483CA23-1456-3942-8497-520CC35E133A}"/>
              </a:ext>
            </a:extLst>
          </p:cNvPr>
          <p:cNvSpPr txBox="1"/>
          <p:nvPr/>
        </p:nvSpPr>
        <p:spPr>
          <a:xfrm>
            <a:off x="381000" y="5169188"/>
            <a:ext cx="1628972" cy="461665"/>
          </a:xfrm>
          <a:prstGeom prst="rect">
            <a:avLst/>
          </a:prstGeom>
          <a:noFill/>
        </p:spPr>
        <p:txBody>
          <a:bodyPr wrap="none" rtlCol="0">
            <a:spAutoFit/>
          </a:bodyPr>
          <a:lstStyle/>
          <a:p>
            <a:r>
              <a:rPr lang="en-US" b="0" dirty="0">
                <a:latin typeface="+mn-lt"/>
              </a:rPr>
              <a:t>Approach 2</a:t>
            </a:r>
          </a:p>
        </p:txBody>
      </p:sp>
      <p:sp>
        <p:nvSpPr>
          <p:cNvPr id="21" name="Text Box 4">
            <a:extLst>
              <a:ext uri="{FF2B5EF4-FFF2-40B4-BE49-F238E27FC236}">
                <a16:creationId xmlns:a16="http://schemas.microsoft.com/office/drawing/2014/main" id="{60549234-D5C9-1A41-888E-76D4435D67EF}"/>
              </a:ext>
            </a:extLst>
          </p:cNvPr>
          <p:cNvSpPr txBox="1">
            <a:spLocks noChangeArrowheads="1"/>
          </p:cNvSpPr>
          <p:nvPr/>
        </p:nvSpPr>
        <p:spPr bwMode="auto">
          <a:xfrm>
            <a:off x="2133600" y="3505200"/>
            <a:ext cx="6248400" cy="1508105"/>
          </a:xfrm>
          <a:prstGeom prst="rect">
            <a:avLst/>
          </a:prstGeom>
          <a:noFill/>
          <a:ln w="9525">
            <a:solidFill>
              <a:schemeClr val="tx1"/>
            </a:solidFill>
            <a:miter lim="800000"/>
            <a:headEnd/>
            <a:tailEnd/>
          </a:ln>
        </p:spPr>
        <p:txBody>
          <a:bodyPr wrap="square">
            <a:spAutoFit/>
          </a:bodyPr>
          <a:lstStyle/>
          <a:p>
            <a:pPr marL="457200" indent="-457200">
              <a:buFontTx/>
              <a:buChar char="•"/>
            </a:pPr>
            <a:r>
              <a:rPr lang="en-US" b="0" dirty="0">
                <a:latin typeface="Cambria"/>
                <a:cs typeface="Cambria"/>
              </a:rPr>
              <a:t>Let F be a set of FDs</a:t>
            </a:r>
          </a:p>
          <a:p>
            <a:pPr marL="457200" indent="-457200">
              <a:buFontTx/>
              <a:buChar char="•"/>
            </a:pPr>
            <a:r>
              <a:rPr lang="en-US" b="0" dirty="0">
                <a:latin typeface="Cambria"/>
                <a:cs typeface="Cambria"/>
              </a:rPr>
              <a:t>Remove trivial FD</a:t>
            </a:r>
          </a:p>
          <a:p>
            <a:pPr marL="457200" indent="-457200">
              <a:buFontTx/>
              <a:buChar char="•"/>
            </a:pPr>
            <a:r>
              <a:rPr lang="en-US" b="0" dirty="0">
                <a:latin typeface="Cambria"/>
                <a:cs typeface="Cambria"/>
                <a:sym typeface="Wingdings" pitchFamily="2" charset="2"/>
              </a:rPr>
              <a:t>For each X</a:t>
            </a:r>
            <a:r>
              <a:rPr lang="en-US" b="0" dirty="0">
                <a:latin typeface="Cambria"/>
                <a:cs typeface="Cambria"/>
                <a:sym typeface="Wingdings"/>
              </a:rPr>
              <a:t>A in F, check if X is a super key</a:t>
            </a:r>
          </a:p>
          <a:p>
            <a:pPr marL="914400" lvl="1" indent="-457200">
              <a:buFont typeface="Wingdings" charset="2"/>
              <a:buChar char="§"/>
            </a:pPr>
            <a:r>
              <a:rPr lang="en-US" sz="2000" b="0" dirty="0">
                <a:latin typeface="Cambria"/>
                <a:cs typeface="Cambria"/>
                <a:sym typeface="Wingdings"/>
              </a:rPr>
              <a:t>X is a super key if X</a:t>
            </a:r>
            <a:r>
              <a:rPr lang="en-US" sz="2000" b="0" baseline="30000" dirty="0">
                <a:latin typeface="Cambria"/>
                <a:cs typeface="Cambria"/>
                <a:sym typeface="Wingdings"/>
              </a:rPr>
              <a:t>+</a:t>
            </a:r>
            <a:r>
              <a:rPr lang="en-US" sz="2000" b="0" dirty="0">
                <a:latin typeface="Cambria"/>
                <a:cs typeface="Cambria"/>
                <a:sym typeface="Wingdings"/>
              </a:rPr>
              <a:t> contains all attributes in R</a:t>
            </a:r>
          </a:p>
        </p:txBody>
      </p:sp>
    </p:spTree>
    <p:extLst>
      <p:ext uri="{BB962C8B-B14F-4D97-AF65-F5344CB8AC3E}">
        <p14:creationId xmlns:p14="http://schemas.microsoft.com/office/powerpoint/2010/main" val="1227188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18"/>
          <p:cNvSpPr txBox="1">
            <a:spLocks noChangeArrowheads="1"/>
          </p:cNvSpPr>
          <p:nvPr/>
        </p:nvSpPr>
        <p:spPr bwMode="auto">
          <a:xfrm>
            <a:off x="914400" y="1676400"/>
            <a:ext cx="7696200" cy="2077492"/>
          </a:xfrm>
          <a:prstGeom prst="rect">
            <a:avLst/>
          </a:prstGeom>
          <a:noFill/>
          <a:ln w="9525">
            <a:noFill/>
            <a:miter lim="800000"/>
            <a:headEnd/>
            <a:tailEnd/>
          </a:ln>
        </p:spPr>
        <p:txBody>
          <a:bodyPr wrap="square">
            <a:spAutoFit/>
          </a:bodyPr>
          <a:lstStyle/>
          <a:p>
            <a:pPr marL="457200" indent="-457200">
              <a:spcAft>
                <a:spcPts val="600"/>
              </a:spcAft>
            </a:pPr>
            <a:r>
              <a:rPr lang="en-US" sz="2800" b="0" dirty="0">
                <a:latin typeface="Cambria"/>
                <a:cs typeface="Cambria"/>
              </a:rPr>
              <a:t>A BCNF relation does not allow redundancy</a:t>
            </a:r>
            <a:endParaRPr lang="en-US" sz="1800" b="0" dirty="0">
              <a:latin typeface="Cambria"/>
              <a:cs typeface="Cambria"/>
            </a:endParaRPr>
          </a:p>
          <a:p>
            <a:pPr marL="457200" indent="-457200">
              <a:buFontTx/>
              <a:buChar char="•"/>
            </a:pPr>
            <a:r>
              <a:rPr lang="en-US" b="0" dirty="0">
                <a:latin typeface="Cambria"/>
                <a:cs typeface="Cambria"/>
              </a:rPr>
              <a:t>Every field of every tuple records a piece of information that cannot be inferred from the values in all other non-key fields</a:t>
            </a:r>
          </a:p>
          <a:p>
            <a:pPr marL="457200" indent="-457200">
              <a:buFontTx/>
              <a:buChar char="•"/>
            </a:pPr>
            <a:r>
              <a:rPr lang="en-US" b="0" dirty="0">
                <a:latin typeface="Cambria"/>
                <a:cs typeface="Cambria"/>
              </a:rPr>
              <a:t>If a relation is NOT in BCNF, redundancy exists</a:t>
            </a:r>
          </a:p>
        </p:txBody>
      </p:sp>
      <p:sp>
        <p:nvSpPr>
          <p:cNvPr id="58371" name="Text Box 19"/>
          <p:cNvSpPr txBox="1">
            <a:spLocks noChangeArrowheads="1"/>
          </p:cNvSpPr>
          <p:nvPr/>
        </p:nvSpPr>
        <p:spPr bwMode="auto">
          <a:xfrm>
            <a:off x="914400" y="304800"/>
            <a:ext cx="7696200" cy="1077218"/>
          </a:xfrm>
          <a:prstGeom prst="rect">
            <a:avLst/>
          </a:prstGeom>
          <a:noFill/>
          <a:ln w="9525">
            <a:noFill/>
            <a:miter lim="800000"/>
            <a:headEnd/>
            <a:tailEnd/>
          </a:ln>
        </p:spPr>
        <p:txBody>
          <a:bodyPr wrap="square">
            <a:spAutoFit/>
          </a:bodyPr>
          <a:lstStyle/>
          <a:p>
            <a:r>
              <a:rPr lang="en-US" sz="3200" b="0" dirty="0">
                <a:latin typeface="Cambria"/>
                <a:cs typeface="Cambria"/>
              </a:rPr>
              <a:t>BCNF is the most desirable form</a:t>
            </a:r>
          </a:p>
          <a:p>
            <a:r>
              <a:rPr lang="en-US" sz="3200" b="0" dirty="0">
                <a:latin typeface="Cambria"/>
                <a:cs typeface="Cambria"/>
              </a:rPr>
              <a:t>--- from data redundancy perspective</a:t>
            </a:r>
          </a:p>
        </p:txBody>
      </p:sp>
      <p:sp>
        <p:nvSpPr>
          <p:cNvPr id="4" name="Text Box 18"/>
          <p:cNvSpPr txBox="1">
            <a:spLocks noChangeArrowheads="1"/>
          </p:cNvSpPr>
          <p:nvPr/>
        </p:nvSpPr>
        <p:spPr bwMode="auto">
          <a:xfrm>
            <a:off x="914400" y="5105400"/>
            <a:ext cx="7543800" cy="830997"/>
          </a:xfrm>
          <a:prstGeom prst="rect">
            <a:avLst/>
          </a:prstGeom>
          <a:noFill/>
          <a:ln w="9525">
            <a:noFill/>
            <a:miter lim="800000"/>
            <a:headEnd/>
            <a:tailEnd/>
          </a:ln>
        </p:spPr>
        <p:txBody>
          <a:bodyPr wrap="square">
            <a:spAutoFit/>
          </a:bodyPr>
          <a:lstStyle/>
          <a:p>
            <a:pPr marL="457200" indent="-457200"/>
            <a:r>
              <a:rPr lang="en-US" b="0" dirty="0">
                <a:latin typeface="Cambria"/>
                <a:cs typeface="Cambria"/>
              </a:rPr>
              <a:t>If a relation is not in BCNF, can we make it BCNF?</a:t>
            </a:r>
          </a:p>
          <a:p>
            <a:pPr marL="457200" indent="-457200"/>
            <a:r>
              <a:rPr lang="en-US" b="0" dirty="0">
                <a:latin typeface="Cambria"/>
                <a:cs typeface="Cambria"/>
              </a:rPr>
              <a:t>This process of conversion is called </a:t>
            </a:r>
            <a:r>
              <a:rPr lang="en-US" b="0" dirty="0">
                <a:solidFill>
                  <a:srgbClr val="3333CC"/>
                </a:solidFill>
                <a:latin typeface="Cambria"/>
                <a:cs typeface="Cambria"/>
              </a:rPr>
              <a:t>normalization </a:t>
            </a:r>
          </a:p>
        </p:txBody>
      </p:sp>
      <p:sp>
        <p:nvSpPr>
          <p:cNvPr id="2" name="Rectangle 1"/>
          <p:cNvSpPr/>
          <p:nvPr/>
        </p:nvSpPr>
        <p:spPr>
          <a:xfrm>
            <a:off x="685800" y="4114800"/>
            <a:ext cx="7924800" cy="461665"/>
          </a:xfrm>
          <a:prstGeom prst="rect">
            <a:avLst/>
          </a:prstGeom>
        </p:spPr>
        <p:txBody>
          <a:bodyPr wrap="square">
            <a:spAutoFit/>
          </a:bodyPr>
          <a:lstStyle/>
          <a:p>
            <a:pPr>
              <a:spcBef>
                <a:spcPct val="20000"/>
              </a:spcBef>
              <a:buSzPct val="75000"/>
            </a:pPr>
            <a:r>
              <a:rPr lang="en-US" b="0" dirty="0" err="1">
                <a:latin typeface="Cambria"/>
                <a:cs typeface="Cambria"/>
              </a:rPr>
              <a:t>Hourly_Emps</a:t>
            </a:r>
            <a:r>
              <a:rPr lang="en-US" sz="2000" b="0" dirty="0">
                <a:latin typeface="Cambria"/>
                <a:cs typeface="Cambria"/>
              </a:rPr>
              <a:t> (</a:t>
            </a:r>
            <a:r>
              <a:rPr lang="en-US" sz="2000" b="0" i="1" u="sng" dirty="0" err="1">
                <a:solidFill>
                  <a:schemeClr val="accent2"/>
                </a:solidFill>
                <a:latin typeface="Cambria"/>
                <a:cs typeface="Cambria"/>
              </a:rPr>
              <a:t>ssn</a:t>
            </a:r>
            <a:r>
              <a:rPr lang="en-US" sz="2000" b="0" i="1" dirty="0">
                <a:solidFill>
                  <a:schemeClr val="accent2"/>
                </a:solidFill>
                <a:latin typeface="Cambria"/>
                <a:cs typeface="Cambria"/>
              </a:rPr>
              <a:t>, name, lot, rating, </a:t>
            </a:r>
            <a:r>
              <a:rPr lang="en-US" sz="2000" b="0" i="1" dirty="0" err="1">
                <a:solidFill>
                  <a:schemeClr val="accent2"/>
                </a:solidFill>
                <a:latin typeface="Cambria"/>
                <a:cs typeface="Cambria"/>
              </a:rPr>
              <a:t>hrly_wages</a:t>
            </a:r>
            <a:r>
              <a:rPr lang="en-US" sz="2000" b="0" dirty="0">
                <a:solidFill>
                  <a:schemeClr val="accent2"/>
                </a:solidFill>
                <a:latin typeface="Cambria"/>
                <a:cs typeface="Cambria"/>
              </a:rPr>
              <a:t>, </a:t>
            </a:r>
            <a:r>
              <a:rPr lang="en-US" sz="2000" b="0" i="1" dirty="0" err="1">
                <a:solidFill>
                  <a:schemeClr val="accent2"/>
                </a:solidFill>
                <a:latin typeface="Cambria"/>
                <a:cs typeface="Cambria"/>
              </a:rPr>
              <a:t>hrs_worked</a:t>
            </a:r>
            <a:r>
              <a:rPr lang="en-US" sz="2000" b="0" dirty="0">
                <a:latin typeface="Cambria"/>
                <a:cs typeface="Cambria"/>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9"/>
          <p:cNvSpPr txBox="1">
            <a:spLocks noChangeArrowheads="1"/>
          </p:cNvSpPr>
          <p:nvPr/>
        </p:nvSpPr>
        <p:spPr bwMode="auto">
          <a:xfrm>
            <a:off x="685800" y="228600"/>
            <a:ext cx="4049306" cy="584776"/>
          </a:xfrm>
          <a:prstGeom prst="rect">
            <a:avLst/>
          </a:prstGeom>
          <a:noFill/>
          <a:ln w="9525">
            <a:noFill/>
            <a:miter lim="800000"/>
            <a:headEnd/>
            <a:tailEnd/>
          </a:ln>
        </p:spPr>
        <p:txBody>
          <a:bodyPr wrap="none">
            <a:spAutoFit/>
          </a:bodyPr>
          <a:lstStyle/>
          <a:p>
            <a:r>
              <a:rPr lang="en-US" sz="3200" b="0" dirty="0">
                <a:latin typeface="Cambria"/>
                <a:cs typeface="Cambria"/>
              </a:rPr>
              <a:t>A Motivation Example</a:t>
            </a:r>
          </a:p>
        </p:txBody>
      </p:sp>
      <p:sp>
        <p:nvSpPr>
          <p:cNvPr id="6" name="Rectangle 2"/>
          <p:cNvSpPr>
            <a:spLocks noChangeArrowheads="1"/>
          </p:cNvSpPr>
          <p:nvPr/>
        </p:nvSpPr>
        <p:spPr bwMode="auto">
          <a:xfrm>
            <a:off x="1066800" y="3921833"/>
            <a:ext cx="1792384" cy="397545"/>
          </a:xfrm>
          <a:prstGeom prst="rect">
            <a:avLst/>
          </a:prstGeom>
          <a:noFill/>
          <a:ln w="12700">
            <a:noFill/>
            <a:miter lim="800000"/>
            <a:headEnd/>
            <a:tailEnd/>
          </a:ln>
        </p:spPr>
        <p:txBody>
          <a:bodyPr wrap="none" lIns="90488" tIns="44450" rIns="90488" bIns="44450">
            <a:spAutoFit/>
          </a:bodyPr>
          <a:lstStyle/>
          <a:p>
            <a:pPr eaLnBrk="0" hangingPunct="0"/>
            <a:r>
              <a:rPr lang="en-US" sz="2000" b="0">
                <a:latin typeface="Cambria"/>
                <a:cs typeface="Cambria"/>
              </a:rPr>
              <a:t>Hourly_Emps2</a:t>
            </a:r>
          </a:p>
        </p:txBody>
      </p:sp>
      <p:sp>
        <p:nvSpPr>
          <p:cNvPr id="7" name="Rectangle 3"/>
          <p:cNvSpPr>
            <a:spLocks noChangeArrowheads="1"/>
          </p:cNvSpPr>
          <p:nvPr/>
        </p:nvSpPr>
        <p:spPr bwMode="auto">
          <a:xfrm>
            <a:off x="7010400" y="4232275"/>
            <a:ext cx="906349" cy="397545"/>
          </a:xfrm>
          <a:prstGeom prst="rect">
            <a:avLst/>
          </a:prstGeom>
          <a:noFill/>
          <a:ln w="12700">
            <a:noFill/>
            <a:miter lim="800000"/>
            <a:headEnd/>
            <a:tailEnd/>
          </a:ln>
        </p:spPr>
        <p:txBody>
          <a:bodyPr wrap="none" lIns="90488" tIns="44450" rIns="90488" bIns="44450">
            <a:spAutoFit/>
          </a:bodyPr>
          <a:lstStyle/>
          <a:p>
            <a:pPr eaLnBrk="0" hangingPunct="0"/>
            <a:r>
              <a:rPr lang="en-US" sz="2000" b="0">
                <a:latin typeface="Cambria"/>
                <a:cs typeface="Cambria"/>
              </a:rPr>
              <a:t>Wages</a:t>
            </a:r>
          </a:p>
        </p:txBody>
      </p:sp>
      <p:grpSp>
        <p:nvGrpSpPr>
          <p:cNvPr id="8" name="Group 5"/>
          <p:cNvGrpSpPr>
            <a:grpSpLocks/>
          </p:cNvGrpSpPr>
          <p:nvPr/>
        </p:nvGrpSpPr>
        <p:grpSpPr bwMode="auto">
          <a:xfrm>
            <a:off x="990600" y="4430503"/>
            <a:ext cx="4495800" cy="1817897"/>
            <a:chOff x="960" y="1891"/>
            <a:chExt cx="3654" cy="2163"/>
          </a:xfrm>
        </p:grpSpPr>
        <p:graphicFrame>
          <p:nvGraphicFramePr>
            <p:cNvPr id="9" name="Object 6">
              <a:hlinkClick r:id="" action="ppaction://ole?verb=0"/>
            </p:cNvPr>
            <p:cNvGraphicFramePr>
              <a:graphicFrameLocks/>
            </p:cNvGraphicFramePr>
            <p:nvPr>
              <p:extLst>
                <p:ext uri="{D42A27DB-BD31-4B8C-83A1-F6EECF244321}">
                  <p14:modId xmlns:p14="http://schemas.microsoft.com/office/powerpoint/2010/main" val="1074751251"/>
                </p:ext>
              </p:extLst>
            </p:nvPr>
          </p:nvGraphicFramePr>
          <p:xfrm>
            <a:off x="960" y="1891"/>
            <a:ext cx="3654" cy="2163"/>
          </p:xfrm>
          <a:graphic>
            <a:graphicData uri="http://schemas.openxmlformats.org/presentationml/2006/ole">
              <mc:AlternateContent xmlns:mc="http://schemas.openxmlformats.org/markup-compatibility/2006">
                <mc:Choice xmlns:v="urn:schemas-microsoft-com:vml" Requires="v">
                  <p:oleObj spid="_x0000_s216655" name="Document" r:id="rId4" imgW="5791200" imgH="3429000" progId="Word.Document.8">
                    <p:embed/>
                  </p:oleObj>
                </mc:Choice>
                <mc:Fallback>
                  <p:oleObj name="Document" r:id="rId4" imgW="5791200" imgH="3429000" progId="Word.Document.8">
                    <p:embed/>
                    <p:pic>
                      <p:nvPicPr>
                        <p:cNvPr id="0" name=""/>
                        <p:cNvPicPr>
                          <a:picLocks noChangeArrowheads="1"/>
                        </p:cNvPicPr>
                        <p:nvPr/>
                      </p:nvPicPr>
                      <p:blipFill>
                        <a:blip r:embed="rId5"/>
                        <a:srcRect/>
                        <a:stretch>
                          <a:fillRect/>
                        </a:stretch>
                      </p:blipFill>
                      <p:spPr bwMode="auto">
                        <a:xfrm>
                          <a:off x="960" y="1891"/>
                          <a:ext cx="3654" cy="21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Line 7"/>
            <p:cNvSpPr>
              <a:spLocks noChangeShapeType="1"/>
            </p:cNvSpPr>
            <p:nvPr/>
          </p:nvSpPr>
          <p:spPr bwMode="auto">
            <a:xfrm>
              <a:off x="1056" y="2191"/>
              <a:ext cx="192" cy="0"/>
            </a:xfrm>
            <a:prstGeom prst="line">
              <a:avLst/>
            </a:prstGeom>
            <a:noFill/>
            <a:ln w="9525">
              <a:solidFill>
                <a:schemeClr val="tx1"/>
              </a:solidFill>
              <a:round/>
              <a:headEnd/>
              <a:tailEnd/>
            </a:ln>
          </p:spPr>
          <p:txBody>
            <a:bodyPr/>
            <a:lstStyle/>
            <a:p>
              <a:endParaRPr lang="en-US">
                <a:latin typeface="Cambria"/>
                <a:cs typeface="Cambria"/>
              </a:endParaRPr>
            </a:p>
          </p:txBody>
        </p:sp>
      </p:grpSp>
      <p:grpSp>
        <p:nvGrpSpPr>
          <p:cNvPr id="12" name="Group 9"/>
          <p:cNvGrpSpPr>
            <a:grpSpLocks/>
          </p:cNvGrpSpPr>
          <p:nvPr/>
        </p:nvGrpSpPr>
        <p:grpSpPr bwMode="auto">
          <a:xfrm>
            <a:off x="7097677" y="4765675"/>
            <a:ext cx="979523" cy="1177925"/>
            <a:chOff x="4756" y="2960"/>
            <a:chExt cx="686" cy="893"/>
          </a:xfrm>
        </p:grpSpPr>
        <p:graphicFrame>
          <p:nvGraphicFramePr>
            <p:cNvPr id="13" name="Object 10">
              <a:hlinkClick r:id="" action="ppaction://ole?verb=0"/>
            </p:cNvPr>
            <p:cNvGraphicFramePr>
              <a:graphicFrameLocks/>
            </p:cNvGraphicFramePr>
            <p:nvPr>
              <p:extLst>
                <p:ext uri="{D42A27DB-BD31-4B8C-83A1-F6EECF244321}">
                  <p14:modId xmlns:p14="http://schemas.microsoft.com/office/powerpoint/2010/main" val="390402914"/>
                </p:ext>
              </p:extLst>
            </p:nvPr>
          </p:nvGraphicFramePr>
          <p:xfrm>
            <a:off x="4756" y="2960"/>
            <a:ext cx="686" cy="893"/>
          </p:xfrm>
          <a:graphic>
            <a:graphicData uri="http://schemas.openxmlformats.org/presentationml/2006/ole">
              <mc:AlternateContent xmlns:mc="http://schemas.openxmlformats.org/markup-compatibility/2006">
                <mc:Choice xmlns:v="urn:schemas-microsoft-com:vml" Requires="v">
                  <p:oleObj spid="_x0000_s216656" name="Document" r:id="rId6" imgW="1087200" imgH="1415880" progId="Word.Document.8">
                    <p:embed/>
                  </p:oleObj>
                </mc:Choice>
                <mc:Fallback>
                  <p:oleObj name="Document" r:id="rId6" imgW="1087200" imgH="1415880" progId="Word.Document.8">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56" y="2960"/>
                          <a:ext cx="686" cy="8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Line 11"/>
            <p:cNvSpPr>
              <a:spLocks noChangeShapeType="1"/>
            </p:cNvSpPr>
            <p:nvPr/>
          </p:nvSpPr>
          <p:spPr bwMode="auto">
            <a:xfrm>
              <a:off x="4797" y="3155"/>
              <a:ext cx="192" cy="0"/>
            </a:xfrm>
            <a:prstGeom prst="line">
              <a:avLst/>
            </a:prstGeom>
            <a:noFill/>
            <a:ln w="9525">
              <a:solidFill>
                <a:schemeClr val="tx1"/>
              </a:solidFill>
              <a:round/>
              <a:headEnd/>
              <a:tailEnd/>
            </a:ln>
          </p:spPr>
          <p:txBody>
            <a:bodyPr/>
            <a:lstStyle/>
            <a:p>
              <a:endParaRPr lang="en-US">
                <a:latin typeface="Cambria"/>
                <a:cs typeface="Cambria"/>
              </a:endParaRPr>
            </a:p>
          </p:txBody>
        </p:sp>
      </p:grpSp>
      <p:graphicFrame>
        <p:nvGraphicFramePr>
          <p:cNvPr id="15" name="Object 4">
            <a:hlinkClick r:id="" action="ppaction://ole?verb=0"/>
          </p:cNvPr>
          <p:cNvGraphicFramePr>
            <a:graphicFrameLocks/>
          </p:cNvGraphicFramePr>
          <p:nvPr>
            <p:extLst>
              <p:ext uri="{D42A27DB-BD31-4B8C-83A1-F6EECF244321}">
                <p14:modId xmlns:p14="http://schemas.microsoft.com/office/powerpoint/2010/main" val="619765694"/>
              </p:ext>
            </p:extLst>
          </p:nvPr>
        </p:nvGraphicFramePr>
        <p:xfrm>
          <a:off x="3886200" y="1524000"/>
          <a:ext cx="4876800" cy="1828800"/>
        </p:xfrm>
        <a:graphic>
          <a:graphicData uri="http://schemas.openxmlformats.org/presentationml/2006/ole">
            <mc:AlternateContent xmlns:mc="http://schemas.openxmlformats.org/markup-compatibility/2006">
              <mc:Choice xmlns:v="urn:schemas-microsoft-com:vml" Requires="v">
                <p:oleObj spid="_x0000_s216657" name="Document" r:id="rId8" imgW="6597373" imgH="3725083" progId="Word.Document.8">
                  <p:embed/>
                </p:oleObj>
              </mc:Choice>
              <mc:Fallback>
                <p:oleObj name="Document" r:id="rId8" imgW="6597373" imgH="3725083" progId="Word.Document.8">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86200" y="1524000"/>
                        <a:ext cx="4876800" cy="1828800"/>
                      </a:xfrm>
                      <a:prstGeom prst="rect">
                        <a:avLst/>
                      </a:prstGeom>
                      <a:noFill/>
                      <a:ln>
                        <a:noFill/>
                      </a:ln>
                      <a:effectLst/>
                    </p:spPr>
                  </p:pic>
                </p:oleObj>
              </mc:Fallback>
            </mc:AlternateContent>
          </a:graphicData>
        </a:graphic>
      </p:graphicFrame>
      <p:cxnSp>
        <p:nvCxnSpPr>
          <p:cNvPr id="3" name="Straight Arrow Connector 2"/>
          <p:cNvCxnSpPr/>
          <p:nvPr/>
        </p:nvCxnSpPr>
        <p:spPr bwMode="auto">
          <a:xfrm flipH="1">
            <a:off x="4572000" y="3581400"/>
            <a:ext cx="609600" cy="609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7" name="Straight Arrow Connector 16"/>
          <p:cNvCxnSpPr/>
          <p:nvPr/>
        </p:nvCxnSpPr>
        <p:spPr bwMode="auto">
          <a:xfrm>
            <a:off x="6324600" y="3581400"/>
            <a:ext cx="762000" cy="685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9" name="Rectangle 2"/>
          <p:cNvSpPr>
            <a:spLocks noChangeArrowheads="1"/>
          </p:cNvSpPr>
          <p:nvPr/>
        </p:nvSpPr>
        <p:spPr bwMode="auto">
          <a:xfrm>
            <a:off x="3962400" y="914400"/>
            <a:ext cx="1650368" cy="397545"/>
          </a:xfrm>
          <a:prstGeom prst="rect">
            <a:avLst/>
          </a:prstGeom>
          <a:noFill/>
          <a:ln w="12700">
            <a:noFill/>
            <a:miter lim="800000"/>
            <a:headEnd/>
            <a:tailEnd/>
          </a:ln>
        </p:spPr>
        <p:txBody>
          <a:bodyPr wrap="none" lIns="90488" tIns="44450" rIns="90488" bIns="44450">
            <a:spAutoFit/>
          </a:bodyPr>
          <a:lstStyle/>
          <a:p>
            <a:pPr eaLnBrk="0" hangingPunct="0"/>
            <a:r>
              <a:rPr lang="en-US" sz="2000" b="0">
                <a:latin typeface="Cambria"/>
                <a:cs typeface="Cambria"/>
              </a:rPr>
              <a:t>Hourly_Emps</a:t>
            </a:r>
          </a:p>
        </p:txBody>
      </p:sp>
      <p:sp>
        <p:nvSpPr>
          <p:cNvPr id="2" name="Rectangle 1"/>
          <p:cNvSpPr/>
          <p:nvPr/>
        </p:nvSpPr>
        <p:spPr>
          <a:xfrm>
            <a:off x="381000" y="1066800"/>
            <a:ext cx="3429000" cy="2554545"/>
          </a:xfrm>
          <a:prstGeom prst="rect">
            <a:avLst/>
          </a:prstGeom>
        </p:spPr>
        <p:txBody>
          <a:bodyPr wrap="square">
            <a:spAutoFit/>
          </a:bodyPr>
          <a:lstStyle/>
          <a:p>
            <a:r>
              <a:rPr lang="en-US" sz="2000" b="0" dirty="0">
                <a:latin typeface="Cambria"/>
                <a:cs typeface="Cambria"/>
              </a:rPr>
              <a:t>Through decomposition, we can make each table to be in BCNF. </a:t>
            </a:r>
          </a:p>
          <a:p>
            <a:endParaRPr lang="en-US" sz="2000" b="0" dirty="0">
              <a:latin typeface="Cambria"/>
              <a:cs typeface="Cambria"/>
            </a:endParaRPr>
          </a:p>
          <a:p>
            <a:r>
              <a:rPr lang="en-US" sz="2000" b="0" dirty="0">
                <a:latin typeface="Cambria"/>
                <a:cs typeface="Cambria"/>
              </a:rPr>
              <a:t>Semantically, one table describes employee, while the other table describes wages</a:t>
            </a:r>
          </a:p>
        </p:txBody>
      </p:sp>
      <p:sp>
        <p:nvSpPr>
          <p:cNvPr id="5" name="Rectangle 4"/>
          <p:cNvSpPr/>
          <p:nvPr/>
        </p:nvSpPr>
        <p:spPr>
          <a:xfrm>
            <a:off x="5943600" y="304800"/>
            <a:ext cx="2971800" cy="1034129"/>
          </a:xfrm>
          <a:prstGeom prst="rect">
            <a:avLst/>
          </a:prstGeom>
          <a:ln>
            <a:solidFill>
              <a:schemeClr val="tx1"/>
            </a:solidFill>
          </a:ln>
        </p:spPr>
        <p:txBody>
          <a:bodyPr wrap="square">
            <a:spAutoFit/>
          </a:bodyPr>
          <a:lstStyle/>
          <a:p>
            <a:pPr>
              <a:spcBef>
                <a:spcPct val="20000"/>
              </a:spcBef>
              <a:buSzPct val="75000"/>
            </a:pPr>
            <a:r>
              <a:rPr lang="en-US" sz="1800" b="0" dirty="0">
                <a:latin typeface="Cambria"/>
                <a:cs typeface="Cambria"/>
              </a:rPr>
              <a:t>Constraints: </a:t>
            </a:r>
          </a:p>
          <a:p>
            <a:pPr marL="285750" indent="-285750">
              <a:spcBef>
                <a:spcPct val="20000"/>
              </a:spcBef>
              <a:buSzPct val="75000"/>
              <a:buFont typeface="Arial"/>
              <a:buChar char="•"/>
            </a:pPr>
            <a:r>
              <a:rPr lang="en-US" sz="1800" b="0" i="1" dirty="0" err="1">
                <a:solidFill>
                  <a:schemeClr val="accent2"/>
                </a:solidFill>
                <a:latin typeface="Cambria"/>
                <a:cs typeface="Cambria"/>
              </a:rPr>
              <a:t>ssn</a:t>
            </a:r>
            <a:r>
              <a:rPr lang="en-US" sz="1800" b="0" dirty="0">
                <a:solidFill>
                  <a:schemeClr val="accent2"/>
                </a:solidFill>
                <a:latin typeface="Cambria"/>
                <a:cs typeface="Cambria"/>
              </a:rPr>
              <a:t> </a:t>
            </a:r>
            <a:r>
              <a:rPr lang="en-US" sz="1800" b="0" dirty="0">
                <a:latin typeface="Cambria"/>
                <a:cs typeface="Cambria"/>
              </a:rPr>
              <a:t>is the primary key</a:t>
            </a:r>
          </a:p>
          <a:p>
            <a:pPr marL="285750" indent="-285750">
              <a:spcBef>
                <a:spcPct val="20000"/>
              </a:spcBef>
              <a:buSzPct val="75000"/>
              <a:buFont typeface="Arial"/>
              <a:buChar char="•"/>
            </a:pPr>
            <a:r>
              <a:rPr lang="en-US" sz="1800" b="0" i="1" dirty="0">
                <a:solidFill>
                  <a:schemeClr val="accent2"/>
                </a:solidFill>
                <a:latin typeface="Cambria"/>
                <a:cs typeface="Cambria"/>
              </a:rPr>
              <a:t>Rating </a:t>
            </a:r>
            <a:r>
              <a:rPr lang="en-US" sz="1800" b="0" i="1" dirty="0">
                <a:solidFill>
                  <a:schemeClr val="accent2"/>
                </a:solidFill>
                <a:latin typeface="Cambria"/>
                <a:cs typeface="Cambria"/>
                <a:sym typeface="Wingdings" pitchFamily="2" charset="2"/>
              </a:rPr>
              <a:t></a:t>
            </a:r>
            <a:r>
              <a:rPr lang="en-US" sz="1800" b="0" dirty="0">
                <a:solidFill>
                  <a:schemeClr val="accent2"/>
                </a:solidFill>
                <a:latin typeface="Cambria"/>
                <a:cs typeface="Cambria"/>
              </a:rPr>
              <a:t> </a:t>
            </a:r>
            <a:r>
              <a:rPr lang="en-US" sz="1800" b="0" i="1" dirty="0" err="1">
                <a:solidFill>
                  <a:schemeClr val="accent2"/>
                </a:solidFill>
                <a:latin typeface="Cambria"/>
                <a:cs typeface="Cambria"/>
              </a:rPr>
              <a:t>hrly_wages</a:t>
            </a:r>
            <a:r>
              <a:rPr lang="en-US" sz="1800" b="0" dirty="0">
                <a:solidFill>
                  <a:schemeClr val="accent2"/>
                </a:solidFill>
                <a:latin typeface="Cambria"/>
                <a:cs typeface="Cambria"/>
              </a:rPr>
              <a:t> </a:t>
            </a:r>
          </a:p>
        </p:txBody>
      </p:sp>
      <p:sp>
        <p:nvSpPr>
          <p:cNvPr id="11" name="Rectangle 10"/>
          <p:cNvSpPr/>
          <p:nvPr/>
        </p:nvSpPr>
        <p:spPr>
          <a:xfrm>
            <a:off x="1739173" y="6172200"/>
            <a:ext cx="2572423" cy="400110"/>
          </a:xfrm>
          <a:prstGeom prst="rect">
            <a:avLst/>
          </a:prstGeom>
        </p:spPr>
        <p:txBody>
          <a:bodyPr wrap="none">
            <a:spAutoFit/>
          </a:bodyPr>
          <a:lstStyle/>
          <a:p>
            <a:pPr>
              <a:spcBef>
                <a:spcPct val="20000"/>
              </a:spcBef>
              <a:buSzPct val="75000"/>
            </a:pPr>
            <a:r>
              <a:rPr lang="en-US" sz="2000" b="0" i="1" dirty="0" err="1">
                <a:solidFill>
                  <a:schemeClr val="accent2"/>
                </a:solidFill>
                <a:latin typeface="Cambria"/>
                <a:cs typeface="Cambria"/>
              </a:rPr>
              <a:t>ssn</a:t>
            </a:r>
            <a:r>
              <a:rPr lang="en-US" sz="2000" b="0" dirty="0">
                <a:solidFill>
                  <a:schemeClr val="accent2"/>
                </a:solidFill>
                <a:latin typeface="Cambria"/>
                <a:cs typeface="Cambria"/>
              </a:rPr>
              <a:t> </a:t>
            </a:r>
            <a:r>
              <a:rPr lang="en-US" sz="2000" b="0" dirty="0">
                <a:latin typeface="Cambria"/>
                <a:cs typeface="Cambria"/>
              </a:rPr>
              <a:t>is the primary key</a:t>
            </a:r>
          </a:p>
        </p:txBody>
      </p:sp>
      <p:sp>
        <p:nvSpPr>
          <p:cNvPr id="16" name="Rectangle 15"/>
          <p:cNvSpPr/>
          <p:nvPr/>
        </p:nvSpPr>
        <p:spPr>
          <a:xfrm>
            <a:off x="6172200" y="6019800"/>
            <a:ext cx="2478397" cy="400110"/>
          </a:xfrm>
          <a:prstGeom prst="rect">
            <a:avLst/>
          </a:prstGeom>
        </p:spPr>
        <p:txBody>
          <a:bodyPr wrap="none">
            <a:spAutoFit/>
          </a:bodyPr>
          <a:lstStyle/>
          <a:p>
            <a:pPr>
              <a:spcBef>
                <a:spcPct val="20000"/>
              </a:spcBef>
              <a:buSzPct val="75000"/>
            </a:pPr>
            <a:r>
              <a:rPr lang="en-US" sz="2000" b="0" i="1" dirty="0">
                <a:solidFill>
                  <a:schemeClr val="accent2"/>
                </a:solidFill>
                <a:latin typeface="Cambria"/>
                <a:cs typeface="Cambria"/>
              </a:rPr>
              <a:t>Rating </a:t>
            </a:r>
            <a:r>
              <a:rPr lang="en-US" sz="2000" b="0" i="1" dirty="0">
                <a:solidFill>
                  <a:schemeClr val="accent2"/>
                </a:solidFill>
                <a:latin typeface="Cambria"/>
                <a:cs typeface="Cambria"/>
                <a:sym typeface="Wingdings" pitchFamily="2" charset="2"/>
              </a:rPr>
              <a:t></a:t>
            </a:r>
            <a:r>
              <a:rPr lang="en-US" sz="2000" b="0" dirty="0">
                <a:solidFill>
                  <a:schemeClr val="accent2"/>
                </a:solidFill>
                <a:latin typeface="Cambria"/>
                <a:cs typeface="Cambria"/>
              </a:rPr>
              <a:t> </a:t>
            </a:r>
            <a:r>
              <a:rPr lang="en-US" sz="2000" b="0" i="1" dirty="0" err="1">
                <a:solidFill>
                  <a:schemeClr val="accent2"/>
                </a:solidFill>
                <a:latin typeface="Cambria"/>
                <a:cs typeface="Cambria"/>
              </a:rPr>
              <a:t>hrly_wages</a:t>
            </a:r>
            <a:r>
              <a:rPr lang="en-US" sz="2000" b="0" dirty="0">
                <a:solidFill>
                  <a:schemeClr val="accent2"/>
                </a:solidFill>
                <a:latin typeface="Cambria"/>
                <a:cs typeface="Cambria"/>
              </a:rPr>
              <a:t> </a:t>
            </a:r>
          </a:p>
        </p:txBody>
      </p:sp>
      <p:sp>
        <p:nvSpPr>
          <p:cNvPr id="18" name="TextBox 17">
            <a:extLst>
              <a:ext uri="{FF2B5EF4-FFF2-40B4-BE49-F238E27FC236}">
                <a16:creationId xmlns:a16="http://schemas.microsoft.com/office/drawing/2014/main" id="{4FEA1834-DA5A-5E49-869B-6609F89A0928}"/>
              </a:ext>
            </a:extLst>
          </p:cNvPr>
          <p:cNvSpPr txBox="1"/>
          <p:nvPr/>
        </p:nvSpPr>
        <p:spPr>
          <a:xfrm>
            <a:off x="7463574" y="3694410"/>
            <a:ext cx="997389" cy="461665"/>
          </a:xfrm>
          <a:prstGeom prst="rect">
            <a:avLst/>
          </a:prstGeom>
          <a:noFill/>
        </p:spPr>
        <p:txBody>
          <a:bodyPr wrap="none" rtlCol="0">
            <a:spAutoFit/>
          </a:bodyPr>
          <a:lstStyle/>
          <a:p>
            <a:r>
              <a:rPr lang="en-US" dirty="0"/>
              <a:t>BCNF</a:t>
            </a:r>
          </a:p>
        </p:txBody>
      </p:sp>
      <p:sp>
        <p:nvSpPr>
          <p:cNvPr id="20" name="TextBox 19">
            <a:extLst>
              <a:ext uri="{FF2B5EF4-FFF2-40B4-BE49-F238E27FC236}">
                <a16:creationId xmlns:a16="http://schemas.microsoft.com/office/drawing/2014/main" id="{33A51655-6013-BD42-BC1D-E6A20B1AF1AF}"/>
              </a:ext>
            </a:extLst>
          </p:cNvPr>
          <p:cNvSpPr txBox="1"/>
          <p:nvPr/>
        </p:nvSpPr>
        <p:spPr>
          <a:xfrm>
            <a:off x="3003111" y="3841733"/>
            <a:ext cx="997389" cy="461665"/>
          </a:xfrm>
          <a:prstGeom prst="rect">
            <a:avLst/>
          </a:prstGeom>
          <a:noFill/>
        </p:spPr>
        <p:txBody>
          <a:bodyPr wrap="none" rtlCol="0">
            <a:spAutoFit/>
          </a:bodyPr>
          <a:lstStyle/>
          <a:p>
            <a:r>
              <a:rPr lang="en-US" dirty="0"/>
              <a:t>BCNF</a:t>
            </a:r>
          </a:p>
        </p:txBody>
      </p:sp>
    </p:spTree>
    <p:extLst>
      <p:ext uri="{BB962C8B-B14F-4D97-AF65-F5344CB8AC3E}">
        <p14:creationId xmlns:p14="http://schemas.microsoft.com/office/powerpoint/2010/main" val="3286106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26"/>
          <p:cNvSpPr>
            <a:spLocks noChangeArrowheads="1"/>
          </p:cNvSpPr>
          <p:nvPr/>
        </p:nvSpPr>
        <p:spPr bwMode="auto">
          <a:xfrm>
            <a:off x="457200" y="1828800"/>
            <a:ext cx="8305800" cy="3810000"/>
          </a:xfrm>
          <a:prstGeom prst="rect">
            <a:avLst/>
          </a:prstGeom>
          <a:noFill/>
          <a:ln w="12700">
            <a:noFill/>
            <a:miter lim="800000"/>
            <a:headEnd/>
            <a:tailEnd/>
          </a:ln>
        </p:spPr>
        <p:txBody>
          <a:bodyPr lIns="90488" tIns="44450" rIns="90488" bIns="44450"/>
          <a:lstStyle/>
          <a:p>
            <a:pPr marL="457200" indent="-457200">
              <a:spcBef>
                <a:spcPct val="20000"/>
              </a:spcBef>
              <a:buSzPct val="75000"/>
              <a:buFont typeface="Arial" pitchFamily="34" charset="0"/>
              <a:buChar char="•"/>
            </a:pPr>
            <a:r>
              <a:rPr lang="en-US" sz="2800" b="0" dirty="0">
                <a:latin typeface="Cambria"/>
                <a:cs typeface="Cambria"/>
              </a:rPr>
              <a:t>A decomposition of a relation schema R</a:t>
            </a:r>
          </a:p>
          <a:p>
            <a:pPr marL="914400" lvl="1" indent="-457200">
              <a:spcBef>
                <a:spcPct val="20000"/>
              </a:spcBef>
              <a:buSzPct val="75000"/>
              <a:buFont typeface="Wingdings" charset="2"/>
              <a:buChar char="§"/>
            </a:pPr>
            <a:r>
              <a:rPr lang="en-US" b="0" dirty="0">
                <a:latin typeface="Cambria"/>
                <a:cs typeface="Cambria"/>
              </a:rPr>
              <a:t>The replacement of the schema R by two or more relation schemas, each contains a subset of R and together include all attributes of R.</a:t>
            </a:r>
          </a:p>
          <a:p>
            <a:pPr marL="457200" indent="-457200">
              <a:spcBef>
                <a:spcPct val="20000"/>
              </a:spcBef>
              <a:buSzPct val="75000"/>
            </a:pPr>
            <a:endParaRPr lang="en-US" b="0" dirty="0">
              <a:latin typeface="Cambria"/>
              <a:cs typeface="Cambria"/>
            </a:endParaRPr>
          </a:p>
          <a:p>
            <a:pPr marL="457200" indent="-457200">
              <a:spcBef>
                <a:spcPct val="20000"/>
              </a:spcBef>
              <a:buSzPct val="75000"/>
              <a:buFont typeface="Arial" pitchFamily="34" charset="0"/>
              <a:buChar char="•"/>
            </a:pPr>
            <a:r>
              <a:rPr lang="en-US" sz="2800" b="0" dirty="0">
                <a:latin typeface="Cambria"/>
                <a:cs typeface="Cambria"/>
              </a:rPr>
              <a:t>A decomposition must ensure two properties:</a:t>
            </a:r>
          </a:p>
          <a:p>
            <a:pPr marL="914400" lvl="1" indent="-457200">
              <a:spcBef>
                <a:spcPct val="20000"/>
              </a:spcBef>
              <a:buSzPct val="75000"/>
              <a:buFont typeface="Wingdings" charset="2"/>
              <a:buChar char="§"/>
            </a:pPr>
            <a:r>
              <a:rPr lang="en-US" b="0" dirty="0">
                <a:latin typeface="Cambria"/>
                <a:cs typeface="Cambria"/>
              </a:rPr>
              <a:t>Lossless join</a:t>
            </a:r>
          </a:p>
          <a:p>
            <a:pPr marL="914400" lvl="1" indent="-457200">
              <a:spcBef>
                <a:spcPct val="20000"/>
              </a:spcBef>
              <a:buSzPct val="75000"/>
              <a:buFont typeface="Wingdings" charset="2"/>
              <a:buChar char="§"/>
            </a:pPr>
            <a:r>
              <a:rPr lang="en-US" b="0" dirty="0">
                <a:latin typeface="Cambria"/>
                <a:cs typeface="Cambria"/>
              </a:rPr>
              <a:t>Dependency preservation</a:t>
            </a:r>
          </a:p>
          <a:p>
            <a:pPr marL="914400" lvl="1" indent="-457200">
              <a:spcBef>
                <a:spcPct val="20000"/>
              </a:spcBef>
              <a:buSzPct val="75000"/>
            </a:pPr>
            <a:endParaRPr lang="en-US" b="0" dirty="0">
              <a:latin typeface="Cambria"/>
              <a:cs typeface="Cambria"/>
            </a:endParaRPr>
          </a:p>
          <a:p>
            <a:pPr marL="457200" indent="-457200">
              <a:spcBef>
                <a:spcPct val="20000"/>
              </a:spcBef>
              <a:buSzPct val="75000"/>
            </a:pPr>
            <a:endParaRPr lang="en-US" b="0" dirty="0">
              <a:latin typeface="Cambria"/>
              <a:cs typeface="Cambria"/>
            </a:endParaRPr>
          </a:p>
        </p:txBody>
      </p:sp>
      <p:sp>
        <p:nvSpPr>
          <p:cNvPr id="4" name="Text Box 18"/>
          <p:cNvSpPr txBox="1">
            <a:spLocks noChangeArrowheads="1"/>
          </p:cNvSpPr>
          <p:nvPr/>
        </p:nvSpPr>
        <p:spPr bwMode="auto">
          <a:xfrm>
            <a:off x="1066800" y="609600"/>
            <a:ext cx="7543800" cy="584776"/>
          </a:xfrm>
          <a:prstGeom prst="rect">
            <a:avLst/>
          </a:prstGeom>
          <a:noFill/>
          <a:ln w="9525">
            <a:noFill/>
            <a:miter lim="800000"/>
            <a:headEnd/>
            <a:tailEnd/>
          </a:ln>
        </p:spPr>
        <p:txBody>
          <a:bodyPr wrap="square">
            <a:spAutoFit/>
          </a:bodyPr>
          <a:lstStyle/>
          <a:p>
            <a:pPr marL="457200" indent="-457200"/>
            <a:r>
              <a:rPr lang="en-US" sz="3200" b="0" dirty="0">
                <a:latin typeface="Cambria"/>
                <a:cs typeface="Cambria"/>
              </a:rPr>
              <a:t>Normalization through Decomposition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7" name="Rectangle 2"/>
          <p:cNvSpPr>
            <a:spLocks noChangeArrowheads="1"/>
          </p:cNvSpPr>
          <p:nvPr/>
        </p:nvSpPr>
        <p:spPr bwMode="auto">
          <a:xfrm>
            <a:off x="685800" y="152400"/>
            <a:ext cx="7772400" cy="685800"/>
          </a:xfrm>
          <a:prstGeom prst="rect">
            <a:avLst/>
          </a:prstGeom>
          <a:noFill/>
          <a:ln w="12700">
            <a:noFill/>
            <a:miter lim="800000"/>
            <a:headEnd/>
            <a:tailEnd/>
          </a:ln>
        </p:spPr>
        <p:txBody>
          <a:bodyPr lIns="90488" tIns="44450" rIns="90488" bIns="44450" anchor="ctr"/>
          <a:lstStyle/>
          <a:p>
            <a:pPr algn="ctr"/>
            <a:r>
              <a:rPr lang="en-US" sz="3200" b="0">
                <a:solidFill>
                  <a:schemeClr val="tx2"/>
                </a:solidFill>
                <a:latin typeface="Cambria"/>
                <a:cs typeface="Cambria"/>
              </a:rPr>
              <a:t>Lossless Join Decomposition</a:t>
            </a:r>
          </a:p>
        </p:txBody>
      </p:sp>
      <p:sp>
        <p:nvSpPr>
          <p:cNvPr id="17418" name="Rectangle 3"/>
          <p:cNvSpPr>
            <a:spLocks noChangeArrowheads="1"/>
          </p:cNvSpPr>
          <p:nvPr/>
        </p:nvSpPr>
        <p:spPr bwMode="auto">
          <a:xfrm>
            <a:off x="457200" y="838200"/>
            <a:ext cx="8001000" cy="1219200"/>
          </a:xfrm>
          <a:prstGeom prst="rect">
            <a:avLst/>
          </a:prstGeom>
          <a:noFill/>
          <a:ln w="12700">
            <a:noFill/>
            <a:miter lim="800000"/>
            <a:headEnd/>
            <a:tailEnd/>
          </a:ln>
        </p:spPr>
        <p:txBody>
          <a:bodyPr lIns="90488" tIns="44450" rIns="90488" bIns="44450"/>
          <a:lstStyle/>
          <a:p>
            <a:pPr marL="342900" indent="-342900">
              <a:spcBef>
                <a:spcPct val="20000"/>
              </a:spcBef>
              <a:buFontTx/>
              <a:buChar char="•"/>
            </a:pPr>
            <a:r>
              <a:rPr lang="en-US" b="0">
                <a:latin typeface="Cambria"/>
                <a:cs typeface="Cambria"/>
              </a:rPr>
              <a:t>Decomposition of R into X and Y is a </a:t>
            </a:r>
            <a:r>
              <a:rPr lang="en-US" b="0" i="1" u="sng">
                <a:solidFill>
                  <a:schemeClr val="accent2"/>
                </a:solidFill>
                <a:latin typeface="Cambria"/>
                <a:cs typeface="Cambria"/>
              </a:rPr>
              <a:t>lossless-join</a:t>
            </a:r>
            <a:r>
              <a:rPr lang="en-US" b="0">
                <a:latin typeface="Cambria"/>
                <a:cs typeface="Cambria"/>
              </a:rPr>
              <a:t> decomposition if every instance in R can be recovered through a nature join between X and Y</a:t>
            </a:r>
            <a:endParaRPr lang="en-US" b="0" i="1">
              <a:solidFill>
                <a:schemeClr val="accent2"/>
              </a:solidFill>
              <a:latin typeface="Cambria"/>
              <a:cs typeface="Cambria"/>
            </a:endParaRPr>
          </a:p>
        </p:txBody>
      </p:sp>
      <p:sp>
        <p:nvSpPr>
          <p:cNvPr id="11" name="Rectangle 2"/>
          <p:cNvSpPr>
            <a:spLocks noChangeArrowheads="1"/>
          </p:cNvSpPr>
          <p:nvPr/>
        </p:nvSpPr>
        <p:spPr bwMode="auto">
          <a:xfrm>
            <a:off x="914400" y="2068303"/>
            <a:ext cx="1631420" cy="366767"/>
          </a:xfrm>
          <a:prstGeom prst="rect">
            <a:avLst/>
          </a:prstGeom>
          <a:noFill/>
          <a:ln w="12700">
            <a:noFill/>
            <a:miter lim="800000"/>
            <a:headEnd/>
            <a:tailEnd/>
          </a:ln>
        </p:spPr>
        <p:txBody>
          <a:bodyPr wrap="none" lIns="90488" tIns="44450" rIns="90488" bIns="44450">
            <a:spAutoFit/>
          </a:bodyPr>
          <a:lstStyle/>
          <a:p>
            <a:pPr eaLnBrk="0" hangingPunct="0"/>
            <a:r>
              <a:rPr lang="en-US" sz="1800" b="0">
                <a:latin typeface="Cambria"/>
                <a:cs typeface="Cambria"/>
              </a:rPr>
              <a:t>Hourly_Emps2</a:t>
            </a:r>
          </a:p>
        </p:txBody>
      </p:sp>
      <p:sp>
        <p:nvSpPr>
          <p:cNvPr id="12" name="Rectangle 3"/>
          <p:cNvSpPr>
            <a:spLocks noChangeArrowheads="1"/>
          </p:cNvSpPr>
          <p:nvPr/>
        </p:nvSpPr>
        <p:spPr bwMode="auto">
          <a:xfrm>
            <a:off x="6564277" y="2220703"/>
            <a:ext cx="836769" cy="366767"/>
          </a:xfrm>
          <a:prstGeom prst="rect">
            <a:avLst/>
          </a:prstGeom>
          <a:noFill/>
          <a:ln w="12700">
            <a:noFill/>
            <a:miter lim="800000"/>
            <a:headEnd/>
            <a:tailEnd/>
          </a:ln>
        </p:spPr>
        <p:txBody>
          <a:bodyPr wrap="none" lIns="90488" tIns="44450" rIns="90488" bIns="44450">
            <a:spAutoFit/>
          </a:bodyPr>
          <a:lstStyle/>
          <a:p>
            <a:pPr eaLnBrk="0" hangingPunct="0"/>
            <a:r>
              <a:rPr lang="en-US" sz="1800" b="0">
                <a:latin typeface="Cambria"/>
                <a:cs typeface="Cambria"/>
              </a:rPr>
              <a:t>Wages</a:t>
            </a:r>
          </a:p>
        </p:txBody>
      </p:sp>
      <p:grpSp>
        <p:nvGrpSpPr>
          <p:cNvPr id="13" name="Group 5"/>
          <p:cNvGrpSpPr>
            <a:grpSpLocks/>
          </p:cNvGrpSpPr>
          <p:nvPr/>
        </p:nvGrpSpPr>
        <p:grpSpPr bwMode="auto">
          <a:xfrm>
            <a:off x="609600" y="2601703"/>
            <a:ext cx="4495800" cy="1817897"/>
            <a:chOff x="960" y="1438"/>
            <a:chExt cx="3654" cy="2163"/>
          </a:xfrm>
        </p:grpSpPr>
        <p:graphicFrame>
          <p:nvGraphicFramePr>
            <p:cNvPr id="14" name="Object 6">
              <a:hlinkClick r:id="" action="ppaction://ole?verb=0"/>
            </p:cNvPr>
            <p:cNvGraphicFramePr>
              <a:graphicFrameLocks/>
            </p:cNvGraphicFramePr>
            <p:nvPr>
              <p:extLst>
                <p:ext uri="{D42A27DB-BD31-4B8C-83A1-F6EECF244321}">
                  <p14:modId xmlns:p14="http://schemas.microsoft.com/office/powerpoint/2010/main" val="3681936732"/>
                </p:ext>
              </p:extLst>
            </p:nvPr>
          </p:nvGraphicFramePr>
          <p:xfrm>
            <a:off x="960" y="1438"/>
            <a:ext cx="3654" cy="2163"/>
          </p:xfrm>
          <a:graphic>
            <a:graphicData uri="http://schemas.openxmlformats.org/presentationml/2006/ole">
              <mc:AlternateContent xmlns:mc="http://schemas.openxmlformats.org/markup-compatibility/2006">
                <mc:Choice xmlns:v="urn:schemas-microsoft-com:vml" Requires="v">
                  <p:oleObj spid="_x0000_s206779" name="Document" r:id="rId4" imgW="5791200" imgH="3429000" progId="Word.Document.8">
                    <p:embed/>
                  </p:oleObj>
                </mc:Choice>
                <mc:Fallback>
                  <p:oleObj name="Document" r:id="rId4" imgW="5791200" imgH="3429000" progId="Word.Document.8">
                    <p:embed/>
                    <p:pic>
                      <p:nvPicPr>
                        <p:cNvPr id="0" name=""/>
                        <p:cNvPicPr>
                          <a:picLocks noChangeArrowheads="1"/>
                        </p:cNvPicPr>
                        <p:nvPr/>
                      </p:nvPicPr>
                      <p:blipFill>
                        <a:blip r:embed="rId5"/>
                        <a:srcRect/>
                        <a:stretch>
                          <a:fillRect/>
                        </a:stretch>
                      </p:blipFill>
                      <p:spPr bwMode="auto">
                        <a:xfrm>
                          <a:off x="960" y="1438"/>
                          <a:ext cx="3654" cy="21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Line 7"/>
            <p:cNvSpPr>
              <a:spLocks noChangeShapeType="1"/>
            </p:cNvSpPr>
            <p:nvPr/>
          </p:nvSpPr>
          <p:spPr bwMode="auto">
            <a:xfrm>
              <a:off x="1056" y="2191"/>
              <a:ext cx="192" cy="0"/>
            </a:xfrm>
            <a:prstGeom prst="line">
              <a:avLst/>
            </a:prstGeom>
            <a:noFill/>
            <a:ln w="9525">
              <a:solidFill>
                <a:schemeClr val="tx1"/>
              </a:solidFill>
              <a:round/>
              <a:headEnd/>
              <a:tailEnd/>
            </a:ln>
          </p:spPr>
          <p:txBody>
            <a:bodyPr/>
            <a:lstStyle/>
            <a:p>
              <a:endParaRPr lang="en-US">
                <a:latin typeface="Cambria"/>
                <a:cs typeface="Cambria"/>
              </a:endParaRPr>
            </a:p>
          </p:txBody>
        </p:sp>
      </p:grpSp>
      <p:grpSp>
        <p:nvGrpSpPr>
          <p:cNvPr id="16" name="Group 9"/>
          <p:cNvGrpSpPr>
            <a:grpSpLocks/>
          </p:cNvGrpSpPr>
          <p:nvPr/>
        </p:nvGrpSpPr>
        <p:grpSpPr bwMode="auto">
          <a:xfrm>
            <a:off x="6564277" y="2754103"/>
            <a:ext cx="979523" cy="1177925"/>
            <a:chOff x="4756" y="2960"/>
            <a:chExt cx="686" cy="893"/>
          </a:xfrm>
        </p:grpSpPr>
        <p:graphicFrame>
          <p:nvGraphicFramePr>
            <p:cNvPr id="17" name="Object 10">
              <a:hlinkClick r:id="" action="ppaction://ole?verb=0"/>
            </p:cNvPr>
            <p:cNvGraphicFramePr>
              <a:graphicFrameLocks/>
            </p:cNvGraphicFramePr>
            <p:nvPr>
              <p:extLst>
                <p:ext uri="{D42A27DB-BD31-4B8C-83A1-F6EECF244321}">
                  <p14:modId xmlns:p14="http://schemas.microsoft.com/office/powerpoint/2010/main" val="222575471"/>
                </p:ext>
              </p:extLst>
            </p:nvPr>
          </p:nvGraphicFramePr>
          <p:xfrm>
            <a:off x="4756" y="2960"/>
            <a:ext cx="686" cy="893"/>
          </p:xfrm>
          <a:graphic>
            <a:graphicData uri="http://schemas.openxmlformats.org/presentationml/2006/ole">
              <mc:AlternateContent xmlns:mc="http://schemas.openxmlformats.org/markup-compatibility/2006">
                <mc:Choice xmlns:v="urn:schemas-microsoft-com:vml" Requires="v">
                  <p:oleObj spid="_x0000_s206780" name="Document" r:id="rId6" imgW="1087200" imgH="1415880" progId="Word.Document.8">
                    <p:embed/>
                  </p:oleObj>
                </mc:Choice>
                <mc:Fallback>
                  <p:oleObj name="Document" r:id="rId6" imgW="1087200" imgH="1415880" progId="Word.Document.8">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56" y="2960"/>
                          <a:ext cx="686" cy="8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Line 11"/>
            <p:cNvSpPr>
              <a:spLocks noChangeShapeType="1"/>
            </p:cNvSpPr>
            <p:nvPr/>
          </p:nvSpPr>
          <p:spPr bwMode="auto">
            <a:xfrm>
              <a:off x="4797" y="3155"/>
              <a:ext cx="192" cy="0"/>
            </a:xfrm>
            <a:prstGeom prst="line">
              <a:avLst/>
            </a:prstGeom>
            <a:noFill/>
            <a:ln w="9525">
              <a:solidFill>
                <a:schemeClr val="tx1"/>
              </a:solidFill>
              <a:round/>
              <a:headEnd/>
              <a:tailEnd/>
            </a:ln>
          </p:spPr>
          <p:txBody>
            <a:bodyPr/>
            <a:lstStyle/>
            <a:p>
              <a:endParaRPr lang="en-US">
                <a:latin typeface="Cambria"/>
                <a:cs typeface="Cambria"/>
              </a:endParaRPr>
            </a:p>
          </p:txBody>
        </p:sp>
      </p:grpSp>
      <p:graphicFrame>
        <p:nvGraphicFramePr>
          <p:cNvPr id="19" name="Object 4">
            <a:hlinkClick r:id="" action="ppaction://ole?verb=0"/>
          </p:cNvPr>
          <p:cNvGraphicFramePr>
            <a:graphicFrameLocks/>
          </p:cNvGraphicFramePr>
          <p:nvPr>
            <p:extLst>
              <p:ext uri="{D42A27DB-BD31-4B8C-83A1-F6EECF244321}">
                <p14:modId xmlns:p14="http://schemas.microsoft.com/office/powerpoint/2010/main" val="4007234450"/>
              </p:ext>
            </p:extLst>
          </p:nvPr>
        </p:nvGraphicFramePr>
        <p:xfrm>
          <a:off x="3962400" y="4724400"/>
          <a:ext cx="4876800" cy="1828800"/>
        </p:xfrm>
        <a:graphic>
          <a:graphicData uri="http://schemas.openxmlformats.org/presentationml/2006/ole">
            <mc:AlternateContent xmlns:mc="http://schemas.openxmlformats.org/markup-compatibility/2006">
              <mc:Choice xmlns:v="urn:schemas-microsoft-com:vml" Requires="v">
                <p:oleObj spid="_x0000_s206781" name="Document" r:id="rId8" imgW="6597373" imgH="3725083" progId="Word.Document.8">
                  <p:embed/>
                </p:oleObj>
              </mc:Choice>
              <mc:Fallback>
                <p:oleObj name="Document" r:id="rId8" imgW="6597373" imgH="3725083" progId="Word.Document.8">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62400" y="4724400"/>
                        <a:ext cx="4876800" cy="1828800"/>
                      </a:xfrm>
                      <a:prstGeom prst="rect">
                        <a:avLst/>
                      </a:prstGeom>
                      <a:noFill/>
                      <a:ln>
                        <a:noFill/>
                      </a:ln>
                      <a:effectLst/>
                    </p:spPr>
                  </p:pic>
                </p:oleObj>
              </mc:Fallback>
            </mc:AlternateContent>
          </a:graphicData>
        </a:graphic>
      </p:graphicFrame>
      <p:grpSp>
        <p:nvGrpSpPr>
          <p:cNvPr id="10" name="Group 9"/>
          <p:cNvGrpSpPr/>
          <p:nvPr/>
        </p:nvGrpSpPr>
        <p:grpSpPr>
          <a:xfrm>
            <a:off x="5486400" y="3124200"/>
            <a:ext cx="609600" cy="381000"/>
            <a:chOff x="7543800" y="2971800"/>
            <a:chExt cx="685800" cy="533400"/>
          </a:xfrm>
        </p:grpSpPr>
        <p:cxnSp>
          <p:nvCxnSpPr>
            <p:cNvPr id="3" name="Straight Connector 2"/>
            <p:cNvCxnSpPr/>
            <p:nvPr/>
          </p:nvCxnSpPr>
          <p:spPr bwMode="auto">
            <a:xfrm>
              <a:off x="7543800" y="2971800"/>
              <a:ext cx="0" cy="533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a:off x="7543800" y="2971800"/>
              <a:ext cx="685800" cy="533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flipV="1">
              <a:off x="7543800" y="2971800"/>
              <a:ext cx="685800" cy="5334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a:off x="8229600" y="2971800"/>
              <a:ext cx="0" cy="5334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28" name="Rectangle 27"/>
          <p:cNvSpPr/>
          <p:nvPr/>
        </p:nvSpPr>
        <p:spPr>
          <a:xfrm>
            <a:off x="152400" y="4724400"/>
            <a:ext cx="3733800" cy="1508105"/>
          </a:xfrm>
          <a:prstGeom prst="rect">
            <a:avLst/>
          </a:prstGeom>
        </p:spPr>
        <p:txBody>
          <a:bodyPr wrap="square">
            <a:spAutoFit/>
          </a:bodyPr>
          <a:lstStyle/>
          <a:p>
            <a:r>
              <a:rPr lang="en-US" sz="2000" b="0">
                <a:solidFill>
                  <a:srgbClr val="3333CC"/>
                </a:solidFill>
                <a:latin typeface="Cambria"/>
                <a:cs typeface="Cambria"/>
              </a:rPr>
              <a:t>Nature join between X and Y:</a:t>
            </a:r>
          </a:p>
          <a:p>
            <a:r>
              <a:rPr lang="en-US" sz="1800" b="0">
                <a:latin typeface="Cambria"/>
                <a:cs typeface="Cambria"/>
              </a:rPr>
              <a:t>For each record x</a:t>
            </a:r>
            <a:r>
              <a:rPr lang="en-US" sz="1800" b="0" baseline="-25000">
                <a:latin typeface="Cambria"/>
                <a:cs typeface="Cambria"/>
              </a:rPr>
              <a:t>i</a:t>
            </a:r>
            <a:r>
              <a:rPr lang="en-US" sz="1800" b="0">
                <a:latin typeface="Cambria"/>
                <a:cs typeface="Cambria"/>
              </a:rPr>
              <a:t> in X and each record y</a:t>
            </a:r>
            <a:r>
              <a:rPr lang="en-US" sz="1800" b="0" baseline="-25000">
                <a:latin typeface="Cambria"/>
                <a:cs typeface="Cambria"/>
              </a:rPr>
              <a:t>j</a:t>
            </a:r>
            <a:r>
              <a:rPr lang="en-US" sz="1800" b="0">
                <a:latin typeface="Cambria"/>
                <a:cs typeface="Cambria"/>
              </a:rPr>
              <a:t> in Y, “union” them into a record x</a:t>
            </a:r>
            <a:r>
              <a:rPr lang="en-US" sz="1800" b="0" baseline="-25000">
                <a:latin typeface="Cambria"/>
                <a:cs typeface="Cambria"/>
              </a:rPr>
              <a:t>i</a:t>
            </a:r>
            <a:r>
              <a:rPr lang="en-US" sz="1800" b="0">
                <a:latin typeface="Cambria"/>
                <a:cs typeface="Cambria"/>
              </a:rPr>
              <a:t>y</a:t>
            </a:r>
            <a:r>
              <a:rPr lang="en-US" sz="1800" b="0" baseline="-25000">
                <a:latin typeface="Cambria"/>
                <a:cs typeface="Cambria"/>
              </a:rPr>
              <a:t>i</a:t>
            </a:r>
            <a:r>
              <a:rPr lang="en-US" sz="1800" b="0">
                <a:latin typeface="Cambria"/>
                <a:cs typeface="Cambria"/>
              </a:rPr>
              <a:t> if they have the same value on their common attributes </a:t>
            </a:r>
            <a:endParaRPr lang="en-US" sz="1800">
              <a:latin typeface="Cambria"/>
              <a:cs typeface="Cambria"/>
            </a:endParaRPr>
          </a:p>
        </p:txBody>
      </p:sp>
      <p:cxnSp>
        <p:nvCxnSpPr>
          <p:cNvPr id="6" name="Straight Connector 5"/>
          <p:cNvCxnSpPr/>
          <p:nvPr/>
        </p:nvCxnSpPr>
        <p:spPr bwMode="auto">
          <a:xfrm>
            <a:off x="7543799" y="3352800"/>
            <a:ext cx="533401"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a:off x="8077200" y="3352800"/>
            <a:ext cx="0" cy="1066800"/>
          </a:xfrm>
          <a:prstGeom prst="line">
            <a:avLst/>
          </a:prstGeom>
          <a:solidFill>
            <a:schemeClr val="accent1"/>
          </a:solidFill>
          <a:ln w="25400" cap="flat" cmpd="sng" algn="ctr">
            <a:solidFill>
              <a:schemeClr val="tx1"/>
            </a:solidFill>
            <a:prstDash val="solid"/>
            <a:round/>
            <a:headEnd type="none" w="med" len="med"/>
            <a:tailEnd type="triangle" w="med" len="med"/>
          </a:ln>
          <a:effectLst/>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2"/>
          <p:cNvSpPr txBox="1">
            <a:spLocks noChangeArrowheads="1"/>
          </p:cNvSpPr>
          <p:nvPr/>
        </p:nvSpPr>
        <p:spPr bwMode="auto">
          <a:xfrm>
            <a:off x="1143000" y="609600"/>
            <a:ext cx="6354123" cy="523220"/>
          </a:xfrm>
          <a:prstGeom prst="rect">
            <a:avLst/>
          </a:prstGeom>
          <a:noFill/>
          <a:ln w="9525">
            <a:noFill/>
            <a:miter lim="800000"/>
            <a:headEnd/>
            <a:tailEnd/>
          </a:ln>
        </p:spPr>
        <p:txBody>
          <a:bodyPr wrap="none">
            <a:spAutoFit/>
          </a:bodyPr>
          <a:lstStyle/>
          <a:p>
            <a:r>
              <a:rPr lang="en-US" sz="2800" b="0">
                <a:latin typeface="Cambria"/>
                <a:cs typeface="Cambria"/>
              </a:rPr>
              <a:t>Lossless Join Decomposition: Property 1</a:t>
            </a:r>
          </a:p>
        </p:txBody>
      </p:sp>
      <p:sp>
        <p:nvSpPr>
          <p:cNvPr id="19460" name="Text Box 3"/>
          <p:cNvSpPr txBox="1">
            <a:spLocks noChangeArrowheads="1"/>
          </p:cNvSpPr>
          <p:nvPr/>
        </p:nvSpPr>
        <p:spPr bwMode="auto">
          <a:xfrm>
            <a:off x="457200" y="1295400"/>
            <a:ext cx="8245475" cy="762000"/>
          </a:xfrm>
          <a:prstGeom prst="rect">
            <a:avLst/>
          </a:prstGeom>
          <a:noFill/>
          <a:ln w="9525">
            <a:noFill/>
            <a:miter lim="800000"/>
            <a:headEnd/>
            <a:tailEnd/>
          </a:ln>
        </p:spPr>
        <p:txBody>
          <a:bodyPr>
            <a:spAutoFit/>
          </a:bodyPr>
          <a:lstStyle/>
          <a:p>
            <a:r>
              <a:rPr lang="en-US" b="0" u="sng" dirty="0">
                <a:latin typeface="Cambria"/>
                <a:cs typeface="Cambria"/>
              </a:rPr>
              <a:t>Property 1</a:t>
            </a:r>
            <a:r>
              <a:rPr lang="en-US" b="0" dirty="0">
                <a:latin typeface="Cambria"/>
                <a:cs typeface="Cambria"/>
              </a:rPr>
              <a:t>: </a:t>
            </a:r>
            <a:r>
              <a:rPr lang="en-US" sz="2000" b="0" dirty="0">
                <a:latin typeface="Cambria"/>
                <a:cs typeface="Cambria"/>
              </a:rPr>
              <a:t>A decomposition of R into R1 and R2 has the lossless join property with respect to a set of FDs F of R if and only if either</a:t>
            </a:r>
          </a:p>
        </p:txBody>
      </p:sp>
      <p:graphicFrame>
        <p:nvGraphicFramePr>
          <p:cNvPr id="19458" name="Object 5"/>
          <p:cNvGraphicFramePr>
            <a:graphicFrameLocks noChangeAspect="1"/>
          </p:cNvGraphicFramePr>
          <p:nvPr>
            <p:extLst>
              <p:ext uri="{D42A27DB-BD31-4B8C-83A1-F6EECF244321}">
                <p14:modId xmlns:p14="http://schemas.microsoft.com/office/powerpoint/2010/main" val="1502120767"/>
              </p:ext>
            </p:extLst>
          </p:nvPr>
        </p:nvGraphicFramePr>
        <p:xfrm>
          <a:off x="1057275" y="2246313"/>
          <a:ext cx="1657350" cy="776287"/>
        </p:xfrm>
        <a:graphic>
          <a:graphicData uri="http://schemas.openxmlformats.org/presentationml/2006/ole">
            <mc:AlternateContent xmlns:mc="http://schemas.openxmlformats.org/markup-compatibility/2006">
              <mc:Choice xmlns:v="urn:schemas-microsoft-com:vml" Requires="v">
                <p:oleObj spid="_x0000_s208131" name="Equation" r:id="rId4" imgW="952200" imgH="406080" progId="Equation.3">
                  <p:embed/>
                </p:oleObj>
              </mc:Choice>
              <mc:Fallback>
                <p:oleObj name="Equation" r:id="rId4" imgW="952200" imgH="40608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7275" y="2246313"/>
                        <a:ext cx="1657350" cy="77628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9461" name="Text Box 6"/>
          <p:cNvSpPr txBox="1">
            <a:spLocks noChangeArrowheads="1"/>
          </p:cNvSpPr>
          <p:nvPr/>
        </p:nvSpPr>
        <p:spPr bwMode="auto">
          <a:xfrm>
            <a:off x="2741613" y="2209800"/>
            <a:ext cx="1449387" cy="808038"/>
          </a:xfrm>
          <a:prstGeom prst="rect">
            <a:avLst/>
          </a:prstGeom>
          <a:noFill/>
          <a:ln w="9525">
            <a:noFill/>
            <a:miter lim="800000"/>
            <a:headEnd/>
            <a:tailEnd/>
          </a:ln>
        </p:spPr>
        <p:txBody>
          <a:bodyPr>
            <a:spAutoFit/>
          </a:bodyPr>
          <a:lstStyle/>
          <a:p>
            <a:r>
              <a:rPr lang="en-US" sz="2000" b="0">
                <a:latin typeface="Cambria"/>
                <a:cs typeface="Cambria"/>
              </a:rPr>
              <a:t>is in F</a:t>
            </a:r>
            <a:r>
              <a:rPr lang="en-US" sz="2000" b="0" baseline="50000">
                <a:latin typeface="Cambria"/>
                <a:cs typeface="Cambria"/>
              </a:rPr>
              <a:t>+</a:t>
            </a:r>
            <a:r>
              <a:rPr lang="en-US" sz="2000" b="0">
                <a:latin typeface="Cambria"/>
                <a:cs typeface="Cambria"/>
              </a:rPr>
              <a:t> or</a:t>
            </a:r>
          </a:p>
          <a:p>
            <a:endParaRPr lang="en-US" sz="700" b="0">
              <a:latin typeface="Cambria"/>
              <a:cs typeface="Cambria"/>
            </a:endParaRPr>
          </a:p>
          <a:p>
            <a:r>
              <a:rPr lang="en-US" sz="2000" b="0">
                <a:latin typeface="Cambria"/>
                <a:cs typeface="Cambria"/>
              </a:rPr>
              <a:t>is in F</a:t>
            </a:r>
            <a:r>
              <a:rPr lang="en-US" sz="2000" b="0" baseline="50000">
                <a:latin typeface="Cambria"/>
                <a:cs typeface="Cambria"/>
              </a:rPr>
              <a:t>+.</a:t>
            </a:r>
          </a:p>
        </p:txBody>
      </p:sp>
      <p:sp>
        <p:nvSpPr>
          <p:cNvPr id="19462" name="Text Box 7"/>
          <p:cNvSpPr txBox="1">
            <a:spLocks noChangeArrowheads="1"/>
          </p:cNvSpPr>
          <p:nvPr/>
        </p:nvSpPr>
        <p:spPr bwMode="auto">
          <a:xfrm>
            <a:off x="1447800" y="3721100"/>
            <a:ext cx="1109799" cy="1938992"/>
          </a:xfrm>
          <a:prstGeom prst="rect">
            <a:avLst/>
          </a:prstGeom>
          <a:noFill/>
          <a:ln w="9525">
            <a:noFill/>
            <a:miter lim="800000"/>
            <a:headEnd/>
            <a:tailEnd/>
          </a:ln>
        </p:spPr>
        <p:txBody>
          <a:bodyPr wrap="none">
            <a:spAutoFit/>
          </a:bodyPr>
          <a:lstStyle/>
          <a:p>
            <a:r>
              <a:rPr lang="en-US" b="0">
                <a:latin typeface="Cambria"/>
                <a:cs typeface="Cambria"/>
              </a:rPr>
              <a:t>Case 1:</a:t>
            </a:r>
          </a:p>
          <a:p>
            <a:endParaRPr lang="en-US" b="0">
              <a:latin typeface="Cambria"/>
              <a:cs typeface="Cambria"/>
            </a:endParaRPr>
          </a:p>
          <a:p>
            <a:endParaRPr lang="en-US" b="0">
              <a:latin typeface="Cambria"/>
              <a:cs typeface="Cambria"/>
            </a:endParaRPr>
          </a:p>
          <a:p>
            <a:endParaRPr lang="en-US" b="0">
              <a:latin typeface="Cambria"/>
              <a:cs typeface="Cambria"/>
            </a:endParaRPr>
          </a:p>
          <a:p>
            <a:r>
              <a:rPr lang="en-US" b="0">
                <a:latin typeface="Cambria"/>
                <a:cs typeface="Cambria"/>
              </a:rPr>
              <a:t>Case 2:</a:t>
            </a:r>
          </a:p>
        </p:txBody>
      </p:sp>
      <p:sp>
        <p:nvSpPr>
          <p:cNvPr id="19463" name="Rectangle 8"/>
          <p:cNvSpPr>
            <a:spLocks noChangeArrowheads="1"/>
          </p:cNvSpPr>
          <p:nvPr/>
        </p:nvSpPr>
        <p:spPr bwMode="auto">
          <a:xfrm>
            <a:off x="3276600" y="5105400"/>
            <a:ext cx="1219200" cy="457200"/>
          </a:xfrm>
          <a:prstGeom prst="rect">
            <a:avLst/>
          </a:prstGeom>
          <a:noFill/>
          <a:ln w="9525">
            <a:solidFill>
              <a:schemeClr val="tx1"/>
            </a:solidFill>
            <a:miter lim="800000"/>
            <a:headEnd/>
            <a:tailEnd/>
          </a:ln>
        </p:spPr>
        <p:txBody>
          <a:bodyPr wrap="none" anchor="ctr"/>
          <a:lstStyle/>
          <a:p>
            <a:endParaRPr lang="en-US">
              <a:latin typeface="Cambria"/>
              <a:cs typeface="Cambria"/>
            </a:endParaRPr>
          </a:p>
        </p:txBody>
      </p:sp>
      <p:sp>
        <p:nvSpPr>
          <p:cNvPr id="19464" name="Line 9"/>
          <p:cNvSpPr>
            <a:spLocks noChangeShapeType="1"/>
          </p:cNvSpPr>
          <p:nvPr/>
        </p:nvSpPr>
        <p:spPr bwMode="auto">
          <a:xfrm>
            <a:off x="3886200" y="5105400"/>
            <a:ext cx="0" cy="457200"/>
          </a:xfrm>
          <a:prstGeom prst="line">
            <a:avLst/>
          </a:prstGeom>
          <a:noFill/>
          <a:ln w="9525">
            <a:solidFill>
              <a:schemeClr val="tx1"/>
            </a:solidFill>
            <a:round/>
            <a:headEnd/>
            <a:tailEnd/>
          </a:ln>
        </p:spPr>
        <p:txBody>
          <a:bodyPr/>
          <a:lstStyle/>
          <a:p>
            <a:endParaRPr lang="en-US">
              <a:latin typeface="Cambria"/>
              <a:cs typeface="Cambria"/>
            </a:endParaRPr>
          </a:p>
        </p:txBody>
      </p:sp>
      <p:sp>
        <p:nvSpPr>
          <p:cNvPr id="19465" name="Text Box 10"/>
          <p:cNvSpPr txBox="1">
            <a:spLocks noChangeArrowheads="1"/>
          </p:cNvSpPr>
          <p:nvPr/>
        </p:nvSpPr>
        <p:spPr bwMode="auto">
          <a:xfrm>
            <a:off x="2743200" y="5181600"/>
            <a:ext cx="485980" cy="400110"/>
          </a:xfrm>
          <a:prstGeom prst="rect">
            <a:avLst/>
          </a:prstGeom>
          <a:noFill/>
          <a:ln w="9525">
            <a:noFill/>
            <a:miter lim="800000"/>
            <a:headEnd/>
            <a:tailEnd/>
          </a:ln>
        </p:spPr>
        <p:txBody>
          <a:bodyPr wrap="none">
            <a:spAutoFit/>
          </a:bodyPr>
          <a:lstStyle/>
          <a:p>
            <a:r>
              <a:rPr lang="en-US" sz="2000" b="0">
                <a:latin typeface="Cambria"/>
                <a:cs typeface="Cambria"/>
              </a:rPr>
              <a:t>R1</a:t>
            </a:r>
          </a:p>
        </p:txBody>
      </p:sp>
      <p:sp>
        <p:nvSpPr>
          <p:cNvPr id="19466" name="Text Box 11"/>
          <p:cNvSpPr txBox="1">
            <a:spLocks noChangeArrowheads="1"/>
          </p:cNvSpPr>
          <p:nvPr/>
        </p:nvSpPr>
        <p:spPr bwMode="auto">
          <a:xfrm>
            <a:off x="3352800" y="5105400"/>
            <a:ext cx="903462" cy="461665"/>
          </a:xfrm>
          <a:prstGeom prst="rect">
            <a:avLst/>
          </a:prstGeom>
          <a:noFill/>
          <a:ln w="9525">
            <a:noFill/>
            <a:miter lim="800000"/>
            <a:headEnd/>
            <a:tailEnd/>
          </a:ln>
        </p:spPr>
        <p:txBody>
          <a:bodyPr wrap="none">
            <a:spAutoFit/>
          </a:bodyPr>
          <a:lstStyle/>
          <a:p>
            <a:r>
              <a:rPr lang="en-US" b="0">
                <a:latin typeface="Cambria"/>
                <a:cs typeface="Cambria"/>
              </a:rPr>
              <a:t>A     </a:t>
            </a:r>
            <a:r>
              <a:rPr lang="en-US" b="0" u="sng">
                <a:latin typeface="Cambria"/>
                <a:cs typeface="Cambria"/>
              </a:rPr>
              <a:t>B</a:t>
            </a:r>
          </a:p>
        </p:txBody>
      </p:sp>
      <p:grpSp>
        <p:nvGrpSpPr>
          <p:cNvPr id="2" name="Group 17"/>
          <p:cNvGrpSpPr>
            <a:grpSpLocks/>
          </p:cNvGrpSpPr>
          <p:nvPr/>
        </p:nvGrpSpPr>
        <p:grpSpPr bwMode="auto">
          <a:xfrm>
            <a:off x="3581400" y="5562600"/>
            <a:ext cx="609600" cy="228600"/>
            <a:chOff x="1680" y="2304"/>
            <a:chExt cx="384" cy="144"/>
          </a:xfrm>
        </p:grpSpPr>
        <p:sp>
          <p:nvSpPr>
            <p:cNvPr id="19490" name="Line 14"/>
            <p:cNvSpPr>
              <a:spLocks noChangeShapeType="1"/>
            </p:cNvSpPr>
            <p:nvPr/>
          </p:nvSpPr>
          <p:spPr bwMode="auto">
            <a:xfrm>
              <a:off x="2064" y="2304"/>
              <a:ext cx="0" cy="144"/>
            </a:xfrm>
            <a:prstGeom prst="line">
              <a:avLst/>
            </a:prstGeom>
            <a:noFill/>
            <a:ln w="9525">
              <a:solidFill>
                <a:schemeClr val="tx1"/>
              </a:solidFill>
              <a:round/>
              <a:headEnd/>
              <a:tailEnd/>
            </a:ln>
          </p:spPr>
          <p:txBody>
            <a:bodyPr/>
            <a:lstStyle/>
            <a:p>
              <a:endParaRPr lang="en-US">
                <a:latin typeface="Cambria"/>
                <a:cs typeface="Cambria"/>
              </a:endParaRPr>
            </a:p>
          </p:txBody>
        </p:sp>
        <p:sp>
          <p:nvSpPr>
            <p:cNvPr id="19491" name="Line 15"/>
            <p:cNvSpPr>
              <a:spLocks noChangeShapeType="1"/>
            </p:cNvSpPr>
            <p:nvPr/>
          </p:nvSpPr>
          <p:spPr bwMode="auto">
            <a:xfrm flipH="1">
              <a:off x="1680" y="2448"/>
              <a:ext cx="384" cy="0"/>
            </a:xfrm>
            <a:prstGeom prst="line">
              <a:avLst/>
            </a:prstGeom>
            <a:noFill/>
            <a:ln w="9525">
              <a:solidFill>
                <a:schemeClr val="tx1"/>
              </a:solidFill>
              <a:round/>
              <a:headEnd/>
              <a:tailEnd/>
            </a:ln>
          </p:spPr>
          <p:txBody>
            <a:bodyPr/>
            <a:lstStyle/>
            <a:p>
              <a:endParaRPr lang="en-US">
                <a:latin typeface="Cambria"/>
                <a:cs typeface="Cambria"/>
              </a:endParaRPr>
            </a:p>
          </p:txBody>
        </p:sp>
        <p:sp>
          <p:nvSpPr>
            <p:cNvPr id="19492" name="Line 16"/>
            <p:cNvSpPr>
              <a:spLocks noChangeShapeType="1"/>
            </p:cNvSpPr>
            <p:nvPr/>
          </p:nvSpPr>
          <p:spPr bwMode="auto">
            <a:xfrm flipV="1">
              <a:off x="1680" y="2304"/>
              <a:ext cx="0" cy="144"/>
            </a:xfrm>
            <a:prstGeom prst="line">
              <a:avLst/>
            </a:prstGeom>
            <a:noFill/>
            <a:ln w="9525">
              <a:solidFill>
                <a:schemeClr val="tx1"/>
              </a:solidFill>
              <a:round/>
              <a:headEnd/>
              <a:tailEnd type="triangle" w="med" len="med"/>
            </a:ln>
          </p:spPr>
          <p:txBody>
            <a:bodyPr/>
            <a:lstStyle/>
            <a:p>
              <a:endParaRPr lang="en-US">
                <a:latin typeface="Cambria"/>
                <a:cs typeface="Cambria"/>
              </a:endParaRPr>
            </a:p>
          </p:txBody>
        </p:sp>
      </p:grpSp>
      <p:sp>
        <p:nvSpPr>
          <p:cNvPr id="19468" name="Rectangle 18"/>
          <p:cNvSpPr>
            <a:spLocks noChangeArrowheads="1"/>
          </p:cNvSpPr>
          <p:nvPr/>
        </p:nvSpPr>
        <p:spPr bwMode="auto">
          <a:xfrm>
            <a:off x="6096000" y="5105400"/>
            <a:ext cx="1219200" cy="457200"/>
          </a:xfrm>
          <a:prstGeom prst="rect">
            <a:avLst/>
          </a:prstGeom>
          <a:noFill/>
          <a:ln w="9525">
            <a:solidFill>
              <a:schemeClr val="tx1"/>
            </a:solidFill>
            <a:miter lim="800000"/>
            <a:headEnd/>
            <a:tailEnd/>
          </a:ln>
        </p:spPr>
        <p:txBody>
          <a:bodyPr wrap="none" anchor="ctr"/>
          <a:lstStyle/>
          <a:p>
            <a:endParaRPr lang="en-US">
              <a:latin typeface="Cambria"/>
              <a:cs typeface="Cambria"/>
            </a:endParaRPr>
          </a:p>
        </p:txBody>
      </p:sp>
      <p:sp>
        <p:nvSpPr>
          <p:cNvPr id="19469" name="Line 19"/>
          <p:cNvSpPr>
            <a:spLocks noChangeShapeType="1"/>
          </p:cNvSpPr>
          <p:nvPr/>
        </p:nvSpPr>
        <p:spPr bwMode="auto">
          <a:xfrm>
            <a:off x="6705600" y="5105400"/>
            <a:ext cx="0" cy="457200"/>
          </a:xfrm>
          <a:prstGeom prst="line">
            <a:avLst/>
          </a:prstGeom>
          <a:noFill/>
          <a:ln w="9525">
            <a:solidFill>
              <a:schemeClr val="tx1"/>
            </a:solidFill>
            <a:round/>
            <a:headEnd/>
            <a:tailEnd/>
          </a:ln>
        </p:spPr>
        <p:txBody>
          <a:bodyPr/>
          <a:lstStyle/>
          <a:p>
            <a:endParaRPr lang="en-US">
              <a:latin typeface="Cambria"/>
              <a:cs typeface="Cambria"/>
            </a:endParaRPr>
          </a:p>
        </p:txBody>
      </p:sp>
      <p:sp>
        <p:nvSpPr>
          <p:cNvPr id="19470" name="Text Box 20"/>
          <p:cNvSpPr txBox="1">
            <a:spLocks noChangeArrowheads="1"/>
          </p:cNvSpPr>
          <p:nvPr/>
        </p:nvSpPr>
        <p:spPr bwMode="auto">
          <a:xfrm>
            <a:off x="5562600" y="5181600"/>
            <a:ext cx="500063" cy="396875"/>
          </a:xfrm>
          <a:prstGeom prst="rect">
            <a:avLst/>
          </a:prstGeom>
          <a:noFill/>
          <a:ln w="9525">
            <a:noFill/>
            <a:miter lim="800000"/>
            <a:headEnd/>
            <a:tailEnd/>
          </a:ln>
        </p:spPr>
        <p:txBody>
          <a:bodyPr wrap="none">
            <a:spAutoFit/>
          </a:bodyPr>
          <a:lstStyle/>
          <a:p>
            <a:r>
              <a:rPr lang="en-US" sz="2000" b="0">
                <a:latin typeface="Cambria"/>
                <a:cs typeface="Cambria"/>
              </a:rPr>
              <a:t>R2</a:t>
            </a:r>
          </a:p>
        </p:txBody>
      </p:sp>
      <p:sp>
        <p:nvSpPr>
          <p:cNvPr id="19471" name="Text Box 21"/>
          <p:cNvSpPr txBox="1">
            <a:spLocks noChangeArrowheads="1"/>
          </p:cNvSpPr>
          <p:nvPr/>
        </p:nvSpPr>
        <p:spPr bwMode="auto">
          <a:xfrm>
            <a:off x="6172200" y="5105400"/>
            <a:ext cx="884828" cy="461665"/>
          </a:xfrm>
          <a:prstGeom prst="rect">
            <a:avLst/>
          </a:prstGeom>
          <a:noFill/>
          <a:ln w="9525">
            <a:noFill/>
            <a:miter lim="800000"/>
            <a:headEnd/>
            <a:tailEnd/>
          </a:ln>
        </p:spPr>
        <p:txBody>
          <a:bodyPr wrap="none">
            <a:spAutoFit/>
          </a:bodyPr>
          <a:lstStyle/>
          <a:p>
            <a:r>
              <a:rPr lang="en-US" b="0">
                <a:latin typeface="Cambria"/>
                <a:cs typeface="Cambria"/>
              </a:rPr>
              <a:t>B     C</a:t>
            </a:r>
          </a:p>
        </p:txBody>
      </p:sp>
      <p:sp>
        <p:nvSpPr>
          <p:cNvPr id="19472" name="Freeform 26"/>
          <p:cNvSpPr>
            <a:spLocks/>
          </p:cNvSpPr>
          <p:nvPr/>
        </p:nvSpPr>
        <p:spPr bwMode="auto">
          <a:xfrm>
            <a:off x="4267200" y="4876800"/>
            <a:ext cx="2057400" cy="228600"/>
          </a:xfrm>
          <a:custGeom>
            <a:avLst/>
            <a:gdLst>
              <a:gd name="T0" fmla="*/ 2147483647 w 1296"/>
              <a:gd name="T1" fmla="*/ 362902445 h 144"/>
              <a:gd name="T2" fmla="*/ 1572577304 w 1296"/>
              <a:gd name="T3" fmla="*/ 0 h 144"/>
              <a:gd name="T4" fmla="*/ 0 w 1296"/>
              <a:gd name="T5" fmla="*/ 362902445 h 144"/>
              <a:gd name="T6" fmla="*/ 0 60000 65536"/>
              <a:gd name="T7" fmla="*/ 0 60000 65536"/>
              <a:gd name="T8" fmla="*/ 0 60000 65536"/>
              <a:gd name="T9" fmla="*/ 0 w 1296"/>
              <a:gd name="T10" fmla="*/ 0 h 144"/>
              <a:gd name="T11" fmla="*/ 1296 w 1296"/>
              <a:gd name="T12" fmla="*/ 144 h 144"/>
            </a:gdLst>
            <a:ahLst/>
            <a:cxnLst>
              <a:cxn ang="T6">
                <a:pos x="T0" y="T1"/>
              </a:cxn>
              <a:cxn ang="T7">
                <a:pos x="T2" y="T3"/>
              </a:cxn>
              <a:cxn ang="T8">
                <a:pos x="T4" y="T5"/>
              </a:cxn>
            </a:cxnLst>
            <a:rect l="T9" t="T10" r="T11" b="T12"/>
            <a:pathLst>
              <a:path w="1296" h="144">
                <a:moveTo>
                  <a:pt x="1296" y="144"/>
                </a:moveTo>
                <a:cubicBezTo>
                  <a:pt x="1068" y="72"/>
                  <a:pt x="840" y="0"/>
                  <a:pt x="624" y="0"/>
                </a:cubicBezTo>
                <a:cubicBezTo>
                  <a:pt x="408" y="0"/>
                  <a:pt x="104" y="120"/>
                  <a:pt x="0" y="144"/>
                </a:cubicBezTo>
              </a:path>
            </a:pathLst>
          </a:custGeom>
          <a:noFill/>
          <a:ln w="9525">
            <a:solidFill>
              <a:schemeClr val="tx1"/>
            </a:solidFill>
            <a:round/>
            <a:headEnd/>
            <a:tailEnd type="triangle" w="med" len="med"/>
          </a:ln>
        </p:spPr>
        <p:txBody>
          <a:bodyPr/>
          <a:lstStyle/>
          <a:p>
            <a:endParaRPr lang="en-US">
              <a:latin typeface="Cambria"/>
              <a:cs typeface="Cambria"/>
            </a:endParaRPr>
          </a:p>
        </p:txBody>
      </p:sp>
      <p:sp>
        <p:nvSpPr>
          <p:cNvPr id="19473" name="Text Box 27"/>
          <p:cNvSpPr txBox="1">
            <a:spLocks noChangeArrowheads="1"/>
          </p:cNvSpPr>
          <p:nvPr/>
        </p:nvSpPr>
        <p:spPr bwMode="auto">
          <a:xfrm>
            <a:off x="5486400" y="5791200"/>
            <a:ext cx="1342836" cy="338554"/>
          </a:xfrm>
          <a:prstGeom prst="rect">
            <a:avLst/>
          </a:prstGeom>
          <a:noFill/>
          <a:ln w="9525">
            <a:noFill/>
            <a:miter lim="800000"/>
            <a:headEnd/>
            <a:tailEnd/>
          </a:ln>
        </p:spPr>
        <p:txBody>
          <a:bodyPr wrap="none">
            <a:spAutoFit/>
          </a:bodyPr>
          <a:lstStyle/>
          <a:p>
            <a:r>
              <a:rPr lang="en-US" sz="1600" b="0">
                <a:latin typeface="Cambria"/>
                <a:cs typeface="Cambria"/>
              </a:rPr>
              <a:t>A foreign key</a:t>
            </a:r>
          </a:p>
        </p:txBody>
      </p:sp>
      <p:sp>
        <p:nvSpPr>
          <p:cNvPr id="19474" name="Line 28"/>
          <p:cNvSpPr>
            <a:spLocks noChangeShapeType="1"/>
          </p:cNvSpPr>
          <p:nvPr/>
        </p:nvSpPr>
        <p:spPr bwMode="auto">
          <a:xfrm flipV="1">
            <a:off x="6248400" y="5562600"/>
            <a:ext cx="152400" cy="304800"/>
          </a:xfrm>
          <a:prstGeom prst="line">
            <a:avLst/>
          </a:prstGeom>
          <a:noFill/>
          <a:ln w="9525">
            <a:solidFill>
              <a:schemeClr val="tx1"/>
            </a:solidFill>
            <a:round/>
            <a:headEnd/>
            <a:tailEnd type="triangle" w="med" len="med"/>
          </a:ln>
        </p:spPr>
        <p:txBody>
          <a:bodyPr/>
          <a:lstStyle/>
          <a:p>
            <a:endParaRPr lang="en-US">
              <a:latin typeface="Cambria"/>
              <a:cs typeface="Cambria"/>
            </a:endParaRPr>
          </a:p>
        </p:txBody>
      </p:sp>
      <p:sp>
        <p:nvSpPr>
          <p:cNvPr id="19475" name="Rectangle 29"/>
          <p:cNvSpPr>
            <a:spLocks noChangeArrowheads="1"/>
          </p:cNvSpPr>
          <p:nvPr/>
        </p:nvSpPr>
        <p:spPr bwMode="auto">
          <a:xfrm>
            <a:off x="3352800" y="3657600"/>
            <a:ext cx="1219200" cy="457200"/>
          </a:xfrm>
          <a:prstGeom prst="rect">
            <a:avLst/>
          </a:prstGeom>
          <a:noFill/>
          <a:ln w="9525">
            <a:solidFill>
              <a:schemeClr val="tx1"/>
            </a:solidFill>
            <a:miter lim="800000"/>
            <a:headEnd/>
            <a:tailEnd/>
          </a:ln>
        </p:spPr>
        <p:txBody>
          <a:bodyPr wrap="none" anchor="ctr"/>
          <a:lstStyle/>
          <a:p>
            <a:endParaRPr lang="en-US">
              <a:latin typeface="Cambria"/>
              <a:cs typeface="Cambria"/>
            </a:endParaRPr>
          </a:p>
        </p:txBody>
      </p:sp>
      <p:sp>
        <p:nvSpPr>
          <p:cNvPr id="19476" name="Line 30"/>
          <p:cNvSpPr>
            <a:spLocks noChangeShapeType="1"/>
          </p:cNvSpPr>
          <p:nvPr/>
        </p:nvSpPr>
        <p:spPr bwMode="auto">
          <a:xfrm>
            <a:off x="3962400" y="3657600"/>
            <a:ext cx="0" cy="457200"/>
          </a:xfrm>
          <a:prstGeom prst="line">
            <a:avLst/>
          </a:prstGeom>
          <a:noFill/>
          <a:ln w="9525">
            <a:solidFill>
              <a:schemeClr val="tx1"/>
            </a:solidFill>
            <a:round/>
            <a:headEnd/>
            <a:tailEnd/>
          </a:ln>
        </p:spPr>
        <p:txBody>
          <a:bodyPr/>
          <a:lstStyle/>
          <a:p>
            <a:endParaRPr lang="en-US">
              <a:latin typeface="Cambria"/>
              <a:cs typeface="Cambria"/>
            </a:endParaRPr>
          </a:p>
        </p:txBody>
      </p:sp>
      <p:sp>
        <p:nvSpPr>
          <p:cNvPr id="19477" name="Text Box 31"/>
          <p:cNvSpPr txBox="1">
            <a:spLocks noChangeArrowheads="1"/>
          </p:cNvSpPr>
          <p:nvPr/>
        </p:nvSpPr>
        <p:spPr bwMode="auto">
          <a:xfrm>
            <a:off x="2819400" y="3733800"/>
            <a:ext cx="485980" cy="400110"/>
          </a:xfrm>
          <a:prstGeom prst="rect">
            <a:avLst/>
          </a:prstGeom>
          <a:noFill/>
          <a:ln w="9525">
            <a:noFill/>
            <a:miter lim="800000"/>
            <a:headEnd/>
            <a:tailEnd/>
          </a:ln>
        </p:spPr>
        <p:txBody>
          <a:bodyPr wrap="none">
            <a:spAutoFit/>
          </a:bodyPr>
          <a:lstStyle/>
          <a:p>
            <a:r>
              <a:rPr lang="en-US" sz="2000" b="0" dirty="0">
                <a:latin typeface="Cambria"/>
                <a:cs typeface="Cambria"/>
              </a:rPr>
              <a:t>R1</a:t>
            </a:r>
          </a:p>
        </p:txBody>
      </p:sp>
      <p:sp>
        <p:nvSpPr>
          <p:cNvPr id="19478" name="Text Box 32"/>
          <p:cNvSpPr txBox="1">
            <a:spLocks noChangeArrowheads="1"/>
          </p:cNvSpPr>
          <p:nvPr/>
        </p:nvSpPr>
        <p:spPr bwMode="auto">
          <a:xfrm>
            <a:off x="3429000" y="3657600"/>
            <a:ext cx="903462" cy="461665"/>
          </a:xfrm>
          <a:prstGeom prst="rect">
            <a:avLst/>
          </a:prstGeom>
          <a:noFill/>
          <a:ln w="9525">
            <a:noFill/>
            <a:miter lim="800000"/>
            <a:headEnd/>
            <a:tailEnd/>
          </a:ln>
        </p:spPr>
        <p:txBody>
          <a:bodyPr wrap="none">
            <a:spAutoFit/>
          </a:bodyPr>
          <a:lstStyle/>
          <a:p>
            <a:r>
              <a:rPr lang="en-US" b="0" dirty="0">
                <a:latin typeface="Cambria"/>
                <a:cs typeface="Cambria"/>
              </a:rPr>
              <a:t>A     B</a:t>
            </a:r>
          </a:p>
        </p:txBody>
      </p:sp>
      <p:sp>
        <p:nvSpPr>
          <p:cNvPr id="19479" name="Line 34"/>
          <p:cNvSpPr>
            <a:spLocks noChangeShapeType="1"/>
          </p:cNvSpPr>
          <p:nvPr/>
        </p:nvSpPr>
        <p:spPr bwMode="auto">
          <a:xfrm>
            <a:off x="7086600" y="4114800"/>
            <a:ext cx="0" cy="228600"/>
          </a:xfrm>
          <a:prstGeom prst="line">
            <a:avLst/>
          </a:prstGeom>
          <a:noFill/>
          <a:ln w="9525">
            <a:solidFill>
              <a:schemeClr val="tx1"/>
            </a:solidFill>
            <a:round/>
            <a:headEnd type="triangle" w="med" len="med"/>
            <a:tailEnd/>
          </a:ln>
        </p:spPr>
        <p:txBody>
          <a:bodyPr/>
          <a:lstStyle/>
          <a:p>
            <a:endParaRPr lang="en-US">
              <a:latin typeface="Cambria"/>
              <a:cs typeface="Cambria"/>
            </a:endParaRPr>
          </a:p>
        </p:txBody>
      </p:sp>
      <p:sp>
        <p:nvSpPr>
          <p:cNvPr id="19480" name="Line 35"/>
          <p:cNvSpPr>
            <a:spLocks noChangeShapeType="1"/>
          </p:cNvSpPr>
          <p:nvPr/>
        </p:nvSpPr>
        <p:spPr bwMode="auto">
          <a:xfrm flipH="1">
            <a:off x="6477000" y="4343400"/>
            <a:ext cx="609600" cy="0"/>
          </a:xfrm>
          <a:prstGeom prst="line">
            <a:avLst/>
          </a:prstGeom>
          <a:noFill/>
          <a:ln w="9525">
            <a:solidFill>
              <a:schemeClr val="tx1"/>
            </a:solidFill>
            <a:round/>
            <a:headEnd/>
            <a:tailEnd/>
          </a:ln>
        </p:spPr>
        <p:txBody>
          <a:bodyPr/>
          <a:lstStyle/>
          <a:p>
            <a:endParaRPr lang="en-US">
              <a:latin typeface="Cambria"/>
              <a:cs typeface="Cambria"/>
            </a:endParaRPr>
          </a:p>
        </p:txBody>
      </p:sp>
      <p:sp>
        <p:nvSpPr>
          <p:cNvPr id="19481" name="Line 36"/>
          <p:cNvSpPr>
            <a:spLocks noChangeShapeType="1"/>
          </p:cNvSpPr>
          <p:nvPr/>
        </p:nvSpPr>
        <p:spPr bwMode="auto">
          <a:xfrm flipV="1">
            <a:off x="6477000" y="4114800"/>
            <a:ext cx="0" cy="228600"/>
          </a:xfrm>
          <a:prstGeom prst="line">
            <a:avLst/>
          </a:prstGeom>
          <a:noFill/>
          <a:ln w="9525">
            <a:solidFill>
              <a:schemeClr val="tx1"/>
            </a:solidFill>
            <a:round/>
            <a:headEnd/>
            <a:tailEnd/>
          </a:ln>
        </p:spPr>
        <p:txBody>
          <a:bodyPr/>
          <a:lstStyle/>
          <a:p>
            <a:endParaRPr lang="en-US">
              <a:latin typeface="Cambria"/>
              <a:cs typeface="Cambria"/>
            </a:endParaRPr>
          </a:p>
        </p:txBody>
      </p:sp>
      <p:sp>
        <p:nvSpPr>
          <p:cNvPr id="19482" name="Rectangle 37"/>
          <p:cNvSpPr>
            <a:spLocks noChangeArrowheads="1"/>
          </p:cNvSpPr>
          <p:nvPr/>
        </p:nvSpPr>
        <p:spPr bwMode="auto">
          <a:xfrm>
            <a:off x="6172200" y="3657600"/>
            <a:ext cx="1219200" cy="457200"/>
          </a:xfrm>
          <a:prstGeom prst="rect">
            <a:avLst/>
          </a:prstGeom>
          <a:noFill/>
          <a:ln w="9525">
            <a:solidFill>
              <a:schemeClr val="tx1"/>
            </a:solidFill>
            <a:miter lim="800000"/>
            <a:headEnd/>
            <a:tailEnd/>
          </a:ln>
        </p:spPr>
        <p:txBody>
          <a:bodyPr wrap="none" anchor="ctr"/>
          <a:lstStyle/>
          <a:p>
            <a:endParaRPr lang="en-US">
              <a:latin typeface="Cambria"/>
              <a:cs typeface="Cambria"/>
            </a:endParaRPr>
          </a:p>
        </p:txBody>
      </p:sp>
      <p:sp>
        <p:nvSpPr>
          <p:cNvPr id="19483" name="Line 38"/>
          <p:cNvSpPr>
            <a:spLocks noChangeShapeType="1"/>
          </p:cNvSpPr>
          <p:nvPr/>
        </p:nvSpPr>
        <p:spPr bwMode="auto">
          <a:xfrm>
            <a:off x="6781800" y="3657600"/>
            <a:ext cx="0" cy="457200"/>
          </a:xfrm>
          <a:prstGeom prst="line">
            <a:avLst/>
          </a:prstGeom>
          <a:noFill/>
          <a:ln w="9525">
            <a:solidFill>
              <a:schemeClr val="tx1"/>
            </a:solidFill>
            <a:round/>
            <a:headEnd/>
            <a:tailEnd/>
          </a:ln>
        </p:spPr>
        <p:txBody>
          <a:bodyPr/>
          <a:lstStyle/>
          <a:p>
            <a:endParaRPr lang="en-US">
              <a:latin typeface="Cambria"/>
              <a:cs typeface="Cambria"/>
            </a:endParaRPr>
          </a:p>
        </p:txBody>
      </p:sp>
      <p:sp>
        <p:nvSpPr>
          <p:cNvPr id="19484" name="Text Box 39"/>
          <p:cNvSpPr txBox="1">
            <a:spLocks noChangeArrowheads="1"/>
          </p:cNvSpPr>
          <p:nvPr/>
        </p:nvSpPr>
        <p:spPr bwMode="auto">
          <a:xfrm>
            <a:off x="5638800" y="3733800"/>
            <a:ext cx="500063" cy="396875"/>
          </a:xfrm>
          <a:prstGeom prst="rect">
            <a:avLst/>
          </a:prstGeom>
          <a:noFill/>
          <a:ln w="9525">
            <a:noFill/>
            <a:miter lim="800000"/>
            <a:headEnd/>
            <a:tailEnd/>
          </a:ln>
        </p:spPr>
        <p:txBody>
          <a:bodyPr wrap="none">
            <a:spAutoFit/>
          </a:bodyPr>
          <a:lstStyle/>
          <a:p>
            <a:r>
              <a:rPr lang="en-US" sz="2000" b="0" dirty="0">
                <a:latin typeface="Cambria"/>
                <a:cs typeface="Cambria"/>
              </a:rPr>
              <a:t>R2</a:t>
            </a:r>
          </a:p>
        </p:txBody>
      </p:sp>
      <p:sp>
        <p:nvSpPr>
          <p:cNvPr id="19485" name="Text Box 40"/>
          <p:cNvSpPr txBox="1">
            <a:spLocks noChangeArrowheads="1"/>
          </p:cNvSpPr>
          <p:nvPr/>
        </p:nvSpPr>
        <p:spPr bwMode="auto">
          <a:xfrm>
            <a:off x="6248400" y="3657600"/>
            <a:ext cx="884828" cy="461665"/>
          </a:xfrm>
          <a:prstGeom prst="rect">
            <a:avLst/>
          </a:prstGeom>
          <a:noFill/>
          <a:ln w="9525">
            <a:noFill/>
            <a:miter lim="800000"/>
            <a:headEnd/>
            <a:tailEnd/>
          </a:ln>
        </p:spPr>
        <p:txBody>
          <a:bodyPr wrap="none">
            <a:spAutoFit/>
          </a:bodyPr>
          <a:lstStyle/>
          <a:p>
            <a:r>
              <a:rPr lang="en-US" b="0" u="sng" dirty="0">
                <a:latin typeface="Cambria"/>
                <a:cs typeface="Cambria"/>
              </a:rPr>
              <a:t>B</a:t>
            </a:r>
            <a:r>
              <a:rPr lang="en-US" b="0" dirty="0">
                <a:latin typeface="Cambria"/>
                <a:cs typeface="Cambria"/>
              </a:rPr>
              <a:t>     C</a:t>
            </a:r>
          </a:p>
        </p:txBody>
      </p:sp>
      <p:sp>
        <p:nvSpPr>
          <p:cNvPr id="19486" name="Freeform 41"/>
          <p:cNvSpPr>
            <a:spLocks/>
          </p:cNvSpPr>
          <p:nvPr/>
        </p:nvSpPr>
        <p:spPr bwMode="auto">
          <a:xfrm>
            <a:off x="4343400" y="3429000"/>
            <a:ext cx="2057400" cy="228600"/>
          </a:xfrm>
          <a:custGeom>
            <a:avLst/>
            <a:gdLst>
              <a:gd name="T0" fmla="*/ 2147483647 w 1296"/>
              <a:gd name="T1" fmla="*/ 362902445 h 144"/>
              <a:gd name="T2" fmla="*/ 1572577304 w 1296"/>
              <a:gd name="T3" fmla="*/ 0 h 144"/>
              <a:gd name="T4" fmla="*/ 0 w 1296"/>
              <a:gd name="T5" fmla="*/ 362902445 h 144"/>
              <a:gd name="T6" fmla="*/ 0 60000 65536"/>
              <a:gd name="T7" fmla="*/ 0 60000 65536"/>
              <a:gd name="T8" fmla="*/ 0 60000 65536"/>
              <a:gd name="T9" fmla="*/ 0 w 1296"/>
              <a:gd name="T10" fmla="*/ 0 h 144"/>
              <a:gd name="T11" fmla="*/ 1296 w 1296"/>
              <a:gd name="T12" fmla="*/ 144 h 144"/>
            </a:gdLst>
            <a:ahLst/>
            <a:cxnLst>
              <a:cxn ang="T6">
                <a:pos x="T0" y="T1"/>
              </a:cxn>
              <a:cxn ang="T7">
                <a:pos x="T2" y="T3"/>
              </a:cxn>
              <a:cxn ang="T8">
                <a:pos x="T4" y="T5"/>
              </a:cxn>
            </a:cxnLst>
            <a:rect l="T9" t="T10" r="T11" b="T12"/>
            <a:pathLst>
              <a:path w="1296" h="144">
                <a:moveTo>
                  <a:pt x="1296" y="144"/>
                </a:moveTo>
                <a:cubicBezTo>
                  <a:pt x="1068" y="72"/>
                  <a:pt x="840" y="0"/>
                  <a:pt x="624" y="0"/>
                </a:cubicBezTo>
                <a:cubicBezTo>
                  <a:pt x="408" y="0"/>
                  <a:pt x="104" y="120"/>
                  <a:pt x="0" y="144"/>
                </a:cubicBezTo>
              </a:path>
            </a:pathLst>
          </a:custGeom>
          <a:noFill/>
          <a:ln w="9525">
            <a:solidFill>
              <a:schemeClr val="tx1"/>
            </a:solidFill>
            <a:round/>
            <a:headEnd type="triangle" w="med" len="med"/>
            <a:tailEnd/>
          </a:ln>
        </p:spPr>
        <p:txBody>
          <a:bodyPr/>
          <a:lstStyle/>
          <a:p>
            <a:endParaRPr lang="en-US">
              <a:latin typeface="Cambria"/>
              <a:cs typeface="Cambria"/>
            </a:endParaRPr>
          </a:p>
        </p:txBody>
      </p:sp>
      <p:sp>
        <p:nvSpPr>
          <p:cNvPr id="19487" name="Text Box 42"/>
          <p:cNvSpPr txBox="1">
            <a:spLocks noChangeArrowheads="1"/>
          </p:cNvSpPr>
          <p:nvPr/>
        </p:nvSpPr>
        <p:spPr bwMode="auto">
          <a:xfrm>
            <a:off x="3657600" y="4387850"/>
            <a:ext cx="1342836" cy="338554"/>
          </a:xfrm>
          <a:prstGeom prst="rect">
            <a:avLst/>
          </a:prstGeom>
          <a:noFill/>
          <a:ln w="9525">
            <a:noFill/>
            <a:miter lim="800000"/>
            <a:headEnd/>
            <a:tailEnd/>
          </a:ln>
        </p:spPr>
        <p:txBody>
          <a:bodyPr wrap="none">
            <a:spAutoFit/>
          </a:bodyPr>
          <a:lstStyle/>
          <a:p>
            <a:r>
              <a:rPr lang="en-US" sz="1600" b="0">
                <a:latin typeface="Cambria"/>
                <a:cs typeface="Cambria"/>
              </a:rPr>
              <a:t>A foreign key</a:t>
            </a:r>
          </a:p>
        </p:txBody>
      </p:sp>
      <p:sp>
        <p:nvSpPr>
          <p:cNvPr id="19488" name="Line 43"/>
          <p:cNvSpPr>
            <a:spLocks noChangeShapeType="1"/>
          </p:cNvSpPr>
          <p:nvPr/>
        </p:nvSpPr>
        <p:spPr bwMode="auto">
          <a:xfrm flipV="1">
            <a:off x="4267200" y="4159250"/>
            <a:ext cx="152400" cy="304800"/>
          </a:xfrm>
          <a:prstGeom prst="line">
            <a:avLst/>
          </a:prstGeom>
          <a:noFill/>
          <a:ln w="9525">
            <a:solidFill>
              <a:schemeClr val="tx1"/>
            </a:solidFill>
            <a:round/>
            <a:headEnd/>
            <a:tailEnd type="triangle" w="med" len="med"/>
          </a:ln>
        </p:spPr>
        <p:txBody>
          <a:bodyPr/>
          <a:lstStyle/>
          <a:p>
            <a:endParaRPr lang="en-US">
              <a:latin typeface="Cambria"/>
              <a:cs typeface="Cambria"/>
            </a:endParaRPr>
          </a:p>
        </p:txBody>
      </p:sp>
      <p:sp>
        <p:nvSpPr>
          <p:cNvPr id="19489" name="Rectangle 45"/>
          <p:cNvSpPr>
            <a:spLocks noChangeArrowheads="1"/>
          </p:cNvSpPr>
          <p:nvPr/>
        </p:nvSpPr>
        <p:spPr bwMode="auto">
          <a:xfrm>
            <a:off x="4419600" y="2286000"/>
            <a:ext cx="3810000" cy="762000"/>
          </a:xfrm>
          <a:prstGeom prst="rect">
            <a:avLst/>
          </a:prstGeom>
          <a:noFill/>
          <a:ln w="9525">
            <a:solidFill>
              <a:schemeClr val="tx1"/>
            </a:solidFill>
            <a:miter lim="800000"/>
            <a:headEnd/>
            <a:tailEnd/>
          </a:ln>
        </p:spPr>
        <p:txBody>
          <a:bodyPr wrap="none" anchor="ctr"/>
          <a:lstStyle/>
          <a:p>
            <a:pPr algn="ctr"/>
            <a:r>
              <a:rPr lang="en-US" sz="1800" b="0">
                <a:solidFill>
                  <a:srgbClr val="FF0000"/>
                </a:solidFill>
                <a:latin typeface="Cambria"/>
                <a:cs typeface="Cambria"/>
              </a:rPr>
              <a:t>The common attribute must be </a:t>
            </a:r>
          </a:p>
          <a:p>
            <a:pPr algn="ctr"/>
            <a:r>
              <a:rPr lang="en-US" sz="1800" b="0">
                <a:solidFill>
                  <a:srgbClr val="FF0000"/>
                </a:solidFill>
                <a:latin typeface="Cambria"/>
                <a:cs typeface="Cambria"/>
              </a:rPr>
              <a:t>a super key for either R1 or R2.</a:t>
            </a:r>
            <a:endParaRPr lang="en-US" sz="1800">
              <a:latin typeface="Cambria"/>
              <a:cs typeface="Cambri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1143000" y="609600"/>
            <a:ext cx="6354123" cy="523220"/>
          </a:xfrm>
          <a:prstGeom prst="rect">
            <a:avLst/>
          </a:prstGeom>
          <a:noFill/>
          <a:ln w="9525">
            <a:noFill/>
            <a:miter lim="800000"/>
            <a:headEnd/>
            <a:tailEnd/>
          </a:ln>
        </p:spPr>
        <p:txBody>
          <a:bodyPr wrap="none">
            <a:spAutoFit/>
          </a:bodyPr>
          <a:lstStyle/>
          <a:p>
            <a:r>
              <a:rPr lang="en-US" sz="2800" b="0">
                <a:latin typeface="Cambria"/>
                <a:cs typeface="Cambria"/>
              </a:rPr>
              <a:t>Lossless Join Decomposition: Property 2</a:t>
            </a:r>
          </a:p>
        </p:txBody>
      </p:sp>
      <p:sp>
        <p:nvSpPr>
          <p:cNvPr id="69635" name="Text Box 3"/>
          <p:cNvSpPr txBox="1">
            <a:spLocks noChangeArrowheads="1"/>
          </p:cNvSpPr>
          <p:nvPr/>
        </p:nvSpPr>
        <p:spPr bwMode="auto">
          <a:xfrm>
            <a:off x="457200" y="1524000"/>
            <a:ext cx="8229600" cy="2369880"/>
          </a:xfrm>
          <a:prstGeom prst="rect">
            <a:avLst/>
          </a:prstGeom>
          <a:noFill/>
          <a:ln w="9525">
            <a:noFill/>
            <a:miter lim="800000"/>
            <a:headEnd/>
            <a:tailEnd/>
          </a:ln>
        </p:spPr>
        <p:txBody>
          <a:bodyPr>
            <a:spAutoFit/>
          </a:bodyPr>
          <a:lstStyle/>
          <a:p>
            <a:pPr marL="800100" indent="-800100"/>
            <a:r>
              <a:rPr lang="en-US" b="0">
                <a:latin typeface="Cambria"/>
                <a:cs typeface="Cambria"/>
              </a:rPr>
              <a:t>If (1) </a:t>
            </a:r>
            <a:r>
              <a:rPr lang="en-US" sz="2000" b="0">
                <a:latin typeface="Cambria"/>
                <a:cs typeface="Cambria"/>
              </a:rPr>
              <a:t>a decomposition of R into {R</a:t>
            </a:r>
            <a:r>
              <a:rPr lang="en-US" sz="2000" b="0" baseline="-25000">
                <a:latin typeface="Cambria"/>
                <a:cs typeface="Cambria"/>
              </a:rPr>
              <a:t>1</a:t>
            </a:r>
            <a:r>
              <a:rPr lang="en-US" sz="2000" b="0">
                <a:latin typeface="Cambria"/>
                <a:cs typeface="Cambria"/>
              </a:rPr>
              <a:t>, …, R</a:t>
            </a:r>
            <a:r>
              <a:rPr lang="en-US" sz="2000" b="0" baseline="-25000">
                <a:latin typeface="Cambria"/>
                <a:cs typeface="Cambria"/>
              </a:rPr>
              <a:t>m</a:t>
            </a:r>
            <a:r>
              <a:rPr lang="en-US" sz="2000" b="0">
                <a:latin typeface="Cambria"/>
                <a:cs typeface="Cambria"/>
              </a:rPr>
              <a:t>} the lossless join property with respect to a set of FDs F on R, and</a:t>
            </a:r>
          </a:p>
          <a:p>
            <a:pPr marL="800100" indent="-800100"/>
            <a:r>
              <a:rPr lang="en-US" b="0">
                <a:latin typeface="Cambria"/>
                <a:cs typeface="Cambria"/>
              </a:rPr>
              <a:t>(2) </a:t>
            </a:r>
            <a:r>
              <a:rPr lang="en-US" sz="2000" b="0">
                <a:latin typeface="Cambria"/>
                <a:cs typeface="Cambria"/>
              </a:rPr>
              <a:t>a decomposition R</a:t>
            </a:r>
            <a:r>
              <a:rPr lang="en-US" sz="2000" b="0" baseline="-25000">
                <a:latin typeface="Cambria"/>
                <a:cs typeface="Cambria"/>
              </a:rPr>
              <a:t>i</a:t>
            </a:r>
            <a:r>
              <a:rPr lang="en-US" sz="2000" b="0">
                <a:latin typeface="Cambria"/>
                <a:cs typeface="Cambria"/>
              </a:rPr>
              <a:t> into {Q</a:t>
            </a:r>
            <a:r>
              <a:rPr lang="en-US" sz="2000" b="0" baseline="-25000">
                <a:latin typeface="Cambria"/>
                <a:cs typeface="Cambria"/>
              </a:rPr>
              <a:t>1</a:t>
            </a:r>
            <a:r>
              <a:rPr lang="en-US" sz="2000" b="0">
                <a:latin typeface="Cambria"/>
                <a:cs typeface="Cambria"/>
              </a:rPr>
              <a:t>, …, and Q</a:t>
            </a:r>
            <a:r>
              <a:rPr lang="en-US" sz="2000" b="0" baseline="-25000">
                <a:latin typeface="Cambria"/>
                <a:cs typeface="Cambria"/>
              </a:rPr>
              <a:t>n</a:t>
            </a:r>
            <a:r>
              <a:rPr lang="en-US" sz="2000" b="0">
                <a:latin typeface="Cambria"/>
                <a:cs typeface="Cambria"/>
              </a:rPr>
              <a:t>} has the lossless join property with respect to the projection of F on R</a:t>
            </a:r>
            <a:r>
              <a:rPr lang="en-US" sz="2000" b="0" baseline="-25000">
                <a:latin typeface="Cambria"/>
                <a:cs typeface="Cambria"/>
              </a:rPr>
              <a:t>i</a:t>
            </a:r>
            <a:r>
              <a:rPr lang="en-US" sz="2000" b="0">
                <a:latin typeface="Cambria"/>
                <a:cs typeface="Cambria"/>
              </a:rPr>
              <a:t>.</a:t>
            </a:r>
            <a:endParaRPr lang="en-US" sz="2000" b="0" baseline="-25000">
              <a:latin typeface="Cambria"/>
              <a:cs typeface="Cambria"/>
            </a:endParaRPr>
          </a:p>
          <a:p>
            <a:pPr marL="800100" indent="-800100"/>
            <a:endParaRPr lang="en-US" sz="2000" b="0">
              <a:latin typeface="Cambria"/>
              <a:cs typeface="Cambria"/>
            </a:endParaRPr>
          </a:p>
          <a:p>
            <a:pPr marL="800100" indent="-800100"/>
            <a:r>
              <a:rPr lang="en-US" sz="2000" b="0">
                <a:latin typeface="Cambria"/>
                <a:cs typeface="Cambria"/>
              </a:rPr>
              <a:t>then the decomposition of R into {R</a:t>
            </a:r>
            <a:r>
              <a:rPr lang="en-US" sz="2000" b="0" baseline="-25000">
                <a:latin typeface="Cambria"/>
                <a:cs typeface="Cambria"/>
              </a:rPr>
              <a:t>1</a:t>
            </a:r>
            <a:r>
              <a:rPr lang="en-US" sz="2000" b="0">
                <a:latin typeface="Cambria"/>
                <a:cs typeface="Cambria"/>
              </a:rPr>
              <a:t>, R</a:t>
            </a:r>
            <a:r>
              <a:rPr lang="en-US" sz="2000" b="0" baseline="-25000">
                <a:latin typeface="Cambria"/>
                <a:cs typeface="Cambria"/>
              </a:rPr>
              <a:t>2</a:t>
            </a:r>
            <a:r>
              <a:rPr lang="en-US" sz="2000" b="0">
                <a:latin typeface="Cambria"/>
                <a:cs typeface="Cambria"/>
              </a:rPr>
              <a:t>,…, R</a:t>
            </a:r>
            <a:r>
              <a:rPr lang="en-US" sz="2000" b="0" baseline="-25000">
                <a:latin typeface="Cambria"/>
                <a:cs typeface="Cambria"/>
              </a:rPr>
              <a:t>i-1</a:t>
            </a:r>
            <a:r>
              <a:rPr lang="en-US" sz="2000" b="0">
                <a:latin typeface="Cambria"/>
                <a:cs typeface="Cambria"/>
              </a:rPr>
              <a:t>, Q</a:t>
            </a:r>
            <a:r>
              <a:rPr lang="en-US" sz="2000" b="0" baseline="-25000">
                <a:latin typeface="Cambria"/>
                <a:cs typeface="Cambria"/>
              </a:rPr>
              <a:t>1</a:t>
            </a:r>
            <a:r>
              <a:rPr lang="en-US" sz="2000" b="0">
                <a:latin typeface="Cambria"/>
                <a:cs typeface="Cambria"/>
              </a:rPr>
              <a:t>, …, Q</a:t>
            </a:r>
            <a:r>
              <a:rPr lang="en-US" sz="2000" b="0" baseline="-25000">
                <a:latin typeface="Cambria"/>
                <a:cs typeface="Cambria"/>
              </a:rPr>
              <a:t>n</a:t>
            </a:r>
            <a:r>
              <a:rPr lang="en-US" sz="2000" b="0">
                <a:latin typeface="Cambria"/>
                <a:cs typeface="Cambria"/>
              </a:rPr>
              <a:t>, R</a:t>
            </a:r>
            <a:r>
              <a:rPr lang="en-US" sz="2000" b="0" baseline="-25000">
                <a:latin typeface="Cambria"/>
                <a:cs typeface="Cambria"/>
              </a:rPr>
              <a:t>i+1</a:t>
            </a:r>
            <a:r>
              <a:rPr lang="en-US" sz="2000" b="0">
                <a:latin typeface="Cambria"/>
                <a:cs typeface="Cambria"/>
              </a:rPr>
              <a:t>, …, R</a:t>
            </a:r>
            <a:r>
              <a:rPr lang="en-US" sz="2000" b="0" baseline="-25000">
                <a:latin typeface="Cambria"/>
                <a:cs typeface="Cambria"/>
              </a:rPr>
              <a:t>m</a:t>
            </a:r>
            <a:r>
              <a:rPr lang="en-US" sz="2000" b="0">
                <a:latin typeface="Cambria"/>
                <a:cs typeface="Cambria"/>
              </a:rPr>
              <a:t>} of R </a:t>
            </a:r>
          </a:p>
          <a:p>
            <a:pPr marL="800100" indent="-800100"/>
            <a:r>
              <a:rPr lang="en-US" sz="2000" b="0">
                <a:latin typeface="Cambria"/>
                <a:cs typeface="Cambria"/>
              </a:rPr>
              <a:t>has the lossless join property with respect to F.</a:t>
            </a:r>
          </a:p>
        </p:txBody>
      </p:sp>
      <p:sp>
        <p:nvSpPr>
          <p:cNvPr id="69637" name="Text Box 5"/>
          <p:cNvSpPr txBox="1">
            <a:spLocks noChangeArrowheads="1"/>
          </p:cNvSpPr>
          <p:nvPr/>
        </p:nvSpPr>
        <p:spPr bwMode="auto">
          <a:xfrm>
            <a:off x="1219200" y="3886200"/>
            <a:ext cx="327025" cy="366713"/>
          </a:xfrm>
          <a:prstGeom prst="rect">
            <a:avLst/>
          </a:prstGeom>
          <a:noFill/>
          <a:ln w="9525">
            <a:noFill/>
            <a:miter lim="800000"/>
            <a:headEnd/>
            <a:tailEnd/>
          </a:ln>
        </p:spPr>
        <p:txBody>
          <a:bodyPr wrap="none">
            <a:spAutoFit/>
          </a:bodyPr>
          <a:lstStyle/>
          <a:p>
            <a:r>
              <a:rPr lang="en-US" sz="1800" b="0">
                <a:latin typeface="Cambria"/>
                <a:cs typeface="Cambria"/>
              </a:rPr>
              <a:t>R</a:t>
            </a:r>
          </a:p>
        </p:txBody>
      </p:sp>
      <p:sp>
        <p:nvSpPr>
          <p:cNvPr id="69638" name="Text Box 6"/>
          <p:cNvSpPr txBox="1">
            <a:spLocks noChangeArrowheads="1"/>
          </p:cNvSpPr>
          <p:nvPr/>
        </p:nvSpPr>
        <p:spPr bwMode="auto">
          <a:xfrm>
            <a:off x="533400" y="4654550"/>
            <a:ext cx="1704975" cy="396875"/>
          </a:xfrm>
          <a:prstGeom prst="rect">
            <a:avLst/>
          </a:prstGeom>
          <a:noFill/>
          <a:ln w="9525">
            <a:noFill/>
            <a:miter lim="800000"/>
            <a:headEnd/>
            <a:tailEnd/>
          </a:ln>
        </p:spPr>
        <p:txBody>
          <a:bodyPr wrap="none">
            <a:spAutoFit/>
          </a:bodyPr>
          <a:lstStyle/>
          <a:p>
            <a:r>
              <a:rPr lang="en-US" sz="2000" b="0" dirty="0">
                <a:latin typeface="Cambria"/>
                <a:cs typeface="Cambria"/>
              </a:rPr>
              <a:t>R</a:t>
            </a:r>
            <a:r>
              <a:rPr lang="en-US" sz="2000" b="0" baseline="-25000" dirty="0">
                <a:latin typeface="Cambria"/>
                <a:cs typeface="Cambria"/>
              </a:rPr>
              <a:t>1</a:t>
            </a:r>
            <a:r>
              <a:rPr lang="en-US" sz="2000" b="0" dirty="0">
                <a:latin typeface="Cambria"/>
                <a:cs typeface="Cambria"/>
              </a:rPr>
              <a:t> R</a:t>
            </a:r>
            <a:r>
              <a:rPr lang="en-US" sz="2000" b="0" baseline="-25000" dirty="0">
                <a:latin typeface="Cambria"/>
                <a:cs typeface="Cambria"/>
              </a:rPr>
              <a:t>2</a:t>
            </a:r>
            <a:r>
              <a:rPr lang="en-US" sz="2000" b="0" dirty="0">
                <a:latin typeface="Cambria"/>
                <a:cs typeface="Cambria"/>
              </a:rPr>
              <a:t> R</a:t>
            </a:r>
            <a:r>
              <a:rPr lang="en-US" sz="2000" b="0" baseline="-25000" dirty="0">
                <a:latin typeface="Cambria"/>
                <a:cs typeface="Cambria"/>
              </a:rPr>
              <a:t>3</a:t>
            </a:r>
            <a:r>
              <a:rPr lang="en-US" sz="2000" b="0" dirty="0">
                <a:latin typeface="Cambria"/>
                <a:cs typeface="Cambria"/>
              </a:rPr>
              <a:t> … R</a:t>
            </a:r>
            <a:r>
              <a:rPr lang="en-US" sz="2000" b="0" baseline="-25000" dirty="0">
                <a:latin typeface="Cambria"/>
                <a:cs typeface="Cambria"/>
              </a:rPr>
              <a:t>m</a:t>
            </a:r>
          </a:p>
        </p:txBody>
      </p:sp>
      <p:sp>
        <p:nvSpPr>
          <p:cNvPr id="69639" name="Line 7"/>
          <p:cNvSpPr>
            <a:spLocks noChangeShapeType="1"/>
          </p:cNvSpPr>
          <p:nvPr/>
        </p:nvSpPr>
        <p:spPr bwMode="auto">
          <a:xfrm flipH="1">
            <a:off x="762000" y="4302125"/>
            <a:ext cx="609600" cy="381000"/>
          </a:xfrm>
          <a:prstGeom prst="line">
            <a:avLst/>
          </a:prstGeom>
          <a:noFill/>
          <a:ln w="9525">
            <a:solidFill>
              <a:schemeClr val="tx1"/>
            </a:solidFill>
            <a:round/>
            <a:headEnd/>
            <a:tailEnd/>
          </a:ln>
        </p:spPr>
        <p:txBody>
          <a:bodyPr/>
          <a:lstStyle/>
          <a:p>
            <a:endParaRPr lang="en-US">
              <a:latin typeface="Cambria"/>
              <a:cs typeface="Cambria"/>
            </a:endParaRPr>
          </a:p>
        </p:txBody>
      </p:sp>
      <p:sp>
        <p:nvSpPr>
          <p:cNvPr id="69640" name="Line 8"/>
          <p:cNvSpPr>
            <a:spLocks noChangeShapeType="1"/>
          </p:cNvSpPr>
          <p:nvPr/>
        </p:nvSpPr>
        <p:spPr bwMode="auto">
          <a:xfrm flipH="1">
            <a:off x="1219200" y="4302125"/>
            <a:ext cx="152400" cy="381000"/>
          </a:xfrm>
          <a:prstGeom prst="line">
            <a:avLst/>
          </a:prstGeom>
          <a:noFill/>
          <a:ln w="9525">
            <a:solidFill>
              <a:schemeClr val="tx1"/>
            </a:solidFill>
            <a:round/>
            <a:headEnd/>
            <a:tailEnd/>
          </a:ln>
        </p:spPr>
        <p:txBody>
          <a:bodyPr/>
          <a:lstStyle/>
          <a:p>
            <a:endParaRPr lang="en-US">
              <a:latin typeface="Cambria"/>
              <a:cs typeface="Cambria"/>
            </a:endParaRPr>
          </a:p>
        </p:txBody>
      </p:sp>
      <p:sp>
        <p:nvSpPr>
          <p:cNvPr id="69641" name="Line 9"/>
          <p:cNvSpPr>
            <a:spLocks noChangeShapeType="1"/>
          </p:cNvSpPr>
          <p:nvPr/>
        </p:nvSpPr>
        <p:spPr bwMode="auto">
          <a:xfrm>
            <a:off x="1371600" y="4302125"/>
            <a:ext cx="152400" cy="304800"/>
          </a:xfrm>
          <a:prstGeom prst="line">
            <a:avLst/>
          </a:prstGeom>
          <a:noFill/>
          <a:ln w="9525">
            <a:solidFill>
              <a:schemeClr val="tx1"/>
            </a:solidFill>
            <a:round/>
            <a:headEnd/>
            <a:tailEnd/>
          </a:ln>
        </p:spPr>
        <p:txBody>
          <a:bodyPr/>
          <a:lstStyle/>
          <a:p>
            <a:endParaRPr lang="en-US">
              <a:latin typeface="Cambria"/>
              <a:cs typeface="Cambria"/>
            </a:endParaRPr>
          </a:p>
        </p:txBody>
      </p:sp>
      <p:sp>
        <p:nvSpPr>
          <p:cNvPr id="69642" name="Line 10"/>
          <p:cNvSpPr>
            <a:spLocks noChangeShapeType="1"/>
          </p:cNvSpPr>
          <p:nvPr/>
        </p:nvSpPr>
        <p:spPr bwMode="auto">
          <a:xfrm>
            <a:off x="1371600" y="4302125"/>
            <a:ext cx="838200" cy="381000"/>
          </a:xfrm>
          <a:prstGeom prst="line">
            <a:avLst/>
          </a:prstGeom>
          <a:noFill/>
          <a:ln w="9525">
            <a:solidFill>
              <a:schemeClr val="tx1"/>
            </a:solidFill>
            <a:round/>
            <a:headEnd/>
            <a:tailEnd/>
          </a:ln>
        </p:spPr>
        <p:txBody>
          <a:bodyPr/>
          <a:lstStyle/>
          <a:p>
            <a:endParaRPr lang="en-US">
              <a:latin typeface="Cambria"/>
              <a:cs typeface="Cambria"/>
            </a:endParaRPr>
          </a:p>
        </p:txBody>
      </p:sp>
      <p:sp>
        <p:nvSpPr>
          <p:cNvPr id="69644" name="Text Box 12"/>
          <p:cNvSpPr txBox="1">
            <a:spLocks noChangeArrowheads="1"/>
          </p:cNvSpPr>
          <p:nvPr/>
        </p:nvSpPr>
        <p:spPr bwMode="auto">
          <a:xfrm>
            <a:off x="3733800" y="4343400"/>
            <a:ext cx="420688" cy="366713"/>
          </a:xfrm>
          <a:prstGeom prst="rect">
            <a:avLst/>
          </a:prstGeom>
          <a:noFill/>
          <a:ln w="9525">
            <a:noFill/>
            <a:miter lim="800000"/>
            <a:headEnd/>
            <a:tailEnd/>
          </a:ln>
        </p:spPr>
        <p:txBody>
          <a:bodyPr wrap="none">
            <a:spAutoFit/>
          </a:bodyPr>
          <a:lstStyle/>
          <a:p>
            <a:r>
              <a:rPr lang="en-US" sz="1800" b="0">
                <a:latin typeface="Cambria"/>
                <a:cs typeface="Cambria"/>
              </a:rPr>
              <a:t>R</a:t>
            </a:r>
            <a:r>
              <a:rPr lang="en-US" sz="1800" b="0" baseline="-25000">
                <a:latin typeface="Cambria"/>
                <a:cs typeface="Cambria"/>
              </a:rPr>
              <a:t>3</a:t>
            </a:r>
          </a:p>
        </p:txBody>
      </p:sp>
      <p:sp>
        <p:nvSpPr>
          <p:cNvPr id="69645" name="Text Box 13"/>
          <p:cNvSpPr txBox="1">
            <a:spLocks noChangeArrowheads="1"/>
          </p:cNvSpPr>
          <p:nvPr/>
        </p:nvSpPr>
        <p:spPr bwMode="auto">
          <a:xfrm>
            <a:off x="3048000" y="5064125"/>
            <a:ext cx="1653166" cy="400110"/>
          </a:xfrm>
          <a:prstGeom prst="rect">
            <a:avLst/>
          </a:prstGeom>
          <a:noFill/>
          <a:ln w="9525">
            <a:noFill/>
            <a:miter lim="800000"/>
            <a:headEnd/>
            <a:tailEnd/>
          </a:ln>
        </p:spPr>
        <p:txBody>
          <a:bodyPr wrap="none">
            <a:spAutoFit/>
          </a:bodyPr>
          <a:lstStyle/>
          <a:p>
            <a:r>
              <a:rPr lang="en-US" sz="2000" b="0">
                <a:latin typeface="Cambria"/>
                <a:cs typeface="Cambria"/>
              </a:rPr>
              <a:t>Q</a:t>
            </a:r>
            <a:r>
              <a:rPr lang="en-US" sz="2000" b="0" baseline="-25000">
                <a:latin typeface="Cambria"/>
                <a:cs typeface="Cambria"/>
              </a:rPr>
              <a:t>1</a:t>
            </a:r>
            <a:r>
              <a:rPr lang="en-US" sz="2000" b="0">
                <a:latin typeface="Cambria"/>
                <a:cs typeface="Cambria"/>
              </a:rPr>
              <a:t> Q</a:t>
            </a:r>
            <a:r>
              <a:rPr lang="en-US" sz="2000" b="0" baseline="-25000">
                <a:latin typeface="Cambria"/>
                <a:cs typeface="Cambria"/>
              </a:rPr>
              <a:t>2</a:t>
            </a:r>
            <a:r>
              <a:rPr lang="en-US" sz="2000" b="0">
                <a:latin typeface="Cambria"/>
                <a:cs typeface="Cambria"/>
              </a:rPr>
              <a:t> Q</a:t>
            </a:r>
            <a:r>
              <a:rPr lang="en-US" sz="2000" b="0" baseline="-25000">
                <a:latin typeface="Cambria"/>
                <a:cs typeface="Cambria"/>
              </a:rPr>
              <a:t>3</a:t>
            </a:r>
            <a:r>
              <a:rPr lang="en-US" sz="2000" b="0">
                <a:latin typeface="Cambria"/>
                <a:cs typeface="Cambria"/>
              </a:rPr>
              <a:t> … Q</a:t>
            </a:r>
            <a:r>
              <a:rPr lang="en-US" sz="2000" b="0" baseline="-25000">
                <a:latin typeface="Cambria"/>
                <a:cs typeface="Cambria"/>
              </a:rPr>
              <a:t>n</a:t>
            </a:r>
          </a:p>
        </p:txBody>
      </p:sp>
      <p:sp>
        <p:nvSpPr>
          <p:cNvPr id="69646" name="Line 14"/>
          <p:cNvSpPr>
            <a:spLocks noChangeShapeType="1"/>
          </p:cNvSpPr>
          <p:nvPr/>
        </p:nvSpPr>
        <p:spPr bwMode="auto">
          <a:xfrm flipH="1">
            <a:off x="3276600" y="4759325"/>
            <a:ext cx="533400" cy="304800"/>
          </a:xfrm>
          <a:prstGeom prst="line">
            <a:avLst/>
          </a:prstGeom>
          <a:noFill/>
          <a:ln w="9525">
            <a:solidFill>
              <a:schemeClr val="tx1"/>
            </a:solidFill>
            <a:round/>
            <a:headEnd/>
            <a:tailEnd/>
          </a:ln>
        </p:spPr>
        <p:txBody>
          <a:bodyPr/>
          <a:lstStyle/>
          <a:p>
            <a:endParaRPr lang="en-US">
              <a:latin typeface="Cambria"/>
              <a:cs typeface="Cambria"/>
            </a:endParaRPr>
          </a:p>
        </p:txBody>
      </p:sp>
      <p:sp>
        <p:nvSpPr>
          <p:cNvPr id="69647" name="Line 15"/>
          <p:cNvSpPr>
            <a:spLocks noChangeShapeType="1"/>
          </p:cNvSpPr>
          <p:nvPr/>
        </p:nvSpPr>
        <p:spPr bwMode="auto">
          <a:xfrm flipH="1">
            <a:off x="3733800" y="4759325"/>
            <a:ext cx="152400" cy="304800"/>
          </a:xfrm>
          <a:prstGeom prst="line">
            <a:avLst/>
          </a:prstGeom>
          <a:noFill/>
          <a:ln w="9525">
            <a:solidFill>
              <a:schemeClr val="tx1"/>
            </a:solidFill>
            <a:round/>
            <a:headEnd/>
            <a:tailEnd/>
          </a:ln>
        </p:spPr>
        <p:txBody>
          <a:bodyPr/>
          <a:lstStyle/>
          <a:p>
            <a:endParaRPr lang="en-US">
              <a:latin typeface="Cambria"/>
              <a:cs typeface="Cambria"/>
            </a:endParaRPr>
          </a:p>
        </p:txBody>
      </p:sp>
      <p:sp>
        <p:nvSpPr>
          <p:cNvPr id="69649" name="Line 17"/>
          <p:cNvSpPr>
            <a:spLocks noChangeShapeType="1"/>
          </p:cNvSpPr>
          <p:nvPr/>
        </p:nvSpPr>
        <p:spPr bwMode="auto">
          <a:xfrm>
            <a:off x="3962400" y="4759325"/>
            <a:ext cx="381000" cy="381000"/>
          </a:xfrm>
          <a:prstGeom prst="line">
            <a:avLst/>
          </a:prstGeom>
          <a:noFill/>
          <a:ln w="9525">
            <a:solidFill>
              <a:schemeClr val="tx1"/>
            </a:solidFill>
            <a:round/>
            <a:headEnd/>
            <a:tailEnd/>
          </a:ln>
        </p:spPr>
        <p:txBody>
          <a:bodyPr/>
          <a:lstStyle/>
          <a:p>
            <a:endParaRPr lang="en-US">
              <a:latin typeface="Cambria"/>
              <a:cs typeface="Cambria"/>
            </a:endParaRPr>
          </a:p>
        </p:txBody>
      </p:sp>
      <p:sp>
        <p:nvSpPr>
          <p:cNvPr id="69651" name="Text Box 19"/>
          <p:cNvSpPr txBox="1">
            <a:spLocks noChangeArrowheads="1"/>
          </p:cNvSpPr>
          <p:nvPr/>
        </p:nvSpPr>
        <p:spPr bwMode="auto">
          <a:xfrm>
            <a:off x="6248400" y="4343400"/>
            <a:ext cx="327025" cy="366713"/>
          </a:xfrm>
          <a:prstGeom prst="rect">
            <a:avLst/>
          </a:prstGeom>
          <a:noFill/>
          <a:ln w="9525">
            <a:noFill/>
            <a:miter lim="800000"/>
            <a:headEnd/>
            <a:tailEnd/>
          </a:ln>
        </p:spPr>
        <p:txBody>
          <a:bodyPr wrap="none">
            <a:spAutoFit/>
          </a:bodyPr>
          <a:lstStyle/>
          <a:p>
            <a:r>
              <a:rPr lang="en-US" sz="1800" b="0">
                <a:latin typeface="Cambria"/>
                <a:cs typeface="Cambria"/>
              </a:rPr>
              <a:t>R</a:t>
            </a:r>
          </a:p>
        </p:txBody>
      </p:sp>
      <p:sp>
        <p:nvSpPr>
          <p:cNvPr id="69652" name="Text Box 20"/>
          <p:cNvSpPr txBox="1">
            <a:spLocks noChangeArrowheads="1"/>
          </p:cNvSpPr>
          <p:nvPr/>
        </p:nvSpPr>
        <p:spPr bwMode="auto">
          <a:xfrm>
            <a:off x="5486400" y="5064125"/>
            <a:ext cx="2854374" cy="400110"/>
          </a:xfrm>
          <a:prstGeom prst="rect">
            <a:avLst/>
          </a:prstGeom>
          <a:noFill/>
          <a:ln w="9525">
            <a:noFill/>
            <a:miter lim="800000"/>
            <a:headEnd/>
            <a:tailEnd/>
          </a:ln>
        </p:spPr>
        <p:txBody>
          <a:bodyPr wrap="none">
            <a:spAutoFit/>
          </a:bodyPr>
          <a:lstStyle/>
          <a:p>
            <a:r>
              <a:rPr lang="en-US" sz="2000" b="0">
                <a:latin typeface="Cambria"/>
                <a:cs typeface="Cambria"/>
              </a:rPr>
              <a:t>R</a:t>
            </a:r>
            <a:r>
              <a:rPr lang="en-US" sz="2000" b="0" baseline="-25000">
                <a:latin typeface="Cambria"/>
                <a:cs typeface="Cambria"/>
              </a:rPr>
              <a:t>1</a:t>
            </a:r>
            <a:r>
              <a:rPr lang="en-US" sz="2000" b="0">
                <a:latin typeface="Cambria"/>
                <a:cs typeface="Cambria"/>
              </a:rPr>
              <a:t> R</a:t>
            </a:r>
            <a:r>
              <a:rPr lang="en-US" sz="2000" b="0" baseline="-25000">
                <a:latin typeface="Cambria"/>
                <a:cs typeface="Cambria"/>
              </a:rPr>
              <a:t>2</a:t>
            </a:r>
            <a:r>
              <a:rPr lang="en-US" sz="2000" b="0">
                <a:latin typeface="Cambria"/>
                <a:cs typeface="Cambria"/>
              </a:rPr>
              <a:t> Q</a:t>
            </a:r>
            <a:r>
              <a:rPr lang="en-US" sz="2000" b="0" baseline="-25000">
                <a:latin typeface="Cambria"/>
                <a:cs typeface="Cambria"/>
              </a:rPr>
              <a:t>1 </a:t>
            </a:r>
            <a:r>
              <a:rPr lang="en-US" sz="2000" b="0">
                <a:latin typeface="Cambria"/>
                <a:cs typeface="Cambria"/>
              </a:rPr>
              <a:t>Q</a:t>
            </a:r>
            <a:r>
              <a:rPr lang="en-US" sz="2000" b="0" baseline="-25000">
                <a:latin typeface="Cambria"/>
                <a:cs typeface="Cambria"/>
              </a:rPr>
              <a:t>2</a:t>
            </a:r>
            <a:r>
              <a:rPr lang="en-US" sz="2000" b="0">
                <a:latin typeface="Cambria"/>
                <a:cs typeface="Cambria"/>
              </a:rPr>
              <a:t> … Q</a:t>
            </a:r>
            <a:r>
              <a:rPr lang="en-US" sz="2000" b="0" baseline="-25000">
                <a:latin typeface="Cambria"/>
                <a:cs typeface="Cambria"/>
              </a:rPr>
              <a:t>n</a:t>
            </a:r>
            <a:r>
              <a:rPr lang="en-US" sz="2000" b="0">
                <a:latin typeface="Cambria"/>
                <a:cs typeface="Cambria"/>
              </a:rPr>
              <a:t> R</a:t>
            </a:r>
            <a:r>
              <a:rPr lang="en-US" sz="2000" b="0" baseline="-25000">
                <a:latin typeface="Cambria"/>
                <a:cs typeface="Cambria"/>
              </a:rPr>
              <a:t>4</a:t>
            </a:r>
            <a:r>
              <a:rPr lang="en-US" sz="2000" b="0">
                <a:latin typeface="Cambria"/>
                <a:cs typeface="Cambria"/>
              </a:rPr>
              <a:t> … R</a:t>
            </a:r>
            <a:r>
              <a:rPr lang="en-US" sz="2000" b="0" baseline="-25000">
                <a:latin typeface="Cambria"/>
                <a:cs typeface="Cambria"/>
              </a:rPr>
              <a:t>m</a:t>
            </a:r>
          </a:p>
        </p:txBody>
      </p:sp>
      <p:sp>
        <p:nvSpPr>
          <p:cNvPr id="69653" name="Line 21"/>
          <p:cNvSpPr>
            <a:spLocks noChangeShapeType="1"/>
          </p:cNvSpPr>
          <p:nvPr/>
        </p:nvSpPr>
        <p:spPr bwMode="auto">
          <a:xfrm flipH="1">
            <a:off x="5715000" y="4711700"/>
            <a:ext cx="609600" cy="381000"/>
          </a:xfrm>
          <a:prstGeom prst="line">
            <a:avLst/>
          </a:prstGeom>
          <a:noFill/>
          <a:ln w="9525">
            <a:solidFill>
              <a:schemeClr val="tx1"/>
            </a:solidFill>
            <a:round/>
            <a:headEnd/>
            <a:tailEnd/>
          </a:ln>
        </p:spPr>
        <p:txBody>
          <a:bodyPr/>
          <a:lstStyle/>
          <a:p>
            <a:endParaRPr lang="en-US">
              <a:latin typeface="Cambria"/>
              <a:cs typeface="Cambria"/>
            </a:endParaRPr>
          </a:p>
        </p:txBody>
      </p:sp>
      <p:sp>
        <p:nvSpPr>
          <p:cNvPr id="69654" name="Line 22"/>
          <p:cNvSpPr>
            <a:spLocks noChangeShapeType="1"/>
          </p:cNvSpPr>
          <p:nvPr/>
        </p:nvSpPr>
        <p:spPr bwMode="auto">
          <a:xfrm flipH="1">
            <a:off x="6019800" y="4711700"/>
            <a:ext cx="304800" cy="428625"/>
          </a:xfrm>
          <a:prstGeom prst="line">
            <a:avLst/>
          </a:prstGeom>
          <a:noFill/>
          <a:ln w="9525">
            <a:solidFill>
              <a:schemeClr val="tx1"/>
            </a:solidFill>
            <a:round/>
            <a:headEnd/>
            <a:tailEnd/>
          </a:ln>
        </p:spPr>
        <p:txBody>
          <a:bodyPr/>
          <a:lstStyle/>
          <a:p>
            <a:endParaRPr lang="en-US">
              <a:latin typeface="Cambria"/>
              <a:cs typeface="Cambria"/>
            </a:endParaRPr>
          </a:p>
        </p:txBody>
      </p:sp>
      <p:sp>
        <p:nvSpPr>
          <p:cNvPr id="69655" name="Line 23"/>
          <p:cNvSpPr>
            <a:spLocks noChangeShapeType="1"/>
          </p:cNvSpPr>
          <p:nvPr/>
        </p:nvSpPr>
        <p:spPr bwMode="auto">
          <a:xfrm>
            <a:off x="6400800" y="4759325"/>
            <a:ext cx="0" cy="304800"/>
          </a:xfrm>
          <a:prstGeom prst="line">
            <a:avLst/>
          </a:prstGeom>
          <a:noFill/>
          <a:ln w="9525">
            <a:solidFill>
              <a:schemeClr val="tx1"/>
            </a:solidFill>
            <a:round/>
            <a:headEnd/>
            <a:tailEnd/>
          </a:ln>
        </p:spPr>
        <p:txBody>
          <a:bodyPr/>
          <a:lstStyle/>
          <a:p>
            <a:endParaRPr lang="en-US">
              <a:latin typeface="Cambria"/>
              <a:cs typeface="Cambria"/>
            </a:endParaRPr>
          </a:p>
        </p:txBody>
      </p:sp>
      <p:sp>
        <p:nvSpPr>
          <p:cNvPr id="69656" name="Line 24"/>
          <p:cNvSpPr>
            <a:spLocks noChangeShapeType="1"/>
          </p:cNvSpPr>
          <p:nvPr/>
        </p:nvSpPr>
        <p:spPr bwMode="auto">
          <a:xfrm>
            <a:off x="6477000" y="4759325"/>
            <a:ext cx="228600" cy="304800"/>
          </a:xfrm>
          <a:prstGeom prst="line">
            <a:avLst/>
          </a:prstGeom>
          <a:noFill/>
          <a:ln w="9525">
            <a:solidFill>
              <a:schemeClr val="tx1"/>
            </a:solidFill>
            <a:round/>
            <a:headEnd/>
            <a:tailEnd/>
          </a:ln>
        </p:spPr>
        <p:txBody>
          <a:bodyPr/>
          <a:lstStyle/>
          <a:p>
            <a:endParaRPr lang="en-US">
              <a:latin typeface="Cambria"/>
              <a:cs typeface="Cambria"/>
            </a:endParaRPr>
          </a:p>
        </p:txBody>
      </p:sp>
      <p:sp>
        <p:nvSpPr>
          <p:cNvPr id="69657" name="Line 25"/>
          <p:cNvSpPr>
            <a:spLocks noChangeShapeType="1"/>
          </p:cNvSpPr>
          <p:nvPr/>
        </p:nvSpPr>
        <p:spPr bwMode="auto">
          <a:xfrm>
            <a:off x="6553200" y="4683125"/>
            <a:ext cx="762000" cy="381000"/>
          </a:xfrm>
          <a:prstGeom prst="line">
            <a:avLst/>
          </a:prstGeom>
          <a:noFill/>
          <a:ln w="9525">
            <a:solidFill>
              <a:schemeClr val="tx1"/>
            </a:solidFill>
            <a:round/>
            <a:headEnd/>
            <a:tailEnd/>
          </a:ln>
        </p:spPr>
        <p:txBody>
          <a:bodyPr/>
          <a:lstStyle/>
          <a:p>
            <a:endParaRPr lang="en-US">
              <a:latin typeface="Cambria"/>
              <a:cs typeface="Cambria"/>
            </a:endParaRPr>
          </a:p>
        </p:txBody>
      </p:sp>
      <p:sp>
        <p:nvSpPr>
          <p:cNvPr id="69658" name="Line 26"/>
          <p:cNvSpPr>
            <a:spLocks noChangeShapeType="1"/>
          </p:cNvSpPr>
          <p:nvPr/>
        </p:nvSpPr>
        <p:spPr bwMode="auto">
          <a:xfrm>
            <a:off x="6553200" y="4683125"/>
            <a:ext cx="1143000" cy="381000"/>
          </a:xfrm>
          <a:prstGeom prst="line">
            <a:avLst/>
          </a:prstGeom>
          <a:noFill/>
          <a:ln w="9525">
            <a:solidFill>
              <a:schemeClr val="tx1"/>
            </a:solidFill>
            <a:round/>
            <a:headEnd/>
            <a:tailEnd/>
          </a:ln>
        </p:spPr>
        <p:txBody>
          <a:bodyPr/>
          <a:lstStyle/>
          <a:p>
            <a:endParaRPr lang="en-US">
              <a:latin typeface="Cambria"/>
              <a:cs typeface="Cambria"/>
            </a:endParaRPr>
          </a:p>
        </p:txBody>
      </p:sp>
      <p:sp>
        <p:nvSpPr>
          <p:cNvPr id="69659" name="Line 27"/>
          <p:cNvSpPr>
            <a:spLocks noChangeShapeType="1"/>
          </p:cNvSpPr>
          <p:nvPr/>
        </p:nvSpPr>
        <p:spPr bwMode="auto">
          <a:xfrm>
            <a:off x="6553200" y="4683125"/>
            <a:ext cx="1676400" cy="381000"/>
          </a:xfrm>
          <a:prstGeom prst="line">
            <a:avLst/>
          </a:prstGeom>
          <a:noFill/>
          <a:ln w="9525">
            <a:solidFill>
              <a:schemeClr val="tx1"/>
            </a:solidFill>
            <a:round/>
            <a:headEnd/>
            <a:tailEnd/>
          </a:ln>
        </p:spPr>
        <p:txBody>
          <a:bodyPr/>
          <a:lstStyle/>
          <a:p>
            <a:endParaRPr lang="en-US">
              <a:latin typeface="Cambria"/>
              <a:cs typeface="Cambria"/>
            </a:endParaRPr>
          </a:p>
        </p:txBody>
      </p:sp>
      <p:sp>
        <p:nvSpPr>
          <p:cNvPr id="3" name="TextBox 2">
            <a:extLst>
              <a:ext uri="{FF2B5EF4-FFF2-40B4-BE49-F238E27FC236}">
                <a16:creationId xmlns:a16="http://schemas.microsoft.com/office/drawing/2014/main" id="{FE869ADF-B392-B746-A569-BB8E6CE414A3}"/>
              </a:ext>
            </a:extLst>
          </p:cNvPr>
          <p:cNvSpPr txBox="1"/>
          <p:nvPr/>
        </p:nvSpPr>
        <p:spPr>
          <a:xfrm>
            <a:off x="984738" y="5849815"/>
            <a:ext cx="5873262" cy="830997"/>
          </a:xfrm>
          <a:prstGeom prst="rect">
            <a:avLst/>
          </a:prstGeom>
          <a:noFill/>
        </p:spPr>
        <p:txBody>
          <a:bodyPr wrap="square" rtlCol="0">
            <a:spAutoFit/>
          </a:bodyPr>
          <a:lstStyle/>
          <a:p>
            <a:r>
              <a:rPr lang="en-US" dirty="0"/>
              <a:t>(R1 Join R2 ) Join (R3 Join R4)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Text Box 2"/>
          <p:cNvSpPr txBox="1">
            <a:spLocks noChangeArrowheads="1"/>
          </p:cNvSpPr>
          <p:nvPr/>
        </p:nvSpPr>
        <p:spPr bwMode="auto">
          <a:xfrm>
            <a:off x="701059" y="381000"/>
            <a:ext cx="7604741" cy="523220"/>
          </a:xfrm>
          <a:prstGeom prst="rect">
            <a:avLst/>
          </a:prstGeom>
          <a:noFill/>
          <a:ln w="9525">
            <a:noFill/>
            <a:miter lim="800000"/>
            <a:headEnd/>
            <a:tailEnd/>
          </a:ln>
        </p:spPr>
        <p:txBody>
          <a:bodyPr wrap="none">
            <a:spAutoFit/>
          </a:bodyPr>
          <a:lstStyle/>
          <a:p>
            <a:r>
              <a:rPr lang="en-US" sz="2800" b="0" dirty="0">
                <a:latin typeface="Cambria"/>
                <a:cs typeface="Cambria"/>
              </a:rPr>
              <a:t>Lossless Join Decomposition into BCNF relations</a:t>
            </a:r>
          </a:p>
        </p:txBody>
      </p:sp>
      <p:sp>
        <p:nvSpPr>
          <p:cNvPr id="20486" name="Text Box 3"/>
          <p:cNvSpPr txBox="1">
            <a:spLocks noChangeArrowheads="1"/>
          </p:cNvSpPr>
          <p:nvPr/>
        </p:nvSpPr>
        <p:spPr bwMode="auto">
          <a:xfrm>
            <a:off x="710337" y="1371600"/>
            <a:ext cx="7443063" cy="2246769"/>
          </a:xfrm>
          <a:prstGeom prst="rect">
            <a:avLst/>
          </a:prstGeom>
          <a:noFill/>
          <a:ln w="9525">
            <a:solidFill>
              <a:schemeClr val="tx1"/>
            </a:solidFill>
            <a:miter lim="800000"/>
            <a:headEnd/>
            <a:tailEnd/>
          </a:ln>
        </p:spPr>
        <p:txBody>
          <a:bodyPr wrap="none">
            <a:spAutoFit/>
          </a:bodyPr>
          <a:lstStyle/>
          <a:p>
            <a:pPr marL="457200" indent="-457200">
              <a:buFont typeface="+mj-lt"/>
              <a:buAutoNum type="arabicPeriod"/>
            </a:pPr>
            <a:r>
              <a:rPr lang="en-US" sz="2000" b="0" dirty="0">
                <a:latin typeface="Cambria"/>
                <a:cs typeface="Cambria"/>
              </a:rPr>
              <a:t>Set D</a:t>
            </a:r>
            <a:r>
              <a:rPr lang="en-US" sz="2000" b="0" dirty="0">
                <a:latin typeface="Cambria"/>
                <a:cs typeface="Cambria"/>
                <a:sym typeface="Wingdings" pitchFamily="2" charset="2"/>
              </a:rPr>
              <a:t>{R}</a:t>
            </a:r>
          </a:p>
          <a:p>
            <a:pPr marL="457200" indent="-457200">
              <a:buFont typeface="+mj-lt"/>
              <a:buAutoNum type="arabicPeriod"/>
            </a:pPr>
            <a:r>
              <a:rPr lang="en-US" sz="2000" b="0" u="sng" dirty="0">
                <a:latin typeface="Cambria"/>
                <a:cs typeface="Cambria"/>
                <a:sym typeface="Wingdings" pitchFamily="2" charset="2"/>
              </a:rPr>
              <a:t>While</a:t>
            </a:r>
            <a:r>
              <a:rPr lang="en-US" sz="2000" b="0" dirty="0">
                <a:latin typeface="Cambria"/>
                <a:cs typeface="Cambria"/>
                <a:sym typeface="Wingdings" pitchFamily="2" charset="2"/>
              </a:rPr>
              <a:t> there is a relation schema Q in D that is not in BCNF </a:t>
            </a:r>
            <a:r>
              <a:rPr lang="en-US" sz="2000" b="0" u="sng" dirty="0">
                <a:latin typeface="Cambria"/>
                <a:cs typeface="Cambria"/>
                <a:sym typeface="Wingdings" pitchFamily="2" charset="2"/>
              </a:rPr>
              <a:t>do</a:t>
            </a:r>
            <a:endParaRPr lang="en-US" sz="2000" b="0" dirty="0">
              <a:latin typeface="Cambria"/>
              <a:cs typeface="Cambria"/>
              <a:sym typeface="Wingdings" pitchFamily="2" charset="2"/>
            </a:endParaRPr>
          </a:p>
          <a:p>
            <a:pPr lvl="1"/>
            <a:r>
              <a:rPr lang="en-US" sz="2000" b="0" u="sng" dirty="0">
                <a:latin typeface="Cambria"/>
                <a:cs typeface="Cambria"/>
              </a:rPr>
              <a:t>begin</a:t>
            </a:r>
            <a:endParaRPr lang="en-US" sz="2000" b="0" dirty="0">
              <a:latin typeface="Cambria"/>
              <a:cs typeface="Cambria"/>
            </a:endParaRPr>
          </a:p>
          <a:p>
            <a:pPr marL="800100" lvl="1" indent="-342900">
              <a:buFont typeface="Arial"/>
              <a:buChar char="•"/>
            </a:pPr>
            <a:r>
              <a:rPr lang="en-US" sz="2000" b="0" dirty="0">
                <a:latin typeface="Cambria"/>
                <a:cs typeface="Cambria"/>
              </a:rPr>
              <a:t>Find a functional dependency X</a:t>
            </a:r>
            <a:r>
              <a:rPr lang="en-US" sz="2000" b="0" dirty="0">
                <a:latin typeface="Cambria"/>
                <a:cs typeface="Cambria"/>
                <a:sym typeface="Wingdings" pitchFamily="2" charset="2"/>
              </a:rPr>
              <a:t>Y in Q that violates BCNF;</a:t>
            </a:r>
          </a:p>
          <a:p>
            <a:pPr marL="800100" lvl="1" indent="-342900">
              <a:buFont typeface="Arial"/>
              <a:buChar char="•"/>
            </a:pPr>
            <a:r>
              <a:rPr lang="en-US" sz="2000" b="0" dirty="0">
                <a:latin typeface="Cambria"/>
                <a:cs typeface="Cambria"/>
                <a:sym typeface="Wingdings" pitchFamily="2" charset="2"/>
              </a:rPr>
              <a:t>Compute X</a:t>
            </a:r>
            <a:r>
              <a:rPr lang="en-US" sz="2000" b="0" baseline="30000" dirty="0">
                <a:latin typeface="Cambria"/>
                <a:cs typeface="Cambria"/>
                <a:sym typeface="Wingdings" pitchFamily="2" charset="2"/>
              </a:rPr>
              <a:t>+</a:t>
            </a:r>
          </a:p>
          <a:p>
            <a:pPr marL="800100" lvl="1" indent="-342900">
              <a:buFont typeface="Arial"/>
              <a:buChar char="•"/>
            </a:pPr>
            <a:r>
              <a:rPr lang="en-US" sz="2000" b="0" dirty="0">
                <a:latin typeface="Cambria"/>
                <a:cs typeface="Cambria"/>
                <a:sym typeface="Wingdings" pitchFamily="2" charset="2"/>
              </a:rPr>
              <a:t>Replace Q in D by two schemas (Q-X</a:t>
            </a:r>
            <a:r>
              <a:rPr lang="en-US" sz="2000" b="0" baseline="30000" dirty="0">
                <a:latin typeface="Cambria"/>
                <a:cs typeface="Cambria"/>
                <a:sym typeface="Wingdings" pitchFamily="2" charset="2"/>
              </a:rPr>
              <a:t>+</a:t>
            </a:r>
            <a:r>
              <a:rPr lang="en-US" sz="2000" b="0" dirty="0">
                <a:latin typeface="Cambria"/>
                <a:cs typeface="Cambria"/>
                <a:sym typeface="Wingdings" pitchFamily="2" charset="2"/>
              </a:rPr>
              <a:t>) and (X</a:t>
            </a:r>
            <a:r>
              <a:rPr lang="en-US" sz="2000" b="0" baseline="30000" dirty="0">
                <a:latin typeface="Cambria"/>
                <a:cs typeface="Cambria"/>
                <a:sym typeface="Wingdings" pitchFamily="2" charset="2"/>
              </a:rPr>
              <a:t>+</a:t>
            </a:r>
            <a:r>
              <a:rPr lang="en-US" sz="2000" b="0" dirty="0">
                <a:latin typeface="Cambria"/>
                <a:cs typeface="Cambria"/>
                <a:sym typeface="Wingdings" pitchFamily="2" charset="2"/>
              </a:rPr>
              <a:t>)</a:t>
            </a:r>
          </a:p>
          <a:p>
            <a:pPr lvl="1"/>
            <a:r>
              <a:rPr lang="en-US" sz="2000" b="0" u="sng" dirty="0">
                <a:latin typeface="Cambria"/>
                <a:cs typeface="Cambria"/>
              </a:rPr>
              <a:t>end</a:t>
            </a:r>
            <a:r>
              <a:rPr lang="en-US" sz="2000" b="0" dirty="0">
                <a:latin typeface="Cambria"/>
                <a:cs typeface="Cambria"/>
              </a:rPr>
              <a:t>;</a:t>
            </a:r>
          </a:p>
        </p:txBody>
      </p:sp>
      <p:sp>
        <p:nvSpPr>
          <p:cNvPr id="2" name="Rectangle 1"/>
          <p:cNvSpPr/>
          <p:nvPr/>
        </p:nvSpPr>
        <p:spPr>
          <a:xfrm>
            <a:off x="304800" y="4804955"/>
            <a:ext cx="6324600" cy="1631216"/>
          </a:xfrm>
          <a:prstGeom prst="rect">
            <a:avLst/>
          </a:prstGeom>
        </p:spPr>
        <p:txBody>
          <a:bodyPr wrap="square">
            <a:spAutoFit/>
          </a:bodyPr>
          <a:lstStyle/>
          <a:p>
            <a:r>
              <a:rPr lang="en-US" sz="2000" b="0" dirty="0">
                <a:latin typeface="Cambria"/>
                <a:cs typeface="Cambria"/>
                <a:sym typeface="Wingdings" pitchFamily="2" charset="2"/>
              </a:rPr>
              <a:t>Q can be recovered by performing a nature join between (Q-X</a:t>
            </a:r>
            <a:r>
              <a:rPr lang="en-US" sz="2000" b="0" baseline="30000" dirty="0">
                <a:latin typeface="Cambria"/>
                <a:cs typeface="Cambria"/>
                <a:sym typeface="Wingdings" pitchFamily="2" charset="2"/>
              </a:rPr>
              <a:t>+</a:t>
            </a:r>
            <a:r>
              <a:rPr lang="en-US" sz="2000" b="0" dirty="0">
                <a:latin typeface="Cambria"/>
                <a:cs typeface="Cambria"/>
                <a:sym typeface="Wingdings" pitchFamily="2" charset="2"/>
              </a:rPr>
              <a:t>) and (X</a:t>
            </a:r>
            <a:r>
              <a:rPr lang="en-US" sz="2000" b="0" baseline="30000" dirty="0">
                <a:latin typeface="Cambria"/>
                <a:cs typeface="Cambria"/>
                <a:sym typeface="Wingdings" pitchFamily="2" charset="2"/>
              </a:rPr>
              <a:t>+</a:t>
            </a:r>
            <a:r>
              <a:rPr lang="en-US" sz="2000" b="0" dirty="0">
                <a:latin typeface="Cambria"/>
                <a:cs typeface="Cambria"/>
                <a:sym typeface="Wingdings" pitchFamily="2" charset="2"/>
              </a:rPr>
              <a:t>). Why? </a:t>
            </a:r>
            <a:br>
              <a:rPr lang="en-US" sz="2000" b="0" dirty="0">
                <a:latin typeface="Cambria"/>
                <a:cs typeface="Cambria"/>
                <a:sym typeface="Wingdings" pitchFamily="2" charset="2"/>
              </a:rPr>
            </a:br>
            <a:endParaRPr lang="en-US" sz="2000" b="0" dirty="0">
              <a:latin typeface="Cambria"/>
              <a:cs typeface="Cambria"/>
              <a:sym typeface="Wingdings" pitchFamily="2" charset="2"/>
            </a:endParaRPr>
          </a:p>
          <a:p>
            <a:pPr marL="342900" indent="-342900">
              <a:buFont typeface="Arial"/>
              <a:buChar char="•"/>
            </a:pPr>
            <a:r>
              <a:rPr lang="en-US" sz="2000" b="0" dirty="0">
                <a:latin typeface="Cambria"/>
                <a:cs typeface="Cambria"/>
                <a:sym typeface="Wingdings" pitchFamily="2" charset="2"/>
              </a:rPr>
              <a:t>X is their common attribute set and X</a:t>
            </a:r>
            <a:r>
              <a:rPr lang="en-US" sz="2000" b="0" baseline="30000" dirty="0">
                <a:latin typeface="Cambria"/>
                <a:cs typeface="Cambria"/>
                <a:sym typeface="Wingdings" pitchFamily="2" charset="2"/>
              </a:rPr>
              <a:t>+</a:t>
            </a:r>
            <a:r>
              <a:rPr lang="en-US" sz="2000" b="0" dirty="0">
                <a:latin typeface="Cambria"/>
                <a:cs typeface="Cambria"/>
                <a:sym typeface="Wingdings" pitchFamily="2" charset="2"/>
              </a:rPr>
              <a:t> is a super key in one relation</a:t>
            </a:r>
          </a:p>
        </p:txBody>
      </p:sp>
      <p:sp>
        <p:nvSpPr>
          <p:cNvPr id="3" name="TextBox 2">
            <a:extLst>
              <a:ext uri="{FF2B5EF4-FFF2-40B4-BE49-F238E27FC236}">
                <a16:creationId xmlns:a16="http://schemas.microsoft.com/office/drawing/2014/main" id="{854F84F8-0B79-8446-B2CC-5CBDD7CA6704}"/>
              </a:ext>
            </a:extLst>
          </p:cNvPr>
          <p:cNvSpPr txBox="1"/>
          <p:nvPr/>
        </p:nvSpPr>
        <p:spPr>
          <a:xfrm>
            <a:off x="6239207" y="3618369"/>
            <a:ext cx="3013967" cy="1569660"/>
          </a:xfrm>
          <a:prstGeom prst="rect">
            <a:avLst/>
          </a:prstGeom>
          <a:noFill/>
        </p:spPr>
        <p:txBody>
          <a:bodyPr wrap="none" rtlCol="0">
            <a:spAutoFit/>
          </a:bodyPr>
          <a:lstStyle/>
          <a:p>
            <a:r>
              <a:rPr lang="en-US" dirty="0"/>
              <a:t>R1(XY) X-&gt;Y</a:t>
            </a:r>
          </a:p>
          <a:p>
            <a:r>
              <a:rPr lang="en-US" dirty="0"/>
              <a:t>X=x1,x2,x3</a:t>
            </a:r>
          </a:p>
          <a:p>
            <a:r>
              <a:rPr lang="en-US" dirty="0"/>
              <a:t>Y=y1, y2</a:t>
            </a:r>
          </a:p>
          <a:p>
            <a:r>
              <a:rPr lang="en-US" dirty="0"/>
              <a:t>R(x1, x2, x3, y1, y2)</a:t>
            </a:r>
          </a:p>
        </p:txBody>
      </p:sp>
      <p:sp>
        <p:nvSpPr>
          <p:cNvPr id="4" name="TextBox 3">
            <a:extLst>
              <a:ext uri="{FF2B5EF4-FFF2-40B4-BE49-F238E27FC236}">
                <a16:creationId xmlns:a16="http://schemas.microsoft.com/office/drawing/2014/main" id="{75D49DA1-4108-DD4B-8419-A8C843203898}"/>
              </a:ext>
            </a:extLst>
          </p:cNvPr>
          <p:cNvSpPr txBox="1"/>
          <p:nvPr/>
        </p:nvSpPr>
        <p:spPr>
          <a:xfrm>
            <a:off x="7186583" y="5255567"/>
            <a:ext cx="1119217" cy="461665"/>
          </a:xfrm>
          <a:prstGeom prst="rect">
            <a:avLst/>
          </a:prstGeom>
          <a:noFill/>
        </p:spPr>
        <p:txBody>
          <a:bodyPr wrap="none" rtlCol="0">
            <a:spAutoFit/>
          </a:bodyPr>
          <a:lstStyle/>
          <a:p>
            <a:r>
              <a:rPr lang="en-US" dirty="0"/>
              <a:t>x1-&gt;x2</a:t>
            </a:r>
          </a:p>
        </p:txBody>
      </p:sp>
    </p:spTree>
    <p:extLst>
      <p:ext uri="{BB962C8B-B14F-4D97-AF65-F5344CB8AC3E}">
        <p14:creationId xmlns:p14="http://schemas.microsoft.com/office/powerpoint/2010/main" val="3949931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Text Box 2"/>
          <p:cNvSpPr txBox="1">
            <a:spLocks noChangeArrowheads="1"/>
          </p:cNvSpPr>
          <p:nvPr/>
        </p:nvSpPr>
        <p:spPr bwMode="auto">
          <a:xfrm>
            <a:off x="701059" y="381000"/>
            <a:ext cx="7604741" cy="523220"/>
          </a:xfrm>
          <a:prstGeom prst="rect">
            <a:avLst/>
          </a:prstGeom>
          <a:noFill/>
          <a:ln w="9525">
            <a:noFill/>
            <a:miter lim="800000"/>
            <a:headEnd/>
            <a:tailEnd/>
          </a:ln>
        </p:spPr>
        <p:txBody>
          <a:bodyPr wrap="none">
            <a:spAutoFit/>
          </a:bodyPr>
          <a:lstStyle/>
          <a:p>
            <a:r>
              <a:rPr lang="en-US" sz="2800" b="0" dirty="0">
                <a:latin typeface="Cambria"/>
                <a:cs typeface="Cambria"/>
              </a:rPr>
              <a:t>Lossless Join Decomposition into BCNF relations</a:t>
            </a:r>
          </a:p>
        </p:txBody>
      </p:sp>
      <p:sp>
        <p:nvSpPr>
          <p:cNvPr id="20486" name="Text Box 3"/>
          <p:cNvSpPr txBox="1">
            <a:spLocks noChangeArrowheads="1"/>
          </p:cNvSpPr>
          <p:nvPr/>
        </p:nvSpPr>
        <p:spPr bwMode="auto">
          <a:xfrm>
            <a:off x="710337" y="1371600"/>
            <a:ext cx="7696402" cy="1938992"/>
          </a:xfrm>
          <a:prstGeom prst="rect">
            <a:avLst/>
          </a:prstGeom>
          <a:noFill/>
          <a:ln w="9525">
            <a:solidFill>
              <a:schemeClr val="tx1"/>
            </a:solidFill>
            <a:miter lim="800000"/>
            <a:headEnd/>
            <a:tailEnd/>
          </a:ln>
        </p:spPr>
        <p:txBody>
          <a:bodyPr wrap="none">
            <a:spAutoFit/>
          </a:bodyPr>
          <a:lstStyle/>
          <a:p>
            <a:pPr marL="457200" indent="-457200">
              <a:buFont typeface="+mj-lt"/>
              <a:buAutoNum type="arabicPeriod"/>
            </a:pPr>
            <a:r>
              <a:rPr lang="en-US" sz="2000" b="0" dirty="0">
                <a:latin typeface="Cambria"/>
                <a:cs typeface="Cambria"/>
              </a:rPr>
              <a:t>R, F</a:t>
            </a:r>
            <a:endParaRPr lang="en-US" sz="2000" b="0" dirty="0">
              <a:latin typeface="Cambria"/>
              <a:cs typeface="Cambria"/>
              <a:sym typeface="Wingdings" pitchFamily="2" charset="2"/>
            </a:endParaRPr>
          </a:p>
          <a:p>
            <a:pPr marL="457200" indent="-457200">
              <a:buFont typeface="+mj-lt"/>
              <a:buAutoNum type="arabicPeriod"/>
            </a:pPr>
            <a:r>
              <a:rPr lang="en-US" sz="2000" b="0" dirty="0">
                <a:latin typeface="Cambria"/>
                <a:cs typeface="Cambria"/>
                <a:sym typeface="Wingdings" pitchFamily="2" charset="2"/>
              </a:rPr>
              <a:t>COMPUTE </a:t>
            </a:r>
            <a:r>
              <a:rPr lang="en-US" sz="2000" b="0" dirty="0" err="1">
                <a:latin typeface="Cambria"/>
                <a:cs typeface="Cambria"/>
                <a:sym typeface="Wingdings" pitchFamily="2" charset="2"/>
              </a:rPr>
              <a:t>Fmin</a:t>
            </a:r>
            <a:endParaRPr lang="en-US" sz="2000" b="0" dirty="0">
              <a:latin typeface="Cambria"/>
              <a:cs typeface="Cambria"/>
              <a:sym typeface="Wingdings" pitchFamily="2" charset="2"/>
            </a:endParaRPr>
          </a:p>
          <a:p>
            <a:pPr marL="457200" indent="-457200">
              <a:buFont typeface="+mj-lt"/>
              <a:buAutoNum type="arabicPeriod"/>
            </a:pPr>
            <a:r>
              <a:rPr lang="en-US" sz="2000" b="0" dirty="0">
                <a:latin typeface="Cambria"/>
                <a:cs typeface="Cambria"/>
                <a:sym typeface="Wingdings" pitchFamily="2" charset="2"/>
              </a:rPr>
              <a:t>For every X-&gt;Y in </a:t>
            </a:r>
            <a:r>
              <a:rPr lang="en-US" sz="2000" b="0" dirty="0" err="1">
                <a:latin typeface="Cambria"/>
                <a:cs typeface="Cambria"/>
                <a:sym typeface="Wingdings" pitchFamily="2" charset="2"/>
              </a:rPr>
              <a:t>Fmin</a:t>
            </a:r>
            <a:r>
              <a:rPr lang="en-US" sz="2000" b="0" dirty="0">
                <a:latin typeface="Cambria"/>
                <a:cs typeface="Cambria"/>
                <a:sym typeface="Wingdings" pitchFamily="2" charset="2"/>
              </a:rPr>
              <a:t>, check if it violates BCNF (X is a not a key)</a:t>
            </a:r>
          </a:p>
          <a:p>
            <a:pPr marL="914400" lvl="1" indent="-457200">
              <a:buFont typeface="+mj-lt"/>
              <a:buAutoNum type="arabicPeriod"/>
            </a:pPr>
            <a:r>
              <a:rPr lang="en-US" sz="2000" b="0" dirty="0">
                <a:latin typeface="Cambria"/>
                <a:cs typeface="Cambria"/>
                <a:sym typeface="Wingdings" pitchFamily="2" charset="2"/>
              </a:rPr>
              <a:t>If yes, decompose </a:t>
            </a:r>
            <a:r>
              <a:rPr lang="en-US" sz="2000" b="0" dirty="0">
                <a:latin typeface="Cambria"/>
                <a:cs typeface="Cambria"/>
              </a:rPr>
              <a:t>R1(XY), R2(R-Y)</a:t>
            </a:r>
          </a:p>
          <a:p>
            <a:pPr marL="914400" lvl="1" indent="-457200">
              <a:buFont typeface="+mj-lt"/>
              <a:buAutoNum type="arabicPeriod"/>
            </a:pPr>
            <a:r>
              <a:rPr lang="en-US" sz="2000" b="0" dirty="0">
                <a:latin typeface="Cambria"/>
                <a:cs typeface="Cambria"/>
              </a:rPr>
              <a:t>R1(XY) must be in BCNF</a:t>
            </a:r>
          </a:p>
          <a:p>
            <a:pPr marL="457200" indent="-457200">
              <a:buFont typeface="+mj-lt"/>
              <a:buAutoNum type="arabicPeriod"/>
            </a:pPr>
            <a:r>
              <a:rPr lang="en-US" sz="2000" b="0" dirty="0">
                <a:latin typeface="Cambria"/>
                <a:cs typeface="Cambria"/>
              </a:rPr>
              <a:t>Repeat the same process for R2</a:t>
            </a:r>
          </a:p>
        </p:txBody>
      </p:sp>
    </p:spTree>
    <p:extLst>
      <p:ext uri="{BB962C8B-B14F-4D97-AF65-F5344CB8AC3E}">
        <p14:creationId xmlns:p14="http://schemas.microsoft.com/office/powerpoint/2010/main" val="1084368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Text Box 2"/>
          <p:cNvSpPr txBox="1">
            <a:spLocks noChangeArrowheads="1"/>
          </p:cNvSpPr>
          <p:nvPr/>
        </p:nvSpPr>
        <p:spPr bwMode="auto">
          <a:xfrm>
            <a:off x="533400" y="381000"/>
            <a:ext cx="7604741" cy="523220"/>
          </a:xfrm>
          <a:prstGeom prst="rect">
            <a:avLst/>
          </a:prstGeom>
          <a:noFill/>
          <a:ln w="9525">
            <a:noFill/>
            <a:miter lim="800000"/>
            <a:headEnd/>
            <a:tailEnd/>
          </a:ln>
        </p:spPr>
        <p:txBody>
          <a:bodyPr wrap="none">
            <a:spAutoFit/>
          </a:bodyPr>
          <a:lstStyle/>
          <a:p>
            <a:r>
              <a:rPr lang="en-US" sz="2800" b="0">
                <a:solidFill>
                  <a:srgbClr val="3333CC"/>
                </a:solidFill>
                <a:latin typeface="Cambria"/>
                <a:cs typeface="Cambria"/>
              </a:rPr>
              <a:t>Lossless Join Decomposition into BCNF relations</a:t>
            </a:r>
          </a:p>
        </p:txBody>
      </p:sp>
      <p:sp>
        <p:nvSpPr>
          <p:cNvPr id="2" name="Rectangle 1"/>
          <p:cNvSpPr/>
          <p:nvPr/>
        </p:nvSpPr>
        <p:spPr>
          <a:xfrm>
            <a:off x="990600" y="3505200"/>
            <a:ext cx="7543800" cy="2862322"/>
          </a:xfrm>
          <a:prstGeom prst="rect">
            <a:avLst/>
          </a:prstGeom>
        </p:spPr>
        <p:txBody>
          <a:bodyPr wrap="square">
            <a:spAutoFit/>
          </a:bodyPr>
          <a:lstStyle/>
          <a:p>
            <a:pPr marL="457200" indent="-457200">
              <a:buFont typeface="+mj-lt"/>
              <a:buAutoNum type="arabicPeriod"/>
            </a:pPr>
            <a:r>
              <a:rPr lang="en-US" sz="2000" b="0" dirty="0">
                <a:latin typeface="Cambria"/>
                <a:cs typeface="Cambria"/>
                <a:sym typeface="Wingdings" pitchFamily="2" charset="2"/>
              </a:rPr>
              <a:t>R can be recovered by joining R1 and R2, because</a:t>
            </a:r>
          </a:p>
          <a:p>
            <a:pPr marL="914400" lvl="1" indent="-457200">
              <a:buFont typeface="Arial"/>
              <a:buChar char="•"/>
            </a:pPr>
            <a:r>
              <a:rPr lang="en-US" sz="2000" b="0" dirty="0">
                <a:latin typeface="Cambria"/>
                <a:cs typeface="Cambria"/>
                <a:sym typeface="Wingdings" pitchFamily="2" charset="2"/>
              </a:rPr>
              <a:t>X is their common attribute set</a:t>
            </a:r>
          </a:p>
          <a:p>
            <a:pPr marL="914400" lvl="1" indent="-457200">
              <a:buFont typeface="Arial"/>
              <a:buChar char="•"/>
            </a:pPr>
            <a:r>
              <a:rPr lang="en-US" sz="2000" b="0" dirty="0">
                <a:latin typeface="Cambria"/>
                <a:cs typeface="Cambria"/>
                <a:sym typeface="Wingdings" pitchFamily="2" charset="2"/>
              </a:rPr>
              <a:t>X is a key in one relation</a:t>
            </a:r>
          </a:p>
          <a:p>
            <a:pPr marL="457200" indent="-457200">
              <a:buFont typeface="+mj-lt"/>
              <a:buAutoNum type="arabicPeriod"/>
            </a:pPr>
            <a:r>
              <a:rPr lang="en-US" sz="2000" b="0" dirty="0">
                <a:latin typeface="Cambria"/>
                <a:cs typeface="Cambria"/>
                <a:sym typeface="Wingdings" pitchFamily="2" charset="2"/>
              </a:rPr>
              <a:t>Check if R1 and R2 are in BCNF, decompose them if not </a:t>
            </a:r>
          </a:p>
          <a:p>
            <a:pPr marL="457200" indent="-457200">
              <a:buFont typeface="+mj-lt"/>
              <a:buAutoNum type="arabicPeriod"/>
            </a:pPr>
            <a:r>
              <a:rPr lang="en-US" sz="2000" b="0" dirty="0">
                <a:solidFill>
                  <a:srgbClr val="FF0000"/>
                </a:solidFill>
                <a:latin typeface="Cambria"/>
                <a:cs typeface="Cambria"/>
                <a:sym typeface="Wingdings" pitchFamily="2" charset="2"/>
              </a:rPr>
              <a:t>How to check Ri is in BCNF???</a:t>
            </a:r>
          </a:p>
          <a:p>
            <a:pPr marL="914400" lvl="1" indent="-457200">
              <a:buFont typeface="Arial"/>
              <a:buChar char="•"/>
            </a:pPr>
            <a:r>
              <a:rPr lang="en-US" sz="2000" b="0" dirty="0">
                <a:latin typeface="Cambria"/>
                <a:cs typeface="Cambria"/>
                <a:sym typeface="Wingdings" pitchFamily="2" charset="2"/>
              </a:rPr>
              <a:t>Need to know all dependencies on Ri</a:t>
            </a:r>
          </a:p>
          <a:p>
            <a:pPr marL="914400" lvl="1" indent="-457200">
              <a:buFont typeface="Arial"/>
              <a:buChar char="•"/>
            </a:pPr>
            <a:r>
              <a:rPr lang="en-US" sz="2000" b="0" dirty="0">
                <a:latin typeface="Cambria"/>
                <a:cs typeface="Cambria"/>
                <a:sym typeface="Wingdings" pitchFamily="2" charset="2"/>
              </a:rPr>
              <a:t>For each subset of Ri’s attributes X, compute X</a:t>
            </a:r>
            <a:r>
              <a:rPr lang="en-US" sz="2000" b="0" baseline="30000" dirty="0">
                <a:latin typeface="Cambria"/>
                <a:cs typeface="Cambria"/>
                <a:sym typeface="Wingdings" pitchFamily="2" charset="2"/>
              </a:rPr>
              <a:t>+</a:t>
            </a:r>
          </a:p>
          <a:p>
            <a:pPr marL="1371600" lvl="2" indent="-457200">
              <a:buFont typeface="Arial"/>
              <a:buChar char="•"/>
            </a:pPr>
            <a:r>
              <a:rPr lang="en-US" sz="2000" b="0" dirty="0">
                <a:latin typeface="Cambria"/>
                <a:cs typeface="Cambria"/>
                <a:sym typeface="Wingdings" pitchFamily="2" charset="2"/>
              </a:rPr>
              <a:t>Either X</a:t>
            </a:r>
            <a:r>
              <a:rPr lang="en-US" sz="2000" b="0" baseline="30000" dirty="0">
                <a:latin typeface="Cambria"/>
                <a:cs typeface="Cambria"/>
                <a:sym typeface="Wingdings" pitchFamily="2" charset="2"/>
              </a:rPr>
              <a:t>+</a:t>
            </a:r>
            <a:r>
              <a:rPr lang="en-US" sz="2000" b="0" dirty="0">
                <a:latin typeface="Cambria"/>
                <a:cs typeface="Cambria"/>
                <a:sym typeface="Wingdings" pitchFamily="2" charset="2"/>
              </a:rPr>
              <a:t>=Ri (X being a super key) or </a:t>
            </a:r>
          </a:p>
          <a:p>
            <a:pPr marL="1371600" lvl="2" indent="-457200">
              <a:buFont typeface="Arial"/>
              <a:buChar char="•"/>
            </a:pPr>
            <a:r>
              <a:rPr lang="en-US" sz="2000" b="0" dirty="0">
                <a:latin typeface="Cambria"/>
                <a:cs typeface="Cambria"/>
                <a:sym typeface="Wingdings" pitchFamily="2" charset="2"/>
              </a:rPr>
              <a:t>X</a:t>
            </a:r>
            <a:r>
              <a:rPr lang="en-US" sz="2000" b="0" baseline="30000" dirty="0">
                <a:latin typeface="Cambria"/>
                <a:cs typeface="Cambria"/>
                <a:sym typeface="Wingdings" pitchFamily="2" charset="2"/>
              </a:rPr>
              <a:t>+</a:t>
            </a:r>
            <a:r>
              <a:rPr lang="en-US" sz="2000" b="0" dirty="0">
                <a:latin typeface="Cambria"/>
                <a:cs typeface="Cambria"/>
                <a:sym typeface="Wingdings" pitchFamily="2" charset="2"/>
              </a:rPr>
              <a:t>=X (X being non-key attributes)</a:t>
            </a:r>
          </a:p>
        </p:txBody>
      </p:sp>
      <p:sp>
        <p:nvSpPr>
          <p:cNvPr id="3" name="TextBox 2"/>
          <p:cNvSpPr txBox="1"/>
          <p:nvPr/>
        </p:nvSpPr>
        <p:spPr>
          <a:xfrm>
            <a:off x="3886200" y="1219200"/>
            <a:ext cx="1014120" cy="461665"/>
          </a:xfrm>
          <a:prstGeom prst="rect">
            <a:avLst/>
          </a:prstGeom>
          <a:noFill/>
          <a:ln>
            <a:solidFill>
              <a:schemeClr val="tx1"/>
            </a:solidFill>
          </a:ln>
        </p:spPr>
        <p:txBody>
          <a:bodyPr wrap="none" rtlCol="0">
            <a:spAutoFit/>
          </a:bodyPr>
          <a:lstStyle/>
          <a:p>
            <a:r>
              <a:rPr lang="en-US" b="0" dirty="0">
                <a:latin typeface="Cambria"/>
                <a:cs typeface="Cambria"/>
              </a:rPr>
              <a:t>R, </a:t>
            </a:r>
            <a:r>
              <a:rPr lang="en-US" b="0" dirty="0" err="1">
                <a:latin typeface="Cambria"/>
                <a:cs typeface="Cambria"/>
              </a:rPr>
              <a:t>F</a:t>
            </a:r>
            <a:r>
              <a:rPr lang="en-US" b="0" baseline="-25000" dirty="0" err="1">
                <a:latin typeface="Cambria"/>
                <a:cs typeface="Cambria"/>
              </a:rPr>
              <a:t>min</a:t>
            </a:r>
            <a:endParaRPr lang="en-US" b="0" baseline="-25000" dirty="0">
              <a:latin typeface="Cambria"/>
              <a:cs typeface="Cambria"/>
            </a:endParaRPr>
          </a:p>
        </p:txBody>
      </p:sp>
      <p:sp>
        <p:nvSpPr>
          <p:cNvPr id="6" name="TextBox 5"/>
          <p:cNvSpPr txBox="1"/>
          <p:nvPr/>
        </p:nvSpPr>
        <p:spPr>
          <a:xfrm>
            <a:off x="1828800" y="2667000"/>
            <a:ext cx="1148071" cy="461665"/>
          </a:xfrm>
          <a:prstGeom prst="rect">
            <a:avLst/>
          </a:prstGeom>
          <a:noFill/>
          <a:ln>
            <a:solidFill>
              <a:schemeClr val="tx1"/>
            </a:solidFill>
          </a:ln>
        </p:spPr>
        <p:txBody>
          <a:bodyPr wrap="none" rtlCol="0">
            <a:spAutoFit/>
          </a:bodyPr>
          <a:lstStyle/>
          <a:p>
            <a:r>
              <a:rPr lang="en-US" b="0" dirty="0">
                <a:latin typeface="Cambria"/>
                <a:cs typeface="Cambria"/>
              </a:rPr>
              <a:t>R1(XA)</a:t>
            </a:r>
          </a:p>
        </p:txBody>
      </p:sp>
      <p:sp>
        <p:nvSpPr>
          <p:cNvPr id="7" name="TextBox 6"/>
          <p:cNvSpPr txBox="1"/>
          <p:nvPr/>
        </p:nvSpPr>
        <p:spPr>
          <a:xfrm>
            <a:off x="5791200" y="2667000"/>
            <a:ext cx="1251881" cy="461665"/>
          </a:xfrm>
          <a:prstGeom prst="rect">
            <a:avLst/>
          </a:prstGeom>
          <a:noFill/>
          <a:ln>
            <a:solidFill>
              <a:schemeClr val="tx1"/>
            </a:solidFill>
          </a:ln>
        </p:spPr>
        <p:txBody>
          <a:bodyPr wrap="none" rtlCol="0">
            <a:spAutoFit/>
          </a:bodyPr>
          <a:lstStyle/>
          <a:p>
            <a:r>
              <a:rPr lang="en-US" b="0" dirty="0">
                <a:latin typeface="Cambria"/>
                <a:cs typeface="Cambria"/>
              </a:rPr>
              <a:t>R2(R-A)</a:t>
            </a:r>
          </a:p>
        </p:txBody>
      </p:sp>
      <p:sp>
        <p:nvSpPr>
          <p:cNvPr id="4" name="TextBox 3"/>
          <p:cNvSpPr txBox="1"/>
          <p:nvPr/>
        </p:nvSpPr>
        <p:spPr>
          <a:xfrm>
            <a:off x="3352800" y="2057400"/>
            <a:ext cx="1995611" cy="923330"/>
          </a:xfrm>
          <a:prstGeom prst="rect">
            <a:avLst/>
          </a:prstGeom>
          <a:noFill/>
        </p:spPr>
        <p:txBody>
          <a:bodyPr wrap="none" rtlCol="0">
            <a:spAutoFit/>
          </a:bodyPr>
          <a:lstStyle/>
          <a:p>
            <a:r>
              <a:rPr lang="en-US" sz="1800" b="0" dirty="0">
                <a:solidFill>
                  <a:srgbClr val="3333CC"/>
                </a:solidFill>
                <a:latin typeface="Cambria"/>
                <a:cs typeface="Cambria"/>
              </a:rPr>
              <a:t>if X</a:t>
            </a:r>
            <a:r>
              <a:rPr lang="en-US" sz="1800" b="0" dirty="0">
                <a:solidFill>
                  <a:srgbClr val="3333CC"/>
                </a:solidFill>
                <a:latin typeface="Cambria"/>
                <a:cs typeface="Cambria"/>
                <a:sym typeface="Wingdings"/>
              </a:rPr>
              <a:t>A violates,</a:t>
            </a:r>
          </a:p>
          <a:p>
            <a:r>
              <a:rPr lang="en-US" sz="1800" b="0" dirty="0">
                <a:solidFill>
                  <a:srgbClr val="3333CC"/>
                </a:solidFill>
                <a:latin typeface="Cambria"/>
                <a:cs typeface="Cambria"/>
                <a:sym typeface="Wingdings"/>
              </a:rPr>
              <a:t>compute X</a:t>
            </a:r>
            <a:r>
              <a:rPr lang="en-US" sz="1800" b="0" baseline="30000" dirty="0">
                <a:solidFill>
                  <a:srgbClr val="3333CC"/>
                </a:solidFill>
                <a:latin typeface="Cambria"/>
                <a:cs typeface="Cambria"/>
                <a:sym typeface="Wingdings"/>
              </a:rPr>
              <a:t>+</a:t>
            </a:r>
            <a:r>
              <a:rPr lang="en-US" sz="1800" b="0" dirty="0">
                <a:solidFill>
                  <a:srgbClr val="3333CC"/>
                </a:solidFill>
                <a:latin typeface="Cambria"/>
                <a:cs typeface="Cambria"/>
                <a:sym typeface="Wingdings"/>
              </a:rPr>
              <a:t>={X, A}</a:t>
            </a:r>
          </a:p>
          <a:p>
            <a:r>
              <a:rPr lang="en-US" sz="1800" b="0" dirty="0">
                <a:solidFill>
                  <a:srgbClr val="3333CC"/>
                </a:solidFill>
                <a:latin typeface="Cambria"/>
                <a:cs typeface="Cambria"/>
                <a:sym typeface="Wingdings"/>
              </a:rPr>
              <a:t> </a:t>
            </a:r>
            <a:endParaRPr lang="en-US" sz="1800" b="0" dirty="0">
              <a:solidFill>
                <a:srgbClr val="3333CC"/>
              </a:solidFill>
              <a:latin typeface="Cambria"/>
              <a:cs typeface="Cambria"/>
            </a:endParaRPr>
          </a:p>
        </p:txBody>
      </p:sp>
      <p:cxnSp>
        <p:nvCxnSpPr>
          <p:cNvPr id="8" name="Straight Arrow Connector 7"/>
          <p:cNvCxnSpPr>
            <a:stCxn id="3" idx="2"/>
            <a:endCxn id="6" idx="0"/>
          </p:cNvCxnSpPr>
          <p:nvPr/>
        </p:nvCxnSpPr>
        <p:spPr bwMode="auto">
          <a:xfrm flipH="1">
            <a:off x="2402836" y="1680865"/>
            <a:ext cx="1990424" cy="98613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 name="Straight Arrow Connector 9"/>
          <p:cNvCxnSpPr>
            <a:stCxn id="3" idx="2"/>
            <a:endCxn id="7" idx="0"/>
          </p:cNvCxnSpPr>
          <p:nvPr/>
        </p:nvCxnSpPr>
        <p:spPr bwMode="auto">
          <a:xfrm>
            <a:off x="4393260" y="1680865"/>
            <a:ext cx="2023881" cy="98613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559254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533400" y="609600"/>
            <a:ext cx="7848600" cy="1524000"/>
          </a:xfrm>
          <a:prstGeom prst="rect">
            <a:avLst/>
          </a:prstGeom>
          <a:noFill/>
          <a:ln w="12700">
            <a:noFill/>
            <a:miter lim="800000"/>
            <a:headEnd/>
            <a:tailEnd/>
          </a:ln>
        </p:spPr>
        <p:txBody>
          <a:bodyPr lIns="90488" tIns="44450" rIns="90488" bIns="44450" anchor="ctr"/>
          <a:lstStyle/>
          <a:p>
            <a:pPr algn="ctr"/>
            <a:r>
              <a:rPr lang="en-US" sz="4400" b="0" dirty="0">
                <a:solidFill>
                  <a:schemeClr val="tx2"/>
                </a:solidFill>
                <a:latin typeface="Cambria"/>
                <a:cs typeface="Cambria"/>
              </a:rPr>
              <a:t>Schema Refinement and </a:t>
            </a:r>
            <a:br>
              <a:rPr lang="en-US" sz="4400" b="0" dirty="0">
                <a:solidFill>
                  <a:schemeClr val="tx2"/>
                </a:solidFill>
                <a:latin typeface="Cambria"/>
                <a:cs typeface="Cambria"/>
              </a:rPr>
            </a:br>
            <a:r>
              <a:rPr lang="en-US" sz="4400" b="0" dirty="0">
                <a:solidFill>
                  <a:schemeClr val="tx2"/>
                </a:solidFill>
                <a:latin typeface="Cambria"/>
                <a:cs typeface="Cambria"/>
              </a:rPr>
              <a:t>Normal Forms</a:t>
            </a:r>
          </a:p>
        </p:txBody>
      </p:sp>
      <p:sp>
        <p:nvSpPr>
          <p:cNvPr id="35843" name="Rectangle 3"/>
          <p:cNvSpPr>
            <a:spLocks noChangeArrowheads="1"/>
          </p:cNvSpPr>
          <p:nvPr/>
        </p:nvSpPr>
        <p:spPr bwMode="auto">
          <a:xfrm>
            <a:off x="457200" y="2797076"/>
            <a:ext cx="4876800" cy="2677656"/>
          </a:xfrm>
          <a:prstGeom prst="rect">
            <a:avLst/>
          </a:prstGeom>
          <a:noFill/>
          <a:ln w="9525">
            <a:noFill/>
            <a:miter lim="800000"/>
            <a:headEnd/>
            <a:tailEnd/>
          </a:ln>
        </p:spPr>
        <p:txBody>
          <a:bodyPr>
            <a:spAutoFit/>
          </a:bodyPr>
          <a:lstStyle/>
          <a:p>
            <a:pPr marL="342900" indent="-342900">
              <a:spcBef>
                <a:spcPct val="50000"/>
              </a:spcBef>
              <a:buFont typeface="Arial"/>
              <a:buChar char="•"/>
            </a:pPr>
            <a:r>
              <a:rPr lang="en-US" b="0" dirty="0">
                <a:latin typeface="Cambria"/>
                <a:cs typeface="Cambria"/>
              </a:rPr>
              <a:t>Given a design, how do we know it is good or not? </a:t>
            </a:r>
          </a:p>
          <a:p>
            <a:pPr marL="342900" indent="-342900">
              <a:spcBef>
                <a:spcPct val="50000"/>
              </a:spcBef>
              <a:buFont typeface="Arial"/>
              <a:buChar char="•"/>
            </a:pPr>
            <a:r>
              <a:rPr lang="en-US" b="0" dirty="0">
                <a:latin typeface="Cambria"/>
                <a:cs typeface="Cambria"/>
              </a:rPr>
              <a:t>What is the </a:t>
            </a:r>
            <a:r>
              <a:rPr lang="en-US" b="0" dirty="0">
                <a:solidFill>
                  <a:srgbClr val="FF0000"/>
                </a:solidFill>
                <a:latin typeface="Cambria"/>
                <a:cs typeface="Cambria"/>
              </a:rPr>
              <a:t>best</a:t>
            </a:r>
            <a:r>
              <a:rPr lang="en-US" b="0" dirty="0">
                <a:latin typeface="Cambria"/>
                <a:cs typeface="Cambria"/>
              </a:rPr>
              <a:t> design?</a:t>
            </a:r>
          </a:p>
          <a:p>
            <a:pPr marL="342900" indent="-342900">
              <a:spcBef>
                <a:spcPct val="50000"/>
              </a:spcBef>
              <a:buFont typeface="Arial"/>
              <a:buChar char="•"/>
            </a:pPr>
            <a:r>
              <a:rPr lang="en-US" b="0" dirty="0">
                <a:latin typeface="Cambria"/>
                <a:cs typeface="Cambria"/>
              </a:rPr>
              <a:t>Can a bad design be transformed into the best one? If cannot, how about 2</a:t>
            </a:r>
            <a:r>
              <a:rPr lang="en-US" b="0" baseline="30000" dirty="0">
                <a:latin typeface="Cambria"/>
                <a:cs typeface="Cambria"/>
              </a:rPr>
              <a:t>nd</a:t>
            </a:r>
            <a:r>
              <a:rPr lang="en-US" b="0" dirty="0">
                <a:latin typeface="Cambria"/>
                <a:cs typeface="Cambria"/>
              </a:rPr>
              <a:t> best? ... </a:t>
            </a:r>
          </a:p>
        </p:txBody>
      </p:sp>
      <p:grpSp>
        <p:nvGrpSpPr>
          <p:cNvPr id="2" name="Group 12"/>
          <p:cNvGrpSpPr>
            <a:grpSpLocks/>
          </p:cNvGrpSpPr>
          <p:nvPr/>
        </p:nvGrpSpPr>
        <p:grpSpPr bwMode="auto">
          <a:xfrm>
            <a:off x="5486400" y="2895600"/>
            <a:ext cx="3124200" cy="2133600"/>
            <a:chOff x="3360" y="1584"/>
            <a:chExt cx="2256" cy="1488"/>
          </a:xfrm>
        </p:grpSpPr>
        <p:sp>
          <p:nvSpPr>
            <p:cNvPr id="35845" name="Line 6"/>
            <p:cNvSpPr>
              <a:spLocks noChangeShapeType="1"/>
            </p:cNvSpPr>
            <p:nvPr/>
          </p:nvSpPr>
          <p:spPr bwMode="auto">
            <a:xfrm flipH="1">
              <a:off x="3936" y="2208"/>
              <a:ext cx="336" cy="528"/>
            </a:xfrm>
            <a:prstGeom prst="line">
              <a:avLst/>
            </a:prstGeom>
            <a:noFill/>
            <a:ln w="9525">
              <a:solidFill>
                <a:schemeClr val="tx1"/>
              </a:solidFill>
              <a:round/>
              <a:headEnd/>
              <a:tailEnd type="triangle" w="med" len="med"/>
            </a:ln>
          </p:spPr>
          <p:txBody>
            <a:bodyPr/>
            <a:lstStyle/>
            <a:p>
              <a:endParaRPr lang="en-US">
                <a:latin typeface="Cambria"/>
                <a:cs typeface="Cambria"/>
              </a:endParaRPr>
            </a:p>
          </p:txBody>
        </p:sp>
        <p:sp>
          <p:nvSpPr>
            <p:cNvPr id="35846" name="Oval 8"/>
            <p:cNvSpPr>
              <a:spLocks noChangeArrowheads="1"/>
            </p:cNvSpPr>
            <p:nvPr/>
          </p:nvSpPr>
          <p:spPr bwMode="auto">
            <a:xfrm>
              <a:off x="3696" y="1584"/>
              <a:ext cx="1632" cy="624"/>
            </a:xfrm>
            <a:prstGeom prst="ellipse">
              <a:avLst/>
            </a:prstGeom>
            <a:solidFill>
              <a:schemeClr val="accent1"/>
            </a:solidFill>
            <a:ln w="9525">
              <a:solidFill>
                <a:schemeClr val="tx1"/>
              </a:solidFill>
              <a:round/>
              <a:headEnd/>
              <a:tailEnd/>
            </a:ln>
          </p:spPr>
          <p:txBody>
            <a:bodyPr wrap="none" anchor="ctr"/>
            <a:lstStyle/>
            <a:p>
              <a:pPr algn="ctr"/>
              <a:r>
                <a:rPr lang="en-US" sz="1800">
                  <a:latin typeface="Cambria"/>
                  <a:cs typeface="Cambria"/>
                </a:rPr>
                <a:t>Conceptual design</a:t>
              </a:r>
            </a:p>
          </p:txBody>
        </p:sp>
        <p:sp>
          <p:nvSpPr>
            <p:cNvPr id="35847" name="Rectangle 9"/>
            <p:cNvSpPr>
              <a:spLocks noChangeArrowheads="1"/>
            </p:cNvSpPr>
            <p:nvPr/>
          </p:nvSpPr>
          <p:spPr bwMode="auto">
            <a:xfrm>
              <a:off x="3360" y="2736"/>
              <a:ext cx="960" cy="336"/>
            </a:xfrm>
            <a:prstGeom prst="rect">
              <a:avLst/>
            </a:prstGeom>
            <a:solidFill>
              <a:schemeClr val="accent1"/>
            </a:solidFill>
            <a:ln w="9525">
              <a:solidFill>
                <a:schemeClr val="tx1"/>
              </a:solidFill>
              <a:miter lim="800000"/>
              <a:headEnd/>
              <a:tailEnd/>
            </a:ln>
          </p:spPr>
          <p:txBody>
            <a:bodyPr wrap="none" anchor="ctr"/>
            <a:lstStyle/>
            <a:p>
              <a:pPr algn="ctr"/>
              <a:r>
                <a:rPr lang="en-US" sz="1800" dirty="0">
                  <a:latin typeface="Cambria"/>
                  <a:cs typeface="Cambria"/>
                </a:rPr>
                <a:t>Schemas</a:t>
              </a:r>
            </a:p>
          </p:txBody>
        </p:sp>
        <p:sp>
          <p:nvSpPr>
            <p:cNvPr id="35848" name="Rectangle 10"/>
            <p:cNvSpPr>
              <a:spLocks noChangeArrowheads="1"/>
            </p:cNvSpPr>
            <p:nvPr/>
          </p:nvSpPr>
          <p:spPr bwMode="auto">
            <a:xfrm>
              <a:off x="4656" y="2736"/>
              <a:ext cx="960" cy="336"/>
            </a:xfrm>
            <a:prstGeom prst="rect">
              <a:avLst/>
            </a:prstGeom>
            <a:solidFill>
              <a:schemeClr val="accent1"/>
            </a:solidFill>
            <a:ln w="9525">
              <a:solidFill>
                <a:schemeClr val="tx1"/>
              </a:solidFill>
              <a:miter lim="800000"/>
              <a:headEnd/>
              <a:tailEnd/>
            </a:ln>
          </p:spPr>
          <p:txBody>
            <a:bodyPr wrap="none" anchor="ctr"/>
            <a:lstStyle/>
            <a:p>
              <a:pPr algn="ctr"/>
              <a:r>
                <a:rPr lang="en-US" sz="1800">
                  <a:latin typeface="Cambria"/>
                  <a:cs typeface="Cambria"/>
                </a:rPr>
                <a:t>ICs</a:t>
              </a:r>
            </a:p>
          </p:txBody>
        </p:sp>
        <p:sp>
          <p:nvSpPr>
            <p:cNvPr id="35849" name="Line 11"/>
            <p:cNvSpPr>
              <a:spLocks noChangeShapeType="1"/>
            </p:cNvSpPr>
            <p:nvPr/>
          </p:nvSpPr>
          <p:spPr bwMode="auto">
            <a:xfrm>
              <a:off x="4656" y="2208"/>
              <a:ext cx="480" cy="528"/>
            </a:xfrm>
            <a:prstGeom prst="line">
              <a:avLst/>
            </a:prstGeom>
            <a:noFill/>
            <a:ln w="9525">
              <a:solidFill>
                <a:schemeClr val="tx1"/>
              </a:solidFill>
              <a:round/>
              <a:headEnd/>
              <a:tailEnd type="triangle" w="med" len="med"/>
            </a:ln>
          </p:spPr>
          <p:txBody>
            <a:bodyPr/>
            <a:lstStyle/>
            <a:p>
              <a:endParaRPr lang="en-US">
                <a:latin typeface="Cambria"/>
                <a:cs typeface="Cambria"/>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Text Box 2"/>
          <p:cNvSpPr txBox="1">
            <a:spLocks noChangeArrowheads="1"/>
          </p:cNvSpPr>
          <p:nvPr/>
        </p:nvSpPr>
        <p:spPr bwMode="auto">
          <a:xfrm>
            <a:off x="1752600" y="76200"/>
            <a:ext cx="4942379" cy="523220"/>
          </a:xfrm>
          <a:prstGeom prst="rect">
            <a:avLst/>
          </a:prstGeom>
          <a:noFill/>
          <a:ln w="9525">
            <a:noFill/>
            <a:miter lim="800000"/>
            <a:headEnd/>
            <a:tailEnd/>
          </a:ln>
        </p:spPr>
        <p:txBody>
          <a:bodyPr wrap="none">
            <a:spAutoFit/>
          </a:bodyPr>
          <a:lstStyle/>
          <a:p>
            <a:r>
              <a:rPr lang="en-US" sz="2800" b="0">
                <a:latin typeface="Cambria"/>
                <a:cs typeface="Cambria"/>
              </a:rPr>
              <a:t>Example: BCNF Decomposition</a:t>
            </a:r>
          </a:p>
        </p:txBody>
      </p:sp>
      <p:sp>
        <p:nvSpPr>
          <p:cNvPr id="20486" name="Text Box 3"/>
          <p:cNvSpPr txBox="1">
            <a:spLocks noChangeArrowheads="1"/>
          </p:cNvSpPr>
          <p:nvPr/>
        </p:nvSpPr>
        <p:spPr bwMode="auto">
          <a:xfrm>
            <a:off x="609600" y="838200"/>
            <a:ext cx="7924800" cy="1015663"/>
          </a:xfrm>
          <a:prstGeom prst="rect">
            <a:avLst/>
          </a:prstGeom>
          <a:noFill/>
          <a:ln w="9525">
            <a:noFill/>
            <a:miter lim="800000"/>
            <a:headEnd/>
            <a:tailEnd/>
          </a:ln>
        </p:spPr>
        <p:txBody>
          <a:bodyPr wrap="square">
            <a:spAutoFit/>
          </a:bodyPr>
          <a:lstStyle/>
          <a:p>
            <a:r>
              <a:rPr lang="en-US" sz="2000" b="0" dirty="0">
                <a:latin typeface="Cambria"/>
                <a:cs typeface="Cambria"/>
              </a:rPr>
              <a:t>Drinkers(name, </a:t>
            </a:r>
            <a:r>
              <a:rPr lang="en-US" sz="2000" b="0" dirty="0" err="1">
                <a:latin typeface="Cambria"/>
                <a:cs typeface="Cambria"/>
              </a:rPr>
              <a:t>addr</a:t>
            </a:r>
            <a:r>
              <a:rPr lang="en-US" sz="2000" b="0" dirty="0">
                <a:latin typeface="Cambria"/>
                <a:cs typeface="Cambria"/>
              </a:rPr>
              <a:t>, </a:t>
            </a:r>
            <a:r>
              <a:rPr lang="en-US" sz="2000" b="0" dirty="0" err="1">
                <a:latin typeface="Cambria"/>
                <a:cs typeface="Cambria"/>
              </a:rPr>
              <a:t>beersLiked</a:t>
            </a:r>
            <a:r>
              <a:rPr lang="en-US" sz="2000" b="0" dirty="0">
                <a:latin typeface="Cambria"/>
                <a:cs typeface="Cambria"/>
              </a:rPr>
              <a:t>, </a:t>
            </a:r>
            <a:r>
              <a:rPr lang="en-US" sz="2000" b="0" dirty="0" err="1">
                <a:latin typeface="Cambria"/>
                <a:cs typeface="Cambria"/>
              </a:rPr>
              <a:t>manf</a:t>
            </a:r>
            <a:r>
              <a:rPr lang="en-US" sz="2000" b="0" dirty="0">
                <a:latin typeface="Cambria"/>
                <a:cs typeface="Cambria"/>
              </a:rPr>
              <a:t>, </a:t>
            </a:r>
            <a:r>
              <a:rPr lang="en-US" sz="2000" b="0" dirty="0" err="1">
                <a:latin typeface="Cambria"/>
                <a:cs typeface="Cambria"/>
              </a:rPr>
              <a:t>favBeer</a:t>
            </a:r>
            <a:r>
              <a:rPr lang="en-US" sz="2000" b="0" dirty="0">
                <a:latin typeface="Cambria"/>
                <a:cs typeface="Cambria"/>
              </a:rPr>
              <a:t>) </a:t>
            </a:r>
          </a:p>
          <a:p>
            <a:r>
              <a:rPr lang="en-US" sz="2000" b="0" dirty="0">
                <a:latin typeface="Cambria"/>
                <a:cs typeface="Cambria"/>
              </a:rPr>
              <a:t>FDs = </a:t>
            </a:r>
            <a:r>
              <a:rPr lang="en-US" sz="2000" b="0" dirty="0" err="1">
                <a:latin typeface="Cambria"/>
                <a:cs typeface="Cambria"/>
              </a:rPr>
              <a:t>name</a:t>
            </a:r>
            <a:r>
              <a:rPr lang="en-US" sz="2000" b="0" dirty="0" err="1">
                <a:latin typeface="Cambria"/>
                <a:cs typeface="Cambria"/>
                <a:sym typeface="Wingdings"/>
              </a:rPr>
              <a:t>addr</a:t>
            </a:r>
            <a:r>
              <a:rPr lang="en-US" sz="2000" b="0" dirty="0">
                <a:latin typeface="Cambria"/>
                <a:cs typeface="Cambria"/>
                <a:sym typeface="Wingdings"/>
              </a:rPr>
              <a:t>, name </a:t>
            </a:r>
            <a:r>
              <a:rPr lang="en-US" sz="2000" b="0" dirty="0" err="1">
                <a:latin typeface="Cambria"/>
                <a:cs typeface="Cambria"/>
                <a:sym typeface="Wingdings"/>
              </a:rPr>
              <a:t>favBeer</a:t>
            </a:r>
            <a:r>
              <a:rPr lang="en-US" sz="2000" b="0" dirty="0">
                <a:latin typeface="Cambria"/>
                <a:cs typeface="Cambria"/>
                <a:sym typeface="Wingdings"/>
              </a:rPr>
              <a:t>, </a:t>
            </a:r>
            <a:r>
              <a:rPr lang="en-US" sz="2000" b="0" dirty="0" err="1">
                <a:latin typeface="Cambria"/>
                <a:cs typeface="Cambria"/>
                <a:sym typeface="Wingdings"/>
              </a:rPr>
              <a:t>beerLikedmanf</a:t>
            </a:r>
            <a:endParaRPr lang="en-US" sz="2000" b="0" dirty="0">
              <a:latin typeface="Cambria"/>
              <a:cs typeface="Cambria"/>
              <a:sym typeface="Wingdings"/>
            </a:endParaRPr>
          </a:p>
          <a:p>
            <a:endParaRPr lang="en-US" sz="2000" b="0" dirty="0">
              <a:latin typeface="Cambria"/>
              <a:cs typeface="Cambria"/>
            </a:endParaRPr>
          </a:p>
        </p:txBody>
      </p:sp>
      <p:sp>
        <p:nvSpPr>
          <p:cNvPr id="3" name="TextBox 2">
            <a:extLst>
              <a:ext uri="{FF2B5EF4-FFF2-40B4-BE49-F238E27FC236}">
                <a16:creationId xmlns:a16="http://schemas.microsoft.com/office/drawing/2014/main" id="{673074F9-D56B-BF48-B5C9-38B5EBE0CC09}"/>
              </a:ext>
            </a:extLst>
          </p:cNvPr>
          <p:cNvSpPr txBox="1"/>
          <p:nvPr/>
        </p:nvSpPr>
        <p:spPr>
          <a:xfrm>
            <a:off x="319778" y="1818741"/>
            <a:ext cx="9153531" cy="4154984"/>
          </a:xfrm>
          <a:prstGeom prst="rect">
            <a:avLst/>
          </a:prstGeom>
          <a:noFill/>
        </p:spPr>
        <p:txBody>
          <a:bodyPr wrap="none" rtlCol="0">
            <a:spAutoFit/>
          </a:bodyPr>
          <a:lstStyle/>
          <a:p>
            <a:r>
              <a:rPr lang="en-US" dirty="0"/>
              <a:t>Q: Is this in BCNF? </a:t>
            </a:r>
          </a:p>
          <a:p>
            <a:r>
              <a:rPr lang="en-US" dirty="0"/>
              <a:t>Compute </a:t>
            </a:r>
            <a:r>
              <a:rPr lang="en-US" dirty="0" err="1"/>
              <a:t>Fmin</a:t>
            </a:r>
            <a:r>
              <a:rPr lang="en-US" dirty="0"/>
              <a:t> </a:t>
            </a:r>
          </a:p>
          <a:p>
            <a:r>
              <a:rPr lang="en-US" dirty="0"/>
              <a:t>={name-&gt;</a:t>
            </a:r>
            <a:r>
              <a:rPr lang="en-US" dirty="0" err="1"/>
              <a:t>addr</a:t>
            </a:r>
            <a:r>
              <a:rPr lang="en-US" dirty="0"/>
              <a:t>, </a:t>
            </a:r>
            <a:r>
              <a:rPr lang="en-US" b="0" dirty="0">
                <a:latin typeface="Cambria"/>
                <a:cs typeface="Cambria"/>
                <a:sym typeface="Wingdings"/>
              </a:rPr>
              <a:t>name </a:t>
            </a:r>
            <a:r>
              <a:rPr lang="en-US" b="0" dirty="0" err="1">
                <a:latin typeface="Cambria"/>
                <a:cs typeface="Cambria"/>
                <a:sym typeface="Wingdings"/>
              </a:rPr>
              <a:t>favBeer</a:t>
            </a:r>
            <a:r>
              <a:rPr lang="en-US" b="0" dirty="0">
                <a:latin typeface="Cambria"/>
                <a:cs typeface="Cambria"/>
                <a:sym typeface="Wingdings"/>
              </a:rPr>
              <a:t>, </a:t>
            </a:r>
            <a:r>
              <a:rPr lang="en-US" b="0" dirty="0" err="1">
                <a:latin typeface="Cambria"/>
                <a:cs typeface="Cambria"/>
                <a:sym typeface="Wingdings"/>
              </a:rPr>
              <a:t>beerLikedmanf</a:t>
            </a:r>
            <a:endParaRPr lang="en-US" b="0" dirty="0">
              <a:latin typeface="Cambria"/>
              <a:cs typeface="Cambria"/>
              <a:sym typeface="Wingdings"/>
            </a:endParaRPr>
          </a:p>
          <a:p>
            <a:pPr marL="457200" indent="-457200">
              <a:buAutoNum type="arabicParenR"/>
            </a:pPr>
            <a:r>
              <a:rPr lang="en-US" b="0" dirty="0">
                <a:latin typeface="Cambria"/>
                <a:sym typeface="Wingdings"/>
              </a:rPr>
              <a:t>name-&gt;</a:t>
            </a:r>
            <a:r>
              <a:rPr lang="en-US" b="0" dirty="0" err="1">
                <a:latin typeface="Cambria"/>
                <a:sym typeface="Wingdings"/>
              </a:rPr>
              <a:t>addr</a:t>
            </a:r>
            <a:r>
              <a:rPr lang="en-US" b="0" dirty="0">
                <a:latin typeface="Cambria"/>
                <a:sym typeface="Wingdings"/>
              </a:rPr>
              <a:t> is a violation. </a:t>
            </a:r>
            <a:r>
              <a:rPr lang="en-US" b="0" dirty="0">
                <a:solidFill>
                  <a:srgbClr val="C00000"/>
                </a:solidFill>
                <a:latin typeface="Cambria"/>
                <a:sym typeface="Wingdings"/>
              </a:rPr>
              <a:t>R1(name, </a:t>
            </a:r>
            <a:r>
              <a:rPr lang="en-US" b="0" dirty="0" err="1">
                <a:solidFill>
                  <a:srgbClr val="C00000"/>
                </a:solidFill>
                <a:latin typeface="Cambria"/>
                <a:sym typeface="Wingdings"/>
              </a:rPr>
              <a:t>addr</a:t>
            </a:r>
            <a:r>
              <a:rPr lang="en-US" b="0" dirty="0">
                <a:solidFill>
                  <a:srgbClr val="C00000"/>
                </a:solidFill>
                <a:latin typeface="Cambria"/>
                <a:sym typeface="Wingdings"/>
              </a:rPr>
              <a:t>), </a:t>
            </a:r>
            <a:r>
              <a:rPr lang="en-US" b="0" dirty="0">
                <a:latin typeface="Cambria"/>
                <a:sym typeface="Wingdings"/>
              </a:rPr>
              <a:t>which is in BCNF </a:t>
            </a:r>
          </a:p>
          <a:p>
            <a:pPr marL="457200" indent="-457200">
              <a:buAutoNum type="arabicParenR"/>
            </a:pPr>
            <a:r>
              <a:rPr lang="en-US" b="0" dirty="0">
                <a:latin typeface="Cambria"/>
                <a:sym typeface="Wingdings"/>
              </a:rPr>
              <a:t>R(name, </a:t>
            </a:r>
            <a:r>
              <a:rPr lang="en-US" b="0" dirty="0" err="1">
                <a:latin typeface="Cambria"/>
                <a:sym typeface="Wingdings"/>
              </a:rPr>
              <a:t>beersLiked</a:t>
            </a:r>
            <a:r>
              <a:rPr lang="en-US" b="0" dirty="0">
                <a:latin typeface="Cambria"/>
                <a:sym typeface="Wingdings"/>
              </a:rPr>
              <a:t>, </a:t>
            </a:r>
            <a:r>
              <a:rPr lang="en-US" b="0" dirty="0" err="1">
                <a:latin typeface="Cambria"/>
                <a:sym typeface="Wingdings"/>
              </a:rPr>
              <a:t>manf</a:t>
            </a:r>
            <a:r>
              <a:rPr lang="en-US" b="0" dirty="0">
                <a:latin typeface="Cambria"/>
                <a:sym typeface="Wingdings"/>
              </a:rPr>
              <a:t>, </a:t>
            </a:r>
            <a:r>
              <a:rPr lang="en-US" b="0" dirty="0" err="1">
                <a:latin typeface="Cambria"/>
                <a:sym typeface="Wingdings"/>
              </a:rPr>
              <a:t>favBeer</a:t>
            </a:r>
            <a:r>
              <a:rPr lang="en-US" b="0" dirty="0">
                <a:latin typeface="Cambria"/>
                <a:sym typeface="Wingdings"/>
              </a:rPr>
              <a:t>), is this in BCNF? </a:t>
            </a:r>
          </a:p>
          <a:p>
            <a:pPr marL="457200" indent="-457200">
              <a:buAutoNum type="arabicParenR"/>
            </a:pPr>
            <a:r>
              <a:rPr lang="en-US" b="0" dirty="0">
                <a:latin typeface="Cambria"/>
                <a:sym typeface="Wingdings"/>
              </a:rPr>
              <a:t>F={name-&gt;</a:t>
            </a:r>
            <a:r>
              <a:rPr lang="en-US" b="0" dirty="0" err="1">
                <a:latin typeface="Cambria"/>
                <a:sym typeface="Wingdings"/>
              </a:rPr>
              <a:t>favBeer</a:t>
            </a:r>
            <a:r>
              <a:rPr lang="en-US" b="0" dirty="0">
                <a:latin typeface="Cambria"/>
                <a:sym typeface="Wingdings"/>
              </a:rPr>
              <a:t>, </a:t>
            </a:r>
            <a:r>
              <a:rPr lang="en-US" b="0" dirty="0" err="1">
                <a:latin typeface="Cambria"/>
                <a:sym typeface="Wingdings"/>
              </a:rPr>
              <a:t>beerLiked</a:t>
            </a:r>
            <a:r>
              <a:rPr lang="en-US" b="0" dirty="0">
                <a:latin typeface="Cambria"/>
                <a:sym typeface="Wingdings"/>
              </a:rPr>
              <a:t>-&gt;</a:t>
            </a:r>
            <a:r>
              <a:rPr lang="en-US" b="0" dirty="0" err="1">
                <a:latin typeface="Cambria"/>
                <a:sym typeface="Wingdings"/>
              </a:rPr>
              <a:t>manf</a:t>
            </a:r>
            <a:r>
              <a:rPr lang="en-US" b="0" dirty="0">
                <a:latin typeface="Cambria"/>
                <a:sym typeface="Wingdings"/>
              </a:rPr>
              <a:t>} </a:t>
            </a:r>
          </a:p>
          <a:p>
            <a:pPr marL="914400" lvl="1" indent="-457200">
              <a:buAutoNum type="arabicParenR"/>
            </a:pPr>
            <a:r>
              <a:rPr lang="en-US" b="0" dirty="0">
                <a:latin typeface="Cambria"/>
                <a:sym typeface="Wingdings"/>
              </a:rPr>
              <a:t>Is name-&gt;</a:t>
            </a:r>
            <a:r>
              <a:rPr lang="en-US" b="0" dirty="0" err="1">
                <a:latin typeface="Cambria"/>
                <a:sym typeface="Wingdings"/>
              </a:rPr>
              <a:t>favBeer</a:t>
            </a:r>
            <a:r>
              <a:rPr lang="en-US" b="0" dirty="0">
                <a:latin typeface="Cambria"/>
                <a:sym typeface="Wingdings"/>
              </a:rPr>
              <a:t> violating? Yes, since name is not a </a:t>
            </a:r>
            <a:r>
              <a:rPr lang="en-US" b="0" dirty="0" err="1">
                <a:latin typeface="Cambria"/>
                <a:sym typeface="Wingdings"/>
              </a:rPr>
              <a:t>superkey</a:t>
            </a:r>
            <a:endParaRPr lang="en-US" b="0" dirty="0">
              <a:latin typeface="Cambria"/>
              <a:sym typeface="Wingdings"/>
            </a:endParaRPr>
          </a:p>
          <a:p>
            <a:pPr marL="914400" lvl="1" indent="-457200">
              <a:buAutoNum type="arabicParenR"/>
            </a:pPr>
            <a:r>
              <a:rPr lang="en-US" b="0" dirty="0">
                <a:solidFill>
                  <a:srgbClr val="C00000"/>
                </a:solidFill>
                <a:latin typeface="Cambria"/>
                <a:sym typeface="Wingdings"/>
              </a:rPr>
              <a:t>R2(name, </a:t>
            </a:r>
            <a:r>
              <a:rPr lang="en-US" b="0" dirty="0" err="1">
                <a:solidFill>
                  <a:srgbClr val="C00000"/>
                </a:solidFill>
                <a:latin typeface="Cambria"/>
                <a:sym typeface="Wingdings"/>
              </a:rPr>
              <a:t>favBeer</a:t>
            </a:r>
            <a:r>
              <a:rPr lang="en-US" b="0" dirty="0">
                <a:solidFill>
                  <a:srgbClr val="C00000"/>
                </a:solidFill>
                <a:latin typeface="Cambria"/>
                <a:sym typeface="Wingdings"/>
              </a:rPr>
              <a:t>), </a:t>
            </a:r>
            <a:r>
              <a:rPr lang="en-US" b="0" dirty="0">
                <a:latin typeface="Cambria"/>
                <a:sym typeface="Wingdings"/>
              </a:rPr>
              <a:t>R(name, </a:t>
            </a:r>
            <a:r>
              <a:rPr lang="en-US" b="0" dirty="0" err="1">
                <a:latin typeface="Cambria"/>
                <a:sym typeface="Wingdings"/>
              </a:rPr>
              <a:t>beersLiked</a:t>
            </a:r>
            <a:r>
              <a:rPr lang="en-US" b="0" dirty="0">
                <a:latin typeface="Cambria"/>
                <a:sym typeface="Wingdings"/>
              </a:rPr>
              <a:t>, </a:t>
            </a:r>
            <a:r>
              <a:rPr lang="en-US" b="0" dirty="0" err="1">
                <a:latin typeface="Cambria"/>
                <a:sym typeface="Wingdings"/>
              </a:rPr>
              <a:t>manf</a:t>
            </a:r>
            <a:r>
              <a:rPr lang="en-US" b="0" dirty="0">
                <a:latin typeface="Cambria"/>
                <a:sym typeface="Wingdings"/>
              </a:rPr>
              <a:t>)</a:t>
            </a:r>
          </a:p>
          <a:p>
            <a:pPr marL="457200" indent="-457200">
              <a:buFontTx/>
              <a:buAutoNum type="arabicParenR"/>
            </a:pPr>
            <a:r>
              <a:rPr lang="en-US" b="0" dirty="0">
                <a:latin typeface="Cambria"/>
                <a:sym typeface="Wingdings"/>
              </a:rPr>
              <a:t>R(name, </a:t>
            </a:r>
            <a:r>
              <a:rPr lang="en-US" b="0" dirty="0" err="1">
                <a:latin typeface="Cambria"/>
                <a:sym typeface="Wingdings"/>
              </a:rPr>
              <a:t>beersLiked</a:t>
            </a:r>
            <a:r>
              <a:rPr lang="en-US" b="0" dirty="0">
                <a:latin typeface="Cambria"/>
                <a:sym typeface="Wingdings"/>
              </a:rPr>
              <a:t>, </a:t>
            </a:r>
            <a:r>
              <a:rPr lang="en-US" b="0" dirty="0" err="1">
                <a:latin typeface="Cambria"/>
                <a:sym typeface="Wingdings"/>
              </a:rPr>
              <a:t>manf</a:t>
            </a:r>
            <a:r>
              <a:rPr lang="en-US" b="0" dirty="0">
                <a:latin typeface="Cambria"/>
                <a:sym typeface="Wingdings"/>
              </a:rPr>
              <a:t>), F={</a:t>
            </a:r>
            <a:r>
              <a:rPr lang="en-US" b="0" dirty="0" err="1">
                <a:latin typeface="Cambria"/>
                <a:sym typeface="Wingdings"/>
              </a:rPr>
              <a:t>beersLiked</a:t>
            </a:r>
            <a:r>
              <a:rPr lang="en-US" b="0" dirty="0">
                <a:latin typeface="Cambria"/>
                <a:sym typeface="Wingdings"/>
              </a:rPr>
              <a:t>-&gt;</a:t>
            </a:r>
            <a:r>
              <a:rPr lang="en-US" b="0" dirty="0" err="1">
                <a:latin typeface="Cambria"/>
                <a:sym typeface="Wingdings"/>
              </a:rPr>
              <a:t>manf</a:t>
            </a:r>
            <a:r>
              <a:rPr lang="en-US" b="0" dirty="0">
                <a:latin typeface="Cambria"/>
                <a:sym typeface="Wingdings"/>
              </a:rPr>
              <a:t>}</a:t>
            </a:r>
          </a:p>
          <a:p>
            <a:pPr marL="914400" lvl="1" indent="-457200">
              <a:buFontTx/>
              <a:buAutoNum type="arabicParenR"/>
            </a:pPr>
            <a:r>
              <a:rPr lang="en-US" b="0" dirty="0">
                <a:latin typeface="Cambria"/>
                <a:sym typeface="Wingdings"/>
              </a:rPr>
              <a:t>Yes, </a:t>
            </a:r>
            <a:r>
              <a:rPr lang="en-US" b="0" dirty="0">
                <a:solidFill>
                  <a:srgbClr val="C00000"/>
                </a:solidFill>
                <a:latin typeface="Cambria"/>
                <a:sym typeface="Wingdings"/>
              </a:rPr>
              <a:t>R3(</a:t>
            </a:r>
            <a:r>
              <a:rPr lang="en-US" b="0" dirty="0" err="1">
                <a:solidFill>
                  <a:srgbClr val="C00000"/>
                </a:solidFill>
                <a:latin typeface="Cambria"/>
                <a:sym typeface="Wingdings"/>
              </a:rPr>
              <a:t>beersLiked</a:t>
            </a:r>
            <a:r>
              <a:rPr lang="en-US" b="0" dirty="0">
                <a:solidFill>
                  <a:srgbClr val="C00000"/>
                </a:solidFill>
                <a:latin typeface="Cambria"/>
                <a:sym typeface="Wingdings"/>
              </a:rPr>
              <a:t>, </a:t>
            </a:r>
            <a:r>
              <a:rPr lang="en-US" b="0" dirty="0" err="1">
                <a:solidFill>
                  <a:srgbClr val="C00000"/>
                </a:solidFill>
                <a:latin typeface="Cambria"/>
                <a:sym typeface="Wingdings"/>
              </a:rPr>
              <a:t>manf</a:t>
            </a:r>
            <a:r>
              <a:rPr lang="en-US" b="0" dirty="0">
                <a:solidFill>
                  <a:srgbClr val="C00000"/>
                </a:solidFill>
                <a:latin typeface="Cambria"/>
                <a:sym typeface="Wingdings"/>
              </a:rPr>
              <a:t>}, </a:t>
            </a:r>
          </a:p>
          <a:p>
            <a:pPr marL="914400" lvl="1" indent="-457200">
              <a:buFontTx/>
              <a:buAutoNum type="arabicParenR"/>
            </a:pPr>
            <a:r>
              <a:rPr lang="en-US" b="0" dirty="0">
                <a:solidFill>
                  <a:srgbClr val="C00000"/>
                </a:solidFill>
                <a:latin typeface="Cambria"/>
                <a:sym typeface="Wingdings"/>
              </a:rPr>
              <a:t>R4(name, </a:t>
            </a:r>
            <a:r>
              <a:rPr lang="en-US" b="0" dirty="0" err="1">
                <a:solidFill>
                  <a:srgbClr val="C00000"/>
                </a:solidFill>
                <a:latin typeface="Cambria"/>
                <a:sym typeface="Wingdings"/>
              </a:rPr>
              <a:t>beersLiked</a:t>
            </a:r>
            <a:r>
              <a:rPr lang="en-US" b="0" dirty="0">
                <a:solidFill>
                  <a:srgbClr val="C00000"/>
                </a:solidFill>
                <a:latin typeface="Cambria"/>
                <a:sym typeface="Wingdings"/>
              </a:rPr>
              <a:t>} must be </a:t>
            </a:r>
            <a:r>
              <a:rPr lang="en-US" b="0">
                <a:solidFill>
                  <a:srgbClr val="C00000"/>
                </a:solidFill>
                <a:latin typeface="Cambria"/>
                <a:sym typeface="Wingdings"/>
              </a:rPr>
              <a:t>in BCNF</a:t>
            </a:r>
            <a:endParaRPr lang="en-US" b="0" dirty="0">
              <a:solidFill>
                <a:srgbClr val="C00000"/>
              </a:solidFill>
              <a:latin typeface="Cambria"/>
              <a:sym typeface="Wingdings"/>
            </a:endParaRPr>
          </a:p>
        </p:txBody>
      </p:sp>
    </p:spTree>
    <p:extLst>
      <p:ext uri="{BB962C8B-B14F-4D97-AF65-F5344CB8AC3E}">
        <p14:creationId xmlns:p14="http://schemas.microsoft.com/office/powerpoint/2010/main" val="860365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Text Box 2"/>
          <p:cNvSpPr txBox="1">
            <a:spLocks noChangeArrowheads="1"/>
          </p:cNvSpPr>
          <p:nvPr/>
        </p:nvSpPr>
        <p:spPr bwMode="auto">
          <a:xfrm>
            <a:off x="1752600" y="76200"/>
            <a:ext cx="4942379" cy="523220"/>
          </a:xfrm>
          <a:prstGeom prst="rect">
            <a:avLst/>
          </a:prstGeom>
          <a:noFill/>
          <a:ln w="9525">
            <a:noFill/>
            <a:miter lim="800000"/>
            <a:headEnd/>
            <a:tailEnd/>
          </a:ln>
        </p:spPr>
        <p:txBody>
          <a:bodyPr wrap="none">
            <a:spAutoFit/>
          </a:bodyPr>
          <a:lstStyle/>
          <a:p>
            <a:r>
              <a:rPr lang="en-US" sz="2800" b="0">
                <a:latin typeface="Cambria"/>
                <a:cs typeface="Cambria"/>
              </a:rPr>
              <a:t>Example: BCNF Decomposition</a:t>
            </a:r>
          </a:p>
        </p:txBody>
      </p:sp>
      <p:sp>
        <p:nvSpPr>
          <p:cNvPr id="20486" name="Text Box 3"/>
          <p:cNvSpPr txBox="1">
            <a:spLocks noChangeArrowheads="1"/>
          </p:cNvSpPr>
          <p:nvPr/>
        </p:nvSpPr>
        <p:spPr bwMode="auto">
          <a:xfrm>
            <a:off x="609600" y="838200"/>
            <a:ext cx="7924800" cy="1015663"/>
          </a:xfrm>
          <a:prstGeom prst="rect">
            <a:avLst/>
          </a:prstGeom>
          <a:noFill/>
          <a:ln w="9525">
            <a:noFill/>
            <a:miter lim="800000"/>
            <a:headEnd/>
            <a:tailEnd/>
          </a:ln>
        </p:spPr>
        <p:txBody>
          <a:bodyPr wrap="square">
            <a:spAutoFit/>
          </a:bodyPr>
          <a:lstStyle/>
          <a:p>
            <a:r>
              <a:rPr lang="en-US" sz="2000" b="0" dirty="0">
                <a:latin typeface="Cambria"/>
                <a:cs typeface="Cambria"/>
              </a:rPr>
              <a:t>Drinkers(name, </a:t>
            </a:r>
            <a:r>
              <a:rPr lang="en-US" sz="2000" b="0" dirty="0" err="1">
                <a:latin typeface="Cambria"/>
                <a:cs typeface="Cambria"/>
              </a:rPr>
              <a:t>addr</a:t>
            </a:r>
            <a:r>
              <a:rPr lang="en-US" sz="2000" b="0" dirty="0">
                <a:latin typeface="Cambria"/>
                <a:cs typeface="Cambria"/>
              </a:rPr>
              <a:t>, </a:t>
            </a:r>
            <a:r>
              <a:rPr lang="en-US" sz="2000" b="0" dirty="0" err="1">
                <a:latin typeface="Cambria"/>
                <a:cs typeface="Cambria"/>
              </a:rPr>
              <a:t>beersLiked</a:t>
            </a:r>
            <a:r>
              <a:rPr lang="en-US" sz="2000" b="0" dirty="0">
                <a:latin typeface="Cambria"/>
                <a:cs typeface="Cambria"/>
              </a:rPr>
              <a:t>, </a:t>
            </a:r>
            <a:r>
              <a:rPr lang="en-US" sz="2000" b="0" dirty="0" err="1">
                <a:latin typeface="Cambria"/>
                <a:cs typeface="Cambria"/>
              </a:rPr>
              <a:t>manf</a:t>
            </a:r>
            <a:r>
              <a:rPr lang="en-US" sz="2000" b="0" dirty="0">
                <a:latin typeface="Cambria"/>
                <a:cs typeface="Cambria"/>
              </a:rPr>
              <a:t>, </a:t>
            </a:r>
            <a:r>
              <a:rPr lang="en-US" sz="2000" b="0" dirty="0" err="1">
                <a:latin typeface="Cambria"/>
                <a:cs typeface="Cambria"/>
              </a:rPr>
              <a:t>favBeer</a:t>
            </a:r>
            <a:r>
              <a:rPr lang="en-US" sz="2000" b="0" dirty="0">
                <a:latin typeface="Cambria"/>
                <a:cs typeface="Cambria"/>
              </a:rPr>
              <a:t>) </a:t>
            </a:r>
          </a:p>
          <a:p>
            <a:r>
              <a:rPr lang="en-US" sz="2000" b="0" dirty="0">
                <a:latin typeface="Cambria"/>
                <a:cs typeface="Cambria"/>
              </a:rPr>
              <a:t>FDs = </a:t>
            </a:r>
            <a:r>
              <a:rPr lang="en-US" sz="2000" b="0" dirty="0" err="1">
                <a:latin typeface="Cambria"/>
                <a:cs typeface="Cambria"/>
              </a:rPr>
              <a:t>name</a:t>
            </a:r>
            <a:r>
              <a:rPr lang="en-US" sz="2000" b="0" dirty="0" err="1">
                <a:latin typeface="Cambria"/>
                <a:cs typeface="Cambria"/>
                <a:sym typeface="Wingdings"/>
              </a:rPr>
              <a:t>addr</a:t>
            </a:r>
            <a:r>
              <a:rPr lang="en-US" sz="2000" b="0" dirty="0">
                <a:latin typeface="Cambria"/>
                <a:cs typeface="Cambria"/>
                <a:sym typeface="Wingdings"/>
              </a:rPr>
              <a:t>, name </a:t>
            </a:r>
            <a:r>
              <a:rPr lang="en-US" sz="2000" b="0" dirty="0" err="1">
                <a:latin typeface="Cambria"/>
                <a:cs typeface="Cambria"/>
                <a:sym typeface="Wingdings"/>
              </a:rPr>
              <a:t>favBeer</a:t>
            </a:r>
            <a:r>
              <a:rPr lang="en-US" sz="2000" b="0" dirty="0">
                <a:latin typeface="Cambria"/>
                <a:cs typeface="Cambria"/>
                <a:sym typeface="Wingdings"/>
              </a:rPr>
              <a:t>, </a:t>
            </a:r>
            <a:r>
              <a:rPr lang="en-US" sz="2000" b="0" dirty="0" err="1">
                <a:latin typeface="Cambria"/>
                <a:cs typeface="Cambria"/>
                <a:sym typeface="Wingdings"/>
              </a:rPr>
              <a:t>beerLikedmanf</a:t>
            </a:r>
            <a:endParaRPr lang="en-US" sz="2000" b="0" dirty="0">
              <a:latin typeface="Cambria"/>
              <a:cs typeface="Cambria"/>
              <a:sym typeface="Wingdings"/>
            </a:endParaRPr>
          </a:p>
          <a:p>
            <a:endParaRPr lang="en-US" sz="2000" b="0" dirty="0">
              <a:latin typeface="Cambria"/>
              <a:cs typeface="Cambria"/>
            </a:endParaRPr>
          </a:p>
        </p:txBody>
      </p:sp>
      <p:sp>
        <p:nvSpPr>
          <p:cNvPr id="4" name="Text Box 3"/>
          <p:cNvSpPr txBox="1">
            <a:spLocks noChangeArrowheads="1"/>
          </p:cNvSpPr>
          <p:nvPr/>
        </p:nvSpPr>
        <p:spPr bwMode="auto">
          <a:xfrm>
            <a:off x="973015" y="5144631"/>
            <a:ext cx="7443063" cy="2246769"/>
          </a:xfrm>
          <a:prstGeom prst="rect">
            <a:avLst/>
          </a:prstGeom>
          <a:noFill/>
          <a:ln w="9525">
            <a:solidFill>
              <a:schemeClr val="tx1"/>
            </a:solidFill>
            <a:miter lim="800000"/>
            <a:headEnd/>
            <a:tailEnd/>
          </a:ln>
        </p:spPr>
        <p:txBody>
          <a:bodyPr wrap="none">
            <a:spAutoFit/>
          </a:bodyPr>
          <a:lstStyle/>
          <a:p>
            <a:pPr marL="457200" indent="-457200">
              <a:buFont typeface="+mj-lt"/>
              <a:buAutoNum type="arabicPeriod"/>
            </a:pPr>
            <a:r>
              <a:rPr lang="en-US" sz="2000" b="0" dirty="0">
                <a:latin typeface="Cambria"/>
                <a:cs typeface="Cambria"/>
              </a:rPr>
              <a:t>Set D</a:t>
            </a:r>
            <a:r>
              <a:rPr lang="en-US" sz="2000" b="0" dirty="0">
                <a:latin typeface="Cambria"/>
                <a:cs typeface="Cambria"/>
                <a:sym typeface="Wingdings" pitchFamily="2" charset="2"/>
              </a:rPr>
              <a:t>{R}</a:t>
            </a:r>
          </a:p>
          <a:p>
            <a:pPr marL="457200" indent="-457200">
              <a:buFont typeface="+mj-lt"/>
              <a:buAutoNum type="arabicPeriod"/>
            </a:pPr>
            <a:r>
              <a:rPr lang="en-US" sz="2000" b="0" u="sng" dirty="0">
                <a:latin typeface="Cambria"/>
                <a:cs typeface="Cambria"/>
                <a:sym typeface="Wingdings" pitchFamily="2" charset="2"/>
              </a:rPr>
              <a:t>While</a:t>
            </a:r>
            <a:r>
              <a:rPr lang="en-US" sz="2000" b="0" dirty="0">
                <a:latin typeface="Cambria"/>
                <a:cs typeface="Cambria"/>
                <a:sym typeface="Wingdings" pitchFamily="2" charset="2"/>
              </a:rPr>
              <a:t> there is a relation schema Q in D that is not in BCNF </a:t>
            </a:r>
            <a:r>
              <a:rPr lang="en-US" sz="2000" b="0" u="sng" dirty="0">
                <a:latin typeface="Cambria"/>
                <a:cs typeface="Cambria"/>
                <a:sym typeface="Wingdings" pitchFamily="2" charset="2"/>
              </a:rPr>
              <a:t>do</a:t>
            </a:r>
            <a:endParaRPr lang="en-US" sz="2000" b="0" dirty="0">
              <a:latin typeface="Cambria"/>
              <a:cs typeface="Cambria"/>
              <a:sym typeface="Wingdings" pitchFamily="2" charset="2"/>
            </a:endParaRPr>
          </a:p>
          <a:p>
            <a:pPr lvl="1"/>
            <a:r>
              <a:rPr lang="en-US" sz="2000" b="0" u="sng" dirty="0">
                <a:latin typeface="Cambria"/>
                <a:cs typeface="Cambria"/>
              </a:rPr>
              <a:t>begin</a:t>
            </a:r>
            <a:endParaRPr lang="en-US" sz="2000" b="0" dirty="0">
              <a:latin typeface="Cambria"/>
              <a:cs typeface="Cambria"/>
            </a:endParaRPr>
          </a:p>
          <a:p>
            <a:pPr marL="800100" lvl="1" indent="-342900">
              <a:buFont typeface="Arial"/>
              <a:buChar char="•"/>
            </a:pPr>
            <a:r>
              <a:rPr lang="en-US" sz="2000" b="0" dirty="0">
                <a:latin typeface="Cambria"/>
                <a:cs typeface="Cambria"/>
              </a:rPr>
              <a:t>Find a functional dependency X</a:t>
            </a:r>
            <a:r>
              <a:rPr lang="en-US" sz="2000" b="0" dirty="0">
                <a:latin typeface="Cambria"/>
                <a:cs typeface="Cambria"/>
                <a:sym typeface="Wingdings" pitchFamily="2" charset="2"/>
              </a:rPr>
              <a:t>Y in Q that violates BCNF;</a:t>
            </a:r>
          </a:p>
          <a:p>
            <a:pPr marL="800100" lvl="1" indent="-342900">
              <a:buFont typeface="Arial"/>
              <a:buChar char="•"/>
            </a:pPr>
            <a:r>
              <a:rPr lang="en-US" sz="2000" b="0" dirty="0">
                <a:latin typeface="Cambria"/>
                <a:cs typeface="Cambria"/>
                <a:sym typeface="Wingdings" pitchFamily="2" charset="2"/>
              </a:rPr>
              <a:t>Compute X</a:t>
            </a:r>
            <a:r>
              <a:rPr lang="en-US" sz="2000" b="0" baseline="30000" dirty="0">
                <a:latin typeface="Cambria"/>
                <a:cs typeface="Cambria"/>
                <a:sym typeface="Wingdings" pitchFamily="2" charset="2"/>
              </a:rPr>
              <a:t>+</a:t>
            </a:r>
          </a:p>
          <a:p>
            <a:pPr marL="800100" lvl="1" indent="-342900">
              <a:buFont typeface="Arial"/>
              <a:buChar char="•"/>
            </a:pPr>
            <a:r>
              <a:rPr lang="en-US" sz="2000" b="0" dirty="0">
                <a:latin typeface="Cambria"/>
                <a:cs typeface="Cambria"/>
                <a:sym typeface="Wingdings" pitchFamily="2" charset="2"/>
              </a:rPr>
              <a:t>Replace Q in D by two schemas (Q-X</a:t>
            </a:r>
            <a:r>
              <a:rPr lang="en-US" sz="2000" b="0" baseline="30000" dirty="0">
                <a:latin typeface="Cambria"/>
                <a:cs typeface="Cambria"/>
                <a:sym typeface="Wingdings" pitchFamily="2" charset="2"/>
              </a:rPr>
              <a:t>+</a:t>
            </a:r>
            <a:r>
              <a:rPr lang="en-US" sz="2000" b="0" dirty="0">
                <a:latin typeface="Cambria"/>
                <a:cs typeface="Cambria"/>
                <a:sym typeface="Wingdings" pitchFamily="2" charset="2"/>
              </a:rPr>
              <a:t>) and (X</a:t>
            </a:r>
            <a:r>
              <a:rPr lang="en-US" sz="2000" b="0" baseline="30000" dirty="0">
                <a:latin typeface="Cambria"/>
                <a:cs typeface="Cambria"/>
                <a:sym typeface="Wingdings" pitchFamily="2" charset="2"/>
              </a:rPr>
              <a:t>+</a:t>
            </a:r>
            <a:r>
              <a:rPr lang="en-US" sz="2000" b="0" dirty="0">
                <a:latin typeface="Cambria"/>
                <a:cs typeface="Cambria"/>
                <a:sym typeface="Wingdings" pitchFamily="2" charset="2"/>
              </a:rPr>
              <a:t>)</a:t>
            </a:r>
          </a:p>
          <a:p>
            <a:pPr lvl="1"/>
            <a:r>
              <a:rPr lang="en-US" sz="2000" b="0" u="sng" dirty="0">
                <a:latin typeface="Cambria"/>
                <a:cs typeface="Cambria"/>
              </a:rPr>
              <a:t>end</a:t>
            </a:r>
            <a:r>
              <a:rPr lang="en-US" sz="2000" b="0" dirty="0">
                <a:latin typeface="Cambria"/>
                <a:cs typeface="Cambria"/>
              </a:rPr>
              <a:t>;</a:t>
            </a:r>
          </a:p>
        </p:txBody>
      </p:sp>
      <p:sp>
        <p:nvSpPr>
          <p:cNvPr id="2" name="TextBox 1">
            <a:extLst>
              <a:ext uri="{FF2B5EF4-FFF2-40B4-BE49-F238E27FC236}">
                <a16:creationId xmlns:a16="http://schemas.microsoft.com/office/drawing/2014/main" id="{4FFA9666-03E5-5342-99FF-00873209830D}"/>
              </a:ext>
            </a:extLst>
          </p:cNvPr>
          <p:cNvSpPr txBox="1"/>
          <p:nvPr/>
        </p:nvSpPr>
        <p:spPr>
          <a:xfrm>
            <a:off x="949569" y="3157569"/>
            <a:ext cx="184731" cy="461665"/>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673074F9-D56B-BF48-B5C9-38B5EBE0CC09}"/>
              </a:ext>
            </a:extLst>
          </p:cNvPr>
          <p:cNvSpPr txBox="1"/>
          <p:nvPr/>
        </p:nvSpPr>
        <p:spPr>
          <a:xfrm>
            <a:off x="319778" y="1818741"/>
            <a:ext cx="9153531" cy="3046988"/>
          </a:xfrm>
          <a:prstGeom prst="rect">
            <a:avLst/>
          </a:prstGeom>
          <a:noFill/>
        </p:spPr>
        <p:txBody>
          <a:bodyPr wrap="none" rtlCol="0">
            <a:spAutoFit/>
          </a:bodyPr>
          <a:lstStyle/>
          <a:p>
            <a:r>
              <a:rPr lang="en-US" dirty="0"/>
              <a:t>Q: Is this in BCNF? </a:t>
            </a:r>
          </a:p>
          <a:p>
            <a:r>
              <a:rPr lang="en-US" dirty="0"/>
              <a:t>Compute </a:t>
            </a:r>
            <a:r>
              <a:rPr lang="en-US" dirty="0" err="1"/>
              <a:t>Fmin</a:t>
            </a:r>
            <a:r>
              <a:rPr lang="en-US" dirty="0"/>
              <a:t> </a:t>
            </a:r>
          </a:p>
          <a:p>
            <a:r>
              <a:rPr lang="en-US" dirty="0"/>
              <a:t>={name-&gt;</a:t>
            </a:r>
            <a:r>
              <a:rPr lang="en-US" dirty="0" err="1"/>
              <a:t>addr</a:t>
            </a:r>
            <a:r>
              <a:rPr lang="en-US" dirty="0"/>
              <a:t>, </a:t>
            </a:r>
            <a:r>
              <a:rPr lang="en-US" b="0" dirty="0">
                <a:latin typeface="Cambria"/>
                <a:cs typeface="Cambria"/>
                <a:sym typeface="Wingdings"/>
              </a:rPr>
              <a:t>name </a:t>
            </a:r>
            <a:r>
              <a:rPr lang="en-US" b="0" dirty="0" err="1">
                <a:latin typeface="Cambria"/>
                <a:cs typeface="Cambria"/>
                <a:sym typeface="Wingdings"/>
              </a:rPr>
              <a:t>favBeer</a:t>
            </a:r>
            <a:r>
              <a:rPr lang="en-US" b="0" dirty="0">
                <a:latin typeface="Cambria"/>
                <a:cs typeface="Cambria"/>
                <a:sym typeface="Wingdings"/>
              </a:rPr>
              <a:t>, </a:t>
            </a:r>
            <a:r>
              <a:rPr lang="en-US" b="0" dirty="0" err="1">
                <a:latin typeface="Cambria"/>
                <a:cs typeface="Cambria"/>
                <a:sym typeface="Wingdings"/>
              </a:rPr>
              <a:t>beerLikedmanf</a:t>
            </a:r>
            <a:endParaRPr lang="en-US" b="0" dirty="0">
              <a:latin typeface="Cambria"/>
              <a:cs typeface="Cambria"/>
              <a:sym typeface="Wingdings"/>
            </a:endParaRPr>
          </a:p>
          <a:p>
            <a:pPr marL="457200" indent="-457200">
              <a:buAutoNum type="arabicParenR"/>
            </a:pPr>
            <a:r>
              <a:rPr lang="en-US" b="0" dirty="0">
                <a:latin typeface="Cambria"/>
                <a:sym typeface="Wingdings"/>
              </a:rPr>
              <a:t>name-&gt;</a:t>
            </a:r>
            <a:r>
              <a:rPr lang="en-US" b="0" dirty="0" err="1">
                <a:latin typeface="Cambria"/>
                <a:sym typeface="Wingdings"/>
              </a:rPr>
              <a:t>addr</a:t>
            </a:r>
            <a:r>
              <a:rPr lang="en-US" b="0" dirty="0">
                <a:latin typeface="Cambria"/>
                <a:sym typeface="Wingdings"/>
              </a:rPr>
              <a:t> is a violation. R1(name, </a:t>
            </a:r>
            <a:r>
              <a:rPr lang="en-US" b="0" dirty="0" err="1">
                <a:latin typeface="Cambria"/>
                <a:sym typeface="Wingdings"/>
              </a:rPr>
              <a:t>addr</a:t>
            </a:r>
            <a:r>
              <a:rPr lang="en-US" b="0" dirty="0">
                <a:latin typeface="Cambria"/>
                <a:sym typeface="Wingdings"/>
              </a:rPr>
              <a:t>), which is in BCNF </a:t>
            </a:r>
          </a:p>
          <a:p>
            <a:pPr marL="457200" indent="-457200">
              <a:buAutoNum type="arabicParenR"/>
            </a:pPr>
            <a:r>
              <a:rPr lang="en-US" b="0" dirty="0">
                <a:latin typeface="Cambria"/>
                <a:sym typeface="Wingdings"/>
              </a:rPr>
              <a:t>R(name, </a:t>
            </a:r>
            <a:r>
              <a:rPr lang="en-US" b="0" dirty="0" err="1">
                <a:latin typeface="Cambria"/>
                <a:sym typeface="Wingdings"/>
              </a:rPr>
              <a:t>beersLiked</a:t>
            </a:r>
            <a:r>
              <a:rPr lang="en-US" b="0" dirty="0">
                <a:latin typeface="Cambria"/>
                <a:sym typeface="Wingdings"/>
              </a:rPr>
              <a:t>, </a:t>
            </a:r>
            <a:r>
              <a:rPr lang="en-US" b="0" dirty="0" err="1">
                <a:latin typeface="Cambria"/>
                <a:sym typeface="Wingdings"/>
              </a:rPr>
              <a:t>manf</a:t>
            </a:r>
            <a:r>
              <a:rPr lang="en-US" b="0" dirty="0">
                <a:latin typeface="Cambria"/>
                <a:sym typeface="Wingdings"/>
              </a:rPr>
              <a:t>, </a:t>
            </a:r>
            <a:r>
              <a:rPr lang="en-US" b="0" dirty="0" err="1">
                <a:latin typeface="Cambria"/>
                <a:sym typeface="Wingdings"/>
              </a:rPr>
              <a:t>favBeer</a:t>
            </a:r>
            <a:r>
              <a:rPr lang="en-US" b="0" dirty="0">
                <a:latin typeface="Cambria"/>
                <a:sym typeface="Wingdings"/>
              </a:rPr>
              <a:t>), is this in BCNF? </a:t>
            </a:r>
          </a:p>
          <a:p>
            <a:pPr marL="457200" indent="-457200">
              <a:buAutoNum type="arabicParenR"/>
            </a:pPr>
            <a:r>
              <a:rPr lang="en-US" b="0" dirty="0">
                <a:latin typeface="Cambria"/>
                <a:sym typeface="Wingdings"/>
              </a:rPr>
              <a:t>F={name-&gt;</a:t>
            </a:r>
            <a:r>
              <a:rPr lang="en-US" b="0" dirty="0" err="1">
                <a:latin typeface="Cambria"/>
                <a:sym typeface="Wingdings"/>
              </a:rPr>
              <a:t>favBeer</a:t>
            </a:r>
            <a:r>
              <a:rPr lang="en-US" b="0" dirty="0">
                <a:latin typeface="Cambria"/>
                <a:sym typeface="Wingdings"/>
              </a:rPr>
              <a:t>, </a:t>
            </a:r>
            <a:r>
              <a:rPr lang="en-US" b="0" dirty="0" err="1">
                <a:latin typeface="Cambria"/>
                <a:sym typeface="Wingdings"/>
              </a:rPr>
              <a:t>beerLiked</a:t>
            </a:r>
            <a:r>
              <a:rPr lang="en-US" b="0" dirty="0">
                <a:latin typeface="Cambria"/>
                <a:sym typeface="Wingdings"/>
              </a:rPr>
              <a:t>-&gt;</a:t>
            </a:r>
            <a:r>
              <a:rPr lang="en-US" b="0" dirty="0" err="1">
                <a:latin typeface="Cambria"/>
                <a:sym typeface="Wingdings"/>
              </a:rPr>
              <a:t>manf</a:t>
            </a:r>
            <a:r>
              <a:rPr lang="en-US" b="0" dirty="0">
                <a:latin typeface="Cambria"/>
                <a:sym typeface="Wingdings"/>
              </a:rPr>
              <a:t>} </a:t>
            </a:r>
          </a:p>
          <a:p>
            <a:pPr marL="914400" lvl="1" indent="-457200">
              <a:buAutoNum type="arabicParenR"/>
            </a:pPr>
            <a:r>
              <a:rPr lang="en-US" b="0" dirty="0">
                <a:latin typeface="Cambria"/>
                <a:sym typeface="Wingdings"/>
              </a:rPr>
              <a:t>Is name-&gt;</a:t>
            </a:r>
            <a:r>
              <a:rPr lang="en-US" b="0" dirty="0" err="1">
                <a:latin typeface="Cambria"/>
                <a:sym typeface="Wingdings"/>
              </a:rPr>
              <a:t>favBeer</a:t>
            </a:r>
            <a:r>
              <a:rPr lang="en-US" b="0" dirty="0">
                <a:latin typeface="Cambria"/>
                <a:sym typeface="Wingdings"/>
              </a:rPr>
              <a:t> violating? Yes, since name is not a </a:t>
            </a:r>
            <a:r>
              <a:rPr lang="en-US" b="0" dirty="0" err="1">
                <a:latin typeface="Cambria"/>
                <a:sym typeface="Wingdings"/>
              </a:rPr>
              <a:t>superkey</a:t>
            </a:r>
            <a:endParaRPr lang="en-US" b="0" dirty="0">
              <a:latin typeface="Cambria"/>
              <a:sym typeface="Wingdings"/>
            </a:endParaRPr>
          </a:p>
          <a:p>
            <a:pPr marL="914400" lvl="1" indent="-457200">
              <a:buAutoNum type="arabicParenR"/>
            </a:pPr>
            <a:r>
              <a:rPr lang="en-US" b="0" dirty="0">
                <a:latin typeface="Cambria"/>
                <a:sym typeface="Wingdings"/>
              </a:rPr>
              <a:t>R2(name, </a:t>
            </a:r>
            <a:r>
              <a:rPr lang="en-US" b="0" dirty="0" err="1">
                <a:latin typeface="Cambria"/>
                <a:sym typeface="Wingdings"/>
              </a:rPr>
              <a:t>favBeer</a:t>
            </a:r>
            <a:r>
              <a:rPr lang="en-US" b="0" dirty="0">
                <a:latin typeface="Cambria"/>
                <a:sym typeface="Wingdings"/>
              </a:rPr>
              <a:t>), R(name, </a:t>
            </a:r>
            <a:r>
              <a:rPr lang="en-US" b="0" dirty="0" err="1">
                <a:latin typeface="Cambria"/>
                <a:sym typeface="Wingdings"/>
              </a:rPr>
              <a:t>beersLiked</a:t>
            </a:r>
            <a:r>
              <a:rPr lang="en-US" b="0" dirty="0">
                <a:latin typeface="Cambria"/>
                <a:sym typeface="Wingdings"/>
              </a:rPr>
              <a:t>, </a:t>
            </a:r>
            <a:r>
              <a:rPr lang="en-US" b="0" dirty="0" err="1">
                <a:latin typeface="Cambria"/>
                <a:sym typeface="Wingdings"/>
              </a:rPr>
              <a:t>manf</a:t>
            </a:r>
            <a:r>
              <a:rPr lang="en-US" b="0" dirty="0">
                <a:latin typeface="Cambria"/>
                <a:sym typeface="Wingdings"/>
              </a:rPr>
              <a:t>)</a:t>
            </a:r>
          </a:p>
        </p:txBody>
      </p:sp>
    </p:spTree>
    <p:extLst>
      <p:ext uri="{BB962C8B-B14F-4D97-AF65-F5344CB8AC3E}">
        <p14:creationId xmlns:p14="http://schemas.microsoft.com/office/powerpoint/2010/main" val="2910101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Text Box 2"/>
          <p:cNvSpPr txBox="1">
            <a:spLocks noChangeArrowheads="1"/>
          </p:cNvSpPr>
          <p:nvPr/>
        </p:nvSpPr>
        <p:spPr bwMode="auto">
          <a:xfrm>
            <a:off x="1752600" y="238780"/>
            <a:ext cx="4942379" cy="523220"/>
          </a:xfrm>
          <a:prstGeom prst="rect">
            <a:avLst/>
          </a:prstGeom>
          <a:noFill/>
          <a:ln w="9525">
            <a:noFill/>
            <a:miter lim="800000"/>
            <a:headEnd/>
            <a:tailEnd/>
          </a:ln>
        </p:spPr>
        <p:txBody>
          <a:bodyPr wrap="none">
            <a:spAutoFit/>
          </a:bodyPr>
          <a:lstStyle/>
          <a:p>
            <a:r>
              <a:rPr lang="en-US" sz="2800" b="0">
                <a:latin typeface="Cambria"/>
                <a:cs typeface="Cambria"/>
              </a:rPr>
              <a:t>Example: BCNF Decomposition</a:t>
            </a:r>
          </a:p>
        </p:txBody>
      </p:sp>
      <p:sp>
        <p:nvSpPr>
          <p:cNvPr id="20486" name="Text Box 3"/>
          <p:cNvSpPr txBox="1">
            <a:spLocks noChangeArrowheads="1"/>
          </p:cNvSpPr>
          <p:nvPr/>
        </p:nvSpPr>
        <p:spPr bwMode="auto">
          <a:xfrm>
            <a:off x="762000" y="914400"/>
            <a:ext cx="6858000" cy="707886"/>
          </a:xfrm>
          <a:prstGeom prst="rect">
            <a:avLst/>
          </a:prstGeom>
          <a:noFill/>
          <a:ln w="9525">
            <a:noFill/>
            <a:miter lim="800000"/>
            <a:headEnd/>
            <a:tailEnd/>
          </a:ln>
        </p:spPr>
        <p:txBody>
          <a:bodyPr wrap="square">
            <a:spAutoFit/>
          </a:bodyPr>
          <a:lstStyle/>
          <a:p>
            <a:r>
              <a:rPr lang="en-US" sz="2000" b="0" dirty="0">
                <a:latin typeface="Cambria"/>
                <a:cs typeface="Cambria"/>
              </a:rPr>
              <a:t>Drinkers(name, </a:t>
            </a:r>
            <a:r>
              <a:rPr lang="en-US" sz="2000" b="0" dirty="0" err="1">
                <a:latin typeface="Cambria"/>
                <a:cs typeface="Cambria"/>
              </a:rPr>
              <a:t>addr</a:t>
            </a:r>
            <a:r>
              <a:rPr lang="en-US" sz="2000" b="0" dirty="0">
                <a:latin typeface="Cambria"/>
                <a:cs typeface="Cambria"/>
              </a:rPr>
              <a:t>, </a:t>
            </a:r>
            <a:r>
              <a:rPr lang="en-US" sz="2000" b="0" dirty="0" err="1">
                <a:latin typeface="Cambria"/>
                <a:cs typeface="Cambria"/>
              </a:rPr>
              <a:t>beersLiked</a:t>
            </a:r>
            <a:r>
              <a:rPr lang="en-US" sz="2000" b="0" dirty="0">
                <a:latin typeface="Cambria"/>
                <a:cs typeface="Cambria"/>
              </a:rPr>
              <a:t>, </a:t>
            </a:r>
            <a:r>
              <a:rPr lang="en-US" sz="2000" b="0" dirty="0" err="1">
                <a:latin typeface="Cambria"/>
                <a:cs typeface="Cambria"/>
              </a:rPr>
              <a:t>manf</a:t>
            </a:r>
            <a:r>
              <a:rPr lang="en-US" sz="2000" b="0" dirty="0">
                <a:latin typeface="Cambria"/>
                <a:cs typeface="Cambria"/>
              </a:rPr>
              <a:t>, </a:t>
            </a:r>
            <a:r>
              <a:rPr lang="en-US" sz="2000" b="0" dirty="0" err="1">
                <a:latin typeface="Cambria"/>
                <a:cs typeface="Cambria"/>
              </a:rPr>
              <a:t>favBeer</a:t>
            </a:r>
            <a:r>
              <a:rPr lang="en-US" sz="2000" b="0" dirty="0">
                <a:latin typeface="Cambria"/>
                <a:cs typeface="Cambria"/>
              </a:rPr>
              <a:t>) </a:t>
            </a:r>
          </a:p>
          <a:p>
            <a:r>
              <a:rPr lang="en-US" sz="2000" b="0" dirty="0">
                <a:latin typeface="Cambria"/>
                <a:cs typeface="Cambria"/>
              </a:rPr>
              <a:t>FDs = </a:t>
            </a:r>
            <a:r>
              <a:rPr lang="en-US" sz="2000" b="0" dirty="0" err="1">
                <a:latin typeface="Cambria"/>
                <a:cs typeface="Cambria"/>
              </a:rPr>
              <a:t>name</a:t>
            </a:r>
            <a:r>
              <a:rPr lang="en-US" sz="2000" b="0" dirty="0" err="1">
                <a:latin typeface="Cambria"/>
                <a:cs typeface="Cambria"/>
                <a:sym typeface="Wingdings"/>
              </a:rPr>
              <a:t>addr</a:t>
            </a:r>
            <a:r>
              <a:rPr lang="en-US" sz="2000" b="0" dirty="0">
                <a:latin typeface="Cambria"/>
                <a:cs typeface="Cambria"/>
                <a:sym typeface="Wingdings"/>
              </a:rPr>
              <a:t>, name </a:t>
            </a:r>
            <a:r>
              <a:rPr lang="en-US" sz="2000" b="0" dirty="0" err="1">
                <a:latin typeface="Cambria"/>
                <a:cs typeface="Cambria"/>
                <a:sym typeface="Wingdings"/>
              </a:rPr>
              <a:t>favBeer</a:t>
            </a:r>
            <a:r>
              <a:rPr lang="en-US" sz="2000" b="0" dirty="0">
                <a:latin typeface="Cambria"/>
                <a:cs typeface="Cambria"/>
                <a:sym typeface="Wingdings"/>
              </a:rPr>
              <a:t>, </a:t>
            </a:r>
            <a:r>
              <a:rPr lang="en-US" sz="2000" b="0" dirty="0" err="1">
                <a:latin typeface="Cambria"/>
                <a:cs typeface="Cambria"/>
                <a:sym typeface="Wingdings"/>
              </a:rPr>
              <a:t>beerLikedmanf</a:t>
            </a:r>
            <a:endParaRPr lang="en-US" sz="2000" b="0" dirty="0">
              <a:latin typeface="Cambria"/>
              <a:cs typeface="Cambria"/>
              <a:sym typeface="Wingdings"/>
            </a:endParaRPr>
          </a:p>
        </p:txBody>
      </p:sp>
      <p:sp>
        <p:nvSpPr>
          <p:cNvPr id="4" name="Text Box 3"/>
          <p:cNvSpPr txBox="1">
            <a:spLocks noChangeArrowheads="1"/>
          </p:cNvSpPr>
          <p:nvPr/>
        </p:nvSpPr>
        <p:spPr bwMode="auto">
          <a:xfrm>
            <a:off x="533400" y="1905000"/>
            <a:ext cx="6019800" cy="400110"/>
          </a:xfrm>
          <a:prstGeom prst="rect">
            <a:avLst/>
          </a:prstGeom>
          <a:noFill/>
          <a:ln w="9525">
            <a:solidFill>
              <a:schemeClr val="tx1"/>
            </a:solidFill>
            <a:miter lim="800000"/>
            <a:headEnd/>
            <a:tailEnd/>
          </a:ln>
        </p:spPr>
        <p:txBody>
          <a:bodyPr wrap="square">
            <a:spAutoFit/>
          </a:bodyPr>
          <a:lstStyle/>
          <a:p>
            <a:r>
              <a:rPr lang="en-US" sz="2000" b="0" dirty="0">
                <a:latin typeface="Cambria"/>
                <a:cs typeface="Cambria"/>
              </a:rPr>
              <a:t>Drinkers(name, </a:t>
            </a:r>
            <a:r>
              <a:rPr lang="en-US" sz="2000" b="0" dirty="0" err="1">
                <a:latin typeface="Cambria"/>
                <a:cs typeface="Cambria"/>
              </a:rPr>
              <a:t>addr</a:t>
            </a:r>
            <a:r>
              <a:rPr lang="en-US" sz="2000" b="0" dirty="0">
                <a:latin typeface="Cambria"/>
                <a:cs typeface="Cambria"/>
              </a:rPr>
              <a:t>, </a:t>
            </a:r>
            <a:r>
              <a:rPr lang="en-US" sz="2000" b="0" dirty="0" err="1">
                <a:latin typeface="Cambria"/>
                <a:cs typeface="Cambria"/>
              </a:rPr>
              <a:t>beersLiked</a:t>
            </a:r>
            <a:r>
              <a:rPr lang="en-US" sz="2000" b="0" dirty="0">
                <a:latin typeface="Cambria"/>
                <a:cs typeface="Cambria"/>
              </a:rPr>
              <a:t>, </a:t>
            </a:r>
            <a:r>
              <a:rPr lang="en-US" sz="2000" b="0" dirty="0" err="1">
                <a:latin typeface="Cambria"/>
                <a:cs typeface="Cambria"/>
              </a:rPr>
              <a:t>manf</a:t>
            </a:r>
            <a:r>
              <a:rPr lang="en-US" sz="2000" b="0" dirty="0">
                <a:latin typeface="Cambria"/>
                <a:cs typeface="Cambria"/>
              </a:rPr>
              <a:t>, </a:t>
            </a:r>
            <a:r>
              <a:rPr lang="en-US" sz="2000" b="0" dirty="0" err="1">
                <a:latin typeface="Cambria"/>
                <a:cs typeface="Cambria"/>
              </a:rPr>
              <a:t>favBeer</a:t>
            </a:r>
            <a:r>
              <a:rPr lang="en-US" sz="2000" b="0" dirty="0">
                <a:latin typeface="Cambria"/>
                <a:cs typeface="Cambria"/>
              </a:rPr>
              <a:t>) </a:t>
            </a:r>
          </a:p>
        </p:txBody>
      </p:sp>
      <p:sp>
        <p:nvSpPr>
          <p:cNvPr id="5" name="Text Box 3"/>
          <p:cNvSpPr txBox="1">
            <a:spLocks noChangeArrowheads="1"/>
          </p:cNvSpPr>
          <p:nvPr/>
        </p:nvSpPr>
        <p:spPr bwMode="auto">
          <a:xfrm>
            <a:off x="2667000" y="4572000"/>
            <a:ext cx="4419600" cy="646331"/>
          </a:xfrm>
          <a:prstGeom prst="rect">
            <a:avLst/>
          </a:prstGeom>
          <a:noFill/>
          <a:ln w="9525">
            <a:noFill/>
            <a:miter lim="800000"/>
            <a:headEnd/>
            <a:tailEnd/>
          </a:ln>
        </p:spPr>
        <p:txBody>
          <a:bodyPr wrap="square">
            <a:spAutoFit/>
          </a:bodyPr>
          <a:lstStyle/>
          <a:p>
            <a:pPr marL="342900" indent="-342900">
              <a:buFont typeface="Arial"/>
              <a:buChar char="•"/>
            </a:pPr>
            <a:r>
              <a:rPr lang="en-US" sz="1800" b="0" dirty="0" err="1">
                <a:solidFill>
                  <a:srgbClr val="3333CC"/>
                </a:solidFill>
                <a:latin typeface="Cambria"/>
                <a:cs typeface="Cambria"/>
              </a:rPr>
              <a:t>beersLiked</a:t>
            </a:r>
            <a:r>
              <a:rPr lang="en-US" sz="1800" dirty="0">
                <a:solidFill>
                  <a:srgbClr val="3333CC"/>
                </a:solidFill>
                <a:latin typeface="Cambria"/>
                <a:cs typeface="Cambria"/>
              </a:rPr>
              <a:t>‐</a:t>
            </a:r>
            <a:r>
              <a:rPr lang="en-US" sz="1800" b="0" dirty="0">
                <a:solidFill>
                  <a:srgbClr val="3333CC"/>
                </a:solidFill>
                <a:latin typeface="Cambria"/>
                <a:cs typeface="Cambria"/>
              </a:rPr>
              <a:t>&gt;</a:t>
            </a:r>
            <a:r>
              <a:rPr lang="en-US" sz="1800" b="0" dirty="0" err="1">
                <a:solidFill>
                  <a:srgbClr val="3333CC"/>
                </a:solidFill>
                <a:latin typeface="Cambria"/>
                <a:cs typeface="Cambria"/>
              </a:rPr>
              <a:t>manf</a:t>
            </a:r>
            <a:r>
              <a:rPr lang="en-US" sz="1800" b="0" dirty="0">
                <a:solidFill>
                  <a:srgbClr val="3333CC"/>
                </a:solidFill>
                <a:latin typeface="Cambria"/>
                <a:cs typeface="Cambria"/>
              </a:rPr>
              <a:t> violates BCNF</a:t>
            </a:r>
          </a:p>
          <a:p>
            <a:pPr marL="342900" indent="-342900">
              <a:buFont typeface="Arial"/>
              <a:buChar char="•"/>
            </a:pPr>
            <a:r>
              <a:rPr lang="en-US" sz="1800" b="0" dirty="0">
                <a:solidFill>
                  <a:srgbClr val="3333CC"/>
                </a:solidFill>
                <a:latin typeface="Cambria"/>
                <a:cs typeface="Cambria"/>
              </a:rPr>
              <a:t>{</a:t>
            </a:r>
            <a:r>
              <a:rPr lang="en-US" sz="1800" b="0" dirty="0" err="1">
                <a:solidFill>
                  <a:srgbClr val="3333CC"/>
                </a:solidFill>
                <a:latin typeface="Cambria"/>
                <a:cs typeface="Cambria"/>
              </a:rPr>
              <a:t>beersLiked</a:t>
            </a:r>
            <a:r>
              <a:rPr lang="en-US" sz="1800" b="0" dirty="0">
                <a:solidFill>
                  <a:srgbClr val="3333CC"/>
                </a:solidFill>
                <a:latin typeface="Cambria"/>
                <a:cs typeface="Cambria"/>
              </a:rPr>
              <a:t>}+ = {name, </a:t>
            </a:r>
            <a:r>
              <a:rPr lang="en-US" sz="1800" b="0" dirty="0" err="1">
                <a:solidFill>
                  <a:srgbClr val="3333CC"/>
                </a:solidFill>
                <a:latin typeface="Cambria"/>
                <a:cs typeface="Cambria"/>
              </a:rPr>
              <a:t>beersLiked</a:t>
            </a:r>
            <a:r>
              <a:rPr lang="en-US" sz="1800" b="0" dirty="0">
                <a:solidFill>
                  <a:srgbClr val="3333CC"/>
                </a:solidFill>
                <a:latin typeface="Cambria"/>
                <a:cs typeface="Cambria"/>
              </a:rPr>
              <a:t>}</a:t>
            </a:r>
            <a:endParaRPr lang="en-US" sz="2000" b="0" dirty="0">
              <a:solidFill>
                <a:srgbClr val="3333CC"/>
              </a:solidFill>
              <a:latin typeface="Cambria"/>
              <a:cs typeface="Cambria"/>
            </a:endParaRPr>
          </a:p>
        </p:txBody>
      </p:sp>
      <p:sp>
        <p:nvSpPr>
          <p:cNvPr id="6" name="Text Box 3"/>
          <p:cNvSpPr txBox="1">
            <a:spLocks noChangeArrowheads="1"/>
          </p:cNvSpPr>
          <p:nvPr/>
        </p:nvSpPr>
        <p:spPr bwMode="auto">
          <a:xfrm>
            <a:off x="1676400" y="3124200"/>
            <a:ext cx="4038600" cy="400110"/>
          </a:xfrm>
          <a:prstGeom prst="rect">
            <a:avLst/>
          </a:prstGeom>
          <a:noFill/>
          <a:ln w="9525">
            <a:solidFill>
              <a:schemeClr val="tx1"/>
            </a:solidFill>
            <a:miter lim="800000"/>
            <a:headEnd/>
            <a:tailEnd/>
          </a:ln>
        </p:spPr>
        <p:txBody>
          <a:bodyPr wrap="square">
            <a:spAutoFit/>
          </a:bodyPr>
          <a:lstStyle/>
          <a:p>
            <a:r>
              <a:rPr lang="en-US" sz="2000" b="0" dirty="0">
                <a:latin typeface="Cambria"/>
                <a:cs typeface="Cambria"/>
              </a:rPr>
              <a:t>Drinkers1(name, </a:t>
            </a:r>
            <a:r>
              <a:rPr lang="en-US" sz="2000" b="0" dirty="0" err="1">
                <a:latin typeface="Cambria"/>
                <a:cs typeface="Cambria"/>
              </a:rPr>
              <a:t>addr</a:t>
            </a:r>
            <a:r>
              <a:rPr lang="en-US" sz="2000" b="0" dirty="0">
                <a:latin typeface="Cambria"/>
                <a:cs typeface="Cambria"/>
              </a:rPr>
              <a:t>, </a:t>
            </a:r>
            <a:r>
              <a:rPr lang="en-US" sz="2000" b="0" dirty="0" err="1">
                <a:latin typeface="Cambria"/>
                <a:cs typeface="Cambria"/>
              </a:rPr>
              <a:t>favBeer</a:t>
            </a:r>
            <a:r>
              <a:rPr lang="en-US" sz="2000" b="0" dirty="0">
                <a:latin typeface="Cambria"/>
                <a:cs typeface="Cambria"/>
              </a:rPr>
              <a:t>) </a:t>
            </a:r>
          </a:p>
        </p:txBody>
      </p:sp>
      <p:sp>
        <p:nvSpPr>
          <p:cNvPr id="2" name="Rectangle 1"/>
          <p:cNvSpPr/>
          <p:nvPr/>
        </p:nvSpPr>
        <p:spPr>
          <a:xfrm>
            <a:off x="1752600" y="2362200"/>
            <a:ext cx="4038600" cy="646331"/>
          </a:xfrm>
          <a:prstGeom prst="rect">
            <a:avLst/>
          </a:prstGeom>
        </p:spPr>
        <p:txBody>
          <a:bodyPr wrap="square">
            <a:spAutoFit/>
          </a:bodyPr>
          <a:lstStyle/>
          <a:p>
            <a:pPr marL="342900" indent="-342900">
              <a:buFont typeface="Arial"/>
              <a:buChar char="•"/>
            </a:pPr>
            <a:r>
              <a:rPr lang="en-US" sz="1800" b="0" dirty="0" err="1">
                <a:solidFill>
                  <a:srgbClr val="3333CC"/>
                </a:solidFill>
                <a:latin typeface="Cambria"/>
                <a:cs typeface="Cambria"/>
              </a:rPr>
              <a:t>name</a:t>
            </a:r>
            <a:r>
              <a:rPr lang="en-US" sz="1800" b="0" dirty="0" err="1">
                <a:solidFill>
                  <a:srgbClr val="3333CC"/>
                </a:solidFill>
                <a:latin typeface="Cambria"/>
                <a:cs typeface="Cambria"/>
                <a:sym typeface="Wingdings"/>
              </a:rPr>
              <a:t>addr</a:t>
            </a:r>
            <a:r>
              <a:rPr lang="en-US" sz="1800" b="0" dirty="0">
                <a:solidFill>
                  <a:srgbClr val="3333CC"/>
                </a:solidFill>
                <a:latin typeface="Cambria"/>
                <a:cs typeface="Cambria"/>
                <a:sym typeface="Wingdings"/>
              </a:rPr>
              <a:t> violates BCNF</a:t>
            </a:r>
          </a:p>
          <a:p>
            <a:pPr marL="342900" indent="-342900">
              <a:buFont typeface="Arial"/>
              <a:buChar char="•"/>
            </a:pPr>
            <a:r>
              <a:rPr lang="en-US" sz="1800" b="0" dirty="0">
                <a:solidFill>
                  <a:srgbClr val="3333CC"/>
                </a:solidFill>
                <a:latin typeface="Cambria"/>
                <a:cs typeface="Cambria"/>
                <a:sym typeface="Wingdings"/>
              </a:rPr>
              <a:t>{name}+ = {name, </a:t>
            </a:r>
            <a:r>
              <a:rPr lang="en-US" sz="1800" b="0" dirty="0" err="1">
                <a:solidFill>
                  <a:srgbClr val="3333CC"/>
                </a:solidFill>
                <a:latin typeface="Cambria"/>
                <a:cs typeface="Cambria"/>
                <a:sym typeface="Wingdings"/>
              </a:rPr>
              <a:t>addr</a:t>
            </a:r>
            <a:r>
              <a:rPr lang="en-US" sz="1800" b="0" dirty="0">
                <a:solidFill>
                  <a:srgbClr val="3333CC"/>
                </a:solidFill>
                <a:latin typeface="Cambria"/>
                <a:cs typeface="Cambria"/>
                <a:sym typeface="Wingdings"/>
              </a:rPr>
              <a:t>, </a:t>
            </a:r>
            <a:r>
              <a:rPr lang="en-US" sz="1800" b="0" dirty="0" err="1">
                <a:solidFill>
                  <a:srgbClr val="3333CC"/>
                </a:solidFill>
                <a:latin typeface="Cambria"/>
                <a:cs typeface="Cambria"/>
                <a:sym typeface="Wingdings"/>
              </a:rPr>
              <a:t>favBeer</a:t>
            </a:r>
            <a:r>
              <a:rPr lang="en-US" sz="1800" b="0" dirty="0">
                <a:solidFill>
                  <a:srgbClr val="3333CC"/>
                </a:solidFill>
                <a:latin typeface="Cambria"/>
                <a:cs typeface="Cambria"/>
                <a:sym typeface="Wingdings"/>
              </a:rPr>
              <a:t>} </a:t>
            </a:r>
            <a:endParaRPr lang="en-US">
              <a:solidFill>
                <a:srgbClr val="3333CC"/>
              </a:solidFill>
              <a:latin typeface="Cambria"/>
              <a:cs typeface="Cambria"/>
            </a:endParaRPr>
          </a:p>
        </p:txBody>
      </p:sp>
      <p:sp>
        <p:nvSpPr>
          <p:cNvPr id="8" name="Text Box 3"/>
          <p:cNvSpPr txBox="1">
            <a:spLocks noChangeArrowheads="1"/>
          </p:cNvSpPr>
          <p:nvPr/>
        </p:nvSpPr>
        <p:spPr bwMode="auto">
          <a:xfrm>
            <a:off x="1676400" y="4019490"/>
            <a:ext cx="4419600" cy="400110"/>
          </a:xfrm>
          <a:prstGeom prst="rect">
            <a:avLst/>
          </a:prstGeom>
          <a:noFill/>
          <a:ln w="9525">
            <a:solidFill>
              <a:schemeClr val="tx1"/>
            </a:solidFill>
            <a:miter lim="800000"/>
            <a:headEnd/>
            <a:tailEnd/>
          </a:ln>
        </p:spPr>
        <p:txBody>
          <a:bodyPr wrap="square">
            <a:spAutoFit/>
          </a:bodyPr>
          <a:lstStyle/>
          <a:p>
            <a:r>
              <a:rPr lang="en-US" sz="2000" b="0" dirty="0">
                <a:latin typeface="Cambria"/>
                <a:cs typeface="Cambria"/>
              </a:rPr>
              <a:t>Drinkers2(name, </a:t>
            </a:r>
            <a:r>
              <a:rPr lang="en-US" sz="2000" b="0" dirty="0" err="1">
                <a:latin typeface="Cambria"/>
                <a:cs typeface="Cambria"/>
              </a:rPr>
              <a:t>beersLiked</a:t>
            </a:r>
            <a:r>
              <a:rPr lang="en-US" sz="2000" b="0" dirty="0">
                <a:latin typeface="Cambria"/>
                <a:cs typeface="Cambria"/>
              </a:rPr>
              <a:t>, </a:t>
            </a:r>
            <a:r>
              <a:rPr lang="en-US" sz="2000" b="0" dirty="0" err="1">
                <a:latin typeface="Cambria"/>
                <a:cs typeface="Cambria"/>
              </a:rPr>
              <a:t>manf)</a:t>
            </a:r>
            <a:r>
              <a:rPr lang="en-US" sz="2000" b="0" dirty="0">
                <a:latin typeface="Cambria"/>
                <a:cs typeface="Cambria"/>
              </a:rPr>
              <a:t> </a:t>
            </a:r>
          </a:p>
        </p:txBody>
      </p:sp>
      <p:cxnSp>
        <p:nvCxnSpPr>
          <p:cNvPr id="7" name="Straight Connector 6"/>
          <p:cNvCxnSpPr/>
          <p:nvPr/>
        </p:nvCxnSpPr>
        <p:spPr bwMode="auto">
          <a:xfrm>
            <a:off x="1219200" y="2286000"/>
            <a:ext cx="0" cy="1905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Straight Arrow Connector 9"/>
          <p:cNvCxnSpPr>
            <a:endCxn id="6" idx="1"/>
          </p:cNvCxnSpPr>
          <p:nvPr/>
        </p:nvCxnSpPr>
        <p:spPr bwMode="auto">
          <a:xfrm>
            <a:off x="1219200" y="3276600"/>
            <a:ext cx="457200" cy="476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Straight Arrow Connector 14"/>
          <p:cNvCxnSpPr/>
          <p:nvPr/>
        </p:nvCxnSpPr>
        <p:spPr bwMode="auto">
          <a:xfrm>
            <a:off x="1219200" y="4191000"/>
            <a:ext cx="457200" cy="476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7" name="Text Box 3"/>
          <p:cNvSpPr txBox="1">
            <a:spLocks noChangeArrowheads="1"/>
          </p:cNvSpPr>
          <p:nvPr/>
        </p:nvSpPr>
        <p:spPr bwMode="auto">
          <a:xfrm>
            <a:off x="2590800" y="6096000"/>
            <a:ext cx="4419600" cy="400110"/>
          </a:xfrm>
          <a:prstGeom prst="rect">
            <a:avLst/>
          </a:prstGeom>
          <a:noFill/>
          <a:ln w="9525">
            <a:solidFill>
              <a:schemeClr val="tx1"/>
            </a:solidFill>
            <a:miter lim="800000"/>
            <a:headEnd/>
            <a:tailEnd/>
          </a:ln>
        </p:spPr>
        <p:txBody>
          <a:bodyPr wrap="square">
            <a:spAutoFit/>
          </a:bodyPr>
          <a:lstStyle/>
          <a:p>
            <a:r>
              <a:rPr lang="en-US" sz="2000" b="0" dirty="0">
                <a:latin typeface="Cambria"/>
                <a:cs typeface="Cambria"/>
              </a:rPr>
              <a:t>Drinkers4(name, </a:t>
            </a:r>
            <a:r>
              <a:rPr lang="en-US" sz="2000" b="0" dirty="0" err="1">
                <a:latin typeface="Cambria"/>
                <a:cs typeface="Cambria"/>
              </a:rPr>
              <a:t>beersLiked)</a:t>
            </a:r>
            <a:r>
              <a:rPr lang="en-US" sz="2000" b="0" dirty="0">
                <a:latin typeface="Cambria"/>
                <a:cs typeface="Cambria"/>
              </a:rPr>
              <a:t> </a:t>
            </a:r>
          </a:p>
        </p:txBody>
      </p:sp>
      <p:sp>
        <p:nvSpPr>
          <p:cNvPr id="18" name="Text Box 3"/>
          <p:cNvSpPr txBox="1">
            <a:spLocks noChangeArrowheads="1"/>
          </p:cNvSpPr>
          <p:nvPr/>
        </p:nvSpPr>
        <p:spPr bwMode="auto">
          <a:xfrm>
            <a:off x="2590800" y="5334000"/>
            <a:ext cx="4419600" cy="400110"/>
          </a:xfrm>
          <a:prstGeom prst="rect">
            <a:avLst/>
          </a:prstGeom>
          <a:noFill/>
          <a:ln w="9525">
            <a:solidFill>
              <a:schemeClr val="tx1"/>
            </a:solidFill>
            <a:miter lim="800000"/>
            <a:headEnd/>
            <a:tailEnd/>
          </a:ln>
        </p:spPr>
        <p:txBody>
          <a:bodyPr wrap="square">
            <a:spAutoFit/>
          </a:bodyPr>
          <a:lstStyle/>
          <a:p>
            <a:r>
              <a:rPr lang="en-US" sz="2000" b="0" dirty="0">
                <a:latin typeface="Cambria"/>
                <a:cs typeface="Cambria"/>
              </a:rPr>
              <a:t>Drinkers3(beersLiked, </a:t>
            </a:r>
            <a:r>
              <a:rPr lang="en-US" sz="2000" b="0" dirty="0" err="1">
                <a:latin typeface="Cambria"/>
                <a:cs typeface="Cambria"/>
              </a:rPr>
              <a:t>manf)</a:t>
            </a:r>
            <a:r>
              <a:rPr lang="en-US" sz="2000" b="0" dirty="0">
                <a:latin typeface="Cambria"/>
                <a:cs typeface="Cambria"/>
              </a:rPr>
              <a:t> </a:t>
            </a:r>
          </a:p>
        </p:txBody>
      </p:sp>
      <p:cxnSp>
        <p:nvCxnSpPr>
          <p:cNvPr id="20" name="Straight Connector 19"/>
          <p:cNvCxnSpPr/>
          <p:nvPr/>
        </p:nvCxnSpPr>
        <p:spPr bwMode="auto">
          <a:xfrm>
            <a:off x="2133600" y="4419600"/>
            <a:ext cx="0" cy="1828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Straight Arrow Connector 20"/>
          <p:cNvCxnSpPr/>
          <p:nvPr/>
        </p:nvCxnSpPr>
        <p:spPr bwMode="auto">
          <a:xfrm>
            <a:off x="2133600" y="5562600"/>
            <a:ext cx="457200" cy="476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2" name="Straight Arrow Connector 21"/>
          <p:cNvCxnSpPr/>
          <p:nvPr/>
        </p:nvCxnSpPr>
        <p:spPr bwMode="auto">
          <a:xfrm>
            <a:off x="2133600" y="6248400"/>
            <a:ext cx="457200" cy="476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272599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Text Box 2"/>
          <p:cNvSpPr txBox="1">
            <a:spLocks noChangeArrowheads="1"/>
          </p:cNvSpPr>
          <p:nvPr/>
        </p:nvSpPr>
        <p:spPr bwMode="auto">
          <a:xfrm>
            <a:off x="1752600" y="609600"/>
            <a:ext cx="4942379" cy="523220"/>
          </a:xfrm>
          <a:prstGeom prst="rect">
            <a:avLst/>
          </a:prstGeom>
          <a:noFill/>
          <a:ln w="9525">
            <a:noFill/>
            <a:miter lim="800000"/>
            <a:headEnd/>
            <a:tailEnd/>
          </a:ln>
        </p:spPr>
        <p:txBody>
          <a:bodyPr wrap="none">
            <a:spAutoFit/>
          </a:bodyPr>
          <a:lstStyle/>
          <a:p>
            <a:r>
              <a:rPr lang="en-US" sz="2800" b="0">
                <a:latin typeface="Cambria"/>
                <a:cs typeface="Cambria"/>
              </a:rPr>
              <a:t>Example: BCNF Decomposition</a:t>
            </a:r>
          </a:p>
        </p:txBody>
      </p:sp>
      <p:sp>
        <p:nvSpPr>
          <p:cNvPr id="20486" name="Text Box 3"/>
          <p:cNvSpPr txBox="1">
            <a:spLocks noChangeArrowheads="1"/>
          </p:cNvSpPr>
          <p:nvPr/>
        </p:nvSpPr>
        <p:spPr bwMode="auto">
          <a:xfrm>
            <a:off x="533400" y="1524000"/>
            <a:ext cx="7924800" cy="4955203"/>
          </a:xfrm>
          <a:prstGeom prst="rect">
            <a:avLst/>
          </a:prstGeom>
          <a:noFill/>
          <a:ln w="9525">
            <a:noFill/>
            <a:miter lim="800000"/>
            <a:headEnd/>
            <a:tailEnd/>
          </a:ln>
        </p:spPr>
        <p:txBody>
          <a:bodyPr wrap="square">
            <a:spAutoFit/>
          </a:bodyPr>
          <a:lstStyle/>
          <a:p>
            <a:r>
              <a:rPr lang="en-US" b="0" dirty="0">
                <a:latin typeface="Cambria"/>
                <a:cs typeface="Cambria"/>
              </a:rPr>
              <a:t>Drinkers(name, </a:t>
            </a:r>
            <a:r>
              <a:rPr lang="en-US" b="0" dirty="0" err="1">
                <a:latin typeface="Cambria"/>
                <a:cs typeface="Cambria"/>
              </a:rPr>
              <a:t>addr</a:t>
            </a:r>
            <a:r>
              <a:rPr lang="en-US" b="0" dirty="0">
                <a:latin typeface="Cambria"/>
                <a:cs typeface="Cambria"/>
              </a:rPr>
              <a:t>, </a:t>
            </a:r>
            <a:r>
              <a:rPr lang="en-US" b="0" dirty="0" err="1">
                <a:latin typeface="Cambria"/>
                <a:cs typeface="Cambria"/>
              </a:rPr>
              <a:t>beersLiked</a:t>
            </a:r>
            <a:r>
              <a:rPr lang="en-US" b="0" dirty="0">
                <a:latin typeface="Cambria"/>
                <a:cs typeface="Cambria"/>
              </a:rPr>
              <a:t>, </a:t>
            </a:r>
            <a:r>
              <a:rPr lang="en-US" b="0" dirty="0" err="1">
                <a:latin typeface="Cambria"/>
                <a:cs typeface="Cambria"/>
              </a:rPr>
              <a:t>manf</a:t>
            </a:r>
            <a:r>
              <a:rPr lang="en-US" b="0" dirty="0">
                <a:latin typeface="Cambria"/>
                <a:cs typeface="Cambria"/>
              </a:rPr>
              <a:t>, </a:t>
            </a:r>
            <a:r>
              <a:rPr lang="en-US" b="0" dirty="0" err="1">
                <a:latin typeface="Cambria"/>
                <a:cs typeface="Cambria"/>
              </a:rPr>
              <a:t>favBeer</a:t>
            </a:r>
            <a:r>
              <a:rPr lang="en-US" b="0" dirty="0">
                <a:latin typeface="Cambria"/>
                <a:cs typeface="Cambria"/>
              </a:rPr>
              <a:t>) </a:t>
            </a:r>
          </a:p>
          <a:p>
            <a:r>
              <a:rPr lang="en-US" b="0" dirty="0">
                <a:latin typeface="Cambria"/>
                <a:cs typeface="Cambria"/>
              </a:rPr>
              <a:t>FDs = </a:t>
            </a:r>
            <a:r>
              <a:rPr lang="en-US" b="0" dirty="0" err="1">
                <a:latin typeface="Cambria"/>
                <a:cs typeface="Cambria"/>
              </a:rPr>
              <a:t>name</a:t>
            </a:r>
            <a:r>
              <a:rPr lang="en-US" b="0" dirty="0" err="1">
                <a:latin typeface="Cambria"/>
                <a:cs typeface="Cambria"/>
                <a:sym typeface="Wingdings"/>
              </a:rPr>
              <a:t>addr</a:t>
            </a:r>
            <a:r>
              <a:rPr lang="en-US" b="0" dirty="0">
                <a:latin typeface="Cambria"/>
                <a:cs typeface="Cambria"/>
                <a:sym typeface="Wingdings"/>
              </a:rPr>
              <a:t>, name </a:t>
            </a:r>
            <a:r>
              <a:rPr lang="en-US" b="0" dirty="0" err="1">
                <a:latin typeface="Cambria"/>
                <a:cs typeface="Cambria"/>
                <a:sym typeface="Wingdings"/>
              </a:rPr>
              <a:t>favBeer</a:t>
            </a:r>
            <a:r>
              <a:rPr lang="en-US" b="0" dirty="0">
                <a:latin typeface="Cambria"/>
                <a:cs typeface="Cambria"/>
                <a:sym typeface="Wingdings"/>
              </a:rPr>
              <a:t>, </a:t>
            </a:r>
            <a:r>
              <a:rPr lang="en-US" b="0" dirty="0" err="1">
                <a:latin typeface="Cambria"/>
                <a:cs typeface="Cambria"/>
                <a:sym typeface="Wingdings"/>
              </a:rPr>
              <a:t>beerLikedmanf</a:t>
            </a:r>
            <a:endParaRPr lang="en-US" b="0" dirty="0">
              <a:latin typeface="Cambria"/>
              <a:cs typeface="Cambria"/>
              <a:sym typeface="Wingdings"/>
            </a:endParaRPr>
          </a:p>
          <a:p>
            <a:endParaRPr lang="en-US" sz="2000" b="0" dirty="0">
              <a:latin typeface="Cambria"/>
              <a:cs typeface="Cambria"/>
            </a:endParaRPr>
          </a:p>
          <a:p>
            <a:pPr marL="342900" indent="-342900">
              <a:buFont typeface="Arial"/>
              <a:buChar char="•"/>
            </a:pPr>
            <a:r>
              <a:rPr lang="en-US" b="0" dirty="0">
                <a:latin typeface="Cambria"/>
                <a:cs typeface="Cambria"/>
              </a:rPr>
              <a:t>The resulting decomposition of Drinkers</a:t>
            </a:r>
          </a:p>
          <a:p>
            <a:pPr marL="914400" lvl="1" indent="-457200">
              <a:buFont typeface="+mj-lt"/>
              <a:buAutoNum type="arabicPeriod"/>
            </a:pPr>
            <a:r>
              <a:rPr lang="en-US" sz="2000" b="0" dirty="0">
                <a:solidFill>
                  <a:srgbClr val="3333CC"/>
                </a:solidFill>
                <a:latin typeface="Cambria"/>
                <a:cs typeface="Cambria"/>
              </a:rPr>
              <a:t>Drinkers1(name, </a:t>
            </a:r>
            <a:r>
              <a:rPr lang="en-US" sz="2000" b="0" dirty="0" err="1">
                <a:solidFill>
                  <a:srgbClr val="3333CC"/>
                </a:solidFill>
                <a:latin typeface="Cambria"/>
                <a:cs typeface="Cambria"/>
              </a:rPr>
              <a:t>addr</a:t>
            </a:r>
            <a:r>
              <a:rPr lang="en-US" sz="2000" b="0" dirty="0">
                <a:solidFill>
                  <a:srgbClr val="3333CC"/>
                </a:solidFill>
                <a:latin typeface="Cambria"/>
                <a:cs typeface="Cambria"/>
              </a:rPr>
              <a:t>, </a:t>
            </a:r>
            <a:r>
              <a:rPr lang="en-US" sz="2000" b="0" dirty="0" err="1">
                <a:solidFill>
                  <a:srgbClr val="3333CC"/>
                </a:solidFill>
                <a:latin typeface="Cambria"/>
                <a:cs typeface="Cambria"/>
              </a:rPr>
              <a:t>favBeer</a:t>
            </a:r>
            <a:r>
              <a:rPr lang="en-US" sz="2000" b="0" dirty="0">
                <a:solidFill>
                  <a:srgbClr val="3333CC"/>
                </a:solidFill>
                <a:latin typeface="Cambria"/>
                <a:cs typeface="Cambria"/>
              </a:rPr>
              <a:t>)</a:t>
            </a:r>
          </a:p>
          <a:p>
            <a:pPr marL="914400" lvl="1" indent="-457200">
              <a:buFont typeface="+mj-lt"/>
              <a:buAutoNum type="arabicPeriod"/>
            </a:pPr>
            <a:r>
              <a:rPr lang="en-US" sz="2000" b="0" dirty="0">
                <a:solidFill>
                  <a:srgbClr val="3333CC"/>
                </a:solidFill>
                <a:latin typeface="Cambria"/>
                <a:cs typeface="Cambria"/>
              </a:rPr>
              <a:t>Drinkers3(</a:t>
            </a:r>
            <a:r>
              <a:rPr lang="en-US" sz="2000" b="0" dirty="0" err="1">
                <a:solidFill>
                  <a:srgbClr val="3333CC"/>
                </a:solidFill>
                <a:latin typeface="Cambria"/>
                <a:cs typeface="Cambria"/>
              </a:rPr>
              <a:t>beersLiked</a:t>
            </a:r>
            <a:r>
              <a:rPr lang="en-US" sz="2000" b="0" dirty="0">
                <a:solidFill>
                  <a:srgbClr val="3333CC"/>
                </a:solidFill>
                <a:latin typeface="Cambria"/>
                <a:cs typeface="Cambria"/>
              </a:rPr>
              <a:t>, </a:t>
            </a:r>
            <a:r>
              <a:rPr lang="en-US" sz="2000" b="0" dirty="0" err="1">
                <a:solidFill>
                  <a:srgbClr val="3333CC"/>
                </a:solidFill>
                <a:latin typeface="Cambria"/>
                <a:cs typeface="Cambria"/>
              </a:rPr>
              <a:t>manf</a:t>
            </a:r>
            <a:r>
              <a:rPr lang="en-US" sz="2000" b="0" dirty="0">
                <a:solidFill>
                  <a:srgbClr val="3333CC"/>
                </a:solidFill>
                <a:latin typeface="Cambria"/>
                <a:cs typeface="Cambria"/>
              </a:rPr>
              <a:t>)</a:t>
            </a:r>
          </a:p>
          <a:p>
            <a:pPr marL="914400" lvl="1" indent="-457200">
              <a:buFont typeface="+mj-lt"/>
              <a:buAutoNum type="arabicPeriod"/>
            </a:pPr>
            <a:r>
              <a:rPr lang="en-US" sz="2000" b="0" dirty="0">
                <a:solidFill>
                  <a:srgbClr val="3333CC"/>
                </a:solidFill>
                <a:latin typeface="Cambria"/>
                <a:cs typeface="Cambria"/>
              </a:rPr>
              <a:t>Drinkers4(name, </a:t>
            </a:r>
            <a:r>
              <a:rPr lang="en-US" sz="2000" b="0" dirty="0" err="1">
                <a:solidFill>
                  <a:srgbClr val="3333CC"/>
                </a:solidFill>
                <a:latin typeface="Cambria"/>
                <a:cs typeface="Cambria"/>
              </a:rPr>
              <a:t>beersLiked</a:t>
            </a:r>
            <a:r>
              <a:rPr lang="en-US" sz="2000" b="0" dirty="0">
                <a:solidFill>
                  <a:srgbClr val="3333CC"/>
                </a:solidFill>
                <a:latin typeface="Cambria"/>
                <a:cs typeface="Cambria"/>
              </a:rPr>
              <a:t>)</a:t>
            </a:r>
          </a:p>
          <a:p>
            <a:pPr lvl="1"/>
            <a:endParaRPr lang="en-US" sz="2000" b="0" dirty="0">
              <a:latin typeface="Cambria"/>
              <a:cs typeface="Cambria"/>
            </a:endParaRPr>
          </a:p>
          <a:p>
            <a:pPr marL="457200" indent="-457200">
              <a:buFont typeface="Arial"/>
              <a:buChar char="•"/>
            </a:pPr>
            <a:r>
              <a:rPr lang="en-US" b="0" dirty="0">
                <a:latin typeface="Cambria"/>
                <a:cs typeface="Cambria"/>
              </a:rPr>
              <a:t>Notes</a:t>
            </a:r>
          </a:p>
          <a:p>
            <a:pPr marL="800100" lvl="1" indent="-342900">
              <a:buFont typeface="Wingdings" charset="2"/>
              <a:buChar char="§"/>
            </a:pPr>
            <a:r>
              <a:rPr lang="en-US" sz="2000" b="0" dirty="0">
                <a:latin typeface="Cambria"/>
                <a:cs typeface="Cambria"/>
              </a:rPr>
              <a:t>Drinkers1 tells us about drinkers,</a:t>
            </a:r>
          </a:p>
          <a:p>
            <a:pPr marL="800100" lvl="1" indent="-342900">
              <a:buFont typeface="Wingdings" charset="2"/>
              <a:buChar char="§"/>
            </a:pPr>
            <a:r>
              <a:rPr lang="en-US" sz="2000" b="0" dirty="0">
                <a:latin typeface="Cambria"/>
                <a:cs typeface="Cambria"/>
              </a:rPr>
              <a:t>Drinkers3 tells us about beers, and</a:t>
            </a:r>
          </a:p>
          <a:p>
            <a:pPr marL="800100" lvl="1" indent="-342900">
              <a:buFont typeface="Wingdings" charset="2"/>
              <a:buChar char="§"/>
            </a:pPr>
            <a:r>
              <a:rPr lang="en-US" sz="2000" b="0" dirty="0">
                <a:latin typeface="Cambria"/>
                <a:cs typeface="Cambria"/>
              </a:rPr>
              <a:t>Drinkers4 tells us the relationship between drinkers and the beers they like.</a:t>
            </a:r>
          </a:p>
          <a:p>
            <a:endParaRPr lang="en-US" sz="2000" b="0" dirty="0">
              <a:latin typeface="Cambria"/>
              <a:cs typeface="Cambria"/>
            </a:endParaRPr>
          </a:p>
          <a:p>
            <a:endParaRPr lang="en-US" sz="2000" b="0" dirty="0">
              <a:latin typeface="Cambria"/>
              <a:cs typeface="Cambria"/>
            </a:endParaRPr>
          </a:p>
        </p:txBody>
      </p:sp>
    </p:spTree>
    <p:extLst>
      <p:ext uri="{BB962C8B-B14F-4D97-AF65-F5344CB8AC3E}">
        <p14:creationId xmlns:p14="http://schemas.microsoft.com/office/powerpoint/2010/main" val="765799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Text Box 2"/>
          <p:cNvSpPr txBox="1">
            <a:spLocks noChangeArrowheads="1"/>
          </p:cNvSpPr>
          <p:nvPr/>
        </p:nvSpPr>
        <p:spPr bwMode="auto">
          <a:xfrm>
            <a:off x="838200" y="5562600"/>
            <a:ext cx="7620000" cy="1015663"/>
          </a:xfrm>
          <a:prstGeom prst="rect">
            <a:avLst/>
          </a:prstGeom>
          <a:noFill/>
          <a:ln w="9525">
            <a:solidFill>
              <a:schemeClr val="tx1"/>
            </a:solidFill>
            <a:miter lim="800000"/>
            <a:headEnd/>
            <a:tailEnd/>
          </a:ln>
        </p:spPr>
        <p:txBody>
          <a:bodyPr wrap="square">
            <a:spAutoFit/>
          </a:bodyPr>
          <a:lstStyle/>
          <a:p>
            <a:r>
              <a:rPr lang="en-US" sz="2000" b="0" dirty="0">
                <a:solidFill>
                  <a:srgbClr val="3333CC"/>
                </a:solidFill>
                <a:latin typeface="Cambria"/>
                <a:cs typeface="Cambria"/>
              </a:rPr>
              <a:t>What we have achieved so far: </a:t>
            </a:r>
            <a:r>
              <a:rPr lang="en-US" sz="2000" b="0" dirty="0">
                <a:solidFill>
                  <a:srgbClr val="000000"/>
                </a:solidFill>
                <a:latin typeface="Cambria"/>
                <a:cs typeface="Cambria"/>
              </a:rPr>
              <a:t>Given a relation R and a set of dependency FD, we can always perform lossless join decomposition on R such that each of the resulted smaller relations is in BCNF</a:t>
            </a:r>
          </a:p>
        </p:txBody>
      </p:sp>
      <p:sp>
        <p:nvSpPr>
          <p:cNvPr id="5" name="Text Box 2"/>
          <p:cNvSpPr txBox="1">
            <a:spLocks noChangeArrowheads="1"/>
          </p:cNvSpPr>
          <p:nvPr/>
        </p:nvSpPr>
        <p:spPr bwMode="auto">
          <a:xfrm>
            <a:off x="3276600" y="152400"/>
            <a:ext cx="2286000" cy="461665"/>
          </a:xfrm>
          <a:prstGeom prst="rect">
            <a:avLst/>
          </a:prstGeom>
          <a:noFill/>
          <a:ln w="9525">
            <a:noFill/>
            <a:miter lim="800000"/>
            <a:headEnd/>
            <a:tailEnd/>
          </a:ln>
        </p:spPr>
        <p:txBody>
          <a:bodyPr wrap="square">
            <a:spAutoFit/>
          </a:bodyPr>
          <a:lstStyle/>
          <a:p>
            <a:r>
              <a:rPr lang="en-US" b="0">
                <a:latin typeface="Cambria"/>
                <a:cs typeface="Cambria"/>
              </a:rPr>
              <a:t>Quick Review</a:t>
            </a:r>
          </a:p>
        </p:txBody>
      </p:sp>
      <p:sp>
        <p:nvSpPr>
          <p:cNvPr id="6" name="Text Box 3"/>
          <p:cNvSpPr txBox="1">
            <a:spLocks noChangeArrowheads="1"/>
          </p:cNvSpPr>
          <p:nvPr/>
        </p:nvSpPr>
        <p:spPr bwMode="auto">
          <a:xfrm>
            <a:off x="304800" y="685800"/>
            <a:ext cx="8686800" cy="4770537"/>
          </a:xfrm>
          <a:prstGeom prst="rect">
            <a:avLst/>
          </a:prstGeom>
          <a:noFill/>
          <a:ln w="9525">
            <a:noFill/>
            <a:miter lim="800000"/>
            <a:headEnd/>
            <a:tailEnd/>
          </a:ln>
        </p:spPr>
        <p:txBody>
          <a:bodyPr wrap="square">
            <a:spAutoFit/>
          </a:bodyPr>
          <a:lstStyle/>
          <a:p>
            <a:pPr marL="457200" indent="-457200">
              <a:buFont typeface="+mj-lt"/>
              <a:buAutoNum type="arabicPeriod"/>
            </a:pPr>
            <a:r>
              <a:rPr lang="en-US" sz="2000" b="0" dirty="0">
                <a:solidFill>
                  <a:schemeClr val="accent2"/>
                </a:solidFill>
                <a:latin typeface="Cambria"/>
                <a:cs typeface="Cambria"/>
              </a:rPr>
              <a:t>BCNF</a:t>
            </a:r>
          </a:p>
          <a:p>
            <a:pPr marL="800100" lvl="1" indent="-342900">
              <a:buFont typeface="Arial"/>
              <a:buChar char="•"/>
            </a:pPr>
            <a:r>
              <a:rPr lang="en-US" sz="2000" b="0" dirty="0">
                <a:latin typeface="Cambria"/>
                <a:cs typeface="Cambria"/>
              </a:rPr>
              <a:t>For each non-trivial X</a:t>
            </a:r>
            <a:r>
              <a:rPr lang="en-US" sz="2000" b="0" dirty="0">
                <a:latin typeface="Cambria"/>
                <a:cs typeface="Cambria"/>
                <a:sym typeface="Wingdings"/>
              </a:rPr>
              <a:t>A, X is a </a:t>
            </a:r>
            <a:r>
              <a:rPr lang="en-US" sz="2000" b="0" dirty="0" err="1">
                <a:latin typeface="Cambria"/>
                <a:cs typeface="Cambria"/>
                <a:sym typeface="Wingdings"/>
              </a:rPr>
              <a:t>superkey</a:t>
            </a:r>
            <a:endParaRPr lang="en-US" sz="2000" b="0" dirty="0">
              <a:latin typeface="Cambria"/>
              <a:cs typeface="Cambria"/>
              <a:sym typeface="Wingdings"/>
            </a:endParaRPr>
          </a:p>
          <a:p>
            <a:pPr marL="800100" lvl="1" indent="-342900">
              <a:buFont typeface="Arial"/>
              <a:buChar char="•"/>
            </a:pPr>
            <a:r>
              <a:rPr lang="en-US" sz="2000" b="0" dirty="0">
                <a:latin typeface="Cambria"/>
                <a:cs typeface="Cambria"/>
                <a:sym typeface="Wingdings"/>
              </a:rPr>
              <a:t>Algorithms for checking BCNF</a:t>
            </a:r>
          </a:p>
          <a:p>
            <a:pPr marL="457200" indent="-457200">
              <a:buFont typeface="+mj-lt"/>
              <a:buAutoNum type="arabicPeriod"/>
            </a:pPr>
            <a:r>
              <a:rPr lang="en-US" sz="2000" b="0" dirty="0">
                <a:solidFill>
                  <a:schemeClr val="accent2"/>
                </a:solidFill>
                <a:latin typeface="Cambria"/>
                <a:cs typeface="Cambria"/>
              </a:rPr>
              <a:t>Lossless-join decomposition</a:t>
            </a:r>
          </a:p>
          <a:p>
            <a:pPr marL="800100" lvl="1" indent="-342900">
              <a:spcBef>
                <a:spcPct val="20000"/>
              </a:spcBef>
              <a:buFont typeface="Arial"/>
              <a:buChar char="•"/>
            </a:pPr>
            <a:r>
              <a:rPr lang="en-US" sz="2000" b="0" dirty="0">
                <a:latin typeface="Cambria"/>
                <a:cs typeface="Cambria"/>
              </a:rPr>
              <a:t>Decomposition of R into X and Y is a lossless-join decomposition if every instance in R can be recovered through a nature join between X and Y</a:t>
            </a:r>
            <a:endParaRPr lang="en-US" sz="2000" b="0" i="1" dirty="0">
              <a:solidFill>
                <a:schemeClr val="accent2"/>
              </a:solidFill>
              <a:latin typeface="Cambria"/>
              <a:cs typeface="Cambria"/>
            </a:endParaRPr>
          </a:p>
          <a:p>
            <a:pPr marL="457200" indent="-457200">
              <a:buFont typeface="+mj-lt"/>
              <a:buAutoNum type="arabicPeriod"/>
            </a:pPr>
            <a:r>
              <a:rPr lang="en-US" sz="2000" b="0" dirty="0">
                <a:solidFill>
                  <a:srgbClr val="3333CC"/>
                </a:solidFill>
                <a:latin typeface="Cambria"/>
                <a:cs typeface="Cambria"/>
              </a:rPr>
              <a:t>Algorithm for lossless-join decomposition into BCNF</a:t>
            </a:r>
            <a:endParaRPr lang="en-US" sz="2000" b="0" dirty="0">
              <a:solidFill>
                <a:srgbClr val="3333CC"/>
              </a:solidFill>
              <a:latin typeface="Cambria"/>
              <a:cs typeface="Cambria"/>
              <a:sym typeface="Wingdings" pitchFamily="2" charset="2"/>
            </a:endParaRPr>
          </a:p>
          <a:p>
            <a:pPr marL="914400" lvl="1" indent="-457200">
              <a:buFont typeface="+mj-lt"/>
              <a:buAutoNum type="arabicPeriod"/>
            </a:pPr>
            <a:r>
              <a:rPr lang="en-US" sz="2000" b="0" u="sng" dirty="0">
                <a:latin typeface="Cambria"/>
                <a:cs typeface="Cambria"/>
                <a:sym typeface="Wingdings" pitchFamily="2" charset="2"/>
              </a:rPr>
              <a:t>While</a:t>
            </a:r>
            <a:r>
              <a:rPr lang="en-US" sz="2000" b="0" dirty="0">
                <a:latin typeface="Cambria"/>
                <a:cs typeface="Cambria"/>
                <a:sym typeface="Wingdings" pitchFamily="2" charset="2"/>
              </a:rPr>
              <a:t> there is a relation schema Q in D that is not in BCNF </a:t>
            </a:r>
            <a:r>
              <a:rPr lang="en-US" sz="2000" b="0" u="sng" dirty="0">
                <a:latin typeface="Cambria"/>
                <a:cs typeface="Cambria"/>
                <a:sym typeface="Wingdings" pitchFamily="2" charset="2"/>
              </a:rPr>
              <a:t>do</a:t>
            </a:r>
            <a:endParaRPr lang="en-US" sz="2000" b="0" dirty="0">
              <a:latin typeface="Cambria"/>
              <a:cs typeface="Cambria"/>
              <a:sym typeface="Wingdings" pitchFamily="2" charset="2"/>
            </a:endParaRPr>
          </a:p>
          <a:p>
            <a:pPr marL="914400" lvl="1" indent="-457200">
              <a:buFont typeface="+mj-lt"/>
              <a:buAutoNum type="arabicPeriod"/>
            </a:pPr>
            <a:r>
              <a:rPr lang="en-US" sz="2000" b="0" u="sng" dirty="0">
                <a:latin typeface="Cambria"/>
                <a:cs typeface="Cambria"/>
              </a:rPr>
              <a:t>begin</a:t>
            </a:r>
            <a:endParaRPr lang="en-US" sz="2000" b="0" dirty="0">
              <a:latin typeface="Cambria"/>
              <a:cs typeface="Cambria"/>
            </a:endParaRPr>
          </a:p>
          <a:p>
            <a:pPr marL="1257300" lvl="2" indent="-342900">
              <a:buFont typeface="Arial"/>
              <a:buChar char="•"/>
            </a:pPr>
            <a:r>
              <a:rPr lang="en-US" sz="2000" b="0" dirty="0">
                <a:latin typeface="Cambria"/>
                <a:cs typeface="Cambria"/>
              </a:rPr>
              <a:t>Choose a relation schema Q in D that is not in BCNF;</a:t>
            </a:r>
          </a:p>
          <a:p>
            <a:pPr marL="1257300" lvl="2" indent="-342900">
              <a:buFont typeface="Arial"/>
              <a:buChar char="•"/>
            </a:pPr>
            <a:r>
              <a:rPr lang="en-US" sz="2000" b="0" dirty="0">
                <a:latin typeface="Cambria"/>
                <a:cs typeface="Cambria"/>
              </a:rPr>
              <a:t>Find a functional dependency X</a:t>
            </a:r>
            <a:r>
              <a:rPr lang="en-US" sz="2000" b="0" dirty="0">
                <a:latin typeface="Cambria"/>
                <a:cs typeface="Cambria"/>
                <a:sym typeface="Wingdings" pitchFamily="2" charset="2"/>
              </a:rPr>
              <a:t>Y in Q that violates BCNF;</a:t>
            </a:r>
          </a:p>
          <a:p>
            <a:pPr marL="1257300" lvl="2" indent="-342900">
              <a:buFont typeface="Arial"/>
              <a:buChar char="•"/>
            </a:pPr>
            <a:r>
              <a:rPr lang="en-US" sz="2000" b="0" dirty="0">
                <a:latin typeface="Cambria"/>
                <a:cs typeface="Cambria"/>
                <a:sym typeface="Wingdings" pitchFamily="2" charset="2"/>
              </a:rPr>
              <a:t>Compute X</a:t>
            </a:r>
            <a:r>
              <a:rPr lang="en-US" sz="2000" b="0" baseline="30000" dirty="0">
                <a:latin typeface="Cambria"/>
                <a:cs typeface="Cambria"/>
                <a:sym typeface="Wingdings" pitchFamily="2" charset="2"/>
              </a:rPr>
              <a:t>+</a:t>
            </a:r>
          </a:p>
          <a:p>
            <a:pPr marL="1257300" lvl="2" indent="-342900">
              <a:buFont typeface="Arial"/>
              <a:buChar char="•"/>
            </a:pPr>
            <a:r>
              <a:rPr lang="en-US" sz="2000" b="0" dirty="0">
                <a:latin typeface="Cambria"/>
                <a:cs typeface="Cambria"/>
                <a:sym typeface="Wingdings" pitchFamily="2" charset="2"/>
              </a:rPr>
              <a:t>Replace Q in D by two schemas (Q-X</a:t>
            </a:r>
            <a:r>
              <a:rPr lang="en-US" sz="2000" b="0" baseline="30000" dirty="0">
                <a:latin typeface="Cambria"/>
                <a:cs typeface="Cambria"/>
                <a:sym typeface="Wingdings" pitchFamily="2" charset="2"/>
              </a:rPr>
              <a:t>+</a:t>
            </a:r>
            <a:r>
              <a:rPr lang="en-US" sz="2000" b="0" dirty="0">
                <a:latin typeface="Cambria"/>
                <a:cs typeface="Cambria"/>
                <a:sym typeface="Wingdings" pitchFamily="2" charset="2"/>
              </a:rPr>
              <a:t>) and (X</a:t>
            </a:r>
            <a:r>
              <a:rPr lang="en-US" sz="2000" b="0" baseline="30000" dirty="0">
                <a:latin typeface="Cambria"/>
                <a:cs typeface="Cambria"/>
                <a:sym typeface="Wingdings" pitchFamily="2" charset="2"/>
              </a:rPr>
              <a:t>+</a:t>
            </a:r>
            <a:r>
              <a:rPr lang="en-US" sz="2000" b="0" dirty="0">
                <a:latin typeface="Cambria"/>
                <a:cs typeface="Cambria"/>
                <a:sym typeface="Wingdings" pitchFamily="2" charset="2"/>
              </a:rPr>
              <a:t>)</a:t>
            </a:r>
          </a:p>
          <a:p>
            <a:pPr lvl="2"/>
            <a:r>
              <a:rPr lang="en-US" sz="2000" b="0" u="sng" dirty="0">
                <a:latin typeface="Cambria"/>
                <a:cs typeface="Cambria"/>
              </a:rPr>
              <a:t>end</a:t>
            </a:r>
            <a:r>
              <a:rPr lang="en-US" sz="2000" b="0" dirty="0">
                <a:latin typeface="Cambria"/>
                <a:cs typeface="Cambria"/>
              </a:rPr>
              <a:t>;</a:t>
            </a:r>
          </a:p>
        </p:txBody>
      </p:sp>
    </p:spTree>
    <p:extLst>
      <p:ext uri="{BB962C8B-B14F-4D97-AF65-F5344CB8AC3E}">
        <p14:creationId xmlns:p14="http://schemas.microsoft.com/office/powerpoint/2010/main" val="42417123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1600200"/>
            <a:ext cx="7315200" cy="1231106"/>
          </a:xfrm>
          <a:prstGeom prst="rect">
            <a:avLst/>
          </a:prstGeom>
        </p:spPr>
        <p:txBody>
          <a:bodyPr wrap="square">
            <a:spAutoFit/>
          </a:bodyPr>
          <a:lstStyle/>
          <a:p>
            <a:pPr eaLnBrk="0" hangingPunct="0">
              <a:spcBef>
                <a:spcPct val="50000"/>
              </a:spcBef>
              <a:buClr>
                <a:schemeClr val="tx1"/>
              </a:buClr>
              <a:buSzPct val="75000"/>
            </a:pPr>
            <a:r>
              <a:rPr lang="en-US" sz="3200" b="0" dirty="0">
                <a:latin typeface="Cambria"/>
                <a:cs typeface="Cambria"/>
              </a:rPr>
              <a:t>Example</a:t>
            </a:r>
          </a:p>
          <a:p>
            <a:pPr eaLnBrk="0" hangingPunct="0">
              <a:spcBef>
                <a:spcPct val="50000"/>
              </a:spcBef>
              <a:buClr>
                <a:schemeClr val="tx1"/>
              </a:buClr>
              <a:buSzPct val="75000"/>
            </a:pPr>
            <a:r>
              <a:rPr lang="en-US" sz="2800" b="0" dirty="0">
                <a:solidFill>
                  <a:schemeClr val="accent2"/>
                </a:solidFill>
                <a:latin typeface="Cambria"/>
                <a:cs typeface="Cambria"/>
              </a:rPr>
              <a:t>R(ABC), F={AB </a:t>
            </a:r>
            <a:r>
              <a:rPr lang="en-US" sz="2800" b="0" dirty="0">
                <a:solidFill>
                  <a:schemeClr val="accent2"/>
                </a:solidFill>
                <a:latin typeface="Cambria"/>
                <a:cs typeface="Cambria"/>
                <a:sym typeface="Wingdings" pitchFamily="2" charset="2"/>
              </a:rPr>
              <a:t></a:t>
            </a:r>
            <a:r>
              <a:rPr lang="en-US" sz="2800" b="0" dirty="0">
                <a:solidFill>
                  <a:schemeClr val="accent2"/>
                </a:solidFill>
                <a:latin typeface="Cambria"/>
                <a:cs typeface="Cambria"/>
              </a:rPr>
              <a:t> C,  C </a:t>
            </a:r>
            <a:r>
              <a:rPr lang="en-US" sz="2800" b="0" dirty="0">
                <a:solidFill>
                  <a:schemeClr val="accent2"/>
                </a:solidFill>
                <a:latin typeface="Cambria"/>
                <a:cs typeface="Cambria"/>
                <a:sym typeface="Wingdings" pitchFamily="2" charset="2"/>
              </a:rPr>
              <a:t></a:t>
            </a:r>
            <a:r>
              <a:rPr lang="en-US" sz="2800" b="0" dirty="0">
                <a:solidFill>
                  <a:schemeClr val="accent2"/>
                </a:solidFill>
                <a:latin typeface="Cambria"/>
                <a:cs typeface="Cambria"/>
              </a:rPr>
              <a:t> A}</a:t>
            </a:r>
          </a:p>
        </p:txBody>
      </p:sp>
      <p:sp>
        <p:nvSpPr>
          <p:cNvPr id="4" name="Rectangle 36"/>
          <p:cNvSpPr>
            <a:spLocks noChangeArrowheads="1"/>
          </p:cNvSpPr>
          <p:nvPr/>
        </p:nvSpPr>
        <p:spPr bwMode="auto">
          <a:xfrm>
            <a:off x="1828800" y="228600"/>
            <a:ext cx="5105400" cy="1015663"/>
          </a:xfrm>
          <a:prstGeom prst="rect">
            <a:avLst/>
          </a:prstGeom>
          <a:noFill/>
          <a:ln w="9525">
            <a:noFill/>
            <a:miter lim="800000"/>
            <a:headEnd/>
            <a:tailEnd/>
          </a:ln>
        </p:spPr>
        <p:txBody>
          <a:bodyPr wrap="square">
            <a:spAutoFit/>
          </a:bodyPr>
          <a:lstStyle/>
          <a:p>
            <a:r>
              <a:rPr lang="en-US" sz="3200" b="0" dirty="0">
                <a:latin typeface="Cambria"/>
                <a:cs typeface="Cambria"/>
              </a:rPr>
              <a:t>How bout dependency? </a:t>
            </a:r>
          </a:p>
          <a:p>
            <a:r>
              <a:rPr lang="en-US" sz="2800" b="0" dirty="0">
                <a:latin typeface="Cambria"/>
                <a:cs typeface="Cambria"/>
              </a:rPr>
              <a:t>Unfortuantely, it may be lost</a:t>
            </a:r>
          </a:p>
        </p:txBody>
      </p:sp>
    </p:spTree>
    <p:extLst>
      <p:ext uri="{BB962C8B-B14F-4D97-AF65-F5344CB8AC3E}">
        <p14:creationId xmlns:p14="http://schemas.microsoft.com/office/powerpoint/2010/main" val="33365051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143000"/>
            <a:ext cx="7315200" cy="3447098"/>
          </a:xfrm>
          <a:prstGeom prst="rect">
            <a:avLst/>
          </a:prstGeom>
        </p:spPr>
        <p:txBody>
          <a:bodyPr wrap="square">
            <a:spAutoFit/>
          </a:bodyPr>
          <a:lstStyle/>
          <a:p>
            <a:pPr eaLnBrk="0" hangingPunct="0">
              <a:spcBef>
                <a:spcPct val="50000"/>
              </a:spcBef>
              <a:buClr>
                <a:schemeClr val="tx1"/>
              </a:buClr>
              <a:buSzPct val="75000"/>
            </a:pPr>
            <a:r>
              <a:rPr lang="en-US" sz="3200" b="0" dirty="0">
                <a:latin typeface="Cambria"/>
                <a:cs typeface="Cambria"/>
              </a:rPr>
              <a:t>Example</a:t>
            </a:r>
          </a:p>
          <a:p>
            <a:pPr eaLnBrk="0" hangingPunct="0">
              <a:spcBef>
                <a:spcPct val="50000"/>
              </a:spcBef>
              <a:buClr>
                <a:schemeClr val="tx1"/>
              </a:buClr>
              <a:buSzPct val="75000"/>
            </a:pPr>
            <a:r>
              <a:rPr lang="en-US" sz="2800" b="0" dirty="0">
                <a:solidFill>
                  <a:schemeClr val="accent2"/>
                </a:solidFill>
                <a:latin typeface="Cambria"/>
                <a:cs typeface="Cambria"/>
              </a:rPr>
              <a:t>R(ABC), F={AB </a:t>
            </a:r>
            <a:r>
              <a:rPr lang="en-US" sz="2800" b="0" dirty="0">
                <a:solidFill>
                  <a:schemeClr val="accent2"/>
                </a:solidFill>
                <a:latin typeface="Cambria"/>
                <a:cs typeface="Cambria"/>
                <a:sym typeface="Wingdings" pitchFamily="2" charset="2"/>
              </a:rPr>
              <a:t></a:t>
            </a:r>
            <a:r>
              <a:rPr lang="en-US" sz="2800" b="0" dirty="0">
                <a:solidFill>
                  <a:schemeClr val="accent2"/>
                </a:solidFill>
                <a:latin typeface="Cambria"/>
                <a:cs typeface="Cambria"/>
              </a:rPr>
              <a:t> C,  C </a:t>
            </a:r>
            <a:r>
              <a:rPr lang="en-US" sz="2800" b="0" dirty="0">
                <a:solidFill>
                  <a:schemeClr val="accent2"/>
                </a:solidFill>
                <a:latin typeface="Cambria"/>
                <a:cs typeface="Cambria"/>
                <a:sym typeface="Wingdings" pitchFamily="2" charset="2"/>
              </a:rPr>
              <a:t></a:t>
            </a:r>
            <a:r>
              <a:rPr lang="en-US" sz="2800" b="0" dirty="0">
                <a:solidFill>
                  <a:schemeClr val="accent2"/>
                </a:solidFill>
                <a:latin typeface="Cambria"/>
                <a:cs typeface="Cambria"/>
              </a:rPr>
              <a:t> A}</a:t>
            </a:r>
          </a:p>
          <a:p>
            <a:pPr marL="800100" lvl="1" indent="-342900" eaLnBrk="0" hangingPunct="0">
              <a:spcBef>
                <a:spcPct val="50000"/>
              </a:spcBef>
              <a:buClr>
                <a:schemeClr val="tx1"/>
              </a:buClr>
              <a:buSzPct val="75000"/>
              <a:buFont typeface="Arial"/>
              <a:buChar char="•"/>
            </a:pPr>
            <a:r>
              <a:rPr lang="en-US" b="0" dirty="0">
                <a:latin typeface="Cambria"/>
                <a:cs typeface="Cambria"/>
              </a:rPr>
              <a:t>Is it in BCNF? C</a:t>
            </a:r>
            <a:r>
              <a:rPr lang="en-US" b="0" dirty="0">
                <a:latin typeface="Cambria"/>
                <a:cs typeface="Cambria"/>
                <a:sym typeface="Wingdings"/>
              </a:rPr>
              <a:t>A violates</a:t>
            </a:r>
          </a:p>
          <a:p>
            <a:pPr marL="800100" lvl="1" indent="-342900" eaLnBrk="0" hangingPunct="0">
              <a:spcBef>
                <a:spcPct val="50000"/>
              </a:spcBef>
              <a:buClr>
                <a:schemeClr val="tx1"/>
              </a:buClr>
              <a:buSzPct val="75000"/>
              <a:buFont typeface="Arial"/>
              <a:buChar char="•"/>
            </a:pPr>
            <a:r>
              <a:rPr lang="en-US" b="0" dirty="0">
                <a:latin typeface="Cambria"/>
                <a:cs typeface="Cambria"/>
                <a:sym typeface="Wingdings"/>
              </a:rPr>
              <a:t>Decompose R into R</a:t>
            </a:r>
            <a:r>
              <a:rPr lang="en-US" b="0" baseline="-25000" dirty="0">
                <a:latin typeface="Cambria"/>
                <a:cs typeface="Cambria"/>
                <a:sym typeface="Wingdings"/>
              </a:rPr>
              <a:t>1</a:t>
            </a:r>
            <a:r>
              <a:rPr lang="en-US" b="0" dirty="0">
                <a:latin typeface="Cambria"/>
                <a:cs typeface="Cambria"/>
                <a:sym typeface="Wingdings"/>
              </a:rPr>
              <a:t>(CA) and R</a:t>
            </a:r>
            <a:r>
              <a:rPr lang="en-US" b="0" baseline="-25000" dirty="0">
                <a:latin typeface="Cambria"/>
                <a:cs typeface="Cambria"/>
                <a:sym typeface="Wingdings"/>
              </a:rPr>
              <a:t>2</a:t>
            </a:r>
            <a:r>
              <a:rPr lang="en-US" b="0" dirty="0">
                <a:latin typeface="Cambria"/>
                <a:cs typeface="Cambria"/>
                <a:sym typeface="Wingdings"/>
              </a:rPr>
              <a:t>(BC)</a:t>
            </a:r>
          </a:p>
          <a:p>
            <a:pPr marL="1257300" lvl="2" indent="-342900" eaLnBrk="0" hangingPunct="0">
              <a:spcBef>
                <a:spcPct val="50000"/>
              </a:spcBef>
              <a:buClr>
                <a:schemeClr val="tx1"/>
              </a:buClr>
              <a:buSzPct val="75000"/>
              <a:buFont typeface="Wingdings" charset="2"/>
              <a:buChar char="§"/>
            </a:pPr>
            <a:r>
              <a:rPr lang="en-US" b="0" dirty="0">
                <a:latin typeface="Cambria"/>
                <a:cs typeface="Cambria"/>
              </a:rPr>
              <a:t>Is lossless-join decomposition? </a:t>
            </a:r>
          </a:p>
          <a:p>
            <a:pPr marL="1257300" lvl="2" indent="-342900" eaLnBrk="0" hangingPunct="0">
              <a:spcBef>
                <a:spcPct val="50000"/>
              </a:spcBef>
              <a:buClr>
                <a:schemeClr val="tx1"/>
              </a:buClr>
              <a:buSzPct val="75000"/>
              <a:buFont typeface="Wingdings" charset="2"/>
              <a:buChar char="§"/>
            </a:pPr>
            <a:r>
              <a:rPr lang="en-US" b="0" dirty="0">
                <a:latin typeface="Cambria"/>
                <a:cs typeface="Cambria"/>
              </a:rPr>
              <a:t>Is AB</a:t>
            </a:r>
            <a:r>
              <a:rPr lang="en-US" b="0" dirty="0">
                <a:latin typeface="Cambria"/>
                <a:cs typeface="Cambria"/>
                <a:sym typeface="Wingdings" pitchFamily="2" charset="2"/>
              </a:rPr>
              <a:t>C preserved?</a:t>
            </a:r>
          </a:p>
        </p:txBody>
      </p:sp>
      <p:sp>
        <p:nvSpPr>
          <p:cNvPr id="4" name="Rectangle 36"/>
          <p:cNvSpPr>
            <a:spLocks noChangeArrowheads="1"/>
          </p:cNvSpPr>
          <p:nvPr/>
        </p:nvSpPr>
        <p:spPr bwMode="auto">
          <a:xfrm>
            <a:off x="2057400" y="34817"/>
            <a:ext cx="5105400" cy="1015663"/>
          </a:xfrm>
          <a:prstGeom prst="rect">
            <a:avLst/>
          </a:prstGeom>
          <a:noFill/>
          <a:ln w="9525">
            <a:noFill/>
            <a:miter lim="800000"/>
            <a:headEnd/>
            <a:tailEnd/>
          </a:ln>
        </p:spPr>
        <p:txBody>
          <a:bodyPr wrap="square">
            <a:spAutoFit/>
          </a:bodyPr>
          <a:lstStyle/>
          <a:p>
            <a:r>
              <a:rPr lang="en-US" sz="3200" b="0" dirty="0">
                <a:latin typeface="Cambria"/>
                <a:cs typeface="Cambria"/>
              </a:rPr>
              <a:t>How bout dependency? </a:t>
            </a:r>
          </a:p>
          <a:p>
            <a:r>
              <a:rPr lang="en-US" sz="2800" b="0" dirty="0">
                <a:latin typeface="Cambria"/>
                <a:cs typeface="Cambria"/>
              </a:rPr>
              <a:t>Unfortuantely, it may be lost</a:t>
            </a:r>
          </a:p>
        </p:txBody>
      </p:sp>
      <p:sp>
        <p:nvSpPr>
          <p:cNvPr id="5" name="Rectangle 4"/>
          <p:cNvSpPr/>
          <p:nvPr/>
        </p:nvSpPr>
        <p:spPr>
          <a:xfrm>
            <a:off x="304800" y="4648200"/>
            <a:ext cx="8686800" cy="1938992"/>
          </a:xfrm>
          <a:prstGeom prst="rect">
            <a:avLst/>
          </a:prstGeom>
        </p:spPr>
        <p:txBody>
          <a:bodyPr wrap="square">
            <a:spAutoFit/>
          </a:bodyPr>
          <a:lstStyle/>
          <a:p>
            <a:r>
              <a:rPr lang="en-US" b="0" dirty="0">
                <a:latin typeface="Cambria"/>
                <a:cs typeface="Cambria"/>
              </a:rPr>
              <a:t>If a dependency is lost, we would have to perform a join to check integrity, which is expensive.  </a:t>
            </a:r>
          </a:p>
          <a:p>
            <a:r>
              <a:rPr lang="en-US" b="0" dirty="0">
                <a:latin typeface="Cambria"/>
                <a:cs typeface="Cambria"/>
              </a:rPr>
              <a:t>For example, when a new record (a</a:t>
            </a:r>
            <a:r>
              <a:rPr lang="en-US" b="0" baseline="-25000" dirty="0">
                <a:latin typeface="Cambria"/>
                <a:cs typeface="Cambria"/>
              </a:rPr>
              <a:t>i</a:t>
            </a:r>
            <a:r>
              <a:rPr lang="en-US" b="0" dirty="0">
                <a:latin typeface="Cambria"/>
                <a:cs typeface="Cambria"/>
              </a:rPr>
              <a:t>, b</a:t>
            </a:r>
            <a:r>
              <a:rPr lang="en-US" b="0" baseline="-25000" dirty="0">
                <a:latin typeface="Cambria"/>
                <a:cs typeface="Cambria"/>
              </a:rPr>
              <a:t>i</a:t>
            </a:r>
            <a:r>
              <a:rPr lang="en-US" b="0" dirty="0">
                <a:latin typeface="Cambria"/>
                <a:cs typeface="Cambria"/>
              </a:rPr>
              <a:t>, c</a:t>
            </a:r>
            <a:r>
              <a:rPr lang="en-US" b="0" baseline="-25000" dirty="0">
                <a:latin typeface="Cambria"/>
                <a:cs typeface="Cambria"/>
              </a:rPr>
              <a:t>i</a:t>
            </a:r>
            <a:r>
              <a:rPr lang="en-US" b="0" dirty="0">
                <a:latin typeface="Cambria"/>
                <a:cs typeface="Cambria"/>
              </a:rPr>
              <a:t>) is inserted, we need to join R</a:t>
            </a:r>
            <a:r>
              <a:rPr lang="en-US" b="0" baseline="-25000" dirty="0">
                <a:latin typeface="Cambria"/>
                <a:cs typeface="Cambria"/>
              </a:rPr>
              <a:t>1</a:t>
            </a:r>
            <a:r>
              <a:rPr lang="en-US" b="0" dirty="0">
                <a:latin typeface="Cambria"/>
                <a:cs typeface="Cambria"/>
              </a:rPr>
              <a:t> and R</a:t>
            </a:r>
            <a:r>
              <a:rPr lang="en-US" b="0" baseline="-25000" dirty="0">
                <a:latin typeface="Cambria"/>
                <a:cs typeface="Cambria"/>
              </a:rPr>
              <a:t>2</a:t>
            </a:r>
            <a:r>
              <a:rPr lang="en-US" b="0" dirty="0">
                <a:latin typeface="Cambria"/>
                <a:cs typeface="Cambria"/>
              </a:rPr>
              <a:t> in order to check if two records having the same values of a</a:t>
            </a:r>
            <a:r>
              <a:rPr lang="en-US" b="0" baseline="-25000" dirty="0">
                <a:latin typeface="Cambria"/>
                <a:cs typeface="Cambria"/>
              </a:rPr>
              <a:t>i</a:t>
            </a:r>
            <a:r>
              <a:rPr lang="en-US" b="0" dirty="0">
                <a:latin typeface="Cambria"/>
                <a:cs typeface="Cambria"/>
              </a:rPr>
              <a:t> and b</a:t>
            </a:r>
            <a:r>
              <a:rPr lang="en-US" b="0" baseline="-25000" dirty="0">
                <a:latin typeface="Cambria"/>
                <a:cs typeface="Cambria"/>
              </a:rPr>
              <a:t>i</a:t>
            </a:r>
            <a:r>
              <a:rPr lang="en-US" b="0" dirty="0">
                <a:latin typeface="Cambria"/>
                <a:cs typeface="Cambria"/>
              </a:rPr>
              <a:t> have same value on c</a:t>
            </a:r>
            <a:r>
              <a:rPr lang="en-US" b="0" baseline="-25000" dirty="0">
                <a:latin typeface="Cambria"/>
                <a:cs typeface="Cambria"/>
              </a:rPr>
              <a:t>i</a:t>
            </a:r>
            <a:r>
              <a:rPr lang="en-US" b="0" dirty="0">
                <a:latin typeface="Cambria"/>
                <a:cs typeface="Cambria"/>
              </a:rPr>
              <a:t>. </a:t>
            </a:r>
          </a:p>
        </p:txBody>
      </p:sp>
    </p:spTree>
    <p:extLst>
      <p:ext uri="{BB962C8B-B14F-4D97-AF65-F5344CB8AC3E}">
        <p14:creationId xmlns:p14="http://schemas.microsoft.com/office/powerpoint/2010/main" val="3825103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838200" y="1752600"/>
            <a:ext cx="7696200" cy="3539431"/>
          </a:xfrm>
          <a:prstGeom prst="rect">
            <a:avLst/>
          </a:prstGeom>
          <a:noFill/>
          <a:ln w="9525">
            <a:noFill/>
            <a:miter lim="800000"/>
            <a:headEnd/>
            <a:tailEnd/>
          </a:ln>
        </p:spPr>
        <p:txBody>
          <a:bodyPr wrap="square">
            <a:spAutoFit/>
          </a:bodyPr>
          <a:lstStyle/>
          <a:p>
            <a:endParaRPr lang="en-US" sz="2800" b="0" dirty="0">
              <a:latin typeface="Cambria"/>
              <a:cs typeface="Cambria"/>
            </a:endParaRPr>
          </a:p>
          <a:p>
            <a:pPr marL="342900" indent="-342900">
              <a:buFont typeface="Arial"/>
              <a:buChar char="•"/>
            </a:pPr>
            <a:r>
              <a:rPr lang="en-US" sz="2800" b="0" dirty="0">
                <a:latin typeface="Cambria"/>
                <a:cs typeface="Cambria"/>
              </a:rPr>
              <a:t>When a dependency is lost, we need to perform join operation in order to check the constraint, which is expensive!</a:t>
            </a:r>
          </a:p>
          <a:p>
            <a:pPr marL="342900" indent="-342900">
              <a:buFont typeface="Arial"/>
              <a:buChar char="•"/>
            </a:pPr>
            <a:endParaRPr lang="en-US" sz="2800" b="0" dirty="0">
              <a:latin typeface="Cambria"/>
              <a:cs typeface="Cambria"/>
            </a:endParaRPr>
          </a:p>
          <a:p>
            <a:pPr marL="342900" indent="-342900">
              <a:buFont typeface="Arial"/>
              <a:buChar char="•"/>
            </a:pPr>
            <a:r>
              <a:rPr lang="en-US" sz="2800" b="0" dirty="0">
                <a:latin typeface="Cambria"/>
                <a:cs typeface="Cambria"/>
              </a:rPr>
              <a:t>Unfortunately, in general,</a:t>
            </a:r>
            <a:r>
              <a:rPr lang="en-US" sz="2800" b="0" dirty="0">
                <a:solidFill>
                  <a:schemeClr val="accent2"/>
                </a:solidFill>
                <a:latin typeface="Cambria"/>
                <a:cs typeface="Cambria"/>
              </a:rPr>
              <a:t> there may not be a dependency preserving decomposition into BCNF</a:t>
            </a:r>
            <a:r>
              <a:rPr lang="en-US" sz="2800" b="0" dirty="0">
                <a:latin typeface="Cambria"/>
                <a:cs typeface="Cambria"/>
              </a:rPr>
              <a:t>.</a:t>
            </a:r>
          </a:p>
        </p:txBody>
      </p:sp>
      <p:sp>
        <p:nvSpPr>
          <p:cNvPr id="71704" name="Rectangle 36"/>
          <p:cNvSpPr>
            <a:spLocks noChangeArrowheads="1"/>
          </p:cNvSpPr>
          <p:nvPr/>
        </p:nvSpPr>
        <p:spPr bwMode="auto">
          <a:xfrm>
            <a:off x="1295400" y="685800"/>
            <a:ext cx="6410128" cy="584776"/>
          </a:xfrm>
          <a:prstGeom prst="rect">
            <a:avLst/>
          </a:prstGeom>
          <a:noFill/>
          <a:ln w="9525">
            <a:noFill/>
            <a:miter lim="800000"/>
            <a:headEnd/>
            <a:tailEnd/>
          </a:ln>
        </p:spPr>
        <p:txBody>
          <a:bodyPr wrap="none">
            <a:spAutoFit/>
          </a:bodyPr>
          <a:lstStyle/>
          <a:p>
            <a:r>
              <a:rPr lang="en-US" sz="3200" b="0" dirty="0">
                <a:latin typeface="Cambria"/>
                <a:cs typeface="Cambria"/>
              </a:rPr>
              <a:t>We Want Dependency Preservation</a:t>
            </a:r>
          </a:p>
        </p:txBody>
      </p:sp>
    </p:spTree>
    <p:extLst>
      <p:ext uri="{BB962C8B-B14F-4D97-AF65-F5344CB8AC3E}">
        <p14:creationId xmlns:p14="http://schemas.microsoft.com/office/powerpoint/2010/main" val="3552105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Text Box 3"/>
          <p:cNvSpPr txBox="1">
            <a:spLocks noChangeArrowheads="1"/>
          </p:cNvSpPr>
          <p:nvPr/>
        </p:nvSpPr>
        <p:spPr bwMode="auto">
          <a:xfrm>
            <a:off x="2579687" y="1595735"/>
            <a:ext cx="2839840" cy="461665"/>
          </a:xfrm>
          <a:prstGeom prst="rect">
            <a:avLst/>
          </a:prstGeom>
          <a:noFill/>
          <a:ln w="9525">
            <a:noFill/>
            <a:miter lim="800000"/>
            <a:headEnd/>
            <a:tailEnd/>
          </a:ln>
        </p:spPr>
        <p:txBody>
          <a:bodyPr wrap="none">
            <a:spAutoFit/>
          </a:bodyPr>
          <a:lstStyle/>
          <a:p>
            <a:r>
              <a:rPr lang="en-US" b="0">
                <a:latin typeface="Cambria"/>
                <a:cs typeface="Cambria"/>
              </a:rPr>
              <a:t>R with a set of FDs F</a:t>
            </a:r>
          </a:p>
        </p:txBody>
      </p:sp>
      <p:sp>
        <p:nvSpPr>
          <p:cNvPr id="21513" name="Line 7"/>
          <p:cNvSpPr>
            <a:spLocks noChangeShapeType="1"/>
          </p:cNvSpPr>
          <p:nvPr/>
        </p:nvSpPr>
        <p:spPr bwMode="auto">
          <a:xfrm flipH="1">
            <a:off x="2579687" y="2205335"/>
            <a:ext cx="1066800" cy="1066800"/>
          </a:xfrm>
          <a:prstGeom prst="line">
            <a:avLst/>
          </a:prstGeom>
          <a:noFill/>
          <a:ln w="9525">
            <a:solidFill>
              <a:schemeClr val="tx1"/>
            </a:solidFill>
            <a:round/>
            <a:headEnd/>
            <a:tailEnd type="triangle" w="med" len="med"/>
          </a:ln>
        </p:spPr>
        <p:txBody>
          <a:bodyPr/>
          <a:lstStyle/>
          <a:p>
            <a:endParaRPr lang="en-US">
              <a:latin typeface="Cambria"/>
              <a:cs typeface="Cambria"/>
            </a:endParaRPr>
          </a:p>
        </p:txBody>
      </p:sp>
      <p:sp>
        <p:nvSpPr>
          <p:cNvPr id="21514" name="Text Box 8"/>
          <p:cNvSpPr txBox="1">
            <a:spLocks noChangeArrowheads="1"/>
          </p:cNvSpPr>
          <p:nvPr/>
        </p:nvSpPr>
        <p:spPr bwMode="auto">
          <a:xfrm>
            <a:off x="2274887" y="3348335"/>
            <a:ext cx="489437" cy="461665"/>
          </a:xfrm>
          <a:prstGeom prst="rect">
            <a:avLst/>
          </a:prstGeom>
          <a:noFill/>
          <a:ln w="9525">
            <a:noFill/>
            <a:miter lim="800000"/>
            <a:headEnd/>
            <a:tailEnd/>
          </a:ln>
        </p:spPr>
        <p:txBody>
          <a:bodyPr wrap="none">
            <a:spAutoFit/>
          </a:bodyPr>
          <a:lstStyle/>
          <a:p>
            <a:r>
              <a:rPr lang="en-US" b="0">
                <a:latin typeface="Cambria"/>
                <a:cs typeface="Cambria"/>
              </a:rPr>
              <a:t>R</a:t>
            </a:r>
            <a:r>
              <a:rPr lang="en-US" b="0" baseline="-25000">
                <a:latin typeface="Cambria"/>
                <a:cs typeface="Cambria"/>
              </a:rPr>
              <a:t>1</a:t>
            </a:r>
          </a:p>
        </p:txBody>
      </p:sp>
      <p:sp>
        <p:nvSpPr>
          <p:cNvPr id="21515" name="Line 9"/>
          <p:cNvSpPr>
            <a:spLocks noChangeShapeType="1"/>
          </p:cNvSpPr>
          <p:nvPr/>
        </p:nvSpPr>
        <p:spPr bwMode="auto">
          <a:xfrm>
            <a:off x="3875087" y="2129135"/>
            <a:ext cx="1143000" cy="1143000"/>
          </a:xfrm>
          <a:prstGeom prst="line">
            <a:avLst/>
          </a:prstGeom>
          <a:noFill/>
          <a:ln w="9525">
            <a:solidFill>
              <a:schemeClr val="tx1"/>
            </a:solidFill>
            <a:round/>
            <a:headEnd/>
            <a:tailEnd type="triangle" w="med" len="med"/>
          </a:ln>
        </p:spPr>
        <p:txBody>
          <a:bodyPr/>
          <a:lstStyle/>
          <a:p>
            <a:endParaRPr lang="en-US">
              <a:latin typeface="Cambria"/>
              <a:cs typeface="Cambria"/>
            </a:endParaRPr>
          </a:p>
        </p:txBody>
      </p:sp>
      <p:sp>
        <p:nvSpPr>
          <p:cNvPr id="21518" name="Text Box 13"/>
          <p:cNvSpPr txBox="1">
            <a:spLocks noChangeArrowheads="1"/>
          </p:cNvSpPr>
          <p:nvPr/>
        </p:nvSpPr>
        <p:spPr bwMode="auto">
          <a:xfrm>
            <a:off x="2808287" y="3348335"/>
            <a:ext cx="588963" cy="457200"/>
          </a:xfrm>
          <a:prstGeom prst="rect">
            <a:avLst/>
          </a:prstGeom>
          <a:noFill/>
          <a:ln w="9525">
            <a:noFill/>
            <a:miter lim="800000"/>
            <a:headEnd/>
            <a:tailEnd/>
          </a:ln>
        </p:spPr>
        <p:txBody>
          <a:bodyPr wrap="none">
            <a:spAutoFit/>
          </a:bodyPr>
          <a:lstStyle/>
          <a:p>
            <a:r>
              <a:rPr lang="en-US" b="0">
                <a:latin typeface="Cambria"/>
                <a:cs typeface="Cambria"/>
              </a:rPr>
              <a:t>F</a:t>
            </a:r>
            <a:r>
              <a:rPr lang="en-US" b="0" baseline="-25000">
                <a:latin typeface="Cambria"/>
                <a:cs typeface="Cambria"/>
              </a:rPr>
              <a:t>R1</a:t>
            </a:r>
          </a:p>
        </p:txBody>
      </p:sp>
      <p:sp>
        <p:nvSpPr>
          <p:cNvPr id="21519" name="Text Box 15"/>
          <p:cNvSpPr txBox="1">
            <a:spLocks noChangeArrowheads="1"/>
          </p:cNvSpPr>
          <p:nvPr/>
        </p:nvSpPr>
        <p:spPr bwMode="auto">
          <a:xfrm>
            <a:off x="5551487" y="3348335"/>
            <a:ext cx="590877" cy="461665"/>
          </a:xfrm>
          <a:prstGeom prst="rect">
            <a:avLst/>
          </a:prstGeom>
          <a:noFill/>
          <a:ln w="9525">
            <a:noFill/>
            <a:miter lim="800000"/>
            <a:headEnd/>
            <a:tailEnd/>
          </a:ln>
        </p:spPr>
        <p:txBody>
          <a:bodyPr wrap="none">
            <a:spAutoFit/>
          </a:bodyPr>
          <a:lstStyle/>
          <a:p>
            <a:r>
              <a:rPr lang="en-US" b="0">
                <a:latin typeface="Cambria"/>
                <a:cs typeface="Cambria"/>
              </a:rPr>
              <a:t>F</a:t>
            </a:r>
            <a:r>
              <a:rPr lang="en-US" b="0" baseline="-25000">
                <a:latin typeface="Cambria"/>
                <a:cs typeface="Cambria"/>
              </a:rPr>
              <a:t>R2</a:t>
            </a:r>
          </a:p>
        </p:txBody>
      </p:sp>
      <p:sp>
        <p:nvSpPr>
          <p:cNvPr id="21523" name="Text Box 24"/>
          <p:cNvSpPr txBox="1">
            <a:spLocks noChangeArrowheads="1"/>
          </p:cNvSpPr>
          <p:nvPr/>
        </p:nvSpPr>
        <p:spPr bwMode="auto">
          <a:xfrm>
            <a:off x="1371600" y="4267200"/>
            <a:ext cx="6096000" cy="830997"/>
          </a:xfrm>
          <a:prstGeom prst="rect">
            <a:avLst/>
          </a:prstGeom>
          <a:noFill/>
          <a:ln w="9525">
            <a:noFill/>
            <a:miter lim="800000"/>
            <a:headEnd/>
            <a:tailEnd/>
          </a:ln>
        </p:spPr>
        <p:txBody>
          <a:bodyPr wrap="square">
            <a:spAutoFit/>
          </a:bodyPr>
          <a:lstStyle/>
          <a:p>
            <a:r>
              <a:rPr lang="en-US" b="0">
                <a:latin typeface="Cambria"/>
                <a:cs typeface="Cambria"/>
              </a:rPr>
              <a:t>Decomposition of R into R</a:t>
            </a:r>
            <a:r>
              <a:rPr lang="en-US" b="0" baseline="-25000">
                <a:latin typeface="Cambria"/>
                <a:cs typeface="Cambria"/>
              </a:rPr>
              <a:t>1</a:t>
            </a:r>
            <a:r>
              <a:rPr lang="en-US" b="0">
                <a:latin typeface="Cambria"/>
                <a:cs typeface="Cambria"/>
              </a:rPr>
              <a:t> and R</a:t>
            </a:r>
            <a:r>
              <a:rPr lang="en-US" b="0" baseline="-25000">
                <a:latin typeface="Cambria"/>
                <a:cs typeface="Cambria"/>
              </a:rPr>
              <a:t>2</a:t>
            </a:r>
            <a:r>
              <a:rPr lang="en-US" b="0">
                <a:latin typeface="Cambria"/>
                <a:cs typeface="Cambria"/>
              </a:rPr>
              <a:t> is dependency preserving if (F</a:t>
            </a:r>
            <a:r>
              <a:rPr lang="en-US" b="0" baseline="-25000">
                <a:latin typeface="Cambria"/>
                <a:cs typeface="Cambria"/>
              </a:rPr>
              <a:t>R1 </a:t>
            </a:r>
            <a:r>
              <a:rPr lang="en-US" b="0">
                <a:latin typeface="Cambria"/>
                <a:cs typeface="Cambria"/>
              </a:rPr>
              <a:t>U F</a:t>
            </a:r>
            <a:r>
              <a:rPr lang="en-US" b="0" baseline="-25000">
                <a:latin typeface="Cambria"/>
                <a:cs typeface="Cambria"/>
              </a:rPr>
              <a:t>R2</a:t>
            </a:r>
            <a:r>
              <a:rPr lang="en-US" b="0">
                <a:latin typeface="Cambria"/>
                <a:cs typeface="Cambria"/>
              </a:rPr>
              <a:t>)</a:t>
            </a:r>
            <a:r>
              <a:rPr lang="en-US" b="0" baseline="30000">
                <a:latin typeface="Cambria"/>
                <a:cs typeface="Cambria"/>
              </a:rPr>
              <a:t>+ </a:t>
            </a:r>
            <a:r>
              <a:rPr lang="en-US" b="0">
                <a:latin typeface="Cambria"/>
                <a:cs typeface="Cambria"/>
              </a:rPr>
              <a:t>= F</a:t>
            </a:r>
            <a:r>
              <a:rPr lang="en-US" b="0" baseline="30000">
                <a:latin typeface="Cambria"/>
                <a:cs typeface="Cambria"/>
              </a:rPr>
              <a:t>+</a:t>
            </a:r>
          </a:p>
        </p:txBody>
      </p:sp>
      <p:sp>
        <p:nvSpPr>
          <p:cNvPr id="21524" name="Rectangle 25"/>
          <p:cNvSpPr>
            <a:spLocks noChangeArrowheads="1"/>
          </p:cNvSpPr>
          <p:nvPr/>
        </p:nvSpPr>
        <p:spPr bwMode="auto">
          <a:xfrm>
            <a:off x="1752600" y="609600"/>
            <a:ext cx="4704934" cy="584776"/>
          </a:xfrm>
          <a:prstGeom prst="rect">
            <a:avLst/>
          </a:prstGeom>
          <a:noFill/>
          <a:ln w="9525">
            <a:noFill/>
            <a:miter lim="800000"/>
            <a:headEnd/>
            <a:tailEnd/>
          </a:ln>
        </p:spPr>
        <p:txBody>
          <a:bodyPr wrap="none">
            <a:spAutoFit/>
          </a:bodyPr>
          <a:lstStyle/>
          <a:p>
            <a:r>
              <a:rPr lang="en-US" sz="3200" b="0">
                <a:latin typeface="Cambria"/>
                <a:cs typeface="Cambria"/>
              </a:rPr>
              <a:t>Dependancy Preservation</a:t>
            </a:r>
          </a:p>
        </p:txBody>
      </p:sp>
      <p:sp>
        <p:nvSpPr>
          <p:cNvPr id="24" name="Text Box 8"/>
          <p:cNvSpPr txBox="1">
            <a:spLocks noChangeArrowheads="1"/>
          </p:cNvSpPr>
          <p:nvPr/>
        </p:nvSpPr>
        <p:spPr bwMode="auto">
          <a:xfrm>
            <a:off x="5018087" y="3348335"/>
            <a:ext cx="503313" cy="461665"/>
          </a:xfrm>
          <a:prstGeom prst="rect">
            <a:avLst/>
          </a:prstGeom>
          <a:noFill/>
          <a:ln w="9525">
            <a:noFill/>
            <a:miter lim="800000"/>
            <a:headEnd/>
            <a:tailEnd/>
          </a:ln>
        </p:spPr>
        <p:txBody>
          <a:bodyPr wrap="none">
            <a:spAutoFit/>
          </a:bodyPr>
          <a:lstStyle/>
          <a:p>
            <a:r>
              <a:rPr lang="en-US" b="0">
                <a:latin typeface="Cambria"/>
                <a:cs typeface="Cambria"/>
              </a:rPr>
              <a:t>R</a:t>
            </a:r>
            <a:r>
              <a:rPr lang="en-US" b="0" baseline="-25000">
                <a:latin typeface="Cambria"/>
                <a:cs typeface="Cambria"/>
              </a:rPr>
              <a:t>2</a:t>
            </a:r>
          </a:p>
        </p:txBody>
      </p:sp>
    </p:spTree>
    <p:extLst>
      <p:ext uri="{BB962C8B-B14F-4D97-AF65-F5344CB8AC3E}">
        <p14:creationId xmlns:p14="http://schemas.microsoft.com/office/powerpoint/2010/main" val="32092495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Text Box 3"/>
          <p:cNvSpPr txBox="1">
            <a:spLocks noChangeArrowheads="1"/>
          </p:cNvSpPr>
          <p:nvPr/>
        </p:nvSpPr>
        <p:spPr bwMode="auto">
          <a:xfrm>
            <a:off x="2819400" y="1339850"/>
            <a:ext cx="2397311" cy="400110"/>
          </a:xfrm>
          <a:prstGeom prst="rect">
            <a:avLst/>
          </a:prstGeom>
          <a:noFill/>
          <a:ln w="9525">
            <a:noFill/>
            <a:miter lim="800000"/>
            <a:headEnd/>
            <a:tailEnd/>
          </a:ln>
        </p:spPr>
        <p:txBody>
          <a:bodyPr wrap="none">
            <a:spAutoFit/>
          </a:bodyPr>
          <a:lstStyle/>
          <a:p>
            <a:r>
              <a:rPr lang="en-US" sz="2000" b="0">
                <a:latin typeface="Cambria"/>
                <a:cs typeface="Cambria"/>
              </a:rPr>
              <a:t>R with a set of FDs F</a:t>
            </a:r>
          </a:p>
        </p:txBody>
      </p:sp>
      <p:sp>
        <p:nvSpPr>
          <p:cNvPr id="21510" name="Line 4"/>
          <p:cNvSpPr>
            <a:spLocks noChangeShapeType="1"/>
          </p:cNvSpPr>
          <p:nvPr/>
        </p:nvSpPr>
        <p:spPr bwMode="auto">
          <a:xfrm>
            <a:off x="3962400" y="1797050"/>
            <a:ext cx="0" cy="304800"/>
          </a:xfrm>
          <a:prstGeom prst="line">
            <a:avLst/>
          </a:prstGeom>
          <a:noFill/>
          <a:ln w="9525">
            <a:solidFill>
              <a:schemeClr val="tx1"/>
            </a:solidFill>
            <a:round/>
            <a:headEnd/>
            <a:tailEnd type="triangle" w="med" len="med"/>
          </a:ln>
        </p:spPr>
        <p:txBody>
          <a:bodyPr/>
          <a:lstStyle/>
          <a:p>
            <a:endParaRPr lang="en-US">
              <a:latin typeface="Cambria"/>
              <a:cs typeface="Cambria"/>
            </a:endParaRPr>
          </a:p>
        </p:txBody>
      </p:sp>
      <p:sp>
        <p:nvSpPr>
          <p:cNvPr id="21511" name="Text Box 5"/>
          <p:cNvSpPr txBox="1">
            <a:spLocks noChangeArrowheads="1"/>
          </p:cNvSpPr>
          <p:nvPr/>
        </p:nvSpPr>
        <p:spPr bwMode="auto">
          <a:xfrm>
            <a:off x="3165475" y="2133600"/>
            <a:ext cx="1313280" cy="400110"/>
          </a:xfrm>
          <a:prstGeom prst="rect">
            <a:avLst/>
          </a:prstGeom>
          <a:noFill/>
          <a:ln w="9525">
            <a:noFill/>
            <a:miter lim="800000"/>
            <a:headEnd/>
            <a:tailEnd/>
          </a:ln>
        </p:spPr>
        <p:txBody>
          <a:bodyPr wrap="none">
            <a:spAutoFit/>
          </a:bodyPr>
          <a:lstStyle/>
          <a:p>
            <a:r>
              <a:rPr lang="en-US" sz="2000" b="0">
                <a:latin typeface="Cambria"/>
                <a:cs typeface="Cambria"/>
              </a:rPr>
              <a:t>projection</a:t>
            </a:r>
          </a:p>
        </p:txBody>
      </p:sp>
      <p:sp>
        <p:nvSpPr>
          <p:cNvPr id="21512" name="Rectangle 6"/>
          <p:cNvSpPr>
            <a:spLocks noChangeArrowheads="1"/>
          </p:cNvSpPr>
          <p:nvPr/>
        </p:nvSpPr>
        <p:spPr bwMode="auto">
          <a:xfrm>
            <a:off x="3048000" y="2101850"/>
            <a:ext cx="1981200" cy="457200"/>
          </a:xfrm>
          <a:prstGeom prst="rect">
            <a:avLst/>
          </a:prstGeom>
          <a:noFill/>
          <a:ln w="9525">
            <a:solidFill>
              <a:schemeClr val="tx1"/>
            </a:solidFill>
            <a:miter lim="800000"/>
            <a:headEnd/>
            <a:tailEnd/>
          </a:ln>
        </p:spPr>
        <p:txBody>
          <a:bodyPr wrap="none" anchor="ctr"/>
          <a:lstStyle/>
          <a:p>
            <a:endParaRPr lang="en-US">
              <a:latin typeface="Cambria"/>
              <a:cs typeface="Cambria"/>
            </a:endParaRPr>
          </a:p>
        </p:txBody>
      </p:sp>
      <p:sp>
        <p:nvSpPr>
          <p:cNvPr id="21513" name="Line 7"/>
          <p:cNvSpPr>
            <a:spLocks noChangeShapeType="1"/>
          </p:cNvSpPr>
          <p:nvPr/>
        </p:nvSpPr>
        <p:spPr bwMode="auto">
          <a:xfrm flipH="1">
            <a:off x="1676400" y="2559050"/>
            <a:ext cx="1676400" cy="457200"/>
          </a:xfrm>
          <a:prstGeom prst="line">
            <a:avLst/>
          </a:prstGeom>
          <a:noFill/>
          <a:ln w="9525">
            <a:solidFill>
              <a:schemeClr val="tx1"/>
            </a:solidFill>
            <a:round/>
            <a:headEnd/>
            <a:tailEnd type="triangle" w="med" len="med"/>
          </a:ln>
        </p:spPr>
        <p:txBody>
          <a:bodyPr/>
          <a:lstStyle/>
          <a:p>
            <a:endParaRPr lang="en-US">
              <a:latin typeface="Cambria"/>
              <a:cs typeface="Cambria"/>
            </a:endParaRPr>
          </a:p>
        </p:txBody>
      </p:sp>
      <p:sp>
        <p:nvSpPr>
          <p:cNvPr id="21514" name="Text Box 8"/>
          <p:cNvSpPr txBox="1">
            <a:spLocks noChangeArrowheads="1"/>
          </p:cNvSpPr>
          <p:nvPr/>
        </p:nvSpPr>
        <p:spPr bwMode="auto">
          <a:xfrm>
            <a:off x="974725" y="3057525"/>
            <a:ext cx="4814138" cy="369332"/>
          </a:xfrm>
          <a:prstGeom prst="rect">
            <a:avLst/>
          </a:prstGeom>
          <a:noFill/>
          <a:ln w="9525">
            <a:noFill/>
            <a:miter lim="800000"/>
            <a:headEnd/>
            <a:tailEnd/>
          </a:ln>
        </p:spPr>
        <p:txBody>
          <a:bodyPr wrap="none">
            <a:spAutoFit/>
          </a:bodyPr>
          <a:lstStyle/>
          <a:p>
            <a:r>
              <a:rPr lang="en-US" sz="1800" b="0">
                <a:latin typeface="Cambria"/>
                <a:cs typeface="Cambria"/>
              </a:rPr>
              <a:t>R</a:t>
            </a:r>
            <a:r>
              <a:rPr lang="en-US" sz="1800" b="0" baseline="-25000">
                <a:latin typeface="Cambria"/>
                <a:cs typeface="Cambria"/>
              </a:rPr>
              <a:t>1</a:t>
            </a:r>
            <a:r>
              <a:rPr lang="en-US" sz="1800" b="0">
                <a:latin typeface="Cambria"/>
                <a:cs typeface="Cambria"/>
              </a:rPr>
              <a:t>		      R</a:t>
            </a:r>
            <a:r>
              <a:rPr lang="en-US" sz="1800" b="0" baseline="-25000">
                <a:latin typeface="Cambria"/>
                <a:cs typeface="Cambria"/>
              </a:rPr>
              <a:t>2</a:t>
            </a:r>
            <a:r>
              <a:rPr lang="en-US" sz="1800" b="0">
                <a:latin typeface="Cambria"/>
                <a:cs typeface="Cambria"/>
              </a:rPr>
              <a:t>	                                R</a:t>
            </a:r>
            <a:r>
              <a:rPr lang="en-US" sz="1800" b="0" baseline="-25000">
                <a:latin typeface="Cambria"/>
                <a:cs typeface="Cambria"/>
              </a:rPr>
              <a:t>n</a:t>
            </a:r>
          </a:p>
        </p:txBody>
      </p:sp>
      <p:sp>
        <p:nvSpPr>
          <p:cNvPr id="21515" name="Line 9"/>
          <p:cNvSpPr>
            <a:spLocks noChangeShapeType="1"/>
          </p:cNvSpPr>
          <p:nvPr/>
        </p:nvSpPr>
        <p:spPr bwMode="auto">
          <a:xfrm>
            <a:off x="3505200" y="2559050"/>
            <a:ext cx="0" cy="457200"/>
          </a:xfrm>
          <a:prstGeom prst="line">
            <a:avLst/>
          </a:prstGeom>
          <a:noFill/>
          <a:ln w="9525">
            <a:solidFill>
              <a:schemeClr val="tx1"/>
            </a:solidFill>
            <a:round/>
            <a:headEnd/>
            <a:tailEnd type="triangle" w="med" len="med"/>
          </a:ln>
        </p:spPr>
        <p:txBody>
          <a:bodyPr/>
          <a:lstStyle/>
          <a:p>
            <a:endParaRPr lang="en-US">
              <a:latin typeface="Cambria"/>
              <a:cs typeface="Cambria"/>
            </a:endParaRPr>
          </a:p>
        </p:txBody>
      </p:sp>
      <p:sp>
        <p:nvSpPr>
          <p:cNvPr id="21516" name="Line 10"/>
          <p:cNvSpPr>
            <a:spLocks noChangeShapeType="1"/>
          </p:cNvSpPr>
          <p:nvPr/>
        </p:nvSpPr>
        <p:spPr bwMode="auto">
          <a:xfrm>
            <a:off x="4343400" y="2559050"/>
            <a:ext cx="1752600" cy="457200"/>
          </a:xfrm>
          <a:prstGeom prst="line">
            <a:avLst/>
          </a:prstGeom>
          <a:noFill/>
          <a:ln w="9525">
            <a:solidFill>
              <a:schemeClr val="tx1"/>
            </a:solidFill>
            <a:round/>
            <a:headEnd/>
            <a:tailEnd type="triangle" w="med" len="med"/>
          </a:ln>
        </p:spPr>
        <p:txBody>
          <a:bodyPr/>
          <a:lstStyle/>
          <a:p>
            <a:endParaRPr lang="en-US">
              <a:latin typeface="Cambria"/>
              <a:cs typeface="Cambria"/>
            </a:endParaRPr>
          </a:p>
        </p:txBody>
      </p:sp>
      <p:sp>
        <p:nvSpPr>
          <p:cNvPr id="21517" name="Line 11"/>
          <p:cNvSpPr>
            <a:spLocks noChangeShapeType="1"/>
          </p:cNvSpPr>
          <p:nvPr/>
        </p:nvSpPr>
        <p:spPr bwMode="auto">
          <a:xfrm>
            <a:off x="4495800" y="3244850"/>
            <a:ext cx="609600" cy="0"/>
          </a:xfrm>
          <a:prstGeom prst="line">
            <a:avLst/>
          </a:prstGeom>
          <a:noFill/>
          <a:ln w="9525">
            <a:solidFill>
              <a:schemeClr val="tx1"/>
            </a:solidFill>
            <a:prstDash val="dash"/>
            <a:round/>
            <a:headEnd/>
            <a:tailEnd/>
          </a:ln>
        </p:spPr>
        <p:txBody>
          <a:bodyPr/>
          <a:lstStyle/>
          <a:p>
            <a:endParaRPr lang="en-US">
              <a:latin typeface="Cambria"/>
              <a:cs typeface="Cambria"/>
            </a:endParaRPr>
          </a:p>
        </p:txBody>
      </p:sp>
      <p:sp>
        <p:nvSpPr>
          <p:cNvPr id="21518" name="Text Box 13"/>
          <p:cNvSpPr txBox="1">
            <a:spLocks noChangeArrowheads="1"/>
          </p:cNvSpPr>
          <p:nvPr/>
        </p:nvSpPr>
        <p:spPr bwMode="auto">
          <a:xfrm>
            <a:off x="990600" y="3429000"/>
            <a:ext cx="588963" cy="457200"/>
          </a:xfrm>
          <a:prstGeom prst="rect">
            <a:avLst/>
          </a:prstGeom>
          <a:noFill/>
          <a:ln w="9525">
            <a:noFill/>
            <a:miter lim="800000"/>
            <a:headEnd/>
            <a:tailEnd/>
          </a:ln>
        </p:spPr>
        <p:txBody>
          <a:bodyPr wrap="none">
            <a:spAutoFit/>
          </a:bodyPr>
          <a:lstStyle/>
          <a:p>
            <a:r>
              <a:rPr lang="en-US" b="0">
                <a:latin typeface="Cambria"/>
                <a:cs typeface="Cambria"/>
              </a:rPr>
              <a:t>F</a:t>
            </a:r>
            <a:r>
              <a:rPr lang="en-US" b="0" baseline="-25000">
                <a:latin typeface="Cambria"/>
                <a:cs typeface="Cambria"/>
              </a:rPr>
              <a:t>R1</a:t>
            </a:r>
          </a:p>
        </p:txBody>
      </p:sp>
      <p:sp>
        <p:nvSpPr>
          <p:cNvPr id="21519" name="Text Box 15"/>
          <p:cNvSpPr txBox="1">
            <a:spLocks noChangeArrowheads="1"/>
          </p:cNvSpPr>
          <p:nvPr/>
        </p:nvSpPr>
        <p:spPr bwMode="auto">
          <a:xfrm>
            <a:off x="3200400" y="3429000"/>
            <a:ext cx="590877" cy="461665"/>
          </a:xfrm>
          <a:prstGeom prst="rect">
            <a:avLst/>
          </a:prstGeom>
          <a:noFill/>
          <a:ln w="9525">
            <a:noFill/>
            <a:miter lim="800000"/>
            <a:headEnd/>
            <a:tailEnd/>
          </a:ln>
        </p:spPr>
        <p:txBody>
          <a:bodyPr wrap="none">
            <a:spAutoFit/>
          </a:bodyPr>
          <a:lstStyle/>
          <a:p>
            <a:r>
              <a:rPr lang="en-US" b="0">
                <a:latin typeface="Cambria"/>
                <a:cs typeface="Cambria"/>
              </a:rPr>
              <a:t>F</a:t>
            </a:r>
            <a:r>
              <a:rPr lang="en-US" b="0" baseline="-25000">
                <a:latin typeface="Cambria"/>
                <a:cs typeface="Cambria"/>
              </a:rPr>
              <a:t>R2</a:t>
            </a:r>
          </a:p>
        </p:txBody>
      </p:sp>
      <p:sp>
        <p:nvSpPr>
          <p:cNvPr id="21520" name="Text Box 17"/>
          <p:cNvSpPr txBox="1">
            <a:spLocks noChangeArrowheads="1"/>
          </p:cNvSpPr>
          <p:nvPr/>
        </p:nvSpPr>
        <p:spPr bwMode="auto">
          <a:xfrm>
            <a:off x="5715000" y="3429000"/>
            <a:ext cx="603250" cy="457200"/>
          </a:xfrm>
          <a:prstGeom prst="rect">
            <a:avLst/>
          </a:prstGeom>
          <a:noFill/>
          <a:ln w="9525">
            <a:noFill/>
            <a:miter lim="800000"/>
            <a:headEnd/>
            <a:tailEnd/>
          </a:ln>
        </p:spPr>
        <p:txBody>
          <a:bodyPr wrap="none">
            <a:spAutoFit/>
          </a:bodyPr>
          <a:lstStyle/>
          <a:p>
            <a:r>
              <a:rPr lang="en-US" b="0">
                <a:latin typeface="Cambria"/>
                <a:cs typeface="Cambria"/>
              </a:rPr>
              <a:t>F</a:t>
            </a:r>
            <a:r>
              <a:rPr lang="en-US" b="0" baseline="-25000">
                <a:latin typeface="Cambria"/>
                <a:cs typeface="Cambria"/>
              </a:rPr>
              <a:t>Rn</a:t>
            </a:r>
          </a:p>
        </p:txBody>
      </p:sp>
      <p:sp>
        <p:nvSpPr>
          <p:cNvPr id="21521" name="Text Box 19"/>
          <p:cNvSpPr txBox="1">
            <a:spLocks noChangeArrowheads="1"/>
          </p:cNvSpPr>
          <p:nvPr/>
        </p:nvSpPr>
        <p:spPr bwMode="auto">
          <a:xfrm>
            <a:off x="898525" y="4352925"/>
            <a:ext cx="4407126" cy="369332"/>
          </a:xfrm>
          <a:prstGeom prst="rect">
            <a:avLst/>
          </a:prstGeom>
          <a:noFill/>
          <a:ln w="9525">
            <a:noFill/>
            <a:miter lim="800000"/>
            <a:headEnd/>
            <a:tailEnd/>
          </a:ln>
        </p:spPr>
        <p:txBody>
          <a:bodyPr wrap="none">
            <a:spAutoFit/>
          </a:bodyPr>
          <a:lstStyle/>
          <a:p>
            <a:r>
              <a:rPr lang="en-US" sz="1800" b="0">
                <a:latin typeface="Cambria"/>
                <a:cs typeface="Cambria"/>
              </a:rPr>
              <a:t>The projection of F on R</a:t>
            </a:r>
            <a:r>
              <a:rPr lang="en-US" sz="1800" b="0" baseline="-25000">
                <a:latin typeface="Cambria"/>
                <a:cs typeface="Cambria"/>
              </a:rPr>
              <a:t>i</a:t>
            </a:r>
            <a:r>
              <a:rPr lang="en-US" sz="1800" b="0">
                <a:latin typeface="Cambria"/>
                <a:cs typeface="Cambria"/>
              </a:rPr>
              <a:t> (F</a:t>
            </a:r>
            <a:r>
              <a:rPr lang="en-US" sz="1800" b="0" baseline="-25000">
                <a:latin typeface="Cambria"/>
                <a:cs typeface="Cambria"/>
              </a:rPr>
              <a:t>Ri</a:t>
            </a:r>
            <a:r>
              <a:rPr lang="en-US" sz="1800" b="0">
                <a:latin typeface="Cambria"/>
                <a:cs typeface="Cambria"/>
              </a:rPr>
              <a:t>) is defined as:</a:t>
            </a:r>
          </a:p>
        </p:txBody>
      </p:sp>
      <p:sp>
        <p:nvSpPr>
          <p:cNvPr id="21522" name="Line 20"/>
          <p:cNvSpPr>
            <a:spLocks noChangeShapeType="1"/>
          </p:cNvSpPr>
          <p:nvPr/>
        </p:nvSpPr>
        <p:spPr bwMode="auto">
          <a:xfrm flipV="1">
            <a:off x="1143000" y="3886200"/>
            <a:ext cx="76200" cy="381000"/>
          </a:xfrm>
          <a:prstGeom prst="line">
            <a:avLst/>
          </a:prstGeom>
          <a:noFill/>
          <a:ln w="9525">
            <a:solidFill>
              <a:schemeClr val="tx1"/>
            </a:solidFill>
            <a:round/>
            <a:headEnd/>
            <a:tailEnd type="triangle" w="med" len="med"/>
          </a:ln>
        </p:spPr>
        <p:txBody>
          <a:bodyPr/>
          <a:lstStyle/>
          <a:p>
            <a:endParaRPr lang="en-US">
              <a:latin typeface="Cambria"/>
              <a:cs typeface="Cambria"/>
            </a:endParaRPr>
          </a:p>
        </p:txBody>
      </p:sp>
      <p:graphicFrame>
        <p:nvGraphicFramePr>
          <p:cNvPr id="21506" name="Object 21"/>
          <p:cNvGraphicFramePr>
            <a:graphicFrameLocks noChangeAspect="1"/>
          </p:cNvGraphicFramePr>
          <p:nvPr>
            <p:extLst>
              <p:ext uri="{D42A27DB-BD31-4B8C-83A1-F6EECF244321}">
                <p14:modId xmlns:p14="http://schemas.microsoft.com/office/powerpoint/2010/main" val="3906446491"/>
              </p:ext>
            </p:extLst>
          </p:nvPr>
        </p:nvGraphicFramePr>
        <p:xfrm>
          <a:off x="1725613" y="4768850"/>
          <a:ext cx="5387975" cy="479425"/>
        </p:xfrm>
        <a:graphic>
          <a:graphicData uri="http://schemas.openxmlformats.org/presentationml/2006/ole">
            <mc:AlternateContent xmlns:mc="http://schemas.openxmlformats.org/markup-compatibility/2006">
              <mc:Choice xmlns:v="urn:schemas-microsoft-com:vml" Requires="v">
                <p:oleObj spid="_x0000_s1157" name="Equation" r:id="rId4" imgW="2565360" imgH="228600" progId="Equation.3">
                  <p:embed/>
                </p:oleObj>
              </mc:Choice>
              <mc:Fallback>
                <p:oleObj name="Equation" r:id="rId4" imgW="256536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5613" y="4768850"/>
                        <a:ext cx="5387975" cy="47942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21507" name="Object 23"/>
          <p:cNvGraphicFramePr>
            <a:graphicFrameLocks noChangeAspect="1"/>
          </p:cNvGraphicFramePr>
          <p:nvPr>
            <p:extLst>
              <p:ext uri="{D42A27DB-BD31-4B8C-83A1-F6EECF244321}">
                <p14:modId xmlns:p14="http://schemas.microsoft.com/office/powerpoint/2010/main" val="2827898052"/>
              </p:ext>
            </p:extLst>
          </p:nvPr>
        </p:nvGraphicFramePr>
        <p:xfrm>
          <a:off x="1433513" y="5638800"/>
          <a:ext cx="2139950" cy="534988"/>
        </p:xfrm>
        <a:graphic>
          <a:graphicData uri="http://schemas.openxmlformats.org/presentationml/2006/ole">
            <mc:AlternateContent xmlns:mc="http://schemas.openxmlformats.org/markup-compatibility/2006">
              <mc:Choice xmlns:v="urn:schemas-microsoft-com:vml" Requires="v">
                <p:oleObj spid="_x0000_s1158" name="Equation" r:id="rId6" imgW="965160" imgH="241200" progId="">
                  <p:embed/>
                </p:oleObj>
              </mc:Choice>
              <mc:Fallback>
                <p:oleObj name="Equation" r:id="rId6" imgW="965160" imgH="2412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3513" y="5638800"/>
                        <a:ext cx="2139950" cy="53498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1523" name="Text Box 24"/>
          <p:cNvSpPr txBox="1">
            <a:spLocks noChangeArrowheads="1"/>
          </p:cNvSpPr>
          <p:nvPr/>
        </p:nvSpPr>
        <p:spPr bwMode="auto">
          <a:xfrm>
            <a:off x="914400" y="5334000"/>
            <a:ext cx="7315200" cy="701675"/>
          </a:xfrm>
          <a:prstGeom prst="rect">
            <a:avLst/>
          </a:prstGeom>
          <a:noFill/>
          <a:ln w="9525">
            <a:noFill/>
            <a:miter lim="800000"/>
            <a:headEnd/>
            <a:tailEnd/>
          </a:ln>
        </p:spPr>
        <p:txBody>
          <a:bodyPr>
            <a:spAutoFit/>
          </a:bodyPr>
          <a:lstStyle/>
          <a:p>
            <a:r>
              <a:rPr lang="en-US" sz="2000" b="0">
                <a:latin typeface="Cambria"/>
                <a:cs typeface="Cambria"/>
              </a:rPr>
              <a:t>D={R</a:t>
            </a:r>
            <a:r>
              <a:rPr lang="en-US" sz="2000" b="0" baseline="-25000">
                <a:latin typeface="Cambria"/>
                <a:cs typeface="Cambria"/>
              </a:rPr>
              <a:t>1</a:t>
            </a:r>
            <a:r>
              <a:rPr lang="en-US" sz="2000" b="0">
                <a:latin typeface="Cambria"/>
                <a:cs typeface="Cambria"/>
              </a:rPr>
              <a:t>,…,R</a:t>
            </a:r>
            <a:r>
              <a:rPr lang="en-US" sz="2000" b="0" baseline="-25000">
                <a:latin typeface="Cambria"/>
                <a:cs typeface="Cambria"/>
              </a:rPr>
              <a:t>n</a:t>
            </a:r>
            <a:r>
              <a:rPr lang="en-US" sz="2000" b="0">
                <a:latin typeface="Cambria"/>
                <a:cs typeface="Cambria"/>
              </a:rPr>
              <a:t>} of R is dependency preserving with respect to F if                          .</a:t>
            </a:r>
          </a:p>
        </p:txBody>
      </p:sp>
      <p:sp>
        <p:nvSpPr>
          <p:cNvPr id="21524" name="Rectangle 25"/>
          <p:cNvSpPr>
            <a:spLocks noChangeArrowheads="1"/>
          </p:cNvSpPr>
          <p:nvPr/>
        </p:nvSpPr>
        <p:spPr bwMode="auto">
          <a:xfrm>
            <a:off x="381000" y="381000"/>
            <a:ext cx="7340471" cy="523220"/>
          </a:xfrm>
          <a:prstGeom prst="rect">
            <a:avLst/>
          </a:prstGeom>
          <a:noFill/>
          <a:ln w="9525">
            <a:noFill/>
            <a:miter lim="800000"/>
            <a:headEnd/>
            <a:tailEnd/>
          </a:ln>
        </p:spPr>
        <p:txBody>
          <a:bodyPr wrap="none">
            <a:spAutoFit/>
          </a:bodyPr>
          <a:lstStyle/>
          <a:p>
            <a:r>
              <a:rPr lang="en-US" sz="2800" b="0">
                <a:latin typeface="Cambria"/>
                <a:cs typeface="Cambria"/>
              </a:rPr>
              <a:t>A Formal Definition: Dependancy Preservation</a:t>
            </a:r>
          </a:p>
        </p:txBody>
      </p:sp>
      <p:sp>
        <p:nvSpPr>
          <p:cNvPr id="21525" name="Text Box 26"/>
          <p:cNvSpPr txBox="1">
            <a:spLocks noChangeArrowheads="1"/>
          </p:cNvSpPr>
          <p:nvPr/>
        </p:nvSpPr>
        <p:spPr bwMode="auto">
          <a:xfrm>
            <a:off x="5638800" y="1828800"/>
            <a:ext cx="3505200" cy="336550"/>
          </a:xfrm>
          <a:prstGeom prst="rect">
            <a:avLst/>
          </a:prstGeom>
          <a:noFill/>
          <a:ln w="9525">
            <a:noFill/>
            <a:miter lim="800000"/>
            <a:headEnd/>
            <a:tailEnd/>
          </a:ln>
        </p:spPr>
        <p:txBody>
          <a:bodyPr>
            <a:spAutoFit/>
          </a:bodyPr>
          <a:lstStyle/>
          <a:p>
            <a:r>
              <a:rPr lang="en-US" sz="1600" b="0">
                <a:latin typeface="Cambria"/>
                <a:cs typeface="Cambria"/>
              </a:rPr>
              <a:t>D={R</a:t>
            </a:r>
            <a:r>
              <a:rPr lang="en-US" sz="1600" b="0" baseline="-25000">
                <a:latin typeface="Cambria"/>
                <a:cs typeface="Cambria"/>
              </a:rPr>
              <a:t>1</a:t>
            </a:r>
            <a:r>
              <a:rPr lang="en-US" sz="1600" b="0">
                <a:latin typeface="Cambria"/>
                <a:cs typeface="Cambria"/>
              </a:rPr>
              <a:t>,…,R</a:t>
            </a:r>
            <a:r>
              <a:rPr lang="en-US" sz="1600" b="0" baseline="-25000">
                <a:latin typeface="Cambria"/>
                <a:cs typeface="Cambria"/>
              </a:rPr>
              <a:t>n</a:t>
            </a:r>
            <a:r>
              <a:rPr lang="en-US" sz="1600" b="0">
                <a:latin typeface="Cambria"/>
                <a:cs typeface="Cambria"/>
              </a:rPr>
              <a:t>} is a decomposition of R. </a:t>
            </a:r>
            <a:endParaRPr lang="en-US" sz="1800" b="0">
              <a:latin typeface="Cambria"/>
              <a:cs typeface="Cambria"/>
            </a:endParaRPr>
          </a:p>
        </p:txBody>
      </p:sp>
      <p:sp>
        <p:nvSpPr>
          <p:cNvPr id="21526" name="Text Box 28"/>
          <p:cNvSpPr txBox="1">
            <a:spLocks noChangeArrowheads="1"/>
          </p:cNvSpPr>
          <p:nvPr/>
        </p:nvSpPr>
        <p:spPr bwMode="auto">
          <a:xfrm>
            <a:off x="3608813" y="5695890"/>
            <a:ext cx="1738577" cy="400110"/>
          </a:xfrm>
          <a:prstGeom prst="rect">
            <a:avLst/>
          </a:prstGeom>
          <a:noFill/>
          <a:ln w="9525">
            <a:noFill/>
            <a:miter lim="800000"/>
            <a:headEnd/>
            <a:tailEnd/>
          </a:ln>
        </p:spPr>
        <p:txBody>
          <a:bodyPr wrap="none">
            <a:spAutoFit/>
          </a:bodyPr>
          <a:lstStyle/>
          <a:p>
            <a:r>
              <a:rPr lang="en-US" sz="2000" b="0">
                <a:latin typeface="Cambria"/>
                <a:cs typeface="Cambria"/>
              </a:rPr>
              <a:t>, meaning that </a:t>
            </a:r>
          </a:p>
        </p:txBody>
      </p:sp>
      <p:graphicFrame>
        <p:nvGraphicFramePr>
          <p:cNvPr id="21508" name="Object 29"/>
          <p:cNvGraphicFramePr>
            <a:graphicFrameLocks noChangeAspect="1"/>
          </p:cNvGraphicFramePr>
          <p:nvPr>
            <p:extLst>
              <p:ext uri="{D42A27DB-BD31-4B8C-83A1-F6EECF244321}">
                <p14:modId xmlns:p14="http://schemas.microsoft.com/office/powerpoint/2010/main" val="2175547542"/>
              </p:ext>
            </p:extLst>
          </p:nvPr>
        </p:nvGraphicFramePr>
        <p:xfrm>
          <a:off x="5624513" y="5638800"/>
          <a:ext cx="1295400" cy="534988"/>
        </p:xfrm>
        <a:graphic>
          <a:graphicData uri="http://schemas.openxmlformats.org/presentationml/2006/ole">
            <mc:AlternateContent xmlns:mc="http://schemas.openxmlformats.org/markup-compatibility/2006">
              <mc:Choice xmlns:v="urn:schemas-microsoft-com:vml" Requires="v">
                <p:oleObj spid="_x0000_s1159" name="Equation" r:id="rId8" imgW="583920" imgH="241200" progId="Equation.3">
                  <p:embed/>
                </p:oleObj>
              </mc:Choice>
              <mc:Fallback>
                <p:oleObj name="Equation" r:id="rId8" imgW="583920" imgH="241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24513" y="5638800"/>
                        <a:ext cx="1295400" cy="53498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1527" name="Text Box 30"/>
          <p:cNvSpPr txBox="1">
            <a:spLocks noChangeArrowheads="1"/>
          </p:cNvSpPr>
          <p:nvPr/>
        </p:nvSpPr>
        <p:spPr bwMode="auto">
          <a:xfrm>
            <a:off x="914400" y="6067425"/>
            <a:ext cx="2106140" cy="400110"/>
          </a:xfrm>
          <a:prstGeom prst="rect">
            <a:avLst/>
          </a:prstGeom>
          <a:noFill/>
          <a:ln w="9525">
            <a:noFill/>
            <a:miter lim="800000"/>
            <a:headEnd/>
            <a:tailEnd/>
          </a:ln>
        </p:spPr>
        <p:txBody>
          <a:bodyPr wrap="none">
            <a:spAutoFit/>
          </a:bodyPr>
          <a:lstStyle/>
          <a:p>
            <a:r>
              <a:rPr lang="en-US" sz="2000" b="0">
                <a:latin typeface="Cambria"/>
                <a:cs typeface="Cambria"/>
              </a:rPr>
              <a:t>is equivalent to F.</a:t>
            </a:r>
          </a:p>
        </p:txBody>
      </p:sp>
    </p:spTree>
    <p:extLst>
      <p:ext uri="{BB962C8B-B14F-4D97-AF65-F5344CB8AC3E}">
        <p14:creationId xmlns:p14="http://schemas.microsoft.com/office/powerpoint/2010/main" val="3197537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1295400" y="381000"/>
            <a:ext cx="6617542" cy="646331"/>
          </a:xfrm>
          <a:prstGeom prst="rect">
            <a:avLst/>
          </a:prstGeom>
          <a:noFill/>
          <a:ln w="9525">
            <a:noFill/>
            <a:miter lim="800000"/>
            <a:headEnd/>
            <a:tailEnd/>
          </a:ln>
        </p:spPr>
        <p:txBody>
          <a:bodyPr wrap="none">
            <a:spAutoFit/>
          </a:bodyPr>
          <a:lstStyle/>
          <a:p>
            <a:r>
              <a:rPr lang="en-US" sz="3600" b="0" dirty="0">
                <a:latin typeface="Cambria"/>
                <a:cs typeface="Cambria"/>
              </a:rPr>
              <a:t>Normal Form and Normalization</a:t>
            </a:r>
          </a:p>
        </p:txBody>
      </p:sp>
      <p:sp>
        <p:nvSpPr>
          <p:cNvPr id="55299" name="Text Box 3"/>
          <p:cNvSpPr txBox="1">
            <a:spLocks noChangeArrowheads="1"/>
          </p:cNvSpPr>
          <p:nvPr/>
        </p:nvSpPr>
        <p:spPr bwMode="auto">
          <a:xfrm>
            <a:off x="609600" y="1219200"/>
            <a:ext cx="8229600" cy="954107"/>
          </a:xfrm>
          <a:prstGeom prst="rect">
            <a:avLst/>
          </a:prstGeom>
          <a:noFill/>
          <a:ln w="9525">
            <a:noFill/>
            <a:miter lim="800000"/>
            <a:headEnd/>
            <a:tailEnd/>
          </a:ln>
        </p:spPr>
        <p:txBody>
          <a:bodyPr wrap="square">
            <a:spAutoFit/>
          </a:bodyPr>
          <a:lstStyle/>
          <a:p>
            <a:r>
              <a:rPr lang="en-US" sz="2800" b="0" dirty="0">
                <a:latin typeface="Cambria"/>
                <a:cs typeface="Cambria"/>
              </a:rPr>
              <a:t>A relation is said to be in a particular normal form if it satisfies a certain set of constraints.</a:t>
            </a:r>
          </a:p>
        </p:txBody>
      </p:sp>
      <p:sp>
        <p:nvSpPr>
          <p:cNvPr id="55300" name="Rectangle 4"/>
          <p:cNvSpPr>
            <a:spLocks noChangeArrowheads="1"/>
          </p:cNvSpPr>
          <p:nvPr/>
        </p:nvSpPr>
        <p:spPr bwMode="auto">
          <a:xfrm>
            <a:off x="762000" y="2438400"/>
            <a:ext cx="8001000" cy="3145476"/>
          </a:xfrm>
          <a:prstGeom prst="rect">
            <a:avLst/>
          </a:prstGeom>
          <a:noFill/>
          <a:ln w="9525">
            <a:noFill/>
            <a:miter lim="800000"/>
            <a:headEnd/>
            <a:tailEnd/>
          </a:ln>
        </p:spPr>
        <p:txBody>
          <a:bodyPr wrap="square">
            <a:spAutoFit/>
          </a:bodyPr>
          <a:lstStyle/>
          <a:p>
            <a:pPr marL="342900" indent="-342900" eaLnBrk="0" hangingPunct="0">
              <a:spcBef>
                <a:spcPct val="20000"/>
              </a:spcBef>
              <a:buClr>
                <a:schemeClr val="tx1"/>
              </a:buClr>
              <a:buSzPct val="75000"/>
              <a:buFont typeface="Arial"/>
              <a:buChar char="•"/>
            </a:pPr>
            <a:r>
              <a:rPr lang="en-US" b="0" dirty="0">
                <a:latin typeface="Cambria"/>
                <a:cs typeface="Cambria"/>
              </a:rPr>
              <a:t>If a relation is in a certain </a:t>
            </a:r>
            <a:r>
              <a:rPr lang="en-US" b="0" dirty="0">
                <a:solidFill>
                  <a:schemeClr val="accent2"/>
                </a:solidFill>
                <a:latin typeface="Cambria"/>
                <a:cs typeface="Cambria"/>
              </a:rPr>
              <a:t>normal form</a:t>
            </a:r>
            <a:r>
              <a:rPr lang="en-US" b="0" dirty="0">
                <a:latin typeface="Cambria"/>
                <a:cs typeface="Cambria"/>
              </a:rPr>
              <a:t>, we know what problems it has and what problems it does not have</a:t>
            </a:r>
          </a:p>
          <a:p>
            <a:pPr marL="800100" lvl="1" indent="-342900" eaLnBrk="0" hangingPunct="0">
              <a:spcBef>
                <a:spcPct val="20000"/>
              </a:spcBef>
              <a:buClr>
                <a:schemeClr val="tx1"/>
              </a:buClr>
              <a:buSzPct val="75000"/>
              <a:buFont typeface="Wingdings" charset="2"/>
              <a:buChar char="§"/>
            </a:pPr>
            <a:r>
              <a:rPr lang="en-US" sz="2000" b="0" dirty="0">
                <a:latin typeface="Cambria"/>
                <a:cs typeface="Cambria"/>
              </a:rPr>
              <a:t> Each normal form eliminates or minimizes certain kinds of problems</a:t>
            </a:r>
          </a:p>
          <a:p>
            <a:pPr marL="171450" indent="-171450" eaLnBrk="0" hangingPunct="0">
              <a:spcBef>
                <a:spcPct val="20000"/>
              </a:spcBef>
              <a:buClr>
                <a:schemeClr val="tx1"/>
              </a:buClr>
              <a:buSzPct val="75000"/>
              <a:buFont typeface="Arial"/>
              <a:buChar char="•"/>
            </a:pPr>
            <a:endParaRPr lang="en-US" sz="800" b="0" dirty="0">
              <a:latin typeface="Cambria"/>
              <a:cs typeface="Cambria"/>
            </a:endParaRPr>
          </a:p>
          <a:p>
            <a:pPr marL="342900" indent="-342900" eaLnBrk="0" hangingPunct="0">
              <a:spcBef>
                <a:spcPct val="20000"/>
              </a:spcBef>
              <a:buClr>
                <a:schemeClr val="tx1"/>
              </a:buClr>
              <a:buSzPct val="75000"/>
              <a:buFont typeface="Arial"/>
              <a:buChar char="•"/>
            </a:pPr>
            <a:r>
              <a:rPr lang="en-US" b="0" dirty="0">
                <a:latin typeface="Cambria"/>
                <a:cs typeface="Cambria"/>
              </a:rPr>
              <a:t>Given a relation, the process of making it to be in certain normal form is called normalization</a:t>
            </a:r>
          </a:p>
          <a:p>
            <a:pPr marL="800100" lvl="1" indent="-342900" eaLnBrk="0" hangingPunct="0">
              <a:spcBef>
                <a:spcPct val="20000"/>
              </a:spcBef>
              <a:buClr>
                <a:schemeClr val="tx1"/>
              </a:buClr>
              <a:buSzPct val="75000"/>
              <a:buFont typeface="Wingdings" charset="2"/>
              <a:buChar char="§"/>
            </a:pPr>
            <a:r>
              <a:rPr lang="en-US" sz="2000" b="0" dirty="0">
                <a:latin typeface="Cambria"/>
                <a:cs typeface="Cambria"/>
              </a:rPr>
              <a:t>Typically this is done by breaking up the relation into a set of smaller relations that possess desirable properties.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5"/>
          <p:cNvSpPr>
            <a:spLocks noChangeArrowheads="1"/>
          </p:cNvSpPr>
          <p:nvPr/>
        </p:nvSpPr>
        <p:spPr bwMode="auto">
          <a:xfrm>
            <a:off x="1219200" y="228600"/>
            <a:ext cx="6553200" cy="990600"/>
          </a:xfrm>
          <a:prstGeom prst="rect">
            <a:avLst/>
          </a:prstGeom>
          <a:solidFill>
            <a:schemeClr val="hlink"/>
          </a:solidFill>
          <a:ln w="9525">
            <a:noFill/>
            <a:miter lim="800000"/>
            <a:headEnd/>
            <a:tailEnd/>
          </a:ln>
        </p:spPr>
        <p:txBody>
          <a:bodyPr wrap="none" anchor="ctr"/>
          <a:lstStyle/>
          <a:p>
            <a:endParaRPr lang="en-US">
              <a:latin typeface="Cambria"/>
              <a:cs typeface="Cambria"/>
            </a:endParaRPr>
          </a:p>
        </p:txBody>
      </p:sp>
      <p:sp>
        <p:nvSpPr>
          <p:cNvPr id="59395" name="Text Box 2"/>
          <p:cNvSpPr txBox="1">
            <a:spLocks noChangeArrowheads="1"/>
          </p:cNvSpPr>
          <p:nvPr/>
        </p:nvSpPr>
        <p:spPr bwMode="auto">
          <a:xfrm>
            <a:off x="1600200" y="457200"/>
            <a:ext cx="5370982" cy="584776"/>
          </a:xfrm>
          <a:prstGeom prst="rect">
            <a:avLst/>
          </a:prstGeom>
          <a:noFill/>
          <a:ln w="9525">
            <a:noFill/>
            <a:miter lim="800000"/>
            <a:headEnd/>
            <a:tailEnd/>
          </a:ln>
        </p:spPr>
        <p:txBody>
          <a:bodyPr wrap="none">
            <a:spAutoFit/>
          </a:bodyPr>
          <a:lstStyle/>
          <a:p>
            <a:r>
              <a:rPr lang="en-US" sz="3200" b="0">
                <a:latin typeface="Cambria"/>
                <a:cs typeface="Cambria"/>
              </a:rPr>
              <a:t>THIRD NORMAL FORM (3NF)</a:t>
            </a:r>
          </a:p>
        </p:txBody>
      </p:sp>
      <p:sp>
        <p:nvSpPr>
          <p:cNvPr id="59396" name="Text Box 38"/>
          <p:cNvSpPr txBox="1">
            <a:spLocks noChangeArrowheads="1"/>
          </p:cNvSpPr>
          <p:nvPr/>
        </p:nvSpPr>
        <p:spPr bwMode="auto">
          <a:xfrm>
            <a:off x="1066800" y="1447800"/>
            <a:ext cx="7143750" cy="2308324"/>
          </a:xfrm>
          <a:prstGeom prst="rect">
            <a:avLst/>
          </a:prstGeom>
          <a:noFill/>
          <a:ln w="9525">
            <a:noFill/>
            <a:miter lim="800000"/>
            <a:headEnd/>
            <a:tailEnd/>
          </a:ln>
        </p:spPr>
        <p:txBody>
          <a:bodyPr>
            <a:spAutoFit/>
          </a:bodyPr>
          <a:lstStyle/>
          <a:p>
            <a:r>
              <a:rPr lang="en-US" b="0">
                <a:latin typeface="Cambria"/>
                <a:cs typeface="Cambria"/>
              </a:rPr>
              <a:t>A relation R is in 3NF if whenever an FD X</a:t>
            </a:r>
            <a:r>
              <a:rPr lang="en-US" b="0">
                <a:latin typeface="Cambria"/>
                <a:cs typeface="Cambria"/>
                <a:sym typeface="Wingdings" pitchFamily="2" charset="2"/>
              </a:rPr>
              <a:t>A holds in R, one of the following statements is true:</a:t>
            </a:r>
          </a:p>
          <a:p>
            <a:endParaRPr lang="en-US" b="0" dirty="0">
              <a:latin typeface="Cambria"/>
              <a:cs typeface="Cambria"/>
              <a:sym typeface="Wingdings" pitchFamily="2" charset="2"/>
            </a:endParaRPr>
          </a:p>
          <a:p>
            <a:pPr marL="1257300" lvl="2" indent="-342900">
              <a:buFont typeface="Arial"/>
              <a:buChar char="•"/>
            </a:pPr>
            <a:r>
              <a:rPr lang="en-US" b="0" dirty="0">
                <a:latin typeface="Cambria"/>
                <a:cs typeface="Cambria"/>
                <a:sym typeface="Wingdings" pitchFamily="2" charset="2"/>
              </a:rPr>
              <a:t>XA is a trivial FD, or</a:t>
            </a:r>
          </a:p>
          <a:p>
            <a:pPr marL="1257300" lvl="2" indent="-342900">
              <a:buFont typeface="Arial"/>
              <a:buChar char="•"/>
            </a:pPr>
            <a:r>
              <a:rPr lang="en-US" b="0" dirty="0">
                <a:latin typeface="Cambria"/>
                <a:cs typeface="Cambria"/>
                <a:sym typeface="Wingdings" pitchFamily="2" charset="2"/>
              </a:rPr>
              <a:t>X is a </a:t>
            </a:r>
            <a:r>
              <a:rPr lang="en-US" b="0" dirty="0" err="1">
                <a:latin typeface="Cambria"/>
                <a:cs typeface="Cambria"/>
                <a:sym typeface="Wingdings" pitchFamily="2" charset="2"/>
              </a:rPr>
              <a:t>superkey</a:t>
            </a:r>
            <a:r>
              <a:rPr lang="en-US" b="0" dirty="0">
                <a:latin typeface="Cambria"/>
                <a:cs typeface="Cambria"/>
                <a:sym typeface="Wingdings" pitchFamily="2" charset="2"/>
              </a:rPr>
              <a:t>, or</a:t>
            </a:r>
          </a:p>
          <a:p>
            <a:pPr marL="1257300" lvl="2" indent="-342900">
              <a:buFont typeface="Arial"/>
              <a:buChar char="•"/>
            </a:pPr>
            <a:r>
              <a:rPr lang="en-US" b="0" dirty="0">
                <a:latin typeface="Cambria"/>
                <a:cs typeface="Cambria"/>
                <a:sym typeface="Wingdings" pitchFamily="2" charset="2"/>
              </a:rPr>
              <a:t>A is part of some key</a:t>
            </a:r>
          </a:p>
        </p:txBody>
      </p:sp>
      <p:sp>
        <p:nvSpPr>
          <p:cNvPr id="5" name="Text Box 40"/>
          <p:cNvSpPr txBox="1">
            <a:spLocks noChangeArrowheads="1"/>
          </p:cNvSpPr>
          <p:nvPr/>
        </p:nvSpPr>
        <p:spPr bwMode="auto">
          <a:xfrm>
            <a:off x="1066800" y="4724400"/>
            <a:ext cx="7162800" cy="1323439"/>
          </a:xfrm>
          <a:prstGeom prst="rect">
            <a:avLst/>
          </a:prstGeom>
          <a:noFill/>
          <a:ln w="9525">
            <a:solidFill>
              <a:schemeClr val="tx2"/>
            </a:solidFill>
            <a:miter lim="800000"/>
            <a:headEnd/>
            <a:tailEnd/>
          </a:ln>
        </p:spPr>
        <p:txBody>
          <a:bodyPr wrap="square">
            <a:spAutoFit/>
          </a:bodyPr>
          <a:lstStyle/>
          <a:p>
            <a:r>
              <a:rPr lang="en-US" sz="2000" b="0">
                <a:latin typeface="Cambria"/>
                <a:cs typeface="Cambria"/>
                <a:sym typeface="Wingdings" pitchFamily="2" charset="2"/>
              </a:rPr>
              <a:t>By making an exception for certain dependencies involving some key attributes, we can ensure that every relation schema can be decomposed into a collection of 3NF with two desirable properties: </a:t>
            </a:r>
            <a:r>
              <a:rPr lang="en-US" sz="2000" b="0">
                <a:solidFill>
                  <a:srgbClr val="FF0000"/>
                </a:solidFill>
                <a:latin typeface="Cambria"/>
                <a:cs typeface="Cambria"/>
                <a:sym typeface="Wingdings" pitchFamily="2" charset="2"/>
              </a:rPr>
              <a:t>lossless-join</a:t>
            </a:r>
            <a:r>
              <a:rPr lang="en-US" sz="2000" b="0">
                <a:latin typeface="Cambria"/>
                <a:cs typeface="Cambria"/>
                <a:sym typeface="Wingdings" pitchFamily="2" charset="2"/>
              </a:rPr>
              <a:t> and </a:t>
            </a:r>
            <a:r>
              <a:rPr lang="en-US" sz="2000" b="0">
                <a:solidFill>
                  <a:srgbClr val="FF0000"/>
                </a:solidFill>
                <a:latin typeface="Cambria"/>
                <a:cs typeface="Cambria"/>
                <a:sym typeface="Wingdings" pitchFamily="2" charset="2"/>
              </a:rPr>
              <a:t>dependency-preserving</a:t>
            </a:r>
            <a:r>
              <a:rPr lang="en-US" sz="2000" b="0">
                <a:latin typeface="Cambria"/>
                <a:cs typeface="Cambria"/>
                <a:sym typeface="Wingdings" pitchFamily="2" charset="2"/>
              </a:rPr>
              <a:t>.</a:t>
            </a:r>
          </a:p>
        </p:txBody>
      </p:sp>
    </p:spTree>
    <p:extLst>
      <p:ext uri="{BB962C8B-B14F-4D97-AF65-F5344CB8AC3E}">
        <p14:creationId xmlns:p14="http://schemas.microsoft.com/office/powerpoint/2010/main" val="14582187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3"/>
          <p:cNvSpPr txBox="1">
            <a:spLocks noChangeArrowheads="1"/>
          </p:cNvSpPr>
          <p:nvPr/>
        </p:nvSpPr>
        <p:spPr bwMode="auto">
          <a:xfrm>
            <a:off x="1854295" y="330200"/>
            <a:ext cx="5447966" cy="584775"/>
          </a:xfrm>
          <a:prstGeom prst="rect">
            <a:avLst/>
          </a:prstGeom>
          <a:noFill/>
          <a:ln w="9525">
            <a:noFill/>
            <a:miter lim="800000"/>
            <a:headEnd/>
            <a:tailEnd/>
          </a:ln>
        </p:spPr>
        <p:txBody>
          <a:bodyPr wrap="none">
            <a:spAutoFit/>
          </a:bodyPr>
          <a:lstStyle/>
          <a:p>
            <a:r>
              <a:rPr lang="en-US" sz="3200" b="0" dirty="0">
                <a:latin typeface="Cambria" panose="02040503050406030204" pitchFamily="18" charset="0"/>
              </a:rPr>
              <a:t>3NF allows X</a:t>
            </a:r>
            <a:r>
              <a:rPr lang="en-US" sz="3200" b="0" dirty="0">
                <a:latin typeface="Cambria" panose="02040503050406030204" pitchFamily="18" charset="0"/>
                <a:sym typeface="Wingdings" pitchFamily="2" charset="2"/>
              </a:rPr>
              <a:t>Y in two cases</a:t>
            </a:r>
            <a:endParaRPr lang="en-US" sz="3200" b="0" dirty="0">
              <a:latin typeface="Cambria" panose="02040503050406030204" pitchFamily="18" charset="0"/>
            </a:endParaRPr>
          </a:p>
        </p:txBody>
      </p:sp>
      <p:sp>
        <p:nvSpPr>
          <p:cNvPr id="60419" name="Text Box 5"/>
          <p:cNvSpPr txBox="1">
            <a:spLocks noChangeArrowheads="1"/>
          </p:cNvSpPr>
          <p:nvPr/>
        </p:nvSpPr>
        <p:spPr bwMode="auto">
          <a:xfrm>
            <a:off x="152400" y="1049338"/>
            <a:ext cx="8229600" cy="3046988"/>
          </a:xfrm>
          <a:prstGeom prst="rect">
            <a:avLst/>
          </a:prstGeom>
          <a:noFill/>
          <a:ln w="9525">
            <a:noFill/>
            <a:miter lim="800000"/>
            <a:headEnd/>
            <a:tailEnd/>
          </a:ln>
        </p:spPr>
        <p:txBody>
          <a:bodyPr wrap="square">
            <a:spAutoFit/>
          </a:bodyPr>
          <a:lstStyle/>
          <a:p>
            <a:pPr marL="800100" lvl="1" indent="-342900">
              <a:buFont typeface="Arial" panose="020B0604020202020204" pitchFamily="34" charset="0"/>
              <a:buChar char="•"/>
            </a:pPr>
            <a:r>
              <a:rPr lang="en-US" b="0" dirty="0">
                <a:latin typeface="Cambria" panose="02040503050406030204" pitchFamily="18" charset="0"/>
                <a:sym typeface="Wingdings" pitchFamily="2" charset="2"/>
              </a:rPr>
              <a:t>Case 1: X is a proper subset of some key (</a:t>
            </a:r>
            <a:r>
              <a:rPr lang="en-US" i="1" dirty="0">
                <a:latin typeface="Cambria" panose="02040503050406030204" pitchFamily="18" charset="0"/>
                <a:sym typeface="Wingdings" pitchFamily="2" charset="2"/>
              </a:rPr>
              <a:t>partial dependency</a:t>
            </a:r>
            <a:r>
              <a:rPr lang="en-US" b="0" dirty="0">
                <a:latin typeface="Cambria" panose="02040503050406030204" pitchFamily="18" charset="0"/>
                <a:sym typeface="Wingdings" pitchFamily="2" charset="2"/>
              </a:rPr>
              <a:t>)</a:t>
            </a:r>
          </a:p>
          <a:p>
            <a:pPr lvl="1">
              <a:buFontTx/>
              <a:buChar char="•"/>
            </a:pPr>
            <a:endParaRPr lang="en-US" b="0" dirty="0">
              <a:latin typeface="Cambria" panose="02040503050406030204" pitchFamily="18" charset="0"/>
              <a:sym typeface="Wingdings" pitchFamily="2" charset="2"/>
            </a:endParaRPr>
          </a:p>
          <a:p>
            <a:pPr lvl="1">
              <a:buFontTx/>
              <a:buChar char="•"/>
            </a:pPr>
            <a:endParaRPr lang="en-US" b="0" dirty="0">
              <a:latin typeface="Cambria" panose="02040503050406030204" pitchFamily="18" charset="0"/>
              <a:sym typeface="Wingdings" pitchFamily="2" charset="2"/>
            </a:endParaRPr>
          </a:p>
          <a:p>
            <a:pPr lvl="1">
              <a:buFontTx/>
              <a:buChar char="•"/>
            </a:pPr>
            <a:endParaRPr lang="en-US" b="0" dirty="0">
              <a:latin typeface="Cambria" panose="02040503050406030204" pitchFamily="18" charset="0"/>
              <a:sym typeface="Wingdings" pitchFamily="2" charset="2"/>
            </a:endParaRPr>
          </a:p>
          <a:p>
            <a:pPr lvl="1"/>
            <a:endParaRPr lang="en-US" b="0" dirty="0">
              <a:latin typeface="Cambria" panose="02040503050406030204" pitchFamily="18" charset="0"/>
              <a:sym typeface="Wingdings" pitchFamily="2" charset="2"/>
            </a:endParaRPr>
          </a:p>
          <a:p>
            <a:pPr marL="800100" lvl="1" indent="-342900">
              <a:buFont typeface="Arial" panose="020B0604020202020204" pitchFamily="34" charset="0"/>
              <a:buChar char="•"/>
            </a:pPr>
            <a:r>
              <a:rPr lang="en-US" b="0" dirty="0">
                <a:latin typeface="Cambria" panose="02040503050406030204" pitchFamily="18" charset="0"/>
                <a:sym typeface="Wingdings" pitchFamily="2" charset="2"/>
              </a:rPr>
              <a:t>Case 2: X is not a proper subset of any key (</a:t>
            </a:r>
            <a:r>
              <a:rPr lang="en-US" i="1" dirty="0">
                <a:latin typeface="Cambria" panose="02040503050406030204" pitchFamily="18" charset="0"/>
                <a:sym typeface="Wingdings" pitchFamily="2" charset="2"/>
              </a:rPr>
              <a:t>transitive dependency</a:t>
            </a:r>
            <a:r>
              <a:rPr lang="en-US" b="0" dirty="0">
                <a:latin typeface="Cambria" panose="02040503050406030204" pitchFamily="18" charset="0"/>
                <a:sym typeface="Wingdings" pitchFamily="2" charset="2"/>
              </a:rPr>
              <a:t>)</a:t>
            </a:r>
          </a:p>
        </p:txBody>
      </p:sp>
      <p:grpSp>
        <p:nvGrpSpPr>
          <p:cNvPr id="60420" name="Group 35"/>
          <p:cNvGrpSpPr>
            <a:grpSpLocks/>
          </p:cNvGrpSpPr>
          <p:nvPr/>
        </p:nvGrpSpPr>
        <p:grpSpPr bwMode="auto">
          <a:xfrm>
            <a:off x="1676400" y="2054225"/>
            <a:ext cx="5562600" cy="822325"/>
            <a:chOff x="768" y="1641"/>
            <a:chExt cx="3504" cy="720"/>
          </a:xfrm>
        </p:grpSpPr>
        <p:sp>
          <p:nvSpPr>
            <p:cNvPr id="60438" name="Oval 7"/>
            <p:cNvSpPr>
              <a:spLocks noChangeArrowheads="1"/>
            </p:cNvSpPr>
            <p:nvPr/>
          </p:nvSpPr>
          <p:spPr bwMode="auto">
            <a:xfrm>
              <a:off x="768" y="1737"/>
              <a:ext cx="1968" cy="624"/>
            </a:xfrm>
            <a:prstGeom prst="ellipse">
              <a:avLst/>
            </a:prstGeom>
            <a:noFill/>
            <a:ln w="9525">
              <a:solidFill>
                <a:schemeClr val="tx1"/>
              </a:solidFill>
              <a:round/>
              <a:headEnd/>
              <a:tailEnd/>
            </a:ln>
          </p:spPr>
          <p:txBody>
            <a:bodyPr wrap="none" anchor="ctr"/>
            <a:lstStyle/>
            <a:p>
              <a:pPr algn="ctr"/>
              <a:endParaRPr lang="en-US">
                <a:latin typeface="Cambria" panose="02040503050406030204" pitchFamily="18" charset="0"/>
              </a:endParaRPr>
            </a:p>
          </p:txBody>
        </p:sp>
        <p:sp>
          <p:nvSpPr>
            <p:cNvPr id="60439" name="Text Box 8"/>
            <p:cNvSpPr txBox="1">
              <a:spLocks noChangeArrowheads="1"/>
            </p:cNvSpPr>
            <p:nvPr/>
          </p:nvSpPr>
          <p:spPr bwMode="auto">
            <a:xfrm>
              <a:off x="950" y="1940"/>
              <a:ext cx="416" cy="347"/>
            </a:xfrm>
            <a:prstGeom prst="rect">
              <a:avLst/>
            </a:prstGeom>
            <a:noFill/>
            <a:ln w="9525">
              <a:noFill/>
              <a:miter lim="800000"/>
              <a:headEnd/>
              <a:tailEnd/>
            </a:ln>
          </p:spPr>
          <p:txBody>
            <a:bodyPr wrap="none">
              <a:spAutoFit/>
            </a:bodyPr>
            <a:lstStyle/>
            <a:p>
              <a:r>
                <a:rPr lang="en-US" sz="2000" b="0">
                  <a:latin typeface="Cambria" panose="02040503050406030204" pitchFamily="18" charset="0"/>
                </a:rPr>
                <a:t>KEY</a:t>
              </a:r>
            </a:p>
          </p:txBody>
        </p:sp>
        <p:sp>
          <p:nvSpPr>
            <p:cNvPr id="60440" name="Oval 9"/>
            <p:cNvSpPr>
              <a:spLocks noChangeArrowheads="1"/>
            </p:cNvSpPr>
            <p:nvPr/>
          </p:nvSpPr>
          <p:spPr bwMode="auto">
            <a:xfrm>
              <a:off x="1488" y="1852"/>
              <a:ext cx="1056" cy="384"/>
            </a:xfrm>
            <a:prstGeom prst="ellipse">
              <a:avLst/>
            </a:prstGeom>
            <a:noFill/>
            <a:ln w="9525">
              <a:solidFill>
                <a:schemeClr val="tx1"/>
              </a:solidFill>
              <a:round/>
              <a:headEnd/>
              <a:tailEnd/>
            </a:ln>
          </p:spPr>
          <p:txBody>
            <a:bodyPr wrap="none" anchor="ctr"/>
            <a:lstStyle/>
            <a:p>
              <a:endParaRPr lang="en-US">
                <a:latin typeface="Cambria" panose="02040503050406030204" pitchFamily="18" charset="0"/>
              </a:endParaRPr>
            </a:p>
          </p:txBody>
        </p:sp>
        <p:sp>
          <p:nvSpPr>
            <p:cNvPr id="60441" name="Text Box 10"/>
            <p:cNvSpPr txBox="1">
              <a:spLocks noChangeArrowheads="1"/>
            </p:cNvSpPr>
            <p:nvPr/>
          </p:nvSpPr>
          <p:spPr bwMode="auto">
            <a:xfrm>
              <a:off x="1488" y="1929"/>
              <a:ext cx="862" cy="323"/>
            </a:xfrm>
            <a:prstGeom prst="rect">
              <a:avLst/>
            </a:prstGeom>
            <a:noFill/>
            <a:ln w="9525">
              <a:noFill/>
              <a:miter lim="800000"/>
              <a:headEnd/>
              <a:tailEnd/>
            </a:ln>
          </p:spPr>
          <p:txBody>
            <a:bodyPr wrap="none">
              <a:spAutoFit/>
            </a:bodyPr>
            <a:lstStyle/>
            <a:p>
              <a:r>
                <a:rPr lang="en-US" sz="1800" b="0">
                  <a:latin typeface="Cambria" panose="02040503050406030204" pitchFamily="18" charset="0"/>
                </a:rPr>
                <a:t>Attributes X</a:t>
              </a:r>
            </a:p>
          </p:txBody>
        </p:sp>
        <p:sp>
          <p:nvSpPr>
            <p:cNvPr id="60442" name="Oval 11"/>
            <p:cNvSpPr>
              <a:spLocks noChangeArrowheads="1"/>
            </p:cNvSpPr>
            <p:nvPr/>
          </p:nvSpPr>
          <p:spPr bwMode="auto">
            <a:xfrm>
              <a:off x="3216" y="1852"/>
              <a:ext cx="1056" cy="384"/>
            </a:xfrm>
            <a:prstGeom prst="ellipse">
              <a:avLst/>
            </a:prstGeom>
            <a:noFill/>
            <a:ln w="9525">
              <a:solidFill>
                <a:schemeClr val="tx1"/>
              </a:solidFill>
              <a:round/>
              <a:headEnd/>
              <a:tailEnd/>
            </a:ln>
          </p:spPr>
          <p:txBody>
            <a:bodyPr wrap="none" anchor="ctr"/>
            <a:lstStyle/>
            <a:p>
              <a:endParaRPr lang="en-US">
                <a:latin typeface="Cambria" panose="02040503050406030204" pitchFamily="18" charset="0"/>
              </a:endParaRPr>
            </a:p>
          </p:txBody>
        </p:sp>
        <p:sp>
          <p:nvSpPr>
            <p:cNvPr id="60443" name="Text Box 12"/>
            <p:cNvSpPr txBox="1">
              <a:spLocks noChangeArrowheads="1"/>
            </p:cNvSpPr>
            <p:nvPr/>
          </p:nvSpPr>
          <p:spPr bwMode="auto">
            <a:xfrm>
              <a:off x="3216" y="1929"/>
              <a:ext cx="800" cy="323"/>
            </a:xfrm>
            <a:prstGeom prst="rect">
              <a:avLst/>
            </a:prstGeom>
            <a:noFill/>
            <a:ln w="9525">
              <a:noFill/>
              <a:miter lim="800000"/>
              <a:headEnd/>
              <a:tailEnd/>
            </a:ln>
          </p:spPr>
          <p:txBody>
            <a:bodyPr wrap="none">
              <a:spAutoFit/>
            </a:bodyPr>
            <a:lstStyle/>
            <a:p>
              <a:r>
                <a:rPr lang="en-US" sz="1800" b="0">
                  <a:latin typeface="Cambria" panose="02040503050406030204" pitchFamily="18" charset="0"/>
                </a:rPr>
                <a:t>Attribute Y</a:t>
              </a:r>
            </a:p>
          </p:txBody>
        </p:sp>
        <p:sp>
          <p:nvSpPr>
            <p:cNvPr id="60444" name="Freeform 13"/>
            <p:cNvSpPr>
              <a:spLocks/>
            </p:cNvSpPr>
            <p:nvPr/>
          </p:nvSpPr>
          <p:spPr bwMode="auto">
            <a:xfrm>
              <a:off x="1920" y="1641"/>
              <a:ext cx="1824" cy="192"/>
            </a:xfrm>
            <a:custGeom>
              <a:avLst/>
              <a:gdLst>
                <a:gd name="T0" fmla="*/ 0 w 1824"/>
                <a:gd name="T1" fmla="*/ 192 h 192"/>
                <a:gd name="T2" fmla="*/ 864 w 1824"/>
                <a:gd name="T3" fmla="*/ 0 h 192"/>
                <a:gd name="T4" fmla="*/ 1824 w 1824"/>
                <a:gd name="T5" fmla="*/ 192 h 192"/>
                <a:gd name="T6" fmla="*/ 0 60000 65536"/>
                <a:gd name="T7" fmla="*/ 0 60000 65536"/>
                <a:gd name="T8" fmla="*/ 0 60000 65536"/>
                <a:gd name="T9" fmla="*/ 0 w 1824"/>
                <a:gd name="T10" fmla="*/ 0 h 192"/>
                <a:gd name="T11" fmla="*/ 1824 w 1824"/>
                <a:gd name="T12" fmla="*/ 192 h 192"/>
              </a:gdLst>
              <a:ahLst/>
              <a:cxnLst>
                <a:cxn ang="T6">
                  <a:pos x="T0" y="T1"/>
                </a:cxn>
                <a:cxn ang="T7">
                  <a:pos x="T2" y="T3"/>
                </a:cxn>
                <a:cxn ang="T8">
                  <a:pos x="T4" y="T5"/>
                </a:cxn>
              </a:cxnLst>
              <a:rect l="T9" t="T10" r="T11" b="T12"/>
              <a:pathLst>
                <a:path w="1824" h="192">
                  <a:moveTo>
                    <a:pt x="0" y="192"/>
                  </a:moveTo>
                  <a:cubicBezTo>
                    <a:pt x="280" y="96"/>
                    <a:pt x="560" y="0"/>
                    <a:pt x="864" y="0"/>
                  </a:cubicBezTo>
                  <a:cubicBezTo>
                    <a:pt x="1168" y="0"/>
                    <a:pt x="1664" y="160"/>
                    <a:pt x="1824" y="192"/>
                  </a:cubicBezTo>
                </a:path>
              </a:pathLst>
            </a:custGeom>
            <a:noFill/>
            <a:ln w="9525">
              <a:solidFill>
                <a:schemeClr val="tx1"/>
              </a:solidFill>
              <a:round/>
              <a:headEnd/>
              <a:tailEnd type="triangle" w="med" len="med"/>
            </a:ln>
          </p:spPr>
          <p:txBody>
            <a:bodyPr/>
            <a:lstStyle/>
            <a:p>
              <a:endParaRPr lang="en-US">
                <a:latin typeface="Cambria" panose="02040503050406030204" pitchFamily="18" charset="0"/>
              </a:endParaRPr>
            </a:p>
          </p:txBody>
        </p:sp>
      </p:grpSp>
      <p:sp>
        <p:nvSpPr>
          <p:cNvPr id="60421" name="Oval 16"/>
          <p:cNvSpPr>
            <a:spLocks noChangeArrowheads="1"/>
          </p:cNvSpPr>
          <p:nvPr/>
        </p:nvSpPr>
        <p:spPr bwMode="auto">
          <a:xfrm>
            <a:off x="1860550" y="4402138"/>
            <a:ext cx="1671638" cy="436562"/>
          </a:xfrm>
          <a:prstGeom prst="ellipse">
            <a:avLst/>
          </a:prstGeom>
          <a:noFill/>
          <a:ln w="9525">
            <a:solidFill>
              <a:schemeClr val="tx1"/>
            </a:solidFill>
            <a:round/>
            <a:headEnd/>
            <a:tailEnd/>
          </a:ln>
        </p:spPr>
        <p:txBody>
          <a:bodyPr wrap="none" anchor="ctr"/>
          <a:lstStyle/>
          <a:p>
            <a:endParaRPr lang="en-US">
              <a:latin typeface="Cambria" panose="02040503050406030204" pitchFamily="18" charset="0"/>
            </a:endParaRPr>
          </a:p>
        </p:txBody>
      </p:sp>
      <p:sp>
        <p:nvSpPr>
          <p:cNvPr id="60422" name="Text Box 17"/>
          <p:cNvSpPr txBox="1">
            <a:spLocks noChangeArrowheads="1"/>
          </p:cNvSpPr>
          <p:nvPr/>
        </p:nvSpPr>
        <p:spPr bwMode="auto">
          <a:xfrm>
            <a:off x="1887538" y="4498975"/>
            <a:ext cx="611187" cy="366713"/>
          </a:xfrm>
          <a:prstGeom prst="rect">
            <a:avLst/>
          </a:prstGeom>
          <a:noFill/>
          <a:ln w="9525">
            <a:noFill/>
            <a:miter lim="800000"/>
            <a:headEnd/>
            <a:tailEnd/>
          </a:ln>
        </p:spPr>
        <p:txBody>
          <a:bodyPr wrap="none">
            <a:spAutoFit/>
          </a:bodyPr>
          <a:lstStyle/>
          <a:p>
            <a:r>
              <a:rPr lang="en-US" sz="1800" b="0">
                <a:latin typeface="Cambria" panose="02040503050406030204" pitchFamily="18" charset="0"/>
              </a:rPr>
              <a:t>KEY</a:t>
            </a:r>
          </a:p>
        </p:txBody>
      </p:sp>
      <p:sp>
        <p:nvSpPr>
          <p:cNvPr id="60423" name="Oval 18"/>
          <p:cNvSpPr>
            <a:spLocks noChangeArrowheads="1"/>
          </p:cNvSpPr>
          <p:nvPr/>
        </p:nvSpPr>
        <p:spPr bwMode="auto">
          <a:xfrm>
            <a:off x="3049588" y="4479925"/>
            <a:ext cx="1452562" cy="374650"/>
          </a:xfrm>
          <a:prstGeom prst="ellipse">
            <a:avLst/>
          </a:prstGeom>
          <a:noFill/>
          <a:ln w="9525">
            <a:solidFill>
              <a:schemeClr val="tx1"/>
            </a:solidFill>
            <a:round/>
            <a:headEnd/>
            <a:tailEnd/>
          </a:ln>
        </p:spPr>
        <p:txBody>
          <a:bodyPr wrap="none" anchor="ctr"/>
          <a:lstStyle/>
          <a:p>
            <a:endParaRPr lang="en-US">
              <a:latin typeface="Cambria" panose="02040503050406030204" pitchFamily="18" charset="0"/>
            </a:endParaRPr>
          </a:p>
        </p:txBody>
      </p:sp>
      <p:sp>
        <p:nvSpPr>
          <p:cNvPr id="60424" name="Text Box 19"/>
          <p:cNvSpPr txBox="1">
            <a:spLocks noChangeArrowheads="1"/>
          </p:cNvSpPr>
          <p:nvPr/>
        </p:nvSpPr>
        <p:spPr bwMode="auto">
          <a:xfrm>
            <a:off x="3122613" y="4541838"/>
            <a:ext cx="1233030" cy="338554"/>
          </a:xfrm>
          <a:prstGeom prst="rect">
            <a:avLst/>
          </a:prstGeom>
          <a:noFill/>
          <a:ln w="9525">
            <a:noFill/>
            <a:miter lim="800000"/>
            <a:headEnd/>
            <a:tailEnd/>
          </a:ln>
        </p:spPr>
        <p:txBody>
          <a:bodyPr wrap="none">
            <a:spAutoFit/>
          </a:bodyPr>
          <a:lstStyle/>
          <a:p>
            <a:r>
              <a:rPr lang="en-US" sz="1600" b="0">
                <a:latin typeface="Cambria" panose="02040503050406030204" pitchFamily="18" charset="0"/>
              </a:rPr>
              <a:t>Attributes X</a:t>
            </a:r>
          </a:p>
        </p:txBody>
      </p:sp>
      <p:sp>
        <p:nvSpPr>
          <p:cNvPr id="60425" name="Oval 20"/>
          <p:cNvSpPr>
            <a:spLocks noChangeArrowheads="1"/>
          </p:cNvSpPr>
          <p:nvPr/>
        </p:nvSpPr>
        <p:spPr bwMode="auto">
          <a:xfrm>
            <a:off x="5446713" y="4479925"/>
            <a:ext cx="1454150" cy="438150"/>
          </a:xfrm>
          <a:prstGeom prst="ellipse">
            <a:avLst/>
          </a:prstGeom>
          <a:noFill/>
          <a:ln w="9525">
            <a:solidFill>
              <a:schemeClr val="tx1"/>
            </a:solidFill>
            <a:round/>
            <a:headEnd/>
            <a:tailEnd/>
          </a:ln>
        </p:spPr>
        <p:txBody>
          <a:bodyPr wrap="none" anchor="ctr"/>
          <a:lstStyle/>
          <a:p>
            <a:endParaRPr lang="en-US">
              <a:latin typeface="Cambria" panose="02040503050406030204" pitchFamily="18" charset="0"/>
            </a:endParaRPr>
          </a:p>
        </p:txBody>
      </p:sp>
      <p:sp>
        <p:nvSpPr>
          <p:cNvPr id="60426" name="Text Box 21"/>
          <p:cNvSpPr txBox="1">
            <a:spLocks noChangeArrowheads="1"/>
          </p:cNvSpPr>
          <p:nvPr/>
        </p:nvSpPr>
        <p:spPr bwMode="auto">
          <a:xfrm>
            <a:off x="5519738" y="4562475"/>
            <a:ext cx="1144865" cy="338554"/>
          </a:xfrm>
          <a:prstGeom prst="rect">
            <a:avLst/>
          </a:prstGeom>
          <a:noFill/>
          <a:ln w="9525">
            <a:noFill/>
            <a:miter lim="800000"/>
            <a:headEnd/>
            <a:tailEnd/>
          </a:ln>
        </p:spPr>
        <p:txBody>
          <a:bodyPr wrap="none">
            <a:spAutoFit/>
          </a:bodyPr>
          <a:lstStyle/>
          <a:p>
            <a:r>
              <a:rPr lang="en-US" sz="1600" b="0">
                <a:latin typeface="Cambria" panose="02040503050406030204" pitchFamily="18" charset="0"/>
              </a:rPr>
              <a:t>Attribute Y</a:t>
            </a:r>
          </a:p>
        </p:txBody>
      </p:sp>
      <p:sp>
        <p:nvSpPr>
          <p:cNvPr id="60427" name="Freeform 22"/>
          <p:cNvSpPr>
            <a:spLocks/>
          </p:cNvSpPr>
          <p:nvPr/>
        </p:nvSpPr>
        <p:spPr bwMode="auto">
          <a:xfrm>
            <a:off x="3765550" y="4173538"/>
            <a:ext cx="2408238" cy="292100"/>
          </a:xfrm>
          <a:custGeom>
            <a:avLst/>
            <a:gdLst>
              <a:gd name="T0" fmla="*/ 0 w 1824"/>
              <a:gd name="T1" fmla="*/ 444387601 h 192"/>
              <a:gd name="T2" fmla="*/ 1506131315 w 1824"/>
              <a:gd name="T3" fmla="*/ 0 h 192"/>
              <a:gd name="T4" fmla="*/ 2147483647 w 1824"/>
              <a:gd name="T5" fmla="*/ 444387601 h 192"/>
              <a:gd name="T6" fmla="*/ 0 60000 65536"/>
              <a:gd name="T7" fmla="*/ 0 60000 65536"/>
              <a:gd name="T8" fmla="*/ 0 60000 65536"/>
              <a:gd name="T9" fmla="*/ 0 w 1824"/>
              <a:gd name="T10" fmla="*/ 0 h 192"/>
              <a:gd name="T11" fmla="*/ 1824 w 1824"/>
              <a:gd name="T12" fmla="*/ 192 h 192"/>
            </a:gdLst>
            <a:ahLst/>
            <a:cxnLst>
              <a:cxn ang="T6">
                <a:pos x="T0" y="T1"/>
              </a:cxn>
              <a:cxn ang="T7">
                <a:pos x="T2" y="T3"/>
              </a:cxn>
              <a:cxn ang="T8">
                <a:pos x="T4" y="T5"/>
              </a:cxn>
            </a:cxnLst>
            <a:rect l="T9" t="T10" r="T11" b="T12"/>
            <a:pathLst>
              <a:path w="1824" h="192">
                <a:moveTo>
                  <a:pt x="0" y="192"/>
                </a:moveTo>
                <a:cubicBezTo>
                  <a:pt x="280" y="96"/>
                  <a:pt x="560" y="0"/>
                  <a:pt x="864" y="0"/>
                </a:cubicBezTo>
                <a:cubicBezTo>
                  <a:pt x="1168" y="0"/>
                  <a:pt x="1664" y="160"/>
                  <a:pt x="1824" y="192"/>
                </a:cubicBezTo>
              </a:path>
            </a:pathLst>
          </a:custGeom>
          <a:noFill/>
          <a:ln w="9525">
            <a:solidFill>
              <a:schemeClr val="tx1"/>
            </a:solidFill>
            <a:round/>
            <a:headEnd/>
            <a:tailEnd type="triangle" w="med" len="med"/>
          </a:ln>
        </p:spPr>
        <p:txBody>
          <a:bodyPr/>
          <a:lstStyle/>
          <a:p>
            <a:endParaRPr lang="en-US">
              <a:latin typeface="Cambria" panose="02040503050406030204" pitchFamily="18" charset="0"/>
            </a:endParaRPr>
          </a:p>
        </p:txBody>
      </p:sp>
      <p:sp>
        <p:nvSpPr>
          <p:cNvPr id="60428" name="Freeform 23"/>
          <p:cNvSpPr>
            <a:spLocks/>
          </p:cNvSpPr>
          <p:nvPr/>
        </p:nvSpPr>
        <p:spPr bwMode="auto">
          <a:xfrm>
            <a:off x="2241550" y="4173538"/>
            <a:ext cx="1447800" cy="304800"/>
          </a:xfrm>
          <a:custGeom>
            <a:avLst/>
            <a:gdLst>
              <a:gd name="T0" fmla="*/ 0 w 720"/>
              <a:gd name="T1" fmla="*/ 374609094 h 248"/>
              <a:gd name="T2" fmla="*/ 1552685043 w 720"/>
              <a:gd name="T3" fmla="*/ 12083847 h 248"/>
              <a:gd name="T4" fmla="*/ 2147483647 w 720"/>
              <a:gd name="T5" fmla="*/ 302103506 h 248"/>
              <a:gd name="T6" fmla="*/ 0 60000 65536"/>
              <a:gd name="T7" fmla="*/ 0 60000 65536"/>
              <a:gd name="T8" fmla="*/ 0 60000 65536"/>
              <a:gd name="T9" fmla="*/ 0 w 720"/>
              <a:gd name="T10" fmla="*/ 0 h 248"/>
              <a:gd name="T11" fmla="*/ 720 w 720"/>
              <a:gd name="T12" fmla="*/ 248 h 248"/>
            </a:gdLst>
            <a:ahLst/>
            <a:cxnLst>
              <a:cxn ang="T6">
                <a:pos x="T0" y="T1"/>
              </a:cxn>
              <a:cxn ang="T7">
                <a:pos x="T2" y="T3"/>
              </a:cxn>
              <a:cxn ang="T8">
                <a:pos x="T4" y="T5"/>
              </a:cxn>
            </a:cxnLst>
            <a:rect l="T9" t="T10" r="T11" b="T12"/>
            <a:pathLst>
              <a:path w="720" h="248">
                <a:moveTo>
                  <a:pt x="0" y="248"/>
                </a:moveTo>
                <a:cubicBezTo>
                  <a:pt x="132" y="132"/>
                  <a:pt x="264" y="16"/>
                  <a:pt x="384" y="8"/>
                </a:cubicBezTo>
                <a:cubicBezTo>
                  <a:pt x="504" y="0"/>
                  <a:pt x="664" y="168"/>
                  <a:pt x="720" y="200"/>
                </a:cubicBezTo>
              </a:path>
            </a:pathLst>
          </a:custGeom>
          <a:noFill/>
          <a:ln w="9525">
            <a:solidFill>
              <a:schemeClr val="tx1"/>
            </a:solidFill>
            <a:round/>
            <a:headEnd/>
            <a:tailEnd type="triangle" w="med" len="med"/>
          </a:ln>
        </p:spPr>
        <p:txBody>
          <a:bodyPr/>
          <a:lstStyle/>
          <a:p>
            <a:endParaRPr lang="en-US">
              <a:latin typeface="Cambria" panose="02040503050406030204" pitchFamily="18" charset="0"/>
            </a:endParaRPr>
          </a:p>
        </p:txBody>
      </p:sp>
      <p:sp>
        <p:nvSpPr>
          <p:cNvPr id="60429" name="Oval 24"/>
          <p:cNvSpPr>
            <a:spLocks noChangeArrowheads="1"/>
          </p:cNvSpPr>
          <p:nvPr/>
        </p:nvSpPr>
        <p:spPr bwMode="auto">
          <a:xfrm>
            <a:off x="1676400" y="5338763"/>
            <a:ext cx="1162050" cy="436562"/>
          </a:xfrm>
          <a:prstGeom prst="ellipse">
            <a:avLst/>
          </a:prstGeom>
          <a:noFill/>
          <a:ln w="9525">
            <a:solidFill>
              <a:schemeClr val="tx1"/>
            </a:solidFill>
            <a:round/>
            <a:headEnd/>
            <a:tailEnd/>
          </a:ln>
        </p:spPr>
        <p:txBody>
          <a:bodyPr wrap="none" anchor="ctr"/>
          <a:lstStyle/>
          <a:p>
            <a:endParaRPr lang="en-US">
              <a:latin typeface="Cambria" panose="02040503050406030204" pitchFamily="18" charset="0"/>
            </a:endParaRPr>
          </a:p>
        </p:txBody>
      </p:sp>
      <p:sp>
        <p:nvSpPr>
          <p:cNvPr id="60430" name="Text Box 25"/>
          <p:cNvSpPr txBox="1">
            <a:spLocks noChangeArrowheads="1"/>
          </p:cNvSpPr>
          <p:nvPr/>
        </p:nvSpPr>
        <p:spPr bwMode="auto">
          <a:xfrm>
            <a:off x="2039938" y="5424488"/>
            <a:ext cx="611187" cy="366712"/>
          </a:xfrm>
          <a:prstGeom prst="rect">
            <a:avLst/>
          </a:prstGeom>
          <a:noFill/>
          <a:ln w="9525">
            <a:noFill/>
            <a:miter lim="800000"/>
            <a:headEnd/>
            <a:tailEnd/>
          </a:ln>
        </p:spPr>
        <p:txBody>
          <a:bodyPr wrap="none">
            <a:spAutoFit/>
          </a:bodyPr>
          <a:lstStyle/>
          <a:p>
            <a:r>
              <a:rPr lang="en-US" sz="1800" b="0">
                <a:latin typeface="Cambria" panose="02040503050406030204" pitchFamily="18" charset="0"/>
              </a:rPr>
              <a:t>KEY</a:t>
            </a:r>
          </a:p>
        </p:txBody>
      </p:sp>
      <p:sp>
        <p:nvSpPr>
          <p:cNvPr id="60431" name="Oval 26"/>
          <p:cNvSpPr>
            <a:spLocks noChangeArrowheads="1"/>
          </p:cNvSpPr>
          <p:nvPr/>
        </p:nvSpPr>
        <p:spPr bwMode="auto">
          <a:xfrm>
            <a:off x="3201988" y="5275263"/>
            <a:ext cx="1452562" cy="438150"/>
          </a:xfrm>
          <a:prstGeom prst="ellipse">
            <a:avLst/>
          </a:prstGeom>
          <a:noFill/>
          <a:ln w="9525">
            <a:solidFill>
              <a:schemeClr val="tx1"/>
            </a:solidFill>
            <a:round/>
            <a:headEnd/>
            <a:tailEnd/>
          </a:ln>
        </p:spPr>
        <p:txBody>
          <a:bodyPr wrap="none" anchor="ctr"/>
          <a:lstStyle/>
          <a:p>
            <a:endParaRPr lang="en-US">
              <a:latin typeface="Cambria" panose="02040503050406030204" pitchFamily="18" charset="0"/>
            </a:endParaRPr>
          </a:p>
        </p:txBody>
      </p:sp>
      <p:sp>
        <p:nvSpPr>
          <p:cNvPr id="60432" name="Text Box 27"/>
          <p:cNvSpPr txBox="1">
            <a:spLocks noChangeArrowheads="1"/>
          </p:cNvSpPr>
          <p:nvPr/>
        </p:nvSpPr>
        <p:spPr bwMode="auto">
          <a:xfrm>
            <a:off x="3275013" y="5338763"/>
            <a:ext cx="1233030" cy="338554"/>
          </a:xfrm>
          <a:prstGeom prst="rect">
            <a:avLst/>
          </a:prstGeom>
          <a:noFill/>
          <a:ln w="9525">
            <a:noFill/>
            <a:miter lim="800000"/>
            <a:headEnd/>
            <a:tailEnd/>
          </a:ln>
        </p:spPr>
        <p:txBody>
          <a:bodyPr wrap="none">
            <a:spAutoFit/>
          </a:bodyPr>
          <a:lstStyle/>
          <a:p>
            <a:r>
              <a:rPr lang="en-US" sz="1600" b="0">
                <a:latin typeface="Cambria" panose="02040503050406030204" pitchFamily="18" charset="0"/>
              </a:rPr>
              <a:t>Attributes X</a:t>
            </a:r>
          </a:p>
        </p:txBody>
      </p:sp>
      <p:sp>
        <p:nvSpPr>
          <p:cNvPr id="60433" name="Oval 28"/>
          <p:cNvSpPr>
            <a:spLocks noChangeArrowheads="1"/>
          </p:cNvSpPr>
          <p:nvPr/>
        </p:nvSpPr>
        <p:spPr bwMode="auto">
          <a:xfrm>
            <a:off x="5745163" y="5338763"/>
            <a:ext cx="1525587" cy="374650"/>
          </a:xfrm>
          <a:prstGeom prst="ellipse">
            <a:avLst/>
          </a:prstGeom>
          <a:noFill/>
          <a:ln w="9525">
            <a:solidFill>
              <a:schemeClr val="tx1"/>
            </a:solidFill>
            <a:round/>
            <a:headEnd/>
            <a:tailEnd/>
          </a:ln>
        </p:spPr>
        <p:txBody>
          <a:bodyPr wrap="none" anchor="ctr"/>
          <a:lstStyle/>
          <a:p>
            <a:endParaRPr lang="en-US">
              <a:latin typeface="Cambria" panose="02040503050406030204" pitchFamily="18" charset="0"/>
            </a:endParaRPr>
          </a:p>
        </p:txBody>
      </p:sp>
      <p:sp>
        <p:nvSpPr>
          <p:cNvPr id="60434" name="Text Box 29"/>
          <p:cNvSpPr txBox="1">
            <a:spLocks noChangeArrowheads="1"/>
          </p:cNvSpPr>
          <p:nvPr/>
        </p:nvSpPr>
        <p:spPr bwMode="auto">
          <a:xfrm>
            <a:off x="5818188" y="5400675"/>
            <a:ext cx="1144865" cy="338554"/>
          </a:xfrm>
          <a:prstGeom prst="rect">
            <a:avLst/>
          </a:prstGeom>
          <a:noFill/>
          <a:ln w="9525">
            <a:noFill/>
            <a:miter lim="800000"/>
            <a:headEnd/>
            <a:tailEnd/>
          </a:ln>
        </p:spPr>
        <p:txBody>
          <a:bodyPr wrap="none">
            <a:spAutoFit/>
          </a:bodyPr>
          <a:lstStyle/>
          <a:p>
            <a:r>
              <a:rPr lang="en-US" sz="1600" b="0">
                <a:latin typeface="Cambria" panose="02040503050406030204" pitchFamily="18" charset="0"/>
              </a:rPr>
              <a:t>Attribute Y</a:t>
            </a:r>
          </a:p>
        </p:txBody>
      </p:sp>
      <p:sp>
        <p:nvSpPr>
          <p:cNvPr id="60435" name="Freeform 30"/>
          <p:cNvSpPr>
            <a:spLocks/>
          </p:cNvSpPr>
          <p:nvPr/>
        </p:nvSpPr>
        <p:spPr bwMode="auto">
          <a:xfrm>
            <a:off x="3638550" y="5087938"/>
            <a:ext cx="2760663" cy="187325"/>
          </a:xfrm>
          <a:custGeom>
            <a:avLst/>
            <a:gdLst>
              <a:gd name="T0" fmla="*/ 0 w 1824"/>
              <a:gd name="T1" fmla="*/ 182763834 h 192"/>
              <a:gd name="T2" fmla="*/ 1979204894 w 1824"/>
              <a:gd name="T3" fmla="*/ 0 h 192"/>
              <a:gd name="T4" fmla="*/ 2147483647 w 1824"/>
              <a:gd name="T5" fmla="*/ 182763834 h 192"/>
              <a:gd name="T6" fmla="*/ 0 60000 65536"/>
              <a:gd name="T7" fmla="*/ 0 60000 65536"/>
              <a:gd name="T8" fmla="*/ 0 60000 65536"/>
              <a:gd name="T9" fmla="*/ 0 w 1824"/>
              <a:gd name="T10" fmla="*/ 0 h 192"/>
              <a:gd name="T11" fmla="*/ 1824 w 1824"/>
              <a:gd name="T12" fmla="*/ 192 h 192"/>
            </a:gdLst>
            <a:ahLst/>
            <a:cxnLst>
              <a:cxn ang="T6">
                <a:pos x="T0" y="T1"/>
              </a:cxn>
              <a:cxn ang="T7">
                <a:pos x="T2" y="T3"/>
              </a:cxn>
              <a:cxn ang="T8">
                <a:pos x="T4" y="T5"/>
              </a:cxn>
            </a:cxnLst>
            <a:rect l="T9" t="T10" r="T11" b="T12"/>
            <a:pathLst>
              <a:path w="1824" h="192">
                <a:moveTo>
                  <a:pt x="0" y="192"/>
                </a:moveTo>
                <a:cubicBezTo>
                  <a:pt x="280" y="96"/>
                  <a:pt x="560" y="0"/>
                  <a:pt x="864" y="0"/>
                </a:cubicBezTo>
                <a:cubicBezTo>
                  <a:pt x="1168" y="0"/>
                  <a:pt x="1664" y="160"/>
                  <a:pt x="1824" y="192"/>
                </a:cubicBezTo>
              </a:path>
            </a:pathLst>
          </a:custGeom>
          <a:noFill/>
          <a:ln w="9525">
            <a:solidFill>
              <a:schemeClr val="tx1"/>
            </a:solidFill>
            <a:round/>
            <a:headEnd/>
            <a:tailEnd type="triangle" w="med" len="med"/>
          </a:ln>
        </p:spPr>
        <p:txBody>
          <a:bodyPr/>
          <a:lstStyle/>
          <a:p>
            <a:endParaRPr lang="en-US">
              <a:latin typeface="Cambria" panose="02040503050406030204" pitchFamily="18" charset="0"/>
            </a:endParaRPr>
          </a:p>
        </p:txBody>
      </p:sp>
      <p:sp>
        <p:nvSpPr>
          <p:cNvPr id="60436" name="Freeform 31"/>
          <p:cNvSpPr>
            <a:spLocks/>
          </p:cNvSpPr>
          <p:nvPr/>
        </p:nvSpPr>
        <p:spPr bwMode="auto">
          <a:xfrm>
            <a:off x="2330450" y="5087938"/>
            <a:ext cx="1089025" cy="250825"/>
          </a:xfrm>
          <a:custGeom>
            <a:avLst/>
            <a:gdLst>
              <a:gd name="T0" fmla="*/ 0 w 720"/>
              <a:gd name="T1" fmla="*/ 253682181 h 248"/>
              <a:gd name="T2" fmla="*/ 878499910 w 720"/>
              <a:gd name="T3" fmla="*/ 8183166 h 248"/>
              <a:gd name="T4" fmla="*/ 1647188324 w 720"/>
              <a:gd name="T5" fmla="*/ 204582188 h 248"/>
              <a:gd name="T6" fmla="*/ 0 60000 65536"/>
              <a:gd name="T7" fmla="*/ 0 60000 65536"/>
              <a:gd name="T8" fmla="*/ 0 60000 65536"/>
              <a:gd name="T9" fmla="*/ 0 w 720"/>
              <a:gd name="T10" fmla="*/ 0 h 248"/>
              <a:gd name="T11" fmla="*/ 720 w 720"/>
              <a:gd name="T12" fmla="*/ 248 h 248"/>
            </a:gdLst>
            <a:ahLst/>
            <a:cxnLst>
              <a:cxn ang="T6">
                <a:pos x="T0" y="T1"/>
              </a:cxn>
              <a:cxn ang="T7">
                <a:pos x="T2" y="T3"/>
              </a:cxn>
              <a:cxn ang="T8">
                <a:pos x="T4" y="T5"/>
              </a:cxn>
            </a:cxnLst>
            <a:rect l="T9" t="T10" r="T11" b="T12"/>
            <a:pathLst>
              <a:path w="720" h="248">
                <a:moveTo>
                  <a:pt x="0" y="248"/>
                </a:moveTo>
                <a:cubicBezTo>
                  <a:pt x="132" y="132"/>
                  <a:pt x="264" y="16"/>
                  <a:pt x="384" y="8"/>
                </a:cubicBezTo>
                <a:cubicBezTo>
                  <a:pt x="504" y="0"/>
                  <a:pt x="664" y="168"/>
                  <a:pt x="720" y="200"/>
                </a:cubicBezTo>
              </a:path>
            </a:pathLst>
          </a:custGeom>
          <a:noFill/>
          <a:ln w="9525">
            <a:solidFill>
              <a:schemeClr val="tx1"/>
            </a:solidFill>
            <a:round/>
            <a:headEnd/>
            <a:tailEnd type="triangle" w="med" len="med"/>
          </a:ln>
        </p:spPr>
        <p:txBody>
          <a:bodyPr/>
          <a:lstStyle/>
          <a:p>
            <a:endParaRPr lang="en-US">
              <a:latin typeface="Cambria" panose="02040503050406030204" pitchFamily="18" charset="0"/>
            </a:endParaRPr>
          </a:p>
        </p:txBody>
      </p:sp>
      <p:sp>
        <p:nvSpPr>
          <p:cNvPr id="60437" name="Rectangle 27"/>
          <p:cNvSpPr>
            <a:spLocks noChangeArrowheads="1"/>
          </p:cNvSpPr>
          <p:nvPr/>
        </p:nvSpPr>
        <p:spPr bwMode="auto">
          <a:xfrm>
            <a:off x="2057400" y="6091238"/>
            <a:ext cx="5105400" cy="461962"/>
          </a:xfrm>
          <a:prstGeom prst="rect">
            <a:avLst/>
          </a:prstGeom>
          <a:noFill/>
          <a:ln w="9525">
            <a:noFill/>
            <a:miter lim="800000"/>
            <a:headEnd/>
            <a:tailEnd/>
          </a:ln>
        </p:spPr>
        <p:txBody>
          <a:bodyPr>
            <a:spAutoFit/>
          </a:bodyPr>
          <a:lstStyle/>
          <a:p>
            <a:r>
              <a:rPr lang="en-US" dirty="0">
                <a:solidFill>
                  <a:srgbClr val="FF0000"/>
                </a:solidFill>
                <a:latin typeface="Cambria" panose="02040503050406030204" pitchFamily="18" charset="0"/>
              </a:rPr>
              <a:t>as long as Y is part of some key</a:t>
            </a:r>
            <a:endParaRPr lang="en-US" dirty="0">
              <a:solidFill>
                <a:srgbClr val="FF0000"/>
              </a:solidFill>
              <a:latin typeface="Cambria" panose="02040503050406030204" pitchFamily="18" charset="0"/>
              <a:sym typeface="Wingdings" pitchFamily="2" charset="2"/>
            </a:endParaRPr>
          </a:p>
        </p:txBody>
      </p:sp>
    </p:spTree>
    <p:extLst>
      <p:ext uri="{BB962C8B-B14F-4D97-AF65-F5344CB8AC3E}">
        <p14:creationId xmlns:p14="http://schemas.microsoft.com/office/powerpoint/2010/main" val="3281415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3"/>
          <p:cNvSpPr txBox="1">
            <a:spLocks noChangeArrowheads="1"/>
          </p:cNvSpPr>
          <p:nvPr/>
        </p:nvSpPr>
        <p:spPr bwMode="auto">
          <a:xfrm>
            <a:off x="952500" y="152400"/>
            <a:ext cx="7086600" cy="584200"/>
          </a:xfrm>
          <a:prstGeom prst="rect">
            <a:avLst/>
          </a:prstGeom>
          <a:noFill/>
          <a:ln w="9525">
            <a:noFill/>
            <a:miter lim="800000"/>
            <a:headEnd/>
            <a:tailEnd/>
          </a:ln>
        </p:spPr>
        <p:txBody>
          <a:bodyPr>
            <a:spAutoFit/>
          </a:bodyPr>
          <a:lstStyle/>
          <a:p>
            <a:r>
              <a:rPr lang="en-US" sz="3200" b="0" dirty="0">
                <a:latin typeface="Cambria" panose="02040503050406030204" pitchFamily="18" charset="0"/>
              </a:rPr>
              <a:t>What problems with them? </a:t>
            </a:r>
          </a:p>
        </p:txBody>
      </p:sp>
      <p:sp>
        <p:nvSpPr>
          <p:cNvPr id="57347" name="Text Box 4"/>
          <p:cNvSpPr txBox="1">
            <a:spLocks noChangeArrowheads="1"/>
          </p:cNvSpPr>
          <p:nvPr/>
        </p:nvSpPr>
        <p:spPr bwMode="auto">
          <a:xfrm>
            <a:off x="463550" y="1897318"/>
            <a:ext cx="8382000" cy="923330"/>
          </a:xfrm>
          <a:prstGeom prst="rect">
            <a:avLst/>
          </a:prstGeom>
          <a:noFill/>
          <a:ln w="9525">
            <a:noFill/>
            <a:miter lim="800000"/>
            <a:headEnd/>
            <a:tailEnd/>
          </a:ln>
        </p:spPr>
        <p:txBody>
          <a:bodyPr>
            <a:spAutoFit/>
          </a:bodyPr>
          <a:lstStyle/>
          <a:p>
            <a:pPr marL="457200" indent="-457200">
              <a:buFontTx/>
              <a:buChar char="•"/>
            </a:pPr>
            <a:r>
              <a:rPr lang="en-US" b="0" dirty="0">
                <a:latin typeface="Cambria" panose="02040503050406030204" pitchFamily="18" charset="0"/>
              </a:rPr>
              <a:t>Partial dependency causes data redundancy </a:t>
            </a:r>
          </a:p>
          <a:p>
            <a:pPr marL="457200" indent="-457200">
              <a:buFontTx/>
              <a:buChar char="•"/>
            </a:pPr>
            <a:endParaRPr lang="en-US" sz="1000" b="0" dirty="0">
              <a:latin typeface="Cambria" panose="02040503050406030204" pitchFamily="18" charset="0"/>
            </a:endParaRPr>
          </a:p>
          <a:p>
            <a:pPr marL="914400" lvl="1" indent="-457200">
              <a:buFont typeface="Wingdings" pitchFamily="2" charset="2"/>
              <a:buChar char="§"/>
            </a:pPr>
            <a:r>
              <a:rPr lang="en-US" sz="2000" b="0" dirty="0">
                <a:latin typeface="Cambria" panose="02040503050406030204" pitchFamily="18" charset="0"/>
              </a:rPr>
              <a:t>Since X</a:t>
            </a:r>
            <a:r>
              <a:rPr lang="en-US" sz="2000" b="0" dirty="0">
                <a:latin typeface="Cambria" panose="02040503050406030204" pitchFamily="18" charset="0"/>
                <a:sym typeface="Wingdings" pitchFamily="2" charset="2"/>
              </a:rPr>
              <a:t>Y and X is not a key, X could be redundant, so Y. </a:t>
            </a:r>
          </a:p>
        </p:txBody>
      </p:sp>
      <p:grpSp>
        <p:nvGrpSpPr>
          <p:cNvPr id="4" name="Group 35">
            <a:extLst>
              <a:ext uri="{FF2B5EF4-FFF2-40B4-BE49-F238E27FC236}">
                <a16:creationId xmlns:a16="http://schemas.microsoft.com/office/drawing/2014/main" id="{161F7A2B-BC6F-8B44-9488-51C31B3E7849}"/>
              </a:ext>
            </a:extLst>
          </p:cNvPr>
          <p:cNvGrpSpPr>
            <a:grpSpLocks/>
          </p:cNvGrpSpPr>
          <p:nvPr/>
        </p:nvGrpSpPr>
        <p:grpSpPr bwMode="auto">
          <a:xfrm>
            <a:off x="1676400" y="1006475"/>
            <a:ext cx="5562600" cy="822325"/>
            <a:chOff x="768" y="1641"/>
            <a:chExt cx="3504" cy="720"/>
          </a:xfrm>
        </p:grpSpPr>
        <p:sp>
          <p:nvSpPr>
            <p:cNvPr id="5" name="Oval 7">
              <a:extLst>
                <a:ext uri="{FF2B5EF4-FFF2-40B4-BE49-F238E27FC236}">
                  <a16:creationId xmlns:a16="http://schemas.microsoft.com/office/drawing/2014/main" id="{325FF559-BC7A-ED4B-80EB-5A89D11A79A9}"/>
                </a:ext>
              </a:extLst>
            </p:cNvPr>
            <p:cNvSpPr>
              <a:spLocks noChangeArrowheads="1"/>
            </p:cNvSpPr>
            <p:nvPr/>
          </p:nvSpPr>
          <p:spPr bwMode="auto">
            <a:xfrm>
              <a:off x="768" y="1737"/>
              <a:ext cx="1968" cy="624"/>
            </a:xfrm>
            <a:prstGeom prst="ellipse">
              <a:avLst/>
            </a:prstGeom>
            <a:noFill/>
            <a:ln w="9525">
              <a:solidFill>
                <a:schemeClr val="tx1"/>
              </a:solidFill>
              <a:round/>
              <a:headEnd/>
              <a:tailEnd/>
            </a:ln>
          </p:spPr>
          <p:txBody>
            <a:bodyPr wrap="none" anchor="ctr"/>
            <a:lstStyle/>
            <a:p>
              <a:pPr algn="ctr"/>
              <a:endParaRPr lang="en-US">
                <a:latin typeface="Cambria" panose="02040503050406030204" pitchFamily="18" charset="0"/>
              </a:endParaRPr>
            </a:p>
          </p:txBody>
        </p:sp>
        <p:sp>
          <p:nvSpPr>
            <p:cNvPr id="6" name="Text Box 8">
              <a:extLst>
                <a:ext uri="{FF2B5EF4-FFF2-40B4-BE49-F238E27FC236}">
                  <a16:creationId xmlns:a16="http://schemas.microsoft.com/office/drawing/2014/main" id="{83650C80-AD40-C64A-81FA-F9C568E266D4}"/>
                </a:ext>
              </a:extLst>
            </p:cNvPr>
            <p:cNvSpPr txBox="1">
              <a:spLocks noChangeArrowheads="1"/>
            </p:cNvSpPr>
            <p:nvPr/>
          </p:nvSpPr>
          <p:spPr bwMode="auto">
            <a:xfrm>
              <a:off x="950" y="1940"/>
              <a:ext cx="416" cy="347"/>
            </a:xfrm>
            <a:prstGeom prst="rect">
              <a:avLst/>
            </a:prstGeom>
            <a:noFill/>
            <a:ln w="9525">
              <a:noFill/>
              <a:miter lim="800000"/>
              <a:headEnd/>
              <a:tailEnd/>
            </a:ln>
          </p:spPr>
          <p:txBody>
            <a:bodyPr wrap="none">
              <a:spAutoFit/>
            </a:bodyPr>
            <a:lstStyle/>
            <a:p>
              <a:r>
                <a:rPr lang="en-US" sz="2000" b="0">
                  <a:latin typeface="Cambria" panose="02040503050406030204" pitchFamily="18" charset="0"/>
                </a:rPr>
                <a:t>KEY</a:t>
              </a:r>
            </a:p>
          </p:txBody>
        </p:sp>
        <p:sp>
          <p:nvSpPr>
            <p:cNvPr id="7" name="Oval 9">
              <a:extLst>
                <a:ext uri="{FF2B5EF4-FFF2-40B4-BE49-F238E27FC236}">
                  <a16:creationId xmlns:a16="http://schemas.microsoft.com/office/drawing/2014/main" id="{FCC6E198-5575-1446-B9F5-BB6D359FB1AE}"/>
                </a:ext>
              </a:extLst>
            </p:cNvPr>
            <p:cNvSpPr>
              <a:spLocks noChangeArrowheads="1"/>
            </p:cNvSpPr>
            <p:nvPr/>
          </p:nvSpPr>
          <p:spPr bwMode="auto">
            <a:xfrm>
              <a:off x="1488" y="1852"/>
              <a:ext cx="1056" cy="384"/>
            </a:xfrm>
            <a:prstGeom prst="ellipse">
              <a:avLst/>
            </a:prstGeom>
            <a:noFill/>
            <a:ln w="9525">
              <a:solidFill>
                <a:schemeClr val="tx1"/>
              </a:solidFill>
              <a:round/>
              <a:headEnd/>
              <a:tailEnd/>
            </a:ln>
          </p:spPr>
          <p:txBody>
            <a:bodyPr wrap="none" anchor="ctr"/>
            <a:lstStyle/>
            <a:p>
              <a:endParaRPr lang="en-US">
                <a:latin typeface="Cambria" panose="02040503050406030204" pitchFamily="18" charset="0"/>
              </a:endParaRPr>
            </a:p>
          </p:txBody>
        </p:sp>
        <p:sp>
          <p:nvSpPr>
            <p:cNvPr id="8" name="Text Box 10">
              <a:extLst>
                <a:ext uri="{FF2B5EF4-FFF2-40B4-BE49-F238E27FC236}">
                  <a16:creationId xmlns:a16="http://schemas.microsoft.com/office/drawing/2014/main" id="{B337DCEC-D721-5541-852B-8E555524B762}"/>
                </a:ext>
              </a:extLst>
            </p:cNvPr>
            <p:cNvSpPr txBox="1">
              <a:spLocks noChangeArrowheads="1"/>
            </p:cNvSpPr>
            <p:nvPr/>
          </p:nvSpPr>
          <p:spPr bwMode="auto">
            <a:xfrm>
              <a:off x="1488" y="1929"/>
              <a:ext cx="862" cy="323"/>
            </a:xfrm>
            <a:prstGeom prst="rect">
              <a:avLst/>
            </a:prstGeom>
            <a:noFill/>
            <a:ln w="9525">
              <a:noFill/>
              <a:miter lim="800000"/>
              <a:headEnd/>
              <a:tailEnd/>
            </a:ln>
          </p:spPr>
          <p:txBody>
            <a:bodyPr wrap="none">
              <a:spAutoFit/>
            </a:bodyPr>
            <a:lstStyle/>
            <a:p>
              <a:r>
                <a:rPr lang="en-US" sz="1800" b="0">
                  <a:latin typeface="Cambria" panose="02040503050406030204" pitchFamily="18" charset="0"/>
                </a:rPr>
                <a:t>Attributes X</a:t>
              </a:r>
            </a:p>
          </p:txBody>
        </p:sp>
        <p:sp>
          <p:nvSpPr>
            <p:cNvPr id="9" name="Oval 11">
              <a:extLst>
                <a:ext uri="{FF2B5EF4-FFF2-40B4-BE49-F238E27FC236}">
                  <a16:creationId xmlns:a16="http://schemas.microsoft.com/office/drawing/2014/main" id="{FA04366D-F9D8-F34C-AA8B-CE18DC1A2DBF}"/>
                </a:ext>
              </a:extLst>
            </p:cNvPr>
            <p:cNvSpPr>
              <a:spLocks noChangeArrowheads="1"/>
            </p:cNvSpPr>
            <p:nvPr/>
          </p:nvSpPr>
          <p:spPr bwMode="auto">
            <a:xfrm>
              <a:off x="3216" y="1852"/>
              <a:ext cx="1056" cy="384"/>
            </a:xfrm>
            <a:prstGeom prst="ellipse">
              <a:avLst/>
            </a:prstGeom>
            <a:noFill/>
            <a:ln w="9525">
              <a:solidFill>
                <a:schemeClr val="tx1"/>
              </a:solidFill>
              <a:round/>
              <a:headEnd/>
              <a:tailEnd/>
            </a:ln>
          </p:spPr>
          <p:txBody>
            <a:bodyPr wrap="none" anchor="ctr"/>
            <a:lstStyle/>
            <a:p>
              <a:endParaRPr lang="en-US">
                <a:latin typeface="Cambria" panose="02040503050406030204" pitchFamily="18" charset="0"/>
              </a:endParaRPr>
            </a:p>
          </p:txBody>
        </p:sp>
        <p:sp>
          <p:nvSpPr>
            <p:cNvPr id="10" name="Text Box 12">
              <a:extLst>
                <a:ext uri="{FF2B5EF4-FFF2-40B4-BE49-F238E27FC236}">
                  <a16:creationId xmlns:a16="http://schemas.microsoft.com/office/drawing/2014/main" id="{DDD8CC5F-9CBA-2C4B-A3D8-7499A4D110D0}"/>
                </a:ext>
              </a:extLst>
            </p:cNvPr>
            <p:cNvSpPr txBox="1">
              <a:spLocks noChangeArrowheads="1"/>
            </p:cNvSpPr>
            <p:nvPr/>
          </p:nvSpPr>
          <p:spPr bwMode="auto">
            <a:xfrm>
              <a:off x="3216" y="1929"/>
              <a:ext cx="800" cy="323"/>
            </a:xfrm>
            <a:prstGeom prst="rect">
              <a:avLst/>
            </a:prstGeom>
            <a:noFill/>
            <a:ln w="9525">
              <a:noFill/>
              <a:miter lim="800000"/>
              <a:headEnd/>
              <a:tailEnd/>
            </a:ln>
          </p:spPr>
          <p:txBody>
            <a:bodyPr wrap="none">
              <a:spAutoFit/>
            </a:bodyPr>
            <a:lstStyle/>
            <a:p>
              <a:r>
                <a:rPr lang="en-US" sz="1800" b="0">
                  <a:latin typeface="Cambria" panose="02040503050406030204" pitchFamily="18" charset="0"/>
                </a:rPr>
                <a:t>Attribute Y</a:t>
              </a:r>
            </a:p>
          </p:txBody>
        </p:sp>
        <p:sp>
          <p:nvSpPr>
            <p:cNvPr id="11" name="Freeform 13">
              <a:extLst>
                <a:ext uri="{FF2B5EF4-FFF2-40B4-BE49-F238E27FC236}">
                  <a16:creationId xmlns:a16="http://schemas.microsoft.com/office/drawing/2014/main" id="{4B59E986-E770-8344-B7B6-2B290136E625}"/>
                </a:ext>
              </a:extLst>
            </p:cNvPr>
            <p:cNvSpPr>
              <a:spLocks/>
            </p:cNvSpPr>
            <p:nvPr/>
          </p:nvSpPr>
          <p:spPr bwMode="auto">
            <a:xfrm>
              <a:off x="1920" y="1641"/>
              <a:ext cx="1824" cy="192"/>
            </a:xfrm>
            <a:custGeom>
              <a:avLst/>
              <a:gdLst>
                <a:gd name="T0" fmla="*/ 0 w 1824"/>
                <a:gd name="T1" fmla="*/ 192 h 192"/>
                <a:gd name="T2" fmla="*/ 864 w 1824"/>
                <a:gd name="T3" fmla="*/ 0 h 192"/>
                <a:gd name="T4" fmla="*/ 1824 w 1824"/>
                <a:gd name="T5" fmla="*/ 192 h 192"/>
                <a:gd name="T6" fmla="*/ 0 60000 65536"/>
                <a:gd name="T7" fmla="*/ 0 60000 65536"/>
                <a:gd name="T8" fmla="*/ 0 60000 65536"/>
                <a:gd name="T9" fmla="*/ 0 w 1824"/>
                <a:gd name="T10" fmla="*/ 0 h 192"/>
                <a:gd name="T11" fmla="*/ 1824 w 1824"/>
                <a:gd name="T12" fmla="*/ 192 h 192"/>
              </a:gdLst>
              <a:ahLst/>
              <a:cxnLst>
                <a:cxn ang="T6">
                  <a:pos x="T0" y="T1"/>
                </a:cxn>
                <a:cxn ang="T7">
                  <a:pos x="T2" y="T3"/>
                </a:cxn>
                <a:cxn ang="T8">
                  <a:pos x="T4" y="T5"/>
                </a:cxn>
              </a:cxnLst>
              <a:rect l="T9" t="T10" r="T11" b="T12"/>
              <a:pathLst>
                <a:path w="1824" h="192">
                  <a:moveTo>
                    <a:pt x="0" y="192"/>
                  </a:moveTo>
                  <a:cubicBezTo>
                    <a:pt x="280" y="96"/>
                    <a:pt x="560" y="0"/>
                    <a:pt x="864" y="0"/>
                  </a:cubicBezTo>
                  <a:cubicBezTo>
                    <a:pt x="1168" y="0"/>
                    <a:pt x="1664" y="160"/>
                    <a:pt x="1824" y="192"/>
                  </a:cubicBezTo>
                </a:path>
              </a:pathLst>
            </a:custGeom>
            <a:noFill/>
            <a:ln w="9525">
              <a:solidFill>
                <a:schemeClr val="tx1"/>
              </a:solidFill>
              <a:round/>
              <a:headEnd/>
              <a:tailEnd type="triangle" w="med" len="med"/>
            </a:ln>
          </p:spPr>
          <p:txBody>
            <a:bodyPr/>
            <a:lstStyle/>
            <a:p>
              <a:endParaRPr lang="en-US">
                <a:latin typeface="Cambria" panose="02040503050406030204" pitchFamily="18" charset="0"/>
              </a:endParaRPr>
            </a:p>
          </p:txBody>
        </p:sp>
      </p:grpSp>
      <p:sp>
        <p:nvSpPr>
          <p:cNvPr id="12" name="Text Box 4">
            <a:extLst>
              <a:ext uri="{FF2B5EF4-FFF2-40B4-BE49-F238E27FC236}">
                <a16:creationId xmlns:a16="http://schemas.microsoft.com/office/drawing/2014/main" id="{CB6F90D5-CD32-2040-B097-EF665A935838}"/>
              </a:ext>
            </a:extLst>
          </p:cNvPr>
          <p:cNvSpPr txBox="1">
            <a:spLocks noChangeArrowheads="1"/>
          </p:cNvSpPr>
          <p:nvPr/>
        </p:nvSpPr>
        <p:spPr bwMode="auto">
          <a:xfrm>
            <a:off x="304800" y="4825999"/>
            <a:ext cx="8382000" cy="1815882"/>
          </a:xfrm>
          <a:prstGeom prst="rect">
            <a:avLst/>
          </a:prstGeom>
          <a:noFill/>
          <a:ln w="9525">
            <a:noFill/>
            <a:miter lim="800000"/>
            <a:headEnd/>
            <a:tailEnd/>
          </a:ln>
        </p:spPr>
        <p:txBody>
          <a:bodyPr>
            <a:spAutoFit/>
          </a:bodyPr>
          <a:lstStyle/>
          <a:p>
            <a:pPr marL="628650" lvl="1" indent="-171450">
              <a:buFont typeface="Arial" panose="020B0604020202020204" pitchFamily="34" charset="0"/>
              <a:buChar char="•"/>
            </a:pPr>
            <a:endParaRPr lang="en-US" sz="1000" b="0" dirty="0">
              <a:latin typeface="Cambria" panose="02040503050406030204" pitchFamily="18" charset="0"/>
              <a:sym typeface="Wingdings" pitchFamily="2" charset="2"/>
            </a:endParaRPr>
          </a:p>
          <a:p>
            <a:pPr marL="457200" indent="-457200">
              <a:buFont typeface="Arial" panose="020B0604020202020204" pitchFamily="34" charset="0"/>
              <a:buChar char="•"/>
            </a:pPr>
            <a:r>
              <a:rPr lang="en-US" b="0" dirty="0">
                <a:latin typeface="Cambria" panose="02040503050406030204" pitchFamily="18" charset="0"/>
                <a:sym typeface="Wingdings" pitchFamily="2" charset="2"/>
              </a:rPr>
              <a:t>Transitive dependency KXY makes it impossible to record the values of (K, X, Y) unless all of them are known</a:t>
            </a:r>
          </a:p>
          <a:p>
            <a:pPr marL="285750" indent="-285750">
              <a:buFont typeface="Arial" panose="020B0604020202020204" pitchFamily="34" charset="0"/>
              <a:buChar char="•"/>
            </a:pPr>
            <a:endParaRPr lang="en-US" sz="1400" b="0" dirty="0">
              <a:latin typeface="Cambria" panose="02040503050406030204" pitchFamily="18" charset="0"/>
              <a:sym typeface="Wingdings" pitchFamily="2" charset="2"/>
            </a:endParaRPr>
          </a:p>
          <a:p>
            <a:pPr marL="800100" lvl="1" indent="-342900">
              <a:buFont typeface="Wingdings" pitchFamily="2" charset="2"/>
              <a:buChar char="§"/>
            </a:pPr>
            <a:r>
              <a:rPr lang="en-US" sz="2000" b="0" dirty="0">
                <a:latin typeface="Cambria" panose="02040503050406030204" pitchFamily="18" charset="0"/>
                <a:sym typeface="Wingdings" pitchFamily="2" charset="2"/>
              </a:rPr>
              <a:t>Since KXY, we cannot associate an X value with a K value unless we also associate an X value with Y value</a:t>
            </a:r>
            <a:endParaRPr lang="en-US" sz="1000" b="0" dirty="0">
              <a:latin typeface="Cambria" panose="02040503050406030204" pitchFamily="18" charset="0"/>
              <a:sym typeface="Wingdings" pitchFamily="2" charset="2"/>
            </a:endParaRPr>
          </a:p>
        </p:txBody>
      </p:sp>
      <p:sp>
        <p:nvSpPr>
          <p:cNvPr id="13" name="Oval 16">
            <a:extLst>
              <a:ext uri="{FF2B5EF4-FFF2-40B4-BE49-F238E27FC236}">
                <a16:creationId xmlns:a16="http://schemas.microsoft.com/office/drawing/2014/main" id="{012A26D0-A6B6-8D4A-9466-EC5E1E0C8287}"/>
              </a:ext>
            </a:extLst>
          </p:cNvPr>
          <p:cNvSpPr>
            <a:spLocks noChangeArrowheads="1"/>
          </p:cNvSpPr>
          <p:nvPr/>
        </p:nvSpPr>
        <p:spPr bwMode="auto">
          <a:xfrm>
            <a:off x="1860550" y="3335338"/>
            <a:ext cx="1671638" cy="436562"/>
          </a:xfrm>
          <a:prstGeom prst="ellipse">
            <a:avLst/>
          </a:prstGeom>
          <a:noFill/>
          <a:ln w="9525">
            <a:solidFill>
              <a:schemeClr val="tx1"/>
            </a:solidFill>
            <a:round/>
            <a:headEnd/>
            <a:tailEnd/>
          </a:ln>
        </p:spPr>
        <p:txBody>
          <a:bodyPr wrap="none" anchor="ctr"/>
          <a:lstStyle/>
          <a:p>
            <a:endParaRPr lang="en-US">
              <a:latin typeface="Cambria" panose="02040503050406030204" pitchFamily="18" charset="0"/>
            </a:endParaRPr>
          </a:p>
        </p:txBody>
      </p:sp>
      <p:sp>
        <p:nvSpPr>
          <p:cNvPr id="14" name="Text Box 17">
            <a:extLst>
              <a:ext uri="{FF2B5EF4-FFF2-40B4-BE49-F238E27FC236}">
                <a16:creationId xmlns:a16="http://schemas.microsoft.com/office/drawing/2014/main" id="{41E09718-1F99-2341-A806-C87F261E31C1}"/>
              </a:ext>
            </a:extLst>
          </p:cNvPr>
          <p:cNvSpPr txBox="1">
            <a:spLocks noChangeArrowheads="1"/>
          </p:cNvSpPr>
          <p:nvPr/>
        </p:nvSpPr>
        <p:spPr bwMode="auto">
          <a:xfrm>
            <a:off x="1887538" y="3432175"/>
            <a:ext cx="611187" cy="366713"/>
          </a:xfrm>
          <a:prstGeom prst="rect">
            <a:avLst/>
          </a:prstGeom>
          <a:noFill/>
          <a:ln w="9525">
            <a:noFill/>
            <a:miter lim="800000"/>
            <a:headEnd/>
            <a:tailEnd/>
          </a:ln>
        </p:spPr>
        <p:txBody>
          <a:bodyPr wrap="none">
            <a:spAutoFit/>
          </a:bodyPr>
          <a:lstStyle/>
          <a:p>
            <a:r>
              <a:rPr lang="en-US" sz="1800" b="0">
                <a:latin typeface="Cambria" panose="02040503050406030204" pitchFamily="18" charset="0"/>
              </a:rPr>
              <a:t>KEY</a:t>
            </a:r>
          </a:p>
        </p:txBody>
      </p:sp>
      <p:sp>
        <p:nvSpPr>
          <p:cNvPr id="15" name="Oval 18">
            <a:extLst>
              <a:ext uri="{FF2B5EF4-FFF2-40B4-BE49-F238E27FC236}">
                <a16:creationId xmlns:a16="http://schemas.microsoft.com/office/drawing/2014/main" id="{1FA046BD-FDA3-C946-A8FD-444A2971FF30}"/>
              </a:ext>
            </a:extLst>
          </p:cNvPr>
          <p:cNvSpPr>
            <a:spLocks noChangeArrowheads="1"/>
          </p:cNvSpPr>
          <p:nvPr/>
        </p:nvSpPr>
        <p:spPr bwMode="auto">
          <a:xfrm>
            <a:off x="3049588" y="3413125"/>
            <a:ext cx="1452562" cy="374650"/>
          </a:xfrm>
          <a:prstGeom prst="ellipse">
            <a:avLst/>
          </a:prstGeom>
          <a:noFill/>
          <a:ln w="9525">
            <a:solidFill>
              <a:schemeClr val="tx1"/>
            </a:solidFill>
            <a:round/>
            <a:headEnd/>
            <a:tailEnd/>
          </a:ln>
        </p:spPr>
        <p:txBody>
          <a:bodyPr wrap="none" anchor="ctr"/>
          <a:lstStyle/>
          <a:p>
            <a:endParaRPr lang="en-US">
              <a:latin typeface="Cambria" panose="02040503050406030204" pitchFamily="18" charset="0"/>
            </a:endParaRPr>
          </a:p>
        </p:txBody>
      </p:sp>
      <p:sp>
        <p:nvSpPr>
          <p:cNvPr id="16" name="Text Box 19">
            <a:extLst>
              <a:ext uri="{FF2B5EF4-FFF2-40B4-BE49-F238E27FC236}">
                <a16:creationId xmlns:a16="http://schemas.microsoft.com/office/drawing/2014/main" id="{9ADE79C9-2AA9-B249-8480-876C098010B3}"/>
              </a:ext>
            </a:extLst>
          </p:cNvPr>
          <p:cNvSpPr txBox="1">
            <a:spLocks noChangeArrowheads="1"/>
          </p:cNvSpPr>
          <p:nvPr/>
        </p:nvSpPr>
        <p:spPr bwMode="auto">
          <a:xfrm>
            <a:off x="3122613" y="3475038"/>
            <a:ext cx="1233030" cy="338554"/>
          </a:xfrm>
          <a:prstGeom prst="rect">
            <a:avLst/>
          </a:prstGeom>
          <a:noFill/>
          <a:ln w="9525">
            <a:noFill/>
            <a:miter lim="800000"/>
            <a:headEnd/>
            <a:tailEnd/>
          </a:ln>
        </p:spPr>
        <p:txBody>
          <a:bodyPr wrap="none">
            <a:spAutoFit/>
          </a:bodyPr>
          <a:lstStyle/>
          <a:p>
            <a:r>
              <a:rPr lang="en-US" sz="1600" b="0">
                <a:latin typeface="Cambria" panose="02040503050406030204" pitchFamily="18" charset="0"/>
              </a:rPr>
              <a:t>Attributes X</a:t>
            </a:r>
          </a:p>
        </p:txBody>
      </p:sp>
      <p:sp>
        <p:nvSpPr>
          <p:cNvPr id="17" name="Oval 20">
            <a:extLst>
              <a:ext uri="{FF2B5EF4-FFF2-40B4-BE49-F238E27FC236}">
                <a16:creationId xmlns:a16="http://schemas.microsoft.com/office/drawing/2014/main" id="{B611C8C0-5CAF-F748-9C23-DF141C06EBE8}"/>
              </a:ext>
            </a:extLst>
          </p:cNvPr>
          <p:cNvSpPr>
            <a:spLocks noChangeArrowheads="1"/>
          </p:cNvSpPr>
          <p:nvPr/>
        </p:nvSpPr>
        <p:spPr bwMode="auto">
          <a:xfrm>
            <a:off x="5446713" y="3413125"/>
            <a:ext cx="1454150" cy="438150"/>
          </a:xfrm>
          <a:prstGeom prst="ellipse">
            <a:avLst/>
          </a:prstGeom>
          <a:noFill/>
          <a:ln w="9525">
            <a:solidFill>
              <a:schemeClr val="tx1"/>
            </a:solidFill>
            <a:round/>
            <a:headEnd/>
            <a:tailEnd/>
          </a:ln>
        </p:spPr>
        <p:txBody>
          <a:bodyPr wrap="none" anchor="ctr"/>
          <a:lstStyle/>
          <a:p>
            <a:endParaRPr lang="en-US">
              <a:latin typeface="Cambria" panose="02040503050406030204" pitchFamily="18" charset="0"/>
            </a:endParaRPr>
          </a:p>
        </p:txBody>
      </p:sp>
      <p:sp>
        <p:nvSpPr>
          <p:cNvPr id="18" name="Text Box 21">
            <a:extLst>
              <a:ext uri="{FF2B5EF4-FFF2-40B4-BE49-F238E27FC236}">
                <a16:creationId xmlns:a16="http://schemas.microsoft.com/office/drawing/2014/main" id="{BA6CECBD-538D-C346-BC81-EF262A70FE1D}"/>
              </a:ext>
            </a:extLst>
          </p:cNvPr>
          <p:cNvSpPr txBox="1">
            <a:spLocks noChangeArrowheads="1"/>
          </p:cNvSpPr>
          <p:nvPr/>
        </p:nvSpPr>
        <p:spPr bwMode="auto">
          <a:xfrm>
            <a:off x="5519738" y="3495675"/>
            <a:ext cx="1144865" cy="338554"/>
          </a:xfrm>
          <a:prstGeom prst="rect">
            <a:avLst/>
          </a:prstGeom>
          <a:noFill/>
          <a:ln w="9525">
            <a:noFill/>
            <a:miter lim="800000"/>
            <a:headEnd/>
            <a:tailEnd/>
          </a:ln>
        </p:spPr>
        <p:txBody>
          <a:bodyPr wrap="none">
            <a:spAutoFit/>
          </a:bodyPr>
          <a:lstStyle/>
          <a:p>
            <a:r>
              <a:rPr lang="en-US" sz="1600" b="0">
                <a:latin typeface="Cambria" panose="02040503050406030204" pitchFamily="18" charset="0"/>
              </a:rPr>
              <a:t>Attribute Y</a:t>
            </a:r>
          </a:p>
        </p:txBody>
      </p:sp>
      <p:sp>
        <p:nvSpPr>
          <p:cNvPr id="19" name="Freeform 22">
            <a:extLst>
              <a:ext uri="{FF2B5EF4-FFF2-40B4-BE49-F238E27FC236}">
                <a16:creationId xmlns:a16="http://schemas.microsoft.com/office/drawing/2014/main" id="{16523EC3-25D7-F84A-B373-6AC43304878B}"/>
              </a:ext>
            </a:extLst>
          </p:cNvPr>
          <p:cNvSpPr>
            <a:spLocks/>
          </p:cNvSpPr>
          <p:nvPr/>
        </p:nvSpPr>
        <p:spPr bwMode="auto">
          <a:xfrm>
            <a:off x="3765550" y="3106738"/>
            <a:ext cx="2408238" cy="292100"/>
          </a:xfrm>
          <a:custGeom>
            <a:avLst/>
            <a:gdLst>
              <a:gd name="T0" fmla="*/ 0 w 1824"/>
              <a:gd name="T1" fmla="*/ 444387601 h 192"/>
              <a:gd name="T2" fmla="*/ 1506131315 w 1824"/>
              <a:gd name="T3" fmla="*/ 0 h 192"/>
              <a:gd name="T4" fmla="*/ 2147483647 w 1824"/>
              <a:gd name="T5" fmla="*/ 444387601 h 192"/>
              <a:gd name="T6" fmla="*/ 0 60000 65536"/>
              <a:gd name="T7" fmla="*/ 0 60000 65536"/>
              <a:gd name="T8" fmla="*/ 0 60000 65536"/>
              <a:gd name="T9" fmla="*/ 0 w 1824"/>
              <a:gd name="T10" fmla="*/ 0 h 192"/>
              <a:gd name="T11" fmla="*/ 1824 w 1824"/>
              <a:gd name="T12" fmla="*/ 192 h 192"/>
            </a:gdLst>
            <a:ahLst/>
            <a:cxnLst>
              <a:cxn ang="T6">
                <a:pos x="T0" y="T1"/>
              </a:cxn>
              <a:cxn ang="T7">
                <a:pos x="T2" y="T3"/>
              </a:cxn>
              <a:cxn ang="T8">
                <a:pos x="T4" y="T5"/>
              </a:cxn>
            </a:cxnLst>
            <a:rect l="T9" t="T10" r="T11" b="T12"/>
            <a:pathLst>
              <a:path w="1824" h="192">
                <a:moveTo>
                  <a:pt x="0" y="192"/>
                </a:moveTo>
                <a:cubicBezTo>
                  <a:pt x="280" y="96"/>
                  <a:pt x="560" y="0"/>
                  <a:pt x="864" y="0"/>
                </a:cubicBezTo>
                <a:cubicBezTo>
                  <a:pt x="1168" y="0"/>
                  <a:pt x="1664" y="160"/>
                  <a:pt x="1824" y="192"/>
                </a:cubicBezTo>
              </a:path>
            </a:pathLst>
          </a:custGeom>
          <a:noFill/>
          <a:ln w="9525">
            <a:solidFill>
              <a:schemeClr val="tx1"/>
            </a:solidFill>
            <a:round/>
            <a:headEnd/>
            <a:tailEnd type="triangle" w="med" len="med"/>
          </a:ln>
        </p:spPr>
        <p:txBody>
          <a:bodyPr/>
          <a:lstStyle/>
          <a:p>
            <a:endParaRPr lang="en-US">
              <a:latin typeface="Cambria" panose="02040503050406030204" pitchFamily="18" charset="0"/>
            </a:endParaRPr>
          </a:p>
        </p:txBody>
      </p:sp>
      <p:sp>
        <p:nvSpPr>
          <p:cNvPr id="20" name="Freeform 23">
            <a:extLst>
              <a:ext uri="{FF2B5EF4-FFF2-40B4-BE49-F238E27FC236}">
                <a16:creationId xmlns:a16="http://schemas.microsoft.com/office/drawing/2014/main" id="{8D4E0998-675C-384E-8075-621F8CD4C2B2}"/>
              </a:ext>
            </a:extLst>
          </p:cNvPr>
          <p:cNvSpPr>
            <a:spLocks/>
          </p:cNvSpPr>
          <p:nvPr/>
        </p:nvSpPr>
        <p:spPr bwMode="auto">
          <a:xfrm>
            <a:off x="2241550" y="3106738"/>
            <a:ext cx="1447800" cy="304800"/>
          </a:xfrm>
          <a:custGeom>
            <a:avLst/>
            <a:gdLst>
              <a:gd name="T0" fmla="*/ 0 w 720"/>
              <a:gd name="T1" fmla="*/ 374609094 h 248"/>
              <a:gd name="T2" fmla="*/ 1552685043 w 720"/>
              <a:gd name="T3" fmla="*/ 12083847 h 248"/>
              <a:gd name="T4" fmla="*/ 2147483647 w 720"/>
              <a:gd name="T5" fmla="*/ 302103506 h 248"/>
              <a:gd name="T6" fmla="*/ 0 60000 65536"/>
              <a:gd name="T7" fmla="*/ 0 60000 65536"/>
              <a:gd name="T8" fmla="*/ 0 60000 65536"/>
              <a:gd name="T9" fmla="*/ 0 w 720"/>
              <a:gd name="T10" fmla="*/ 0 h 248"/>
              <a:gd name="T11" fmla="*/ 720 w 720"/>
              <a:gd name="T12" fmla="*/ 248 h 248"/>
            </a:gdLst>
            <a:ahLst/>
            <a:cxnLst>
              <a:cxn ang="T6">
                <a:pos x="T0" y="T1"/>
              </a:cxn>
              <a:cxn ang="T7">
                <a:pos x="T2" y="T3"/>
              </a:cxn>
              <a:cxn ang="T8">
                <a:pos x="T4" y="T5"/>
              </a:cxn>
            </a:cxnLst>
            <a:rect l="T9" t="T10" r="T11" b="T12"/>
            <a:pathLst>
              <a:path w="720" h="248">
                <a:moveTo>
                  <a:pt x="0" y="248"/>
                </a:moveTo>
                <a:cubicBezTo>
                  <a:pt x="132" y="132"/>
                  <a:pt x="264" y="16"/>
                  <a:pt x="384" y="8"/>
                </a:cubicBezTo>
                <a:cubicBezTo>
                  <a:pt x="504" y="0"/>
                  <a:pt x="664" y="168"/>
                  <a:pt x="720" y="200"/>
                </a:cubicBezTo>
              </a:path>
            </a:pathLst>
          </a:custGeom>
          <a:noFill/>
          <a:ln w="9525">
            <a:solidFill>
              <a:schemeClr val="tx1"/>
            </a:solidFill>
            <a:round/>
            <a:headEnd/>
            <a:tailEnd type="triangle" w="med" len="med"/>
          </a:ln>
        </p:spPr>
        <p:txBody>
          <a:bodyPr/>
          <a:lstStyle/>
          <a:p>
            <a:endParaRPr lang="en-US">
              <a:latin typeface="Cambria" panose="02040503050406030204" pitchFamily="18" charset="0"/>
            </a:endParaRPr>
          </a:p>
        </p:txBody>
      </p:sp>
      <p:sp>
        <p:nvSpPr>
          <p:cNvPr id="21" name="Oval 24">
            <a:extLst>
              <a:ext uri="{FF2B5EF4-FFF2-40B4-BE49-F238E27FC236}">
                <a16:creationId xmlns:a16="http://schemas.microsoft.com/office/drawing/2014/main" id="{468475F6-22A2-8041-9426-2248C3B7FF29}"/>
              </a:ext>
            </a:extLst>
          </p:cNvPr>
          <p:cNvSpPr>
            <a:spLocks noChangeArrowheads="1"/>
          </p:cNvSpPr>
          <p:nvPr/>
        </p:nvSpPr>
        <p:spPr bwMode="auto">
          <a:xfrm>
            <a:off x="1676400" y="4271963"/>
            <a:ext cx="1162050" cy="436562"/>
          </a:xfrm>
          <a:prstGeom prst="ellipse">
            <a:avLst/>
          </a:prstGeom>
          <a:noFill/>
          <a:ln w="9525">
            <a:solidFill>
              <a:schemeClr val="tx1"/>
            </a:solidFill>
            <a:round/>
            <a:headEnd/>
            <a:tailEnd/>
          </a:ln>
        </p:spPr>
        <p:txBody>
          <a:bodyPr wrap="none" anchor="ctr"/>
          <a:lstStyle/>
          <a:p>
            <a:endParaRPr lang="en-US">
              <a:latin typeface="Cambria" panose="02040503050406030204" pitchFamily="18" charset="0"/>
            </a:endParaRPr>
          </a:p>
        </p:txBody>
      </p:sp>
      <p:sp>
        <p:nvSpPr>
          <p:cNvPr id="22" name="Text Box 25">
            <a:extLst>
              <a:ext uri="{FF2B5EF4-FFF2-40B4-BE49-F238E27FC236}">
                <a16:creationId xmlns:a16="http://schemas.microsoft.com/office/drawing/2014/main" id="{4FBBFC5C-E741-BD4F-A76B-B56E726326C1}"/>
              </a:ext>
            </a:extLst>
          </p:cNvPr>
          <p:cNvSpPr txBox="1">
            <a:spLocks noChangeArrowheads="1"/>
          </p:cNvSpPr>
          <p:nvPr/>
        </p:nvSpPr>
        <p:spPr bwMode="auto">
          <a:xfrm>
            <a:off x="2039938" y="4357688"/>
            <a:ext cx="611187" cy="366712"/>
          </a:xfrm>
          <a:prstGeom prst="rect">
            <a:avLst/>
          </a:prstGeom>
          <a:noFill/>
          <a:ln w="9525">
            <a:noFill/>
            <a:miter lim="800000"/>
            <a:headEnd/>
            <a:tailEnd/>
          </a:ln>
        </p:spPr>
        <p:txBody>
          <a:bodyPr wrap="none">
            <a:spAutoFit/>
          </a:bodyPr>
          <a:lstStyle/>
          <a:p>
            <a:r>
              <a:rPr lang="en-US" sz="1800" b="0">
                <a:latin typeface="Cambria" panose="02040503050406030204" pitchFamily="18" charset="0"/>
              </a:rPr>
              <a:t>KEY</a:t>
            </a:r>
          </a:p>
        </p:txBody>
      </p:sp>
      <p:sp>
        <p:nvSpPr>
          <p:cNvPr id="23" name="Oval 26">
            <a:extLst>
              <a:ext uri="{FF2B5EF4-FFF2-40B4-BE49-F238E27FC236}">
                <a16:creationId xmlns:a16="http://schemas.microsoft.com/office/drawing/2014/main" id="{EF2BD41B-82D6-A743-8AB6-E8E4B576186E}"/>
              </a:ext>
            </a:extLst>
          </p:cNvPr>
          <p:cNvSpPr>
            <a:spLocks noChangeArrowheads="1"/>
          </p:cNvSpPr>
          <p:nvPr/>
        </p:nvSpPr>
        <p:spPr bwMode="auto">
          <a:xfrm>
            <a:off x="3201988" y="4208463"/>
            <a:ext cx="1452562" cy="438150"/>
          </a:xfrm>
          <a:prstGeom prst="ellipse">
            <a:avLst/>
          </a:prstGeom>
          <a:noFill/>
          <a:ln w="9525">
            <a:solidFill>
              <a:schemeClr val="tx1"/>
            </a:solidFill>
            <a:round/>
            <a:headEnd/>
            <a:tailEnd/>
          </a:ln>
        </p:spPr>
        <p:txBody>
          <a:bodyPr wrap="none" anchor="ctr"/>
          <a:lstStyle/>
          <a:p>
            <a:endParaRPr lang="en-US">
              <a:latin typeface="Cambria" panose="02040503050406030204" pitchFamily="18" charset="0"/>
            </a:endParaRPr>
          </a:p>
        </p:txBody>
      </p:sp>
      <p:sp>
        <p:nvSpPr>
          <p:cNvPr id="24" name="Text Box 27">
            <a:extLst>
              <a:ext uri="{FF2B5EF4-FFF2-40B4-BE49-F238E27FC236}">
                <a16:creationId xmlns:a16="http://schemas.microsoft.com/office/drawing/2014/main" id="{3AA592A2-BA00-B44E-B554-872571A4F301}"/>
              </a:ext>
            </a:extLst>
          </p:cNvPr>
          <p:cNvSpPr txBox="1">
            <a:spLocks noChangeArrowheads="1"/>
          </p:cNvSpPr>
          <p:nvPr/>
        </p:nvSpPr>
        <p:spPr bwMode="auto">
          <a:xfrm>
            <a:off x="3275013" y="4271963"/>
            <a:ext cx="1233030" cy="338554"/>
          </a:xfrm>
          <a:prstGeom prst="rect">
            <a:avLst/>
          </a:prstGeom>
          <a:noFill/>
          <a:ln w="9525">
            <a:noFill/>
            <a:miter lim="800000"/>
            <a:headEnd/>
            <a:tailEnd/>
          </a:ln>
        </p:spPr>
        <p:txBody>
          <a:bodyPr wrap="none">
            <a:spAutoFit/>
          </a:bodyPr>
          <a:lstStyle/>
          <a:p>
            <a:r>
              <a:rPr lang="en-US" sz="1600" b="0">
                <a:latin typeface="Cambria" panose="02040503050406030204" pitchFamily="18" charset="0"/>
              </a:rPr>
              <a:t>Attributes X</a:t>
            </a:r>
          </a:p>
        </p:txBody>
      </p:sp>
      <p:sp>
        <p:nvSpPr>
          <p:cNvPr id="25" name="Oval 28">
            <a:extLst>
              <a:ext uri="{FF2B5EF4-FFF2-40B4-BE49-F238E27FC236}">
                <a16:creationId xmlns:a16="http://schemas.microsoft.com/office/drawing/2014/main" id="{102D4A88-B66E-044A-A8A2-9C0C62E758D9}"/>
              </a:ext>
            </a:extLst>
          </p:cNvPr>
          <p:cNvSpPr>
            <a:spLocks noChangeArrowheads="1"/>
          </p:cNvSpPr>
          <p:nvPr/>
        </p:nvSpPr>
        <p:spPr bwMode="auto">
          <a:xfrm>
            <a:off x="5745163" y="4271963"/>
            <a:ext cx="1525587" cy="374650"/>
          </a:xfrm>
          <a:prstGeom prst="ellipse">
            <a:avLst/>
          </a:prstGeom>
          <a:noFill/>
          <a:ln w="9525">
            <a:solidFill>
              <a:schemeClr val="tx1"/>
            </a:solidFill>
            <a:round/>
            <a:headEnd/>
            <a:tailEnd/>
          </a:ln>
        </p:spPr>
        <p:txBody>
          <a:bodyPr wrap="none" anchor="ctr"/>
          <a:lstStyle/>
          <a:p>
            <a:endParaRPr lang="en-US">
              <a:latin typeface="Cambria" panose="02040503050406030204" pitchFamily="18" charset="0"/>
            </a:endParaRPr>
          </a:p>
        </p:txBody>
      </p:sp>
      <p:sp>
        <p:nvSpPr>
          <p:cNvPr id="26" name="Text Box 29">
            <a:extLst>
              <a:ext uri="{FF2B5EF4-FFF2-40B4-BE49-F238E27FC236}">
                <a16:creationId xmlns:a16="http://schemas.microsoft.com/office/drawing/2014/main" id="{CB97E86B-CDDA-7A45-AB7D-379757100C67}"/>
              </a:ext>
            </a:extLst>
          </p:cNvPr>
          <p:cNvSpPr txBox="1">
            <a:spLocks noChangeArrowheads="1"/>
          </p:cNvSpPr>
          <p:nvPr/>
        </p:nvSpPr>
        <p:spPr bwMode="auto">
          <a:xfrm>
            <a:off x="5818188" y="4333875"/>
            <a:ext cx="1144865" cy="338554"/>
          </a:xfrm>
          <a:prstGeom prst="rect">
            <a:avLst/>
          </a:prstGeom>
          <a:noFill/>
          <a:ln w="9525">
            <a:noFill/>
            <a:miter lim="800000"/>
            <a:headEnd/>
            <a:tailEnd/>
          </a:ln>
        </p:spPr>
        <p:txBody>
          <a:bodyPr wrap="none">
            <a:spAutoFit/>
          </a:bodyPr>
          <a:lstStyle/>
          <a:p>
            <a:r>
              <a:rPr lang="en-US" sz="1600" b="0">
                <a:latin typeface="Cambria" panose="02040503050406030204" pitchFamily="18" charset="0"/>
              </a:rPr>
              <a:t>Attribute Y</a:t>
            </a:r>
          </a:p>
        </p:txBody>
      </p:sp>
      <p:sp>
        <p:nvSpPr>
          <p:cNvPr id="27" name="Freeform 30">
            <a:extLst>
              <a:ext uri="{FF2B5EF4-FFF2-40B4-BE49-F238E27FC236}">
                <a16:creationId xmlns:a16="http://schemas.microsoft.com/office/drawing/2014/main" id="{AA01FF30-41B7-EF45-8217-2F925BD393D3}"/>
              </a:ext>
            </a:extLst>
          </p:cNvPr>
          <p:cNvSpPr>
            <a:spLocks/>
          </p:cNvSpPr>
          <p:nvPr/>
        </p:nvSpPr>
        <p:spPr bwMode="auto">
          <a:xfrm>
            <a:off x="3638550" y="4021138"/>
            <a:ext cx="2760663" cy="187325"/>
          </a:xfrm>
          <a:custGeom>
            <a:avLst/>
            <a:gdLst>
              <a:gd name="T0" fmla="*/ 0 w 1824"/>
              <a:gd name="T1" fmla="*/ 182763834 h 192"/>
              <a:gd name="T2" fmla="*/ 1979204894 w 1824"/>
              <a:gd name="T3" fmla="*/ 0 h 192"/>
              <a:gd name="T4" fmla="*/ 2147483647 w 1824"/>
              <a:gd name="T5" fmla="*/ 182763834 h 192"/>
              <a:gd name="T6" fmla="*/ 0 60000 65536"/>
              <a:gd name="T7" fmla="*/ 0 60000 65536"/>
              <a:gd name="T8" fmla="*/ 0 60000 65536"/>
              <a:gd name="T9" fmla="*/ 0 w 1824"/>
              <a:gd name="T10" fmla="*/ 0 h 192"/>
              <a:gd name="T11" fmla="*/ 1824 w 1824"/>
              <a:gd name="T12" fmla="*/ 192 h 192"/>
            </a:gdLst>
            <a:ahLst/>
            <a:cxnLst>
              <a:cxn ang="T6">
                <a:pos x="T0" y="T1"/>
              </a:cxn>
              <a:cxn ang="T7">
                <a:pos x="T2" y="T3"/>
              </a:cxn>
              <a:cxn ang="T8">
                <a:pos x="T4" y="T5"/>
              </a:cxn>
            </a:cxnLst>
            <a:rect l="T9" t="T10" r="T11" b="T12"/>
            <a:pathLst>
              <a:path w="1824" h="192">
                <a:moveTo>
                  <a:pt x="0" y="192"/>
                </a:moveTo>
                <a:cubicBezTo>
                  <a:pt x="280" y="96"/>
                  <a:pt x="560" y="0"/>
                  <a:pt x="864" y="0"/>
                </a:cubicBezTo>
                <a:cubicBezTo>
                  <a:pt x="1168" y="0"/>
                  <a:pt x="1664" y="160"/>
                  <a:pt x="1824" y="192"/>
                </a:cubicBezTo>
              </a:path>
            </a:pathLst>
          </a:custGeom>
          <a:noFill/>
          <a:ln w="9525">
            <a:solidFill>
              <a:schemeClr val="tx1"/>
            </a:solidFill>
            <a:round/>
            <a:headEnd/>
            <a:tailEnd type="triangle" w="med" len="med"/>
          </a:ln>
        </p:spPr>
        <p:txBody>
          <a:bodyPr/>
          <a:lstStyle/>
          <a:p>
            <a:endParaRPr lang="en-US">
              <a:latin typeface="Cambria" panose="02040503050406030204" pitchFamily="18" charset="0"/>
            </a:endParaRPr>
          </a:p>
        </p:txBody>
      </p:sp>
      <p:sp>
        <p:nvSpPr>
          <p:cNvPr id="28" name="Freeform 31">
            <a:extLst>
              <a:ext uri="{FF2B5EF4-FFF2-40B4-BE49-F238E27FC236}">
                <a16:creationId xmlns:a16="http://schemas.microsoft.com/office/drawing/2014/main" id="{54BADF59-7824-1441-9243-6ECD1F1B9725}"/>
              </a:ext>
            </a:extLst>
          </p:cNvPr>
          <p:cNvSpPr>
            <a:spLocks/>
          </p:cNvSpPr>
          <p:nvPr/>
        </p:nvSpPr>
        <p:spPr bwMode="auto">
          <a:xfrm>
            <a:off x="2330450" y="4021138"/>
            <a:ext cx="1089025" cy="250825"/>
          </a:xfrm>
          <a:custGeom>
            <a:avLst/>
            <a:gdLst>
              <a:gd name="T0" fmla="*/ 0 w 720"/>
              <a:gd name="T1" fmla="*/ 253682181 h 248"/>
              <a:gd name="T2" fmla="*/ 878499910 w 720"/>
              <a:gd name="T3" fmla="*/ 8183166 h 248"/>
              <a:gd name="T4" fmla="*/ 1647188324 w 720"/>
              <a:gd name="T5" fmla="*/ 204582188 h 248"/>
              <a:gd name="T6" fmla="*/ 0 60000 65536"/>
              <a:gd name="T7" fmla="*/ 0 60000 65536"/>
              <a:gd name="T8" fmla="*/ 0 60000 65536"/>
              <a:gd name="T9" fmla="*/ 0 w 720"/>
              <a:gd name="T10" fmla="*/ 0 h 248"/>
              <a:gd name="T11" fmla="*/ 720 w 720"/>
              <a:gd name="T12" fmla="*/ 248 h 248"/>
            </a:gdLst>
            <a:ahLst/>
            <a:cxnLst>
              <a:cxn ang="T6">
                <a:pos x="T0" y="T1"/>
              </a:cxn>
              <a:cxn ang="T7">
                <a:pos x="T2" y="T3"/>
              </a:cxn>
              <a:cxn ang="T8">
                <a:pos x="T4" y="T5"/>
              </a:cxn>
            </a:cxnLst>
            <a:rect l="T9" t="T10" r="T11" b="T12"/>
            <a:pathLst>
              <a:path w="720" h="248">
                <a:moveTo>
                  <a:pt x="0" y="248"/>
                </a:moveTo>
                <a:cubicBezTo>
                  <a:pt x="132" y="132"/>
                  <a:pt x="264" y="16"/>
                  <a:pt x="384" y="8"/>
                </a:cubicBezTo>
                <a:cubicBezTo>
                  <a:pt x="504" y="0"/>
                  <a:pt x="664" y="168"/>
                  <a:pt x="720" y="200"/>
                </a:cubicBezTo>
              </a:path>
            </a:pathLst>
          </a:custGeom>
          <a:noFill/>
          <a:ln w="9525">
            <a:solidFill>
              <a:schemeClr val="tx1"/>
            </a:solidFill>
            <a:round/>
            <a:headEnd/>
            <a:tailEnd type="triangle" w="med" len="med"/>
          </a:ln>
        </p:spPr>
        <p:txBody>
          <a:bodyPr/>
          <a:lstStyle/>
          <a:p>
            <a:endParaRPr lang="en-US">
              <a:latin typeface="Cambria" panose="02040503050406030204" pitchFamily="18" charset="0"/>
            </a:endParaRPr>
          </a:p>
        </p:txBody>
      </p:sp>
    </p:spTree>
    <p:extLst>
      <p:ext uri="{BB962C8B-B14F-4D97-AF65-F5344CB8AC3E}">
        <p14:creationId xmlns:p14="http://schemas.microsoft.com/office/powerpoint/2010/main" val="13896474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762000" y="533400"/>
            <a:ext cx="7696200" cy="519113"/>
          </a:xfrm>
          <a:prstGeom prst="rect">
            <a:avLst/>
          </a:prstGeom>
          <a:noFill/>
          <a:ln w="9525">
            <a:noFill/>
            <a:miter lim="800000"/>
            <a:headEnd/>
            <a:tailEnd/>
          </a:ln>
        </p:spPr>
        <p:txBody>
          <a:bodyPr>
            <a:spAutoFit/>
          </a:bodyPr>
          <a:lstStyle/>
          <a:p>
            <a:pPr algn="ctr"/>
            <a:r>
              <a:rPr lang="en-US" sz="2800">
                <a:latin typeface="Cambria"/>
                <a:cs typeface="Cambria"/>
              </a:rPr>
              <a:t>Dependency-Preserving Decomposition</a:t>
            </a:r>
          </a:p>
        </p:txBody>
      </p:sp>
      <p:sp>
        <p:nvSpPr>
          <p:cNvPr id="80899" name="Text Box 3"/>
          <p:cNvSpPr txBox="1">
            <a:spLocks noChangeArrowheads="1"/>
          </p:cNvSpPr>
          <p:nvPr/>
        </p:nvSpPr>
        <p:spPr bwMode="auto">
          <a:xfrm>
            <a:off x="1066800" y="2193925"/>
            <a:ext cx="7543800" cy="1311275"/>
          </a:xfrm>
          <a:prstGeom prst="rect">
            <a:avLst/>
          </a:prstGeom>
          <a:noFill/>
          <a:ln w="9525">
            <a:noFill/>
            <a:miter lim="800000"/>
            <a:headEnd/>
            <a:tailEnd/>
          </a:ln>
        </p:spPr>
        <p:txBody>
          <a:bodyPr>
            <a:spAutoFit/>
          </a:bodyPr>
          <a:lstStyle/>
          <a:p>
            <a:pPr marL="457200" indent="-457200">
              <a:buFontTx/>
              <a:buAutoNum type="arabicPeriod"/>
            </a:pPr>
            <a:r>
              <a:rPr lang="en-US" sz="2000" b="0" dirty="0">
                <a:latin typeface="Cambria"/>
                <a:cs typeface="Cambria"/>
              </a:rPr>
              <a:t>Find all dependencies in F that are not preserved</a:t>
            </a:r>
          </a:p>
          <a:p>
            <a:pPr marL="457200" indent="-457200">
              <a:buFontTx/>
              <a:buAutoNum type="arabicPeriod"/>
            </a:pPr>
            <a:r>
              <a:rPr lang="en-US" sz="2000" b="0" dirty="0">
                <a:latin typeface="Cambria"/>
                <a:cs typeface="Cambria"/>
              </a:rPr>
              <a:t>For each such dependency X</a:t>
            </a:r>
            <a:r>
              <a:rPr lang="en-US" sz="2000" b="0" dirty="0">
                <a:latin typeface="Cambria"/>
                <a:cs typeface="Cambria"/>
                <a:sym typeface="Wingdings" pitchFamily="2" charset="2"/>
              </a:rPr>
              <a:t>A, create a relation schema XA and add it to the decomposition of R</a:t>
            </a:r>
          </a:p>
          <a:p>
            <a:pPr marL="800100" lvl="1" indent="-342900">
              <a:buFont typeface="Arial" panose="020B0604020202020204" pitchFamily="34" charset="0"/>
              <a:buChar char="•"/>
            </a:pPr>
            <a:r>
              <a:rPr lang="en-US" sz="2000" b="0" dirty="0">
                <a:latin typeface="Cambria"/>
                <a:cs typeface="Cambria"/>
                <a:sym typeface="Wingdings" pitchFamily="2" charset="2"/>
              </a:rPr>
              <a:t> Every dependency in F is now preserved</a:t>
            </a:r>
          </a:p>
        </p:txBody>
      </p:sp>
      <p:sp>
        <p:nvSpPr>
          <p:cNvPr id="80900" name="Text Box 4"/>
          <p:cNvSpPr txBox="1">
            <a:spLocks noChangeArrowheads="1"/>
          </p:cNvSpPr>
          <p:nvPr/>
        </p:nvSpPr>
        <p:spPr bwMode="auto">
          <a:xfrm>
            <a:off x="328613" y="1447800"/>
            <a:ext cx="959868" cy="400110"/>
          </a:xfrm>
          <a:prstGeom prst="rect">
            <a:avLst/>
          </a:prstGeom>
          <a:noFill/>
          <a:ln w="9525">
            <a:noFill/>
            <a:miter lim="800000"/>
            <a:headEnd/>
            <a:tailEnd/>
          </a:ln>
        </p:spPr>
        <p:txBody>
          <a:bodyPr wrap="none">
            <a:spAutoFit/>
          </a:bodyPr>
          <a:lstStyle/>
          <a:p>
            <a:r>
              <a:rPr lang="en-US" sz="2000" b="0" u="sng">
                <a:latin typeface="Cambria"/>
                <a:cs typeface="Cambria"/>
              </a:rPr>
              <a:t>Inputs:</a:t>
            </a:r>
          </a:p>
        </p:txBody>
      </p:sp>
      <p:sp>
        <p:nvSpPr>
          <p:cNvPr id="80901" name="Text Box 5"/>
          <p:cNvSpPr txBox="1">
            <a:spLocks noChangeArrowheads="1"/>
          </p:cNvSpPr>
          <p:nvPr/>
        </p:nvSpPr>
        <p:spPr bwMode="auto">
          <a:xfrm>
            <a:off x="1447800" y="1447800"/>
            <a:ext cx="7026275" cy="701675"/>
          </a:xfrm>
          <a:prstGeom prst="rect">
            <a:avLst/>
          </a:prstGeom>
          <a:noFill/>
          <a:ln w="9525">
            <a:noFill/>
            <a:miter lim="800000"/>
            <a:headEnd/>
            <a:tailEnd/>
          </a:ln>
        </p:spPr>
        <p:txBody>
          <a:bodyPr>
            <a:spAutoFit/>
          </a:bodyPr>
          <a:lstStyle/>
          <a:p>
            <a:r>
              <a:rPr lang="en-US" sz="2000" b="0" dirty="0">
                <a:latin typeface="Cambria"/>
                <a:cs typeface="Cambria"/>
              </a:rPr>
              <a:t>A relation R with a set </a:t>
            </a:r>
            <a:r>
              <a:rPr lang="en-US" sz="2000" b="0" dirty="0" err="1">
                <a:latin typeface="Cambria"/>
                <a:cs typeface="Cambria"/>
              </a:rPr>
              <a:t>F</a:t>
            </a:r>
            <a:r>
              <a:rPr lang="en-US" sz="2000" b="0" baseline="-25000" dirty="0" err="1">
                <a:latin typeface="Cambria"/>
                <a:cs typeface="Cambria"/>
              </a:rPr>
              <a:t>min</a:t>
            </a:r>
            <a:r>
              <a:rPr lang="en-US" sz="2000" b="0" dirty="0">
                <a:latin typeface="Cambria"/>
                <a:cs typeface="Cambria"/>
              </a:rPr>
              <a:t> of FDs that is a minimum cover</a:t>
            </a:r>
          </a:p>
          <a:p>
            <a:r>
              <a:rPr lang="en-US" sz="2000" b="0" dirty="0">
                <a:latin typeface="Cambria"/>
                <a:cs typeface="Cambria"/>
              </a:rPr>
              <a:t>D(R1, R2, …, Rn) is a lossless-join decomposition of R</a:t>
            </a:r>
          </a:p>
        </p:txBody>
      </p:sp>
      <p:sp>
        <p:nvSpPr>
          <p:cNvPr id="80902" name="Text Box 6"/>
          <p:cNvSpPr txBox="1">
            <a:spLocks noChangeArrowheads="1"/>
          </p:cNvSpPr>
          <p:nvPr/>
        </p:nvSpPr>
        <p:spPr bwMode="auto">
          <a:xfrm>
            <a:off x="762000" y="3886200"/>
            <a:ext cx="7559675" cy="2677656"/>
          </a:xfrm>
          <a:prstGeom prst="rect">
            <a:avLst/>
          </a:prstGeom>
          <a:noFill/>
          <a:ln w="9525">
            <a:noFill/>
            <a:miter lim="800000"/>
            <a:headEnd/>
            <a:tailEnd/>
          </a:ln>
        </p:spPr>
        <p:txBody>
          <a:bodyPr>
            <a:spAutoFit/>
          </a:bodyPr>
          <a:lstStyle/>
          <a:p>
            <a:pPr marL="457200" indent="-457200"/>
            <a:r>
              <a:rPr lang="en-US" b="0" u="sng" dirty="0">
                <a:solidFill>
                  <a:srgbClr val="FF0000"/>
                </a:solidFill>
                <a:latin typeface="Cambria"/>
                <a:cs typeface="Cambria"/>
              </a:rPr>
              <a:t>Proof:</a:t>
            </a:r>
            <a:r>
              <a:rPr lang="en-US" b="0" dirty="0">
                <a:solidFill>
                  <a:srgbClr val="FF0000"/>
                </a:solidFill>
                <a:latin typeface="Cambria"/>
                <a:cs typeface="Cambria"/>
              </a:rPr>
              <a:t>   XA is in 3</a:t>
            </a:r>
            <a:r>
              <a:rPr lang="en-US" b="0" baseline="30000" dirty="0">
                <a:solidFill>
                  <a:srgbClr val="FF0000"/>
                </a:solidFill>
                <a:latin typeface="Cambria"/>
                <a:cs typeface="Cambria"/>
              </a:rPr>
              <a:t>rd</a:t>
            </a:r>
            <a:r>
              <a:rPr lang="en-US" b="0" dirty="0">
                <a:solidFill>
                  <a:srgbClr val="FF0000"/>
                </a:solidFill>
                <a:latin typeface="Cambria"/>
                <a:cs typeface="Cambria"/>
              </a:rPr>
              <a:t> NF</a:t>
            </a:r>
          </a:p>
          <a:p>
            <a:pPr marL="457200" indent="-457200">
              <a:buFontTx/>
              <a:buAutoNum type="arabicPeriod"/>
            </a:pPr>
            <a:endParaRPr lang="en-US" sz="1800" dirty="0">
              <a:latin typeface="Cambria"/>
              <a:cs typeface="Cambria"/>
            </a:endParaRPr>
          </a:p>
          <a:p>
            <a:pPr marL="457200" indent="-457200">
              <a:buFontTx/>
              <a:buAutoNum type="arabicPeriod"/>
            </a:pPr>
            <a:r>
              <a:rPr lang="en-US" sz="1800" b="0" dirty="0">
                <a:solidFill>
                  <a:schemeClr val="accent2"/>
                </a:solidFill>
                <a:latin typeface="Cambria"/>
                <a:cs typeface="Cambria"/>
              </a:rPr>
              <a:t>X must be a key for XA</a:t>
            </a:r>
          </a:p>
          <a:p>
            <a:pPr marL="914400" lvl="1" indent="-457200">
              <a:buFont typeface="Arial" panose="020B0604020202020204" pitchFamily="34" charset="0"/>
              <a:buChar char="•"/>
            </a:pPr>
            <a:r>
              <a:rPr lang="en-US" sz="1800" b="0" dirty="0">
                <a:latin typeface="Cambria"/>
                <a:cs typeface="Cambria"/>
              </a:rPr>
              <a:t>Since X</a:t>
            </a:r>
            <a:r>
              <a:rPr lang="en-US" sz="1800" b="0" dirty="0">
                <a:latin typeface="Cambria"/>
                <a:cs typeface="Cambria"/>
                <a:sym typeface="Wingdings" pitchFamily="2" charset="2"/>
              </a:rPr>
              <a:t>A is in a minimal cover, YA does not hold for any Y that is a subset of X</a:t>
            </a:r>
          </a:p>
          <a:p>
            <a:pPr marL="457200" indent="-457200">
              <a:buFontTx/>
              <a:buAutoNum type="arabicPeriod"/>
            </a:pPr>
            <a:r>
              <a:rPr lang="en-US" sz="1800" b="0" dirty="0">
                <a:solidFill>
                  <a:srgbClr val="3333CC"/>
                </a:solidFill>
                <a:latin typeface="Cambria"/>
                <a:cs typeface="Cambria"/>
                <a:sym typeface="Wingdings" pitchFamily="2" charset="2"/>
              </a:rPr>
              <a:t>For any other dependencies hold over XA, say YZ, in </a:t>
            </a:r>
            <a:r>
              <a:rPr lang="en-US" sz="1800" b="0" dirty="0" err="1">
                <a:solidFill>
                  <a:srgbClr val="3333CC"/>
                </a:solidFill>
                <a:latin typeface="Cambria"/>
                <a:cs typeface="Cambria"/>
                <a:sym typeface="Wingdings" pitchFamily="2" charset="2"/>
              </a:rPr>
              <a:t>F</a:t>
            </a:r>
            <a:r>
              <a:rPr lang="en-US" sz="1800" b="0" baseline="-25000" dirty="0" err="1">
                <a:solidFill>
                  <a:srgbClr val="3333CC"/>
                </a:solidFill>
                <a:latin typeface="Cambria"/>
                <a:cs typeface="Cambria"/>
                <a:sym typeface="Wingdings" pitchFamily="2" charset="2"/>
              </a:rPr>
              <a:t>min</a:t>
            </a:r>
            <a:r>
              <a:rPr lang="en-US" sz="1800" b="0" dirty="0">
                <a:solidFill>
                  <a:srgbClr val="3333CC"/>
                </a:solidFill>
                <a:latin typeface="Cambria"/>
                <a:cs typeface="Cambria"/>
                <a:sym typeface="Wingdings" pitchFamily="2" charset="2"/>
              </a:rPr>
              <a:t>, it must satisfy 3NF conditions</a:t>
            </a:r>
          </a:p>
          <a:p>
            <a:pPr marL="914400" lvl="1" indent="-457200">
              <a:buFontTx/>
              <a:buChar char="•"/>
            </a:pPr>
            <a:r>
              <a:rPr lang="en-US" sz="1800" b="0" dirty="0">
                <a:latin typeface="Cambria"/>
                <a:cs typeface="Cambria"/>
                <a:sym typeface="Wingdings" pitchFamily="2" charset="2"/>
              </a:rPr>
              <a:t>If Z is A, Y must be X</a:t>
            </a:r>
          </a:p>
          <a:p>
            <a:pPr marL="914400" lvl="1" indent="-457200">
              <a:buFontTx/>
              <a:buChar char="•"/>
            </a:pPr>
            <a:r>
              <a:rPr lang="en-US" sz="1800" b="0" dirty="0">
                <a:latin typeface="Cambria"/>
                <a:cs typeface="Cambria"/>
                <a:sym typeface="Wingdings" pitchFamily="2" charset="2"/>
              </a:rPr>
              <a:t>If Z is not A, Z must be part of X</a:t>
            </a:r>
            <a:endParaRPr lang="en-US" sz="1600" b="0" dirty="0">
              <a:latin typeface="Cambria"/>
              <a:cs typeface="Cambria"/>
              <a:sym typeface="Wingdings" pitchFamily="2" charset="2"/>
            </a:endParaRPr>
          </a:p>
        </p:txBody>
      </p:sp>
    </p:spTree>
    <p:extLst>
      <p:ext uri="{BB962C8B-B14F-4D97-AF65-F5344CB8AC3E}">
        <p14:creationId xmlns:p14="http://schemas.microsoft.com/office/powerpoint/2010/main" val="33722882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type="body" idx="1"/>
          </p:nvPr>
        </p:nvSpPr>
        <p:spPr>
          <a:xfrm>
            <a:off x="647700" y="1371600"/>
            <a:ext cx="7772400" cy="4114800"/>
          </a:xfrm>
        </p:spPr>
        <p:txBody>
          <a:bodyPr/>
          <a:lstStyle/>
          <a:p>
            <a:pPr eaLnBrk="1" hangingPunct="1">
              <a:spcBef>
                <a:spcPct val="0"/>
              </a:spcBef>
            </a:pPr>
            <a:r>
              <a:rPr lang="en-US" sz="2800" dirty="0"/>
              <a:t>Given a relation R and a dependency set F</a:t>
            </a:r>
          </a:p>
          <a:p>
            <a:pPr lvl="1" eaLnBrk="1" hangingPunct="1">
              <a:spcBef>
                <a:spcPct val="0"/>
              </a:spcBef>
            </a:pPr>
            <a:r>
              <a:rPr lang="en-US" sz="2000" dirty="0"/>
              <a:t>Find a minimum cover</a:t>
            </a:r>
          </a:p>
          <a:p>
            <a:pPr lvl="1" eaLnBrk="1" hangingPunct="1">
              <a:spcBef>
                <a:spcPct val="0"/>
              </a:spcBef>
            </a:pPr>
            <a:r>
              <a:rPr lang="en-US" sz="2000" dirty="0"/>
              <a:t>For each dependency X--&gt;A in F, make it a relation XA</a:t>
            </a:r>
          </a:p>
        </p:txBody>
      </p:sp>
      <p:sp>
        <p:nvSpPr>
          <p:cNvPr id="6" name="Text Box 10">
            <a:extLst>
              <a:ext uri="{FF2B5EF4-FFF2-40B4-BE49-F238E27FC236}">
                <a16:creationId xmlns:a16="http://schemas.microsoft.com/office/drawing/2014/main" id="{00A37601-0262-1E4C-93E5-0B781E1A16B8}"/>
              </a:ext>
            </a:extLst>
          </p:cNvPr>
          <p:cNvSpPr txBox="1">
            <a:spLocks noChangeArrowheads="1"/>
          </p:cNvSpPr>
          <p:nvPr/>
        </p:nvSpPr>
        <p:spPr bwMode="auto">
          <a:xfrm>
            <a:off x="228600" y="228600"/>
            <a:ext cx="8610600" cy="946150"/>
          </a:xfrm>
          <a:prstGeom prst="rect">
            <a:avLst/>
          </a:prstGeom>
          <a:noFill/>
          <a:ln w="9525">
            <a:noFill/>
            <a:miter lim="800000"/>
            <a:headEnd/>
            <a:tailEnd/>
          </a:ln>
        </p:spPr>
        <p:txBody>
          <a:bodyPr>
            <a:spAutoFit/>
          </a:bodyPr>
          <a:lstStyle/>
          <a:p>
            <a:pPr algn="ctr"/>
            <a:r>
              <a:rPr lang="en-US" b="0" dirty="0">
                <a:solidFill>
                  <a:srgbClr val="FF0000"/>
                </a:solidFill>
                <a:latin typeface="Cambria"/>
                <a:cs typeface="Cambria"/>
              </a:rPr>
              <a:t>Bottom-Up Approach (Synthesis):</a:t>
            </a:r>
            <a:r>
              <a:rPr lang="en-US" dirty="0">
                <a:latin typeface="Cambria"/>
                <a:cs typeface="Cambria"/>
              </a:rPr>
              <a:t> </a:t>
            </a:r>
            <a:r>
              <a:rPr lang="en-US" sz="2800" b="0" dirty="0">
                <a:latin typeface="Cambria"/>
                <a:cs typeface="Cambria"/>
              </a:rPr>
              <a:t>Lossless-Join and Dependency Preserving Decomposition into </a:t>
            </a:r>
            <a:r>
              <a:rPr lang="en-US" sz="2800" b="0" dirty="0">
                <a:solidFill>
                  <a:srgbClr val="FF0000"/>
                </a:solidFill>
                <a:latin typeface="Cambria"/>
                <a:cs typeface="Cambria"/>
              </a:rPr>
              <a:t>3NF</a:t>
            </a:r>
          </a:p>
        </p:txBody>
      </p:sp>
      <p:sp>
        <p:nvSpPr>
          <p:cNvPr id="7" name="Rectangle 3">
            <a:extLst>
              <a:ext uri="{FF2B5EF4-FFF2-40B4-BE49-F238E27FC236}">
                <a16:creationId xmlns:a16="http://schemas.microsoft.com/office/drawing/2014/main" id="{8108B121-29D0-AD40-9B97-8E964A822B7A}"/>
              </a:ext>
            </a:extLst>
          </p:cNvPr>
          <p:cNvSpPr txBox="1">
            <a:spLocks noChangeArrowheads="1"/>
          </p:cNvSpPr>
          <p:nvPr/>
        </p:nvSpPr>
        <p:spPr bwMode="auto">
          <a:xfrm>
            <a:off x="838200" y="2971800"/>
            <a:ext cx="7467600" cy="2711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eaLnBrk="1" hangingPunct="1">
              <a:spcBef>
                <a:spcPct val="0"/>
              </a:spcBef>
              <a:buFontTx/>
              <a:buNone/>
            </a:pPr>
            <a:r>
              <a:rPr lang="en-US" sz="2400" b="0" kern="0" dirty="0"/>
              <a:t>R(ABCDE) </a:t>
            </a:r>
          </a:p>
          <a:p>
            <a:pPr lvl="1" eaLnBrk="1" hangingPunct="1">
              <a:spcBef>
                <a:spcPct val="0"/>
              </a:spcBef>
              <a:buFontTx/>
              <a:buNone/>
            </a:pPr>
            <a:r>
              <a:rPr lang="en-US" sz="2400" b="0" kern="0" dirty="0"/>
              <a:t>F={ABCD</a:t>
            </a:r>
            <a:r>
              <a:rPr lang="en-US" sz="2400" b="0" kern="0" dirty="0">
                <a:sym typeface="Wingdings" pitchFamily="2" charset="2"/>
              </a:rPr>
              <a:t>E,ED,AB,ACD}</a:t>
            </a:r>
          </a:p>
          <a:p>
            <a:pPr lvl="1" eaLnBrk="1" hangingPunct="1">
              <a:spcBef>
                <a:spcPct val="0"/>
              </a:spcBef>
              <a:buFontTx/>
              <a:buNone/>
            </a:pPr>
            <a:endParaRPr lang="en-US" sz="2400" b="0" kern="0" dirty="0">
              <a:solidFill>
                <a:srgbClr val="FF0000"/>
              </a:solidFill>
            </a:endParaRPr>
          </a:p>
          <a:p>
            <a:pPr lvl="1" eaLnBrk="1" hangingPunct="1">
              <a:spcBef>
                <a:spcPct val="0"/>
              </a:spcBef>
              <a:buFontTx/>
              <a:buNone/>
            </a:pPr>
            <a:r>
              <a:rPr lang="en-US" sz="2000" b="0" kern="0" dirty="0"/>
              <a:t>Step 1: Find a minimum cover, G={AC</a:t>
            </a:r>
            <a:r>
              <a:rPr lang="en-US" sz="2000" b="0" kern="0" dirty="0">
                <a:sym typeface="Wingdings" pitchFamily="2" charset="2"/>
              </a:rPr>
              <a:t>E,ED,AB}</a:t>
            </a:r>
          </a:p>
          <a:p>
            <a:pPr lvl="2" eaLnBrk="1" hangingPunct="1">
              <a:spcBef>
                <a:spcPct val="0"/>
              </a:spcBef>
              <a:buFontTx/>
              <a:buNone/>
            </a:pPr>
            <a:endParaRPr lang="en-US" sz="1200" b="0" kern="0" dirty="0">
              <a:sym typeface="Wingdings" pitchFamily="2" charset="2"/>
            </a:endParaRPr>
          </a:p>
          <a:p>
            <a:pPr lvl="1" eaLnBrk="1" hangingPunct="1">
              <a:spcBef>
                <a:spcPct val="0"/>
              </a:spcBef>
              <a:buFontTx/>
              <a:buNone/>
            </a:pPr>
            <a:r>
              <a:rPr lang="en-US" sz="2000" b="0" kern="0" dirty="0">
                <a:sym typeface="Wingdings" pitchFamily="2" charset="2"/>
              </a:rPr>
              <a:t>Step 2: R1(</a:t>
            </a:r>
            <a:r>
              <a:rPr lang="en-US" sz="2000" b="0" u="sng" kern="0" dirty="0">
                <a:sym typeface="Wingdings" pitchFamily="2" charset="2"/>
              </a:rPr>
              <a:t>AC</a:t>
            </a:r>
            <a:r>
              <a:rPr lang="en-US" sz="2000" b="0" kern="0" dirty="0">
                <a:sym typeface="Wingdings" pitchFamily="2" charset="2"/>
              </a:rPr>
              <a:t>E), R2(</a:t>
            </a:r>
            <a:r>
              <a:rPr lang="en-US" sz="2000" b="0" u="sng" kern="0" dirty="0">
                <a:sym typeface="Wingdings" pitchFamily="2" charset="2"/>
              </a:rPr>
              <a:t>E</a:t>
            </a:r>
            <a:r>
              <a:rPr lang="en-US" sz="2000" b="0" kern="0" dirty="0">
                <a:sym typeface="Wingdings" pitchFamily="2" charset="2"/>
              </a:rPr>
              <a:t>D), R3(</a:t>
            </a:r>
            <a:r>
              <a:rPr lang="en-US" sz="2000" b="0" u="sng" kern="0" dirty="0">
                <a:sym typeface="Wingdings" pitchFamily="2" charset="2"/>
              </a:rPr>
              <a:t>A</a:t>
            </a:r>
            <a:r>
              <a:rPr lang="en-US" sz="2000" b="0" kern="0" dirty="0">
                <a:sym typeface="Wingdings" pitchFamily="2" charset="2"/>
              </a:rPr>
              <a:t>B)</a:t>
            </a:r>
          </a:p>
          <a:p>
            <a:pPr lvl="1" eaLnBrk="1" hangingPunct="1">
              <a:spcBef>
                <a:spcPct val="0"/>
              </a:spcBef>
              <a:buFontTx/>
              <a:buNone/>
            </a:pPr>
            <a:endParaRPr lang="en-US" sz="2000" b="0" kern="0" dirty="0">
              <a:sym typeface="Wingdings" pitchFamily="2" charset="2"/>
            </a:endParaRPr>
          </a:p>
          <a:p>
            <a:pPr lvl="1" eaLnBrk="1" hangingPunct="1">
              <a:spcBef>
                <a:spcPct val="0"/>
              </a:spcBef>
              <a:buFontTx/>
              <a:buNone/>
            </a:pPr>
            <a:r>
              <a:rPr lang="en-US" sz="2000" b="0" kern="0" dirty="0">
                <a:sym typeface="Wingdings" pitchFamily="2" charset="2"/>
              </a:rPr>
              <a:t>Step 3: Is this a lossless-join decomposition? </a:t>
            </a:r>
          </a:p>
        </p:txBody>
      </p:sp>
    </p:spTree>
    <p:extLst>
      <p:ext uri="{BB962C8B-B14F-4D97-AF65-F5344CB8AC3E}">
        <p14:creationId xmlns:p14="http://schemas.microsoft.com/office/powerpoint/2010/main" val="26249614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3"/>
          <p:cNvSpPr txBox="1">
            <a:spLocks noChangeArrowheads="1"/>
          </p:cNvSpPr>
          <p:nvPr/>
        </p:nvSpPr>
        <p:spPr bwMode="auto">
          <a:xfrm>
            <a:off x="457200" y="1600200"/>
            <a:ext cx="7556749" cy="1692771"/>
          </a:xfrm>
          <a:prstGeom prst="rect">
            <a:avLst/>
          </a:prstGeom>
          <a:noFill/>
          <a:ln w="9525">
            <a:noFill/>
            <a:miter lim="800000"/>
            <a:headEnd/>
            <a:tailEnd/>
          </a:ln>
        </p:spPr>
        <p:txBody>
          <a:bodyPr wrap="none">
            <a:spAutoFit/>
          </a:bodyPr>
          <a:lstStyle/>
          <a:p>
            <a:pPr marL="457200" indent="-457200"/>
            <a:r>
              <a:rPr lang="en-US" b="0" dirty="0">
                <a:latin typeface="Cambria"/>
                <a:cs typeface="Cambria"/>
              </a:rPr>
              <a:t>A.   Lossless-Join Decomposition</a:t>
            </a:r>
          </a:p>
          <a:p>
            <a:pPr marL="457200" indent="-457200">
              <a:buFontTx/>
              <a:buAutoNum type="arabicPeriod"/>
            </a:pPr>
            <a:r>
              <a:rPr lang="en-US" sz="2000" b="0" dirty="0">
                <a:latin typeface="Cambria"/>
                <a:cs typeface="Cambria"/>
              </a:rPr>
              <a:t>Set D</a:t>
            </a:r>
            <a:r>
              <a:rPr lang="en-US" sz="2000" b="0" dirty="0">
                <a:latin typeface="Cambria"/>
                <a:cs typeface="Cambria"/>
                <a:sym typeface="Wingdings" pitchFamily="2" charset="2"/>
              </a:rPr>
              <a:t>{R}, and make F a minimum cover</a:t>
            </a:r>
          </a:p>
          <a:p>
            <a:pPr marL="457200" indent="-457200">
              <a:buFontTx/>
              <a:buAutoNum type="arabicPeriod"/>
            </a:pPr>
            <a:r>
              <a:rPr lang="en-US" sz="2000" b="0" u="sng" dirty="0">
                <a:latin typeface="Cambria"/>
                <a:cs typeface="Cambria"/>
                <a:sym typeface="Wingdings" pitchFamily="2" charset="2"/>
              </a:rPr>
              <a:t>While</a:t>
            </a:r>
            <a:r>
              <a:rPr lang="en-US" sz="2000" b="0" dirty="0">
                <a:latin typeface="Cambria"/>
                <a:cs typeface="Cambria"/>
                <a:sym typeface="Wingdings" pitchFamily="2" charset="2"/>
              </a:rPr>
              <a:t> there is a relation schema Q in D that is not in BCNF</a:t>
            </a:r>
            <a:endParaRPr lang="en-US" sz="2000" b="0" dirty="0">
              <a:latin typeface="Cambria"/>
              <a:cs typeface="Cambria"/>
            </a:endParaRPr>
          </a:p>
          <a:p>
            <a:pPr marL="914400" lvl="1" indent="-457200">
              <a:buFontTx/>
              <a:buChar char="•"/>
            </a:pPr>
            <a:r>
              <a:rPr lang="en-US" sz="2000" b="0" dirty="0">
                <a:latin typeface="Cambria"/>
                <a:cs typeface="Cambria"/>
              </a:rPr>
              <a:t>Find a functional dependency X</a:t>
            </a:r>
            <a:r>
              <a:rPr lang="en-US" sz="2000" b="0" dirty="0">
                <a:latin typeface="Cambria"/>
                <a:cs typeface="Cambria"/>
                <a:sym typeface="Wingdings" pitchFamily="2" charset="2"/>
              </a:rPr>
              <a:t>Y in Q that violates BCNF;</a:t>
            </a:r>
          </a:p>
          <a:p>
            <a:pPr marL="914400" lvl="1" indent="-457200">
              <a:buFontTx/>
              <a:buChar char="•"/>
            </a:pPr>
            <a:r>
              <a:rPr lang="en-US" sz="2000" b="0" dirty="0">
                <a:latin typeface="Cambria"/>
                <a:cs typeface="Cambria"/>
                <a:sym typeface="Wingdings" pitchFamily="2" charset="2"/>
              </a:rPr>
              <a:t>Replace Q in D by two schemas (Q-Y) and (XUY)</a:t>
            </a:r>
          </a:p>
        </p:txBody>
      </p:sp>
      <p:sp>
        <p:nvSpPr>
          <p:cNvPr id="81923" name="Text Box 10"/>
          <p:cNvSpPr txBox="1">
            <a:spLocks noChangeArrowheads="1"/>
          </p:cNvSpPr>
          <p:nvPr/>
        </p:nvSpPr>
        <p:spPr bwMode="auto">
          <a:xfrm>
            <a:off x="228600" y="228600"/>
            <a:ext cx="8610600" cy="946150"/>
          </a:xfrm>
          <a:prstGeom prst="rect">
            <a:avLst/>
          </a:prstGeom>
          <a:noFill/>
          <a:ln w="9525">
            <a:noFill/>
            <a:miter lim="800000"/>
            <a:headEnd/>
            <a:tailEnd/>
          </a:ln>
        </p:spPr>
        <p:txBody>
          <a:bodyPr>
            <a:spAutoFit/>
          </a:bodyPr>
          <a:lstStyle/>
          <a:p>
            <a:pPr algn="ctr"/>
            <a:r>
              <a:rPr lang="en-US" b="0" dirty="0">
                <a:solidFill>
                  <a:srgbClr val="FF0000"/>
                </a:solidFill>
                <a:latin typeface="Cambria"/>
                <a:cs typeface="Cambria"/>
              </a:rPr>
              <a:t>Top-Down Approach:</a:t>
            </a:r>
            <a:r>
              <a:rPr lang="en-US" dirty="0">
                <a:latin typeface="Cambria"/>
                <a:cs typeface="Cambria"/>
              </a:rPr>
              <a:t> </a:t>
            </a:r>
            <a:r>
              <a:rPr lang="en-US" sz="2800" b="0" dirty="0">
                <a:latin typeface="Cambria"/>
                <a:cs typeface="Cambria"/>
              </a:rPr>
              <a:t>Lossless-Join and Dependency Preserving Decomposition into </a:t>
            </a:r>
            <a:r>
              <a:rPr lang="en-US" sz="2800" b="0" dirty="0">
                <a:solidFill>
                  <a:srgbClr val="FF0000"/>
                </a:solidFill>
                <a:latin typeface="Cambria"/>
                <a:cs typeface="Cambria"/>
              </a:rPr>
              <a:t>3NF</a:t>
            </a:r>
          </a:p>
        </p:txBody>
      </p:sp>
      <p:sp>
        <p:nvSpPr>
          <p:cNvPr id="81924" name="Text Box 11"/>
          <p:cNvSpPr txBox="1">
            <a:spLocks noChangeArrowheads="1"/>
          </p:cNvSpPr>
          <p:nvPr/>
        </p:nvSpPr>
        <p:spPr bwMode="auto">
          <a:xfrm>
            <a:off x="457200" y="3505200"/>
            <a:ext cx="8077200" cy="2286000"/>
          </a:xfrm>
          <a:prstGeom prst="rect">
            <a:avLst/>
          </a:prstGeom>
          <a:noFill/>
          <a:ln w="9525">
            <a:noFill/>
            <a:miter lim="800000"/>
            <a:headEnd/>
            <a:tailEnd/>
          </a:ln>
        </p:spPr>
        <p:txBody>
          <a:bodyPr>
            <a:spAutoFit/>
          </a:bodyPr>
          <a:lstStyle/>
          <a:p>
            <a:pPr marL="457200" indent="-457200"/>
            <a:r>
              <a:rPr lang="en-US" b="0" dirty="0">
                <a:latin typeface="Cambria"/>
                <a:cs typeface="Cambria"/>
              </a:rPr>
              <a:t>B.   Dependency-Preserving Decomposition</a:t>
            </a:r>
          </a:p>
          <a:p>
            <a:pPr marL="457200" indent="-457200">
              <a:buFontTx/>
              <a:buAutoNum type="arabicPeriod"/>
            </a:pPr>
            <a:r>
              <a:rPr lang="en-US" sz="2000" b="0" dirty="0">
                <a:latin typeface="Cambria"/>
                <a:cs typeface="Cambria"/>
              </a:rPr>
              <a:t>Assume the decomposition is D(R1, R2, …, Rn) and the FD sets are accordingly F1, F2, …, and </a:t>
            </a:r>
            <a:r>
              <a:rPr lang="en-US" sz="2000" b="0" dirty="0" err="1">
                <a:latin typeface="Cambria"/>
                <a:cs typeface="Cambria"/>
              </a:rPr>
              <a:t>Fn</a:t>
            </a:r>
            <a:r>
              <a:rPr lang="en-US" sz="2000" b="0" dirty="0">
                <a:latin typeface="Cambria"/>
                <a:cs typeface="Cambria"/>
              </a:rPr>
              <a:t> (let their union be F’)</a:t>
            </a:r>
          </a:p>
          <a:p>
            <a:pPr marL="457200" indent="-457200">
              <a:buFontTx/>
              <a:buAutoNum type="arabicPeriod"/>
            </a:pPr>
            <a:r>
              <a:rPr lang="en-US" sz="2000" b="0" dirty="0">
                <a:latin typeface="Cambria"/>
                <a:cs typeface="Cambria"/>
              </a:rPr>
              <a:t>For each dependency X</a:t>
            </a:r>
            <a:r>
              <a:rPr lang="en-US" sz="2000" b="0" dirty="0">
                <a:latin typeface="Cambria"/>
                <a:cs typeface="Cambria"/>
                <a:sym typeface="Wingdings" pitchFamily="2" charset="2"/>
              </a:rPr>
              <a:t>A </a:t>
            </a:r>
            <a:r>
              <a:rPr lang="en-US" sz="2000" b="0" dirty="0">
                <a:latin typeface="Cambria"/>
                <a:cs typeface="Cambria"/>
              </a:rPr>
              <a:t>in the original F (</a:t>
            </a:r>
            <a:r>
              <a:rPr lang="en-US" sz="2000" b="0" i="1" dirty="0">
                <a:latin typeface="Cambria"/>
                <a:cs typeface="Cambria"/>
              </a:rPr>
              <a:t>needs to be a minimum cover</a:t>
            </a:r>
            <a:r>
              <a:rPr lang="en-US" sz="2000" b="0" dirty="0">
                <a:latin typeface="Cambria"/>
                <a:cs typeface="Cambria"/>
              </a:rPr>
              <a:t>), check if it can be inferred from F’</a:t>
            </a:r>
          </a:p>
          <a:p>
            <a:pPr marL="914400" lvl="1" indent="-457200">
              <a:buFontTx/>
              <a:buChar char="•"/>
            </a:pPr>
            <a:r>
              <a:rPr lang="en-US" sz="2000" b="0" dirty="0">
                <a:latin typeface="Cambria"/>
                <a:cs typeface="Cambria"/>
              </a:rPr>
              <a:t>If not, c</a:t>
            </a:r>
            <a:r>
              <a:rPr lang="en-US" sz="2000" b="0" dirty="0">
                <a:latin typeface="Cambria"/>
                <a:cs typeface="Cambria"/>
                <a:sym typeface="Wingdings" pitchFamily="2" charset="2"/>
              </a:rPr>
              <a:t>reate a relation schema XA and add it to the decomposition of R</a:t>
            </a:r>
            <a:endParaRPr lang="en-US" sz="2000" b="0" dirty="0">
              <a:latin typeface="Cambria"/>
              <a:cs typeface="Cambria"/>
            </a:endParaRPr>
          </a:p>
        </p:txBody>
      </p:sp>
    </p:spTree>
    <p:extLst>
      <p:ext uri="{BB962C8B-B14F-4D97-AF65-F5344CB8AC3E}">
        <p14:creationId xmlns:p14="http://schemas.microsoft.com/office/powerpoint/2010/main" val="41534337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685800" y="152400"/>
            <a:ext cx="7772400" cy="1143000"/>
          </a:xfrm>
        </p:spPr>
        <p:txBody>
          <a:bodyPr/>
          <a:lstStyle/>
          <a:p>
            <a:pPr eaLnBrk="1" hangingPunct="1"/>
            <a:r>
              <a:rPr lang="en-US" dirty="0"/>
              <a:t>Exercise</a:t>
            </a:r>
          </a:p>
        </p:txBody>
      </p:sp>
      <p:sp>
        <p:nvSpPr>
          <p:cNvPr id="83971" name="Rectangle 3"/>
          <p:cNvSpPr>
            <a:spLocks noGrp="1" noChangeArrowheads="1"/>
          </p:cNvSpPr>
          <p:nvPr>
            <p:ph type="body" idx="1"/>
          </p:nvPr>
        </p:nvSpPr>
        <p:spPr>
          <a:xfrm>
            <a:off x="609600" y="1247775"/>
            <a:ext cx="7772400" cy="4114800"/>
          </a:xfrm>
        </p:spPr>
        <p:txBody>
          <a:bodyPr/>
          <a:lstStyle/>
          <a:p>
            <a:pPr lvl="1" eaLnBrk="1" hangingPunct="1">
              <a:spcBef>
                <a:spcPct val="0"/>
              </a:spcBef>
              <a:buFontTx/>
              <a:buNone/>
            </a:pPr>
            <a:r>
              <a:rPr lang="en-US" sz="2400" dirty="0"/>
              <a:t>R(ABCDE) </a:t>
            </a:r>
          </a:p>
          <a:p>
            <a:pPr lvl="1" eaLnBrk="1" hangingPunct="1">
              <a:spcBef>
                <a:spcPct val="0"/>
              </a:spcBef>
              <a:buFontTx/>
              <a:buNone/>
            </a:pPr>
            <a:r>
              <a:rPr lang="en-US" sz="2400" dirty="0"/>
              <a:t>F={ABCD</a:t>
            </a:r>
            <a:r>
              <a:rPr lang="en-US" sz="2400" dirty="0">
                <a:sym typeface="Wingdings" pitchFamily="2" charset="2"/>
              </a:rPr>
              <a:t>E,ED,AB,ACD}</a:t>
            </a:r>
          </a:p>
          <a:p>
            <a:pPr lvl="1" eaLnBrk="1" hangingPunct="1">
              <a:spcBef>
                <a:spcPct val="0"/>
              </a:spcBef>
              <a:buFontTx/>
              <a:buNone/>
            </a:pPr>
            <a:endParaRPr lang="en-US" sz="2400" dirty="0">
              <a:sym typeface="Wingdings" pitchFamily="2" charset="2"/>
            </a:endParaRPr>
          </a:p>
          <a:p>
            <a:pPr lvl="1" eaLnBrk="1" hangingPunct="1">
              <a:spcBef>
                <a:spcPct val="0"/>
              </a:spcBef>
              <a:buFontTx/>
              <a:buNone/>
            </a:pPr>
            <a:endParaRPr lang="en-US" sz="2400" dirty="0">
              <a:sym typeface="Wingdings" pitchFamily="2" charset="2"/>
            </a:endParaRPr>
          </a:p>
          <a:p>
            <a:pPr lvl="1" eaLnBrk="1" hangingPunct="1">
              <a:spcBef>
                <a:spcPct val="0"/>
              </a:spcBef>
              <a:buFontTx/>
              <a:buNone/>
            </a:pPr>
            <a:r>
              <a:rPr lang="en-US" sz="2400" dirty="0">
                <a:sym typeface="Wingdings" pitchFamily="2" charset="2"/>
              </a:rPr>
              <a:t>Step 1: Lossless join decomposition</a:t>
            </a:r>
          </a:p>
          <a:p>
            <a:pPr lvl="1" eaLnBrk="1" hangingPunct="1">
              <a:spcBef>
                <a:spcPct val="0"/>
              </a:spcBef>
              <a:buFontTx/>
              <a:buNone/>
            </a:pPr>
            <a:r>
              <a:rPr lang="en-US" sz="2400" dirty="0">
                <a:sym typeface="Wingdings" pitchFamily="2" charset="2"/>
              </a:rPr>
              <a:t>Step 2: Dependency preserving decomposition</a:t>
            </a:r>
          </a:p>
        </p:txBody>
      </p:sp>
    </p:spTree>
    <p:extLst>
      <p:ext uri="{BB962C8B-B14F-4D97-AF65-F5344CB8AC3E}">
        <p14:creationId xmlns:p14="http://schemas.microsoft.com/office/powerpoint/2010/main" val="12603112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7"/>
          <p:cNvSpPr txBox="1">
            <a:spLocks noChangeArrowheads="1"/>
          </p:cNvSpPr>
          <p:nvPr/>
        </p:nvSpPr>
        <p:spPr bwMode="auto">
          <a:xfrm>
            <a:off x="2727325" y="2422525"/>
            <a:ext cx="2223686" cy="369332"/>
          </a:xfrm>
          <a:prstGeom prst="rect">
            <a:avLst/>
          </a:prstGeom>
          <a:noFill/>
          <a:ln w="9525">
            <a:noFill/>
            <a:miter lim="800000"/>
            <a:headEnd/>
            <a:tailEnd/>
          </a:ln>
        </p:spPr>
        <p:txBody>
          <a:bodyPr wrap="none">
            <a:spAutoFit/>
          </a:bodyPr>
          <a:lstStyle/>
          <a:p>
            <a:r>
              <a:rPr lang="en-US" sz="1800" b="0">
                <a:latin typeface="Cambria"/>
                <a:cs typeface="Cambria"/>
              </a:rPr>
              <a:t>Data Model Mapping</a:t>
            </a:r>
          </a:p>
        </p:txBody>
      </p:sp>
      <p:sp>
        <p:nvSpPr>
          <p:cNvPr id="67587" name="Line 13"/>
          <p:cNvSpPr>
            <a:spLocks noChangeShapeType="1"/>
          </p:cNvSpPr>
          <p:nvPr/>
        </p:nvSpPr>
        <p:spPr bwMode="auto">
          <a:xfrm>
            <a:off x="3794125" y="1584325"/>
            <a:ext cx="0" cy="228600"/>
          </a:xfrm>
          <a:prstGeom prst="line">
            <a:avLst/>
          </a:prstGeom>
          <a:noFill/>
          <a:ln w="9525">
            <a:solidFill>
              <a:schemeClr val="tx1"/>
            </a:solidFill>
            <a:round/>
            <a:headEnd/>
            <a:tailEnd type="triangle" w="med" len="med"/>
          </a:ln>
        </p:spPr>
        <p:txBody>
          <a:bodyPr/>
          <a:lstStyle/>
          <a:p>
            <a:endParaRPr lang="en-US">
              <a:latin typeface="Cambria"/>
              <a:cs typeface="Cambria"/>
            </a:endParaRPr>
          </a:p>
        </p:txBody>
      </p:sp>
      <p:sp>
        <p:nvSpPr>
          <p:cNvPr id="67588" name="Text Box 14"/>
          <p:cNvSpPr txBox="1">
            <a:spLocks noChangeArrowheads="1"/>
          </p:cNvSpPr>
          <p:nvPr/>
        </p:nvSpPr>
        <p:spPr bwMode="auto">
          <a:xfrm>
            <a:off x="2651125" y="1812925"/>
            <a:ext cx="3576370" cy="369332"/>
          </a:xfrm>
          <a:prstGeom prst="rect">
            <a:avLst/>
          </a:prstGeom>
          <a:noFill/>
          <a:ln w="9525">
            <a:noFill/>
            <a:miter lim="800000"/>
            <a:headEnd/>
            <a:tailEnd/>
          </a:ln>
        </p:spPr>
        <p:txBody>
          <a:bodyPr wrap="none">
            <a:spAutoFit/>
          </a:bodyPr>
          <a:lstStyle/>
          <a:p>
            <a:r>
              <a:rPr lang="en-US" sz="1800" b="0">
                <a:latin typeface="Cambria"/>
                <a:cs typeface="Cambria"/>
              </a:rPr>
              <a:t>Conceptual Schema ( </a:t>
            </a:r>
            <a:r>
              <a:rPr lang="en-US" sz="1800" b="0">
                <a:solidFill>
                  <a:srgbClr val="FF0000"/>
                </a:solidFill>
                <a:latin typeface="Cambria"/>
                <a:cs typeface="Cambria"/>
              </a:rPr>
              <a:t>ER diagram </a:t>
            </a:r>
            <a:r>
              <a:rPr lang="en-US" sz="1800" b="0">
                <a:latin typeface="Cambria"/>
                <a:cs typeface="Cambria"/>
              </a:rPr>
              <a:t>)</a:t>
            </a:r>
          </a:p>
        </p:txBody>
      </p:sp>
      <p:sp>
        <p:nvSpPr>
          <p:cNvPr id="67589" name="Line 15"/>
          <p:cNvSpPr>
            <a:spLocks noChangeShapeType="1"/>
          </p:cNvSpPr>
          <p:nvPr/>
        </p:nvSpPr>
        <p:spPr bwMode="auto">
          <a:xfrm>
            <a:off x="3794125" y="2117725"/>
            <a:ext cx="0" cy="228600"/>
          </a:xfrm>
          <a:prstGeom prst="line">
            <a:avLst/>
          </a:prstGeom>
          <a:noFill/>
          <a:ln w="9525">
            <a:solidFill>
              <a:schemeClr val="tx1"/>
            </a:solidFill>
            <a:round/>
            <a:headEnd/>
            <a:tailEnd type="triangle" w="med" len="med"/>
          </a:ln>
        </p:spPr>
        <p:txBody>
          <a:bodyPr/>
          <a:lstStyle/>
          <a:p>
            <a:endParaRPr lang="en-US">
              <a:latin typeface="Cambria"/>
              <a:cs typeface="Cambria"/>
            </a:endParaRPr>
          </a:p>
        </p:txBody>
      </p:sp>
      <p:sp>
        <p:nvSpPr>
          <p:cNvPr id="67590" name="Rectangle 16"/>
          <p:cNvSpPr>
            <a:spLocks noChangeArrowheads="1"/>
          </p:cNvSpPr>
          <p:nvPr/>
        </p:nvSpPr>
        <p:spPr bwMode="auto">
          <a:xfrm>
            <a:off x="2727325" y="2422525"/>
            <a:ext cx="2362200" cy="381000"/>
          </a:xfrm>
          <a:prstGeom prst="rect">
            <a:avLst/>
          </a:prstGeom>
          <a:noFill/>
          <a:ln w="9525">
            <a:solidFill>
              <a:schemeClr val="tx1"/>
            </a:solidFill>
            <a:miter lim="800000"/>
            <a:headEnd/>
            <a:tailEnd/>
          </a:ln>
        </p:spPr>
        <p:txBody>
          <a:bodyPr wrap="none" anchor="ctr"/>
          <a:lstStyle/>
          <a:p>
            <a:endParaRPr lang="en-US">
              <a:latin typeface="Cambria"/>
              <a:cs typeface="Cambria"/>
            </a:endParaRPr>
          </a:p>
        </p:txBody>
      </p:sp>
      <p:sp>
        <p:nvSpPr>
          <p:cNvPr id="67591" name="Line 20"/>
          <p:cNvSpPr>
            <a:spLocks noChangeShapeType="1"/>
          </p:cNvSpPr>
          <p:nvPr/>
        </p:nvSpPr>
        <p:spPr bwMode="auto">
          <a:xfrm flipH="1">
            <a:off x="295275" y="2574925"/>
            <a:ext cx="2133600" cy="0"/>
          </a:xfrm>
          <a:prstGeom prst="line">
            <a:avLst/>
          </a:prstGeom>
          <a:noFill/>
          <a:ln w="9525">
            <a:solidFill>
              <a:schemeClr val="tx1"/>
            </a:solidFill>
            <a:prstDash val="dash"/>
            <a:round/>
            <a:headEnd/>
            <a:tailEnd/>
          </a:ln>
        </p:spPr>
        <p:txBody>
          <a:bodyPr/>
          <a:lstStyle/>
          <a:p>
            <a:endParaRPr lang="en-US">
              <a:latin typeface="Cambria"/>
              <a:cs typeface="Cambria"/>
            </a:endParaRPr>
          </a:p>
        </p:txBody>
      </p:sp>
      <p:sp>
        <p:nvSpPr>
          <p:cNvPr id="67592" name="Text Box 21"/>
          <p:cNvSpPr txBox="1">
            <a:spLocks noChangeArrowheads="1"/>
          </p:cNvSpPr>
          <p:nvPr/>
        </p:nvSpPr>
        <p:spPr bwMode="auto">
          <a:xfrm>
            <a:off x="447675" y="2270125"/>
            <a:ext cx="1872127" cy="338554"/>
          </a:xfrm>
          <a:prstGeom prst="rect">
            <a:avLst/>
          </a:prstGeom>
          <a:noFill/>
          <a:ln w="9525">
            <a:noFill/>
            <a:miter lim="800000"/>
            <a:headEnd/>
            <a:tailEnd/>
          </a:ln>
        </p:spPr>
        <p:txBody>
          <a:bodyPr wrap="none">
            <a:spAutoFit/>
          </a:bodyPr>
          <a:lstStyle/>
          <a:p>
            <a:r>
              <a:rPr lang="en-US" sz="1600" b="0">
                <a:latin typeface="Cambria"/>
                <a:cs typeface="Cambria"/>
              </a:rPr>
              <a:t>DBMS independent</a:t>
            </a:r>
          </a:p>
        </p:txBody>
      </p:sp>
      <p:sp>
        <p:nvSpPr>
          <p:cNvPr id="67593" name="Line 22"/>
          <p:cNvSpPr>
            <a:spLocks noChangeShapeType="1"/>
          </p:cNvSpPr>
          <p:nvPr/>
        </p:nvSpPr>
        <p:spPr bwMode="auto">
          <a:xfrm flipV="1">
            <a:off x="371475" y="2117725"/>
            <a:ext cx="0" cy="381000"/>
          </a:xfrm>
          <a:prstGeom prst="line">
            <a:avLst/>
          </a:prstGeom>
          <a:noFill/>
          <a:ln w="9525">
            <a:solidFill>
              <a:schemeClr val="tx1"/>
            </a:solidFill>
            <a:round/>
            <a:headEnd/>
            <a:tailEnd type="triangle" w="med" len="med"/>
          </a:ln>
        </p:spPr>
        <p:txBody>
          <a:bodyPr/>
          <a:lstStyle/>
          <a:p>
            <a:endParaRPr lang="en-US">
              <a:latin typeface="Cambria"/>
              <a:cs typeface="Cambria"/>
            </a:endParaRPr>
          </a:p>
        </p:txBody>
      </p:sp>
      <p:sp>
        <p:nvSpPr>
          <p:cNvPr id="67594" name="Text Box 23"/>
          <p:cNvSpPr txBox="1">
            <a:spLocks noChangeArrowheads="1"/>
          </p:cNvSpPr>
          <p:nvPr/>
        </p:nvSpPr>
        <p:spPr bwMode="auto">
          <a:xfrm>
            <a:off x="523875" y="2651125"/>
            <a:ext cx="1419579" cy="338554"/>
          </a:xfrm>
          <a:prstGeom prst="rect">
            <a:avLst/>
          </a:prstGeom>
          <a:noFill/>
          <a:ln w="9525">
            <a:noFill/>
            <a:miter lim="800000"/>
            <a:headEnd/>
            <a:tailEnd/>
          </a:ln>
        </p:spPr>
        <p:txBody>
          <a:bodyPr wrap="none">
            <a:spAutoFit/>
          </a:bodyPr>
          <a:lstStyle/>
          <a:p>
            <a:r>
              <a:rPr lang="en-US" sz="1600" b="0">
                <a:latin typeface="Cambria"/>
                <a:cs typeface="Cambria"/>
              </a:rPr>
              <a:t>DBMS specific</a:t>
            </a:r>
          </a:p>
        </p:txBody>
      </p:sp>
      <p:sp>
        <p:nvSpPr>
          <p:cNvPr id="67595" name="Line 24"/>
          <p:cNvSpPr>
            <a:spLocks noChangeShapeType="1"/>
          </p:cNvSpPr>
          <p:nvPr/>
        </p:nvSpPr>
        <p:spPr bwMode="auto">
          <a:xfrm>
            <a:off x="371475" y="2651125"/>
            <a:ext cx="0" cy="381000"/>
          </a:xfrm>
          <a:prstGeom prst="line">
            <a:avLst/>
          </a:prstGeom>
          <a:noFill/>
          <a:ln w="9525">
            <a:solidFill>
              <a:schemeClr val="tx1"/>
            </a:solidFill>
            <a:round/>
            <a:headEnd/>
            <a:tailEnd type="triangle" w="med" len="med"/>
          </a:ln>
        </p:spPr>
        <p:txBody>
          <a:bodyPr/>
          <a:lstStyle/>
          <a:p>
            <a:endParaRPr lang="en-US">
              <a:latin typeface="Cambria"/>
              <a:cs typeface="Cambria"/>
            </a:endParaRPr>
          </a:p>
        </p:txBody>
      </p:sp>
      <p:sp>
        <p:nvSpPr>
          <p:cNvPr id="67596" name="Line 25"/>
          <p:cNvSpPr>
            <a:spLocks noChangeShapeType="1"/>
          </p:cNvSpPr>
          <p:nvPr/>
        </p:nvSpPr>
        <p:spPr bwMode="auto">
          <a:xfrm>
            <a:off x="3794125" y="2803525"/>
            <a:ext cx="0" cy="228600"/>
          </a:xfrm>
          <a:prstGeom prst="line">
            <a:avLst/>
          </a:prstGeom>
          <a:noFill/>
          <a:ln w="9525">
            <a:solidFill>
              <a:schemeClr val="tx1"/>
            </a:solidFill>
            <a:round/>
            <a:headEnd/>
            <a:tailEnd type="triangle" w="med" len="med"/>
          </a:ln>
        </p:spPr>
        <p:txBody>
          <a:bodyPr/>
          <a:lstStyle/>
          <a:p>
            <a:endParaRPr lang="en-US">
              <a:latin typeface="Cambria"/>
              <a:cs typeface="Cambria"/>
            </a:endParaRPr>
          </a:p>
        </p:txBody>
      </p:sp>
      <p:sp>
        <p:nvSpPr>
          <p:cNvPr id="67597" name="Text Box 26"/>
          <p:cNvSpPr txBox="1">
            <a:spLocks noChangeArrowheads="1"/>
          </p:cNvSpPr>
          <p:nvPr/>
        </p:nvSpPr>
        <p:spPr bwMode="auto">
          <a:xfrm>
            <a:off x="2422525" y="3032125"/>
            <a:ext cx="3354329" cy="369332"/>
          </a:xfrm>
          <a:prstGeom prst="rect">
            <a:avLst/>
          </a:prstGeom>
          <a:noFill/>
          <a:ln w="9525">
            <a:noFill/>
            <a:miter lim="800000"/>
            <a:headEnd/>
            <a:tailEnd/>
          </a:ln>
        </p:spPr>
        <p:txBody>
          <a:bodyPr wrap="none">
            <a:spAutoFit/>
          </a:bodyPr>
          <a:lstStyle/>
          <a:p>
            <a:r>
              <a:rPr lang="en-US" sz="1800" b="0">
                <a:latin typeface="Cambria"/>
                <a:cs typeface="Cambria"/>
              </a:rPr>
              <a:t>Conceptual Schema ( </a:t>
            </a:r>
            <a:r>
              <a:rPr lang="en-US" sz="1800" b="0">
                <a:solidFill>
                  <a:srgbClr val="FF0000"/>
                </a:solidFill>
                <a:latin typeface="Cambria"/>
                <a:cs typeface="Cambria"/>
              </a:rPr>
              <a:t>Relations </a:t>
            </a:r>
            <a:r>
              <a:rPr lang="en-US" sz="1800" b="0">
                <a:latin typeface="Cambria"/>
                <a:cs typeface="Cambria"/>
              </a:rPr>
              <a:t>)</a:t>
            </a:r>
          </a:p>
        </p:txBody>
      </p:sp>
      <p:sp>
        <p:nvSpPr>
          <p:cNvPr id="67598" name="Text Box 28"/>
          <p:cNvSpPr txBox="1">
            <a:spLocks noChangeArrowheads="1"/>
          </p:cNvSpPr>
          <p:nvPr/>
        </p:nvSpPr>
        <p:spPr bwMode="auto">
          <a:xfrm>
            <a:off x="5165725" y="3641725"/>
            <a:ext cx="3634328" cy="1323439"/>
          </a:xfrm>
          <a:prstGeom prst="rect">
            <a:avLst/>
          </a:prstGeom>
          <a:noFill/>
          <a:ln w="9525">
            <a:noFill/>
            <a:miter lim="800000"/>
            <a:headEnd/>
            <a:tailEnd/>
          </a:ln>
        </p:spPr>
        <p:txBody>
          <a:bodyPr wrap="none">
            <a:spAutoFit/>
          </a:bodyPr>
          <a:lstStyle/>
          <a:p>
            <a:pPr>
              <a:buFontTx/>
              <a:buChar char="•"/>
            </a:pPr>
            <a:r>
              <a:rPr lang="en-US" sz="2000" b="0">
                <a:solidFill>
                  <a:srgbClr val="FF0000"/>
                </a:solidFill>
                <a:latin typeface="Cambria"/>
                <a:cs typeface="Cambria"/>
              </a:rPr>
              <a:t> BCNF/3NF?</a:t>
            </a:r>
          </a:p>
          <a:p>
            <a:pPr>
              <a:buFontTx/>
              <a:buChar char="•"/>
            </a:pPr>
            <a:r>
              <a:rPr lang="en-US" sz="2000" b="0">
                <a:solidFill>
                  <a:srgbClr val="FF0000"/>
                </a:solidFill>
                <a:latin typeface="Cambria"/>
                <a:cs typeface="Cambria"/>
              </a:rPr>
              <a:t> Decomposition</a:t>
            </a:r>
          </a:p>
          <a:p>
            <a:pPr lvl="1">
              <a:buFont typeface="Comic Sans MS" pitchFamily="66" charset="0"/>
              <a:buChar char="-"/>
            </a:pPr>
            <a:r>
              <a:rPr lang="en-US" sz="2000" b="0">
                <a:solidFill>
                  <a:srgbClr val="FF0000"/>
                </a:solidFill>
                <a:latin typeface="Cambria"/>
                <a:cs typeface="Cambria"/>
              </a:rPr>
              <a:t> Lossless join</a:t>
            </a:r>
          </a:p>
          <a:p>
            <a:pPr lvl="1">
              <a:buFont typeface="Comic Sans MS" pitchFamily="66" charset="0"/>
              <a:buChar char="-"/>
            </a:pPr>
            <a:r>
              <a:rPr lang="en-US" sz="2000" b="0">
                <a:solidFill>
                  <a:srgbClr val="FF0000"/>
                </a:solidFill>
                <a:latin typeface="Cambria"/>
                <a:cs typeface="Cambria"/>
              </a:rPr>
              <a:t> Dependency preservation</a:t>
            </a:r>
          </a:p>
        </p:txBody>
      </p:sp>
      <p:sp>
        <p:nvSpPr>
          <p:cNvPr id="67599" name="Rectangle 30"/>
          <p:cNvSpPr>
            <a:spLocks noChangeArrowheads="1"/>
          </p:cNvSpPr>
          <p:nvPr/>
        </p:nvSpPr>
        <p:spPr bwMode="auto">
          <a:xfrm>
            <a:off x="2733675" y="3657600"/>
            <a:ext cx="2362200" cy="381000"/>
          </a:xfrm>
          <a:prstGeom prst="rect">
            <a:avLst/>
          </a:prstGeom>
          <a:noFill/>
          <a:ln w="9525">
            <a:solidFill>
              <a:schemeClr val="tx1"/>
            </a:solidFill>
            <a:miter lim="800000"/>
            <a:headEnd/>
            <a:tailEnd/>
          </a:ln>
        </p:spPr>
        <p:txBody>
          <a:bodyPr wrap="none" anchor="ctr"/>
          <a:lstStyle/>
          <a:p>
            <a:pPr algn="ctr"/>
            <a:r>
              <a:rPr lang="en-US" sz="2000" b="0">
                <a:latin typeface="Cambria"/>
                <a:cs typeface="Cambria"/>
              </a:rPr>
              <a:t>Normalization</a:t>
            </a:r>
          </a:p>
        </p:txBody>
      </p:sp>
      <p:sp>
        <p:nvSpPr>
          <p:cNvPr id="67600" name="Line 32"/>
          <p:cNvSpPr>
            <a:spLocks noChangeShapeType="1"/>
          </p:cNvSpPr>
          <p:nvPr/>
        </p:nvSpPr>
        <p:spPr bwMode="auto">
          <a:xfrm>
            <a:off x="3800475" y="3429000"/>
            <a:ext cx="0" cy="228600"/>
          </a:xfrm>
          <a:prstGeom prst="line">
            <a:avLst/>
          </a:prstGeom>
          <a:noFill/>
          <a:ln w="9525">
            <a:solidFill>
              <a:schemeClr val="tx1"/>
            </a:solidFill>
            <a:round/>
            <a:headEnd/>
            <a:tailEnd type="triangle" w="med" len="med"/>
          </a:ln>
        </p:spPr>
        <p:txBody>
          <a:bodyPr/>
          <a:lstStyle/>
          <a:p>
            <a:endParaRPr lang="en-US">
              <a:latin typeface="Cambria"/>
              <a:cs typeface="Cambria"/>
            </a:endParaRPr>
          </a:p>
        </p:txBody>
      </p:sp>
    </p:spTree>
    <p:extLst>
      <p:ext uri="{BB962C8B-B14F-4D97-AF65-F5344CB8AC3E}">
        <p14:creationId xmlns:p14="http://schemas.microsoft.com/office/powerpoint/2010/main" val="42357978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dirty="0">
                <a:latin typeface="Cambria"/>
                <a:cs typeface="Cambria"/>
              </a:rPr>
              <a:t>Determine Normal Forms</a:t>
            </a:r>
          </a:p>
        </p:txBody>
      </p:sp>
      <p:sp>
        <p:nvSpPr>
          <p:cNvPr id="62467" name="Rectangle 3"/>
          <p:cNvSpPr>
            <a:spLocks noGrp="1" noChangeArrowheads="1"/>
          </p:cNvSpPr>
          <p:nvPr>
            <p:ph type="body" idx="1"/>
          </p:nvPr>
        </p:nvSpPr>
        <p:spPr>
          <a:xfrm>
            <a:off x="685800" y="1981200"/>
            <a:ext cx="8077200" cy="4114800"/>
          </a:xfrm>
        </p:spPr>
        <p:txBody>
          <a:bodyPr/>
          <a:lstStyle/>
          <a:p>
            <a:pPr marL="609600" indent="-609600" eaLnBrk="1" hangingPunct="1">
              <a:buFontTx/>
              <a:buAutoNum type="arabicParenR"/>
            </a:pPr>
            <a:r>
              <a:rPr lang="en-US" sz="2800" dirty="0">
                <a:latin typeface="Cambria"/>
                <a:cs typeface="Cambria"/>
              </a:rPr>
              <a:t>BCNF</a:t>
            </a:r>
          </a:p>
          <a:p>
            <a:pPr marL="990600" lvl="1" indent="-533400" eaLnBrk="1" hangingPunct="1"/>
            <a:r>
              <a:rPr lang="en-US" dirty="0">
                <a:latin typeface="Cambria"/>
                <a:cs typeface="Cambria"/>
              </a:rPr>
              <a:t>For each X</a:t>
            </a:r>
            <a:r>
              <a:rPr lang="en-US" dirty="0">
                <a:latin typeface="Cambria"/>
                <a:cs typeface="Cambria"/>
                <a:sym typeface="Wingdings" pitchFamily="2" charset="2"/>
              </a:rPr>
              <a:t>A, is it a trivial dependency? </a:t>
            </a:r>
          </a:p>
          <a:p>
            <a:pPr marL="990600" lvl="1" indent="-533400" eaLnBrk="1" hangingPunct="1"/>
            <a:r>
              <a:rPr lang="en-US" dirty="0">
                <a:latin typeface="Cambria"/>
                <a:cs typeface="Cambria"/>
                <a:sym typeface="Wingdings" pitchFamily="2" charset="2"/>
              </a:rPr>
              <a:t>Is X a </a:t>
            </a:r>
            <a:r>
              <a:rPr lang="en-US" dirty="0" err="1">
                <a:latin typeface="Cambria"/>
                <a:cs typeface="Cambria"/>
                <a:sym typeface="Wingdings" pitchFamily="2" charset="2"/>
              </a:rPr>
              <a:t>superkey</a:t>
            </a:r>
            <a:r>
              <a:rPr lang="en-US" dirty="0">
                <a:latin typeface="Cambria"/>
                <a:cs typeface="Cambria"/>
                <a:sym typeface="Wingdings" pitchFamily="2" charset="2"/>
              </a:rPr>
              <a:t>? </a:t>
            </a:r>
            <a:endParaRPr lang="en-US" dirty="0">
              <a:latin typeface="Cambria"/>
              <a:cs typeface="Cambria"/>
            </a:endParaRPr>
          </a:p>
          <a:p>
            <a:pPr marL="609600" indent="-609600" eaLnBrk="1" hangingPunct="1">
              <a:buFontTx/>
              <a:buAutoNum type="arabicParenR"/>
            </a:pPr>
            <a:r>
              <a:rPr lang="en-US" sz="2800" dirty="0">
                <a:latin typeface="Cambria"/>
                <a:cs typeface="Cambria"/>
              </a:rPr>
              <a:t>3NF</a:t>
            </a:r>
          </a:p>
          <a:p>
            <a:pPr marL="990600" lvl="1" indent="-533400" eaLnBrk="1" hangingPunct="1"/>
            <a:r>
              <a:rPr lang="en-US" dirty="0">
                <a:latin typeface="Cambria"/>
                <a:cs typeface="Cambria"/>
              </a:rPr>
              <a:t>Suppose X</a:t>
            </a:r>
            <a:r>
              <a:rPr lang="en-US" dirty="0">
                <a:latin typeface="Cambria"/>
                <a:cs typeface="Cambria"/>
                <a:sym typeface="Wingdings" pitchFamily="2" charset="2"/>
              </a:rPr>
              <a:t>A violate BCNF</a:t>
            </a:r>
          </a:p>
          <a:p>
            <a:pPr marL="990600" lvl="1" indent="-533400" eaLnBrk="1" hangingPunct="1"/>
            <a:r>
              <a:rPr lang="en-US" dirty="0">
                <a:latin typeface="Cambria"/>
                <a:cs typeface="Cambria"/>
              </a:rPr>
              <a:t>Is A part of some key?</a:t>
            </a:r>
          </a:p>
        </p:txBody>
      </p:sp>
    </p:spTree>
    <p:extLst>
      <p:ext uri="{BB962C8B-B14F-4D97-AF65-F5344CB8AC3E}">
        <p14:creationId xmlns:p14="http://schemas.microsoft.com/office/powerpoint/2010/main" val="29931041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85800" y="152400"/>
            <a:ext cx="7772400" cy="1143000"/>
          </a:xfrm>
        </p:spPr>
        <p:txBody>
          <a:bodyPr/>
          <a:lstStyle/>
          <a:p>
            <a:pPr eaLnBrk="1" hangingPunct="1"/>
            <a:r>
              <a:rPr lang="en-US" dirty="0">
                <a:latin typeface="Cambria"/>
                <a:cs typeface="Cambria"/>
              </a:rPr>
              <a:t>Exercise 1</a:t>
            </a:r>
          </a:p>
        </p:txBody>
      </p:sp>
      <p:sp>
        <p:nvSpPr>
          <p:cNvPr id="63491" name="Rectangle 3"/>
          <p:cNvSpPr>
            <a:spLocks noGrp="1" noChangeArrowheads="1"/>
          </p:cNvSpPr>
          <p:nvPr>
            <p:ph type="body" idx="1"/>
          </p:nvPr>
        </p:nvSpPr>
        <p:spPr>
          <a:xfrm>
            <a:off x="609600" y="1295400"/>
            <a:ext cx="8077200" cy="2209800"/>
          </a:xfrm>
        </p:spPr>
        <p:txBody>
          <a:bodyPr/>
          <a:lstStyle/>
          <a:p>
            <a:pPr eaLnBrk="1" hangingPunct="1">
              <a:buFontTx/>
              <a:buNone/>
            </a:pPr>
            <a:r>
              <a:rPr lang="en-US" sz="2400" dirty="0">
                <a:latin typeface="Cambria"/>
                <a:cs typeface="Cambria"/>
              </a:rPr>
              <a:t>Indicate the strongest normal form of each of the following relations</a:t>
            </a:r>
          </a:p>
          <a:p>
            <a:pPr eaLnBrk="1" hangingPunct="1"/>
            <a:r>
              <a:rPr lang="en-US" sz="2400" dirty="0">
                <a:latin typeface="Cambria"/>
                <a:cs typeface="Cambria"/>
              </a:rPr>
              <a:t>R1(ABCDE) F1={A</a:t>
            </a:r>
            <a:r>
              <a:rPr lang="en-US" sz="2400" dirty="0">
                <a:latin typeface="Cambria"/>
                <a:cs typeface="Cambria"/>
                <a:sym typeface="Wingdings" pitchFamily="2" charset="2"/>
              </a:rPr>
              <a:t>B, CD, ACEABCDE}</a:t>
            </a:r>
          </a:p>
          <a:p>
            <a:pPr eaLnBrk="1" hangingPunct="1"/>
            <a:r>
              <a:rPr lang="en-US" sz="2400" dirty="0">
                <a:latin typeface="Cambria"/>
                <a:cs typeface="Cambria"/>
                <a:sym typeface="Wingdings" pitchFamily="2" charset="2"/>
              </a:rPr>
              <a:t>R2(ABCEF) F2={ABC, BF, FE}</a:t>
            </a:r>
          </a:p>
        </p:txBody>
      </p:sp>
      <p:sp>
        <p:nvSpPr>
          <p:cNvPr id="63492" name="Rectangle 5"/>
          <p:cNvSpPr>
            <a:spLocks noChangeArrowheads="1"/>
          </p:cNvSpPr>
          <p:nvPr/>
        </p:nvSpPr>
        <p:spPr bwMode="auto">
          <a:xfrm>
            <a:off x="1524000" y="3581400"/>
            <a:ext cx="6705600" cy="2362200"/>
          </a:xfrm>
          <a:prstGeom prst="rect">
            <a:avLst/>
          </a:prstGeom>
          <a:noFill/>
          <a:ln w="9525">
            <a:noFill/>
            <a:miter lim="800000"/>
            <a:headEnd/>
            <a:tailEnd/>
          </a:ln>
        </p:spPr>
        <p:txBody>
          <a:bodyPr/>
          <a:lstStyle/>
          <a:p>
            <a:pPr marL="609600" indent="-609600">
              <a:spcBef>
                <a:spcPct val="20000"/>
              </a:spcBef>
              <a:buFontTx/>
              <a:buAutoNum type="arabicParenR"/>
            </a:pPr>
            <a:r>
              <a:rPr lang="en-US" sz="2000" b="0" dirty="0">
                <a:latin typeface="Cambria"/>
                <a:cs typeface="Cambria"/>
              </a:rPr>
              <a:t>BCNF</a:t>
            </a:r>
          </a:p>
          <a:p>
            <a:pPr marL="990600" lvl="1" indent="-533400">
              <a:spcBef>
                <a:spcPct val="20000"/>
              </a:spcBef>
              <a:buFontTx/>
              <a:buChar char="–"/>
            </a:pPr>
            <a:r>
              <a:rPr lang="en-US" sz="2000" b="0" dirty="0">
                <a:latin typeface="Cambria"/>
                <a:cs typeface="Cambria"/>
              </a:rPr>
              <a:t>For each X</a:t>
            </a:r>
            <a:r>
              <a:rPr lang="en-US" sz="2000" b="0" dirty="0">
                <a:latin typeface="Cambria"/>
                <a:cs typeface="Cambria"/>
                <a:sym typeface="Wingdings" pitchFamily="2" charset="2"/>
              </a:rPr>
              <a:t>A, is it a trivial dependency? </a:t>
            </a:r>
          </a:p>
          <a:p>
            <a:pPr marL="990600" lvl="1" indent="-533400">
              <a:spcBef>
                <a:spcPct val="20000"/>
              </a:spcBef>
              <a:buFontTx/>
              <a:buChar char="–"/>
            </a:pPr>
            <a:r>
              <a:rPr lang="en-US" sz="2000" b="0" dirty="0">
                <a:latin typeface="Cambria"/>
                <a:cs typeface="Cambria"/>
                <a:sym typeface="Wingdings" pitchFamily="2" charset="2"/>
              </a:rPr>
              <a:t>Is X a </a:t>
            </a:r>
            <a:r>
              <a:rPr lang="en-US" sz="2000" b="0" dirty="0" err="1">
                <a:latin typeface="Cambria"/>
                <a:cs typeface="Cambria"/>
                <a:sym typeface="Wingdings" pitchFamily="2" charset="2"/>
              </a:rPr>
              <a:t>superkey</a:t>
            </a:r>
            <a:r>
              <a:rPr lang="en-US" sz="2000" b="0" dirty="0">
                <a:latin typeface="Cambria"/>
                <a:cs typeface="Cambria"/>
                <a:sym typeface="Wingdings" pitchFamily="2" charset="2"/>
              </a:rPr>
              <a:t>? </a:t>
            </a:r>
            <a:endParaRPr lang="en-US" sz="2000" b="0" dirty="0">
              <a:latin typeface="Cambria"/>
              <a:cs typeface="Cambria"/>
            </a:endParaRPr>
          </a:p>
          <a:p>
            <a:pPr marL="609600" indent="-609600">
              <a:spcBef>
                <a:spcPct val="20000"/>
              </a:spcBef>
              <a:buFontTx/>
              <a:buAutoNum type="arabicParenR"/>
            </a:pPr>
            <a:r>
              <a:rPr lang="en-US" sz="2000" b="0" dirty="0">
                <a:latin typeface="Cambria"/>
                <a:cs typeface="Cambria"/>
              </a:rPr>
              <a:t>3NF</a:t>
            </a:r>
          </a:p>
          <a:p>
            <a:pPr marL="990600" lvl="1" indent="-533400">
              <a:spcBef>
                <a:spcPct val="20000"/>
              </a:spcBef>
              <a:buFontTx/>
              <a:buChar char="–"/>
            </a:pPr>
            <a:r>
              <a:rPr lang="en-US" sz="2000" b="0" dirty="0">
                <a:latin typeface="Cambria"/>
                <a:cs typeface="Cambria"/>
              </a:rPr>
              <a:t>Suppose X</a:t>
            </a:r>
            <a:r>
              <a:rPr lang="en-US" sz="2000" b="0" dirty="0">
                <a:latin typeface="Cambria"/>
                <a:cs typeface="Cambria"/>
                <a:sym typeface="Wingdings" pitchFamily="2" charset="2"/>
              </a:rPr>
              <a:t>A violate BCNF</a:t>
            </a:r>
          </a:p>
          <a:p>
            <a:pPr marL="990600" lvl="1" indent="-533400">
              <a:spcBef>
                <a:spcPct val="20000"/>
              </a:spcBef>
              <a:buFontTx/>
              <a:buChar char="–"/>
            </a:pPr>
            <a:r>
              <a:rPr lang="en-US" sz="2000" b="0" dirty="0">
                <a:latin typeface="Cambria"/>
                <a:cs typeface="Cambria"/>
              </a:rPr>
              <a:t>Is A part of some key?</a:t>
            </a:r>
          </a:p>
        </p:txBody>
      </p:sp>
    </p:spTree>
    <p:extLst>
      <p:ext uri="{BB962C8B-B14F-4D97-AF65-F5344CB8AC3E}">
        <p14:creationId xmlns:p14="http://schemas.microsoft.com/office/powerpoint/2010/main" val="45811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2"/>
          <p:cNvSpPr txBox="1">
            <a:spLocks noChangeArrowheads="1"/>
          </p:cNvSpPr>
          <p:nvPr/>
        </p:nvSpPr>
        <p:spPr bwMode="auto">
          <a:xfrm>
            <a:off x="1355725" y="304800"/>
            <a:ext cx="6116378" cy="584776"/>
          </a:xfrm>
          <a:prstGeom prst="rect">
            <a:avLst/>
          </a:prstGeom>
          <a:noFill/>
          <a:ln w="9525">
            <a:noFill/>
            <a:miter lim="800000"/>
            <a:headEnd/>
            <a:tailEnd/>
          </a:ln>
        </p:spPr>
        <p:txBody>
          <a:bodyPr wrap="none">
            <a:spAutoFit/>
          </a:bodyPr>
          <a:lstStyle/>
          <a:p>
            <a:r>
              <a:rPr lang="en-US" sz="3200" b="0">
                <a:latin typeface="Cambria"/>
                <a:cs typeface="Cambria"/>
              </a:rPr>
              <a:t>Boyce-Codd Normal Form (BCNF)</a:t>
            </a:r>
          </a:p>
        </p:txBody>
      </p:sp>
      <p:sp>
        <p:nvSpPr>
          <p:cNvPr id="16388" name="Text Box 3"/>
          <p:cNvSpPr txBox="1">
            <a:spLocks noChangeArrowheads="1"/>
          </p:cNvSpPr>
          <p:nvPr/>
        </p:nvSpPr>
        <p:spPr bwMode="auto">
          <a:xfrm>
            <a:off x="685800" y="990600"/>
            <a:ext cx="8001000" cy="1938992"/>
          </a:xfrm>
          <a:prstGeom prst="rect">
            <a:avLst/>
          </a:prstGeom>
          <a:noFill/>
          <a:ln w="9525">
            <a:noFill/>
            <a:miter lim="800000"/>
            <a:headEnd/>
            <a:tailEnd/>
          </a:ln>
        </p:spPr>
        <p:txBody>
          <a:bodyPr wrap="square">
            <a:spAutoFit/>
          </a:bodyPr>
          <a:lstStyle/>
          <a:p>
            <a:r>
              <a:rPr lang="en-US" b="0" dirty="0">
                <a:latin typeface="Cambria"/>
                <a:cs typeface="Cambria"/>
              </a:rPr>
              <a:t>A relation R is in BCNF if whenever an FD X</a:t>
            </a:r>
            <a:r>
              <a:rPr lang="en-US" b="0" dirty="0">
                <a:latin typeface="Cambria"/>
                <a:cs typeface="Cambria"/>
                <a:sym typeface="Wingdings" pitchFamily="2" charset="2"/>
              </a:rPr>
              <a:t>A holds in R, one of the following statements is true.</a:t>
            </a:r>
          </a:p>
          <a:p>
            <a:r>
              <a:rPr lang="en-US" b="0" dirty="0">
                <a:latin typeface="Cambria"/>
                <a:cs typeface="Cambria"/>
                <a:sym typeface="Wingdings" pitchFamily="2" charset="2"/>
              </a:rPr>
              <a:t>	</a:t>
            </a:r>
          </a:p>
          <a:p>
            <a:pPr marL="800100" lvl="1" indent="-342900">
              <a:buFont typeface="Arial"/>
              <a:buChar char="•"/>
            </a:pPr>
            <a:r>
              <a:rPr lang="en-US" b="0" dirty="0">
                <a:latin typeface="Cambria"/>
                <a:cs typeface="Cambria"/>
                <a:sym typeface="Wingdings" pitchFamily="2" charset="2"/>
              </a:rPr>
              <a:t>XA is a trivial FD.</a:t>
            </a:r>
          </a:p>
          <a:p>
            <a:pPr marL="800100" lvl="1" indent="-342900">
              <a:buFont typeface="Arial"/>
              <a:buChar char="•"/>
            </a:pPr>
            <a:r>
              <a:rPr lang="en-US" b="0" dirty="0">
                <a:latin typeface="Cambria"/>
                <a:cs typeface="Cambria"/>
                <a:sym typeface="Wingdings" pitchFamily="2" charset="2"/>
              </a:rPr>
              <a:t>X is a </a:t>
            </a:r>
            <a:r>
              <a:rPr lang="en-US" b="0" dirty="0" err="1">
                <a:latin typeface="Cambria"/>
                <a:cs typeface="Cambria"/>
                <a:sym typeface="Wingdings" pitchFamily="2" charset="2"/>
              </a:rPr>
              <a:t>superkey</a:t>
            </a:r>
            <a:r>
              <a:rPr lang="en-US" b="0" dirty="0">
                <a:latin typeface="Cambria"/>
                <a:cs typeface="Cambria"/>
                <a:sym typeface="Wingdings" pitchFamily="2" charset="2"/>
              </a:rPr>
              <a:t>.</a:t>
            </a:r>
          </a:p>
        </p:txBody>
      </p:sp>
      <p:sp>
        <p:nvSpPr>
          <p:cNvPr id="16389" name="Text Box 4"/>
          <p:cNvSpPr txBox="1">
            <a:spLocks noChangeArrowheads="1"/>
          </p:cNvSpPr>
          <p:nvPr/>
        </p:nvSpPr>
        <p:spPr bwMode="auto">
          <a:xfrm>
            <a:off x="5029200" y="2111514"/>
            <a:ext cx="2241644" cy="707886"/>
          </a:xfrm>
          <a:prstGeom prst="rect">
            <a:avLst/>
          </a:prstGeom>
          <a:noFill/>
          <a:ln w="9525">
            <a:solidFill>
              <a:schemeClr val="tx1"/>
            </a:solidFill>
            <a:miter lim="800000"/>
            <a:headEnd/>
            <a:tailEnd/>
          </a:ln>
        </p:spPr>
        <p:txBody>
          <a:bodyPr wrap="none">
            <a:spAutoFit/>
          </a:bodyPr>
          <a:lstStyle/>
          <a:p>
            <a:r>
              <a:rPr lang="en-US" sz="2000" b="0">
                <a:solidFill>
                  <a:schemeClr val="accent2"/>
                </a:solidFill>
                <a:latin typeface="Cambria"/>
                <a:cs typeface="Cambria"/>
              </a:rPr>
              <a:t>X</a:t>
            </a:r>
            <a:r>
              <a:rPr lang="en-US" sz="2000" b="0">
                <a:solidFill>
                  <a:schemeClr val="accent2"/>
                </a:solidFill>
                <a:latin typeface="Cambria"/>
                <a:cs typeface="Cambria"/>
                <a:sym typeface="Wingdings"/>
              </a:rPr>
              <a:t></a:t>
            </a:r>
            <a:r>
              <a:rPr lang="en-US" sz="2000" b="0">
                <a:solidFill>
                  <a:schemeClr val="accent2"/>
                </a:solidFill>
                <a:latin typeface="Cambria"/>
                <a:cs typeface="Cambria"/>
              </a:rPr>
              <a:t>A is a trivial FD</a:t>
            </a:r>
          </a:p>
          <a:p>
            <a:r>
              <a:rPr lang="en-US" sz="2000" b="0">
                <a:solidFill>
                  <a:schemeClr val="accent2"/>
                </a:solidFill>
                <a:latin typeface="Cambria"/>
                <a:cs typeface="Cambria"/>
              </a:rPr>
              <a:t>if A is a subset of X</a:t>
            </a:r>
          </a:p>
        </p:txBody>
      </p:sp>
      <p:grpSp>
        <p:nvGrpSpPr>
          <p:cNvPr id="16392" name="Group 23"/>
          <p:cNvGrpSpPr>
            <a:grpSpLocks/>
          </p:cNvGrpSpPr>
          <p:nvPr/>
        </p:nvGrpSpPr>
        <p:grpSpPr bwMode="auto">
          <a:xfrm>
            <a:off x="914400" y="3048000"/>
            <a:ext cx="7010400" cy="1158875"/>
            <a:chOff x="744" y="2112"/>
            <a:chExt cx="4536" cy="912"/>
          </a:xfrm>
        </p:grpSpPr>
        <p:sp>
          <p:nvSpPr>
            <p:cNvPr id="16394" name="Oval 8"/>
            <p:cNvSpPr>
              <a:spLocks noChangeArrowheads="1"/>
            </p:cNvSpPr>
            <p:nvPr/>
          </p:nvSpPr>
          <p:spPr bwMode="auto">
            <a:xfrm>
              <a:off x="744" y="2448"/>
              <a:ext cx="840" cy="576"/>
            </a:xfrm>
            <a:prstGeom prst="ellipse">
              <a:avLst/>
            </a:prstGeom>
            <a:noFill/>
            <a:ln w="9525">
              <a:solidFill>
                <a:schemeClr val="tx1"/>
              </a:solidFill>
              <a:round/>
              <a:headEnd/>
              <a:tailEnd/>
            </a:ln>
          </p:spPr>
          <p:txBody>
            <a:bodyPr wrap="none" anchor="ctr"/>
            <a:lstStyle/>
            <a:p>
              <a:pPr algn="ctr"/>
              <a:r>
                <a:rPr lang="en-US" b="0" dirty="0">
                  <a:latin typeface="Cambria"/>
                  <a:cs typeface="Cambria"/>
                </a:rPr>
                <a:t>key</a:t>
              </a:r>
            </a:p>
          </p:txBody>
        </p:sp>
        <p:sp>
          <p:nvSpPr>
            <p:cNvPr id="16395" name="Oval 12"/>
            <p:cNvSpPr>
              <a:spLocks noChangeArrowheads="1"/>
            </p:cNvSpPr>
            <p:nvPr/>
          </p:nvSpPr>
          <p:spPr bwMode="auto">
            <a:xfrm>
              <a:off x="1776" y="2592"/>
              <a:ext cx="1056" cy="384"/>
            </a:xfrm>
            <a:prstGeom prst="ellipse">
              <a:avLst/>
            </a:prstGeom>
            <a:noFill/>
            <a:ln w="9525">
              <a:solidFill>
                <a:schemeClr val="tx1"/>
              </a:solidFill>
              <a:round/>
              <a:headEnd/>
              <a:tailEnd/>
            </a:ln>
          </p:spPr>
          <p:txBody>
            <a:bodyPr wrap="none" anchor="ctr"/>
            <a:lstStyle/>
            <a:p>
              <a:pPr algn="ctr"/>
              <a:r>
                <a:rPr lang="en-US" sz="1600" b="0">
                  <a:latin typeface="Cambria"/>
                  <a:cs typeface="Cambria"/>
                </a:rPr>
                <a:t>nonkey attr_1</a:t>
              </a:r>
            </a:p>
          </p:txBody>
        </p:sp>
        <p:sp>
          <p:nvSpPr>
            <p:cNvPr id="16396" name="Freeform 16"/>
            <p:cNvSpPr>
              <a:spLocks/>
            </p:cNvSpPr>
            <p:nvPr/>
          </p:nvSpPr>
          <p:spPr bwMode="auto">
            <a:xfrm>
              <a:off x="1440" y="2448"/>
              <a:ext cx="1152" cy="144"/>
            </a:xfrm>
            <a:custGeom>
              <a:avLst/>
              <a:gdLst>
                <a:gd name="T0" fmla="*/ 0 w 2256"/>
                <a:gd name="T1" fmla="*/ 43 h 352"/>
                <a:gd name="T2" fmla="*/ 288 w 2256"/>
                <a:gd name="T3" fmla="*/ 3 h 352"/>
                <a:gd name="T4" fmla="*/ 588 w 2256"/>
                <a:gd name="T5" fmla="*/ 59 h 352"/>
                <a:gd name="T6" fmla="*/ 0 60000 65536"/>
                <a:gd name="T7" fmla="*/ 0 60000 65536"/>
                <a:gd name="T8" fmla="*/ 0 60000 65536"/>
                <a:gd name="T9" fmla="*/ 0 w 2256"/>
                <a:gd name="T10" fmla="*/ 0 h 352"/>
                <a:gd name="T11" fmla="*/ 2256 w 2256"/>
                <a:gd name="T12" fmla="*/ 352 h 352"/>
              </a:gdLst>
              <a:ahLst/>
              <a:cxnLst>
                <a:cxn ang="T6">
                  <a:pos x="T0" y="T1"/>
                </a:cxn>
                <a:cxn ang="T7">
                  <a:pos x="T2" y="T3"/>
                </a:cxn>
                <a:cxn ang="T8">
                  <a:pos x="T4" y="T5"/>
                </a:cxn>
              </a:cxnLst>
              <a:rect l="T9" t="T10" r="T11" b="T12"/>
              <a:pathLst>
                <a:path w="2256" h="352">
                  <a:moveTo>
                    <a:pt x="0" y="256"/>
                  </a:moveTo>
                  <a:cubicBezTo>
                    <a:pt x="364" y="128"/>
                    <a:pt x="728" y="0"/>
                    <a:pt x="1104" y="16"/>
                  </a:cubicBezTo>
                  <a:cubicBezTo>
                    <a:pt x="1480" y="32"/>
                    <a:pt x="1868" y="192"/>
                    <a:pt x="2256" y="352"/>
                  </a:cubicBezTo>
                </a:path>
              </a:pathLst>
            </a:custGeom>
            <a:noFill/>
            <a:ln w="9525">
              <a:solidFill>
                <a:schemeClr val="tx1"/>
              </a:solidFill>
              <a:round/>
              <a:headEnd/>
              <a:tailEnd type="triangle" w="med" len="med"/>
            </a:ln>
          </p:spPr>
          <p:txBody>
            <a:bodyPr/>
            <a:lstStyle/>
            <a:p>
              <a:endParaRPr lang="en-US">
                <a:latin typeface="Cambria"/>
                <a:cs typeface="Cambria"/>
              </a:endParaRPr>
            </a:p>
          </p:txBody>
        </p:sp>
        <p:sp>
          <p:nvSpPr>
            <p:cNvPr id="16397" name="Oval 18"/>
            <p:cNvSpPr>
              <a:spLocks noChangeArrowheads="1"/>
            </p:cNvSpPr>
            <p:nvPr/>
          </p:nvSpPr>
          <p:spPr bwMode="auto">
            <a:xfrm>
              <a:off x="4320" y="2592"/>
              <a:ext cx="960" cy="384"/>
            </a:xfrm>
            <a:prstGeom prst="ellipse">
              <a:avLst/>
            </a:prstGeom>
            <a:noFill/>
            <a:ln w="9525">
              <a:solidFill>
                <a:schemeClr val="tx1"/>
              </a:solidFill>
              <a:round/>
              <a:headEnd/>
              <a:tailEnd/>
            </a:ln>
          </p:spPr>
          <p:txBody>
            <a:bodyPr wrap="none" anchor="ctr"/>
            <a:lstStyle/>
            <a:p>
              <a:pPr algn="ctr"/>
              <a:r>
                <a:rPr lang="en-US" sz="1600" b="0" dirty="0" err="1">
                  <a:latin typeface="Cambria"/>
                  <a:cs typeface="Cambria"/>
                </a:rPr>
                <a:t>nonkey</a:t>
              </a:r>
              <a:r>
                <a:rPr lang="en-US" sz="1600" b="0" dirty="0">
                  <a:latin typeface="Cambria"/>
                  <a:cs typeface="Cambria"/>
                </a:rPr>
                <a:t> </a:t>
              </a:r>
              <a:r>
                <a:rPr lang="en-US" sz="1600" b="0" dirty="0" err="1">
                  <a:latin typeface="Cambria"/>
                  <a:cs typeface="Cambria"/>
                </a:rPr>
                <a:t>attr_n</a:t>
              </a:r>
              <a:endParaRPr lang="en-US" sz="1600" b="0" dirty="0">
                <a:latin typeface="Cambria"/>
                <a:cs typeface="Cambria"/>
              </a:endParaRPr>
            </a:p>
          </p:txBody>
        </p:sp>
        <p:sp>
          <p:nvSpPr>
            <p:cNvPr id="16398" name="Freeform 19"/>
            <p:cNvSpPr>
              <a:spLocks/>
            </p:cNvSpPr>
            <p:nvPr/>
          </p:nvSpPr>
          <p:spPr bwMode="auto">
            <a:xfrm>
              <a:off x="1200" y="2112"/>
              <a:ext cx="3552" cy="480"/>
            </a:xfrm>
            <a:custGeom>
              <a:avLst/>
              <a:gdLst>
                <a:gd name="T0" fmla="*/ 0 w 2256"/>
                <a:gd name="T1" fmla="*/ 476 h 352"/>
                <a:gd name="T2" fmla="*/ 2736 w 2256"/>
                <a:gd name="T3" fmla="*/ 30 h 352"/>
                <a:gd name="T4" fmla="*/ 5593 w 2256"/>
                <a:gd name="T5" fmla="*/ 655 h 352"/>
                <a:gd name="T6" fmla="*/ 0 60000 65536"/>
                <a:gd name="T7" fmla="*/ 0 60000 65536"/>
                <a:gd name="T8" fmla="*/ 0 60000 65536"/>
                <a:gd name="T9" fmla="*/ 0 w 2256"/>
                <a:gd name="T10" fmla="*/ 0 h 352"/>
                <a:gd name="T11" fmla="*/ 2256 w 2256"/>
                <a:gd name="T12" fmla="*/ 352 h 352"/>
              </a:gdLst>
              <a:ahLst/>
              <a:cxnLst>
                <a:cxn ang="T6">
                  <a:pos x="T0" y="T1"/>
                </a:cxn>
                <a:cxn ang="T7">
                  <a:pos x="T2" y="T3"/>
                </a:cxn>
                <a:cxn ang="T8">
                  <a:pos x="T4" y="T5"/>
                </a:cxn>
              </a:cxnLst>
              <a:rect l="T9" t="T10" r="T11" b="T12"/>
              <a:pathLst>
                <a:path w="2256" h="352">
                  <a:moveTo>
                    <a:pt x="0" y="256"/>
                  </a:moveTo>
                  <a:cubicBezTo>
                    <a:pt x="364" y="128"/>
                    <a:pt x="728" y="0"/>
                    <a:pt x="1104" y="16"/>
                  </a:cubicBezTo>
                  <a:cubicBezTo>
                    <a:pt x="1480" y="32"/>
                    <a:pt x="1868" y="192"/>
                    <a:pt x="2256" y="352"/>
                  </a:cubicBezTo>
                </a:path>
              </a:pathLst>
            </a:custGeom>
            <a:noFill/>
            <a:ln w="9525">
              <a:solidFill>
                <a:schemeClr val="tx1"/>
              </a:solidFill>
              <a:round/>
              <a:headEnd/>
              <a:tailEnd type="triangle" w="med" len="med"/>
            </a:ln>
          </p:spPr>
          <p:txBody>
            <a:bodyPr/>
            <a:lstStyle/>
            <a:p>
              <a:endParaRPr lang="en-US">
                <a:latin typeface="Cambria"/>
                <a:cs typeface="Cambria"/>
              </a:endParaRPr>
            </a:p>
          </p:txBody>
        </p:sp>
        <p:sp>
          <p:nvSpPr>
            <p:cNvPr id="16399" name="Oval 20"/>
            <p:cNvSpPr>
              <a:spLocks noChangeArrowheads="1"/>
            </p:cNvSpPr>
            <p:nvPr/>
          </p:nvSpPr>
          <p:spPr bwMode="auto">
            <a:xfrm>
              <a:off x="2928" y="2592"/>
              <a:ext cx="1008" cy="384"/>
            </a:xfrm>
            <a:prstGeom prst="ellipse">
              <a:avLst/>
            </a:prstGeom>
            <a:noFill/>
            <a:ln w="9525">
              <a:solidFill>
                <a:schemeClr val="tx1"/>
              </a:solidFill>
              <a:round/>
              <a:headEnd/>
              <a:tailEnd/>
            </a:ln>
          </p:spPr>
          <p:txBody>
            <a:bodyPr wrap="none" anchor="ctr"/>
            <a:lstStyle/>
            <a:p>
              <a:pPr algn="ctr"/>
              <a:r>
                <a:rPr lang="en-US" sz="1600" b="0">
                  <a:latin typeface="Cambria"/>
                  <a:cs typeface="Cambria"/>
                </a:rPr>
                <a:t>nonkey attr_2</a:t>
              </a:r>
            </a:p>
          </p:txBody>
        </p:sp>
        <p:sp>
          <p:nvSpPr>
            <p:cNvPr id="16400" name="Text Box 21"/>
            <p:cNvSpPr txBox="1">
              <a:spLocks noChangeArrowheads="1"/>
            </p:cNvSpPr>
            <p:nvPr/>
          </p:nvSpPr>
          <p:spPr bwMode="auto">
            <a:xfrm>
              <a:off x="3974" y="2573"/>
              <a:ext cx="273" cy="363"/>
            </a:xfrm>
            <a:prstGeom prst="rect">
              <a:avLst/>
            </a:prstGeom>
            <a:noFill/>
            <a:ln w="9525">
              <a:noFill/>
              <a:miter lim="800000"/>
              <a:headEnd/>
              <a:tailEnd/>
            </a:ln>
          </p:spPr>
          <p:txBody>
            <a:bodyPr wrap="none">
              <a:spAutoFit/>
            </a:bodyPr>
            <a:lstStyle/>
            <a:p>
              <a:r>
                <a:rPr lang="en-US">
                  <a:latin typeface="Cambria"/>
                  <a:cs typeface="Cambria"/>
                </a:rPr>
                <a:t>…</a:t>
              </a:r>
            </a:p>
          </p:txBody>
        </p:sp>
        <p:sp>
          <p:nvSpPr>
            <p:cNvPr id="16401" name="Freeform 22"/>
            <p:cNvSpPr>
              <a:spLocks/>
            </p:cNvSpPr>
            <p:nvPr/>
          </p:nvSpPr>
          <p:spPr bwMode="auto">
            <a:xfrm>
              <a:off x="1392" y="2304"/>
              <a:ext cx="2064" cy="288"/>
            </a:xfrm>
            <a:custGeom>
              <a:avLst/>
              <a:gdLst>
                <a:gd name="T0" fmla="*/ 0 w 2256"/>
                <a:gd name="T1" fmla="*/ 171 h 352"/>
                <a:gd name="T2" fmla="*/ 924 w 2256"/>
                <a:gd name="T3" fmla="*/ 11 h 352"/>
                <a:gd name="T4" fmla="*/ 1888 w 2256"/>
                <a:gd name="T5" fmla="*/ 236 h 352"/>
                <a:gd name="T6" fmla="*/ 0 60000 65536"/>
                <a:gd name="T7" fmla="*/ 0 60000 65536"/>
                <a:gd name="T8" fmla="*/ 0 60000 65536"/>
                <a:gd name="T9" fmla="*/ 0 w 2256"/>
                <a:gd name="T10" fmla="*/ 0 h 352"/>
                <a:gd name="T11" fmla="*/ 2256 w 2256"/>
                <a:gd name="T12" fmla="*/ 352 h 352"/>
              </a:gdLst>
              <a:ahLst/>
              <a:cxnLst>
                <a:cxn ang="T6">
                  <a:pos x="T0" y="T1"/>
                </a:cxn>
                <a:cxn ang="T7">
                  <a:pos x="T2" y="T3"/>
                </a:cxn>
                <a:cxn ang="T8">
                  <a:pos x="T4" y="T5"/>
                </a:cxn>
              </a:cxnLst>
              <a:rect l="T9" t="T10" r="T11" b="T12"/>
              <a:pathLst>
                <a:path w="2256" h="352">
                  <a:moveTo>
                    <a:pt x="0" y="256"/>
                  </a:moveTo>
                  <a:cubicBezTo>
                    <a:pt x="364" y="128"/>
                    <a:pt x="728" y="0"/>
                    <a:pt x="1104" y="16"/>
                  </a:cubicBezTo>
                  <a:cubicBezTo>
                    <a:pt x="1480" y="32"/>
                    <a:pt x="1868" y="192"/>
                    <a:pt x="2256" y="352"/>
                  </a:cubicBezTo>
                </a:path>
              </a:pathLst>
            </a:custGeom>
            <a:noFill/>
            <a:ln w="9525">
              <a:solidFill>
                <a:schemeClr val="tx1"/>
              </a:solidFill>
              <a:round/>
              <a:headEnd/>
              <a:tailEnd type="triangle" w="med" len="med"/>
            </a:ln>
          </p:spPr>
          <p:txBody>
            <a:bodyPr/>
            <a:lstStyle/>
            <a:p>
              <a:endParaRPr lang="en-US">
                <a:latin typeface="Cambria"/>
                <a:cs typeface="Cambria"/>
              </a:endParaRPr>
            </a:p>
          </p:txBody>
        </p:sp>
      </p:grpSp>
      <p:sp>
        <p:nvSpPr>
          <p:cNvPr id="16" name="Rectangle 25"/>
          <p:cNvSpPr>
            <a:spLocks noChangeArrowheads="1"/>
          </p:cNvSpPr>
          <p:nvPr/>
        </p:nvSpPr>
        <p:spPr bwMode="auto">
          <a:xfrm>
            <a:off x="990600" y="4648200"/>
            <a:ext cx="7391400" cy="1905000"/>
          </a:xfrm>
          <a:prstGeom prst="rect">
            <a:avLst/>
          </a:prstGeom>
          <a:noFill/>
          <a:ln w="12700">
            <a:solidFill>
              <a:schemeClr val="tx1"/>
            </a:solidFill>
            <a:miter lim="800000"/>
            <a:headEnd/>
            <a:tailEnd/>
          </a:ln>
        </p:spPr>
        <p:txBody>
          <a:bodyPr lIns="90488" tIns="44450" rIns="90488" bIns="44450"/>
          <a:lstStyle/>
          <a:p>
            <a:pPr>
              <a:spcBef>
                <a:spcPct val="20000"/>
              </a:spcBef>
              <a:buSzPct val="75000"/>
            </a:pPr>
            <a:r>
              <a:rPr lang="en-US" b="0" dirty="0">
                <a:latin typeface="Cambria"/>
                <a:cs typeface="Cambria"/>
              </a:rPr>
              <a:t>BCNF allows no data redundancy </a:t>
            </a:r>
          </a:p>
          <a:p>
            <a:pPr marL="342900" indent="-342900">
              <a:spcBef>
                <a:spcPct val="20000"/>
              </a:spcBef>
              <a:buSzPct val="75000"/>
              <a:buFont typeface="Arial"/>
              <a:buChar char="•"/>
            </a:pPr>
            <a:r>
              <a:rPr lang="en-US" sz="2000" b="0" dirty="0">
                <a:latin typeface="Cambria"/>
                <a:cs typeface="Cambria"/>
              </a:rPr>
              <a:t>If there is any non-trivial FD X</a:t>
            </a:r>
            <a:r>
              <a:rPr lang="en-US" sz="2000" b="0" dirty="0">
                <a:latin typeface="Cambria"/>
                <a:cs typeface="Cambria"/>
                <a:sym typeface="Wingdings"/>
              </a:rPr>
              <a:t>A, then X must be a super key, </a:t>
            </a:r>
            <a:r>
              <a:rPr lang="en-US" sz="2000" b="0" dirty="0">
                <a:latin typeface="Cambria"/>
                <a:cs typeface="Cambria"/>
              </a:rPr>
              <a:t>i.e., X</a:t>
            </a:r>
            <a:r>
              <a:rPr lang="en-US" sz="2000" b="0" baseline="30000" dirty="0">
                <a:latin typeface="Cambria"/>
                <a:cs typeface="Cambria"/>
              </a:rPr>
              <a:t>+</a:t>
            </a:r>
            <a:r>
              <a:rPr lang="en-US" sz="2000" b="0" dirty="0">
                <a:latin typeface="Cambria"/>
                <a:cs typeface="Cambria"/>
                <a:sym typeface="Wingdings"/>
              </a:rPr>
              <a:t>R (all attributes in R)</a:t>
            </a:r>
          </a:p>
          <a:p>
            <a:pPr marL="342900" indent="-342900">
              <a:spcBef>
                <a:spcPct val="20000"/>
              </a:spcBef>
              <a:buSzPct val="75000"/>
              <a:buFont typeface="Arial"/>
              <a:buChar char="•"/>
            </a:pPr>
            <a:r>
              <a:rPr lang="en-US" sz="2000" b="0" dirty="0">
                <a:latin typeface="Cambria"/>
                <a:cs typeface="Cambria"/>
                <a:sym typeface="Wingdings"/>
              </a:rPr>
              <a:t>Every non-key attributes describes nothing but some aspect of the key</a:t>
            </a:r>
            <a:endParaRPr lang="en-US" sz="1800" b="0" dirty="0">
              <a:latin typeface="Cambria"/>
              <a:cs typeface="Cambria"/>
            </a:endParaRPr>
          </a:p>
        </p:txBody>
      </p:sp>
    </p:spTree>
    <p:extLst>
      <p:ext uri="{BB962C8B-B14F-4D97-AF65-F5344CB8AC3E}">
        <p14:creationId xmlns:p14="http://schemas.microsoft.com/office/powerpoint/2010/main" val="10455656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dirty="0">
                <a:latin typeface="Cambria"/>
                <a:cs typeface="Cambria"/>
              </a:rPr>
              <a:t>Exercise 2</a:t>
            </a:r>
          </a:p>
        </p:txBody>
      </p:sp>
      <p:sp>
        <p:nvSpPr>
          <p:cNvPr id="64515" name="Rectangle 3"/>
          <p:cNvSpPr>
            <a:spLocks noGrp="1" noChangeArrowheads="1"/>
          </p:cNvSpPr>
          <p:nvPr>
            <p:ph type="body" idx="1"/>
          </p:nvPr>
        </p:nvSpPr>
        <p:spPr/>
        <p:txBody>
          <a:bodyPr/>
          <a:lstStyle/>
          <a:p>
            <a:pPr eaLnBrk="1" hangingPunct="1"/>
            <a:r>
              <a:rPr lang="en-US" sz="2800">
                <a:latin typeface="Cambria"/>
                <a:cs typeface="Cambria"/>
              </a:rPr>
              <a:t>Consider a relation R with five attributes: ABCDE. F={A</a:t>
            </a:r>
            <a:r>
              <a:rPr lang="en-US" sz="2800">
                <a:latin typeface="Cambria"/>
                <a:cs typeface="Cambria"/>
                <a:sym typeface="Wingdings" pitchFamily="2" charset="2"/>
              </a:rPr>
              <a:t>B, BCE, EDA}</a:t>
            </a:r>
          </a:p>
          <a:p>
            <a:pPr lvl="1" eaLnBrk="1" hangingPunct="1"/>
            <a:r>
              <a:rPr lang="en-US" sz="2400">
                <a:latin typeface="Cambria"/>
                <a:cs typeface="Cambria"/>
              </a:rPr>
              <a:t>Are {ECD}, {ACD}, {BCD} keys for R?</a:t>
            </a:r>
          </a:p>
          <a:p>
            <a:pPr lvl="1" eaLnBrk="1" hangingPunct="1"/>
            <a:r>
              <a:rPr lang="en-US" sz="2400">
                <a:latin typeface="Cambria"/>
                <a:cs typeface="Cambria"/>
              </a:rPr>
              <a:t>Is R in BCNF?</a:t>
            </a:r>
          </a:p>
          <a:p>
            <a:pPr lvl="1" eaLnBrk="1" hangingPunct="1"/>
            <a:r>
              <a:rPr lang="en-US" sz="2400">
                <a:latin typeface="Cambria"/>
                <a:cs typeface="Cambria"/>
              </a:rPr>
              <a:t>Is R in 3NF?</a:t>
            </a:r>
          </a:p>
        </p:txBody>
      </p:sp>
    </p:spTree>
    <p:extLst>
      <p:ext uri="{BB962C8B-B14F-4D97-AF65-F5344CB8AC3E}">
        <p14:creationId xmlns:p14="http://schemas.microsoft.com/office/powerpoint/2010/main" val="21461249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dirty="0">
                <a:latin typeface="Cambria"/>
                <a:cs typeface="Cambria"/>
              </a:rPr>
              <a:t>Exercise 3</a:t>
            </a:r>
          </a:p>
        </p:txBody>
      </p:sp>
      <p:sp>
        <p:nvSpPr>
          <p:cNvPr id="65539" name="Rectangle 3"/>
          <p:cNvSpPr>
            <a:spLocks noGrp="1" noChangeArrowheads="1"/>
          </p:cNvSpPr>
          <p:nvPr>
            <p:ph type="body" idx="1"/>
          </p:nvPr>
        </p:nvSpPr>
        <p:spPr/>
        <p:txBody>
          <a:bodyPr/>
          <a:lstStyle/>
          <a:p>
            <a:pPr eaLnBrk="1" hangingPunct="1"/>
            <a:r>
              <a:rPr lang="en-US" sz="2800">
                <a:latin typeface="Cambria"/>
                <a:cs typeface="Cambria"/>
              </a:rPr>
              <a:t>Prove that, if R is in 3NF and every key is simple (i.e, a single attribute), then R is in BCNF</a:t>
            </a:r>
          </a:p>
        </p:txBody>
      </p:sp>
    </p:spTree>
    <p:extLst>
      <p:ext uri="{BB962C8B-B14F-4D97-AF65-F5344CB8AC3E}">
        <p14:creationId xmlns:p14="http://schemas.microsoft.com/office/powerpoint/2010/main" val="26888258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atin typeface="Cambria"/>
                <a:cs typeface="Cambria"/>
              </a:rPr>
              <a:t>Exercise 4</a:t>
            </a:r>
          </a:p>
        </p:txBody>
      </p:sp>
      <p:sp>
        <p:nvSpPr>
          <p:cNvPr id="66563" name="Rectangle 3"/>
          <p:cNvSpPr>
            <a:spLocks noGrp="1" noChangeArrowheads="1"/>
          </p:cNvSpPr>
          <p:nvPr>
            <p:ph type="body" idx="1"/>
          </p:nvPr>
        </p:nvSpPr>
        <p:spPr/>
        <p:txBody>
          <a:bodyPr/>
          <a:lstStyle/>
          <a:p>
            <a:pPr eaLnBrk="1" hangingPunct="1"/>
            <a:r>
              <a:rPr lang="en-US" sz="2800">
                <a:latin typeface="Cambria"/>
                <a:cs typeface="Cambria"/>
              </a:rPr>
              <a:t>Prove that, if R has only one key, it is in BCNF if and only if it is in 3NF. </a:t>
            </a:r>
          </a:p>
        </p:txBody>
      </p:sp>
    </p:spTree>
    <p:extLst>
      <p:ext uri="{BB962C8B-B14F-4D97-AF65-F5344CB8AC3E}">
        <p14:creationId xmlns:p14="http://schemas.microsoft.com/office/powerpoint/2010/main" val="40456379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3810000" y="1600200"/>
            <a:ext cx="4572000" cy="4431983"/>
          </a:xfrm>
          <a:prstGeom prst="rect">
            <a:avLst/>
          </a:prstGeom>
          <a:noFill/>
          <a:ln w="9525">
            <a:noFill/>
            <a:miter lim="800000"/>
            <a:headEnd/>
            <a:tailEnd/>
          </a:ln>
        </p:spPr>
        <p:txBody>
          <a:bodyPr wrap="square">
            <a:spAutoFit/>
          </a:bodyPr>
          <a:lstStyle/>
          <a:p>
            <a:pPr marL="495300" indent="-495300">
              <a:spcBef>
                <a:spcPts val="600"/>
              </a:spcBef>
              <a:buFontTx/>
              <a:buAutoNum type="arabicPeriod"/>
            </a:pPr>
            <a:r>
              <a:rPr lang="en-US" b="0" dirty="0">
                <a:latin typeface="Cambria"/>
                <a:cs typeface="Cambria"/>
              </a:rPr>
              <a:t>Functional Dependency</a:t>
            </a:r>
          </a:p>
          <a:p>
            <a:pPr marL="952500" lvl="1" indent="-495300">
              <a:spcBef>
                <a:spcPts val="600"/>
              </a:spcBef>
              <a:buFontTx/>
              <a:buAutoNum type="alphaLcParenR"/>
            </a:pPr>
            <a:r>
              <a:rPr lang="en-US" sz="2000" b="0" dirty="0" err="1">
                <a:latin typeface="Cambria"/>
                <a:cs typeface="Cambria"/>
              </a:rPr>
              <a:t>Amstrong’s</a:t>
            </a:r>
            <a:r>
              <a:rPr lang="en-US" sz="2000" b="0" dirty="0">
                <a:latin typeface="Cambria"/>
                <a:cs typeface="Cambria"/>
              </a:rPr>
              <a:t> axioms</a:t>
            </a:r>
          </a:p>
          <a:p>
            <a:pPr marL="952500" lvl="1" indent="-495300">
              <a:spcBef>
                <a:spcPts val="600"/>
              </a:spcBef>
              <a:buFontTx/>
              <a:buAutoNum type="alphaLcParenR"/>
            </a:pPr>
            <a:r>
              <a:rPr lang="en-US" sz="2000" b="0" dirty="0">
                <a:latin typeface="Cambria"/>
                <a:cs typeface="Cambria"/>
              </a:rPr>
              <a:t>Attribute closure (A</a:t>
            </a:r>
            <a:r>
              <a:rPr lang="en-US" sz="2000" b="0" baseline="30000" dirty="0">
                <a:latin typeface="Cambria"/>
                <a:cs typeface="Cambria"/>
              </a:rPr>
              <a:t>+</a:t>
            </a:r>
            <a:r>
              <a:rPr lang="en-US" sz="2000" b="0" dirty="0">
                <a:latin typeface="Cambria"/>
                <a:cs typeface="Cambria"/>
              </a:rPr>
              <a:t>)</a:t>
            </a:r>
          </a:p>
          <a:p>
            <a:pPr marL="952500" lvl="1" indent="-495300">
              <a:spcBef>
                <a:spcPts val="600"/>
              </a:spcBef>
              <a:buFontTx/>
              <a:buAutoNum type="alphaLcParenR"/>
            </a:pPr>
            <a:r>
              <a:rPr lang="en-US" sz="2000" b="0" dirty="0">
                <a:latin typeface="Cambria"/>
                <a:cs typeface="Cambria"/>
              </a:rPr>
              <a:t>Dependency closure (F</a:t>
            </a:r>
            <a:r>
              <a:rPr lang="en-US" sz="2000" b="0" baseline="30000" dirty="0">
                <a:latin typeface="Cambria"/>
                <a:cs typeface="Cambria"/>
              </a:rPr>
              <a:t>+</a:t>
            </a:r>
            <a:r>
              <a:rPr lang="en-US" sz="2000" b="0" dirty="0">
                <a:latin typeface="Cambria"/>
                <a:cs typeface="Cambria"/>
              </a:rPr>
              <a:t>)</a:t>
            </a:r>
          </a:p>
          <a:p>
            <a:pPr marL="952500" lvl="1" indent="-495300">
              <a:spcBef>
                <a:spcPts val="600"/>
              </a:spcBef>
              <a:buFontTx/>
              <a:buAutoNum type="alphaLcParenR"/>
            </a:pPr>
            <a:r>
              <a:rPr lang="en-US" sz="2000" b="0" dirty="0">
                <a:latin typeface="Cambria"/>
                <a:cs typeface="Cambria"/>
              </a:rPr>
              <a:t>Minimum cover (</a:t>
            </a:r>
            <a:r>
              <a:rPr lang="en-US" sz="2000" b="0" dirty="0" err="1">
                <a:latin typeface="Cambria"/>
                <a:cs typeface="Cambria"/>
              </a:rPr>
              <a:t>F</a:t>
            </a:r>
            <a:r>
              <a:rPr lang="en-US" sz="2000" b="0" baseline="-25000" dirty="0" err="1">
                <a:latin typeface="Cambria"/>
                <a:cs typeface="Cambria"/>
              </a:rPr>
              <a:t>min</a:t>
            </a:r>
            <a:r>
              <a:rPr lang="en-US" sz="2000" b="0" dirty="0">
                <a:latin typeface="Cambria"/>
                <a:cs typeface="Cambria"/>
              </a:rPr>
              <a:t>)</a:t>
            </a:r>
          </a:p>
          <a:p>
            <a:pPr marL="495300" indent="-495300">
              <a:spcBef>
                <a:spcPts val="600"/>
              </a:spcBef>
              <a:buFontTx/>
              <a:buAutoNum type="arabicPeriod"/>
            </a:pPr>
            <a:r>
              <a:rPr lang="en-US" b="0" dirty="0">
                <a:latin typeface="Cambria"/>
                <a:cs typeface="Cambria"/>
              </a:rPr>
              <a:t>Normal Forms</a:t>
            </a:r>
          </a:p>
          <a:p>
            <a:pPr marL="952500" lvl="1" indent="-495300">
              <a:spcBef>
                <a:spcPts val="600"/>
              </a:spcBef>
              <a:buFontTx/>
              <a:buAutoNum type="alphaLcParenR"/>
            </a:pPr>
            <a:r>
              <a:rPr lang="en-US" sz="2000" b="0" dirty="0">
                <a:latin typeface="Cambria"/>
                <a:cs typeface="Cambria"/>
              </a:rPr>
              <a:t>BCNF</a:t>
            </a:r>
          </a:p>
          <a:p>
            <a:pPr marL="952500" lvl="1" indent="-495300">
              <a:spcBef>
                <a:spcPts val="600"/>
              </a:spcBef>
              <a:buFontTx/>
              <a:buAutoNum type="alphaLcParenR"/>
            </a:pPr>
            <a:r>
              <a:rPr lang="en-US" sz="2000" b="0" dirty="0">
                <a:latin typeface="Cambria"/>
                <a:cs typeface="Cambria"/>
              </a:rPr>
              <a:t>3NF</a:t>
            </a:r>
          </a:p>
          <a:p>
            <a:pPr marL="495300" indent="-495300">
              <a:spcBef>
                <a:spcPts val="600"/>
              </a:spcBef>
              <a:buFontTx/>
              <a:buAutoNum type="arabicPeriod"/>
            </a:pPr>
            <a:r>
              <a:rPr lang="en-US" b="0" dirty="0">
                <a:latin typeface="Cambria"/>
                <a:cs typeface="Cambria"/>
              </a:rPr>
              <a:t>Decomposition</a:t>
            </a:r>
          </a:p>
          <a:p>
            <a:pPr marL="952500" lvl="1" indent="-495300">
              <a:spcBef>
                <a:spcPts val="600"/>
              </a:spcBef>
              <a:buFont typeface="+mj-lt"/>
              <a:buAutoNum type="alphaLcParenR"/>
            </a:pPr>
            <a:r>
              <a:rPr lang="en-US" sz="2000" b="0" dirty="0">
                <a:latin typeface="Cambria"/>
                <a:cs typeface="Cambria"/>
              </a:rPr>
              <a:t>Lossless join</a:t>
            </a:r>
          </a:p>
          <a:p>
            <a:pPr marL="952500" lvl="1" indent="-495300">
              <a:spcBef>
                <a:spcPts val="600"/>
              </a:spcBef>
              <a:buFont typeface="+mj-lt"/>
              <a:buAutoNum type="alphaLcParenR"/>
            </a:pPr>
            <a:r>
              <a:rPr lang="en-US" sz="2000" b="0" dirty="0">
                <a:latin typeface="Cambria"/>
                <a:cs typeface="Cambria"/>
              </a:rPr>
              <a:t>Dependency preserving</a:t>
            </a:r>
          </a:p>
        </p:txBody>
      </p:sp>
      <p:sp>
        <p:nvSpPr>
          <p:cNvPr id="84995" name="Text Box 3"/>
          <p:cNvSpPr txBox="1">
            <a:spLocks noChangeArrowheads="1"/>
          </p:cNvSpPr>
          <p:nvPr/>
        </p:nvSpPr>
        <p:spPr bwMode="auto">
          <a:xfrm>
            <a:off x="228600" y="533400"/>
            <a:ext cx="8610600" cy="641350"/>
          </a:xfrm>
          <a:prstGeom prst="rect">
            <a:avLst/>
          </a:prstGeom>
          <a:noFill/>
          <a:ln w="9525">
            <a:noFill/>
            <a:miter lim="800000"/>
            <a:headEnd/>
            <a:tailEnd/>
          </a:ln>
        </p:spPr>
        <p:txBody>
          <a:bodyPr>
            <a:spAutoFit/>
          </a:bodyPr>
          <a:lstStyle/>
          <a:p>
            <a:pPr algn="ctr"/>
            <a:r>
              <a:rPr lang="en-US" sz="3600" b="0" dirty="0">
                <a:latin typeface="Cambria"/>
                <a:cs typeface="Cambria"/>
              </a:rPr>
              <a:t>Normalization Review</a:t>
            </a:r>
            <a:endParaRPr lang="en-US" sz="4000" b="0" dirty="0">
              <a:latin typeface="Cambria"/>
              <a:cs typeface="Cambria"/>
            </a:endParaRPr>
          </a:p>
        </p:txBody>
      </p:sp>
      <p:grpSp>
        <p:nvGrpSpPr>
          <p:cNvPr id="2" name="Group 12"/>
          <p:cNvGrpSpPr>
            <a:grpSpLocks/>
          </p:cNvGrpSpPr>
          <p:nvPr/>
        </p:nvGrpSpPr>
        <p:grpSpPr bwMode="auto">
          <a:xfrm>
            <a:off x="381000" y="2743200"/>
            <a:ext cx="3124200" cy="2133600"/>
            <a:chOff x="3360" y="1584"/>
            <a:chExt cx="2256" cy="1488"/>
          </a:xfrm>
        </p:grpSpPr>
        <p:sp>
          <p:nvSpPr>
            <p:cNvPr id="5" name="Line 6"/>
            <p:cNvSpPr>
              <a:spLocks noChangeShapeType="1"/>
            </p:cNvSpPr>
            <p:nvPr/>
          </p:nvSpPr>
          <p:spPr bwMode="auto">
            <a:xfrm flipH="1">
              <a:off x="3936" y="2208"/>
              <a:ext cx="336" cy="528"/>
            </a:xfrm>
            <a:prstGeom prst="line">
              <a:avLst/>
            </a:prstGeom>
            <a:noFill/>
            <a:ln w="9525">
              <a:solidFill>
                <a:schemeClr val="tx1"/>
              </a:solidFill>
              <a:round/>
              <a:headEnd/>
              <a:tailEnd type="triangle" w="med" len="med"/>
            </a:ln>
          </p:spPr>
          <p:txBody>
            <a:bodyPr/>
            <a:lstStyle/>
            <a:p>
              <a:endParaRPr lang="en-US">
                <a:latin typeface="Cambria"/>
                <a:cs typeface="Cambria"/>
              </a:endParaRPr>
            </a:p>
          </p:txBody>
        </p:sp>
        <p:sp>
          <p:nvSpPr>
            <p:cNvPr id="6" name="Oval 8"/>
            <p:cNvSpPr>
              <a:spLocks noChangeArrowheads="1"/>
            </p:cNvSpPr>
            <p:nvPr/>
          </p:nvSpPr>
          <p:spPr bwMode="auto">
            <a:xfrm>
              <a:off x="3696" y="1584"/>
              <a:ext cx="1632" cy="624"/>
            </a:xfrm>
            <a:prstGeom prst="ellipse">
              <a:avLst/>
            </a:prstGeom>
            <a:solidFill>
              <a:schemeClr val="accent1"/>
            </a:solidFill>
            <a:ln w="9525">
              <a:solidFill>
                <a:schemeClr val="tx1"/>
              </a:solidFill>
              <a:round/>
              <a:headEnd/>
              <a:tailEnd/>
            </a:ln>
          </p:spPr>
          <p:txBody>
            <a:bodyPr wrap="none" anchor="ctr"/>
            <a:lstStyle/>
            <a:p>
              <a:pPr algn="ctr"/>
              <a:r>
                <a:rPr lang="en-US" sz="1800">
                  <a:latin typeface="Cambria"/>
                  <a:cs typeface="Cambria"/>
                </a:rPr>
                <a:t>Conceptual design</a:t>
              </a:r>
            </a:p>
          </p:txBody>
        </p:sp>
        <p:sp>
          <p:nvSpPr>
            <p:cNvPr id="7" name="Rectangle 9"/>
            <p:cNvSpPr>
              <a:spLocks noChangeArrowheads="1"/>
            </p:cNvSpPr>
            <p:nvPr/>
          </p:nvSpPr>
          <p:spPr bwMode="auto">
            <a:xfrm>
              <a:off x="3360" y="2736"/>
              <a:ext cx="960" cy="336"/>
            </a:xfrm>
            <a:prstGeom prst="rect">
              <a:avLst/>
            </a:prstGeom>
            <a:solidFill>
              <a:schemeClr val="accent1"/>
            </a:solidFill>
            <a:ln w="9525">
              <a:solidFill>
                <a:schemeClr val="tx1"/>
              </a:solidFill>
              <a:miter lim="800000"/>
              <a:headEnd/>
              <a:tailEnd/>
            </a:ln>
          </p:spPr>
          <p:txBody>
            <a:bodyPr wrap="none" anchor="ctr"/>
            <a:lstStyle/>
            <a:p>
              <a:pPr algn="ctr"/>
              <a:r>
                <a:rPr lang="en-US" sz="1800">
                  <a:latin typeface="Cambria"/>
                  <a:cs typeface="Cambria"/>
                </a:rPr>
                <a:t>Schemas</a:t>
              </a:r>
            </a:p>
          </p:txBody>
        </p:sp>
        <p:sp>
          <p:nvSpPr>
            <p:cNvPr id="8" name="Rectangle 10"/>
            <p:cNvSpPr>
              <a:spLocks noChangeArrowheads="1"/>
            </p:cNvSpPr>
            <p:nvPr/>
          </p:nvSpPr>
          <p:spPr bwMode="auto">
            <a:xfrm>
              <a:off x="4656" y="2736"/>
              <a:ext cx="960" cy="336"/>
            </a:xfrm>
            <a:prstGeom prst="rect">
              <a:avLst/>
            </a:prstGeom>
            <a:solidFill>
              <a:schemeClr val="accent1"/>
            </a:solidFill>
            <a:ln w="9525">
              <a:solidFill>
                <a:schemeClr val="tx1"/>
              </a:solidFill>
              <a:miter lim="800000"/>
              <a:headEnd/>
              <a:tailEnd/>
            </a:ln>
          </p:spPr>
          <p:txBody>
            <a:bodyPr wrap="none" anchor="ctr"/>
            <a:lstStyle/>
            <a:p>
              <a:pPr algn="ctr"/>
              <a:r>
                <a:rPr lang="en-US" sz="1800">
                  <a:latin typeface="Cambria"/>
                  <a:cs typeface="Cambria"/>
                </a:rPr>
                <a:t>ICs</a:t>
              </a:r>
            </a:p>
          </p:txBody>
        </p:sp>
        <p:sp>
          <p:nvSpPr>
            <p:cNvPr id="9" name="Line 11"/>
            <p:cNvSpPr>
              <a:spLocks noChangeShapeType="1"/>
            </p:cNvSpPr>
            <p:nvPr/>
          </p:nvSpPr>
          <p:spPr bwMode="auto">
            <a:xfrm>
              <a:off x="4656" y="2208"/>
              <a:ext cx="480" cy="528"/>
            </a:xfrm>
            <a:prstGeom prst="line">
              <a:avLst/>
            </a:prstGeom>
            <a:noFill/>
            <a:ln w="9525">
              <a:solidFill>
                <a:schemeClr val="tx1"/>
              </a:solidFill>
              <a:round/>
              <a:headEnd/>
              <a:tailEnd type="triangle" w="med" len="med"/>
            </a:ln>
          </p:spPr>
          <p:txBody>
            <a:bodyPr/>
            <a:lstStyle/>
            <a:p>
              <a:endParaRPr lang="en-US">
                <a:latin typeface="Cambria"/>
                <a:cs typeface="Cambria"/>
              </a:endParaRPr>
            </a:p>
          </p:txBody>
        </p:sp>
      </p:grpSp>
    </p:spTree>
    <p:extLst>
      <p:ext uri="{BB962C8B-B14F-4D97-AF65-F5344CB8AC3E}">
        <p14:creationId xmlns:p14="http://schemas.microsoft.com/office/powerpoint/2010/main" val="1398694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3"/>
          <p:cNvSpPr txBox="1">
            <a:spLocks noChangeArrowheads="1"/>
          </p:cNvSpPr>
          <p:nvPr/>
        </p:nvSpPr>
        <p:spPr bwMode="auto">
          <a:xfrm>
            <a:off x="1676400" y="329624"/>
            <a:ext cx="6096000" cy="584776"/>
          </a:xfrm>
          <a:prstGeom prst="rect">
            <a:avLst/>
          </a:prstGeom>
          <a:noFill/>
          <a:ln w="9525">
            <a:noFill/>
            <a:miter lim="800000"/>
            <a:headEnd/>
            <a:tailEnd/>
          </a:ln>
        </p:spPr>
        <p:txBody>
          <a:bodyPr wrap="square">
            <a:spAutoFit/>
          </a:bodyPr>
          <a:lstStyle/>
          <a:p>
            <a:r>
              <a:rPr lang="en-US" sz="3200" b="0" dirty="0">
                <a:latin typeface="Cambria"/>
                <a:cs typeface="Cambria"/>
              </a:rPr>
              <a:t>Checking for BCNF Violations</a:t>
            </a:r>
          </a:p>
        </p:txBody>
      </p:sp>
      <p:sp>
        <p:nvSpPr>
          <p:cNvPr id="57347" name="Text Box 4"/>
          <p:cNvSpPr txBox="1">
            <a:spLocks noChangeArrowheads="1"/>
          </p:cNvSpPr>
          <p:nvPr/>
        </p:nvSpPr>
        <p:spPr bwMode="auto">
          <a:xfrm>
            <a:off x="685800" y="1066800"/>
            <a:ext cx="8001000" cy="3067506"/>
          </a:xfrm>
          <a:prstGeom prst="rect">
            <a:avLst/>
          </a:prstGeom>
          <a:noFill/>
          <a:ln w="9525">
            <a:solidFill>
              <a:schemeClr val="tx1"/>
            </a:solidFill>
            <a:miter lim="800000"/>
            <a:headEnd/>
            <a:tailEnd/>
          </a:ln>
        </p:spPr>
        <p:txBody>
          <a:bodyPr wrap="square">
            <a:spAutoFit/>
          </a:bodyPr>
          <a:lstStyle/>
          <a:p>
            <a:pPr marL="457200" indent="-457200">
              <a:buFontTx/>
              <a:buChar char="•"/>
            </a:pPr>
            <a:r>
              <a:rPr lang="en-US" b="0" dirty="0">
                <a:latin typeface="Cambria"/>
                <a:cs typeface="Cambria"/>
              </a:rPr>
              <a:t>Let F be a set of FDs</a:t>
            </a:r>
          </a:p>
          <a:p>
            <a:pPr marL="457200" indent="-457200">
              <a:buFontTx/>
              <a:buChar char="•"/>
            </a:pPr>
            <a:r>
              <a:rPr lang="en-US" b="0" dirty="0">
                <a:latin typeface="Cambria"/>
                <a:cs typeface="Cambria"/>
              </a:rPr>
              <a:t>Remove all trivial FDs in F</a:t>
            </a:r>
          </a:p>
          <a:p>
            <a:pPr marL="457200" indent="-457200">
              <a:buFontTx/>
              <a:buChar char="•"/>
            </a:pPr>
            <a:r>
              <a:rPr lang="en-US" b="0" dirty="0">
                <a:latin typeface="Cambria"/>
                <a:cs typeface="Cambria"/>
                <a:sym typeface="Wingdings" pitchFamily="2" charset="2"/>
              </a:rPr>
              <a:t>For each X</a:t>
            </a:r>
            <a:r>
              <a:rPr lang="en-US" b="0" dirty="0">
                <a:latin typeface="Cambria"/>
                <a:cs typeface="Cambria"/>
                <a:sym typeface="Wingdings"/>
              </a:rPr>
              <a:t>A in F, check if X is a super key</a:t>
            </a:r>
          </a:p>
          <a:p>
            <a:pPr marL="914400" lvl="1" indent="-457200">
              <a:buFont typeface="Wingdings" charset="2"/>
              <a:buChar char="§"/>
            </a:pPr>
            <a:r>
              <a:rPr lang="en-US" sz="2000" b="0" dirty="0">
                <a:latin typeface="Cambria"/>
                <a:cs typeface="Cambria"/>
                <a:sym typeface="Wingdings"/>
              </a:rPr>
              <a:t>X is a super key if X</a:t>
            </a:r>
            <a:r>
              <a:rPr lang="en-US" sz="2000" b="0" baseline="30000" dirty="0">
                <a:latin typeface="Cambria"/>
                <a:cs typeface="Cambria"/>
                <a:sym typeface="Wingdings"/>
              </a:rPr>
              <a:t>+</a:t>
            </a:r>
            <a:r>
              <a:rPr lang="en-US" sz="2000" b="0" dirty="0">
                <a:latin typeface="Cambria"/>
                <a:cs typeface="Cambria"/>
                <a:sym typeface="Wingdings"/>
              </a:rPr>
              <a:t> contains all attributes in R</a:t>
            </a:r>
          </a:p>
          <a:p>
            <a:endParaRPr lang="en-US" sz="1800" b="0" dirty="0">
              <a:latin typeface="Cambria"/>
              <a:cs typeface="Cambria"/>
            </a:endParaRPr>
          </a:p>
          <a:p>
            <a:r>
              <a:rPr lang="en-US" sz="1800" b="0" dirty="0">
                <a:latin typeface="Cambria"/>
                <a:cs typeface="Cambria"/>
              </a:rPr>
              <a:t>NOTE: </a:t>
            </a:r>
          </a:p>
          <a:p>
            <a:r>
              <a:rPr lang="en-US" sz="2000" b="0" dirty="0">
                <a:latin typeface="Cambria"/>
                <a:cs typeface="Cambria"/>
              </a:rPr>
              <a:t>By default, we need to compute F</a:t>
            </a:r>
            <a:r>
              <a:rPr lang="en-US" sz="2000" b="0" baseline="30000" dirty="0">
                <a:latin typeface="Cambria"/>
                <a:cs typeface="Cambria"/>
              </a:rPr>
              <a:t>+</a:t>
            </a:r>
            <a:r>
              <a:rPr lang="en-US" sz="2000" b="0" dirty="0">
                <a:latin typeface="Cambria"/>
                <a:cs typeface="Cambria"/>
              </a:rPr>
              <a:t>, but actually we don’t have to. If every X</a:t>
            </a:r>
            <a:r>
              <a:rPr lang="en-US" sz="2000" b="0" dirty="0">
                <a:latin typeface="Cambria"/>
                <a:cs typeface="Cambria"/>
                <a:sym typeface="Wingdings"/>
              </a:rPr>
              <a:t>A in F satisfies BCNF, then it is impossible for F</a:t>
            </a:r>
            <a:r>
              <a:rPr lang="en-US" sz="2000" b="0" baseline="30000" dirty="0">
                <a:latin typeface="Cambria"/>
                <a:cs typeface="Cambria"/>
                <a:sym typeface="Wingdings"/>
              </a:rPr>
              <a:t>+</a:t>
            </a:r>
            <a:r>
              <a:rPr lang="en-US" sz="2000" b="0" dirty="0">
                <a:latin typeface="Cambria"/>
                <a:cs typeface="Cambria"/>
                <a:sym typeface="Wingdings"/>
              </a:rPr>
              <a:t> to have an FD YB such that YB violates BCNF</a:t>
            </a:r>
            <a:endParaRPr lang="en-US" b="0" dirty="0">
              <a:latin typeface="Cambria"/>
              <a:cs typeface="Cambria"/>
            </a:endParaRPr>
          </a:p>
          <a:p>
            <a:pPr marL="914400" lvl="1" indent="-457200">
              <a:buFont typeface="Wingdings" charset="2"/>
              <a:buChar char="§"/>
            </a:pPr>
            <a:endParaRPr lang="en-US" sz="800" b="0" baseline="30000" dirty="0">
              <a:latin typeface="Cambria"/>
              <a:cs typeface="Cambria"/>
              <a:sym typeface="Wingdings" pitchFamily="2" charset="2"/>
            </a:endParaRPr>
          </a:p>
        </p:txBody>
      </p:sp>
      <p:sp>
        <p:nvSpPr>
          <p:cNvPr id="5" name="Rectangle 25"/>
          <p:cNvSpPr>
            <a:spLocks noChangeArrowheads="1"/>
          </p:cNvSpPr>
          <p:nvPr/>
        </p:nvSpPr>
        <p:spPr bwMode="auto">
          <a:xfrm>
            <a:off x="457200" y="4267200"/>
            <a:ext cx="8610600" cy="2362200"/>
          </a:xfrm>
          <a:prstGeom prst="rect">
            <a:avLst/>
          </a:prstGeom>
          <a:noFill/>
          <a:ln w="12700">
            <a:noFill/>
            <a:miter lim="800000"/>
            <a:headEnd/>
            <a:tailEnd/>
          </a:ln>
        </p:spPr>
        <p:txBody>
          <a:bodyPr lIns="90488" tIns="44450" rIns="90488" bIns="44450"/>
          <a:lstStyle/>
          <a:p>
            <a:pPr>
              <a:spcBef>
                <a:spcPct val="20000"/>
              </a:spcBef>
              <a:buSzPct val="75000"/>
            </a:pPr>
            <a:r>
              <a:rPr lang="en-US" sz="2000" b="0" dirty="0">
                <a:latin typeface="Cambria"/>
                <a:cs typeface="Cambria"/>
              </a:rPr>
              <a:t>Example 1: </a:t>
            </a:r>
          </a:p>
          <a:p>
            <a:pPr marL="342900" indent="-342900">
              <a:spcBef>
                <a:spcPct val="20000"/>
              </a:spcBef>
              <a:buSzPct val="75000"/>
              <a:buFont typeface="Arial"/>
              <a:buChar char="•"/>
            </a:pPr>
            <a:r>
              <a:rPr lang="en-US" sz="2000" b="0" dirty="0">
                <a:latin typeface="Cambria"/>
                <a:cs typeface="Cambria"/>
              </a:rPr>
              <a:t>Schema: </a:t>
            </a:r>
            <a:r>
              <a:rPr lang="en-US" sz="2000" b="0" dirty="0" err="1">
                <a:latin typeface="Cambria"/>
                <a:cs typeface="Cambria"/>
              </a:rPr>
              <a:t>Hourly_Emps</a:t>
            </a:r>
            <a:r>
              <a:rPr lang="en-US" sz="1800" b="0" dirty="0">
                <a:latin typeface="Cambria"/>
                <a:cs typeface="Cambria"/>
              </a:rPr>
              <a:t> (</a:t>
            </a:r>
            <a:r>
              <a:rPr lang="en-US" sz="1800" b="0" i="1" u="sng" dirty="0" err="1">
                <a:solidFill>
                  <a:schemeClr val="accent2"/>
                </a:solidFill>
                <a:latin typeface="Cambria"/>
                <a:cs typeface="Cambria"/>
              </a:rPr>
              <a:t>ssn</a:t>
            </a:r>
            <a:r>
              <a:rPr lang="en-US" sz="1800" b="0" i="1" dirty="0">
                <a:solidFill>
                  <a:schemeClr val="accent2"/>
                </a:solidFill>
                <a:latin typeface="Cambria"/>
                <a:cs typeface="Cambria"/>
              </a:rPr>
              <a:t>, name, lot, rating, </a:t>
            </a:r>
            <a:r>
              <a:rPr lang="en-US" sz="1800" b="0" i="1" dirty="0" err="1">
                <a:solidFill>
                  <a:schemeClr val="accent2"/>
                </a:solidFill>
                <a:latin typeface="Cambria"/>
                <a:cs typeface="Cambria"/>
              </a:rPr>
              <a:t>hrly_wages</a:t>
            </a:r>
            <a:r>
              <a:rPr lang="en-US" sz="1800" b="0" dirty="0">
                <a:solidFill>
                  <a:schemeClr val="accent2"/>
                </a:solidFill>
                <a:latin typeface="Cambria"/>
                <a:cs typeface="Cambria"/>
              </a:rPr>
              <a:t>, </a:t>
            </a:r>
            <a:r>
              <a:rPr lang="en-US" sz="1800" b="0" i="1" dirty="0" err="1">
                <a:solidFill>
                  <a:schemeClr val="accent2"/>
                </a:solidFill>
                <a:latin typeface="Cambria"/>
                <a:cs typeface="Cambria"/>
              </a:rPr>
              <a:t>hrs_worked</a:t>
            </a:r>
            <a:r>
              <a:rPr lang="en-US" sz="1800" b="0" dirty="0">
                <a:latin typeface="Cambria"/>
                <a:cs typeface="Cambria"/>
              </a:rPr>
              <a:t>)</a:t>
            </a:r>
          </a:p>
          <a:p>
            <a:pPr marL="342900" indent="-342900">
              <a:spcBef>
                <a:spcPct val="20000"/>
              </a:spcBef>
              <a:buSzPct val="75000"/>
              <a:buFont typeface="Arial"/>
              <a:buChar char="•"/>
            </a:pPr>
            <a:r>
              <a:rPr lang="en-US" sz="2000" b="0" dirty="0">
                <a:latin typeface="Cambria"/>
                <a:cs typeface="Cambria"/>
              </a:rPr>
              <a:t>Constraints: </a:t>
            </a:r>
            <a:r>
              <a:rPr lang="en-US" sz="1800" b="0" i="1" dirty="0" err="1">
                <a:solidFill>
                  <a:schemeClr val="accent2"/>
                </a:solidFill>
                <a:latin typeface="Cambria"/>
                <a:cs typeface="Cambria"/>
              </a:rPr>
              <a:t>ssn</a:t>
            </a:r>
            <a:r>
              <a:rPr lang="en-US" sz="1800" b="0" dirty="0">
                <a:solidFill>
                  <a:schemeClr val="accent2"/>
                </a:solidFill>
                <a:latin typeface="Cambria"/>
                <a:cs typeface="Cambria"/>
              </a:rPr>
              <a:t> </a:t>
            </a:r>
            <a:r>
              <a:rPr lang="en-US" sz="1800" b="0" dirty="0">
                <a:latin typeface="Cambria"/>
                <a:cs typeface="Cambria"/>
              </a:rPr>
              <a:t>is the primary key and </a:t>
            </a:r>
            <a:r>
              <a:rPr lang="en-US" sz="1800" b="0" i="1" dirty="0">
                <a:solidFill>
                  <a:schemeClr val="accent2"/>
                </a:solidFill>
                <a:latin typeface="Cambria"/>
                <a:cs typeface="Cambria"/>
              </a:rPr>
              <a:t>Rating </a:t>
            </a:r>
            <a:r>
              <a:rPr lang="en-US" sz="1800" b="0" i="1" dirty="0">
                <a:solidFill>
                  <a:schemeClr val="accent2"/>
                </a:solidFill>
                <a:latin typeface="Cambria"/>
                <a:cs typeface="Cambria"/>
                <a:sym typeface="Wingdings" pitchFamily="2" charset="2"/>
              </a:rPr>
              <a:t></a:t>
            </a:r>
            <a:r>
              <a:rPr lang="en-US" sz="1800" b="0" dirty="0">
                <a:solidFill>
                  <a:schemeClr val="accent2"/>
                </a:solidFill>
                <a:latin typeface="Cambria"/>
                <a:cs typeface="Cambria"/>
              </a:rPr>
              <a:t> </a:t>
            </a:r>
            <a:r>
              <a:rPr lang="en-US" sz="1800" b="0" i="1" dirty="0" err="1">
                <a:solidFill>
                  <a:schemeClr val="accent2"/>
                </a:solidFill>
                <a:latin typeface="Cambria"/>
                <a:cs typeface="Cambria"/>
              </a:rPr>
              <a:t>hrly_wages</a:t>
            </a:r>
            <a:r>
              <a:rPr lang="en-US" sz="1800" b="0" dirty="0">
                <a:solidFill>
                  <a:schemeClr val="accent2"/>
                </a:solidFill>
                <a:latin typeface="Cambria"/>
                <a:cs typeface="Cambria"/>
              </a:rPr>
              <a:t> </a:t>
            </a:r>
          </a:p>
          <a:p>
            <a:pPr>
              <a:spcBef>
                <a:spcPct val="20000"/>
              </a:spcBef>
            </a:pPr>
            <a:r>
              <a:rPr lang="en-US" sz="2000" b="0" dirty="0">
                <a:latin typeface="Cambria"/>
                <a:cs typeface="Cambria"/>
              </a:rPr>
              <a:t>Example 2:</a:t>
            </a:r>
          </a:p>
          <a:p>
            <a:pPr marL="342900" indent="-342900">
              <a:buFont typeface="Arial"/>
              <a:buChar char="•"/>
            </a:pPr>
            <a:r>
              <a:rPr lang="en-US" sz="2000" b="0" dirty="0">
                <a:latin typeface="Cambria"/>
                <a:cs typeface="Cambria"/>
              </a:rPr>
              <a:t>Schema: R(</a:t>
            </a:r>
            <a:r>
              <a:rPr lang="en-US" sz="2000" b="0" u="sng" dirty="0">
                <a:latin typeface="Cambria"/>
                <a:cs typeface="Cambria"/>
              </a:rPr>
              <a:t>A</a:t>
            </a:r>
            <a:r>
              <a:rPr lang="en-US" sz="2000" b="0" dirty="0">
                <a:latin typeface="Cambria"/>
                <a:cs typeface="Cambria"/>
              </a:rPr>
              <a:t>, B, C, D)</a:t>
            </a:r>
          </a:p>
          <a:p>
            <a:pPr marL="342900" indent="-342900">
              <a:buFont typeface="Arial"/>
              <a:buChar char="•"/>
            </a:pPr>
            <a:r>
              <a:rPr lang="en-US" sz="2000" b="0" dirty="0">
                <a:latin typeface="Cambria"/>
                <a:cs typeface="Cambria"/>
              </a:rPr>
              <a:t>Constraints: A is the primary key, B is a candidate key, is R a BCNF?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3"/>
          <p:cNvSpPr txBox="1">
            <a:spLocks noChangeArrowheads="1"/>
          </p:cNvSpPr>
          <p:nvPr/>
        </p:nvSpPr>
        <p:spPr bwMode="auto">
          <a:xfrm>
            <a:off x="1676400" y="152400"/>
            <a:ext cx="6096000" cy="584776"/>
          </a:xfrm>
          <a:prstGeom prst="rect">
            <a:avLst/>
          </a:prstGeom>
          <a:noFill/>
          <a:ln w="9525">
            <a:noFill/>
            <a:miter lim="800000"/>
            <a:headEnd/>
            <a:tailEnd/>
          </a:ln>
        </p:spPr>
        <p:txBody>
          <a:bodyPr wrap="square">
            <a:spAutoFit/>
          </a:bodyPr>
          <a:lstStyle/>
          <a:p>
            <a:r>
              <a:rPr lang="en-US" sz="3200" b="0">
                <a:latin typeface="Cambria"/>
                <a:cs typeface="Cambria"/>
              </a:rPr>
              <a:t>Checking for BCNF Violations</a:t>
            </a:r>
          </a:p>
        </p:txBody>
      </p:sp>
      <p:sp>
        <p:nvSpPr>
          <p:cNvPr id="4" name="Rectangle 25"/>
          <p:cNvSpPr>
            <a:spLocks noChangeArrowheads="1"/>
          </p:cNvSpPr>
          <p:nvPr/>
        </p:nvSpPr>
        <p:spPr bwMode="auto">
          <a:xfrm>
            <a:off x="800100" y="2862162"/>
            <a:ext cx="7772400" cy="3124200"/>
          </a:xfrm>
          <a:prstGeom prst="rect">
            <a:avLst/>
          </a:prstGeom>
          <a:noFill/>
          <a:ln w="12700">
            <a:noFill/>
            <a:miter lim="800000"/>
            <a:headEnd/>
            <a:tailEnd/>
          </a:ln>
        </p:spPr>
        <p:txBody>
          <a:bodyPr lIns="90488" tIns="44450" rIns="90488" bIns="44450"/>
          <a:lstStyle/>
          <a:p>
            <a:pPr>
              <a:spcBef>
                <a:spcPct val="20000"/>
              </a:spcBef>
              <a:buSzPct val="75000"/>
            </a:pPr>
            <a:r>
              <a:rPr lang="en-US" sz="2000" b="0" dirty="0">
                <a:latin typeface="Cambria"/>
                <a:cs typeface="Cambria"/>
              </a:rPr>
              <a:t>Example 3</a:t>
            </a:r>
          </a:p>
          <a:p>
            <a:pPr marL="342900" indent="-342900">
              <a:spcBef>
                <a:spcPct val="20000"/>
              </a:spcBef>
              <a:buSzPct val="75000"/>
              <a:buFont typeface="Arial"/>
              <a:buChar char="•"/>
            </a:pPr>
            <a:r>
              <a:rPr lang="en-US" sz="2000" b="0" dirty="0">
                <a:latin typeface="Cambria"/>
                <a:cs typeface="Cambria"/>
              </a:rPr>
              <a:t>Schema</a:t>
            </a:r>
          </a:p>
          <a:p>
            <a:pPr marL="914400" lvl="1" indent="-457200">
              <a:spcBef>
                <a:spcPct val="20000"/>
              </a:spcBef>
              <a:buSzPct val="75000"/>
              <a:buFont typeface="Comic Sans MS" pitchFamily="66" charset="0"/>
              <a:buChar char="−"/>
            </a:pPr>
            <a:r>
              <a:rPr lang="en-US" sz="1800" b="0" dirty="0">
                <a:latin typeface="Cambria"/>
                <a:cs typeface="Cambria"/>
              </a:rPr>
              <a:t>Courses(Number, </a:t>
            </a:r>
            <a:r>
              <a:rPr lang="en-US" sz="1800" b="0" dirty="0" err="1">
                <a:latin typeface="Cambria"/>
                <a:cs typeface="Cambria"/>
              </a:rPr>
              <a:t>DepartmentName</a:t>
            </a:r>
            <a:r>
              <a:rPr lang="en-US" sz="1800" b="0" dirty="0">
                <a:latin typeface="Cambria"/>
                <a:cs typeface="Cambria"/>
              </a:rPr>
              <a:t>, </a:t>
            </a:r>
            <a:r>
              <a:rPr lang="en-US" sz="1800" b="0" dirty="0" err="1">
                <a:latin typeface="Cambria"/>
                <a:cs typeface="Cambria"/>
              </a:rPr>
              <a:t>CourseName</a:t>
            </a:r>
            <a:r>
              <a:rPr lang="en-US" sz="1800" b="0" dirty="0">
                <a:latin typeface="Cambria"/>
                <a:cs typeface="Cambria"/>
              </a:rPr>
              <a:t>, Classroom, Enrollment, </a:t>
            </a:r>
            <a:r>
              <a:rPr lang="en-US" sz="1800" b="0" dirty="0" err="1">
                <a:latin typeface="Cambria"/>
                <a:cs typeface="Cambria"/>
              </a:rPr>
              <a:t>StudentName</a:t>
            </a:r>
            <a:r>
              <a:rPr lang="en-US" sz="1800" b="0" dirty="0">
                <a:latin typeface="Cambria"/>
                <a:cs typeface="Cambria"/>
              </a:rPr>
              <a:t>, Address)</a:t>
            </a:r>
          </a:p>
          <a:p>
            <a:pPr marL="342900" indent="-342900">
              <a:spcBef>
                <a:spcPct val="20000"/>
              </a:spcBef>
              <a:buSzPct val="75000"/>
              <a:buFont typeface="Arial"/>
              <a:buChar char="•"/>
            </a:pPr>
            <a:r>
              <a:rPr lang="en-US" sz="2000" b="0" dirty="0">
                <a:latin typeface="Cambria"/>
                <a:cs typeface="Cambria"/>
              </a:rPr>
              <a:t>Constraints</a:t>
            </a:r>
            <a:endParaRPr lang="en-US" b="0" dirty="0">
              <a:latin typeface="Cambria"/>
              <a:cs typeface="Cambria"/>
            </a:endParaRPr>
          </a:p>
          <a:p>
            <a:pPr marL="914400" lvl="1" indent="-457200">
              <a:spcBef>
                <a:spcPct val="20000"/>
              </a:spcBef>
              <a:buSzPct val="75000"/>
              <a:buFont typeface="Comic Sans MS" pitchFamily="66" charset="0"/>
              <a:buChar char="−"/>
            </a:pPr>
            <a:r>
              <a:rPr lang="en-US" sz="1800" b="0" dirty="0">
                <a:latin typeface="Cambria"/>
                <a:cs typeface="Cambria"/>
              </a:rPr>
              <a:t>Number, </a:t>
            </a:r>
            <a:r>
              <a:rPr lang="en-US" sz="1800" b="0" dirty="0" err="1">
                <a:latin typeface="Cambria"/>
                <a:cs typeface="Cambria"/>
              </a:rPr>
              <a:t>DepartmentName</a:t>
            </a:r>
            <a:r>
              <a:rPr lang="en-US" sz="1800" b="0" dirty="0" err="1">
                <a:latin typeface="Cambria"/>
                <a:cs typeface="Cambria"/>
                <a:sym typeface="Wingdings"/>
              </a:rPr>
              <a:t>CourseName</a:t>
            </a:r>
            <a:endParaRPr lang="en-US" sz="1800" b="0" dirty="0">
              <a:latin typeface="Cambria"/>
              <a:cs typeface="Cambria"/>
              <a:sym typeface="Wingdings"/>
            </a:endParaRPr>
          </a:p>
          <a:p>
            <a:pPr marL="914400" lvl="1" indent="-457200">
              <a:spcBef>
                <a:spcPct val="20000"/>
              </a:spcBef>
              <a:buSzPct val="75000"/>
              <a:buFont typeface="Comic Sans MS" pitchFamily="66" charset="0"/>
              <a:buChar char="−"/>
            </a:pPr>
            <a:r>
              <a:rPr lang="en-US" sz="1800" b="0" dirty="0">
                <a:latin typeface="Cambria"/>
                <a:cs typeface="Cambria"/>
              </a:rPr>
              <a:t>Number, </a:t>
            </a:r>
            <a:r>
              <a:rPr lang="en-US" sz="1800" b="0" dirty="0" err="1">
                <a:latin typeface="Cambria"/>
                <a:cs typeface="Cambria"/>
              </a:rPr>
              <a:t>DepartmentName</a:t>
            </a:r>
            <a:r>
              <a:rPr lang="en-US" sz="1800" b="0" dirty="0" err="1">
                <a:latin typeface="Cambria"/>
                <a:cs typeface="Cambria"/>
                <a:sym typeface="Wingdings"/>
              </a:rPr>
              <a:t>Classroom</a:t>
            </a:r>
            <a:endParaRPr lang="en-US" sz="1800" b="0" dirty="0">
              <a:latin typeface="Cambria"/>
              <a:cs typeface="Cambria"/>
              <a:sym typeface="Wingdings"/>
            </a:endParaRPr>
          </a:p>
          <a:p>
            <a:pPr marL="914400" lvl="1" indent="-457200">
              <a:spcBef>
                <a:spcPct val="20000"/>
              </a:spcBef>
              <a:buSzPct val="75000"/>
              <a:buFont typeface="Comic Sans MS" pitchFamily="66" charset="0"/>
              <a:buChar char="−"/>
            </a:pPr>
            <a:r>
              <a:rPr lang="en-US" sz="1800" b="0" dirty="0">
                <a:latin typeface="Cambria"/>
                <a:cs typeface="Cambria"/>
              </a:rPr>
              <a:t>Number, </a:t>
            </a:r>
            <a:r>
              <a:rPr lang="en-US" sz="1800" b="0" dirty="0" err="1">
                <a:latin typeface="Cambria"/>
                <a:cs typeface="Cambria"/>
              </a:rPr>
              <a:t>DepartmentName</a:t>
            </a:r>
            <a:r>
              <a:rPr lang="en-US" sz="1800" b="0" dirty="0" err="1">
                <a:latin typeface="Cambria"/>
                <a:cs typeface="Cambria"/>
                <a:sym typeface="Wingdings"/>
              </a:rPr>
              <a:t>Enrollment</a:t>
            </a:r>
            <a:endParaRPr lang="en-US" sz="1800" b="0" dirty="0">
              <a:latin typeface="Cambria"/>
              <a:cs typeface="Cambria"/>
              <a:sym typeface="Wingdings"/>
            </a:endParaRPr>
          </a:p>
          <a:p>
            <a:pPr marL="342900" indent="-342900">
              <a:spcBef>
                <a:spcPct val="20000"/>
              </a:spcBef>
              <a:buSzPct val="75000"/>
              <a:buFont typeface="Arial"/>
              <a:buChar char="•"/>
            </a:pPr>
            <a:r>
              <a:rPr lang="en-US" sz="2000" b="0" dirty="0">
                <a:latin typeface="Cambria"/>
                <a:cs typeface="Cambria"/>
                <a:sym typeface="Wingdings"/>
              </a:rPr>
              <a:t>What is {Number, </a:t>
            </a:r>
            <a:r>
              <a:rPr lang="en-US" sz="2000" b="0" dirty="0" err="1">
                <a:latin typeface="Cambria"/>
                <a:cs typeface="Cambria"/>
                <a:sym typeface="Wingdings"/>
              </a:rPr>
              <a:t>DepartmentName</a:t>
            </a:r>
            <a:r>
              <a:rPr lang="en-US" sz="2000" b="0" dirty="0">
                <a:latin typeface="Cambria"/>
                <a:cs typeface="Cambria"/>
                <a:sym typeface="Wingdings"/>
              </a:rPr>
              <a:t>}</a:t>
            </a:r>
            <a:r>
              <a:rPr lang="en-US" sz="2000" b="0" baseline="30000" dirty="0">
                <a:latin typeface="Cambria"/>
                <a:cs typeface="Cambria"/>
                <a:sym typeface="Wingdings"/>
              </a:rPr>
              <a:t>+</a:t>
            </a:r>
            <a:endParaRPr lang="en-US" sz="2000" b="0" dirty="0">
              <a:latin typeface="Cambria"/>
              <a:cs typeface="Cambria"/>
              <a:sym typeface="Wingdings"/>
            </a:endParaRPr>
          </a:p>
        </p:txBody>
      </p:sp>
      <p:sp>
        <p:nvSpPr>
          <p:cNvPr id="5" name="Text Box 4"/>
          <p:cNvSpPr txBox="1">
            <a:spLocks noChangeArrowheads="1"/>
          </p:cNvSpPr>
          <p:nvPr/>
        </p:nvSpPr>
        <p:spPr bwMode="auto">
          <a:xfrm>
            <a:off x="685800" y="1000621"/>
            <a:ext cx="8001000" cy="1590179"/>
          </a:xfrm>
          <a:prstGeom prst="rect">
            <a:avLst/>
          </a:prstGeom>
          <a:noFill/>
          <a:ln w="9525">
            <a:solidFill>
              <a:schemeClr val="tx1"/>
            </a:solidFill>
            <a:miter lim="800000"/>
            <a:headEnd/>
            <a:tailEnd/>
          </a:ln>
        </p:spPr>
        <p:txBody>
          <a:bodyPr wrap="square">
            <a:spAutoFit/>
          </a:bodyPr>
          <a:lstStyle/>
          <a:p>
            <a:pPr marL="457200" indent="-457200">
              <a:buFontTx/>
              <a:buChar char="•"/>
            </a:pPr>
            <a:r>
              <a:rPr lang="en-US" b="0" dirty="0">
                <a:latin typeface="Cambria"/>
                <a:cs typeface="Cambria"/>
              </a:rPr>
              <a:t>Let F be a set of FDs</a:t>
            </a:r>
          </a:p>
          <a:p>
            <a:pPr marL="457200" indent="-457200">
              <a:buFontTx/>
              <a:buChar char="•"/>
            </a:pPr>
            <a:r>
              <a:rPr lang="en-US" b="0" dirty="0">
                <a:latin typeface="Cambria"/>
                <a:cs typeface="Cambria"/>
              </a:rPr>
              <a:t>Remove all trivial FDs in F</a:t>
            </a:r>
          </a:p>
          <a:p>
            <a:pPr marL="457200" indent="-457200">
              <a:buFontTx/>
              <a:buChar char="•"/>
            </a:pPr>
            <a:r>
              <a:rPr lang="en-US" b="0" dirty="0">
                <a:latin typeface="Cambria"/>
                <a:cs typeface="Cambria"/>
                <a:sym typeface="Wingdings" pitchFamily="2" charset="2"/>
              </a:rPr>
              <a:t>For each X</a:t>
            </a:r>
            <a:r>
              <a:rPr lang="en-US" b="0" dirty="0">
                <a:latin typeface="Cambria"/>
                <a:cs typeface="Cambria"/>
                <a:sym typeface="Wingdings"/>
              </a:rPr>
              <a:t>A in F, check if X is a super key</a:t>
            </a:r>
          </a:p>
          <a:p>
            <a:pPr marL="914400" lvl="1" indent="-457200">
              <a:buFont typeface="Wingdings" charset="2"/>
              <a:buChar char="§"/>
            </a:pPr>
            <a:r>
              <a:rPr lang="en-US" sz="2000" b="0" dirty="0">
                <a:latin typeface="Cambria"/>
                <a:cs typeface="Cambria"/>
                <a:sym typeface="Wingdings"/>
              </a:rPr>
              <a:t>X is a super key if X</a:t>
            </a:r>
            <a:r>
              <a:rPr lang="en-US" sz="2000" b="0" baseline="30000" dirty="0">
                <a:latin typeface="Cambria"/>
                <a:cs typeface="Cambria"/>
                <a:sym typeface="Wingdings"/>
              </a:rPr>
              <a:t>+</a:t>
            </a:r>
            <a:r>
              <a:rPr lang="en-US" sz="2000" b="0" dirty="0">
                <a:latin typeface="Cambria"/>
                <a:cs typeface="Cambria"/>
                <a:sym typeface="Wingdings"/>
              </a:rPr>
              <a:t> contains all attributes in R</a:t>
            </a:r>
          </a:p>
          <a:p>
            <a:pPr marL="914400" lvl="1" indent="-457200">
              <a:buFont typeface="Wingdings" charset="2"/>
              <a:buChar char="§"/>
            </a:pPr>
            <a:endParaRPr lang="en-US" sz="800" b="0" baseline="30000" dirty="0">
              <a:latin typeface="Cambria"/>
              <a:cs typeface="Cambria"/>
              <a:sym typeface="Wingdings" pitchFamily="2" charset="2"/>
            </a:endParaRPr>
          </a:p>
        </p:txBody>
      </p:sp>
    </p:spTree>
    <p:extLst>
      <p:ext uri="{BB962C8B-B14F-4D97-AF65-F5344CB8AC3E}">
        <p14:creationId xmlns:p14="http://schemas.microsoft.com/office/powerpoint/2010/main" val="3515069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3"/>
          <p:cNvSpPr txBox="1">
            <a:spLocks noChangeArrowheads="1"/>
          </p:cNvSpPr>
          <p:nvPr/>
        </p:nvSpPr>
        <p:spPr bwMode="auto">
          <a:xfrm>
            <a:off x="1905000" y="533400"/>
            <a:ext cx="5181600" cy="523220"/>
          </a:xfrm>
          <a:prstGeom prst="rect">
            <a:avLst/>
          </a:prstGeom>
          <a:noFill/>
          <a:ln w="9525">
            <a:noFill/>
            <a:miter lim="800000"/>
            <a:headEnd/>
            <a:tailEnd/>
          </a:ln>
        </p:spPr>
        <p:txBody>
          <a:bodyPr wrap="square">
            <a:spAutoFit/>
          </a:bodyPr>
          <a:lstStyle/>
          <a:p>
            <a:r>
              <a:rPr lang="en-US" sz="2800" b="0" dirty="0">
                <a:solidFill>
                  <a:srgbClr val="3333CC"/>
                </a:solidFill>
                <a:latin typeface="Cambria"/>
                <a:cs typeface="Cambria"/>
              </a:rPr>
              <a:t>Review of a few concepts</a:t>
            </a:r>
          </a:p>
        </p:txBody>
      </p:sp>
      <p:sp>
        <p:nvSpPr>
          <p:cNvPr id="57347" name="Text Box 4"/>
          <p:cNvSpPr txBox="1">
            <a:spLocks noChangeArrowheads="1"/>
          </p:cNvSpPr>
          <p:nvPr/>
        </p:nvSpPr>
        <p:spPr bwMode="auto">
          <a:xfrm>
            <a:off x="381000" y="1828800"/>
            <a:ext cx="8382000" cy="3600986"/>
          </a:xfrm>
          <a:prstGeom prst="rect">
            <a:avLst/>
          </a:prstGeom>
          <a:noFill/>
          <a:ln w="9525">
            <a:solidFill>
              <a:schemeClr val="tx1"/>
            </a:solidFill>
            <a:miter lim="800000"/>
            <a:headEnd/>
            <a:tailEnd/>
          </a:ln>
        </p:spPr>
        <p:txBody>
          <a:bodyPr wrap="square">
            <a:spAutoFit/>
          </a:bodyPr>
          <a:lstStyle/>
          <a:p>
            <a:pPr marL="457200" indent="-457200">
              <a:buFontTx/>
              <a:buChar char="•"/>
            </a:pPr>
            <a:r>
              <a:rPr lang="en-US" sz="2800" b="0" dirty="0">
                <a:solidFill>
                  <a:srgbClr val="3333CC"/>
                </a:solidFill>
                <a:latin typeface="Cambria"/>
                <a:cs typeface="Cambria"/>
              </a:rPr>
              <a:t>Trivial Dependency</a:t>
            </a:r>
          </a:p>
          <a:p>
            <a:pPr marL="914400" lvl="1" indent="-457200">
              <a:buFontTx/>
              <a:buChar char="•"/>
            </a:pPr>
            <a:r>
              <a:rPr lang="en-US" b="0" dirty="0">
                <a:latin typeface="Cambria"/>
                <a:cs typeface="Cambria"/>
              </a:rPr>
              <a:t>X</a:t>
            </a:r>
            <a:r>
              <a:rPr lang="en-US" b="0" dirty="0">
                <a:latin typeface="Cambria"/>
                <a:cs typeface="Cambria"/>
                <a:sym typeface="Wingdings"/>
              </a:rPr>
              <a:t>A, where A is a subset of X</a:t>
            </a:r>
            <a:endParaRPr lang="en-US" b="0" dirty="0">
              <a:latin typeface="Cambria"/>
              <a:cs typeface="Cambria"/>
            </a:endParaRPr>
          </a:p>
          <a:p>
            <a:pPr marL="457200" indent="-457200">
              <a:buFontTx/>
              <a:buChar char="•"/>
            </a:pPr>
            <a:r>
              <a:rPr lang="en-US" sz="2800" b="0" dirty="0">
                <a:solidFill>
                  <a:srgbClr val="3333CC"/>
                </a:solidFill>
                <a:latin typeface="Cambria"/>
                <a:cs typeface="Cambria"/>
              </a:rPr>
              <a:t>Nontrivial Dependency</a:t>
            </a:r>
          </a:p>
          <a:p>
            <a:pPr lvl="2" indent="-457200">
              <a:buFontTx/>
              <a:buChar char="•"/>
            </a:pPr>
            <a:r>
              <a:rPr lang="en-US" b="0" dirty="0">
                <a:latin typeface="Cambria"/>
                <a:cs typeface="Cambria"/>
              </a:rPr>
              <a:t>X</a:t>
            </a:r>
            <a:r>
              <a:rPr lang="en-US" b="0" dirty="0">
                <a:latin typeface="Cambria"/>
                <a:cs typeface="Cambria"/>
                <a:sym typeface="Wingdings"/>
              </a:rPr>
              <a:t>A, where A is NOT a subset of X</a:t>
            </a:r>
            <a:endParaRPr lang="en-US" b="0" dirty="0">
              <a:latin typeface="Cambria"/>
              <a:cs typeface="Cambria"/>
            </a:endParaRPr>
          </a:p>
          <a:p>
            <a:pPr marL="457200" indent="-457200">
              <a:buFontTx/>
              <a:buChar char="•"/>
            </a:pPr>
            <a:r>
              <a:rPr lang="en-US" sz="2800" b="0" dirty="0">
                <a:solidFill>
                  <a:srgbClr val="3333CC"/>
                </a:solidFill>
                <a:latin typeface="Cambria"/>
                <a:cs typeface="Cambria"/>
              </a:rPr>
              <a:t>Minimal cover </a:t>
            </a:r>
            <a:r>
              <a:rPr lang="en-US" sz="2800" b="0" dirty="0" err="1">
                <a:solidFill>
                  <a:srgbClr val="3333CC"/>
                </a:solidFill>
                <a:latin typeface="Cambria"/>
                <a:cs typeface="Cambria"/>
              </a:rPr>
              <a:t>F</a:t>
            </a:r>
            <a:r>
              <a:rPr lang="en-US" sz="2800" b="0" baseline="-25000" dirty="0" err="1">
                <a:solidFill>
                  <a:srgbClr val="3333CC"/>
                </a:solidFill>
                <a:latin typeface="Cambria"/>
                <a:cs typeface="Cambria"/>
              </a:rPr>
              <a:t>min</a:t>
            </a:r>
            <a:r>
              <a:rPr lang="en-US" sz="2800" b="0" dirty="0">
                <a:solidFill>
                  <a:srgbClr val="3333CC"/>
                </a:solidFill>
                <a:latin typeface="Cambria"/>
                <a:cs typeface="Cambria"/>
              </a:rPr>
              <a:t> = {</a:t>
            </a:r>
            <a:r>
              <a:rPr lang="en-US" b="0" dirty="0">
                <a:solidFill>
                  <a:srgbClr val="3333CC"/>
                </a:solidFill>
                <a:latin typeface="Cambria"/>
                <a:cs typeface="Cambria"/>
              </a:rPr>
              <a:t>X1</a:t>
            </a:r>
            <a:r>
              <a:rPr lang="en-US" b="0" dirty="0">
                <a:solidFill>
                  <a:srgbClr val="3333CC"/>
                </a:solidFill>
                <a:latin typeface="Cambria"/>
                <a:cs typeface="Cambria"/>
                <a:sym typeface="Wingdings"/>
              </a:rPr>
              <a:t>A1, X2A2, ..., </a:t>
            </a:r>
            <a:r>
              <a:rPr lang="en-US" b="0" dirty="0" err="1">
                <a:solidFill>
                  <a:srgbClr val="3333CC"/>
                </a:solidFill>
                <a:latin typeface="Cambria"/>
                <a:cs typeface="Cambria"/>
                <a:sym typeface="Wingdings"/>
              </a:rPr>
              <a:t>XnAn</a:t>
            </a:r>
            <a:r>
              <a:rPr lang="en-US" sz="2800" b="0" dirty="0">
                <a:solidFill>
                  <a:srgbClr val="3333CC"/>
                </a:solidFill>
                <a:latin typeface="Cambria"/>
                <a:cs typeface="Cambria"/>
                <a:sym typeface="Wingdings"/>
              </a:rPr>
              <a:t>}</a:t>
            </a:r>
          </a:p>
          <a:p>
            <a:pPr marL="914400" lvl="1" indent="-457200">
              <a:buFontTx/>
              <a:buChar char="•"/>
            </a:pPr>
            <a:r>
              <a:rPr lang="en-US" b="0" dirty="0">
                <a:latin typeface="Cambria"/>
                <a:cs typeface="Cambria"/>
                <a:sym typeface="Wingdings"/>
              </a:rPr>
              <a:t>Ai is a single attribute</a:t>
            </a:r>
          </a:p>
          <a:p>
            <a:pPr marL="914400" lvl="1" indent="-457200">
              <a:buFontTx/>
              <a:buChar char="•"/>
            </a:pPr>
            <a:r>
              <a:rPr lang="en-US" b="0" dirty="0">
                <a:latin typeface="Cambria"/>
                <a:cs typeface="Cambria"/>
                <a:sym typeface="Wingdings"/>
              </a:rPr>
              <a:t>No attribute in Xi can be removed</a:t>
            </a:r>
          </a:p>
          <a:p>
            <a:pPr marL="914400" lvl="1" indent="-457200">
              <a:buFontTx/>
              <a:buChar char="•"/>
            </a:pPr>
            <a:r>
              <a:rPr lang="en-US" b="0" dirty="0">
                <a:latin typeface="Cambria"/>
                <a:cs typeface="Cambria"/>
                <a:sym typeface="Wingdings"/>
              </a:rPr>
              <a:t>No dependency </a:t>
            </a:r>
            <a:r>
              <a:rPr lang="en-US" b="0" dirty="0" err="1">
                <a:latin typeface="Cambria"/>
                <a:cs typeface="Cambria"/>
                <a:sym typeface="Wingdings"/>
              </a:rPr>
              <a:t>XiAi</a:t>
            </a:r>
            <a:r>
              <a:rPr lang="en-US" b="0" dirty="0">
                <a:latin typeface="Cambria"/>
                <a:cs typeface="Cambria"/>
                <a:sym typeface="Wingdings"/>
              </a:rPr>
              <a:t> can be removed such that {</a:t>
            </a:r>
            <a:r>
              <a:rPr lang="en-US" b="0" dirty="0" err="1">
                <a:latin typeface="Cambria"/>
                <a:cs typeface="Cambria"/>
                <a:sym typeface="Wingdings"/>
              </a:rPr>
              <a:t>F</a:t>
            </a:r>
            <a:r>
              <a:rPr lang="en-US" b="0" baseline="-25000" dirty="0" err="1">
                <a:latin typeface="Cambria"/>
                <a:cs typeface="Cambria"/>
                <a:sym typeface="Wingdings"/>
              </a:rPr>
              <a:t>min</a:t>
            </a:r>
            <a:r>
              <a:rPr lang="en-US" b="0" dirty="0">
                <a:latin typeface="Cambria"/>
                <a:cs typeface="Cambria"/>
                <a:sym typeface="Wingdings"/>
              </a:rPr>
              <a:t> – </a:t>
            </a:r>
            <a:r>
              <a:rPr lang="en-US" b="0" dirty="0" err="1">
                <a:latin typeface="Cambria"/>
                <a:cs typeface="Cambria"/>
                <a:sym typeface="Wingdings"/>
              </a:rPr>
              <a:t>XiAi</a:t>
            </a:r>
            <a:r>
              <a:rPr lang="en-US" b="0" dirty="0">
                <a:latin typeface="Cambria"/>
                <a:cs typeface="Cambria"/>
                <a:sym typeface="Wingdings"/>
              </a:rPr>
              <a:t>}   </a:t>
            </a:r>
            <a:r>
              <a:rPr lang="en-US" b="0" dirty="0" err="1">
                <a:latin typeface="Cambria"/>
                <a:cs typeface="Cambria"/>
                <a:sym typeface="Wingdings"/>
              </a:rPr>
              <a:t>XiAi</a:t>
            </a:r>
            <a:endParaRPr lang="en-US" b="0" dirty="0">
              <a:latin typeface="Cambria"/>
              <a:cs typeface="Cambria"/>
              <a:sym typeface="Wingdings"/>
            </a:endParaRPr>
          </a:p>
        </p:txBody>
      </p:sp>
    </p:spTree>
    <p:extLst>
      <p:ext uri="{BB962C8B-B14F-4D97-AF65-F5344CB8AC3E}">
        <p14:creationId xmlns:p14="http://schemas.microsoft.com/office/powerpoint/2010/main" val="3387260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txBox="1">
            <a:spLocks noChangeArrowheads="1"/>
          </p:cNvSpPr>
          <p:nvPr/>
        </p:nvSpPr>
        <p:spPr bwMode="auto">
          <a:xfrm>
            <a:off x="762000" y="4495800"/>
            <a:ext cx="7543800" cy="1569660"/>
          </a:xfrm>
          <a:prstGeom prst="rect">
            <a:avLst/>
          </a:prstGeom>
          <a:noFill/>
          <a:ln w="9525">
            <a:solidFill>
              <a:schemeClr val="tx1"/>
            </a:solidFill>
            <a:miter lim="800000"/>
            <a:headEnd/>
            <a:tailEnd/>
          </a:ln>
        </p:spPr>
        <p:txBody>
          <a:bodyPr wrap="square">
            <a:spAutoFit/>
          </a:bodyPr>
          <a:lstStyle/>
          <a:p>
            <a:r>
              <a:rPr lang="en-US" b="0" u="sng" dirty="0">
                <a:latin typeface="Cambria"/>
                <a:cs typeface="Cambria"/>
              </a:rPr>
              <a:t>An Alternative definition </a:t>
            </a:r>
          </a:p>
          <a:p>
            <a:endParaRPr lang="en-US" b="0" dirty="0">
              <a:latin typeface="Cambria"/>
              <a:cs typeface="Cambria"/>
            </a:endParaRPr>
          </a:p>
          <a:p>
            <a:r>
              <a:rPr lang="en-US" b="0" dirty="0">
                <a:latin typeface="Cambria"/>
                <a:cs typeface="Cambria"/>
              </a:rPr>
              <a:t>Let R be a relation and F a minimum cover. R is in BCNF if </a:t>
            </a:r>
            <a:r>
              <a:rPr lang="en-US" b="0" dirty="0">
                <a:solidFill>
                  <a:srgbClr val="FF0000"/>
                </a:solidFill>
                <a:latin typeface="Cambria"/>
                <a:cs typeface="Cambria"/>
              </a:rPr>
              <a:t>for every dependency X</a:t>
            </a:r>
            <a:r>
              <a:rPr lang="en-US" b="0" dirty="0">
                <a:solidFill>
                  <a:srgbClr val="FF0000"/>
                </a:solidFill>
                <a:latin typeface="Cambria"/>
                <a:cs typeface="Cambria"/>
                <a:sym typeface="Wingdings"/>
              </a:rPr>
              <a:t>A in F, X must be a key.</a:t>
            </a:r>
            <a:endParaRPr lang="en-US" b="0" dirty="0">
              <a:solidFill>
                <a:srgbClr val="FF0000"/>
              </a:solidFill>
              <a:latin typeface="Cambria"/>
              <a:cs typeface="Cambria"/>
              <a:sym typeface="Wingdings" pitchFamily="2" charset="2"/>
            </a:endParaRPr>
          </a:p>
        </p:txBody>
      </p:sp>
      <p:sp>
        <p:nvSpPr>
          <p:cNvPr id="9" name="Text Box 2"/>
          <p:cNvSpPr txBox="1">
            <a:spLocks noChangeArrowheads="1"/>
          </p:cNvSpPr>
          <p:nvPr/>
        </p:nvSpPr>
        <p:spPr bwMode="auto">
          <a:xfrm>
            <a:off x="1219200" y="304800"/>
            <a:ext cx="5374914" cy="523220"/>
          </a:xfrm>
          <a:prstGeom prst="rect">
            <a:avLst/>
          </a:prstGeom>
          <a:noFill/>
          <a:ln w="9525">
            <a:noFill/>
            <a:miter lim="800000"/>
            <a:headEnd/>
            <a:tailEnd/>
          </a:ln>
        </p:spPr>
        <p:txBody>
          <a:bodyPr wrap="none">
            <a:spAutoFit/>
          </a:bodyPr>
          <a:lstStyle/>
          <a:p>
            <a:r>
              <a:rPr lang="en-US" sz="2800" b="0">
                <a:solidFill>
                  <a:srgbClr val="3333CC"/>
                </a:solidFill>
                <a:latin typeface="Cambria"/>
                <a:cs typeface="Cambria"/>
              </a:rPr>
              <a:t>Boyce-Codd Normal Form (BCNF)</a:t>
            </a:r>
          </a:p>
        </p:txBody>
      </p:sp>
      <p:sp>
        <p:nvSpPr>
          <p:cNvPr id="10" name="Text Box 3"/>
          <p:cNvSpPr txBox="1">
            <a:spLocks noChangeArrowheads="1"/>
          </p:cNvSpPr>
          <p:nvPr/>
        </p:nvSpPr>
        <p:spPr bwMode="auto">
          <a:xfrm>
            <a:off x="762000" y="892076"/>
            <a:ext cx="7543800" cy="2308324"/>
          </a:xfrm>
          <a:prstGeom prst="rect">
            <a:avLst/>
          </a:prstGeom>
          <a:noFill/>
          <a:ln w="9525">
            <a:solidFill>
              <a:schemeClr val="tx1"/>
            </a:solidFill>
            <a:miter lim="800000"/>
            <a:headEnd/>
            <a:tailEnd/>
          </a:ln>
        </p:spPr>
        <p:txBody>
          <a:bodyPr wrap="square">
            <a:spAutoFit/>
          </a:bodyPr>
          <a:lstStyle/>
          <a:p>
            <a:r>
              <a:rPr lang="en-US" b="0" u="sng" dirty="0">
                <a:latin typeface="Cambria"/>
                <a:cs typeface="Cambria"/>
              </a:rPr>
              <a:t>Original Definition</a:t>
            </a:r>
          </a:p>
          <a:p>
            <a:endParaRPr lang="en-US" b="0" u="sng" dirty="0">
              <a:latin typeface="Cambria"/>
              <a:cs typeface="Cambria"/>
            </a:endParaRPr>
          </a:p>
          <a:p>
            <a:r>
              <a:rPr lang="en-US" b="0" dirty="0">
                <a:latin typeface="Cambria"/>
                <a:cs typeface="Cambria"/>
              </a:rPr>
              <a:t>A relation R is in BCNF if whenever an FD X</a:t>
            </a:r>
            <a:r>
              <a:rPr lang="en-US" b="0" dirty="0">
                <a:latin typeface="Cambria"/>
                <a:cs typeface="Cambria"/>
                <a:sym typeface="Wingdings" pitchFamily="2" charset="2"/>
              </a:rPr>
              <a:t>A holds in R, one of the following statements is true.</a:t>
            </a:r>
          </a:p>
          <a:p>
            <a:pPr marL="800100" lvl="1" indent="-342900">
              <a:buFont typeface="Arial"/>
              <a:buChar char="•"/>
            </a:pPr>
            <a:r>
              <a:rPr lang="en-US" b="0" dirty="0">
                <a:latin typeface="Cambria"/>
                <a:cs typeface="Cambria"/>
                <a:sym typeface="Wingdings" pitchFamily="2" charset="2"/>
              </a:rPr>
              <a:t>XA is a trivial FD.</a:t>
            </a:r>
          </a:p>
          <a:p>
            <a:pPr marL="800100" lvl="1" indent="-342900">
              <a:buFont typeface="Arial"/>
              <a:buChar char="•"/>
            </a:pPr>
            <a:r>
              <a:rPr lang="en-US" b="0" dirty="0">
                <a:latin typeface="Cambria"/>
                <a:cs typeface="Cambria"/>
                <a:sym typeface="Wingdings" pitchFamily="2" charset="2"/>
              </a:rPr>
              <a:t>X is a </a:t>
            </a:r>
            <a:r>
              <a:rPr lang="en-US" b="0" dirty="0" err="1">
                <a:latin typeface="Cambria"/>
                <a:cs typeface="Cambria"/>
                <a:sym typeface="Wingdings" pitchFamily="2" charset="2"/>
              </a:rPr>
              <a:t>superkey</a:t>
            </a:r>
            <a:r>
              <a:rPr lang="en-US" b="0" dirty="0">
                <a:latin typeface="Cambria"/>
                <a:cs typeface="Cambria"/>
                <a:sym typeface="Wingdings" pitchFamily="2" charset="2"/>
              </a:rPr>
              <a:t>.</a:t>
            </a:r>
          </a:p>
        </p:txBody>
      </p:sp>
      <p:sp>
        <p:nvSpPr>
          <p:cNvPr id="3" name="Up-Down Arrow 2"/>
          <p:cNvSpPr/>
          <p:nvPr/>
        </p:nvSpPr>
        <p:spPr bwMode="auto">
          <a:xfrm>
            <a:off x="4267200" y="3505200"/>
            <a:ext cx="381000" cy="685800"/>
          </a:xfrm>
          <a:prstGeom prst="up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Cambria"/>
              <a:cs typeface="Cambria"/>
            </a:endParaRPr>
          </a:p>
        </p:txBody>
      </p:sp>
    </p:spTree>
    <p:extLst>
      <p:ext uri="{BB962C8B-B14F-4D97-AF65-F5344CB8AC3E}">
        <p14:creationId xmlns:p14="http://schemas.microsoft.com/office/powerpoint/2010/main" val="2198846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3"/>
          <p:cNvSpPr txBox="1">
            <a:spLocks noChangeArrowheads="1"/>
          </p:cNvSpPr>
          <p:nvPr/>
        </p:nvSpPr>
        <p:spPr bwMode="auto">
          <a:xfrm>
            <a:off x="1905000" y="381000"/>
            <a:ext cx="5181600" cy="523220"/>
          </a:xfrm>
          <a:prstGeom prst="rect">
            <a:avLst/>
          </a:prstGeom>
          <a:noFill/>
          <a:ln w="9525">
            <a:noFill/>
            <a:miter lim="800000"/>
            <a:headEnd/>
            <a:tailEnd/>
          </a:ln>
        </p:spPr>
        <p:txBody>
          <a:bodyPr wrap="square">
            <a:spAutoFit/>
          </a:bodyPr>
          <a:lstStyle/>
          <a:p>
            <a:r>
              <a:rPr lang="en-US" sz="2800" b="0" dirty="0">
                <a:solidFill>
                  <a:srgbClr val="3333CC"/>
                </a:solidFill>
                <a:latin typeface="Cambria"/>
                <a:cs typeface="Cambria"/>
              </a:rPr>
              <a:t>Checking for BCNF Violations</a:t>
            </a:r>
          </a:p>
        </p:txBody>
      </p:sp>
      <p:sp>
        <p:nvSpPr>
          <p:cNvPr id="57347" name="Text Box 4"/>
          <p:cNvSpPr txBox="1">
            <a:spLocks noChangeArrowheads="1"/>
          </p:cNvSpPr>
          <p:nvPr/>
        </p:nvSpPr>
        <p:spPr bwMode="auto">
          <a:xfrm>
            <a:off x="914400" y="1371600"/>
            <a:ext cx="7467600" cy="1754326"/>
          </a:xfrm>
          <a:prstGeom prst="rect">
            <a:avLst/>
          </a:prstGeom>
          <a:noFill/>
          <a:ln w="9525">
            <a:solidFill>
              <a:schemeClr val="tx1"/>
            </a:solidFill>
            <a:miter lim="800000"/>
            <a:headEnd/>
            <a:tailEnd/>
          </a:ln>
        </p:spPr>
        <p:txBody>
          <a:bodyPr wrap="square">
            <a:spAutoFit/>
          </a:bodyPr>
          <a:lstStyle/>
          <a:p>
            <a:pPr marL="457200" indent="-457200">
              <a:buFontTx/>
              <a:buChar char="•"/>
            </a:pPr>
            <a:r>
              <a:rPr lang="en-US" sz="2800" b="0" dirty="0">
                <a:latin typeface="Cambria"/>
                <a:cs typeface="Cambria"/>
              </a:rPr>
              <a:t>Let F be a set of FDs</a:t>
            </a:r>
          </a:p>
          <a:p>
            <a:pPr marL="457200" indent="-457200">
              <a:buFontTx/>
              <a:buChar char="•"/>
            </a:pPr>
            <a:r>
              <a:rPr lang="en-US" sz="2800" b="0" dirty="0">
                <a:latin typeface="Cambria"/>
                <a:cs typeface="Cambria"/>
              </a:rPr>
              <a:t>Make F a minimum cover</a:t>
            </a:r>
          </a:p>
          <a:p>
            <a:pPr marL="457200" indent="-457200">
              <a:buFontTx/>
              <a:buChar char="•"/>
            </a:pPr>
            <a:r>
              <a:rPr lang="en-US" sz="2800" b="0" dirty="0">
                <a:latin typeface="Cambria"/>
                <a:cs typeface="Cambria"/>
                <a:sym typeface="Wingdings" pitchFamily="2" charset="2"/>
              </a:rPr>
              <a:t>For each X</a:t>
            </a:r>
            <a:r>
              <a:rPr lang="en-US" sz="2800" b="0" dirty="0">
                <a:latin typeface="Cambria"/>
                <a:cs typeface="Cambria"/>
                <a:sym typeface="Wingdings"/>
              </a:rPr>
              <a:t>A in F, check if X is a key</a:t>
            </a:r>
          </a:p>
          <a:p>
            <a:pPr marL="914400" lvl="1" indent="-457200">
              <a:buFont typeface="Wingdings" charset="2"/>
              <a:buChar char="§"/>
            </a:pPr>
            <a:r>
              <a:rPr lang="en-US" b="0" dirty="0">
                <a:latin typeface="Cambria"/>
                <a:cs typeface="Cambria"/>
                <a:sym typeface="Wingdings"/>
              </a:rPr>
              <a:t>X is a key if X</a:t>
            </a:r>
            <a:r>
              <a:rPr lang="en-US" b="0" baseline="30000" dirty="0">
                <a:latin typeface="Cambria"/>
                <a:cs typeface="Cambria"/>
                <a:sym typeface="Wingdings"/>
              </a:rPr>
              <a:t>+</a:t>
            </a:r>
            <a:r>
              <a:rPr lang="en-US" b="0" dirty="0">
                <a:latin typeface="Cambria"/>
                <a:cs typeface="Cambria"/>
                <a:sym typeface="Wingdings"/>
              </a:rPr>
              <a:t> contains all attributes in R</a:t>
            </a:r>
          </a:p>
        </p:txBody>
      </p:sp>
      <p:sp>
        <p:nvSpPr>
          <p:cNvPr id="5" name="Text Box 4"/>
          <p:cNvSpPr txBox="1">
            <a:spLocks noChangeArrowheads="1"/>
          </p:cNvSpPr>
          <p:nvPr/>
        </p:nvSpPr>
        <p:spPr bwMode="auto">
          <a:xfrm>
            <a:off x="914400" y="4343400"/>
            <a:ext cx="7467600" cy="1815882"/>
          </a:xfrm>
          <a:prstGeom prst="rect">
            <a:avLst/>
          </a:prstGeom>
          <a:noFill/>
          <a:ln w="9525">
            <a:solidFill>
              <a:schemeClr val="tx1"/>
            </a:solidFill>
            <a:miter lim="800000"/>
            <a:headEnd/>
            <a:tailEnd/>
          </a:ln>
        </p:spPr>
        <p:txBody>
          <a:bodyPr wrap="square">
            <a:spAutoFit/>
          </a:bodyPr>
          <a:lstStyle/>
          <a:p>
            <a:pPr marL="457200" indent="-457200">
              <a:buFontTx/>
              <a:buChar char="•"/>
            </a:pPr>
            <a:r>
              <a:rPr lang="en-US" sz="2800" b="0" dirty="0">
                <a:latin typeface="Cambria"/>
                <a:cs typeface="Cambria"/>
              </a:rPr>
              <a:t>Let F be a set of FDs</a:t>
            </a:r>
          </a:p>
          <a:p>
            <a:pPr marL="457200" indent="-457200">
              <a:buFontTx/>
              <a:buChar char="•"/>
            </a:pPr>
            <a:r>
              <a:rPr lang="en-US" sz="2800" b="0" dirty="0">
                <a:latin typeface="Cambria"/>
                <a:cs typeface="Cambria"/>
              </a:rPr>
              <a:t>For each dependancy X</a:t>
            </a:r>
            <a:r>
              <a:rPr lang="en-US" sz="2800" b="0" dirty="0">
                <a:latin typeface="Cambria"/>
                <a:cs typeface="Cambria"/>
                <a:sym typeface="Wingdings"/>
              </a:rPr>
              <a:t>A in F</a:t>
            </a:r>
            <a:endParaRPr lang="en-US" sz="2800" b="0" dirty="0">
              <a:latin typeface="Cambria"/>
              <a:cs typeface="Cambria"/>
              <a:sym typeface="Wingdings" pitchFamily="2" charset="2"/>
            </a:endParaRPr>
          </a:p>
          <a:p>
            <a:pPr marL="457200" indent="-457200">
              <a:buFontTx/>
              <a:buChar char="•"/>
            </a:pPr>
            <a:r>
              <a:rPr lang="en-US" sz="2800" b="0" dirty="0">
                <a:latin typeface="Cambria"/>
                <a:cs typeface="Cambria"/>
                <a:sym typeface="Wingdings" pitchFamily="2" charset="2"/>
              </a:rPr>
              <a:t>Compute X</a:t>
            </a:r>
            <a:r>
              <a:rPr lang="en-US" sz="2800" b="0" baseline="30000" dirty="0">
                <a:latin typeface="Cambria"/>
                <a:cs typeface="Cambria"/>
                <a:sym typeface="Wingdings" pitchFamily="2" charset="2"/>
              </a:rPr>
              <a:t>+ , </a:t>
            </a:r>
          </a:p>
          <a:p>
            <a:pPr marL="457200" indent="-457200">
              <a:buFontTx/>
              <a:buChar char="•"/>
            </a:pPr>
            <a:r>
              <a:rPr lang="en-US" sz="2800" b="0" dirty="0">
                <a:latin typeface="Cambria"/>
                <a:cs typeface="Cambria"/>
                <a:sym typeface="Wingdings" pitchFamily="2" charset="2"/>
              </a:rPr>
              <a:t>check if either X</a:t>
            </a:r>
            <a:r>
              <a:rPr lang="en-US" sz="2800" b="0" baseline="30000" dirty="0">
                <a:latin typeface="Cambria"/>
                <a:cs typeface="Cambria"/>
                <a:sym typeface="Wingdings" pitchFamily="2" charset="2"/>
              </a:rPr>
              <a:t>+</a:t>
            </a:r>
            <a:r>
              <a:rPr lang="en-US" sz="2800" b="0" dirty="0">
                <a:latin typeface="Cambria"/>
                <a:cs typeface="Cambria"/>
                <a:sym typeface="Wingdings" pitchFamily="2" charset="2"/>
              </a:rPr>
              <a:t>={X} or X</a:t>
            </a:r>
            <a:r>
              <a:rPr lang="en-US" sz="2800" b="0" baseline="30000" dirty="0">
                <a:latin typeface="Cambria"/>
                <a:cs typeface="Cambria"/>
                <a:sym typeface="Wingdings" pitchFamily="2" charset="2"/>
              </a:rPr>
              <a:t>+</a:t>
            </a:r>
            <a:r>
              <a:rPr lang="en-US" sz="2800" b="0" dirty="0">
                <a:latin typeface="Cambria"/>
                <a:cs typeface="Cambria"/>
                <a:sym typeface="Wingdings" pitchFamily="2" charset="2"/>
              </a:rPr>
              <a:t>=R</a:t>
            </a:r>
            <a:endParaRPr lang="en-US" b="0" dirty="0">
              <a:latin typeface="Cambria"/>
              <a:cs typeface="Cambria"/>
              <a:sym typeface="Wingdings"/>
            </a:endParaRPr>
          </a:p>
        </p:txBody>
      </p:sp>
      <p:sp>
        <p:nvSpPr>
          <p:cNvPr id="6" name="Up-Down Arrow 5"/>
          <p:cNvSpPr/>
          <p:nvPr/>
        </p:nvSpPr>
        <p:spPr bwMode="auto">
          <a:xfrm>
            <a:off x="4114800" y="3352800"/>
            <a:ext cx="381000" cy="685800"/>
          </a:xfrm>
          <a:prstGeom prst="up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Cambria"/>
              <a:cs typeface="Cambria"/>
            </a:endParaRPr>
          </a:p>
        </p:txBody>
      </p:sp>
    </p:spTree>
    <p:extLst>
      <p:ext uri="{BB962C8B-B14F-4D97-AF65-F5344CB8AC3E}">
        <p14:creationId xmlns:p14="http://schemas.microsoft.com/office/powerpoint/2010/main" val="4059246331"/>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21225</TotalTime>
  <Words>4470</Words>
  <Application>Microsoft Macintosh PowerPoint</Application>
  <PresentationFormat>On-screen Show (4:3)</PresentationFormat>
  <Paragraphs>537</Paragraphs>
  <Slides>43</Slides>
  <Notes>39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43</vt:i4>
      </vt:variant>
    </vt:vector>
  </HeadingPairs>
  <TitlesOfParts>
    <vt:vector size="51" baseType="lpstr">
      <vt:lpstr>Arial</vt:lpstr>
      <vt:lpstr>Cambria</vt:lpstr>
      <vt:lpstr>Comic Sans MS</vt:lpstr>
      <vt:lpstr>Times New Roman</vt:lpstr>
      <vt:lpstr>Wingdings</vt:lpstr>
      <vt:lpstr>Default Design</vt:lpstr>
      <vt:lpstr>Document</vt:lpstr>
      <vt:lpstr>Equation</vt:lpstr>
      <vt:lpstr>Important Concepts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vt:lpstr>
      <vt:lpstr>PowerPoint Presentation</vt:lpstr>
      <vt:lpstr>Determine Normal Forms</vt:lpstr>
      <vt:lpstr>Exercise 1</vt:lpstr>
      <vt:lpstr>Exercise 2</vt:lpstr>
      <vt:lpstr>Exercise 3</vt:lpstr>
      <vt:lpstr>Exercise 4</vt:lpstr>
      <vt:lpstr>PowerPoint Presentation</vt:lpstr>
    </vt:vector>
  </TitlesOfParts>
  <Company>Iowa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Department of Computer Scienc</dc:creator>
  <cp:lastModifiedBy>Cai, Ying [COM S]</cp:lastModifiedBy>
  <cp:revision>1081</cp:revision>
  <dcterms:created xsi:type="dcterms:W3CDTF">2000-01-30T15:49:14Z</dcterms:created>
  <dcterms:modified xsi:type="dcterms:W3CDTF">2020-09-17T21:34:08Z</dcterms:modified>
</cp:coreProperties>
</file>