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522" r:id="rId2"/>
    <p:sldId id="447" r:id="rId3"/>
    <p:sldId id="507" r:id="rId4"/>
    <p:sldId id="509" r:id="rId5"/>
    <p:sldId id="508" r:id="rId6"/>
    <p:sldId id="511" r:id="rId7"/>
    <p:sldId id="512" r:id="rId8"/>
    <p:sldId id="513" r:id="rId9"/>
    <p:sldId id="514" r:id="rId10"/>
    <p:sldId id="468" r:id="rId11"/>
    <p:sldId id="516" r:id="rId12"/>
    <p:sldId id="515" r:id="rId13"/>
    <p:sldId id="517" r:id="rId14"/>
    <p:sldId id="470" r:id="rId15"/>
    <p:sldId id="471" r:id="rId16"/>
    <p:sldId id="506" r:id="rId17"/>
    <p:sldId id="472" r:id="rId18"/>
    <p:sldId id="473" r:id="rId19"/>
    <p:sldId id="476" r:id="rId2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5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660066"/>
    <a:srgbClr val="FFCC00"/>
    <a:srgbClr val="FFFF00"/>
    <a:srgbClr val="CC0099"/>
    <a:srgbClr val="FFFFCC"/>
    <a:srgbClr val="FF0000"/>
    <a:srgbClr val="FFD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60" autoAdjust="0"/>
    <p:restoredTop sz="97514" autoAdjust="0"/>
  </p:normalViewPr>
  <p:slideViewPr>
    <p:cSldViewPr>
      <p:cViewPr varScale="1">
        <p:scale>
          <a:sx n="128" d="100"/>
          <a:sy n="128" d="100"/>
        </p:scale>
        <p:origin x="504" y="176"/>
      </p:cViewPr>
      <p:guideLst>
        <p:guide orient="horz" pos="2160"/>
        <p:guide pos="25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5" tIns="48472" rIns="96945" bIns="48472" numCol="1" anchor="t" anchorCtr="0" compatLnSpc="1">
            <a:prstTxWarp prst="textNoShape">
              <a:avLst/>
            </a:prstTxWarp>
          </a:bodyPr>
          <a:lstStyle>
            <a:lvl1pPr defTabSz="969963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5" tIns="48472" rIns="96945" bIns="48472" numCol="1" anchor="t" anchorCtr="0" compatLnSpc="1">
            <a:prstTxWarp prst="textNoShape">
              <a:avLst/>
            </a:prstTxWarp>
          </a:bodyPr>
          <a:lstStyle>
            <a:lvl1pPr algn="r" defTabSz="969963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5" tIns="48472" rIns="96945" bIns="48472" numCol="1" anchor="b" anchorCtr="0" compatLnSpc="1">
            <a:prstTxWarp prst="textNoShape">
              <a:avLst/>
            </a:prstTxWarp>
          </a:bodyPr>
          <a:lstStyle>
            <a:lvl1pPr defTabSz="969963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5" tIns="48472" rIns="96945" bIns="48472" numCol="1" anchor="b" anchorCtr="0" compatLnSpc="1">
            <a:prstTxWarp prst="textNoShape">
              <a:avLst/>
            </a:prstTxWarp>
          </a:bodyPr>
          <a:lstStyle>
            <a:lvl1pPr algn="r" defTabSz="969963">
              <a:defRPr sz="1300">
                <a:latin typeface="Times New Roman" pitchFamily="18" charset="0"/>
              </a:defRPr>
            </a:lvl1pPr>
          </a:lstStyle>
          <a:p>
            <a:fld id="{952853A2-50DE-4B62-A701-F7E3FABE44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82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13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0" tIns="47416" rIns="94830" bIns="47416" numCol="1" anchor="t" anchorCtr="0" compatLnSpc="1">
            <a:prstTxWarp prst="textNoShape">
              <a:avLst/>
            </a:prstTxWarp>
          </a:bodyPr>
          <a:lstStyle>
            <a:lvl1pPr defTabSz="947738">
              <a:defRPr sz="1300"/>
            </a:lvl1pPr>
          </a:lstStyle>
          <a:p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3850" y="0"/>
            <a:ext cx="31813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0" tIns="47416" rIns="94830" bIns="47416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/>
            </a:lvl1pPr>
          </a:lstStyle>
          <a:p>
            <a:endParaRPr lang="en-US"/>
          </a:p>
        </p:txBody>
      </p:sp>
      <p:sp>
        <p:nvSpPr>
          <p:cNvPr id="1269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4600" y="708025"/>
            <a:ext cx="4827588" cy="3621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088" y="4564063"/>
            <a:ext cx="5407025" cy="432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0" tIns="47416" rIns="94830" bIns="474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8125"/>
            <a:ext cx="31813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0" tIns="47416" rIns="94830" bIns="47416" numCol="1" anchor="b" anchorCtr="0" compatLnSpc="1">
            <a:prstTxWarp prst="textNoShape">
              <a:avLst/>
            </a:prstTxWarp>
          </a:bodyPr>
          <a:lstStyle>
            <a:lvl1pPr defTabSz="947738">
              <a:defRPr sz="1300"/>
            </a:lvl1pPr>
          </a:lstStyle>
          <a:p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3850" y="9128125"/>
            <a:ext cx="31813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0" tIns="47416" rIns="94830" bIns="47416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/>
            </a:lvl1pPr>
          </a:lstStyle>
          <a:p>
            <a:fld id="{6FC4DE18-8089-46CC-807A-FA67B697BA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51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359123-8EDB-4F30-878A-E6E6CE4A257B}" type="slidenum">
              <a:rPr lang="en-US"/>
              <a:pPr/>
              <a:t>1</a:t>
            </a:fld>
            <a:endParaRPr 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3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A1CDC-217B-4855-BE93-0A8F48F5DD20}" type="slidenum">
              <a:rPr lang="en-US"/>
              <a:pPr/>
              <a:t>10</a:t>
            </a:fld>
            <a:endParaRPr lang="en-US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A1CDC-217B-4855-BE93-0A8F48F5DD20}" type="slidenum">
              <a:rPr lang="en-US"/>
              <a:pPr/>
              <a:t>11</a:t>
            </a:fld>
            <a:endParaRPr lang="en-US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A1CDC-217B-4855-BE93-0A8F48F5DD20}" type="slidenum">
              <a:rPr lang="en-US"/>
              <a:pPr/>
              <a:t>12</a:t>
            </a:fld>
            <a:endParaRPr lang="en-US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A1CDC-217B-4855-BE93-0A8F48F5DD20}" type="slidenum">
              <a:rPr lang="en-US"/>
              <a:pPr/>
              <a:t>13</a:t>
            </a:fld>
            <a:endParaRPr lang="en-US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79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8658FD-F2B8-4159-A090-00D2C6AC8929}" type="slidenum">
              <a:rPr lang="en-US"/>
              <a:pPr/>
              <a:t>14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r>
              <a:rPr lang="en-US"/>
              <a:t>This exercise comes from Chapter 4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BE2726-3292-4CE6-AAE1-918B420AB8D7}" type="slidenum">
              <a:rPr lang="en-US"/>
              <a:pPr/>
              <a:t>15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F2D26F-8E73-42F9-90FA-5C9F9C17631F}" type="slidenum">
              <a:rPr lang="en-US"/>
              <a:pPr/>
              <a:t>16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F2D26F-8E73-42F9-90FA-5C9F9C17631F}" type="slidenum">
              <a:rPr lang="en-US"/>
              <a:pPr/>
              <a:t>17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4B0B4B-EAD5-4E4C-87A5-492393855D65}" type="slidenum">
              <a:rPr lang="en-US"/>
              <a:pPr/>
              <a:t>18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4F7402-DD39-4432-8188-7220E8AB6228}" type="slidenum">
              <a:rPr lang="en-US"/>
              <a:pPr/>
              <a:t>19</a:t>
            </a:fld>
            <a:endParaRPr lang="en-US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359123-8EDB-4F30-878A-E6E6CE4A257B}" type="slidenum">
              <a:rPr lang="en-US"/>
              <a:pPr/>
              <a:t>2</a:t>
            </a:fld>
            <a:endParaRPr 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3C5FA5-A3F7-4CE8-BC9F-E66425B27411}" type="slidenum">
              <a:rPr lang="en-US"/>
              <a:pPr/>
              <a:t>3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3C5FA5-A3F7-4CE8-BC9F-E66425B27411}" type="slidenum">
              <a:rPr lang="en-US"/>
              <a:pPr/>
              <a:t>4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3C5FA5-A3F7-4CE8-BC9F-E66425B27411}" type="slidenum">
              <a:rPr lang="en-US"/>
              <a:pPr/>
              <a:t>5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3C5FA5-A3F7-4CE8-BC9F-E66425B27411}" type="slidenum">
              <a:rPr lang="en-US"/>
              <a:pPr/>
              <a:t>6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3C5FA5-A3F7-4CE8-BC9F-E66425B27411}" type="slidenum">
              <a:rPr lang="en-US"/>
              <a:pPr/>
              <a:t>7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3C5FA5-A3F7-4CE8-BC9F-E66425B27411}" type="slidenum">
              <a:rPr lang="en-US"/>
              <a:pPr/>
              <a:t>8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3C5FA5-A3F7-4CE8-BC9F-E66425B27411}" type="slidenum">
              <a:rPr lang="en-US"/>
              <a:pPr/>
              <a:t>9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8D4FE-4A6D-4D5D-8397-D8BE38861C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B33702-9513-4D92-9AEC-0A719A9D27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5C0FB4-BFE9-4C9D-AD73-01B766F122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1E1A93-D47C-4DCB-8A33-D1E7EEADE8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F4DBEC2-225A-4FE0-8A24-0CECC808E7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D64ECC-E2D4-479E-9283-C9FA0E7C30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157175-7011-446F-AA99-A38B5EB6D9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8C92-56FE-438A-830E-A8BD0D3CE4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C5F1A0-00B0-4D2E-911A-316A6067BD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BA8F49-1D62-4080-A4DE-A9BA13EFF8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DADE7E-E2C8-4934-A7CD-DBF51C40CE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D54F59-556B-421E-9BCC-EF3FB59A07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48C3B8-7B5D-42B6-B6B0-9FF75FB605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E935863C-B6DD-40F6-BC4B-22EC722ADE7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ChangeArrowheads="1"/>
          </p:cNvSpPr>
          <p:nvPr/>
        </p:nvSpPr>
        <p:spPr bwMode="auto">
          <a:xfrm>
            <a:off x="457200" y="171915"/>
            <a:ext cx="8229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r>
              <a:rPr lang="en-US" sz="3600" dirty="0">
                <a:solidFill>
                  <a:srgbClr val="CC0066"/>
                </a:solidFill>
                <a:latin typeface="+mn-lt"/>
              </a:rPr>
              <a:t>What operators you want for table? </a:t>
            </a:r>
          </a:p>
        </p:txBody>
      </p:sp>
      <p:sp>
        <p:nvSpPr>
          <p:cNvPr id="357379" name="Rectangle 3"/>
          <p:cNvSpPr>
            <a:spLocks noChangeArrowheads="1"/>
          </p:cNvSpPr>
          <p:nvPr/>
        </p:nvSpPr>
        <p:spPr bwMode="auto">
          <a:xfrm>
            <a:off x="1371600" y="1066800"/>
            <a:ext cx="6172200" cy="541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atin typeface="+mn-lt"/>
              </a:rPr>
              <a:t>Definition</a:t>
            </a:r>
          </a:p>
          <a:p>
            <a:pPr marL="914400" lvl="1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>
                <a:latin typeface="+mn-lt"/>
              </a:rPr>
              <a:t>Create a table</a:t>
            </a:r>
          </a:p>
          <a:p>
            <a:pPr marL="914400" lvl="1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>
                <a:latin typeface="+mn-lt"/>
              </a:rPr>
              <a:t>Drop a table</a:t>
            </a:r>
          </a:p>
          <a:p>
            <a:pPr marL="914400" lvl="1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>
                <a:latin typeface="+mn-lt"/>
              </a:rPr>
              <a:t>Alter a table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atin typeface="+mn-lt"/>
              </a:rPr>
              <a:t>Manipulation</a:t>
            </a:r>
          </a:p>
          <a:p>
            <a:pPr marL="914400" lvl="1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>
                <a:latin typeface="+mn-lt"/>
              </a:rPr>
              <a:t>Insert a record</a:t>
            </a:r>
          </a:p>
          <a:p>
            <a:pPr marL="914400" lvl="1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>
                <a:latin typeface="+mn-lt"/>
              </a:rPr>
              <a:t>Delete a record</a:t>
            </a:r>
          </a:p>
          <a:p>
            <a:pPr marL="914400" lvl="1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>
                <a:latin typeface="+mn-lt"/>
              </a:rPr>
              <a:t>Search a record</a:t>
            </a:r>
          </a:p>
          <a:p>
            <a:pPr marL="914400" lvl="1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>
                <a:latin typeface="+mn-lt"/>
              </a:rPr>
              <a:t>Update a record</a:t>
            </a:r>
          </a:p>
          <a:p>
            <a:pPr marL="914400" lvl="1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>
                <a:latin typeface="+mn-lt"/>
              </a:rPr>
              <a:t>Join two tables</a:t>
            </a:r>
          </a:p>
          <a:p>
            <a:pPr marL="914400" lvl="1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>
                <a:latin typeface="+mn-lt"/>
              </a:rPr>
              <a:t>What else? 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How are they actually executed? </a:t>
            </a:r>
          </a:p>
        </p:txBody>
      </p:sp>
      <p:sp>
        <p:nvSpPr>
          <p:cNvPr id="357408" name="Text Box 32"/>
          <p:cNvSpPr txBox="1">
            <a:spLocks noChangeArrowheads="1"/>
          </p:cNvSpPr>
          <p:nvPr/>
        </p:nvSpPr>
        <p:spPr bwMode="auto">
          <a:xfrm>
            <a:off x="2879725" y="56086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57095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457200"/>
          </a:xfrm>
        </p:spPr>
        <p:txBody>
          <a:bodyPr/>
          <a:lstStyle/>
          <a:p>
            <a:r>
              <a:rPr lang="en-US" sz="3200"/>
              <a:t>Relational Algebra as a Query Language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685800"/>
            <a:ext cx="5410200" cy="16679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648200"/>
            <a:ext cx="6553200" cy="11901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3352800"/>
            <a:ext cx="1948808" cy="1038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2590800"/>
            <a:ext cx="6324600" cy="6220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6019800"/>
            <a:ext cx="6553200" cy="4747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/>
          <a:lstStyle/>
          <a:p>
            <a:r>
              <a:rPr lang="en-US" sz="3200"/>
              <a:t>Relational Algebra as a Query Language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219200"/>
            <a:ext cx="5410200" cy="166799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276600"/>
            <a:ext cx="67818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41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819400"/>
            <a:ext cx="8153400" cy="1600200"/>
          </a:xfrm>
        </p:spPr>
        <p:txBody>
          <a:bodyPr/>
          <a:lstStyle/>
          <a:p>
            <a:r>
              <a:rPr lang="en-US" sz="2800">
                <a:latin typeface="Comic Sans MS"/>
                <a:cs typeface="Comic Sans MS"/>
              </a:rPr>
              <a:t>Find the names of sailors who have reserved boat 103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131379"/>
              </p:ext>
            </p:extLst>
          </p:nvPr>
        </p:nvGraphicFramePr>
        <p:xfrm>
          <a:off x="1692275" y="4251325"/>
          <a:ext cx="57070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89" name="Equation" r:id="rId4" imgW="2260600" imgH="241300" progId="Equation.3">
                  <p:embed/>
                </p:oleObj>
              </mc:Choice>
              <mc:Fallback>
                <p:oleObj name="Equation" r:id="rId4" imgW="2260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251325"/>
                        <a:ext cx="570706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85800" y="1600200"/>
            <a:ext cx="7772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Sailors(</a:t>
            </a:r>
            <a:r>
              <a:rPr lang="en-US" u="sng" dirty="0" err="1"/>
              <a:t>sid</a:t>
            </a:r>
            <a:r>
              <a:rPr lang="en-US" dirty="0"/>
              <a:t>, </a:t>
            </a:r>
            <a:r>
              <a:rPr lang="en-US" dirty="0" err="1"/>
              <a:t>sname</a:t>
            </a:r>
            <a:r>
              <a:rPr lang="en-US" dirty="0"/>
              <a:t>, rating, age)</a:t>
            </a:r>
          </a:p>
          <a:p>
            <a:r>
              <a:rPr lang="en-US" dirty="0"/>
              <a:t>Boats(</a:t>
            </a:r>
            <a:r>
              <a:rPr lang="en-US" u="sng" dirty="0"/>
              <a:t>bid</a:t>
            </a:r>
            <a:r>
              <a:rPr lang="en-US" dirty="0"/>
              <a:t>, </a:t>
            </a:r>
            <a:r>
              <a:rPr lang="en-US" dirty="0" err="1"/>
              <a:t>bname</a:t>
            </a:r>
            <a:r>
              <a:rPr lang="en-US" dirty="0"/>
              <a:t>, color)</a:t>
            </a:r>
          </a:p>
          <a:p>
            <a:r>
              <a:rPr lang="en-US" dirty="0"/>
              <a:t>Reserve(</a:t>
            </a:r>
            <a:r>
              <a:rPr lang="en-US" u="sng" dirty="0" err="1"/>
              <a:t>sid</a:t>
            </a:r>
            <a:r>
              <a:rPr lang="en-US" u="sng" dirty="0"/>
              <a:t>, bid, day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441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819400"/>
            <a:ext cx="8153400" cy="1600200"/>
          </a:xfrm>
        </p:spPr>
        <p:txBody>
          <a:bodyPr/>
          <a:lstStyle/>
          <a:p>
            <a:r>
              <a:rPr lang="en-US" sz="2800">
                <a:latin typeface="Comic Sans MS"/>
                <a:cs typeface="Comic Sans MS"/>
              </a:rPr>
              <a:t>Find the names of sailors who have reserved boat 103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85800" y="1600200"/>
            <a:ext cx="7772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Sailors(</a:t>
            </a:r>
            <a:r>
              <a:rPr lang="en-US" u="sng" dirty="0" err="1"/>
              <a:t>sid</a:t>
            </a:r>
            <a:r>
              <a:rPr lang="en-US" dirty="0"/>
              <a:t>, </a:t>
            </a:r>
            <a:r>
              <a:rPr lang="en-US" dirty="0" err="1"/>
              <a:t>sname</a:t>
            </a:r>
            <a:r>
              <a:rPr lang="en-US" dirty="0"/>
              <a:t>, rating, age)</a:t>
            </a:r>
          </a:p>
          <a:p>
            <a:r>
              <a:rPr lang="en-US" dirty="0"/>
              <a:t>Boats(</a:t>
            </a:r>
            <a:r>
              <a:rPr lang="en-US" u="sng" dirty="0"/>
              <a:t>bid</a:t>
            </a:r>
            <a:r>
              <a:rPr lang="en-US" dirty="0"/>
              <a:t>, </a:t>
            </a:r>
            <a:r>
              <a:rPr lang="en-US" dirty="0" err="1"/>
              <a:t>bname</a:t>
            </a:r>
            <a:r>
              <a:rPr lang="en-US" dirty="0"/>
              <a:t>, color)</a:t>
            </a:r>
          </a:p>
          <a:p>
            <a:r>
              <a:rPr lang="en-US" dirty="0"/>
              <a:t>Reserve(</a:t>
            </a:r>
            <a:r>
              <a:rPr lang="en-US" u="sng" dirty="0" err="1"/>
              <a:t>sid</a:t>
            </a:r>
            <a:r>
              <a:rPr lang="en-US" u="sng" dirty="0"/>
              <a:t>, bid, day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5068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 sz="2800">
                <a:latin typeface="Comic Sans MS"/>
                <a:cs typeface="Comic Sans MS"/>
              </a:rPr>
              <a:t>Find the names of sailors who have reserved a red boat</a:t>
            </a:r>
          </a:p>
        </p:txBody>
      </p:sp>
      <p:sp>
        <p:nvSpPr>
          <p:cNvPr id="404484" name="Text Box 4"/>
          <p:cNvSpPr txBox="1">
            <a:spLocks noChangeArrowheads="1"/>
          </p:cNvSpPr>
          <p:nvPr/>
        </p:nvSpPr>
        <p:spPr bwMode="auto">
          <a:xfrm>
            <a:off x="685800" y="1905000"/>
            <a:ext cx="7772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Sailors(</a:t>
            </a:r>
            <a:r>
              <a:rPr lang="en-US" u="sng"/>
              <a:t>sid</a:t>
            </a:r>
            <a:r>
              <a:rPr lang="en-US"/>
              <a:t>, sname, rating, age)</a:t>
            </a:r>
          </a:p>
          <a:p>
            <a:r>
              <a:rPr lang="en-US"/>
              <a:t>Boats(</a:t>
            </a:r>
            <a:r>
              <a:rPr lang="en-US" u="sng"/>
              <a:t>bid</a:t>
            </a:r>
            <a:r>
              <a:rPr lang="en-US"/>
              <a:t>, bname, color)</a:t>
            </a:r>
          </a:p>
          <a:p>
            <a:r>
              <a:rPr lang="en-US"/>
              <a:t>Reserve(</a:t>
            </a:r>
            <a:r>
              <a:rPr lang="en-US" u="sng"/>
              <a:t>sid, bid, day</a:t>
            </a:r>
            <a:r>
              <a:rPr lang="en-US"/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 sz="2800">
              <a:latin typeface="Comic Sans MS"/>
              <a:cs typeface="Comic Sans MS"/>
            </a:endParaRPr>
          </a:p>
          <a:p>
            <a:r>
              <a:rPr lang="en-US" sz="2800">
                <a:latin typeface="Comic Sans MS"/>
                <a:cs typeface="Comic Sans MS"/>
              </a:rPr>
              <a:t>Find the colors of boats reserved by Lubber</a:t>
            </a:r>
          </a:p>
        </p:txBody>
      </p:sp>
      <p:sp>
        <p:nvSpPr>
          <p:cNvPr id="406533" name="Text Box 5"/>
          <p:cNvSpPr txBox="1">
            <a:spLocks noChangeArrowheads="1"/>
          </p:cNvSpPr>
          <p:nvPr/>
        </p:nvSpPr>
        <p:spPr bwMode="auto">
          <a:xfrm>
            <a:off x="685800" y="1905000"/>
            <a:ext cx="7772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Sailors(</a:t>
            </a:r>
            <a:r>
              <a:rPr lang="en-US" u="sng"/>
              <a:t>sid</a:t>
            </a:r>
            <a:r>
              <a:rPr lang="en-US"/>
              <a:t>, sname, rating, age)</a:t>
            </a:r>
          </a:p>
          <a:p>
            <a:r>
              <a:rPr lang="en-US"/>
              <a:t>Boats(</a:t>
            </a:r>
            <a:r>
              <a:rPr lang="en-US" u="sng"/>
              <a:t>bid</a:t>
            </a:r>
            <a:r>
              <a:rPr lang="en-US"/>
              <a:t>, bname, color)</a:t>
            </a:r>
          </a:p>
          <a:p>
            <a:r>
              <a:rPr lang="en-US"/>
              <a:t>Reserve(</a:t>
            </a:r>
            <a:r>
              <a:rPr lang="en-US" u="sng"/>
              <a:t>sid, bid, day</a:t>
            </a:r>
            <a:r>
              <a:rPr lang="en-US"/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Comic Sans MS"/>
                <a:cs typeface="Comic Sans MS"/>
              </a:rPr>
              <a:t>Find the names of sailors who have reserved a red or a green boat</a:t>
            </a:r>
          </a:p>
        </p:txBody>
      </p:sp>
      <p:sp>
        <p:nvSpPr>
          <p:cNvPr id="408580" name="Text Box 4"/>
          <p:cNvSpPr txBox="1">
            <a:spLocks noChangeArrowheads="1"/>
          </p:cNvSpPr>
          <p:nvPr/>
        </p:nvSpPr>
        <p:spPr bwMode="auto">
          <a:xfrm>
            <a:off x="838200" y="762000"/>
            <a:ext cx="7772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Sailors(</a:t>
            </a:r>
            <a:r>
              <a:rPr lang="en-US" u="sng"/>
              <a:t>sid</a:t>
            </a:r>
            <a:r>
              <a:rPr lang="en-US"/>
              <a:t>, sname, rating, age)</a:t>
            </a:r>
          </a:p>
          <a:p>
            <a:r>
              <a:rPr lang="en-US"/>
              <a:t>Boats(</a:t>
            </a:r>
            <a:r>
              <a:rPr lang="en-US" u="sng"/>
              <a:t>bid</a:t>
            </a:r>
            <a:r>
              <a:rPr lang="en-US"/>
              <a:t>, bname, color)</a:t>
            </a:r>
          </a:p>
          <a:p>
            <a:r>
              <a:rPr lang="en-US"/>
              <a:t>Reserve(</a:t>
            </a:r>
            <a:r>
              <a:rPr lang="en-US" u="sng"/>
              <a:t>sid, bid, day</a:t>
            </a:r>
            <a:r>
              <a:rPr lang="en-US"/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Comic Sans MS"/>
                <a:cs typeface="Comic Sans MS"/>
              </a:rPr>
              <a:t>Find the names of sailors who have reserved a red or a green boat</a:t>
            </a:r>
          </a:p>
        </p:txBody>
      </p:sp>
      <p:sp>
        <p:nvSpPr>
          <p:cNvPr id="408580" name="Text Box 4"/>
          <p:cNvSpPr txBox="1">
            <a:spLocks noChangeArrowheads="1"/>
          </p:cNvSpPr>
          <p:nvPr/>
        </p:nvSpPr>
        <p:spPr bwMode="auto">
          <a:xfrm>
            <a:off x="838200" y="762000"/>
            <a:ext cx="7772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Sailors(</a:t>
            </a:r>
            <a:r>
              <a:rPr lang="en-US" u="sng"/>
              <a:t>sid</a:t>
            </a:r>
            <a:r>
              <a:rPr lang="en-US"/>
              <a:t>, sname, rating, age)</a:t>
            </a:r>
          </a:p>
          <a:p>
            <a:r>
              <a:rPr lang="en-US"/>
              <a:t>Boats(</a:t>
            </a:r>
            <a:r>
              <a:rPr lang="en-US" u="sng"/>
              <a:t>bid</a:t>
            </a:r>
            <a:r>
              <a:rPr lang="en-US"/>
              <a:t>, bname, color)</a:t>
            </a:r>
          </a:p>
          <a:p>
            <a:r>
              <a:rPr lang="en-US"/>
              <a:t>Reserve(</a:t>
            </a:r>
            <a:r>
              <a:rPr lang="en-US" u="sng"/>
              <a:t>sid, bid, day</a:t>
            </a:r>
            <a:r>
              <a:rPr lang="en-US"/>
              <a:t>)</a:t>
            </a:r>
          </a:p>
        </p:txBody>
      </p:sp>
      <p:graphicFrame>
        <p:nvGraphicFramePr>
          <p:cNvPr id="51404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828669"/>
              </p:ext>
            </p:extLst>
          </p:nvPr>
        </p:nvGraphicFramePr>
        <p:xfrm>
          <a:off x="942975" y="3189288"/>
          <a:ext cx="7480300" cy="334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15" name="Equation" r:id="rId4" imgW="3238500" imgH="1447800" progId="Equation.3">
                  <p:embed/>
                </p:oleObj>
              </mc:Choice>
              <mc:Fallback>
                <p:oleObj name="Equation" r:id="rId4" imgW="3238500" imgH="14478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3189288"/>
                        <a:ext cx="7480300" cy="334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r>
              <a:rPr lang="en-US" sz="2800">
                <a:latin typeface="Comic Sans MS" pitchFamily="66" charset="0"/>
              </a:rPr>
              <a:t>Find the names of sailors who have reserved at least one boat</a:t>
            </a:r>
          </a:p>
        </p:txBody>
      </p:sp>
      <p:sp>
        <p:nvSpPr>
          <p:cNvPr id="410628" name="Text Box 4"/>
          <p:cNvSpPr txBox="1">
            <a:spLocks noChangeArrowheads="1"/>
          </p:cNvSpPr>
          <p:nvPr/>
        </p:nvSpPr>
        <p:spPr bwMode="auto">
          <a:xfrm>
            <a:off x="762000" y="838200"/>
            <a:ext cx="7772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Sailors(</a:t>
            </a:r>
            <a:r>
              <a:rPr lang="en-US" u="sng"/>
              <a:t>sid</a:t>
            </a:r>
            <a:r>
              <a:rPr lang="en-US"/>
              <a:t>, sname, rating, age)</a:t>
            </a:r>
          </a:p>
          <a:p>
            <a:r>
              <a:rPr lang="en-US"/>
              <a:t>Boats(</a:t>
            </a:r>
            <a:r>
              <a:rPr lang="en-US" u="sng"/>
              <a:t>bid</a:t>
            </a:r>
            <a:r>
              <a:rPr lang="en-US"/>
              <a:t>, bname, color)</a:t>
            </a:r>
          </a:p>
          <a:p>
            <a:r>
              <a:rPr lang="en-US"/>
              <a:t>Reserve(</a:t>
            </a:r>
            <a:r>
              <a:rPr lang="en-US" u="sng"/>
              <a:t>sid, bid, day</a:t>
            </a:r>
            <a:r>
              <a:rPr lang="en-US"/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r>
              <a:rPr lang="en-US" sz="2800" dirty="0">
                <a:latin typeface="Comic Sans MS" pitchFamily="66" charset="0"/>
              </a:rPr>
              <a:t>Find the </a:t>
            </a:r>
            <a:r>
              <a:rPr lang="en-US" sz="2800" dirty="0" err="1">
                <a:latin typeface="Comic Sans MS" pitchFamily="66" charset="0"/>
              </a:rPr>
              <a:t>sids</a:t>
            </a:r>
            <a:r>
              <a:rPr lang="en-US" sz="2800" dirty="0">
                <a:latin typeface="Comic Sans MS" pitchFamily="66" charset="0"/>
              </a:rPr>
              <a:t> of sailors with age over 20 who have not reserved a red boat</a:t>
            </a:r>
          </a:p>
        </p:txBody>
      </p:sp>
      <p:sp>
        <p:nvSpPr>
          <p:cNvPr id="416772" name="Text Box 4"/>
          <p:cNvSpPr txBox="1">
            <a:spLocks noChangeArrowheads="1"/>
          </p:cNvSpPr>
          <p:nvPr/>
        </p:nvSpPr>
        <p:spPr bwMode="auto">
          <a:xfrm>
            <a:off x="762000" y="762000"/>
            <a:ext cx="7772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Sailors(</a:t>
            </a:r>
            <a:r>
              <a:rPr lang="en-US" u="sng"/>
              <a:t>sid</a:t>
            </a:r>
            <a:r>
              <a:rPr lang="en-US"/>
              <a:t>, sname, rating, age)</a:t>
            </a:r>
          </a:p>
          <a:p>
            <a:r>
              <a:rPr lang="en-US"/>
              <a:t>Boats(</a:t>
            </a:r>
            <a:r>
              <a:rPr lang="en-US" u="sng"/>
              <a:t>bid</a:t>
            </a:r>
            <a:r>
              <a:rPr lang="en-US"/>
              <a:t>, bname, color)</a:t>
            </a:r>
          </a:p>
          <a:p>
            <a:r>
              <a:rPr lang="en-US"/>
              <a:t>Reserve(</a:t>
            </a:r>
            <a:r>
              <a:rPr lang="en-US" u="sng"/>
              <a:t>sid, bid, day</a:t>
            </a:r>
            <a:r>
              <a:rPr lang="en-US"/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ChangeArrowheads="1"/>
          </p:cNvSpPr>
          <p:nvPr/>
        </p:nvSpPr>
        <p:spPr bwMode="auto">
          <a:xfrm>
            <a:off x="533400" y="152400"/>
            <a:ext cx="8229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r>
              <a:rPr lang="en-US" sz="3600" dirty="0">
                <a:solidFill>
                  <a:srgbClr val="CC0066"/>
                </a:solidFill>
              </a:rPr>
              <a:t>Relational Algebra</a:t>
            </a:r>
          </a:p>
        </p:txBody>
      </p:sp>
      <p:sp>
        <p:nvSpPr>
          <p:cNvPr id="357379" name="Rectangle 3"/>
          <p:cNvSpPr>
            <a:spLocks noChangeArrowheads="1"/>
          </p:cNvSpPr>
          <p:nvPr/>
        </p:nvSpPr>
        <p:spPr bwMode="auto">
          <a:xfrm>
            <a:off x="457200" y="1143000"/>
            <a:ext cx="4038600" cy="525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1800" dirty="0"/>
              <a:t>A user query is expressed using SQL or other languages, ideally natural languages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800" dirty="0"/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1800" dirty="0"/>
              <a:t>A parsed query is essentially treated as a </a:t>
            </a:r>
            <a:r>
              <a:rPr lang="en-US" sz="1800" dirty="0">
                <a:solidFill>
                  <a:schemeClr val="accent2"/>
                </a:solidFill>
              </a:rPr>
              <a:t>relational algebra</a:t>
            </a:r>
            <a:r>
              <a:rPr lang="en-US" sz="1800" dirty="0"/>
              <a:t> expression</a:t>
            </a:r>
          </a:p>
          <a:p>
            <a:pPr marL="742950" lvl="1" indent="-285750">
              <a:spcBef>
                <a:spcPct val="20000"/>
              </a:spcBef>
              <a:buFont typeface="Wingdings" charset="2"/>
              <a:buChar char="§"/>
            </a:pPr>
            <a:r>
              <a:rPr lang="en-US" sz="1600" dirty="0"/>
              <a:t>Selection (</a:t>
            </a:r>
            <a:r>
              <a:rPr lang="ru-RU" sz="1600" dirty="0"/>
              <a:t>б</a:t>
            </a:r>
            <a:r>
              <a:rPr lang="en-US" sz="1600" dirty="0"/>
              <a:t>)</a:t>
            </a:r>
          </a:p>
          <a:p>
            <a:pPr marL="742950" lvl="1" indent="-285750">
              <a:spcBef>
                <a:spcPct val="20000"/>
              </a:spcBef>
              <a:buFont typeface="Wingdings" charset="2"/>
              <a:buChar char="§"/>
            </a:pPr>
            <a:r>
              <a:rPr lang="en-US" sz="1600" dirty="0"/>
              <a:t>Join (     )</a:t>
            </a:r>
          </a:p>
          <a:p>
            <a:pPr marL="742950" lvl="1" indent="-285750">
              <a:spcBef>
                <a:spcPct val="20000"/>
              </a:spcBef>
              <a:buFont typeface="Wingdings" charset="2"/>
              <a:buChar char="§"/>
            </a:pPr>
            <a:r>
              <a:rPr lang="en-US" sz="1600" dirty="0"/>
              <a:t>Project(</a:t>
            </a:r>
            <a:r>
              <a:rPr lang="el-GR" sz="1600" dirty="0"/>
              <a:t>Π</a:t>
            </a:r>
            <a:r>
              <a:rPr lang="en-US" sz="1600" dirty="0"/>
              <a:t>)</a:t>
            </a:r>
          </a:p>
          <a:p>
            <a:pPr marL="742950" lvl="1" indent="-285750">
              <a:spcBef>
                <a:spcPct val="20000"/>
              </a:spcBef>
              <a:buFont typeface="Wingdings" charset="2"/>
              <a:buChar char="§"/>
            </a:pPr>
            <a:r>
              <a:rPr lang="en-US" sz="1600" dirty="0"/>
              <a:t>Union, intersection and difference, cross product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1600" dirty="0"/>
              <a:t>Query optimizer </a:t>
            </a:r>
          </a:p>
          <a:p>
            <a:pPr marL="742950" lvl="1" indent="-285750">
              <a:spcBef>
                <a:spcPct val="20000"/>
              </a:spcBef>
              <a:buFont typeface="Wingdings" charset="2"/>
              <a:buChar char="§"/>
            </a:pPr>
            <a:r>
              <a:rPr lang="en-US" sz="1600" dirty="0"/>
              <a:t>Enumerates the possible plans to evaluate expression,</a:t>
            </a:r>
          </a:p>
          <a:p>
            <a:pPr marL="742950" lvl="1" indent="-285750">
              <a:spcBef>
                <a:spcPct val="20000"/>
              </a:spcBef>
              <a:buFont typeface="Wingdings" charset="2"/>
              <a:buChar char="§"/>
            </a:pPr>
            <a:r>
              <a:rPr lang="en-US" sz="1600" dirty="0"/>
              <a:t>Select a small subset of these plans and estimate their cost</a:t>
            </a:r>
            <a:endParaRPr lang="el-GR" sz="1600" dirty="0"/>
          </a:p>
        </p:txBody>
      </p:sp>
      <p:sp>
        <p:nvSpPr>
          <p:cNvPr id="357406" name="Rectangle 30"/>
          <p:cNvSpPr>
            <a:spLocks noChangeArrowheads="1"/>
          </p:cNvSpPr>
          <p:nvPr/>
        </p:nvSpPr>
        <p:spPr bwMode="auto">
          <a:xfrm>
            <a:off x="5334000" y="2133600"/>
            <a:ext cx="1828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Query Parser</a:t>
            </a:r>
          </a:p>
        </p:txBody>
      </p:sp>
      <p:sp>
        <p:nvSpPr>
          <p:cNvPr id="357407" name="Rectangle 31"/>
          <p:cNvSpPr>
            <a:spLocks noChangeArrowheads="1"/>
          </p:cNvSpPr>
          <p:nvPr/>
        </p:nvSpPr>
        <p:spPr bwMode="auto">
          <a:xfrm>
            <a:off x="4800600" y="3429000"/>
            <a:ext cx="2895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357408" name="Text Box 32"/>
          <p:cNvSpPr txBox="1">
            <a:spLocks noChangeArrowheads="1"/>
          </p:cNvSpPr>
          <p:nvPr/>
        </p:nvSpPr>
        <p:spPr bwMode="auto">
          <a:xfrm>
            <a:off x="2879725" y="56086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400"/>
          </a:p>
        </p:txBody>
      </p:sp>
      <p:sp>
        <p:nvSpPr>
          <p:cNvPr id="357409" name="Rectangle 33"/>
          <p:cNvSpPr>
            <a:spLocks noChangeArrowheads="1"/>
          </p:cNvSpPr>
          <p:nvPr/>
        </p:nvSpPr>
        <p:spPr bwMode="auto">
          <a:xfrm>
            <a:off x="4953000" y="3962400"/>
            <a:ext cx="990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Plan </a:t>
            </a:r>
          </a:p>
          <a:p>
            <a:pPr algn="ctr"/>
            <a:r>
              <a:rPr lang="en-US" sz="1400"/>
              <a:t>Generator</a:t>
            </a:r>
          </a:p>
        </p:txBody>
      </p:sp>
      <p:sp>
        <p:nvSpPr>
          <p:cNvPr id="357410" name="Rectangle 34"/>
          <p:cNvSpPr>
            <a:spLocks noChangeArrowheads="1"/>
          </p:cNvSpPr>
          <p:nvPr/>
        </p:nvSpPr>
        <p:spPr bwMode="auto">
          <a:xfrm>
            <a:off x="6553200" y="3962400"/>
            <a:ext cx="990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Plan Cost </a:t>
            </a:r>
          </a:p>
          <a:p>
            <a:pPr algn="ctr"/>
            <a:r>
              <a:rPr lang="en-US" sz="1400"/>
              <a:t>Estimator</a:t>
            </a:r>
          </a:p>
        </p:txBody>
      </p:sp>
      <p:sp>
        <p:nvSpPr>
          <p:cNvPr id="357411" name="Text Box 35"/>
          <p:cNvSpPr txBox="1">
            <a:spLocks noChangeArrowheads="1"/>
          </p:cNvSpPr>
          <p:nvPr/>
        </p:nvSpPr>
        <p:spPr bwMode="auto">
          <a:xfrm>
            <a:off x="5257800" y="3452813"/>
            <a:ext cx="200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Query Optimizer</a:t>
            </a:r>
          </a:p>
        </p:txBody>
      </p:sp>
      <p:sp>
        <p:nvSpPr>
          <p:cNvPr id="357412" name="Text Box 36"/>
          <p:cNvSpPr txBox="1">
            <a:spLocks noChangeArrowheads="1"/>
          </p:cNvSpPr>
          <p:nvPr/>
        </p:nvSpPr>
        <p:spPr bwMode="auto">
          <a:xfrm>
            <a:off x="5632450" y="1447800"/>
            <a:ext cx="1301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User Query</a:t>
            </a:r>
          </a:p>
        </p:txBody>
      </p:sp>
      <p:sp>
        <p:nvSpPr>
          <p:cNvPr id="357413" name="Rectangle 37"/>
          <p:cNvSpPr>
            <a:spLocks noChangeArrowheads="1"/>
          </p:cNvSpPr>
          <p:nvPr/>
        </p:nvSpPr>
        <p:spPr bwMode="auto">
          <a:xfrm>
            <a:off x="5029200" y="5105400"/>
            <a:ext cx="2514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Query Plan Evaluator</a:t>
            </a:r>
          </a:p>
        </p:txBody>
      </p:sp>
      <p:sp>
        <p:nvSpPr>
          <p:cNvPr id="357414" name="Rectangle 38"/>
          <p:cNvSpPr>
            <a:spLocks noChangeArrowheads="1"/>
          </p:cNvSpPr>
          <p:nvPr/>
        </p:nvSpPr>
        <p:spPr bwMode="auto">
          <a:xfrm>
            <a:off x="8001000" y="3886200"/>
            <a:ext cx="838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Catalog</a:t>
            </a:r>
          </a:p>
          <a:p>
            <a:pPr algn="ctr"/>
            <a:r>
              <a:rPr lang="en-US" sz="1400"/>
              <a:t>Manager</a:t>
            </a:r>
          </a:p>
        </p:txBody>
      </p:sp>
      <p:sp>
        <p:nvSpPr>
          <p:cNvPr id="357415" name="Line 39"/>
          <p:cNvSpPr>
            <a:spLocks noChangeShapeType="1"/>
          </p:cNvSpPr>
          <p:nvPr/>
        </p:nvSpPr>
        <p:spPr bwMode="auto">
          <a:xfrm>
            <a:off x="62484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7416" name="Text Box 40"/>
          <p:cNvSpPr txBox="1">
            <a:spLocks noChangeArrowheads="1"/>
          </p:cNvSpPr>
          <p:nvPr/>
        </p:nvSpPr>
        <p:spPr bwMode="auto">
          <a:xfrm>
            <a:off x="6324600" y="2971800"/>
            <a:ext cx="13160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Parsed Query</a:t>
            </a:r>
          </a:p>
        </p:txBody>
      </p:sp>
      <p:sp>
        <p:nvSpPr>
          <p:cNvPr id="357417" name="Line 41"/>
          <p:cNvSpPr>
            <a:spLocks noChangeShapeType="1"/>
          </p:cNvSpPr>
          <p:nvPr/>
        </p:nvSpPr>
        <p:spPr bwMode="auto">
          <a:xfrm>
            <a:off x="7543800" y="4267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7418" name="Line 42"/>
          <p:cNvSpPr>
            <a:spLocks noChangeShapeType="1"/>
          </p:cNvSpPr>
          <p:nvPr/>
        </p:nvSpPr>
        <p:spPr bwMode="auto">
          <a:xfrm>
            <a:off x="6248400" y="182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7419" name="Line 43"/>
          <p:cNvSpPr>
            <a:spLocks noChangeShapeType="1"/>
          </p:cNvSpPr>
          <p:nvPr/>
        </p:nvSpPr>
        <p:spPr bwMode="auto">
          <a:xfrm>
            <a:off x="62484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57420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663070"/>
              </p:ext>
            </p:extLst>
          </p:nvPr>
        </p:nvGraphicFramePr>
        <p:xfrm>
          <a:off x="4591050" y="2940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545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0" y="2940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421" name="Object 4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42678"/>
              </p:ext>
            </p:extLst>
          </p:nvPr>
        </p:nvGraphicFramePr>
        <p:xfrm>
          <a:off x="1828800" y="3581400"/>
          <a:ext cx="3048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546" name="Equation" r:id="rId6" imgW="444240" imgH="304560" progId="Equation.3">
                  <p:embed/>
                </p:oleObj>
              </mc:Choice>
              <mc:Fallback>
                <p:oleObj name="Equation" r:id="rId6" imgW="444240" imgH="304560" progId="Equation.3">
                  <p:embed/>
                  <p:pic>
                    <p:nvPicPr>
                      <p:cNvPr id="0" name="Picture 4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81400"/>
                        <a:ext cx="3048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685800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Union, Intersection and Difference Operators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7467600" cy="19580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124200"/>
            <a:ext cx="3769688" cy="281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3657600"/>
            <a:ext cx="4408334" cy="216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56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533400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Select Operator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838200"/>
            <a:ext cx="6400800" cy="17720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514600"/>
            <a:ext cx="5348978" cy="546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2971800"/>
            <a:ext cx="5154420" cy="346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9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457200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Project Operator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514600"/>
            <a:ext cx="5348978" cy="546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762000"/>
            <a:ext cx="7086600" cy="23118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276600"/>
            <a:ext cx="6096000" cy="305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7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457200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Natural Join Operator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685800"/>
            <a:ext cx="7031846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810000"/>
            <a:ext cx="1447800" cy="5622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4038600"/>
            <a:ext cx="6052285" cy="249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457200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Renaming Operator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609600"/>
            <a:ext cx="6858000" cy="21740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667000"/>
            <a:ext cx="5580845" cy="198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4571999"/>
            <a:ext cx="5585750" cy="216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8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457200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Cross Product Operator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685800"/>
            <a:ext cx="6553200" cy="607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0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3400"/>
            <a:ext cx="8763000" cy="457200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Additional Join Operators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524000"/>
            <a:ext cx="8077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721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14831</TotalTime>
  <Words>492</Words>
  <Application>Microsoft Macintosh PowerPoint</Application>
  <PresentationFormat>On-screen Show (4:3)</PresentationFormat>
  <Paragraphs>104</Paragraphs>
  <Slides>19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Comic Sans MS</vt:lpstr>
      <vt:lpstr>Times New Roman</vt:lpstr>
      <vt:lpstr>Wingdings</vt:lpstr>
      <vt:lpstr>Default Design</vt:lpstr>
      <vt:lpstr>Equation</vt:lpstr>
      <vt:lpstr>PowerPoint Presentation</vt:lpstr>
      <vt:lpstr>PowerPoint Presentation</vt:lpstr>
      <vt:lpstr>Union, Intersection and Difference Operators</vt:lpstr>
      <vt:lpstr>Select Operator</vt:lpstr>
      <vt:lpstr>Project Operator</vt:lpstr>
      <vt:lpstr>Natural Join Operator</vt:lpstr>
      <vt:lpstr>Renaming Operator</vt:lpstr>
      <vt:lpstr>Cross Product Operator</vt:lpstr>
      <vt:lpstr>Additional Join Operators</vt:lpstr>
      <vt:lpstr>Relational Algebra as a Query Language</vt:lpstr>
      <vt:lpstr>Relational Algebra as a Query Language</vt:lpstr>
      <vt:lpstr>Exercise</vt:lpstr>
      <vt:lpstr>Exercise</vt:lpstr>
      <vt:lpstr>Exercise</vt:lpstr>
      <vt:lpstr>Exercise</vt:lpstr>
      <vt:lpstr>PowerPoint Presentation</vt:lpstr>
      <vt:lpstr>PowerPoint Presentation</vt:lpstr>
      <vt:lpstr>PowerPoint Presentation</vt:lpstr>
      <vt:lpstr>PowerPoint Presentation</vt:lpstr>
    </vt:vector>
  </TitlesOfParts>
  <Company>Iowa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Department of Computer Scienc</dc:creator>
  <cp:lastModifiedBy>Cai, Ying [COM S]</cp:lastModifiedBy>
  <cp:revision>827</cp:revision>
  <dcterms:created xsi:type="dcterms:W3CDTF">2000-02-08T07:42:55Z</dcterms:created>
  <dcterms:modified xsi:type="dcterms:W3CDTF">2022-09-20T19:50:41Z</dcterms:modified>
</cp:coreProperties>
</file>