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6"/>
  </p:sldMasterIdLst>
  <p:notesMasterIdLst>
    <p:notesMasterId r:id="rId90"/>
  </p:notesMasterIdLst>
  <p:sldIdLst>
    <p:sldId id="265" r:id="rId67"/>
    <p:sldId id="275" r:id="rId68"/>
    <p:sldId id="276" r:id="rId69"/>
    <p:sldId id="277" r:id="rId70"/>
    <p:sldId id="288" r:id="rId71"/>
    <p:sldId id="269" r:id="rId72"/>
    <p:sldId id="270" r:id="rId73"/>
    <p:sldId id="271" r:id="rId74"/>
    <p:sldId id="272" r:id="rId75"/>
    <p:sldId id="273" r:id="rId76"/>
    <p:sldId id="279" r:id="rId77"/>
    <p:sldId id="278" r:id="rId78"/>
    <p:sldId id="280" r:id="rId79"/>
    <p:sldId id="282" r:id="rId80"/>
    <p:sldId id="283" r:id="rId81"/>
    <p:sldId id="284" r:id="rId82"/>
    <p:sldId id="289" r:id="rId83"/>
    <p:sldId id="287" r:id="rId84"/>
    <p:sldId id="285" r:id="rId85"/>
    <p:sldId id="286" r:id="rId86"/>
    <p:sldId id="290" r:id="rId87"/>
    <p:sldId id="291" r:id="rId88"/>
    <p:sldId id="292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2598" autoAdjust="0"/>
  </p:normalViewPr>
  <p:slideViewPr>
    <p:cSldViewPr snapToGrid="0">
      <p:cViewPr varScale="1">
        <p:scale>
          <a:sx n="79" d="100"/>
          <a:sy n="79" d="100"/>
        </p:scale>
        <p:origin x="96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4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2.xml"/><Relationship Id="rId76" Type="http://schemas.openxmlformats.org/officeDocument/2006/relationships/slide" Target="slides/slide10.xml"/><Relationship Id="rId84" Type="http://schemas.openxmlformats.org/officeDocument/2006/relationships/slide" Target="slides/slide18.xml"/><Relationship Id="rId89" Type="http://schemas.openxmlformats.org/officeDocument/2006/relationships/slide" Target="slides/slide23.xml"/><Relationship Id="rId7" Type="http://schemas.openxmlformats.org/officeDocument/2006/relationships/customXml" Target="../customXml/item7.xml"/><Relationship Id="rId71" Type="http://schemas.openxmlformats.org/officeDocument/2006/relationships/slide" Target="slides/slide5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Master" Target="slideMasters/slideMaster1.xml"/><Relationship Id="rId74" Type="http://schemas.openxmlformats.org/officeDocument/2006/relationships/slide" Target="slides/slide8.xml"/><Relationship Id="rId79" Type="http://schemas.openxmlformats.org/officeDocument/2006/relationships/slide" Target="slides/slide13.xml"/><Relationship Id="rId87" Type="http://schemas.openxmlformats.org/officeDocument/2006/relationships/slide" Target="slides/slide2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6.xml"/><Relationship Id="rId90" Type="http://schemas.openxmlformats.org/officeDocument/2006/relationships/notesMaster" Target="notesMasters/notes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3.xml"/><Relationship Id="rId77" Type="http://schemas.openxmlformats.org/officeDocument/2006/relationships/slide" Target="slides/slide1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6.xml"/><Relationship Id="rId80" Type="http://schemas.openxmlformats.org/officeDocument/2006/relationships/slide" Target="slides/slide14.xml"/><Relationship Id="rId85" Type="http://schemas.openxmlformats.org/officeDocument/2006/relationships/slide" Target="slides/slide19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4.xml"/><Relationship Id="rId75" Type="http://schemas.openxmlformats.org/officeDocument/2006/relationships/slide" Target="slides/slide9.xml"/><Relationship Id="rId83" Type="http://schemas.openxmlformats.org/officeDocument/2006/relationships/slide" Target="slides/slide17.xml"/><Relationship Id="rId88" Type="http://schemas.openxmlformats.org/officeDocument/2006/relationships/slide" Target="slides/slide22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7.xml"/><Relationship Id="rId78" Type="http://schemas.openxmlformats.org/officeDocument/2006/relationships/slide" Target="slides/slide12.xml"/><Relationship Id="rId81" Type="http://schemas.openxmlformats.org/officeDocument/2006/relationships/slide" Target="slides/slide15.xml"/><Relationship Id="rId86" Type="http://schemas.openxmlformats.org/officeDocument/2006/relationships/slide" Target="slides/slide20.xml"/><Relationship Id="rId9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0427-06A7-4943-A341-F57FF15069BF}" type="datetimeFigureOut">
              <a:rPr lang="en-CA" smtClean="0"/>
              <a:t>08/12/2013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69FB-1593-4073-BA2D-33EB7043D7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67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69FB-1593-4073-BA2D-33EB7043D73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65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36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9.xml"/><Relationship Id="rId21" Type="http://schemas.openxmlformats.org/officeDocument/2006/relationships/image" Target="../media/image4.JPG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10.xml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2" Type="http://schemas.openxmlformats.org/officeDocument/2006/relationships/customXml" Target="../../customXml/item43.xml"/><Relationship Id="rId16" Type="http://schemas.openxmlformats.org/officeDocument/2006/relationships/customXml" Target="../../customXml/item45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20.xml"/><Relationship Id="rId24" Type="http://schemas.openxmlformats.org/officeDocument/2006/relationships/image" Target="../media/image7.jpg"/><Relationship Id="rId32" Type="http://schemas.openxmlformats.org/officeDocument/2006/relationships/image" Target="../media/image15.png"/><Relationship Id="rId5" Type="http://schemas.openxmlformats.org/officeDocument/2006/relationships/customXml" Target="../../customXml/item25.xml"/><Relationship Id="rId15" Type="http://schemas.openxmlformats.org/officeDocument/2006/relationships/customXml" Target="../../customXml/item27.xml"/><Relationship Id="rId23" Type="http://schemas.openxmlformats.org/officeDocument/2006/relationships/image" Target="../media/image6.JPG"/><Relationship Id="rId28" Type="http://schemas.openxmlformats.org/officeDocument/2006/relationships/image" Target="../media/image11.jpg"/><Relationship Id="rId10" Type="http://schemas.openxmlformats.org/officeDocument/2006/relationships/customXml" Target="../../customXml/item26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49.xml"/><Relationship Id="rId22" Type="http://schemas.openxmlformats.org/officeDocument/2006/relationships/image" Target="../media/image5.JPG"/><Relationship Id="rId27" Type="http://schemas.openxmlformats.org/officeDocument/2006/relationships/image" Target="../media/image10.jpg"/><Relationship Id="rId30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9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48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6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7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36.JP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4.xml"/><Relationship Id="rId6" Type="http://schemas.openxmlformats.org/officeDocument/2006/relationships/image" Target="../media/image20.png"/><Relationship Id="rId11" Type="http://schemas.openxmlformats.org/officeDocument/2006/relationships/image" Target="../media/image35.JPG"/><Relationship Id="rId5" Type="http://schemas.openxmlformats.org/officeDocument/2006/relationships/image" Target="../media/image19.png"/><Relationship Id="rId10" Type="http://schemas.openxmlformats.org/officeDocument/2006/relationships/image" Target="../media/image34.JPG"/><Relationship Id="rId4" Type="http://schemas.openxmlformats.org/officeDocument/2006/relationships/image" Target="../media/image18.png"/><Relationship Id="rId9" Type="http://schemas.openxmlformats.org/officeDocument/2006/relationships/image" Target="../media/image33.png"/><Relationship Id="rId1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9.png"/><Relationship Id="rId3" Type="http://schemas.openxmlformats.org/officeDocument/2006/relationships/customXml" Target="../../customXml/item53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23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1.png"/><Relationship Id="rId5" Type="http://schemas.openxmlformats.org/officeDocument/2006/relationships/customXml" Target="../../customXml/item51.xml"/><Relationship Id="rId15" Type="http://schemas.openxmlformats.org/officeDocument/2006/relationships/image" Target="../media/image41.png"/><Relationship Id="rId10" Type="http://schemas.openxmlformats.org/officeDocument/2006/relationships/image" Target="../media/image20.png"/><Relationship Id="rId4" Type="http://schemas.openxmlformats.org/officeDocument/2006/relationships/customXml" Target="../../customXml/item54.xml"/><Relationship Id="rId9" Type="http://schemas.openxmlformats.org/officeDocument/2006/relationships/image" Target="../media/image19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7.xml"/><Relationship Id="rId6" Type="http://schemas.openxmlformats.org/officeDocument/2006/relationships/image" Target="../media/image19.png"/><Relationship Id="rId11" Type="http://schemas.openxmlformats.org/officeDocument/2006/relationships/image" Target="../media/image43.png"/><Relationship Id="rId5" Type="http://schemas.openxmlformats.org/officeDocument/2006/relationships/image" Target="../media/image18.png"/><Relationship Id="rId10" Type="http://schemas.openxmlformats.org/officeDocument/2006/relationships/image" Target="../media/image4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2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4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6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28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8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13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>
            <p:custDataLst>
              <p:custData r:id="rId1"/>
            </p:custDataLst>
          </p:nvPr>
        </p:nvGrpSpPr>
        <p:grpSpPr>
          <a:xfrm>
            <a:off x="497206" y="397884"/>
            <a:ext cx="11694794" cy="5832228"/>
            <a:chOff x="862966" y="133764"/>
            <a:chExt cx="9763214" cy="4964926"/>
          </a:xfrm>
        </p:grpSpPr>
        <p:sp>
          <p:nvSpPr>
            <p:cNvPr id="5" name="Start"/>
            <p:cNvSpPr txBox="1">
              <a:spLocks/>
            </p:cNvSpPr>
            <p:nvPr/>
          </p:nvSpPr>
          <p:spPr>
            <a:xfrm>
              <a:off x="862966" y="133764"/>
              <a:ext cx="1161701" cy="150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Segoe UI Light" pitchFamily="34" charset="0"/>
                </a:rPr>
                <a:t>Giberson et. al</a:t>
              </a:r>
              <a:endParaRPr lang="en-US" sz="4000" dirty="0">
                <a:latin typeface="Segoe UI Light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52533" y="145376"/>
              <a:ext cx="3773647" cy="772922"/>
              <a:chOff x="6852533" y="145376"/>
              <a:chExt cx="3773647" cy="77292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885239" y="335775"/>
                <a:ext cx="288556" cy="303398"/>
                <a:chOff x="10503761" y="335775"/>
                <a:chExt cx="288556" cy="303398"/>
              </a:xfrm>
            </p:grpSpPr>
            <p:pic>
              <p:nvPicPr>
                <p:cNvPr id="23" name="Person" descr="C:\Users\t-dantay\Documents\Placeholders\user.png"/>
                <p:cNvPicPr>
                  <a:picLocks noChangeAspect="1" noChangeArrowheads="1"/>
                </p:cNvPicPr>
                <p:nvPr>
                  <p:custDataLst>
                    <p:custData r:id="rId17"/>
                  </p:custDataLst>
                </p:nvPr>
              </p:nvPicPr>
              <p:blipFill>
                <a:blip r:embed="rId19" cstate="print">
                  <a:duotone>
                    <a:srgbClr val="EEECE1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41337" y="401163"/>
                  <a:ext cx="213403" cy="2380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Border"/>
                <p:cNvSpPr>
                  <a:spLocks/>
                </p:cNvSpPr>
                <p:nvPr/>
              </p:nvSpPr>
              <p:spPr>
                <a:xfrm>
                  <a:off x="10503761" y="335775"/>
                  <a:ext cx="288556" cy="30339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Content"/>
              <p:cNvSpPr txBox="1">
                <a:spLocks/>
              </p:cNvSpPr>
              <p:nvPr>
                <p:custDataLst>
                  <p:custData r:id="rId16"/>
                </p:custDataLst>
              </p:nvPr>
            </p:nvSpPr>
            <p:spPr>
              <a:xfrm>
                <a:off x="6852533" y="145376"/>
                <a:ext cx="3773647" cy="77292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Medical Information Management System</a:t>
                </a:r>
              </a:p>
            </p:txBody>
          </p:sp>
        </p:grpSp>
        <p:sp>
          <p:nvSpPr>
            <p:cNvPr id="7" name="Tile1"/>
            <p:cNvSpPr/>
            <p:nvPr>
              <p:custDataLst>
                <p:custData r:id="rId2"/>
              </p:custDataLst>
            </p:nvPr>
          </p:nvSpPr>
          <p:spPr>
            <a:xfrm>
              <a:off x="979414" y="1726354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Tile2"/>
            <p:cNvSpPr/>
            <p:nvPr>
              <p:custDataLst>
                <p:custData r:id="rId3"/>
              </p:custDataLst>
            </p:nvPr>
          </p:nvSpPr>
          <p:spPr>
            <a:xfrm>
              <a:off x="2143338" y="1726354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Tile5"/>
            <p:cNvSpPr/>
            <p:nvPr>
              <p:custDataLst>
                <p:custData r:id="rId4"/>
              </p:custDataLst>
            </p:nvPr>
          </p:nvSpPr>
          <p:spPr>
            <a:xfrm>
              <a:off x="3297496" y="1726354"/>
              <a:ext cx="2254217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Tile3"/>
            <p:cNvSpPr/>
            <p:nvPr>
              <p:custDataLst>
                <p:custData r:id="rId5"/>
              </p:custDataLst>
            </p:nvPr>
          </p:nvSpPr>
          <p:spPr>
            <a:xfrm>
              <a:off x="979414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Tile4"/>
            <p:cNvSpPr/>
            <p:nvPr>
              <p:custDataLst>
                <p:custData r:id="rId6"/>
              </p:custDataLst>
            </p:nvPr>
          </p:nvSpPr>
          <p:spPr>
            <a:xfrm>
              <a:off x="2143338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Tile6"/>
            <p:cNvSpPr/>
            <p:nvPr>
              <p:custDataLst>
                <p:custData r:id="rId7"/>
              </p:custDataLst>
            </p:nvPr>
          </p:nvSpPr>
          <p:spPr>
            <a:xfrm>
              <a:off x="979414" y="4008397"/>
              <a:ext cx="2254217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Tile3"/>
            <p:cNvSpPr/>
            <p:nvPr>
              <p:custDataLst>
                <p:custData r:id="rId8"/>
              </p:custDataLst>
            </p:nvPr>
          </p:nvSpPr>
          <p:spPr>
            <a:xfrm>
              <a:off x="3297496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Tile4"/>
            <p:cNvSpPr/>
            <p:nvPr>
              <p:custDataLst>
                <p:custData r:id="rId9"/>
              </p:custDataLst>
            </p:nvPr>
          </p:nvSpPr>
          <p:spPr>
            <a:xfrm>
              <a:off x="4461420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Tile3"/>
            <p:cNvSpPr/>
            <p:nvPr>
              <p:custDataLst>
                <p:custData r:id="rId10"/>
              </p:custDataLst>
            </p:nvPr>
          </p:nvSpPr>
          <p:spPr>
            <a:xfrm>
              <a:off x="3297496" y="4008397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Tile6"/>
            <p:cNvSpPr/>
            <p:nvPr>
              <p:custDataLst>
                <p:custData r:id="rId11"/>
              </p:custDataLst>
            </p:nvPr>
          </p:nvSpPr>
          <p:spPr>
            <a:xfrm>
              <a:off x="6026817" y="4008397"/>
              <a:ext cx="2254217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Tile1"/>
            <p:cNvSpPr/>
            <p:nvPr>
              <p:custDataLst>
                <p:custData r:id="rId12"/>
              </p:custDataLst>
            </p:nvPr>
          </p:nvSpPr>
          <p:spPr>
            <a:xfrm>
              <a:off x="6026817" y="1726354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Tile2"/>
            <p:cNvSpPr/>
            <p:nvPr>
              <p:custDataLst>
                <p:custData r:id="rId13"/>
              </p:custDataLst>
            </p:nvPr>
          </p:nvSpPr>
          <p:spPr>
            <a:xfrm>
              <a:off x="7190741" y="1726354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Tile3"/>
            <p:cNvSpPr/>
            <p:nvPr>
              <p:custDataLst>
                <p:custData r:id="rId14"/>
              </p:custDataLst>
            </p:nvPr>
          </p:nvSpPr>
          <p:spPr>
            <a:xfrm>
              <a:off x="6026817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Tile4"/>
            <p:cNvSpPr/>
            <p:nvPr>
              <p:custDataLst>
                <p:custData r:id="rId15"/>
              </p:custDataLst>
            </p:nvPr>
          </p:nvSpPr>
          <p:spPr>
            <a:xfrm>
              <a:off x="7190741" y="2868933"/>
              <a:ext cx="1090293" cy="10902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93" y="3635097"/>
            <a:ext cx="1228594" cy="12285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64" y="3611932"/>
            <a:ext cx="1306001" cy="12601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90" y="3610468"/>
            <a:ext cx="1296224" cy="12800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" y="3611932"/>
            <a:ext cx="1278584" cy="127858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64" y="2268677"/>
            <a:ext cx="1306001" cy="12785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" y="2268677"/>
            <a:ext cx="1278584" cy="127858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82687" y="4950444"/>
            <a:ext cx="2700197" cy="12796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25" y="2271252"/>
            <a:ext cx="2686489" cy="127600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2" y="4954103"/>
            <a:ext cx="2700197" cy="127600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68" y="4949361"/>
            <a:ext cx="1280752" cy="12807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65" y="2268677"/>
            <a:ext cx="1308122" cy="1278584"/>
          </a:xfrm>
          <a:prstGeom prst="rect">
            <a:avLst/>
          </a:prstGeom>
        </p:spPr>
      </p:pic>
      <p:pic>
        <p:nvPicPr>
          <p:cNvPr id="1026" name="Picture 2" descr="http://i.stack.imgur.com/Vc5ZG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14" y="2268678"/>
            <a:ext cx="1278584" cy="127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ricardovillalobos.com/wp-content/uploads/2013/03/Logo_Microsoft_PowerPoint_2013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885" y="3591179"/>
            <a:ext cx="1281813" cy="12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hrome icon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160" y="3611932"/>
            <a:ext cx="1284526" cy="128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>
            <p:custDataLst>
              <p:custData r:id="rId1"/>
            </p:custDataLst>
          </p:nvPr>
        </p:nvGrpSpPr>
        <p:grpSpPr>
          <a:xfrm>
            <a:off x="512967" y="787594"/>
            <a:ext cx="9142195" cy="4899974"/>
            <a:chOff x="0" y="1968055"/>
            <a:chExt cx="9142195" cy="4899974"/>
          </a:xfrm>
        </p:grpSpPr>
        <p:sp>
          <p:nvSpPr>
            <p:cNvPr id="3" name="Rectangle 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05" y="2188030"/>
              <a:ext cx="3963690" cy="4283709"/>
            </a:xfrm>
            <a:prstGeom prst="roundRect">
              <a:avLst>
                <a:gd name="adj" fmla="val 1422"/>
              </a:avLst>
            </a:prstGeom>
            <a:gradFill flip="none" rotWithShape="1">
              <a:gsLst>
                <a:gs pos="0">
                  <a:srgbClr val="FFFFFF">
                    <a:lumMod val="50000"/>
                    <a:alpha val="47000"/>
                  </a:srgbClr>
                </a:gs>
                <a:gs pos="46000">
                  <a:srgbClr val="000000">
                    <a:lumMod val="85000"/>
                    <a:lumOff val="15000"/>
                    <a:alpha val="81000"/>
                  </a:srgbClr>
                </a:gs>
                <a:gs pos="100000">
                  <a:srgbClr val="FFFFFF">
                    <a:lumMod val="50000"/>
                    <a:alpha val="57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6" name="Flowchart: Stored Data 55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lowchart: Stored Data 56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57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58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2951" y="2273755"/>
              <a:ext cx="2286744" cy="4147185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4583" y="6123278"/>
              <a:ext cx="2063151" cy="2163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 smtClean="0">
                  <a:solidFill>
                    <a:srgbClr val="000000"/>
                  </a:solidFill>
                </a:rPr>
                <a:t>Search programs and files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22"/>
            <p:cNvGrpSpPr/>
            <p:nvPr/>
          </p:nvGrpSpPr>
          <p:grpSpPr>
            <a:xfrm>
              <a:off x="2071796" y="6183886"/>
              <a:ext cx="94576" cy="100109"/>
              <a:chOff x="6121730" y="694705"/>
              <a:chExt cx="100940" cy="10688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6121730" y="748146"/>
                <a:ext cx="53439" cy="53439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6145480" y="694705"/>
                <a:ext cx="77190" cy="7719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12"/>
            <p:cNvSpPr/>
            <p:nvPr/>
          </p:nvSpPr>
          <p:spPr>
            <a:xfrm>
              <a:off x="2429600" y="6123278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12"/>
            <p:cNvSpPr/>
            <p:nvPr/>
          </p:nvSpPr>
          <p:spPr>
            <a:xfrm>
              <a:off x="3205579" y="6123278"/>
              <a:ext cx="133290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10378" y="1968055"/>
              <a:ext cx="585973" cy="61229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V="1">
              <a:off x="185832" y="582518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179346" y="30719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6760" y="5741355"/>
              <a:ext cx="942398" cy="267778"/>
            </a:xfrm>
            <a:prstGeom prst="rect">
              <a:avLst/>
            </a:prstGeom>
            <a:noFill/>
          </p:spPr>
          <p:txBody>
            <a:bodyPr wrap="none" lIns="97531" tIns="48766" rIns="97531" bIns="48766" rtlCol="0">
              <a:spAutoFit/>
            </a:bodyPr>
            <a:lstStyle/>
            <a:p>
              <a:r>
                <a:rPr lang="en-US" sz="1050" b="1" dirty="0" smtClean="0"/>
                <a:t>All Programs</a:t>
              </a:r>
              <a:endParaRPr lang="en-US" sz="1050" b="1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16200000" flipV="1">
              <a:off x="3214448" y="6208590"/>
              <a:ext cx="111759" cy="48783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2840" y="239625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2840" y="3169591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62840" y="3544732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62840" y="3907647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2840" y="4282153"/>
              <a:ext cx="223593" cy="227428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2840" y="4666448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840" y="5053019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64636" y="6014106"/>
              <a:ext cx="756415" cy="332395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Shut Down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8341" y="2640147"/>
              <a:ext cx="1506503" cy="2868474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 err="1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mgiberson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Pharmacy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Radiology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Laboratory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Results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Print Forms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Control Panel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Devices and Printers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Default Programs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Help and Support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478250" y="3826527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0610" y="2207395"/>
              <a:ext cx="1742974" cy="3176250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Appointment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Registration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CPOE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Medical Records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Reports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Admin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162840" y="27734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179346" y="56881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8" name="Isosceles Triangle 47"/>
            <p:cNvSpPr/>
            <p:nvPr/>
          </p:nvSpPr>
          <p:spPr>
            <a:xfrm rot="16200000" flipV="1">
              <a:off x="2147348" y="5142342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6200000" flipV="1">
              <a:off x="2147348" y="286227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6200000" flipV="1">
              <a:off x="2147348" y="251683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3113" y="6014539"/>
              <a:ext cx="2266416" cy="8128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478250" y="4369452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pic>
          <p:nvPicPr>
            <p:cNvPr id="53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47" y="2082410"/>
              <a:ext cx="331508" cy="3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DialogBox"/>
          <p:cNvGrpSpPr/>
          <p:nvPr>
            <p:custDataLst>
              <p:custData r:id="rId2"/>
            </p:custDataLst>
          </p:nvPr>
        </p:nvGrpSpPr>
        <p:grpSpPr>
          <a:xfrm>
            <a:off x="4625146" y="1045815"/>
            <a:ext cx="4905223" cy="4111720"/>
            <a:chOff x="2894330" y="2786062"/>
            <a:chExt cx="4316095" cy="3138488"/>
          </a:xfrm>
        </p:grpSpPr>
        <p:grpSp>
          <p:nvGrpSpPr>
            <p:cNvPr id="69" name="Group 68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73" name="Content"/>
              <p:cNvSpPr>
                <a:spLocks/>
              </p:cNvSpPr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chemeClr val="accent6"/>
                    </a:solidFill>
                    <a:latin typeface="Segoe UI"/>
                  </a:rPr>
                  <a:t>MEDICAL RECORDS</a:t>
                </a:r>
                <a:endParaRPr lang="en-US" sz="1200" kern="0" dirty="0">
                  <a:solidFill>
                    <a:schemeClr val="accent6"/>
                  </a:solidFill>
                  <a:latin typeface="Segoe UI"/>
                </a:endParaRPr>
              </a:p>
            </p:txBody>
          </p:sp>
          <p:sp>
            <p:nvSpPr>
              <p:cNvPr id="74" name="InnerArea"/>
              <p:cNvSpPr>
                <a:spLocks/>
              </p:cNvSpPr>
              <p:nvPr/>
            </p:nvSpPr>
            <p:spPr>
              <a:xfrm>
                <a:off x="2215335" y="736483"/>
                <a:ext cx="4212332" cy="2852032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 defTabSz="914400">
                  <a:buFont typeface="Arial" panose="020B0604020202020204" pitchFamily="34" charset="0"/>
                  <a:buChar char="•"/>
                </a:pPr>
                <a:r>
                  <a:rPr lang="en-US" sz="24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Search patient medical </a:t>
                </a:r>
                <a:r>
                  <a:rPr lang="en-US" sz="24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records</a:t>
                </a:r>
              </a:p>
              <a:p>
                <a:pPr defTabSz="914400"/>
                <a:endParaRPr lang="en-US" sz="24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  <a:p>
                <a:pPr marL="171450" indent="-171450" defTabSz="914400">
                  <a:buFont typeface="Arial" panose="020B0604020202020204" pitchFamily="34" charset="0"/>
                  <a:buChar char="•"/>
                </a:pPr>
                <a:r>
                  <a:rPr lang="en-US" sz="24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View historical &amp; current </a:t>
                </a:r>
                <a:r>
                  <a:rPr lang="en-US" sz="24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records</a:t>
                </a:r>
              </a:p>
              <a:p>
                <a:pPr defTabSz="914400"/>
                <a:endParaRPr lang="en-US" sz="24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  <a:p>
                <a:pPr marL="171450" indent="-171450" defTabSz="914400">
                  <a:buFont typeface="Arial" panose="020B0604020202020204" pitchFamily="34" charset="0"/>
                  <a:buChar char="•"/>
                </a:pPr>
                <a:r>
                  <a:rPr lang="en-US" sz="24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rPr>
                  <a:t>Filter records to be viewed</a:t>
                </a:r>
              </a:p>
              <a:p>
                <a:pPr marL="171450" marR="0" indent="-1714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sz="24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  <a:p>
                <a:pPr marR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lang="en-US" sz="24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  <a:p>
                <a:pPr marL="171450" marR="0" indent="-1714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grpSp>
          <p:nvGrpSpPr>
            <p:cNvPr id="70" name="Minimize - Maximize - Close"/>
            <p:cNvGrpSpPr/>
            <p:nvPr/>
          </p:nvGrpSpPr>
          <p:grpSpPr>
            <a:xfrm>
              <a:off x="7059731" y="2875842"/>
              <a:ext cx="62275" cy="58164"/>
              <a:chOff x="9681964" y="129148"/>
              <a:chExt cx="62275" cy="58164"/>
            </a:xfrm>
          </p:grpSpPr>
          <p:cxnSp>
            <p:nvCxnSpPr>
              <p:cNvPr id="71" name="X2"/>
              <p:cNvCxnSpPr>
                <a:cxnSpLocks/>
              </p:cNvCxnSpPr>
              <p:nvPr/>
            </p:nvCxnSpPr>
            <p:spPr>
              <a:xfrm>
                <a:off x="9681966" y="129148"/>
                <a:ext cx="62273" cy="5816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2" name="X1"/>
              <p:cNvCxnSpPr>
                <a:cxnSpLocks/>
              </p:cNvCxnSpPr>
              <p:nvPr/>
            </p:nvCxnSpPr>
            <p:spPr>
              <a:xfrm flipH="1">
                <a:off x="9681964" y="129148"/>
                <a:ext cx="62273" cy="5816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28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>
            <p:custDataLst>
              <p:custData r:id="rId1"/>
            </p:custDataLst>
          </p:nvPr>
        </p:nvGrpSpPr>
        <p:grpSpPr>
          <a:xfrm>
            <a:off x="512967" y="787594"/>
            <a:ext cx="9142195" cy="4899974"/>
            <a:chOff x="0" y="1968055"/>
            <a:chExt cx="9142195" cy="4899974"/>
          </a:xfrm>
        </p:grpSpPr>
        <p:sp>
          <p:nvSpPr>
            <p:cNvPr id="3" name="Rectangle 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05" y="2188030"/>
              <a:ext cx="3963690" cy="4283709"/>
            </a:xfrm>
            <a:prstGeom prst="roundRect">
              <a:avLst>
                <a:gd name="adj" fmla="val 1422"/>
              </a:avLst>
            </a:prstGeom>
            <a:gradFill flip="none" rotWithShape="1">
              <a:gsLst>
                <a:gs pos="0">
                  <a:srgbClr val="FFFFFF">
                    <a:lumMod val="50000"/>
                    <a:alpha val="47000"/>
                  </a:srgbClr>
                </a:gs>
                <a:gs pos="46000">
                  <a:srgbClr val="000000">
                    <a:lumMod val="85000"/>
                    <a:lumOff val="15000"/>
                    <a:alpha val="81000"/>
                  </a:srgbClr>
                </a:gs>
                <a:gs pos="100000">
                  <a:srgbClr val="FFFFFF">
                    <a:lumMod val="50000"/>
                    <a:alpha val="57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6" name="Flowchart: Stored Data 55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lowchart: Stored Data 56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57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58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2951" y="2273755"/>
              <a:ext cx="2286744" cy="4147185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4583" y="6123278"/>
              <a:ext cx="2063151" cy="2163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 smtClean="0">
                  <a:solidFill>
                    <a:srgbClr val="000000"/>
                  </a:solidFill>
                </a:rPr>
                <a:t>Search programs and files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22"/>
            <p:cNvGrpSpPr/>
            <p:nvPr/>
          </p:nvGrpSpPr>
          <p:grpSpPr>
            <a:xfrm>
              <a:off x="2071796" y="6183886"/>
              <a:ext cx="94576" cy="100109"/>
              <a:chOff x="6121730" y="694705"/>
              <a:chExt cx="100940" cy="10688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6121730" y="748146"/>
                <a:ext cx="53439" cy="53439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6145480" y="694705"/>
                <a:ext cx="77190" cy="7719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12"/>
            <p:cNvSpPr/>
            <p:nvPr/>
          </p:nvSpPr>
          <p:spPr>
            <a:xfrm>
              <a:off x="2429600" y="6123278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12"/>
            <p:cNvSpPr/>
            <p:nvPr/>
          </p:nvSpPr>
          <p:spPr>
            <a:xfrm>
              <a:off x="3205579" y="6123278"/>
              <a:ext cx="133290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10378" y="1968055"/>
              <a:ext cx="585973" cy="61229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V="1">
              <a:off x="185832" y="582518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179346" y="30719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6760" y="5741355"/>
              <a:ext cx="942398" cy="267778"/>
            </a:xfrm>
            <a:prstGeom prst="rect">
              <a:avLst/>
            </a:prstGeom>
            <a:noFill/>
          </p:spPr>
          <p:txBody>
            <a:bodyPr wrap="none" lIns="97531" tIns="48766" rIns="97531" bIns="48766" rtlCol="0">
              <a:spAutoFit/>
            </a:bodyPr>
            <a:lstStyle/>
            <a:p>
              <a:r>
                <a:rPr lang="en-US" sz="1050" b="1" dirty="0" smtClean="0"/>
                <a:t>All Programs</a:t>
              </a:r>
              <a:endParaRPr lang="en-US" sz="1050" b="1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16200000" flipV="1">
              <a:off x="3214448" y="6208590"/>
              <a:ext cx="111759" cy="48783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2840" y="239625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2840" y="3169591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62840" y="3544732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62840" y="3907647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2840" y="4282153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2840" y="4666448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840" y="5053019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64636" y="6014106"/>
              <a:ext cx="756415" cy="332395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Shut Down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8341" y="2640147"/>
              <a:ext cx="1506503" cy="2868474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Developers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Design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Analysis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Implementation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Results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Print Forms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Control Panel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Devices and Printers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Default Programs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Help and Support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478250" y="3826527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0610" y="2207395"/>
              <a:ext cx="1742974" cy="3176250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Appointment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Registration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CPOE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Medical Records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Reports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Admin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162840" y="27734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179346" y="56881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8" name="Isosceles Triangle 47"/>
            <p:cNvSpPr/>
            <p:nvPr/>
          </p:nvSpPr>
          <p:spPr>
            <a:xfrm rot="16200000" flipV="1">
              <a:off x="2147348" y="5142342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6200000" flipV="1">
              <a:off x="2147348" y="286227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6200000" flipV="1">
              <a:off x="2147348" y="251683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3113" y="6014539"/>
              <a:ext cx="2266416" cy="8128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478250" y="4369452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pic>
          <p:nvPicPr>
            <p:cNvPr id="53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47" y="2082410"/>
              <a:ext cx="331508" cy="3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CommandPrompt"/>
          <p:cNvGrpSpPr/>
          <p:nvPr>
            <p:custDataLst>
              <p:custData r:id="rId2"/>
            </p:custDataLst>
          </p:nvPr>
        </p:nvGrpSpPr>
        <p:grpSpPr>
          <a:xfrm>
            <a:off x="4636768" y="1026933"/>
            <a:ext cx="4893602" cy="4076601"/>
            <a:chOff x="2133536" y="1959805"/>
            <a:chExt cx="4876928" cy="2916995"/>
          </a:xfrm>
        </p:grpSpPr>
        <p:sp>
          <p:nvSpPr>
            <p:cNvPr id="69" name="Rounded Rectangle 68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</a:t>
              </a:r>
              <a:r>
                <a:rPr lang="en-US" sz="1200" dirty="0" smtClean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Windows\System32\cmd.exe\COMP231 </a:t>
              </a:r>
              <a:endPara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0" name="Minimize - Maximize - Close"/>
            <p:cNvGrpSpPr/>
            <p:nvPr/>
          </p:nvGrpSpPr>
          <p:grpSpPr>
            <a:xfrm>
              <a:off x="6832950" y="2036076"/>
              <a:ext cx="70532" cy="54525"/>
              <a:chOff x="9662003" y="101268"/>
              <a:chExt cx="70532" cy="54525"/>
            </a:xfrm>
          </p:grpSpPr>
          <p:cxnSp>
            <p:nvCxnSpPr>
              <p:cNvPr id="78" name="X2"/>
              <p:cNvCxnSpPr>
                <a:cxnSpLocks/>
              </p:cNvCxnSpPr>
              <p:nvPr/>
            </p:nvCxnSpPr>
            <p:spPr>
              <a:xfrm>
                <a:off x="9662003" y="101268"/>
                <a:ext cx="70531" cy="5452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9" name="X1"/>
              <p:cNvCxnSpPr>
                <a:cxnSpLocks/>
              </p:cNvCxnSpPr>
              <p:nvPr/>
            </p:nvCxnSpPr>
            <p:spPr>
              <a:xfrm flipH="1">
                <a:off x="9662003" y="101268"/>
                <a:ext cx="70532" cy="5452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1" name="Content"/>
            <p:cNvSpPr>
              <a:spLocks/>
            </p:cNvSpPr>
            <p:nvPr/>
          </p:nvSpPr>
          <p:spPr>
            <a:xfrm>
              <a:off x="2189678" y="2151660"/>
              <a:ext cx="4611484" cy="2675767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Microsoft Windows [Version 7.1.7000]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Copyright (c) 2008 Microsoft Corporation.  All rights reserved.</a:t>
              </a:r>
            </a:p>
            <a:p>
              <a:endParaRPr lang="en-US" sz="1000" dirty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1600" dirty="0">
                  <a:solidFill>
                    <a:srgbClr val="FFFFFF"/>
                  </a:solidFill>
                  <a:latin typeface="Consolas" pitchFamily="49" charset="0"/>
                </a:rPr>
                <a:t>C:\</a:t>
              </a:r>
              <a:r>
                <a:rPr lang="en-US" sz="1600" dirty="0" smtClean="0">
                  <a:solidFill>
                    <a:srgbClr val="FFFFFF"/>
                  </a:solidFill>
                  <a:latin typeface="Consolas" pitchFamily="49" charset="0"/>
                </a:rPr>
                <a:t>Users\Giberson et.al&gt;MIMS</a:t>
              </a:r>
            </a:p>
            <a:p>
              <a:r>
                <a:rPr lang="en-US" sz="1600" dirty="0" smtClean="0">
                  <a:solidFill>
                    <a:srgbClr val="FFFFFF"/>
                  </a:solidFill>
                  <a:latin typeface="Consolas" pitchFamily="49" charset="0"/>
                </a:rPr>
                <a:t>C:\</a:t>
              </a:r>
              <a:r>
                <a:rPr lang="en-US" sz="1600" dirty="0">
                  <a:solidFill>
                    <a:srgbClr val="FFFFFF"/>
                  </a:solidFill>
                  <a:latin typeface="Consolas" pitchFamily="49" charset="0"/>
                </a:rPr>
                <a:t>Issue_Encountered/Conflicts</a:t>
              </a:r>
            </a:p>
            <a:p>
              <a:endParaRPr lang="en-US" sz="1600" dirty="0" smtClean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sz="2000" dirty="0" smtClean="0">
                  <a:solidFill>
                    <a:srgbClr val="FFFFFF"/>
                  </a:solidFill>
                  <a:latin typeface="Consolas" pitchFamily="49" charset="0"/>
                </a:rPr>
                <a:t>&gt;Database Design</a:t>
              </a:r>
            </a:p>
            <a:p>
              <a:r>
                <a:rPr lang="en-US" sz="2000" dirty="0" smtClean="0">
                  <a:solidFill>
                    <a:srgbClr val="FFFFFF"/>
                  </a:solidFill>
                  <a:latin typeface="Consolas" pitchFamily="49" charset="0"/>
                </a:rPr>
                <a:t>&gt;Activity Workflow</a:t>
              </a:r>
            </a:p>
            <a:p>
              <a:r>
                <a:rPr lang="en-US" sz="2000" dirty="0" smtClean="0">
                  <a:solidFill>
                    <a:srgbClr val="FFFFFF"/>
                  </a:solidFill>
                  <a:latin typeface="Consolas" pitchFamily="49" charset="0"/>
                </a:rPr>
                <a:t>&gt;Unit Testing</a:t>
              </a:r>
            </a:p>
            <a:p>
              <a:r>
                <a:rPr lang="en-US" sz="2000" dirty="0" smtClean="0">
                  <a:solidFill>
                    <a:srgbClr val="FFFFFF"/>
                  </a:solidFill>
                  <a:latin typeface="Consolas" pitchFamily="49" charset="0"/>
                </a:rPr>
                <a:t>&gt;Collision of codes\gitHub</a:t>
              </a:r>
            </a:p>
            <a:p>
              <a:endParaRPr lang="en-US" dirty="0" smtClean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US" dirty="0" smtClean="0">
                  <a:solidFill>
                    <a:srgbClr val="FFFFFF"/>
                  </a:solidFill>
                  <a:latin typeface="Consolas" pitchFamily="49" charset="0"/>
                </a:rPr>
                <a:t> </a:t>
              </a:r>
              <a:endParaRPr lang="en-US" dirty="0">
                <a:solidFill>
                  <a:srgbClr val="FFFFFF"/>
                </a:solidFill>
                <a:latin typeface="Consolas" pitchFamily="49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797859" y="2151661"/>
              <a:ext cx="147487" cy="2675766"/>
              <a:chOff x="370265" y="1253855"/>
              <a:chExt cx="147487" cy="2675766"/>
            </a:xfrm>
          </p:grpSpPr>
          <p:sp>
            <p:nvSpPr>
              <p:cNvPr id="74" name="ScrollBar"/>
              <p:cNvSpPr>
                <a:spLocks/>
              </p:cNvSpPr>
              <p:nvPr/>
            </p:nvSpPr>
            <p:spPr>
              <a:xfrm>
                <a:off x="370265" y="1253855"/>
                <a:ext cx="147487" cy="267576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75" name="ScrollSlider"/>
              <p:cNvSpPr>
                <a:spLocks/>
              </p:cNvSpPr>
              <p:nvPr/>
            </p:nvSpPr>
            <p:spPr>
              <a:xfrm>
                <a:off x="372195" y="2019433"/>
                <a:ext cx="145556" cy="41934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UpArrow"/>
              <p:cNvSpPr>
                <a:spLocks/>
              </p:cNvSpPr>
              <p:nvPr/>
            </p:nvSpPr>
            <p:spPr>
              <a:xfrm>
                <a:off x="405548" y="1298539"/>
                <a:ext cx="81029" cy="34895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DownArrow"/>
              <p:cNvSpPr>
                <a:spLocks/>
              </p:cNvSpPr>
              <p:nvPr/>
            </p:nvSpPr>
            <p:spPr>
              <a:xfrm rot="10800000">
                <a:off x="402053" y="3868573"/>
                <a:ext cx="81029" cy="34895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WindowIcon"/>
            <p:cNvSpPr>
              <a:spLocks/>
            </p:cNvSpPr>
            <p:nvPr/>
          </p:nvSpPr>
          <p:spPr>
            <a:xfrm>
              <a:off x="2193492" y="2014266"/>
              <a:ext cx="131854" cy="9814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142" name="Group 14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2" name="WindowTitle"/>
              <p:cNvSpPr txBox="1"/>
              <p:nvPr/>
            </p:nvSpPr>
            <p:spPr>
              <a:xfrm>
                <a:off x="240976" y="42736"/>
                <a:ext cx="260077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Sequence Diagram: Medical Records</a:t>
                </a:r>
              </a:p>
            </p:txBody>
          </p:sp>
        </p:grpSp>
        <p:grpSp>
          <p:nvGrpSpPr>
            <p:cNvPr id="14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4" name="Oval 143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3" name="Picture 152"/>
          <p:cNvPicPr/>
          <p:nvPr/>
        </p:nvPicPr>
        <p:blipFill>
          <a:blip r:embed="rId3"/>
          <a:stretch>
            <a:fillRect/>
          </a:stretch>
        </p:blipFill>
        <p:spPr>
          <a:xfrm>
            <a:off x="2435300" y="583051"/>
            <a:ext cx="6507222" cy="41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42736"/>
                <a:ext cx="127778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Database Design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374143" y="4113349"/>
            <a:ext cx="7873607" cy="2162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997237" y="673347"/>
            <a:ext cx="6244555" cy="4206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42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42736"/>
                <a:ext cx="127778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Database Design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3569605" y="1770298"/>
            <a:ext cx="6829162" cy="4664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50" y="1205500"/>
            <a:ext cx="3570007" cy="1159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4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42736"/>
                <a:ext cx="127778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Database Design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214146" y="1603386"/>
            <a:ext cx="3857470" cy="3752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2401824" y="583052"/>
            <a:ext cx="6278880" cy="37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8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CA" b="1" dirty="0" smtClean="0">
                    <a:solidFill>
                      <a:schemeClr val="bg1"/>
                    </a:solidFill>
                  </a:rPr>
                  <a:t>Design</a:t>
                </a:r>
                <a:endParaRPr lang="en-CA" b="1" dirty="0">
                  <a:solidFill>
                    <a:schemeClr val="bg1"/>
                  </a:solidFill>
                </a:endParaRPr>
              </a:p>
              <a:p>
                <a:r>
                  <a:rPr lang="en-CA" dirty="0">
                    <a:solidFill>
                      <a:schemeClr val="bg1"/>
                    </a:solidFill>
                  </a:rPr>
                  <a:t>The Medical Information Management System project requires: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pPr marL="285750" lvl="0" indent="-285750" fontAlgn="base"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chemeClr val="bg1"/>
                    </a:solidFill>
                  </a:rPr>
                  <a:t>CRU patient information 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CA" dirty="0" smtClean="0">
                    <a:solidFill>
                      <a:schemeClr val="bg1"/>
                    </a:solidFill>
                  </a:rPr>
                  <a:t>CRUD </a:t>
                </a:r>
                <a:r>
                  <a:rPr lang="en-CA" dirty="0">
                    <a:solidFill>
                      <a:schemeClr val="bg1"/>
                    </a:solidFill>
                  </a:rPr>
                  <a:t>employees (subsystem)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>
                    <a:solidFill>
                      <a:schemeClr val="bg1"/>
                    </a:solidFill>
                  </a:rPr>
                  <a:t>Project </a:t>
                </a:r>
                <a:r>
                  <a:rPr lang="en-CA" dirty="0">
                    <a:solidFill>
                      <a:schemeClr val="bg1"/>
                    </a:solidFill>
                  </a:rPr>
                  <a:t>is being built on a Microsoft environment: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pPr marL="285750" lvl="0" indent="-285750" fontAlgn="base">
                  <a:buFont typeface="Arial" panose="020B0604020202020204" pitchFamily="34" charset="0"/>
                  <a:buChar char="•"/>
                </a:pPr>
                <a:r>
                  <a:rPr lang="en-CA" dirty="0" smtClean="0">
                    <a:solidFill>
                      <a:schemeClr val="bg1"/>
                    </a:solidFill>
                  </a:rPr>
                  <a:t>Coding </a:t>
                </a:r>
                <a:r>
                  <a:rPr lang="en-CA" dirty="0">
                    <a:solidFill>
                      <a:schemeClr val="bg1"/>
                    </a:solidFill>
                  </a:rPr>
                  <a:t>in a Microsoft supported language (C#).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pPr marL="285750" lvl="0" indent="-285750" fontAlgn="base"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chemeClr val="bg1"/>
                    </a:solidFill>
                  </a:rPr>
                  <a:t>Using a Microsoft SQL Database: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r>
                  <a:rPr lang="en-CA" dirty="0">
                    <a:solidFill>
                      <a:schemeClr val="bg1"/>
                    </a:solidFill>
                  </a:rPr>
                  <a:t/>
                </a:r>
                <a:br>
                  <a:rPr lang="en-CA" dirty="0">
                    <a:solidFill>
                      <a:schemeClr val="bg1"/>
                    </a:solidFill>
                  </a:rPr>
                </a:br>
                <a:r>
                  <a:rPr lang="en-CA" b="1" dirty="0" smtClean="0">
                    <a:solidFill>
                      <a:schemeClr val="bg1"/>
                    </a:solidFill>
                  </a:rPr>
                  <a:t>Design </a:t>
                </a:r>
                <a:r>
                  <a:rPr lang="en-CA" b="1" dirty="0">
                    <a:solidFill>
                      <a:schemeClr val="bg1"/>
                    </a:solidFill>
                  </a:rPr>
                  <a:t>Rationale</a:t>
                </a:r>
              </a:p>
              <a:p>
                <a:r>
                  <a:rPr lang="en-CA" dirty="0">
                    <a:solidFill>
                      <a:schemeClr val="bg1"/>
                    </a:solidFill>
                  </a:rPr>
                  <a:t>&lt;Insert Database Diagram&gt;</a:t>
                </a:r>
              </a:p>
              <a:p>
                <a:pPr lvl="0" fontAlgn="base"/>
                <a:r>
                  <a:rPr lang="en-CA" dirty="0">
                    <a:solidFill>
                      <a:schemeClr val="bg1"/>
                    </a:solidFill>
                  </a:rPr>
                  <a:t>A person could have multiple addresses, phone numbers, emails.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pPr lvl="0" fontAlgn="base"/>
                <a:r>
                  <a:rPr lang="en-CA" dirty="0">
                    <a:solidFill>
                      <a:schemeClr val="bg1"/>
                    </a:solidFill>
                  </a:rPr>
                  <a:t>A patient could have multiple insurances, allergies.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pPr lvl="0" fontAlgn="base"/>
                <a:r>
                  <a:rPr lang="en-CA" dirty="0">
                    <a:solidFill>
                      <a:schemeClr val="bg1"/>
                    </a:solidFill>
                  </a:rPr>
                  <a:t>A patient should have multiple EMR.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pPr lvl="0" fontAlgn="base"/>
                <a:r>
                  <a:rPr lang="en-CA" dirty="0">
                    <a:solidFill>
                      <a:schemeClr val="bg1"/>
                    </a:solidFill>
                  </a:rPr>
                  <a:t>A EMR could have multiple medication, laboratory, radiology, diagnosis.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pPr lvl="0" fontAlgn="base"/>
                <a:r>
                  <a:rPr lang="en-CA" dirty="0">
                    <a:solidFill>
                      <a:schemeClr val="bg1"/>
                    </a:solidFill>
                  </a:rPr>
                  <a:t>Medication, Laboratory, Radiology, Diagnosis and Allergies are </a:t>
                </a:r>
                <a:r>
                  <a:rPr lang="en-CA" i="1" dirty="0">
                    <a:solidFill>
                      <a:schemeClr val="bg1"/>
                    </a:solidFill>
                  </a:rPr>
                  <a:t>referenced</a:t>
                </a:r>
                <a:r>
                  <a:rPr lang="en-CA" dirty="0">
                    <a:solidFill>
                      <a:schemeClr val="bg1"/>
                    </a:solidFill>
                  </a:rPr>
                  <a:t> tables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/>
                </a:r>
                <a:br>
                  <a:rPr lang="en-CA" sz="2000" dirty="0">
                    <a:solidFill>
                      <a:schemeClr val="bg1"/>
                    </a:solidFill>
                  </a:rPr>
                </a:br>
                <a:r>
                  <a:rPr lang="en-CA" b="1" dirty="0">
                    <a:solidFill>
                      <a:schemeClr val="bg1"/>
                    </a:solidFill>
                  </a:rPr>
                  <a:t>Eliminate redundancy: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pPr lvl="0" fontAlgn="base"/>
                <a:r>
                  <a:rPr lang="en-CA" dirty="0">
                    <a:solidFill>
                      <a:schemeClr val="bg1"/>
                    </a:solidFill>
                  </a:rPr>
                  <a:t>patient and employee have redundant information in both tables is store as person</a:t>
                </a:r>
                <a:endParaRPr lang="en-CA" sz="1600" dirty="0">
                  <a:solidFill>
                    <a:schemeClr val="bg1"/>
                  </a:solidFill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</a:rPr>
                  <a:t/>
                </a:r>
                <a:br>
                  <a:rPr lang="en-CA" sz="2000" dirty="0">
                    <a:solidFill>
                      <a:schemeClr val="bg1"/>
                    </a:solidFill>
                  </a:rPr>
                </a:br>
                <a:r>
                  <a:rPr lang="en-CA" b="1" dirty="0">
                    <a:solidFill>
                      <a:schemeClr val="bg1"/>
                    </a:solidFill>
                  </a:rPr>
                  <a:t>Anomalies: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dirty="0">
                    <a:solidFill>
                      <a:schemeClr val="bg1"/>
                    </a:solidFill>
                  </a:rPr>
                  <a:t>Doctor, manager, receptionist are separate tables to improve portability at the cost of efficiency.</a:t>
                </a:r>
                <a:endParaRPr lang="en-US" sz="1050" kern="0" dirty="0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25" name="WindowTitle"/>
              <p:cNvSpPr txBox="1"/>
              <p:nvPr/>
            </p:nvSpPr>
            <p:spPr>
              <a:xfrm>
                <a:off x="240976" y="42736"/>
                <a:ext cx="125374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SYSTEM DESIGN</a:t>
                </a:r>
              </a:p>
            </p:txBody>
          </p:sp>
        </p:grpSp>
        <p:grpSp>
          <p:nvGrpSpPr>
            <p:cNvPr id="1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9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5634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Pivotal Tracker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https://www.pivotaltracker.com/s/projects/909420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7625" y="740924"/>
            <a:ext cx="8972459" cy="43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5634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Pivotal Tracker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58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56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https://www.pivotaltracker.com/s/projects/909420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61" name="Picture 60"/>
          <p:cNvPicPr/>
          <p:nvPr/>
        </p:nvPicPr>
        <p:blipFill>
          <a:blip r:embed="rId9"/>
          <a:stretch>
            <a:fillRect/>
          </a:stretch>
        </p:blipFill>
        <p:spPr>
          <a:xfrm>
            <a:off x="1765618" y="769533"/>
            <a:ext cx="3124200" cy="1924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2" name="Picture 6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12" y="841933"/>
            <a:ext cx="3975735" cy="2562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6" name="Picture 65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44" y="3190407"/>
            <a:ext cx="3982720" cy="261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4" name="Picture 6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914" y="3920518"/>
            <a:ext cx="3971925" cy="2631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8" name="Picture 67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03" y="1270751"/>
            <a:ext cx="3946689" cy="2564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5" name="Picture 64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57" y="3398832"/>
            <a:ext cx="3962400" cy="275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https://www.pivotaltracker.com/s/projects/909420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0200" y="684629"/>
            <a:ext cx="8997188" cy="4475988"/>
          </a:xfrm>
          <a:prstGeom prst="rect">
            <a:avLst/>
          </a:prstGeom>
        </p:spPr>
      </p:pic>
      <p:grpSp>
        <p:nvGrpSpPr>
          <p:cNvPr id="39" name="DragSelection"/>
          <p:cNvGrpSpPr/>
          <p:nvPr>
            <p:custDataLst>
              <p:custData r:id="rId2"/>
            </p:custDataLst>
          </p:nvPr>
        </p:nvGrpSpPr>
        <p:grpSpPr>
          <a:xfrm>
            <a:off x="2143347" y="2155558"/>
            <a:ext cx="1654089" cy="612026"/>
            <a:chOff x="3237518" y="2657475"/>
            <a:chExt cx="2753366" cy="1729202"/>
          </a:xfrm>
        </p:grpSpPr>
        <p:sp>
          <p:nvSpPr>
            <p:cNvPr id="43" name="Selection"/>
            <p:cNvSpPr>
              <a:spLocks/>
            </p:cNvSpPr>
            <p:nvPr>
              <p:custDataLst>
                <p:custData r:id="rId5"/>
              </p:custDataLst>
            </p:nvPr>
          </p:nvSpPr>
          <p:spPr>
            <a:xfrm>
              <a:off x="3237518" y="2657475"/>
              <a:ext cx="2612874" cy="1203253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MousePointer"/>
            <p:cNvSpPr>
              <a:spLocks/>
            </p:cNvSpPr>
            <p:nvPr/>
          </p:nvSpPr>
          <p:spPr>
            <a:xfrm rot="20359169">
              <a:off x="5739444" y="3686849"/>
              <a:ext cx="251440" cy="699828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" name="Picture 2" descr="C:\Users\t-dantay\Documents\First24\error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694" y="40273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-dantay\Documents\First24\checkcircl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40241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3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-52"/>
            <a:ext cx="8720380" cy="6509340"/>
            <a:chOff x="0" y="-55"/>
            <a:chExt cx="9144000" cy="6858055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-55"/>
              <a:ext cx="1912028" cy="27562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Problem Statement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CA" sz="2000" b="1" dirty="0" smtClean="0">
                  <a:solidFill>
                    <a:srgbClr val="FF0000"/>
                  </a:solidFill>
                </a:rPr>
                <a:t>Duplicate records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Paper-based records are prone to double entry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Increasing patient records is becoming difficult to manage</a:t>
              </a:r>
            </a:p>
            <a:p>
              <a:endParaRPr lang="en-CA" sz="2000" dirty="0">
                <a:solidFill>
                  <a:schemeClr val="bg1"/>
                </a:solidFill>
              </a:endParaRPr>
            </a:p>
            <a:p>
              <a:r>
                <a:rPr lang="en-CA" sz="2000" b="1" dirty="0" smtClean="0">
                  <a:solidFill>
                    <a:srgbClr val="FF0000"/>
                  </a:solidFill>
                </a:rPr>
                <a:t>Errors </a:t>
              </a:r>
              <a:r>
                <a:rPr lang="en-CA" sz="2000" b="1" dirty="0">
                  <a:solidFill>
                    <a:srgbClr val="FF0000"/>
                  </a:solidFill>
                </a:rPr>
                <a:t>in medical </a:t>
              </a:r>
              <a:r>
                <a:rPr lang="en-CA" sz="2000" b="1" dirty="0" smtClean="0">
                  <a:solidFill>
                    <a:srgbClr val="FF0000"/>
                  </a:solidFill>
                </a:rPr>
                <a:t>record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Improper </a:t>
              </a:r>
              <a:r>
                <a:rPr lang="en-CA" sz="2000" dirty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transcriptions or </a:t>
              </a:r>
              <a:endParaRPr lang="en-CA" sz="2000" dirty="0" smtClean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Illegible </a:t>
              </a:r>
              <a:r>
                <a:rPr lang="en-CA" sz="2000" dirty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writing have been known to cause medication mix </a:t>
              </a:r>
              <a:r>
                <a:rPr lang="en-CA" sz="2000" dirty="0" smtClean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ups.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CA" sz="2000" dirty="0">
                <a:solidFill>
                  <a:schemeClr val="bg1"/>
                </a:solidFill>
              </a:endParaRPr>
            </a:p>
            <a:p>
              <a:r>
                <a:rPr lang="en-CA" sz="2000" b="1" dirty="0" smtClean="0">
                  <a:solidFill>
                    <a:srgbClr val="FF0000"/>
                  </a:solidFill>
                </a:rPr>
                <a:t>Incomplete </a:t>
              </a:r>
              <a:r>
                <a:rPr lang="en-CA" sz="2000" b="1" dirty="0">
                  <a:solidFill>
                    <a:srgbClr val="FF0000"/>
                  </a:solidFill>
                </a:rPr>
                <a:t>and partial medical records </a:t>
              </a:r>
              <a:endParaRPr lang="en-CA" sz="2000" b="1" dirty="0" smtClean="0">
                <a:solidFill>
                  <a:srgbClr val="FF000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Improper </a:t>
              </a:r>
              <a:r>
                <a:rPr lang="en-CA" sz="2000" dirty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record keeping practices</a:t>
              </a:r>
              <a:r>
                <a:rPr lang="en-CA" sz="2000" dirty="0" smtClean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.</a:t>
              </a:r>
            </a:p>
            <a:p>
              <a:r>
                <a:rPr lang="en-CA" sz="2000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CA" sz="2000" b="1" dirty="0" smtClean="0">
                  <a:solidFill>
                    <a:srgbClr val="FF0000"/>
                  </a:solidFill>
                </a:rPr>
                <a:t>Lack of information validation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Important medical information are not captured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solidFill>
                    <a:schemeClr val="bg1"/>
                  </a:solidFill>
                  <a:latin typeface="BatangChe" panose="02030609000101010101" pitchFamily="49" charset="-127"/>
                  <a:ea typeface="BatangChe" panose="02030609000101010101" pitchFamily="49" charset="-127"/>
                </a:rPr>
                <a:t>Medication error, wrong procedure / test</a:t>
              </a:r>
            </a:p>
            <a:p>
              <a:endParaRPr lang="en-CA" sz="2000" b="1" kern="0" dirty="0">
                <a:solidFill>
                  <a:schemeClr val="bg1"/>
                </a:solidFill>
                <a:latin typeface="Segoe UI"/>
              </a:endParaRPr>
            </a:p>
            <a:p>
              <a:endParaRPr lang="en-US" sz="2400" kern="0" dirty="0">
                <a:solidFill>
                  <a:schemeClr val="bg1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http://www.problemStatement.com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6680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https://www.pivotaltracker.com/s/projects/909420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2883" y="684629"/>
            <a:ext cx="8901886" cy="4143403"/>
          </a:xfrm>
          <a:prstGeom prst="rect">
            <a:avLst/>
          </a:prstGeom>
        </p:spPr>
      </p:pic>
      <p:pic>
        <p:nvPicPr>
          <p:cNvPr id="34" name="Picture 2" descr="C:\Users\t-dantay\Documents\First24\arrow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59" y="3718559"/>
            <a:ext cx="408940" cy="40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58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56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https://www.pivotaltracker.com/s/projects/909420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0201" y="684630"/>
            <a:ext cx="8991600" cy="41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2" y="1171194"/>
            <a:ext cx="11856558" cy="46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7" y="185608"/>
            <a:ext cx="10032743" cy="51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lertDialog"/>
          <p:cNvGrpSpPr/>
          <p:nvPr>
            <p:custDataLst>
              <p:custData r:id="rId1"/>
            </p:custDataLst>
          </p:nvPr>
        </p:nvGrpSpPr>
        <p:grpSpPr>
          <a:xfrm>
            <a:off x="2975675" y="1363853"/>
            <a:ext cx="5919130" cy="3162260"/>
            <a:chOff x="2894331" y="2786062"/>
            <a:chExt cx="3458844" cy="1357313"/>
          </a:xfrm>
        </p:grpSpPr>
        <p:grpSp>
          <p:nvGrpSpPr>
            <p:cNvPr id="10" name="Group 9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18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Impending Problem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9" name="InnerArea"/>
              <p:cNvSpPr>
                <a:spLocks/>
              </p:cNvSpPr>
              <p:nvPr/>
            </p:nvSpPr>
            <p:spPr>
              <a:xfrm>
                <a:off x="2196069" y="637838"/>
                <a:ext cx="3385403" cy="120195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6264229" y="2827726"/>
              <a:ext cx="41357" cy="32707"/>
              <a:chOff x="9724662" y="76183"/>
              <a:chExt cx="41357" cy="32707"/>
            </a:xfrm>
          </p:grpSpPr>
          <p:cxnSp>
            <p:nvCxnSpPr>
              <p:cNvPr id="16" name="X2"/>
              <p:cNvCxnSpPr>
                <a:cxnSpLocks/>
              </p:cNvCxnSpPr>
              <p:nvPr/>
            </p:nvCxnSpPr>
            <p:spPr>
              <a:xfrm>
                <a:off x="9724663" y="76183"/>
                <a:ext cx="41356" cy="3270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" name="X1"/>
              <p:cNvCxnSpPr>
                <a:cxnSpLocks/>
              </p:cNvCxnSpPr>
              <p:nvPr/>
            </p:nvCxnSpPr>
            <p:spPr>
              <a:xfrm flipH="1">
                <a:off x="9724662" y="76183"/>
                <a:ext cx="41356" cy="3270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2" name="AlertText"/>
            <p:cNvSpPr txBox="1">
              <a:spLocks/>
            </p:cNvSpPr>
            <p:nvPr/>
          </p:nvSpPr>
          <p:spPr>
            <a:xfrm>
              <a:off x="3226773" y="2948266"/>
              <a:ext cx="2921917" cy="976415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patient health information has been compromised!</a:t>
              </a:r>
            </a:p>
            <a:p>
              <a:endParaRPr lang="en-US" sz="2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Patient Safety Alert!</a:t>
              </a:r>
              <a:r>
                <a:rPr lang="en-US" sz="24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2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WarningIcon"/>
            <p:cNvSpPr>
              <a:spLocks/>
            </p:cNvSpPr>
            <p:nvPr/>
          </p:nvSpPr>
          <p:spPr>
            <a:xfrm>
              <a:off x="3008190" y="3415185"/>
              <a:ext cx="163267" cy="99068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14" name="CancelButton"/>
            <p:cNvSpPr>
              <a:spLocks/>
            </p:cNvSpPr>
            <p:nvPr/>
          </p:nvSpPr>
          <p:spPr>
            <a:xfrm>
              <a:off x="5811889" y="3989745"/>
              <a:ext cx="444621" cy="9812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OkButton"/>
            <p:cNvSpPr>
              <a:spLocks/>
            </p:cNvSpPr>
            <p:nvPr/>
          </p:nvSpPr>
          <p:spPr>
            <a:xfrm>
              <a:off x="5428830" y="3989745"/>
              <a:ext cx="355566" cy="9812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RibbonApplication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schemeClr val="bg1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schemeClr val="bg1"/>
                    </a:solidFill>
                    <a:latin typeface="Segoe UI"/>
                  </a:endParaRPr>
                </a:p>
              </p:txBody>
            </p:sp>
            <p:sp>
              <p:nvSpPr>
                <p:cNvPr id="52" name="WindowTitle"/>
                <p:cNvSpPr txBox="1"/>
                <p:nvPr/>
              </p:nvSpPr>
              <p:spPr>
                <a:xfrm>
                  <a:off x="272875" y="65818"/>
                  <a:ext cx="32541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Visio</a:t>
                  </a:r>
                </a:p>
              </p:txBody>
            </p:sp>
          </p:grpSp>
          <p:grpSp>
            <p:nvGrpSpPr>
              <p:cNvPr id="43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5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6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7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36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en-CA" sz="4400" dirty="0" smtClean="0">
                    <a:solidFill>
                      <a:schemeClr val="bg1"/>
                    </a:solidFill>
                  </a:rPr>
                  <a:t>High Level Architecture</a:t>
                </a:r>
                <a:endParaRPr kumimoji="0" lang="en-US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7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Insert      View      Format</a:t>
                </a:r>
                <a:endPara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</p:grpSpPr>
            <p:sp>
              <p:nvSpPr>
                <p:cNvPr id="40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Home</a:t>
                  </a:r>
                  <a:endParaRPr lang="en-US" sz="12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22" y="1591441"/>
            <a:ext cx="7019897" cy="48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42736"/>
                <a:ext cx="463910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Visio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Shape 80"/>
          <p:cNvSpPr/>
          <p:nvPr/>
        </p:nvSpPr>
        <p:spPr>
          <a:xfrm>
            <a:off x="1680245" y="369792"/>
            <a:ext cx="8860592" cy="51409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96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>
            <p:custDataLst>
              <p:custData r:id="rId1"/>
            </p:custDataLst>
          </p:nvPr>
        </p:nvGrpSpPr>
        <p:grpSpPr>
          <a:xfrm>
            <a:off x="512967" y="787594"/>
            <a:ext cx="9142195" cy="4899974"/>
            <a:chOff x="0" y="1968055"/>
            <a:chExt cx="9142195" cy="4899974"/>
          </a:xfrm>
        </p:grpSpPr>
        <p:sp>
          <p:nvSpPr>
            <p:cNvPr id="72" name="Rectangle 71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ounded Rectangle 77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805" y="2188030"/>
              <a:ext cx="3963690" cy="4283709"/>
            </a:xfrm>
            <a:prstGeom prst="roundRect">
              <a:avLst>
                <a:gd name="adj" fmla="val 1422"/>
              </a:avLst>
            </a:prstGeom>
            <a:gradFill flip="none" rotWithShape="1">
              <a:gsLst>
                <a:gs pos="0">
                  <a:srgbClr val="FFFFFF">
                    <a:lumMod val="50000"/>
                    <a:alpha val="47000"/>
                  </a:srgbClr>
                </a:gs>
                <a:gs pos="46000">
                  <a:srgbClr val="000000">
                    <a:lumMod val="85000"/>
                    <a:lumOff val="15000"/>
                    <a:alpha val="81000"/>
                  </a:srgbClr>
                </a:gs>
                <a:gs pos="100000">
                  <a:srgbClr val="FFFFFF">
                    <a:lumMod val="50000"/>
                    <a:alpha val="57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125" name="Flowchart: Stored Data 124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Flowchart: Stored Data 125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Flowchart: Stored Data 126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Flowchart: Stored Data 127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72951" y="2273755"/>
              <a:ext cx="2286744" cy="4147185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74583" y="6123278"/>
              <a:ext cx="2063151" cy="2163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 smtClean="0">
                  <a:solidFill>
                    <a:srgbClr val="000000"/>
                  </a:solidFill>
                </a:rPr>
                <a:t>Search programs and files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  <p:grpSp>
          <p:nvGrpSpPr>
            <p:cNvPr id="96" name="Group 22"/>
            <p:cNvGrpSpPr/>
            <p:nvPr/>
          </p:nvGrpSpPr>
          <p:grpSpPr>
            <a:xfrm>
              <a:off x="2071796" y="6183886"/>
              <a:ext cx="94576" cy="100109"/>
              <a:chOff x="6121730" y="694705"/>
              <a:chExt cx="100940" cy="10688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6121730" y="748146"/>
                <a:ext cx="53439" cy="53439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6145480" y="694705"/>
                <a:ext cx="77190" cy="7719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12"/>
            <p:cNvSpPr/>
            <p:nvPr/>
          </p:nvSpPr>
          <p:spPr>
            <a:xfrm>
              <a:off x="2429600" y="6123278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12"/>
            <p:cNvSpPr/>
            <p:nvPr/>
          </p:nvSpPr>
          <p:spPr>
            <a:xfrm>
              <a:off x="3205579" y="6123278"/>
              <a:ext cx="133290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810378" y="1968055"/>
              <a:ext cx="585973" cy="61229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16200000" flipV="1">
              <a:off x="185832" y="582518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179346" y="30719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06760" y="5741355"/>
              <a:ext cx="942398" cy="267778"/>
            </a:xfrm>
            <a:prstGeom prst="rect">
              <a:avLst/>
            </a:prstGeom>
            <a:noFill/>
          </p:spPr>
          <p:txBody>
            <a:bodyPr wrap="none" lIns="97531" tIns="48766" rIns="97531" bIns="48766" rtlCol="0">
              <a:spAutoFit/>
            </a:bodyPr>
            <a:lstStyle/>
            <a:p>
              <a:r>
                <a:rPr lang="en-US" sz="1050" b="1" dirty="0" smtClean="0"/>
                <a:t>All Programs</a:t>
              </a:r>
              <a:endParaRPr lang="en-US" sz="1050" b="1" dirty="0"/>
            </a:p>
          </p:txBody>
        </p:sp>
        <p:sp>
          <p:nvSpPr>
            <p:cNvPr id="103" name="Isosceles Triangle 102"/>
            <p:cNvSpPr/>
            <p:nvPr/>
          </p:nvSpPr>
          <p:spPr>
            <a:xfrm rot="16200000" flipV="1">
              <a:off x="3214448" y="6208590"/>
              <a:ext cx="111759" cy="48783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2840" y="239625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2840" y="3169591"/>
              <a:ext cx="223593" cy="22742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2840" y="3544732"/>
              <a:ext cx="223593" cy="227428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2840" y="3907647"/>
              <a:ext cx="223593" cy="227428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62840" y="4282153"/>
              <a:ext cx="223593" cy="227428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62840" y="4666448"/>
              <a:ext cx="223593" cy="227428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2840" y="5053019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64636" y="6014106"/>
              <a:ext cx="756415" cy="332395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Shut Down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18341" y="2640147"/>
              <a:ext cx="1506503" cy="2868474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Giberson et.al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Pharmacy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Radiology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Laboratory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Results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Print Forms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Control Panel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Devices and Printers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Default Programs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Help and Support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2478250" y="3826527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10610" y="2207395"/>
              <a:ext cx="1742974" cy="3176250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Appointment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Registration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CPOE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Medical Records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Reports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Admin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162840" y="27734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179346" y="56881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117" name="Isosceles Triangle 116"/>
            <p:cNvSpPr/>
            <p:nvPr/>
          </p:nvSpPr>
          <p:spPr>
            <a:xfrm rot="16200000" flipV="1">
              <a:off x="2147348" y="5142342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/>
            <p:cNvSpPr/>
            <p:nvPr/>
          </p:nvSpPr>
          <p:spPr>
            <a:xfrm rot="16200000" flipV="1">
              <a:off x="2147348" y="286227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 rot="16200000" flipV="1">
              <a:off x="2147348" y="251683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113" y="6014539"/>
              <a:ext cx="2266416" cy="8128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2478250" y="4369452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pic>
          <p:nvPicPr>
            <p:cNvPr id="122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47" y="2082410"/>
              <a:ext cx="331508" cy="3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AlertDialog"/>
          <p:cNvGrpSpPr/>
          <p:nvPr>
            <p:custDataLst>
              <p:custData r:id="rId2"/>
            </p:custDataLst>
          </p:nvPr>
        </p:nvGrpSpPr>
        <p:grpSpPr>
          <a:xfrm>
            <a:off x="5084064" y="1852530"/>
            <a:ext cx="4267940" cy="2074510"/>
            <a:chOff x="2894331" y="2786062"/>
            <a:chExt cx="3458844" cy="1357313"/>
          </a:xfrm>
        </p:grpSpPr>
        <p:grpSp>
          <p:nvGrpSpPr>
            <p:cNvPr id="138" name="Group 137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146" name="Background"/>
              <p:cNvSpPr>
                <a:spLocks/>
              </p:cNvSpPr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MEDICAL INFORMATION MANAGEMENT SYSTEM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47" name="InnerArea"/>
              <p:cNvSpPr>
                <a:spLocks/>
              </p:cNvSpPr>
              <p:nvPr/>
            </p:nvSpPr>
            <p:spPr>
              <a:xfrm>
                <a:off x="2209408" y="704292"/>
                <a:ext cx="3356991" cy="112049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Minimize - Maximize - Close"/>
            <p:cNvGrpSpPr/>
            <p:nvPr/>
          </p:nvGrpSpPr>
          <p:grpSpPr>
            <a:xfrm>
              <a:off x="6229818" y="2849572"/>
              <a:ext cx="57357" cy="49857"/>
              <a:chOff x="9690251" y="98029"/>
              <a:chExt cx="57357" cy="49857"/>
            </a:xfrm>
          </p:grpSpPr>
          <p:cxnSp>
            <p:nvCxnSpPr>
              <p:cNvPr id="144" name="X2"/>
              <p:cNvCxnSpPr>
                <a:cxnSpLocks/>
              </p:cNvCxnSpPr>
              <p:nvPr/>
            </p:nvCxnSpPr>
            <p:spPr>
              <a:xfrm>
                <a:off x="9690252" y="98029"/>
                <a:ext cx="57356" cy="4985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5" name="X1"/>
              <p:cNvCxnSpPr>
                <a:cxnSpLocks/>
              </p:cNvCxnSpPr>
              <p:nvPr/>
            </p:nvCxnSpPr>
            <p:spPr>
              <a:xfrm flipH="1">
                <a:off x="9690251" y="98030"/>
                <a:ext cx="57356" cy="4985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40" name="AlertText"/>
            <p:cNvSpPr txBox="1">
              <a:spLocks/>
            </p:cNvSpPr>
            <p:nvPr/>
          </p:nvSpPr>
          <p:spPr>
            <a:xfrm>
              <a:off x="3355389" y="3033316"/>
              <a:ext cx="2714190" cy="776695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Giberson et.al Deliverables</a:t>
              </a:r>
              <a:endParaRPr lang="en-US" sz="2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WarningIcon"/>
            <p:cNvSpPr>
              <a:spLocks/>
            </p:cNvSpPr>
            <p:nvPr/>
          </p:nvSpPr>
          <p:spPr>
            <a:xfrm>
              <a:off x="3052241" y="3389211"/>
              <a:ext cx="226433" cy="151014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142" name="CancelButton"/>
            <p:cNvSpPr>
              <a:spLocks/>
            </p:cNvSpPr>
            <p:nvPr/>
          </p:nvSpPr>
          <p:spPr>
            <a:xfrm>
              <a:off x="5602476" y="3909190"/>
              <a:ext cx="616637" cy="149569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OkButton"/>
            <p:cNvSpPr>
              <a:spLocks/>
            </p:cNvSpPr>
            <p:nvPr/>
          </p:nvSpPr>
          <p:spPr>
            <a:xfrm>
              <a:off x="5071217" y="3909190"/>
              <a:ext cx="493128" cy="149569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3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>
            <p:custDataLst>
              <p:custData r:id="rId1"/>
            </p:custDataLst>
          </p:nvPr>
        </p:nvGrpSpPr>
        <p:grpSpPr>
          <a:xfrm>
            <a:off x="512967" y="787594"/>
            <a:ext cx="9142195" cy="4899974"/>
            <a:chOff x="0" y="1968055"/>
            <a:chExt cx="9142195" cy="4899974"/>
          </a:xfrm>
        </p:grpSpPr>
        <p:sp>
          <p:nvSpPr>
            <p:cNvPr id="4" name="Rectangle 3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05" y="2188030"/>
              <a:ext cx="3963690" cy="4283709"/>
            </a:xfrm>
            <a:prstGeom prst="roundRect">
              <a:avLst>
                <a:gd name="adj" fmla="val 1422"/>
              </a:avLst>
            </a:prstGeom>
            <a:gradFill flip="none" rotWithShape="1">
              <a:gsLst>
                <a:gs pos="0">
                  <a:srgbClr val="FFFFFF">
                    <a:lumMod val="50000"/>
                    <a:alpha val="47000"/>
                  </a:srgbClr>
                </a:gs>
                <a:gs pos="46000">
                  <a:srgbClr val="000000">
                    <a:lumMod val="85000"/>
                    <a:lumOff val="15000"/>
                    <a:alpha val="81000"/>
                  </a:srgbClr>
                </a:gs>
                <a:gs pos="100000">
                  <a:srgbClr val="FFFFFF">
                    <a:lumMod val="50000"/>
                    <a:alpha val="57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56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57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58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59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72951" y="2273755"/>
              <a:ext cx="2286744" cy="4147185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4583" y="6123278"/>
              <a:ext cx="2063151" cy="2163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 smtClean="0">
                  <a:solidFill>
                    <a:srgbClr val="000000"/>
                  </a:solidFill>
                </a:rPr>
                <a:t>Search programs and files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  <p:grpSp>
          <p:nvGrpSpPr>
            <p:cNvPr id="28" name="Group 22"/>
            <p:cNvGrpSpPr/>
            <p:nvPr/>
          </p:nvGrpSpPr>
          <p:grpSpPr>
            <a:xfrm>
              <a:off x="2071796" y="6183886"/>
              <a:ext cx="94576" cy="100109"/>
              <a:chOff x="6121730" y="694705"/>
              <a:chExt cx="100940" cy="10688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6121730" y="748146"/>
                <a:ext cx="53439" cy="53439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6145480" y="694705"/>
                <a:ext cx="77190" cy="7719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12"/>
            <p:cNvSpPr/>
            <p:nvPr/>
          </p:nvSpPr>
          <p:spPr>
            <a:xfrm>
              <a:off x="2429600" y="6123278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2"/>
            <p:cNvSpPr/>
            <p:nvPr/>
          </p:nvSpPr>
          <p:spPr>
            <a:xfrm>
              <a:off x="3205579" y="6123278"/>
              <a:ext cx="133290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10378" y="1968055"/>
              <a:ext cx="585973" cy="61229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6200000" flipV="1">
              <a:off x="185832" y="582518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179346" y="30719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6760" y="5741355"/>
              <a:ext cx="942398" cy="267778"/>
            </a:xfrm>
            <a:prstGeom prst="rect">
              <a:avLst/>
            </a:prstGeom>
            <a:noFill/>
          </p:spPr>
          <p:txBody>
            <a:bodyPr wrap="none" lIns="97531" tIns="48766" rIns="97531" bIns="48766" rtlCol="0">
              <a:spAutoFit/>
            </a:bodyPr>
            <a:lstStyle/>
            <a:p>
              <a:r>
                <a:rPr lang="en-US" sz="1050" b="1" dirty="0" smtClean="0"/>
                <a:t>All Programs</a:t>
              </a:r>
              <a:endParaRPr lang="en-US" sz="1050" b="1" dirty="0"/>
            </a:p>
          </p:txBody>
        </p:sp>
        <p:sp>
          <p:nvSpPr>
            <p:cNvPr id="35" name="Isosceles Triangle 34"/>
            <p:cNvSpPr/>
            <p:nvPr/>
          </p:nvSpPr>
          <p:spPr>
            <a:xfrm rot="16200000" flipV="1">
              <a:off x="3214448" y="6208590"/>
              <a:ext cx="111759" cy="48783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2840" y="239625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2840" y="3169591"/>
              <a:ext cx="223593" cy="22742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62840" y="3544732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62840" y="3907647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2840" y="4282153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62840" y="4666448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62840" y="5053019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64636" y="6014106"/>
              <a:ext cx="756415" cy="332395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Shut Down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18341" y="2640147"/>
              <a:ext cx="1506503" cy="2868474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Giberson et.al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Pharmacy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Radiology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Laboratory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Results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Print Forms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Control Panel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Devices and Printers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Default Programs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Help and Support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478250" y="3826527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10610" y="2207395"/>
              <a:ext cx="1742974" cy="3176250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Appointment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Registration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CPOE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Medical Records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Reports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Admin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62840" y="27734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79346" y="56881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9" name="Isosceles Triangle 48"/>
            <p:cNvSpPr/>
            <p:nvPr/>
          </p:nvSpPr>
          <p:spPr>
            <a:xfrm rot="16200000" flipV="1">
              <a:off x="2147348" y="5142342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6200000" flipV="1">
              <a:off x="2147348" y="286227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6200000" flipV="1">
              <a:off x="2147348" y="251683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3113" y="6014539"/>
              <a:ext cx="2266416" cy="8128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2478250" y="4369452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pic>
          <p:nvPicPr>
            <p:cNvPr id="54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47" y="2082410"/>
              <a:ext cx="331508" cy="3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DialogBox"/>
          <p:cNvGrpSpPr/>
          <p:nvPr>
            <p:custDataLst>
              <p:custData r:id="rId2"/>
            </p:custDataLst>
          </p:nvPr>
        </p:nvGrpSpPr>
        <p:grpSpPr>
          <a:xfrm>
            <a:off x="4709726" y="1046359"/>
            <a:ext cx="4820643" cy="4111176"/>
            <a:chOff x="2894330" y="2786062"/>
            <a:chExt cx="4316095" cy="3138488"/>
          </a:xfrm>
        </p:grpSpPr>
        <p:grpSp>
          <p:nvGrpSpPr>
            <p:cNvPr id="70" name="Group 69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74" name="Content"/>
              <p:cNvSpPr>
                <a:spLocks/>
              </p:cNvSpPr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0000"/>
                    </a:solidFill>
                    <a:latin typeface="Segoe UI"/>
                  </a:rPr>
                  <a:t>APPOINTMENT</a:t>
                </a:r>
                <a:endParaRPr lang="en-US" sz="1200" kern="0" dirty="0">
                  <a:solidFill>
                    <a:srgbClr val="FF0000"/>
                  </a:solidFill>
                  <a:latin typeface="Segoe UI"/>
                </a:endParaRPr>
              </a:p>
            </p:txBody>
          </p:sp>
          <p:sp>
            <p:nvSpPr>
              <p:cNvPr id="75" name="InnerArea"/>
              <p:cNvSpPr>
                <a:spLocks/>
              </p:cNvSpPr>
              <p:nvPr/>
            </p:nvSpPr>
            <p:spPr>
              <a:xfrm>
                <a:off x="2216278" y="736513"/>
                <a:ext cx="4210511" cy="2851994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8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•Schedule maintenance</a:t>
                </a:r>
              </a:p>
              <a:p>
                <a:pPr lvl="0">
                  <a:lnSpc>
                    <a:spcPct val="115000"/>
                  </a:lnSpc>
                  <a:spcBef>
                    <a:spcPts val="700"/>
                  </a:spcBef>
                  <a:buClr>
                    <a:schemeClr val="dk1"/>
                  </a:buClr>
                  <a:buSzPct val="39285"/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  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Check for doctors availability!</a:t>
                </a:r>
                <a:endParaRPr lang="en-US" sz="24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>
                  <a:lnSpc>
                    <a:spcPct val="115000"/>
                  </a:lnSpc>
                  <a:spcBef>
                    <a:spcPts val="700"/>
                  </a:spcBef>
                  <a:buClr>
                    <a:schemeClr val="dk1"/>
                  </a:buClr>
                  <a:buSzPct val="39285"/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  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Set clinic time </a:t>
                </a: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slot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policy!</a:t>
                </a:r>
                <a:endParaRPr lang="en-US" sz="24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>
                  <a:lnSpc>
                    <a:spcPct val="115000"/>
                  </a:lnSpc>
                  <a:spcBef>
                    <a:spcPts val="800"/>
                  </a:spcBef>
                  <a:buClr>
                    <a:schemeClr val="dk1"/>
                  </a:buClr>
                  <a:buSzPct val="34375"/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•Booking appointment</a:t>
                </a:r>
              </a:p>
              <a:p>
                <a:pPr lvl="0">
                  <a:lnSpc>
                    <a:spcPct val="115000"/>
                  </a:lnSpc>
                  <a:spcBef>
                    <a:spcPts val="700"/>
                  </a:spcBef>
                  <a:buClr>
                    <a:schemeClr val="dk1"/>
                  </a:buClr>
                  <a:buSzPct val="39285"/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Want to create appointment? </a:t>
                </a:r>
                <a:endParaRPr lang="en-US" sz="24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>
                  <a:lnSpc>
                    <a:spcPct val="115000"/>
                  </a:lnSpc>
                  <a:spcBef>
                    <a:spcPts val="700"/>
                  </a:spcBef>
                  <a:buClr>
                    <a:schemeClr val="dk1"/>
                  </a:buClr>
                  <a:buSzPct val="39285"/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Patient cancels appointment?</a:t>
                </a:r>
                <a:endParaRPr lang="en-US" sz="24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grpSp>
          <p:nvGrpSpPr>
            <p:cNvPr id="71" name="Minimize - Maximize - Close"/>
            <p:cNvGrpSpPr/>
            <p:nvPr/>
          </p:nvGrpSpPr>
          <p:grpSpPr>
            <a:xfrm>
              <a:off x="7057087" y="2875853"/>
              <a:ext cx="63368" cy="58172"/>
              <a:chOff x="9679320" y="129159"/>
              <a:chExt cx="63368" cy="58172"/>
            </a:xfrm>
          </p:grpSpPr>
          <p:cxnSp>
            <p:nvCxnSpPr>
              <p:cNvPr id="72" name="X2"/>
              <p:cNvCxnSpPr>
                <a:cxnSpLocks/>
              </p:cNvCxnSpPr>
              <p:nvPr/>
            </p:nvCxnSpPr>
            <p:spPr>
              <a:xfrm>
                <a:off x="9679322" y="129160"/>
                <a:ext cx="63366" cy="58171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X1"/>
              <p:cNvCxnSpPr>
                <a:cxnSpLocks/>
              </p:cNvCxnSpPr>
              <p:nvPr/>
            </p:nvCxnSpPr>
            <p:spPr>
              <a:xfrm flipH="1">
                <a:off x="9679320" y="129159"/>
                <a:ext cx="63365" cy="58172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30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>
            <p:custDataLst>
              <p:custData r:id="rId1"/>
            </p:custDataLst>
          </p:nvPr>
        </p:nvGrpSpPr>
        <p:grpSpPr>
          <a:xfrm>
            <a:off x="512967" y="787594"/>
            <a:ext cx="9142195" cy="4899974"/>
            <a:chOff x="0" y="1968055"/>
            <a:chExt cx="9142195" cy="4899974"/>
          </a:xfrm>
        </p:grpSpPr>
        <p:sp>
          <p:nvSpPr>
            <p:cNvPr id="3" name="Rectangle 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05" y="2188030"/>
              <a:ext cx="3963690" cy="4283709"/>
            </a:xfrm>
            <a:prstGeom prst="roundRect">
              <a:avLst>
                <a:gd name="adj" fmla="val 1422"/>
              </a:avLst>
            </a:prstGeom>
            <a:gradFill flip="none" rotWithShape="1">
              <a:gsLst>
                <a:gs pos="0">
                  <a:srgbClr val="FFFFFF">
                    <a:lumMod val="50000"/>
                    <a:alpha val="47000"/>
                  </a:srgbClr>
                </a:gs>
                <a:gs pos="46000">
                  <a:srgbClr val="000000">
                    <a:lumMod val="85000"/>
                    <a:lumOff val="15000"/>
                    <a:alpha val="81000"/>
                  </a:srgbClr>
                </a:gs>
                <a:gs pos="100000">
                  <a:srgbClr val="FFFFFF">
                    <a:lumMod val="50000"/>
                    <a:alpha val="57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6" name="Flowchart: Stored Data 55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lowchart: Stored Data 56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57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58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2951" y="2273755"/>
              <a:ext cx="2286744" cy="4147185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4583" y="6123278"/>
              <a:ext cx="2063151" cy="2163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 smtClean="0">
                  <a:solidFill>
                    <a:srgbClr val="000000"/>
                  </a:solidFill>
                </a:rPr>
                <a:t>Search programs and files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22"/>
            <p:cNvGrpSpPr/>
            <p:nvPr/>
          </p:nvGrpSpPr>
          <p:grpSpPr>
            <a:xfrm>
              <a:off x="2071796" y="6183886"/>
              <a:ext cx="94576" cy="100109"/>
              <a:chOff x="6121730" y="694705"/>
              <a:chExt cx="100940" cy="10688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6121730" y="748146"/>
                <a:ext cx="53439" cy="53439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6145480" y="694705"/>
                <a:ext cx="77190" cy="7719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12"/>
            <p:cNvSpPr/>
            <p:nvPr/>
          </p:nvSpPr>
          <p:spPr>
            <a:xfrm>
              <a:off x="2429600" y="6123278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12"/>
            <p:cNvSpPr/>
            <p:nvPr/>
          </p:nvSpPr>
          <p:spPr>
            <a:xfrm>
              <a:off x="3205579" y="6123278"/>
              <a:ext cx="133290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10378" y="1968055"/>
              <a:ext cx="585973" cy="61229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V="1">
              <a:off x="185832" y="582518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179346" y="30719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6760" y="5741355"/>
              <a:ext cx="942398" cy="267778"/>
            </a:xfrm>
            <a:prstGeom prst="rect">
              <a:avLst/>
            </a:prstGeom>
            <a:noFill/>
          </p:spPr>
          <p:txBody>
            <a:bodyPr wrap="none" lIns="97531" tIns="48766" rIns="97531" bIns="48766" rtlCol="0">
              <a:spAutoFit/>
            </a:bodyPr>
            <a:lstStyle/>
            <a:p>
              <a:r>
                <a:rPr lang="en-US" sz="1050" b="1" dirty="0" smtClean="0"/>
                <a:t>All Programs</a:t>
              </a:r>
              <a:endParaRPr lang="en-US" sz="1050" b="1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16200000" flipV="1">
              <a:off x="3214448" y="6208590"/>
              <a:ext cx="111759" cy="48783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2840" y="239625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2840" y="3169591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62840" y="3544732"/>
              <a:ext cx="223593" cy="227428"/>
            </a:xfrm>
            <a:prstGeom prst="ellipse">
              <a:avLst/>
            </a:prstGeom>
            <a:solidFill>
              <a:srgbClr val="00206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62840" y="3907647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2840" y="4282153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2840" y="4666448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840" y="5053019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64636" y="6014106"/>
              <a:ext cx="756415" cy="332395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Shut Down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8341" y="2640147"/>
              <a:ext cx="1506503" cy="2868474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Giberson et.al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Pharmacy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Radiology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Laboratory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Results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Print Forms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Control Panel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Devices and Printers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Default Programs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Help and Support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478250" y="3826527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0610" y="2207395"/>
              <a:ext cx="1742974" cy="3176250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Appointment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Registration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CPOE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Medical Records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Reports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Admin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162840" y="27734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179346" y="56881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8" name="Isosceles Triangle 47"/>
            <p:cNvSpPr/>
            <p:nvPr/>
          </p:nvSpPr>
          <p:spPr>
            <a:xfrm rot="16200000" flipV="1">
              <a:off x="2147348" y="5142342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6200000" flipV="1">
              <a:off x="2147348" y="286227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6200000" flipV="1">
              <a:off x="2147348" y="251683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3113" y="6014539"/>
              <a:ext cx="2266416" cy="8128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478250" y="4369452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pic>
          <p:nvPicPr>
            <p:cNvPr id="53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47" y="2082410"/>
              <a:ext cx="331508" cy="3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DialogBox"/>
          <p:cNvGrpSpPr/>
          <p:nvPr>
            <p:custDataLst>
              <p:custData r:id="rId2"/>
            </p:custDataLst>
          </p:nvPr>
        </p:nvGrpSpPr>
        <p:grpSpPr>
          <a:xfrm>
            <a:off x="4709726" y="1020738"/>
            <a:ext cx="4820644" cy="4136798"/>
            <a:chOff x="2894330" y="2786062"/>
            <a:chExt cx="4316095" cy="3138488"/>
          </a:xfrm>
        </p:grpSpPr>
        <p:grpSp>
          <p:nvGrpSpPr>
            <p:cNvPr id="69" name="Group 68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73" name="Content"/>
              <p:cNvSpPr>
                <a:spLocks/>
              </p:cNvSpPr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002060"/>
                    </a:solidFill>
                    <a:latin typeface="Segoe UI"/>
                  </a:rPr>
                  <a:t>REGISTRATION</a:t>
                </a:r>
                <a:endParaRPr lang="en-US" sz="1200" kern="0" dirty="0">
                  <a:solidFill>
                    <a:srgbClr val="002060"/>
                  </a:solidFill>
                  <a:latin typeface="Segoe UI"/>
                </a:endParaRPr>
              </a:p>
            </p:txBody>
          </p:sp>
          <p:sp>
            <p:nvSpPr>
              <p:cNvPr id="74" name="InnerArea"/>
              <p:cNvSpPr>
                <a:spLocks/>
              </p:cNvSpPr>
              <p:nvPr/>
            </p:nvSpPr>
            <p:spPr>
              <a:xfrm>
                <a:off x="2216278" y="735117"/>
                <a:ext cx="4210512" cy="28537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600"/>
                  </a:spcBef>
                  <a:buClr>
                    <a:schemeClr val="dk1"/>
                  </a:buClr>
                  <a:buSzPct val="45833"/>
                </a:pPr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</a:t>
                </a: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Demographics(</a:t>
                </a:r>
                <a:r>
                  <a:rPr lang="en-US" sz="2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mandatory fields</a:t>
                </a: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  <a:p>
                <a:pPr lvl="0">
                  <a:lnSpc>
                    <a:spcPct val="115000"/>
                  </a:lnSpc>
                  <a:spcBef>
                    <a:spcPts val="600"/>
                  </a:spcBef>
                  <a:buClr>
                    <a:schemeClr val="dk1"/>
                  </a:buClr>
                  <a:buSzPct val="34375"/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•Contact info</a:t>
                </a:r>
              </a:p>
              <a:p>
                <a:pPr lvl="0">
                  <a:lnSpc>
                    <a:spcPct val="115000"/>
                  </a:lnSpc>
                  <a:spcBef>
                    <a:spcPts val="600"/>
                  </a:spcBef>
                  <a:buClr>
                    <a:schemeClr val="dk1"/>
                  </a:buClr>
                  <a:buSzPct val="34375"/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•Patient finance(</a:t>
                </a:r>
                <a:r>
                  <a:rPr lang="en-US" sz="2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insurance details</a:t>
                </a: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  <a:p>
                <a:pPr lvl="0">
                  <a:lnSpc>
                    <a:spcPct val="115000"/>
                  </a:lnSpc>
                  <a:spcBef>
                    <a:spcPts val="600"/>
                  </a:spcBef>
                  <a:buClr>
                    <a:schemeClr val="dk1"/>
                  </a:buClr>
                  <a:buSzPct val="34375"/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Referrals(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physician</a:t>
                </a: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  <a:p>
                <a:pPr lvl="0">
                  <a:lnSpc>
                    <a:spcPct val="115000"/>
                  </a:lnSpc>
                  <a:spcBef>
                    <a:spcPts val="600"/>
                  </a:spcBef>
                  <a:buClr>
                    <a:schemeClr val="dk1"/>
                  </a:buClr>
                  <a:buSzPct val="34375"/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Allergies!</a:t>
                </a:r>
                <a:endParaRPr lang="en-US" sz="240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grpSp>
          <p:nvGrpSpPr>
            <p:cNvPr id="70" name="Minimize - Maximize - Close"/>
            <p:cNvGrpSpPr/>
            <p:nvPr/>
          </p:nvGrpSpPr>
          <p:grpSpPr>
            <a:xfrm>
              <a:off x="7057088" y="2875298"/>
              <a:ext cx="63366" cy="57811"/>
              <a:chOff x="9679321" y="128604"/>
              <a:chExt cx="63366" cy="57811"/>
            </a:xfrm>
          </p:grpSpPr>
          <p:cxnSp>
            <p:nvCxnSpPr>
              <p:cNvPr id="71" name="X2"/>
              <p:cNvCxnSpPr>
                <a:cxnSpLocks/>
              </p:cNvCxnSpPr>
              <p:nvPr/>
            </p:nvCxnSpPr>
            <p:spPr>
              <a:xfrm>
                <a:off x="9679322" y="128604"/>
                <a:ext cx="63365" cy="57811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2" name="X1"/>
              <p:cNvCxnSpPr>
                <a:cxnSpLocks/>
              </p:cNvCxnSpPr>
              <p:nvPr/>
            </p:nvCxnSpPr>
            <p:spPr>
              <a:xfrm flipH="1">
                <a:off x="9679321" y="128604"/>
                <a:ext cx="63365" cy="57811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46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>
            <p:custDataLst>
              <p:custData r:id="rId1"/>
            </p:custDataLst>
          </p:nvPr>
        </p:nvGrpSpPr>
        <p:grpSpPr>
          <a:xfrm>
            <a:off x="512967" y="787594"/>
            <a:ext cx="9142195" cy="4899974"/>
            <a:chOff x="0" y="1968055"/>
            <a:chExt cx="9142195" cy="4899974"/>
          </a:xfrm>
        </p:grpSpPr>
        <p:sp>
          <p:nvSpPr>
            <p:cNvPr id="3" name="Rectangle 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05" y="2188030"/>
              <a:ext cx="3963690" cy="4283709"/>
            </a:xfrm>
            <a:prstGeom prst="roundRect">
              <a:avLst>
                <a:gd name="adj" fmla="val 1422"/>
              </a:avLst>
            </a:prstGeom>
            <a:gradFill flip="none" rotWithShape="1">
              <a:gsLst>
                <a:gs pos="0">
                  <a:srgbClr val="FFFFFF">
                    <a:lumMod val="50000"/>
                    <a:alpha val="47000"/>
                  </a:srgbClr>
                </a:gs>
                <a:gs pos="46000">
                  <a:srgbClr val="000000">
                    <a:lumMod val="85000"/>
                    <a:lumOff val="15000"/>
                    <a:alpha val="81000"/>
                  </a:srgbClr>
                </a:gs>
                <a:gs pos="100000">
                  <a:srgbClr val="FFFFFF">
                    <a:lumMod val="50000"/>
                    <a:alpha val="57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6" name="Flowchart: Stored Data 55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lowchart: Stored Data 56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57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58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2951" y="2273755"/>
              <a:ext cx="2286744" cy="4147185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4583" y="6123278"/>
              <a:ext cx="2063151" cy="2163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 smtClean="0">
                  <a:solidFill>
                    <a:srgbClr val="000000"/>
                  </a:solidFill>
                </a:rPr>
                <a:t>Search programs and files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22"/>
            <p:cNvGrpSpPr/>
            <p:nvPr/>
          </p:nvGrpSpPr>
          <p:grpSpPr>
            <a:xfrm>
              <a:off x="2071796" y="6183886"/>
              <a:ext cx="94576" cy="100109"/>
              <a:chOff x="6121730" y="694705"/>
              <a:chExt cx="100940" cy="10688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6121730" y="748146"/>
                <a:ext cx="53439" cy="53439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6145480" y="694705"/>
                <a:ext cx="77190" cy="7719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12"/>
            <p:cNvSpPr/>
            <p:nvPr/>
          </p:nvSpPr>
          <p:spPr>
            <a:xfrm>
              <a:off x="2429600" y="6123278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12"/>
            <p:cNvSpPr/>
            <p:nvPr/>
          </p:nvSpPr>
          <p:spPr>
            <a:xfrm>
              <a:off x="3205579" y="6123278"/>
              <a:ext cx="133290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10378" y="1968055"/>
              <a:ext cx="585973" cy="61229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V="1">
              <a:off x="185832" y="582518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179346" y="30719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6760" y="5741355"/>
              <a:ext cx="942398" cy="267778"/>
            </a:xfrm>
            <a:prstGeom prst="rect">
              <a:avLst/>
            </a:prstGeom>
            <a:noFill/>
          </p:spPr>
          <p:txBody>
            <a:bodyPr wrap="none" lIns="97531" tIns="48766" rIns="97531" bIns="48766" rtlCol="0">
              <a:spAutoFit/>
            </a:bodyPr>
            <a:lstStyle/>
            <a:p>
              <a:r>
                <a:rPr lang="en-US" sz="1050" b="1" dirty="0" smtClean="0"/>
                <a:t>All Programs</a:t>
              </a:r>
              <a:endParaRPr lang="en-US" sz="1050" b="1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16200000" flipV="1">
              <a:off x="3214448" y="6208590"/>
              <a:ext cx="111759" cy="48783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2840" y="239625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2840" y="3169591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62840" y="3544732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62840" y="3907647"/>
              <a:ext cx="223593" cy="227428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2840" y="4282153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2840" y="4666448"/>
              <a:ext cx="223593" cy="227428"/>
            </a:xfrm>
            <a:prstGeom prst="ellipse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840" y="5053019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64636" y="6014106"/>
              <a:ext cx="756415" cy="332395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Shut Down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8341" y="2640147"/>
              <a:ext cx="1506503" cy="2868474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Giberson et.al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Pharmacy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Radiology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Laboratory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Results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Print Forms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Control Panel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Devices and Printers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Default Programs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Help and Support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478250" y="3826527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0610" y="2207395"/>
              <a:ext cx="1742974" cy="3176250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Appointment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Registration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CPOE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Medical Records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Reports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Admin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162840" y="27734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179346" y="56881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8" name="Isosceles Triangle 47"/>
            <p:cNvSpPr/>
            <p:nvPr/>
          </p:nvSpPr>
          <p:spPr>
            <a:xfrm rot="16200000" flipV="1">
              <a:off x="2147348" y="5142342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6200000" flipV="1">
              <a:off x="2147348" y="286227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6200000" flipV="1">
              <a:off x="2147348" y="251683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3113" y="6014539"/>
              <a:ext cx="2266416" cy="8128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478250" y="4369452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pic>
          <p:nvPicPr>
            <p:cNvPr id="53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47" y="2082410"/>
              <a:ext cx="331508" cy="3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DialogBox"/>
          <p:cNvGrpSpPr/>
          <p:nvPr>
            <p:custDataLst>
              <p:custData r:id="rId2"/>
            </p:custDataLst>
          </p:nvPr>
        </p:nvGrpSpPr>
        <p:grpSpPr>
          <a:xfrm>
            <a:off x="4709726" y="1022455"/>
            <a:ext cx="4820643" cy="4135080"/>
            <a:chOff x="2894330" y="2786062"/>
            <a:chExt cx="4316095" cy="3138488"/>
          </a:xfrm>
        </p:grpSpPr>
        <p:grpSp>
          <p:nvGrpSpPr>
            <p:cNvPr id="69" name="Group 68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73" name="Content"/>
              <p:cNvSpPr>
                <a:spLocks/>
              </p:cNvSpPr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00"/>
                    </a:solidFill>
                    <a:latin typeface="Segoe UI"/>
                  </a:rPr>
                  <a:t>CPOE-Computerize Physician Order Entry</a:t>
                </a:r>
                <a:endParaRPr lang="en-US" sz="1200" kern="0" dirty="0">
                  <a:solidFill>
                    <a:srgbClr val="FFFF00"/>
                  </a:solidFill>
                  <a:latin typeface="Segoe UI"/>
                </a:endParaRPr>
              </a:p>
            </p:txBody>
          </p:sp>
          <p:sp>
            <p:nvSpPr>
              <p:cNvPr id="74" name="InnerArea"/>
              <p:cNvSpPr>
                <a:spLocks/>
              </p:cNvSpPr>
              <p:nvPr/>
            </p:nvSpPr>
            <p:spPr>
              <a:xfrm>
                <a:off x="2216278" y="735210"/>
                <a:ext cx="4210511" cy="285365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600"/>
                  </a:spcBef>
                  <a:buClr>
                    <a:schemeClr val="dk1"/>
                  </a:buClr>
                  <a:buSzPct val="34375"/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Assessment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patient vital signs</a:t>
                </a:r>
                <a:r>
                  <a:rPr lang="en-US" sz="2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  <a:p>
                <a:pPr lvl="0">
                  <a:lnSpc>
                    <a:spcPct val="115000"/>
                  </a:lnSpc>
                  <a:spcBef>
                    <a:spcPts val="600"/>
                  </a:spcBef>
                  <a:buClr>
                    <a:schemeClr val="dk1"/>
                  </a:buClr>
                  <a:buSzPct val="34375"/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</a:t>
                </a: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Clinical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ordering</a:t>
                </a:r>
                <a:endParaRPr lang="en-US" sz="20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>
                  <a:lnSpc>
                    <a:spcPct val="115000"/>
                  </a:lnSpc>
                  <a:spcBef>
                    <a:spcPts val="600"/>
                  </a:spcBef>
                  <a:buClr>
                    <a:schemeClr val="dk1"/>
                  </a:buClr>
                  <a:buSzPct val="34375"/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Medication</a:t>
                </a:r>
                <a:endParaRPr lang="en-US" sz="20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>
                  <a:lnSpc>
                    <a:spcPct val="115000"/>
                  </a:lnSpc>
                  <a:spcBef>
                    <a:spcPts val="600"/>
                  </a:spcBef>
                  <a:buClr>
                    <a:schemeClr val="dk1"/>
                  </a:buClr>
                  <a:buSzPct val="34375"/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•</a:t>
                </a: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Clinical documentation</a:t>
                </a:r>
                <a:endParaRPr lang="en-US" sz="20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indent="457200">
                  <a:lnSpc>
                    <a:spcPct val="115000"/>
                  </a:lnSpc>
                  <a:spcBef>
                    <a:spcPts val="500"/>
                  </a:spcBef>
                  <a:buClr>
                    <a:schemeClr val="dk1"/>
                  </a:buClr>
                  <a:buSzPct val="34375"/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  <a:r>
                  <a:rPr lang="en-US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Medical observation and impression</a:t>
                </a:r>
              </a:p>
              <a:p>
                <a:pPr lvl="0" indent="457200">
                  <a:lnSpc>
                    <a:spcPct val="115000"/>
                  </a:lnSpc>
                  <a:spcBef>
                    <a:spcPts val="500"/>
                  </a:spcBef>
                  <a:buClr>
                    <a:schemeClr val="dk1"/>
                  </a:buClr>
                  <a:buSzPct val="34375"/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  <a:r>
                  <a:rPr lang="en-US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Final diagnosis</a:t>
                </a:r>
                <a:endParaRPr lang="en-US" sz="20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Minimize - Maximize - Close"/>
            <p:cNvGrpSpPr/>
            <p:nvPr/>
          </p:nvGrpSpPr>
          <p:grpSpPr>
            <a:xfrm>
              <a:off x="7057087" y="2875334"/>
              <a:ext cx="63368" cy="57836"/>
              <a:chOff x="9679320" y="128640"/>
              <a:chExt cx="63368" cy="57836"/>
            </a:xfrm>
          </p:grpSpPr>
          <p:cxnSp>
            <p:nvCxnSpPr>
              <p:cNvPr id="71" name="X2"/>
              <p:cNvCxnSpPr>
                <a:cxnSpLocks/>
              </p:cNvCxnSpPr>
              <p:nvPr/>
            </p:nvCxnSpPr>
            <p:spPr>
              <a:xfrm>
                <a:off x="9679322" y="128640"/>
                <a:ext cx="63366" cy="5783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2" name="X1"/>
              <p:cNvCxnSpPr>
                <a:cxnSpLocks/>
              </p:cNvCxnSpPr>
              <p:nvPr/>
            </p:nvCxnSpPr>
            <p:spPr>
              <a:xfrm flipH="1">
                <a:off x="9679320" y="128641"/>
                <a:ext cx="63366" cy="5783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58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8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7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41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7.xml><?xml version="1.0" encoding="utf-8"?>
<Control xmlns="http://schemas.microsoft.com/VisualStudio/2011/storyboarding/control">
  <Id Name="eeb4e0de-451a-40e0-91d5-8bddf05d3cb5" Revision="1" Stencil="System.MyShapes" StencilVersion="1.0"/>
</Control>
</file>

<file path=customXml/item48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5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D551B9A7-6FCE-4394-B938-9BA409D5EBA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00E6ECC-0ABB-40D0-92E9-4CBE931C06D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F7659DB-873C-4A71-B556-C88E8B814D1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796BB36-4606-4727-A5FC-9C63B600DEB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ED21796-4CAB-4881-B00B-F4AC87E5F2A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91B8B02-4897-4447-8C89-7300C853B16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4E59C78-C63B-4122-A7A9-121D26AA8A6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44A1253-9F65-4753-8261-97E2E09357B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D0F5306-0376-438F-BF89-4A50DD3C5A5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4E3A4A0-1937-47AC-AB05-85840DB5E9C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887C3A7-005B-4A49-93B8-D59D02AEAB1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0563E1-1360-4582-81FF-798DAFEF9F2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59831BD-E8BF-49CF-BCE7-258C3FF073D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8F6F63C-9FBF-483C-88F6-12E73F81C99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80F3E28-CF01-4516-B739-02354D63659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382E50B-7866-42F5-B2BD-15F2C7A49AF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F19CC12-D192-4739-86A3-2107DA4B0F0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5FA4A30-7AC0-45F8-9DEB-DFE5A112D92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22D8BF1-8A33-48F6-9634-1C15D8B4DA7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DC27AE0-E9EB-4700-B605-436563A4128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3628933-86C1-41EC-8F09-46F2A88CA9B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51CC7A3-6F9D-4371-9615-317FA769CEF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C485632-5D2B-4537-B97F-0B2C5229474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808A009-75B0-4CB9-BC69-95DAA9EC443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C8D60E4-6E5B-4B1D-B610-80B562CFAFB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409DD1C-CA7C-486F-9C9E-FE7B10E8895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8C3F022-5912-4AB8-BE99-33FDABD6F5F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9607545-74FE-4DBD-8DE3-4095B3191A1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CD9CA3F-FCE9-40B4-865E-B151E9D48AE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8834A07-E0C5-4A03-8757-47A0FC996B4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A85E9CC-93B4-4530-ACF6-5FD3A2D6F3B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D616278-5184-4795-BE23-6DD45ECE868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28C29DD-CDBA-4E20-9973-4C9E3575D64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A3A4C76-ECBC-4734-877A-C94BC9D7A90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132EE85-0ADE-492C-AD25-E9E16A63E79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86082DE-5659-44C3-8D36-E814DAF58AB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5EBB562-9A74-4BA4-8CA5-756FFF35664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E6710F0-BE03-42F6-8102-01F58F3F947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85F219E-4AD7-47F4-96EE-90F4F66AF19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0BDBBC8-62BE-4356-923B-BF858BD06EF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8B8AEB8-C897-4A18-9197-F2FD146FC2D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46D15F5-661F-4840-B37F-0A7207A2097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F08266D-C4C5-4040-BDD1-F6A57AD8A9F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73D2D38-A1B4-43AD-909C-0F4D10561A2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37411B2-8861-456F-8FE9-8E55CA1AF71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8832338-BBDB-4D99-81F2-43E6F8270BD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4BB93DB-AC77-4BAB-8647-30749B2F607C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2.xml><?xml version="1.0" encoding="utf-8"?>
<ds:datastoreItem xmlns:ds="http://schemas.openxmlformats.org/officeDocument/2006/customXml" ds:itemID="{8E0F827D-2CB6-4A72-9BD3-2071D8AFBC7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CDEAB9E-A03A-401C-940E-E24A46B9CC3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C64BB3F-0A98-4974-A1C2-12452223594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868611A-E1D3-4069-A6D7-7D1F1BFA1D8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CF7E1C7-72CD-4464-A275-44FF14712FA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0FF1A6B-9821-4DB8-B9F6-4D932DF97F0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32BE1DC-DF45-43B7-B106-D6CEFB77A69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29C045A-C6AD-48DA-92F6-503E66CCD54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C7E242B-ED72-4CBF-A319-91661FE57BE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7AB6441-2DC5-4D98-9DAE-9F4491CD72A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FD735E3-AAB2-48E6-ACD2-FDFC6AC20C0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759EA8C-9616-4D78-86FE-20F24D8C92F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3326BFF-C38B-4900-9140-663E7F12F26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AF4753C-A547-45FC-BBBA-690B07B02F2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3307183-6E65-4DBC-B5BF-60EE04BA518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96F24AF-7B0B-4F1B-AB35-EE0E0BFFE80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86D3939-9751-402B-BDFF-C1DA46036FB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AC09637-D238-4EF9-B9A0-80E3FC0DD05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4520</TotalTime>
  <Words>563</Words>
  <Application>Microsoft Office PowerPoint</Application>
  <PresentationFormat>Widescreen</PresentationFormat>
  <Paragraphs>248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BatangChe</vt:lpstr>
      <vt:lpstr>Arial</vt:lpstr>
      <vt:lpstr>Calibri</vt:lpstr>
      <vt:lpstr>Consolas</vt:lpstr>
      <vt:lpstr>Corbel</vt:lpstr>
      <vt:lpstr>Segoe UI</vt:lpstr>
      <vt:lpstr>Segoe UI Light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Giberson</dc:creator>
  <cp:lastModifiedBy>Mike Giberson</cp:lastModifiedBy>
  <cp:revision>43</cp:revision>
  <dcterms:created xsi:type="dcterms:W3CDTF">2013-12-05T20:50:14Z</dcterms:created>
  <dcterms:modified xsi:type="dcterms:W3CDTF">2013-12-09T19:12:02Z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