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7" r:id="rId9"/>
    <p:sldId id="265" r:id="rId10"/>
    <p:sldId id="266" r:id="rId11"/>
  </p:sldIdLst>
  <p:sldSz cx="18288000" cy="10287000"/>
  <p:notesSz cx="6858000" cy="9144000"/>
  <p:embeddedFontLst>
    <p:embeddedFont>
      <p:font typeface="Clear Sans Regular Bold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79" autoAdjust="0"/>
    <p:restoredTop sz="73146" autoAdjust="0"/>
  </p:normalViewPr>
  <p:slideViewPr>
    <p:cSldViewPr>
      <p:cViewPr varScale="1">
        <p:scale>
          <a:sx n="35" d="100"/>
          <a:sy n="35" d="100"/>
        </p:scale>
        <p:origin x="81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Reaction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Reaction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[Reactions.xlsx]Pivot_1!PivotTable1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432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/>
              <a:t>Top 5 Most Popular Content Categories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32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Pivot_1!$B$3</c:f>
              <c:strCache>
                <c:ptCount val="1"/>
                <c:pt idx="0">
                  <c:v>Total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36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Pivot_1!$A$4:$A$9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Pivot_1!$B$4:$B$9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4F-4766-86E5-7711B5ACEE0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126068184"/>
        <c:axId val="126069624"/>
      </c:barChart>
      <c:catAx>
        <c:axId val="126068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6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069624"/>
        <c:crosses val="autoZero"/>
        <c:auto val="1"/>
        <c:lblAlgn val="ctr"/>
        <c:lblOffset val="100"/>
        <c:noMultiLvlLbl val="0"/>
      </c:catAx>
      <c:valAx>
        <c:axId val="1260696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26068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360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[Reactions.xlsx]Sheet1!PivotTable3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336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Month with the most post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36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Sheet1!$G$3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Sheet1!$F$4:$F$16</c:f>
              <c:strCache>
                <c:ptCount val="12"/>
                <c:pt idx="0">
                  <c:v>May</c:v>
                </c:pt>
                <c:pt idx="1">
                  <c:v>Jan</c:v>
                </c:pt>
                <c:pt idx="2">
                  <c:v>Aug</c:v>
                </c:pt>
                <c:pt idx="3">
                  <c:v>Dec</c:v>
                </c:pt>
                <c:pt idx="4">
                  <c:v>Jul</c:v>
                </c:pt>
                <c:pt idx="5">
                  <c:v>Oct</c:v>
                </c:pt>
                <c:pt idx="6">
                  <c:v>Nov</c:v>
                </c:pt>
                <c:pt idx="7">
                  <c:v>Sep</c:v>
                </c:pt>
                <c:pt idx="8">
                  <c:v>Jun</c:v>
                </c:pt>
                <c:pt idx="9">
                  <c:v>Mar</c:v>
                </c:pt>
                <c:pt idx="10">
                  <c:v>Apr</c:v>
                </c:pt>
                <c:pt idx="11">
                  <c:v>Feb</c:v>
                </c:pt>
              </c:strCache>
            </c:strRef>
          </c:cat>
          <c:val>
            <c:numRef>
              <c:f>Sheet1!$G$4:$G$16</c:f>
              <c:numCache>
                <c:formatCode>General</c:formatCode>
                <c:ptCount val="12"/>
                <c:pt idx="0">
                  <c:v>2138</c:v>
                </c:pt>
                <c:pt idx="1">
                  <c:v>2126</c:v>
                </c:pt>
                <c:pt idx="2">
                  <c:v>2114</c:v>
                </c:pt>
                <c:pt idx="3">
                  <c:v>2092</c:v>
                </c:pt>
                <c:pt idx="4">
                  <c:v>2070</c:v>
                </c:pt>
                <c:pt idx="5">
                  <c:v>2056</c:v>
                </c:pt>
                <c:pt idx="6">
                  <c:v>2034</c:v>
                </c:pt>
                <c:pt idx="7">
                  <c:v>2022</c:v>
                </c:pt>
                <c:pt idx="8">
                  <c:v>2021</c:v>
                </c:pt>
                <c:pt idx="9">
                  <c:v>2012</c:v>
                </c:pt>
                <c:pt idx="10">
                  <c:v>1974</c:v>
                </c:pt>
                <c:pt idx="11">
                  <c:v>1914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89-4747-8527-CAD37CD974D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23390672"/>
        <c:axId val="123391032"/>
      </c:barChart>
      <c:catAx>
        <c:axId val="1233906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391032"/>
        <c:crosses val="autoZero"/>
        <c:auto val="1"/>
        <c:lblAlgn val="ctr"/>
        <c:lblOffset val="100"/>
        <c:noMultiLvlLbl val="0"/>
      </c:catAx>
      <c:valAx>
        <c:axId val="123391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390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sz="280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228600" lvl="0" indent="-228600">
              <a:buAutoNum type="arabicParenR"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427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>
                <a:solidFill>
                  <a:srgbClr val="FFFFFF"/>
                </a:solidFill>
                <a:latin typeface="Graphik Regular" panose="020B0503030202060203" pitchFamily="34" charset="0"/>
              </a:rPr>
              <a:t>SOCIAL BUZZ </a:t>
            </a: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6629855" y="2028890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en-US" sz="2800" dirty="0"/>
              <a:t>                       Social Buzz is a fast growing social media and content 		      		creation company keen on managing the challenges of big 			data.</a:t>
            </a:r>
          </a:p>
          <a:p>
            <a:endParaRPr lang="en-US" sz="2800" dirty="0"/>
          </a:p>
          <a:p>
            <a:r>
              <a:rPr lang="en-US" sz="2800" dirty="0"/>
              <a:t>		 Accenture has begun a 3-month project focusing on the 				following:</a:t>
            </a:r>
          </a:p>
          <a:p>
            <a:r>
              <a:rPr lang="en-US" sz="2800" dirty="0"/>
              <a:t>		- An audit of their big data practice</a:t>
            </a:r>
          </a:p>
          <a:p>
            <a:r>
              <a:rPr lang="en-US" sz="2800" dirty="0"/>
              <a:t>		- Recommendations for a successful IPO</a:t>
            </a:r>
          </a:p>
          <a:p>
            <a:r>
              <a:rPr lang="en-US" sz="2800" dirty="0"/>
              <a:t>		- An analysis that highlights the top 5 most popular content </a:t>
            </a:r>
          </a:p>
          <a:p>
            <a:r>
              <a:rPr lang="en-US" sz="2800" dirty="0"/>
              <a:t>		categories.</a:t>
            </a:r>
          </a:p>
          <a:p>
            <a:pPr marL="1828800" lvl="3" indent="-457200">
              <a:buFont typeface="Wingdings" panose="05000000000000000000" pitchFamily="2" charset="2"/>
              <a:buChar char="§"/>
            </a:pPr>
            <a:endParaRPr lang="en-US" sz="2800" dirty="0"/>
          </a:p>
          <a:p>
            <a:endParaRPr lang="en-US" sz="2800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699427" y="1593140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   Recap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943246" y="8601849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-578955" y="0"/>
            <a:ext cx="7665555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2005700" y="4087726"/>
            <a:ext cx="6251816" cy="4495511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4577D4-0D4A-E2B8-F2E6-6FC27B774B67}"/>
              </a:ext>
            </a:extLst>
          </p:cNvPr>
          <p:cNvSpPr txBox="1"/>
          <p:nvPr/>
        </p:nvSpPr>
        <p:spPr>
          <a:xfrm>
            <a:off x="-97788" y="5785646"/>
            <a:ext cx="7665555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800" dirty="0"/>
              <a:t>     -  Over 100,000 posts  per day.</a:t>
            </a:r>
          </a:p>
          <a:p>
            <a:pPr lvl="0"/>
            <a:r>
              <a:rPr lang="en-US" sz="2800" dirty="0"/>
              <a:t>     - 36,500,000 pieces of content per year.</a:t>
            </a:r>
          </a:p>
          <a:p>
            <a:pPr lvl="0"/>
            <a:endParaRPr lang="en-US" sz="2800" dirty="0"/>
          </a:p>
          <a:p>
            <a:pPr lvl="0"/>
            <a:r>
              <a:rPr lang="en-US" sz="2400" dirty="0"/>
              <a:t>How can we capitalize on it when there is so much data?</a:t>
            </a:r>
          </a:p>
          <a:p>
            <a:pPr lvl="0"/>
            <a:endParaRPr lang="en-US" sz="2800" dirty="0"/>
          </a:p>
          <a:p>
            <a:pPr lvl="0"/>
            <a:r>
              <a:rPr lang="en-US" sz="2800" dirty="0"/>
              <a:t>       </a:t>
            </a:r>
            <a:r>
              <a:rPr lang="en-US" sz="2000" u="sng" dirty="0"/>
              <a:t>Analysis to highlight Social Buzz’s top 5 most  popular content categories.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911540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8036874" cy="9500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4</a:t>
            </a:r>
            <a:endParaRPr lang="en-US" sz="7192" spc="-640" dirty="0">
              <a:solidFill>
                <a:srgbClr val="FFFFFF"/>
              </a:solidFill>
              <a:latin typeface="Clear Sans Regular Bold"/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04F345D-D04C-BBB7-BFCD-735824671D64}"/>
              </a:ext>
            </a:extLst>
          </p:cNvPr>
          <p:cNvSpPr txBox="1"/>
          <p:nvPr/>
        </p:nvSpPr>
        <p:spPr>
          <a:xfrm>
            <a:off x="4168440" y="1269503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3200" dirty="0"/>
              <a:t>Understanding</a:t>
            </a:r>
            <a:r>
              <a:rPr lang="en-US" sz="2800" dirty="0"/>
              <a:t> the data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5339A90-1A8B-34C1-A6FB-F6B9922F7D06}"/>
              </a:ext>
            </a:extLst>
          </p:cNvPr>
          <p:cNvSpPr txBox="1"/>
          <p:nvPr/>
        </p:nvSpPr>
        <p:spPr>
          <a:xfrm>
            <a:off x="5536223" y="2822608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3200" dirty="0"/>
              <a:t>Data Cleaning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A09A136-37D7-5967-E515-4602DD94F5C8}"/>
              </a:ext>
            </a:extLst>
          </p:cNvPr>
          <p:cNvSpPr txBox="1"/>
          <p:nvPr/>
        </p:nvSpPr>
        <p:spPr>
          <a:xfrm>
            <a:off x="7626237" y="4421506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3200" dirty="0"/>
              <a:t>Data Modelling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B67061A-156B-D856-8492-5723364741DC}"/>
              </a:ext>
            </a:extLst>
          </p:cNvPr>
          <p:cNvSpPr txBox="1"/>
          <p:nvPr/>
        </p:nvSpPr>
        <p:spPr>
          <a:xfrm>
            <a:off x="9632859" y="6185058"/>
            <a:ext cx="82626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3200" dirty="0"/>
              <a:t>Data Analysis &amp; Visualization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A649E2D-4CE0-2105-C6C0-E3857AB3081B}"/>
              </a:ext>
            </a:extLst>
          </p:cNvPr>
          <p:cNvSpPr txBox="1"/>
          <p:nvPr/>
        </p:nvSpPr>
        <p:spPr>
          <a:xfrm>
            <a:off x="11337710" y="7926398"/>
            <a:ext cx="65049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3200"/>
              <a:t>Uncover Insights</a:t>
            </a:r>
            <a:endParaRPr lang="en-US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96ECC589-4A86-25E1-AE2F-4CE1BF056C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1258787"/>
              </p:ext>
            </p:extLst>
          </p:nvPr>
        </p:nvGraphicFramePr>
        <p:xfrm>
          <a:off x="0" y="2092021"/>
          <a:ext cx="18287999" cy="81949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12879168"/>
            <a:ext cx="17253775" cy="646331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563662" y="11269130"/>
            <a:ext cx="3545508" cy="845116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7"/>
            <a:ext cx="17253775" cy="266648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-90620" y="-44386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0D3E0554-2C12-00E4-9E6C-B4B6890C37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725905"/>
              </p:ext>
            </p:extLst>
          </p:nvPr>
        </p:nvGraphicFramePr>
        <p:xfrm>
          <a:off x="2954262" y="2552700"/>
          <a:ext cx="4798146" cy="64946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98146">
                  <a:extLst>
                    <a:ext uri="{9D8B030D-6E8A-4147-A177-3AD203B41FA5}">
                      <a16:colId xmlns:a16="http://schemas.microsoft.com/office/drawing/2014/main" val="3981709223"/>
                    </a:ext>
                  </a:extLst>
                </a:gridCol>
              </a:tblGrid>
              <a:tr h="382041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Category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3984061"/>
                  </a:ext>
                </a:extLst>
              </a:tr>
              <a:tr h="382041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>
                          <a:effectLst/>
                        </a:rPr>
                        <a:t>Animals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82456004"/>
                  </a:ext>
                </a:extLst>
              </a:tr>
              <a:tr h="382041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>
                          <a:effectLst/>
                        </a:rPr>
                        <a:t>science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10154047"/>
                  </a:ext>
                </a:extLst>
              </a:tr>
              <a:tr h="382041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>
                          <a:effectLst/>
                        </a:rPr>
                        <a:t>healthy eating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11909601"/>
                  </a:ext>
                </a:extLst>
              </a:tr>
              <a:tr h="382041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>
                          <a:effectLst/>
                        </a:rPr>
                        <a:t>technology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04049892"/>
                  </a:ext>
                </a:extLst>
              </a:tr>
              <a:tr h="382041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>
                          <a:effectLst/>
                        </a:rPr>
                        <a:t>food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66421702"/>
                  </a:ext>
                </a:extLst>
              </a:tr>
              <a:tr h="382041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>
                          <a:effectLst/>
                        </a:rPr>
                        <a:t>culture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84264074"/>
                  </a:ext>
                </a:extLst>
              </a:tr>
              <a:tr h="382041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>
                          <a:effectLst/>
                        </a:rPr>
                        <a:t>travel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88380520"/>
                  </a:ext>
                </a:extLst>
              </a:tr>
              <a:tr h="382041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>
                          <a:effectLst/>
                        </a:rPr>
                        <a:t>cooking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7484171"/>
                  </a:ext>
                </a:extLst>
              </a:tr>
              <a:tr h="382041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>
                          <a:effectLst/>
                        </a:rPr>
                        <a:t>soccer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5655675"/>
                  </a:ext>
                </a:extLst>
              </a:tr>
              <a:tr h="382041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>
                          <a:effectLst/>
                        </a:rPr>
                        <a:t>education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40164155"/>
                  </a:ext>
                </a:extLst>
              </a:tr>
              <a:tr h="382041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>
                          <a:effectLst/>
                        </a:rPr>
                        <a:t>fitness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2054190"/>
                  </a:ext>
                </a:extLst>
              </a:tr>
              <a:tr h="382041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>
                          <a:effectLst/>
                        </a:rPr>
                        <a:t>Studying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8217238"/>
                  </a:ext>
                </a:extLst>
              </a:tr>
              <a:tr h="382041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>
                          <a:effectLst/>
                        </a:rPr>
                        <a:t>dogs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0056671"/>
                  </a:ext>
                </a:extLst>
              </a:tr>
              <a:tr h="382041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>
                          <a:effectLst/>
                        </a:rPr>
                        <a:t>tennis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8521394"/>
                  </a:ext>
                </a:extLst>
              </a:tr>
              <a:tr h="382041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>
                          <a:effectLst/>
                        </a:rPr>
                        <a:t>veganism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72237455"/>
                  </a:ext>
                </a:extLst>
              </a:tr>
              <a:tr h="382041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dirty="0">
                          <a:effectLst/>
                        </a:rPr>
                        <a:t>public speaking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40209741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FFB2DAB7-B91D-9385-AD41-C8E5C498288D}"/>
              </a:ext>
            </a:extLst>
          </p:cNvPr>
          <p:cNvSpPr txBox="1"/>
          <p:nvPr/>
        </p:nvSpPr>
        <p:spPr>
          <a:xfrm>
            <a:off x="2499632" y="1743336"/>
            <a:ext cx="69512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3600" dirty="0"/>
              <a:t>There are 16 unique categories:</a:t>
            </a: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D1C801F8-D868-8BAA-79EB-176B8DC9E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667361"/>
              </p:ext>
            </p:extLst>
          </p:nvPr>
        </p:nvGraphicFramePr>
        <p:xfrm>
          <a:off x="12780698" y="2973511"/>
          <a:ext cx="5028290" cy="68074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2159">
                  <a:extLst>
                    <a:ext uri="{9D8B030D-6E8A-4147-A177-3AD203B41FA5}">
                      <a16:colId xmlns:a16="http://schemas.microsoft.com/office/drawing/2014/main" val="2224823241"/>
                    </a:ext>
                  </a:extLst>
                </a:gridCol>
                <a:gridCol w="2996131">
                  <a:extLst>
                    <a:ext uri="{9D8B030D-6E8A-4147-A177-3AD203B41FA5}">
                      <a16:colId xmlns:a16="http://schemas.microsoft.com/office/drawing/2014/main" val="960512077"/>
                    </a:ext>
                  </a:extLst>
                </a:gridCol>
              </a:tblGrid>
              <a:tr h="400883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Category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Count of Reaction Type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8665413"/>
                  </a:ext>
                </a:extLst>
              </a:tr>
              <a:tr h="400883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Animals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1897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47176888"/>
                  </a:ext>
                </a:extLst>
              </a:tr>
              <a:tr h="400883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cooking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1664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92712296"/>
                  </a:ext>
                </a:extLst>
              </a:tr>
              <a:tr h="400883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culture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1676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8966620"/>
                  </a:ext>
                </a:extLst>
              </a:tr>
              <a:tr h="39329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dogs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1338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07649325"/>
                  </a:ext>
                </a:extLst>
              </a:tr>
              <a:tr h="400883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education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1433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89272936"/>
                  </a:ext>
                </a:extLst>
              </a:tr>
              <a:tr h="400883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fitness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1395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8948192"/>
                  </a:ext>
                </a:extLst>
              </a:tr>
              <a:tr h="400883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food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1699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5198363"/>
                  </a:ext>
                </a:extLst>
              </a:tr>
              <a:tr h="400883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healthy eating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1717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0360106"/>
                  </a:ext>
                </a:extLst>
              </a:tr>
              <a:tr h="400883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public speaking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1217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0619444"/>
                  </a:ext>
                </a:extLst>
              </a:tr>
              <a:tr h="400883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science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1796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4469531"/>
                  </a:ext>
                </a:extLst>
              </a:tr>
              <a:tr h="400883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soccer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1457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69470099"/>
                  </a:ext>
                </a:extLst>
              </a:tr>
              <a:tr h="400883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Studying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1363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0223392"/>
                  </a:ext>
                </a:extLst>
              </a:tr>
              <a:tr h="400883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technology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1698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5014493"/>
                  </a:ext>
                </a:extLst>
              </a:tr>
              <a:tr h="400883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tennis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1328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6048207"/>
                  </a:ext>
                </a:extLst>
              </a:tr>
              <a:tr h="400883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travel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1647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9682493"/>
                  </a:ext>
                </a:extLst>
              </a:tr>
              <a:tr h="400883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veganism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1248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7468413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D4938B4F-3E11-6C38-4174-0B7F3D7178AA}"/>
              </a:ext>
            </a:extLst>
          </p:cNvPr>
          <p:cNvSpPr txBox="1"/>
          <p:nvPr/>
        </p:nvSpPr>
        <p:spPr>
          <a:xfrm>
            <a:off x="11788947" y="1799675"/>
            <a:ext cx="649905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3200" dirty="0"/>
              <a:t>The most popular category has 1,897 reactions: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FAD135A6-0A88-DDAC-DD18-CFCE7D3264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3742311"/>
              </p:ext>
            </p:extLst>
          </p:nvPr>
        </p:nvGraphicFramePr>
        <p:xfrm>
          <a:off x="0" y="0"/>
          <a:ext cx="18288000" cy="8768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 l="4069" t="1617" r="4069" b="1617"/>
          <a:stretch>
            <a:fillRect/>
          </a:stretch>
        </p:blipFill>
        <p:spPr>
          <a:xfrm>
            <a:off x="4777727" y="1161805"/>
            <a:ext cx="3705702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1" y="4539600"/>
            <a:ext cx="40386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00D94F4-ECF2-7C57-8C80-C250B0157A8C}"/>
              </a:ext>
            </a:extLst>
          </p:cNvPr>
          <p:cNvSpPr txBox="1"/>
          <p:nvPr/>
        </p:nvSpPr>
        <p:spPr>
          <a:xfrm>
            <a:off x="8483428" y="4415227"/>
            <a:ext cx="9804571" cy="587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3200" dirty="0"/>
              <a:t>- The top 5 most popular content categories are: Animals, Science, Healthy eating, Technology and Food.</a:t>
            </a:r>
          </a:p>
          <a:p>
            <a:pPr lvl="0"/>
            <a:endParaRPr lang="en-US" sz="3200" dirty="0"/>
          </a:p>
          <a:p>
            <a:pPr lvl="0"/>
            <a:r>
              <a:rPr lang="en-US" sz="3200" dirty="0"/>
              <a:t>- There are 16 unique Categories of Posts.</a:t>
            </a:r>
          </a:p>
          <a:p>
            <a:pPr lvl="0"/>
            <a:endParaRPr lang="en-US" sz="3200" dirty="0"/>
          </a:p>
          <a:p>
            <a:pPr lvl="0"/>
            <a:r>
              <a:rPr lang="en-US" sz="3200" dirty="0"/>
              <a:t>- The most popular category which is Animals had 1,897 reactions which shows that people really like animals.</a:t>
            </a:r>
          </a:p>
          <a:p>
            <a:pPr lvl="0"/>
            <a:endParaRPr lang="en-US" sz="2400" dirty="0"/>
          </a:p>
          <a:p>
            <a:pPr lvl="0"/>
            <a:r>
              <a:rPr lang="en-US" sz="3200" dirty="0"/>
              <a:t>- The month with the most post was May with a total of 2,138 posts which aligns with the seasonal trends of social media users who feel the need to reconnect with people during </a:t>
            </a:r>
            <a:r>
              <a:rPr lang="en-US" sz="3200"/>
              <a:t>and after events like graduation.</a:t>
            </a:r>
            <a:endParaRPr lang="en-US"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362</Words>
  <Application>Microsoft Office PowerPoint</Application>
  <PresentationFormat>Custom</PresentationFormat>
  <Paragraphs>120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Graphik Regular</vt:lpstr>
      <vt:lpstr>Arial</vt:lpstr>
      <vt:lpstr>Clear Sans Regular Bold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JESSICA NWOKORO</cp:lastModifiedBy>
  <cp:revision>32</cp:revision>
  <dcterms:created xsi:type="dcterms:W3CDTF">2006-08-16T00:00:00Z</dcterms:created>
  <dcterms:modified xsi:type="dcterms:W3CDTF">2024-04-04T21:54:03Z</dcterms:modified>
  <dc:identifier>DAEhDyfaYKE</dc:identifier>
</cp:coreProperties>
</file>