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18" r:id="rId5"/>
    <p:sldId id="446" r:id="rId6"/>
    <p:sldId id="451" r:id="rId7"/>
    <p:sldId id="313" r:id="rId8"/>
    <p:sldId id="457" r:id="rId9"/>
    <p:sldId id="256" r:id="rId10"/>
    <p:sldId id="260" r:id="rId11"/>
    <p:sldId id="261" r:id="rId12"/>
    <p:sldId id="329" r:id="rId13"/>
    <p:sldId id="328" r:id="rId14"/>
    <p:sldId id="4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29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4994,'-2'-3'657,"0"-1"-657,-1-2-144,2 0-497,1 1-2608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5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1105,'0'0'4065,"3"0"-3632,1 0 127,2-1-176,-1 1-160,-1 0-176,2 0-48,-2 0-288,-1 0-1409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5:0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2081,'0'-1'96,"1"1"-96,3-1 48,-1-1 224,1 2 480,0-1-223,0-1-193,-1 0-224,1 2-80,-1-1 0,1-1-16,-2 0-16,3-2 16,-3 2-16,2-2-48,3-4-576,-3 0-801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6:1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5234,'0'0'481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49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12742,'0'0'7059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1FD1-1C52-490A-9678-DA6E3C70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77EAD-0A18-4EDE-8C10-1F0F20DD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B90A-3142-4A10-817E-1BE797D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B4D1-F235-499C-96FB-2DF55DA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DE97-3DC5-4FC9-A2E8-987D54A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5BF8-7E31-419F-B98F-DAAD616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2E5A-E997-4EFD-812B-926AB5A2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E40F-4B50-46B5-9E59-92F39DE6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8565-0B28-4494-9BD9-C1B9009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5F85-63BF-44C7-A77B-B78D420D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E531B-735F-4682-A8A8-4FAADE69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60A8-8149-4EEB-A714-E70D5027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9B49-AE3D-4789-A010-6F3AC1E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77FA-5577-4477-BEA0-2A8D389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E9B9-E9EC-4CC6-9E98-D9D52E8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1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05DB9A-9D5A-447C-BF8E-3DD1276DE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243CCD-00AF-4F55-B57D-BB6CDB758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CC5811-3288-4C1A-B653-47FD78DAC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CE777-7245-450B-B482-5676E0DCE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6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105E1-11E9-40FF-B0A3-88AFD19C1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5BD248-CD78-4355-B8B4-2538E0FA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849259-8D2C-4F60-BEBA-8BA495C2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BA5AF-6703-4586-AD0C-424A29CFD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67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B7D5C2-E96C-497A-8B3E-CE3019B43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C3D24-4D0C-454C-9680-58A63123C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FD1E5-5CE4-478D-8F9F-0FFA73E78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EC825-1EAE-4B03-BBBD-38C5B1E96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16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9BA91-93E5-4F77-B456-127AAC27E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37C2-97BA-4A3C-BA46-A6E8A714F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D670-E045-4F41-929B-35A4394E2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B5E9-1EDF-42EA-B620-05F2E78EA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28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75135C-CE51-4DEF-A238-A2636690D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37E3E9-8C05-4368-941D-13BE09A28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716347-85A6-4F4D-8965-776FA0E35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64AB9-D4DB-4E57-938B-5DBA0A8F8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97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CBBDD9-023D-411D-80A6-0C1C63463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062862-E05F-4BBB-AE0B-1380B4951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3CA2CE-AC95-4400-A7BA-7FE23A429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981-1F50-4F61-95DB-84BA947C5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42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42A6E9-FE1A-459B-8C35-ED3EB3B21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786E42-49B5-4BD8-ADEB-C85CBDF18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5D6D54-42D6-4FA9-9BEF-4846BA4E1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7E17-EA48-4134-8081-CA91EC50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84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34EAD-F159-4748-AC81-65D84BE35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03506-FDD5-4FFD-AC84-A7D507DA5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8AFAA-71D9-45A0-B671-E08C75796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0EB5A-06E7-4CC9-A285-9F83F2FC2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A27A-CD0B-4A97-B9E1-2BD2826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2D29-C5D8-4537-B150-41CCC36F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A0BD-724F-416D-8CF3-B48BBEC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C7C2-2C2C-49A5-8CDC-E146A3A9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2AEB-70D8-4C75-B402-5108F3A1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79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88AA8-D99D-492F-861C-D372E227E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43A-6D07-4351-86C3-7978EA246E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1262F-F9BA-4721-8029-8CD4D543F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E1D3-4527-4F27-A99A-AF5F2246B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799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0EE304-C1D4-49DB-AFDF-80BE70517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AFA50-92ED-495A-823C-66F335969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121EA7-20E9-4367-9FCB-40D99C7FE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AA57-3B36-4AB5-B6F5-7A26B5E9C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74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D6713-0E81-4E6D-96EB-E325C86CA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67FC3-7154-40E7-9573-5433B2593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28F27-C7D8-41F1-A976-97986324B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56B34-6349-40B4-B7B3-CB85986D1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06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F5B880-E702-4C1F-9977-DF1A9F76D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9A2F6-B884-4767-8C22-3D105D03C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9C769A-2D6D-400C-8BF0-CFC9F1174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9C2A9-D6BE-45E0-B9C4-D88A116AF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151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9E888E-5761-4DC2-9E8D-155A3F20E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CFD0B5-F5F0-4C9E-81D0-3BF2A59A5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C0595F-78DB-419F-AFE1-FBF4F4EA0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7635D-5938-4712-9E70-F4C1C5080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25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3A2606-7750-40AF-81E4-AD3CA80E4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497304-91E7-44F2-A611-E63F55C73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5F367B-3EC7-4089-9ACC-B4B5BB784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058B0-659A-446B-BEE6-03674C859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034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DC657-3809-4608-A74F-07B53260B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D2EA5-EC21-4148-8DCB-9456DFD3E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9B9DD-4A1B-4B57-890C-D9800551A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CCA1C-7B5D-4699-9DBB-93CC02CB9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68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8647E9-5CB9-4302-B99F-5DFC7DC3C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DF1DCC-0338-4AEA-AF2A-69CF37731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AD946C5-A294-42A0-BE0C-4F51C9B08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6A50B-4EAC-48C1-8429-2DD69D2A5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3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8BFE49-4736-4CC7-9C6C-E21EF515C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DEDF66-F5CE-4348-AF42-6FE0A5728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C64DD3-38EF-4567-8740-03AD28A5C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7062A-CA7B-4814-B844-991E819AB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36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0E86C6-D8EE-414D-B442-9D75E1A12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32599F-A8B9-42EC-88F0-4C1715401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CDF44B-A056-454A-AD23-EE4DE2EB5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CC15-439C-4136-A679-0A2AE5974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1515-D6FF-4722-9C51-3E7C14E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9DC0-1B96-4589-952D-C9C8D9B9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1ED8-4BCD-4B51-A84B-6109BF0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DCE7-847C-404C-B2A8-3CD3A63A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9538-A557-4835-8F11-2A47618C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25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FEC6A-D65C-4803-BF00-C6A6125E4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85527-CFE5-4E65-A9BF-A7393420E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582BF-D3B0-4C02-87B3-2DB8A60B0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44E11-A030-4E17-99F5-685AC1877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7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FAA58-AAED-4B70-AABA-F176E6AB1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5949D-AFE7-40AA-A598-313115A11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5E106-8685-4766-9BE7-08A83F452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C95AC-4822-42BF-BD49-1F21C26FDE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572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EFCCAC-B241-4B6D-AE21-510B5DFF2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1FC10-C862-4156-BBFD-031D77C7C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6C9078-0F18-43FD-9FA1-5DAB2EA97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ED78E-26AE-4988-AE5D-ED88E1112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764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327BA1-99C7-482B-B47B-5B113A406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2D5C6-6947-4ACD-85BD-BC035D0173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2A2DF6-0A0F-4932-8F39-0B2E9297B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77C4-DCB9-412F-8C2A-5C5E58D0A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137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4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15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33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8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6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A47C-4B50-4698-AB92-F6185BC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063F-A469-4B39-A418-A33ECFAB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B369-080F-4A8C-AC37-2F88217D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E6B5-6EFC-4ECC-84E9-E257CCE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989C-4798-4333-A323-20B73982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10C59-831A-4205-9A80-260A8C7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06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8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17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719A-5A78-4D34-AE39-0716272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EDCA-D0A1-4813-8A84-B85F8E04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B27A-D642-471B-B924-57D14EC5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E1CBF-8901-4258-9F20-05DEFF0A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4B437-1875-42FD-B89D-B02A0644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57B7-B2A4-46A8-A265-9291ABD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BAD7B-7328-484F-83EA-7AAD008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475EB-16ED-47A2-9D32-96A8008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E62D-C4DE-41BF-BD3F-F6E2D450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1F27F-B231-42F9-8487-476B0B8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388F-03BF-4503-AB02-1E8BF6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19647-311E-4B48-AF8F-C0666D4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A023-9E8E-4689-A6DC-8ECE351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79BC3-86CD-496F-9315-CA416CE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629E3-20A6-451B-A72A-A008A0C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85A-F5E3-49BD-9552-F722D6FC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9D3C-804C-4650-A4D4-470116A6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1E6D-2A83-4512-871B-55710BBE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9C62-B8BE-4F57-AA2F-FC81A693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F550-4BA6-4B55-B539-B0A619F4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EAFF-E09F-441D-B74F-9A7AC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3A99-719A-45D8-8D47-EFA46A19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BF2AA-646C-4C1C-B0DD-5D498A47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DFB1-40DC-4B6B-AAA8-A6A95168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C7AA-D603-437C-9F03-461F3A6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8B4C2-2A78-48AA-BA22-5968952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8EB9-E8DF-45D5-BBE6-A96D41F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9D731-AB3B-493F-9054-C333E0F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0BC5-32EC-491F-AF3D-E20827A2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2A1-7795-4A6F-9C32-8FA10EE93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00D-80C3-4380-BC47-77EF6137AA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F084-2310-4B19-ABB1-5DCCAB8E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361D-DF63-4EA1-949B-73546E0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5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7533FD-21FD-4183-8E8A-F07F22BA9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39B528-A791-45C3-8411-6096CA014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383D9C-77DD-427C-886E-4275E14EB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080E32-46D8-46D8-94F9-D2EEB07821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61F92B-CF0F-4CEF-947F-7AB1F3244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7E0F10F-E4E0-495C-B52C-F7B78B781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7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6E7E35-C44B-49AA-B639-524818247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A9254F-9E4B-4DF5-AB99-135137BB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19155E1-B224-429F-A679-72464041F2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16EE587-DA05-44EF-AC26-F951B44A7F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2E2FA6-BED6-4ED7-8E5B-22ADD2C3D9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C1EEC6A-8B8F-46DC-87B0-760711192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image" Target="../media/image55.jpeg"/><Relationship Id="rId3" Type="http://schemas.openxmlformats.org/officeDocument/2006/relationships/image" Target="../media/image44.jpe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26" Type="http://schemas.openxmlformats.org/officeDocument/2006/relationships/customXml" Target="../ink/ink3.xml"/><Relationship Id="rId39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5" Type="http://schemas.openxmlformats.org/officeDocument/2006/relationships/image" Target="../media/image4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40" Type="http://schemas.openxmlformats.org/officeDocument/2006/relationships/customXml" Target="../ink/ink4.xml"/><Relationship Id="rId5" Type="http://schemas.openxmlformats.org/officeDocument/2006/relationships/image" Target="../media/image30.png"/><Relationship Id="rId151" Type="http://schemas.openxmlformats.org/officeDocument/2006/relationships/image" Target="../media/image103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39.gif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033" y="1089121"/>
            <a:ext cx="3305261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10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A Brief  “Re-cap” of Stability Aspects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Conceptual Overview of Observer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Extending the Concept of Observer,  towards  Understanding of  a Kalman Filter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CB8621B8-2830-45BE-BD35-FBC84C090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530" r="7687" b="3170"/>
          <a:stretch/>
        </p:blipFill>
        <p:spPr>
          <a:xfrm>
            <a:off x="915945" y="302587"/>
            <a:ext cx="1879134" cy="3045203"/>
          </a:xfrm>
          <a:prstGeom prst="rect">
            <a:avLst/>
          </a:prstGeom>
        </p:spPr>
      </p:pic>
      <p:pic>
        <p:nvPicPr>
          <p:cNvPr id="6" name="Picture 6" descr="Weighting function of 3D Gaussian filter. | Download Scientific Diagram">
            <a:extLst>
              <a:ext uri="{FF2B5EF4-FFF2-40B4-BE49-F238E27FC236}">
                <a16:creationId xmlns:a16="http://schemas.microsoft.com/office/drawing/2014/main" id="{B874500E-4247-473E-A89B-FD0D1E7FC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19767" r="23253"/>
          <a:stretch/>
        </p:blipFill>
        <p:spPr bwMode="auto">
          <a:xfrm>
            <a:off x="4529371" y="741343"/>
            <a:ext cx="2249618" cy="2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80DBA-718E-44FB-A81B-3AC7F53BE5BA}"/>
              </a:ext>
            </a:extLst>
          </p:cNvPr>
          <p:cNvCxnSpPr>
            <a:cxnSpLocks/>
          </p:cNvCxnSpPr>
          <p:nvPr/>
        </p:nvCxnSpPr>
        <p:spPr>
          <a:xfrm flipV="1">
            <a:off x="1941599" y="1416943"/>
            <a:ext cx="3712581" cy="6285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90B77-3EED-4817-8BC5-9A480DD49DC7}"/>
              </a:ext>
            </a:extLst>
          </p:cNvPr>
          <p:cNvCxnSpPr>
            <a:cxnSpLocks/>
          </p:cNvCxnSpPr>
          <p:nvPr/>
        </p:nvCxnSpPr>
        <p:spPr>
          <a:xfrm flipV="1">
            <a:off x="2381681" y="2116492"/>
            <a:ext cx="3027529" cy="7661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D635329-010A-469F-B83E-17BE99991332}"/>
              </a:ext>
            </a:extLst>
          </p:cNvPr>
          <p:cNvSpPr/>
          <p:nvPr/>
        </p:nvSpPr>
        <p:spPr>
          <a:xfrm>
            <a:off x="1094191" y="1783463"/>
            <a:ext cx="1544909" cy="1946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64A7B-D9B8-4C6C-8672-2E5762E2A36D}"/>
              </a:ext>
            </a:extLst>
          </p:cNvPr>
          <p:cNvSpPr/>
          <p:nvPr/>
        </p:nvSpPr>
        <p:spPr>
          <a:xfrm rot="20557325">
            <a:off x="5411663" y="1529352"/>
            <a:ext cx="662730" cy="20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8134BD-7BAC-415A-A627-2BBD190B88B5}"/>
              </a:ext>
            </a:extLst>
          </p:cNvPr>
          <p:cNvSpPr/>
          <p:nvPr/>
        </p:nvSpPr>
        <p:spPr>
          <a:xfrm rot="20834872">
            <a:off x="2223948" y="1890025"/>
            <a:ext cx="3168396" cy="323021"/>
          </a:xfrm>
          <a:prstGeom prst="rightArrow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Picture 2" descr="Ellipsoid - Weight">
            <a:extLst>
              <a:ext uri="{FF2B5EF4-FFF2-40B4-BE49-F238E27FC236}">
                <a16:creationId xmlns:a16="http://schemas.microsoft.com/office/drawing/2014/main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8447080" y="3006478"/>
            <a:ext cx="3115573" cy="16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lustration of the normal distribution. mean, standard deviation. |  Download Scientific Diagram">
            <a:extLst>
              <a:ext uri="{FF2B5EF4-FFF2-40B4-BE49-F238E27FC236}">
                <a16:creationId xmlns:a16="http://schemas.microsoft.com/office/drawing/2014/main" id="{B3336B40-C549-454B-AEF6-DE824C1B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01" y="3339984"/>
            <a:ext cx="3819672" cy="32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roduction to Variance, Covariance &amp;amp; Correlation | SurveyGizmo Blog">
            <a:extLst>
              <a:ext uri="{FF2B5EF4-FFF2-40B4-BE49-F238E27FC236}">
                <a16:creationId xmlns:a16="http://schemas.microsoft.com/office/drawing/2014/main" id="{2C33819C-0527-4644-96D6-C6C806130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 b="14474"/>
          <a:stretch/>
        </p:blipFill>
        <p:spPr bwMode="auto">
          <a:xfrm>
            <a:off x="6573178" y="3317536"/>
            <a:ext cx="1691837" cy="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4F11803-B868-45A7-95F5-DACD371AD4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5684" r="4270" b="3878"/>
          <a:stretch/>
        </p:blipFill>
        <p:spPr>
          <a:xfrm>
            <a:off x="8637459" y="4697277"/>
            <a:ext cx="2734813" cy="1996580"/>
          </a:xfrm>
          <a:prstGeom prst="rect">
            <a:avLst/>
          </a:prstGeom>
        </p:spPr>
      </p:pic>
      <p:pic>
        <p:nvPicPr>
          <p:cNvPr id="21" name="Picture 14" descr="PPT - Definition of Covariance PowerPoint Presentation, free download -  ID:6676453">
            <a:extLst>
              <a:ext uri="{FF2B5EF4-FFF2-40B4-BE49-F238E27FC236}">
                <a16:creationId xmlns:a16="http://schemas.microsoft.com/office/drawing/2014/main" id="{A339C300-A3C0-4335-AA98-FE85D35CF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30415" r="7902" b="17561"/>
          <a:stretch/>
        </p:blipFill>
        <p:spPr bwMode="auto">
          <a:xfrm>
            <a:off x="193353" y="3552976"/>
            <a:ext cx="3819673" cy="18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Variance and Covariance • Akashnotes">
            <a:extLst>
              <a:ext uri="{FF2B5EF4-FFF2-40B4-BE49-F238E27FC236}">
                <a16:creationId xmlns:a16="http://schemas.microsoft.com/office/drawing/2014/main" id="{FD6E0C7E-9290-4774-BC87-438250D26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7"/>
          <a:stretch/>
        </p:blipFill>
        <p:spPr bwMode="auto">
          <a:xfrm>
            <a:off x="4057457" y="5870642"/>
            <a:ext cx="3468433" cy="61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EE539-0FED-41AF-AFE0-2AE6E6C6A5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353" y="5752347"/>
            <a:ext cx="3468433" cy="899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EFA57-99F9-4ED0-996C-0E9AFF9F2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353" y="5501081"/>
            <a:ext cx="1920673" cy="3695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DE80DF7-93C8-4F21-A038-3E71C271829F}"/>
              </a:ext>
            </a:extLst>
          </p:cNvPr>
          <p:cNvSpPr/>
          <p:nvPr/>
        </p:nvSpPr>
        <p:spPr>
          <a:xfrm>
            <a:off x="96888" y="4697277"/>
            <a:ext cx="3598471" cy="743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A915C9-CC11-4C61-B8AD-06635D2515A5}"/>
              </a:ext>
            </a:extLst>
          </p:cNvPr>
          <p:cNvSpPr/>
          <p:nvPr/>
        </p:nvSpPr>
        <p:spPr>
          <a:xfrm>
            <a:off x="193354" y="5501081"/>
            <a:ext cx="3541610" cy="1285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13F110-F441-43F6-89D6-F0FA7B2CD2B7}"/>
              </a:ext>
            </a:extLst>
          </p:cNvPr>
          <p:cNvSpPr/>
          <p:nvPr/>
        </p:nvSpPr>
        <p:spPr>
          <a:xfrm>
            <a:off x="3734963" y="6116657"/>
            <a:ext cx="243317" cy="2254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F5112-71B6-440C-964C-B247356F7736}"/>
              </a:ext>
            </a:extLst>
          </p:cNvPr>
          <p:cNvSpPr txBox="1"/>
          <p:nvPr/>
        </p:nvSpPr>
        <p:spPr>
          <a:xfrm>
            <a:off x="6912528" y="163092"/>
            <a:ext cx="4650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Ellipsoid as a Measure of Gaussian Uncertainty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 descr="Diagram, table&#10;&#10;Description automatically generated">
            <a:extLst>
              <a:ext uri="{FF2B5EF4-FFF2-40B4-BE49-F238E27FC236}">
                <a16:creationId xmlns:a16="http://schemas.microsoft.com/office/drawing/2014/main" id="{26AA421E-9A04-4853-92F3-F3E9E3C71A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24" y="847536"/>
            <a:ext cx="3809281" cy="199029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429F6-1762-451D-AA8E-372338697EFC}"/>
              </a:ext>
            </a:extLst>
          </p:cNvPr>
          <p:cNvCxnSpPr/>
          <p:nvPr/>
        </p:nvCxnSpPr>
        <p:spPr>
          <a:xfrm flipV="1">
            <a:off x="6052116" y="1106551"/>
            <a:ext cx="3884103" cy="34459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BF3866-4A8C-4A67-A832-8350C8AEC011}"/>
              </a:ext>
            </a:extLst>
          </p:cNvPr>
          <p:cNvCxnSpPr/>
          <p:nvPr/>
        </p:nvCxnSpPr>
        <p:spPr>
          <a:xfrm>
            <a:off x="6052116" y="1619794"/>
            <a:ext cx="3695891" cy="11844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Ellipse: Definition, Shape, Properties, Applications, Equation">
            <a:extLst>
              <a:ext uri="{FF2B5EF4-FFF2-40B4-BE49-F238E27FC236}">
                <a16:creationId xmlns:a16="http://schemas.microsoft.com/office/drawing/2014/main" id="{DB6519C2-6BEA-43C3-8734-FB46A2B9C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1350" r="6748" b="9005"/>
          <a:stretch/>
        </p:blipFill>
        <p:spPr bwMode="auto">
          <a:xfrm>
            <a:off x="8447080" y="946519"/>
            <a:ext cx="3121786" cy="24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8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14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Derive the Equation of an Ellipse Centered at the Origin">
            <a:extLst>
              <a:ext uri="{FF2B5EF4-FFF2-40B4-BE49-F238E27FC236}">
                <a16:creationId xmlns:a16="http://schemas.microsoft.com/office/drawing/2014/main" id="{E527B15D-5819-48EB-8729-584A2CA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" y="3840059"/>
            <a:ext cx="3639030" cy="28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ations of Ellipses | College Algebra">
            <a:extLst>
              <a:ext uri="{FF2B5EF4-FFF2-40B4-BE49-F238E27FC236}">
                <a16:creationId xmlns:a16="http://schemas.microsoft.com/office/drawing/2014/main" id="{557D0A0D-1D5A-4734-A4B7-5053F154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36" y="3429000"/>
            <a:ext cx="6315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0CFC2-1022-45F5-9FD5-150B5B91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" y="983678"/>
            <a:ext cx="4505334" cy="1914310"/>
          </a:xfrm>
          <a:prstGeom prst="rect">
            <a:avLst/>
          </a:prstGeom>
        </p:spPr>
      </p:pic>
      <p:pic>
        <p:nvPicPr>
          <p:cNvPr id="2058" name="Picture 10" descr="Equation of an Ellipse, Deriving the formula - YouTube">
            <a:extLst>
              <a:ext uri="{FF2B5EF4-FFF2-40B4-BE49-F238E27FC236}">
                <a16:creationId xmlns:a16="http://schemas.microsoft.com/office/drawing/2014/main" id="{7954C09C-7369-492D-9B66-C0262816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2" y="665705"/>
            <a:ext cx="1320557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llipse equation review (article) | Khan Academy">
            <a:extLst>
              <a:ext uri="{FF2B5EF4-FFF2-40B4-BE49-F238E27FC236}">
                <a16:creationId xmlns:a16="http://schemas.microsoft.com/office/drawing/2014/main" id="{69618886-DEEC-4132-AA33-4D811EEC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2" y="3080082"/>
            <a:ext cx="2284950" cy="12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334C8F-CE8C-47B3-BB82-23CB9CD2F177}"/>
              </a:ext>
            </a:extLst>
          </p:cNvPr>
          <p:cNvSpPr/>
          <p:nvPr/>
        </p:nvSpPr>
        <p:spPr>
          <a:xfrm>
            <a:off x="3033492" y="3144263"/>
            <a:ext cx="2236687" cy="1055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2F2A99-A2EB-4F63-85E6-8E28AB378017}"/>
              </a:ext>
            </a:extLst>
          </p:cNvPr>
          <p:cNvSpPr/>
          <p:nvPr/>
        </p:nvSpPr>
        <p:spPr>
          <a:xfrm rot="2632247">
            <a:off x="4660541" y="2666377"/>
            <a:ext cx="318781" cy="5285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CFC19-BEDA-40D6-8202-76CC70DAD53F}"/>
              </a:ext>
            </a:extLst>
          </p:cNvPr>
          <p:cNvSpPr txBox="1"/>
          <p:nvPr/>
        </p:nvSpPr>
        <p:spPr>
          <a:xfrm>
            <a:off x="1551509" y="207313"/>
            <a:ext cx="255025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Further Insight of the Ellipse</a:t>
            </a:r>
            <a:endParaRPr lang="en-IN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145B2F0-2491-4C00-BDED-E7B6D20362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3907"/>
          <a:stretch/>
        </p:blipFill>
        <p:spPr>
          <a:xfrm>
            <a:off x="5093739" y="217755"/>
            <a:ext cx="6075070" cy="288760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EB4DFD2-1FA2-40E2-BAE9-18F52972E1EB}"/>
              </a:ext>
            </a:extLst>
          </p:cNvPr>
          <p:cNvSpPr/>
          <p:nvPr/>
        </p:nvSpPr>
        <p:spPr>
          <a:xfrm>
            <a:off x="8205081" y="2988973"/>
            <a:ext cx="273808" cy="685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B529831-2547-444E-94E6-614771A2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136952"/>
            <a:ext cx="3995356" cy="76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615F5-7667-42C0-988B-DFD866366EFC}"/>
              </a:ext>
            </a:extLst>
          </p:cNvPr>
          <p:cNvSpPr txBox="1"/>
          <p:nvPr/>
        </p:nvSpPr>
        <p:spPr>
          <a:xfrm>
            <a:off x="5184298" y="1320669"/>
            <a:ext cx="254186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Absolute Stability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Asymptotic Stability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Lyapunov  Stability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BIBO  Stability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C13E603-8A02-418A-91D4-20ACB094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47" y="2030355"/>
            <a:ext cx="1916177" cy="47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28115B1-731C-42C9-9CD0-347D24765ECC}"/>
              </a:ext>
            </a:extLst>
          </p:cNvPr>
          <p:cNvSpPr/>
          <p:nvPr/>
        </p:nvSpPr>
        <p:spPr>
          <a:xfrm>
            <a:off x="5139609" y="1320671"/>
            <a:ext cx="2776756" cy="429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3AA9405-B447-41F5-ABFA-E9B2F0004EB0}"/>
              </a:ext>
            </a:extLst>
          </p:cNvPr>
          <p:cNvSpPr/>
          <p:nvPr/>
        </p:nvSpPr>
        <p:spPr>
          <a:xfrm rot="20609398">
            <a:off x="4650739" y="1448426"/>
            <a:ext cx="722300" cy="276087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6FDDD3-998F-4CA4-B70C-AA697A722493}"/>
              </a:ext>
            </a:extLst>
          </p:cNvPr>
          <p:cNvSpPr/>
          <p:nvPr/>
        </p:nvSpPr>
        <p:spPr>
          <a:xfrm>
            <a:off x="184558" y="954581"/>
            <a:ext cx="4723002" cy="1608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19D22C-CCDA-4913-92B8-C210EB85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" y="3582013"/>
            <a:ext cx="5760085" cy="265850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A74DC7E-2D70-4D49-82E4-239E263C71FA}"/>
              </a:ext>
            </a:extLst>
          </p:cNvPr>
          <p:cNvSpPr/>
          <p:nvPr/>
        </p:nvSpPr>
        <p:spPr>
          <a:xfrm rot="18052391">
            <a:off x="3910521" y="2605514"/>
            <a:ext cx="1794897" cy="275124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ABE52-5356-464C-8940-BD0B6A9095BC}"/>
              </a:ext>
            </a:extLst>
          </p:cNvPr>
          <p:cNvSpPr/>
          <p:nvPr/>
        </p:nvSpPr>
        <p:spPr>
          <a:xfrm>
            <a:off x="5200079" y="1858819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A picture containing object, antenna, gauge, clock&#10;&#10;Description automatically generated">
            <a:extLst>
              <a:ext uri="{FF2B5EF4-FFF2-40B4-BE49-F238E27FC236}">
                <a16:creationId xmlns:a16="http://schemas.microsoft.com/office/drawing/2014/main" id="{F4CB5796-1FC2-46C9-BA00-CB2632459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50" y="4048674"/>
            <a:ext cx="985129" cy="50887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DB853F9-1AB7-458B-BCED-FF19A6316F3C}"/>
              </a:ext>
            </a:extLst>
          </p:cNvPr>
          <p:cNvSpPr/>
          <p:nvPr/>
        </p:nvSpPr>
        <p:spPr>
          <a:xfrm>
            <a:off x="3775600" y="4065552"/>
            <a:ext cx="1155998" cy="4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5BAF5-DA9E-4B81-8C88-8F3D3C1DF71F}"/>
              </a:ext>
            </a:extLst>
          </p:cNvPr>
          <p:cNvSpPr txBox="1"/>
          <p:nvPr/>
        </p:nvSpPr>
        <p:spPr>
          <a:xfrm>
            <a:off x="344653" y="253640"/>
            <a:ext cx="314852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Stability Concepts  --  Overview 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41E9B-2E6D-4C92-B291-2D6EF586E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98" y="3877722"/>
            <a:ext cx="1095528" cy="2857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04BA43-13A0-4C35-B26C-1EBDBDB5B085}"/>
              </a:ext>
            </a:extLst>
          </p:cNvPr>
          <p:cNvSpPr/>
          <p:nvPr/>
        </p:nvSpPr>
        <p:spPr>
          <a:xfrm>
            <a:off x="3023029" y="3482936"/>
            <a:ext cx="1962114" cy="5219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29F1FF-E129-462B-836E-EB639FFBB78F}"/>
              </a:ext>
            </a:extLst>
          </p:cNvPr>
          <p:cNvSpPr/>
          <p:nvPr/>
        </p:nvSpPr>
        <p:spPr>
          <a:xfrm>
            <a:off x="5177142" y="3522494"/>
            <a:ext cx="1155998" cy="7286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18FC5-189D-4904-A907-A3D17927F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3678904"/>
            <a:ext cx="4706007" cy="36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BD4A2D-134A-45A3-A1DE-38757CCE7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091050"/>
            <a:ext cx="3200847" cy="333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C2483B-627A-4C78-AEE2-B73BF752F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494918"/>
            <a:ext cx="3391373" cy="26673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BE8F58-84CB-4A08-9D41-D576461061CD}"/>
              </a:ext>
            </a:extLst>
          </p:cNvPr>
          <p:cNvSpPr/>
          <p:nvPr/>
        </p:nvSpPr>
        <p:spPr>
          <a:xfrm>
            <a:off x="373579" y="3509043"/>
            <a:ext cx="6020308" cy="970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A8A893-CE89-466D-8C77-8FCB8E0FF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7" y="5009948"/>
            <a:ext cx="3429479" cy="285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8A059D-1593-45C9-A450-1FFA7F1C5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40" y="5229273"/>
            <a:ext cx="1038370" cy="4191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E11DF2-68BB-4253-8F0E-B1BD79DCCB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5631122"/>
            <a:ext cx="4210638" cy="323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FBDE50-2D1F-4C9A-8386-1E780DEF2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40" y="6045343"/>
            <a:ext cx="857370" cy="39058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9293E4-7D0D-41F8-9096-107B47C0A087}"/>
              </a:ext>
            </a:extLst>
          </p:cNvPr>
          <p:cNvSpPr/>
          <p:nvPr/>
        </p:nvSpPr>
        <p:spPr>
          <a:xfrm>
            <a:off x="7090095" y="3598877"/>
            <a:ext cx="4906162" cy="283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72B5869-91BE-41C8-A99C-A5595D2AFDDC}"/>
              </a:ext>
            </a:extLst>
          </p:cNvPr>
          <p:cNvSpPr/>
          <p:nvPr/>
        </p:nvSpPr>
        <p:spPr>
          <a:xfrm rot="18823779">
            <a:off x="7649096" y="2463898"/>
            <a:ext cx="304070" cy="135718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7CFCD7-79DE-4757-A858-1FF5148D6194}"/>
              </a:ext>
            </a:extLst>
          </p:cNvPr>
          <p:cNvSpPr/>
          <p:nvPr/>
        </p:nvSpPr>
        <p:spPr>
          <a:xfrm>
            <a:off x="5139609" y="2405051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D10D7F6D-90E0-411A-B009-92F982163D61}"/>
              </a:ext>
            </a:extLst>
          </p:cNvPr>
          <p:cNvSpPr/>
          <p:nvPr/>
        </p:nvSpPr>
        <p:spPr>
          <a:xfrm>
            <a:off x="6236615" y="3277245"/>
            <a:ext cx="622597" cy="2113750"/>
          </a:xfrm>
          <a:prstGeom prst="curved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25C592-6EBD-41AB-A9AC-82AB04FEA566}"/>
              </a:ext>
            </a:extLst>
          </p:cNvPr>
          <p:cNvSpPr/>
          <p:nvPr/>
        </p:nvSpPr>
        <p:spPr>
          <a:xfrm>
            <a:off x="5139610" y="2957819"/>
            <a:ext cx="2084334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520AB5-C91D-4976-BB50-59F797C738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9" y="5121758"/>
            <a:ext cx="5525271" cy="3334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FD6FD6-C322-4EE3-9BB5-4840AE802D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22" y="5384588"/>
            <a:ext cx="1486107" cy="3048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46C0913-19C9-49E6-81B5-C84E0F3965A5}"/>
              </a:ext>
            </a:extLst>
          </p:cNvPr>
          <p:cNvSpPr/>
          <p:nvPr/>
        </p:nvSpPr>
        <p:spPr>
          <a:xfrm>
            <a:off x="4312380" y="5048673"/>
            <a:ext cx="1636937" cy="6577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9C70EC4-72C0-4609-A015-FED5B2E44E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6" y="5831051"/>
            <a:ext cx="6285126" cy="3491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E0C37F8-81BF-45E2-8B66-DC2EC2D10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45" y="6215477"/>
            <a:ext cx="2181529" cy="29531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FC1AD566-5377-45A6-85B2-2E5D00F939C3}"/>
              </a:ext>
            </a:extLst>
          </p:cNvPr>
          <p:cNvSpPr/>
          <p:nvPr/>
        </p:nvSpPr>
        <p:spPr>
          <a:xfrm>
            <a:off x="3942826" y="5821466"/>
            <a:ext cx="2762336" cy="6862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8F27E57-2F89-4988-BCB5-B72A9977FB1F}"/>
              </a:ext>
            </a:extLst>
          </p:cNvPr>
          <p:cNvSpPr/>
          <p:nvPr/>
        </p:nvSpPr>
        <p:spPr>
          <a:xfrm>
            <a:off x="302004" y="5009948"/>
            <a:ext cx="6467912" cy="1608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8CD62-1FD1-45E9-9710-B6AE6654394F}"/>
              </a:ext>
            </a:extLst>
          </p:cNvPr>
          <p:cNvSpPr txBox="1"/>
          <p:nvPr/>
        </p:nvSpPr>
        <p:spPr>
          <a:xfrm>
            <a:off x="8512167" y="1116012"/>
            <a:ext cx="1937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Marginal Stability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289D00-D10D-4CD5-B1F7-D105CBA289C2}"/>
              </a:ext>
            </a:extLst>
          </p:cNvPr>
          <p:cNvSpPr txBox="1"/>
          <p:nvPr/>
        </p:nvSpPr>
        <p:spPr>
          <a:xfrm>
            <a:off x="8512167" y="1459941"/>
            <a:ext cx="314852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States are Bounded for  most of the Inputs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exists at-least one input, for which states are unbounded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E1E755-E810-44ED-AC2B-A20917D9F451}"/>
              </a:ext>
            </a:extLst>
          </p:cNvPr>
          <p:cNvSpPr/>
          <p:nvPr/>
        </p:nvSpPr>
        <p:spPr>
          <a:xfrm>
            <a:off x="8512167" y="1116012"/>
            <a:ext cx="203279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8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4" grpId="0" animBg="1"/>
      <p:bldP spid="15" grpId="0" animBg="1"/>
      <p:bldP spid="24" grpId="0" animBg="1"/>
      <p:bldP spid="10" grpId="0" animBg="1"/>
      <p:bldP spid="17" grpId="0" animBg="1"/>
      <p:bldP spid="21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: Block diagram of the Kalman canonical decomposition. | Download  Scientific Diagram">
            <a:extLst>
              <a:ext uri="{FF2B5EF4-FFF2-40B4-BE49-F238E27FC236}">
                <a16:creationId xmlns:a16="http://schemas.microsoft.com/office/drawing/2014/main" id="{EAB4D8C1-4541-460B-ABAE-9E6D814B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25" y="1305275"/>
            <a:ext cx="7431879" cy="4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4DC93A-B153-485C-83D7-1D5DCEF2866E}"/>
              </a:ext>
            </a:extLst>
          </p:cNvPr>
          <p:cNvSpPr/>
          <p:nvPr/>
        </p:nvSpPr>
        <p:spPr>
          <a:xfrm>
            <a:off x="3665989" y="1732328"/>
            <a:ext cx="2608976" cy="1275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756AC8-2D8E-45C6-864A-05A3E379DF15}"/>
              </a:ext>
            </a:extLst>
          </p:cNvPr>
          <p:cNvSpPr/>
          <p:nvPr/>
        </p:nvSpPr>
        <p:spPr>
          <a:xfrm>
            <a:off x="3724712" y="3103928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1F19EB-254D-4212-859E-A8CCCE7C860E}"/>
              </a:ext>
            </a:extLst>
          </p:cNvPr>
          <p:cNvSpPr/>
          <p:nvPr/>
        </p:nvSpPr>
        <p:spPr>
          <a:xfrm>
            <a:off x="3724712" y="4200501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41B14E-45CD-433B-B028-DA960700E55E}"/>
              </a:ext>
            </a:extLst>
          </p:cNvPr>
          <p:cNvSpPr/>
          <p:nvPr/>
        </p:nvSpPr>
        <p:spPr>
          <a:xfrm>
            <a:off x="3758266" y="5297074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F8AB23-CCA5-40BF-B5EA-5680C94164A4}"/>
              </a:ext>
            </a:extLst>
          </p:cNvPr>
          <p:cNvCxnSpPr>
            <a:cxnSpLocks/>
          </p:cNvCxnSpPr>
          <p:nvPr/>
        </p:nvCxnSpPr>
        <p:spPr>
          <a:xfrm>
            <a:off x="6249796" y="1011659"/>
            <a:ext cx="704675" cy="942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475ECE-F674-44B0-BE81-5D00FCD14C1D}"/>
              </a:ext>
            </a:extLst>
          </p:cNvPr>
          <p:cNvSpPr txBox="1"/>
          <p:nvPr/>
        </p:nvSpPr>
        <p:spPr>
          <a:xfrm>
            <a:off x="310393" y="209723"/>
            <a:ext cx="40602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controllable &amp;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observable Systems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44003E-59CE-4809-A31F-040F06FC2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65" y="157124"/>
            <a:ext cx="4026542" cy="32517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Conceptualizing an Observer Design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4009FE5-7186-43C5-92F0-8B2972F4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447" y="1143701"/>
            <a:ext cx="2765665" cy="10555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u="sng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u="sng" dirty="0">
                <a:solidFill>
                  <a:srgbClr val="000000"/>
                </a:solidFill>
              </a:rPr>
              <a:t>Plant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x(k+1) =  </a:t>
            </a:r>
            <a:r>
              <a:rPr lang="en-US" altLang="en-US" sz="1600" i="1" dirty="0">
                <a:solidFill>
                  <a:srgbClr val="000000"/>
                </a:solidFill>
              </a:rPr>
              <a:t>Ax</a:t>
            </a:r>
            <a:r>
              <a:rPr lang="en-US" altLang="en-US" sz="1600" dirty="0">
                <a:solidFill>
                  <a:srgbClr val="000000"/>
                </a:solidFill>
              </a:rPr>
              <a:t>(k) + </a:t>
            </a:r>
            <a:r>
              <a:rPr lang="en-US" altLang="en-US" sz="1600" i="1" dirty="0">
                <a:solidFill>
                  <a:srgbClr val="000000"/>
                </a:solidFill>
              </a:rPr>
              <a:t>B</a:t>
            </a:r>
            <a:r>
              <a:rPr lang="en-US" altLang="en-US" sz="1600" dirty="0">
                <a:solidFill>
                  <a:srgbClr val="000000"/>
                </a:solidFill>
              </a:rPr>
              <a:t>u(k)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333399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y(k) =  </a:t>
            </a:r>
            <a:r>
              <a:rPr lang="en-US" altLang="en-US" sz="1600" i="1" dirty="0" err="1">
                <a:solidFill>
                  <a:srgbClr val="000000"/>
                </a:solidFill>
              </a:rPr>
              <a:t>Cx</a:t>
            </a:r>
            <a:r>
              <a:rPr lang="en-US" altLang="en-US" sz="1600" dirty="0">
                <a:solidFill>
                  <a:srgbClr val="000000"/>
                </a:solidFill>
              </a:rPr>
              <a:t>(k) + </a:t>
            </a:r>
            <a:r>
              <a:rPr lang="en-US" altLang="en-US" sz="1600" i="1" dirty="0">
                <a:solidFill>
                  <a:srgbClr val="000000"/>
                </a:solidFill>
              </a:rPr>
              <a:t>D</a:t>
            </a:r>
            <a:r>
              <a:rPr lang="en-US" altLang="en-US" sz="1600" dirty="0">
                <a:solidFill>
                  <a:srgbClr val="000000"/>
                </a:solidFill>
              </a:rPr>
              <a:t>u(k)</a:t>
            </a:r>
            <a:endParaRPr lang="en-US" altLang="en-US" sz="1600" dirty="0">
              <a:solidFill>
                <a:srgbClr val="333399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				</a:t>
            </a:r>
            <a:endParaRPr lang="en-US" altLang="en-US" sz="1800" i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D05FB-E868-4D43-B480-FC7A3952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617" y="2781394"/>
            <a:ext cx="2731324" cy="993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 u="sng" dirty="0">
                <a:solidFill>
                  <a:srgbClr val="000000"/>
                </a:solidFill>
              </a:rPr>
              <a:t>Observer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i="1" u="sng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l-GR" altLang="en-US" sz="1600" dirty="0">
                <a:solidFill>
                  <a:srgbClr val="000000"/>
                </a:solidFill>
              </a:rPr>
              <a:t>ξ</a:t>
            </a:r>
            <a:r>
              <a:rPr lang="en-US" altLang="en-US" sz="1600" dirty="0">
                <a:solidFill>
                  <a:srgbClr val="000000"/>
                </a:solidFill>
              </a:rPr>
              <a:t>(k+1) = F</a:t>
            </a:r>
            <a:r>
              <a:rPr lang="el-GR" altLang="en-US" sz="1600" dirty="0">
                <a:solidFill>
                  <a:srgbClr val="000000"/>
                </a:solidFill>
              </a:rPr>
              <a:t>ξ</a:t>
            </a:r>
            <a:r>
              <a:rPr lang="en-US" altLang="en-US" sz="1600" dirty="0">
                <a:solidFill>
                  <a:srgbClr val="000000"/>
                </a:solidFill>
              </a:rPr>
              <a:t>(k) + </a:t>
            </a:r>
            <a:r>
              <a:rPr lang="en-US" altLang="en-US" sz="1600" dirty="0" err="1">
                <a:solidFill>
                  <a:srgbClr val="000000"/>
                </a:solidFill>
              </a:rPr>
              <a:t>Gy</a:t>
            </a:r>
            <a:r>
              <a:rPr lang="en-US" altLang="en-US" sz="1600" dirty="0">
                <a:solidFill>
                  <a:srgbClr val="000000"/>
                </a:solidFill>
              </a:rPr>
              <a:t>(k) + Hu(k)</a:t>
            </a:r>
            <a:endParaRPr lang="en-US" altLang="en-US" sz="1600" dirty="0">
              <a:solidFill>
                <a:srgbClr val="333399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					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6F0C1F68-A907-4595-9CA9-3907175B7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406" y="1763327"/>
            <a:ext cx="1036041" cy="1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C55660E5-9EFB-43A5-958E-6F69CCCB5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112" y="1786294"/>
            <a:ext cx="989899" cy="174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4ED6C1F7-8C17-4DD5-A6E7-394ADA418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8515" y="1786294"/>
            <a:ext cx="23072" cy="1501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03B4F6CA-64E8-4D45-A65B-2B29E266E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0577" y="3256484"/>
            <a:ext cx="541434" cy="1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97C4830-BF85-4362-B0B4-0257B216C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061" y="1778467"/>
            <a:ext cx="1920" cy="14936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0F4EF508-98A7-486E-A8F7-9E4650748A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8074" y="3247747"/>
            <a:ext cx="523959" cy="174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6E2AD565-836C-47A5-A2E0-53E7E039B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194" y="3774806"/>
            <a:ext cx="0" cy="34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705C9BF-8645-44FE-B56A-F3C3F49A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79" y="4077505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 Estimated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A4D1D-E208-42F1-BD48-D3D44283BC9D}"/>
              </a:ext>
            </a:extLst>
          </p:cNvPr>
          <p:cNvSpPr txBox="1"/>
          <p:nvPr/>
        </p:nvSpPr>
        <p:spPr>
          <a:xfrm>
            <a:off x="837672" y="1409135"/>
            <a:ext cx="6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U(k)</a:t>
            </a:r>
            <a:endParaRPr lang="en-IN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E02C-B81B-4C33-BDD1-76B1DFE51E0A}"/>
              </a:ext>
            </a:extLst>
          </p:cNvPr>
          <p:cNvSpPr txBox="1"/>
          <p:nvPr/>
        </p:nvSpPr>
        <p:spPr>
          <a:xfrm>
            <a:off x="4895076" y="1416962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Y(k)</a:t>
            </a:r>
            <a:endParaRPr lang="en-IN" b="1" i="1" dirty="0"/>
          </a:p>
        </p:txBody>
      </p:sp>
      <p:pic>
        <p:nvPicPr>
          <p:cNvPr id="18" name="Picture 2" descr="Full-order Luenberger Observer | Download Scientific Diagram">
            <a:extLst>
              <a:ext uri="{FF2B5EF4-FFF2-40B4-BE49-F238E27FC236}">
                <a16:creationId xmlns:a16="http://schemas.microsoft.com/office/drawing/2014/main" id="{F38F4FE0-0DC7-4AF8-AB35-E45E6EFF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86" y="3946900"/>
            <a:ext cx="3796824" cy="24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B337BEB-9FE2-4222-80F5-197A296E3BBB}"/>
              </a:ext>
            </a:extLst>
          </p:cNvPr>
          <p:cNvSpPr/>
          <p:nvPr/>
        </p:nvSpPr>
        <p:spPr>
          <a:xfrm>
            <a:off x="324543" y="438350"/>
            <a:ext cx="5561383" cy="439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022031-3F24-46B3-B4E8-CBBD014E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85" y="273460"/>
            <a:ext cx="5080320" cy="27325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516CCCB-3428-4CAF-9BE0-8538A44CCE7E}"/>
              </a:ext>
            </a:extLst>
          </p:cNvPr>
          <p:cNvSpPr/>
          <p:nvPr/>
        </p:nvSpPr>
        <p:spPr>
          <a:xfrm>
            <a:off x="6397655" y="104863"/>
            <a:ext cx="5580765" cy="3232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E08FA-B447-49F6-8963-3E1E24093373}"/>
              </a:ext>
            </a:extLst>
          </p:cNvPr>
          <p:cNvSpPr/>
          <p:nvPr/>
        </p:nvSpPr>
        <p:spPr>
          <a:xfrm>
            <a:off x="7760686" y="3774806"/>
            <a:ext cx="4188890" cy="2921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2D827D44-34B2-45CB-9FB7-6492A34B7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59" y="4385998"/>
            <a:ext cx="3484998" cy="22343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641F21-3C23-4AF5-A150-DFE3FE1C6AE2}"/>
              </a:ext>
            </a:extLst>
          </p:cNvPr>
          <p:cNvSpPr/>
          <p:nvPr/>
        </p:nvSpPr>
        <p:spPr>
          <a:xfrm rot="17904237">
            <a:off x="5614412" y="3461564"/>
            <a:ext cx="1300157" cy="42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ll-dimensional state observer - Programmer Sought">
            <a:extLst>
              <a:ext uri="{FF2B5EF4-FFF2-40B4-BE49-F238E27FC236}">
                <a16:creationId xmlns:a16="http://schemas.microsoft.com/office/drawing/2014/main" id="{49A26A3F-070D-4D5E-9931-1165C120B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 bwMode="auto">
          <a:xfrm>
            <a:off x="230433" y="534938"/>
            <a:ext cx="551492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enberger observer for speed-sensorless DC motor drive - File Exchange -  MATLAB Central">
            <a:extLst>
              <a:ext uri="{FF2B5EF4-FFF2-40B4-BE49-F238E27FC236}">
                <a16:creationId xmlns:a16="http://schemas.microsoft.com/office/drawing/2014/main" id="{6D837604-16CA-45DF-AF49-359792D9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0" y="3338587"/>
            <a:ext cx="2980055" cy="14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837C5D0-0B92-4456-A8AE-1BD83F949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21968" r="15812" b="65434"/>
          <a:stretch/>
        </p:blipFill>
        <p:spPr bwMode="auto">
          <a:xfrm>
            <a:off x="6446640" y="397891"/>
            <a:ext cx="5289848" cy="78414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87C76C4-9E6B-4A90-89B2-6AD900990C0A}"/>
              </a:ext>
            </a:extLst>
          </p:cNvPr>
          <p:cNvSpPr/>
          <p:nvPr/>
        </p:nvSpPr>
        <p:spPr>
          <a:xfrm>
            <a:off x="805343" y="2641472"/>
            <a:ext cx="1375795" cy="398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788143-FB3A-41A5-88E5-F8C7464097DE}"/>
              </a:ext>
            </a:extLst>
          </p:cNvPr>
          <p:cNvSpPr/>
          <p:nvPr/>
        </p:nvSpPr>
        <p:spPr>
          <a:xfrm>
            <a:off x="6320272" y="330858"/>
            <a:ext cx="5369015" cy="7841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28A0F-4847-45B1-84B1-9545D3C8A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958" y="2008836"/>
            <a:ext cx="5054022" cy="185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FE2EEF-0F29-4E0C-A518-094317D4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7135" r="20067" b="45468"/>
          <a:stretch/>
        </p:blipFill>
        <p:spPr bwMode="auto">
          <a:xfrm>
            <a:off x="6361125" y="4170527"/>
            <a:ext cx="4733675" cy="21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677FF1-F773-4FA6-9F88-8B487698A38F}"/>
              </a:ext>
            </a:extLst>
          </p:cNvPr>
          <p:cNvSpPr/>
          <p:nvPr/>
        </p:nvSpPr>
        <p:spPr>
          <a:xfrm>
            <a:off x="5763583" y="1603495"/>
            <a:ext cx="6241409" cy="5134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54E66A-B433-4D01-B949-1223BACD6755}"/>
              </a:ext>
            </a:extLst>
          </p:cNvPr>
          <p:cNvSpPr/>
          <p:nvPr/>
        </p:nvSpPr>
        <p:spPr>
          <a:xfrm>
            <a:off x="343950" y="3103928"/>
            <a:ext cx="3556932" cy="193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145B8-84A2-4EDC-8AD8-E9BA73C62541}"/>
              </a:ext>
            </a:extLst>
          </p:cNvPr>
          <p:cNvCxnSpPr/>
          <p:nvPr/>
        </p:nvCxnSpPr>
        <p:spPr>
          <a:xfrm flipV="1">
            <a:off x="3061982" y="2390862"/>
            <a:ext cx="3565321" cy="85567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6EB72C-031C-4B2E-8B25-A60965A9C316}"/>
              </a:ext>
            </a:extLst>
          </p:cNvPr>
          <p:cNvCxnSpPr/>
          <p:nvPr/>
        </p:nvCxnSpPr>
        <p:spPr>
          <a:xfrm>
            <a:off x="2830399" y="5015038"/>
            <a:ext cx="4588778" cy="14183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931A7D81-608B-43F5-AEEE-18FAD3684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t="56370" r="12448" b="15959"/>
          <a:stretch/>
        </p:blipFill>
        <p:spPr bwMode="auto">
          <a:xfrm>
            <a:off x="355285" y="5146085"/>
            <a:ext cx="4950228" cy="1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EEE35BC-2BF8-450A-BBA6-51B5062D6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5" t="4144" r="23964" b="89554"/>
          <a:stretch/>
        </p:blipFill>
        <p:spPr bwMode="auto">
          <a:xfrm>
            <a:off x="7791962" y="6318926"/>
            <a:ext cx="2348456" cy="2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35C9A8F2-63CB-4824-827B-0222B1D4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22637" r="8462" b="55430"/>
          <a:stretch/>
        </p:blipFill>
        <p:spPr bwMode="auto">
          <a:xfrm>
            <a:off x="438635" y="520816"/>
            <a:ext cx="4507202" cy="9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711CB737-0677-40D2-A9F6-4A683506A636}"/>
              </a:ext>
            </a:extLst>
          </p:cNvPr>
          <p:cNvSpPr/>
          <p:nvPr/>
        </p:nvSpPr>
        <p:spPr>
          <a:xfrm>
            <a:off x="1698770" y="586911"/>
            <a:ext cx="176169" cy="854978"/>
          </a:xfrm>
          <a:prstGeom prst="rightBrac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DD03E6-B85C-406B-8304-208CC0B29B51}"/>
              </a:ext>
            </a:extLst>
          </p:cNvPr>
          <p:cNvSpPr/>
          <p:nvPr/>
        </p:nvSpPr>
        <p:spPr>
          <a:xfrm>
            <a:off x="1874939" y="264922"/>
            <a:ext cx="3410125" cy="14850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4B8B9B-4626-429B-BCAB-0C0B69B39FC3}"/>
              </a:ext>
            </a:extLst>
          </p:cNvPr>
          <p:cNvSpPr/>
          <p:nvPr/>
        </p:nvSpPr>
        <p:spPr>
          <a:xfrm>
            <a:off x="5816700" y="629380"/>
            <a:ext cx="408388" cy="27530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02791B4-584E-4FBF-B32D-12FCE05CB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3058" r="27557" b="89004"/>
          <a:stretch/>
        </p:blipFill>
        <p:spPr bwMode="auto">
          <a:xfrm>
            <a:off x="5558525" y="190120"/>
            <a:ext cx="2230070" cy="3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20" name="Picture 19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B43D8716-AC86-4E86-95CA-4D4BC89D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"/>
          <a:stretch/>
        </p:blipFill>
        <p:spPr>
          <a:xfrm>
            <a:off x="226349" y="2044672"/>
            <a:ext cx="2465887" cy="802273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4B0A0D0-D503-4F99-8CB2-BB7904597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88" y="559647"/>
            <a:ext cx="4540001" cy="311338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383467-411E-4992-8B3D-E47EEC0C6FCD}"/>
              </a:ext>
            </a:extLst>
          </p:cNvPr>
          <p:cNvSpPr/>
          <p:nvPr/>
        </p:nvSpPr>
        <p:spPr>
          <a:xfrm>
            <a:off x="226349" y="1967104"/>
            <a:ext cx="2567032" cy="879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684368-7B5C-447B-95F0-29123C87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20" y="3109438"/>
            <a:ext cx="2790825" cy="333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id="{07DF672B-0572-45F1-8341-4984F463184D}"/>
                  </a:ext>
                </a:extLst>
              </p14:cNvPr>
              <p14:cNvContentPartPr/>
              <p14:nvPr/>
            </p14:nvContentPartPr>
            <p14:xfrm>
              <a:off x="9201640" y="5639347"/>
              <a:ext cx="3240" cy="8640"/>
            </p14:xfrm>
          </p:contentPart>
        </mc:Choice>
        <mc:Fallback xmlns=""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07DF672B-0572-45F1-8341-4984F46318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000" y="5630347"/>
                <a:ext cx="208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16" name="Ink 1315">
                <a:extLst>
                  <a:ext uri="{FF2B5EF4-FFF2-40B4-BE49-F238E27FC236}">
                    <a16:creationId xmlns:a16="http://schemas.microsoft.com/office/drawing/2014/main" id="{4D55B72C-A205-459E-8A76-EAAFC55AFAB1}"/>
                  </a:ext>
                </a:extLst>
              </p14:cNvPr>
              <p14:cNvContentPartPr/>
              <p14:nvPr/>
            </p14:nvContentPartPr>
            <p14:xfrm>
              <a:off x="2926840" y="4744027"/>
              <a:ext cx="12960" cy="1080"/>
            </p14:xfrm>
          </p:contentPart>
        </mc:Choice>
        <mc:Fallback xmlns="">
          <p:pic>
            <p:nvPicPr>
              <p:cNvPr id="1316" name="Ink 1315">
                <a:extLst>
                  <a:ext uri="{FF2B5EF4-FFF2-40B4-BE49-F238E27FC236}">
                    <a16:creationId xmlns:a16="http://schemas.microsoft.com/office/drawing/2014/main" id="{4D55B72C-A205-459E-8A76-EAAFC55AFA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7840" y="4735387"/>
                <a:ext cx="306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1" name="Group 1400">
            <a:extLst>
              <a:ext uri="{FF2B5EF4-FFF2-40B4-BE49-F238E27FC236}">
                <a16:creationId xmlns:a16="http://schemas.microsoft.com/office/drawing/2014/main" id="{ABB3626F-AC94-44CE-BCE2-FB3DD687B341}"/>
              </a:ext>
            </a:extLst>
          </p:cNvPr>
          <p:cNvGrpSpPr/>
          <p:nvPr/>
        </p:nvGrpSpPr>
        <p:grpSpPr>
          <a:xfrm>
            <a:off x="3687160" y="4337947"/>
            <a:ext cx="254520" cy="830160"/>
            <a:chOff x="3687160" y="4337947"/>
            <a:chExt cx="25452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id="{E994A13C-4427-4BF6-BF8D-D467DE424BE2}"/>
                    </a:ext>
                  </a:extLst>
                </p14:cNvPr>
                <p14:cNvContentPartPr/>
                <p14:nvPr/>
              </p14:nvContentPartPr>
              <p14:xfrm>
                <a:off x="3920440" y="4337947"/>
                <a:ext cx="21240" cy="14400"/>
              </p14:xfrm>
            </p:contentPart>
          </mc:Choice>
          <mc:Fallback xmlns=""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E994A13C-4427-4BF6-BF8D-D467DE424B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1440" y="4328947"/>
                  <a:ext cx="3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83" name="Ink 1382">
                  <a:extLst>
                    <a:ext uri="{FF2B5EF4-FFF2-40B4-BE49-F238E27FC236}">
                      <a16:creationId xmlns:a16="http://schemas.microsoft.com/office/drawing/2014/main" id="{192A11D1-AEDF-4DA1-BF8C-B8BF17330D59}"/>
                    </a:ext>
                  </a:extLst>
                </p14:cNvPr>
                <p14:cNvContentPartPr/>
                <p14:nvPr/>
              </p14:nvContentPartPr>
              <p14:xfrm>
                <a:off x="3687160" y="5167747"/>
                <a:ext cx="360" cy="360"/>
              </p14:xfrm>
            </p:contentPart>
          </mc:Choice>
          <mc:Fallback xmlns="">
            <p:pic>
              <p:nvPicPr>
                <p:cNvPr id="1383" name="Ink 1382">
                  <a:extLst>
                    <a:ext uri="{FF2B5EF4-FFF2-40B4-BE49-F238E27FC236}">
                      <a16:creationId xmlns:a16="http://schemas.microsoft.com/office/drawing/2014/main" id="{192A11D1-AEDF-4DA1-BF8C-B8BF17330D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78160" y="5158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1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CB27FA5-86AF-4B13-9B71-C84FFF190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8" t="4270" r="32317" b="89439"/>
          <a:stretch/>
        </p:blipFill>
        <p:spPr bwMode="auto">
          <a:xfrm>
            <a:off x="522514" y="374469"/>
            <a:ext cx="2063930" cy="29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AAAB0E-C53B-4335-81CF-4256DB1B1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4442" r="11939" b="75406"/>
          <a:stretch/>
        </p:blipFill>
        <p:spPr bwMode="auto">
          <a:xfrm>
            <a:off x="644435" y="1141282"/>
            <a:ext cx="5283022" cy="5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C63D109-BB13-4F67-B8A3-EB3F5EAB8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24512" r="10240" b="51037"/>
          <a:stretch/>
        </p:blipFill>
        <p:spPr bwMode="auto">
          <a:xfrm>
            <a:off x="644435" y="2428603"/>
            <a:ext cx="5760421" cy="14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357F0C-E887-4918-948F-0D9C15399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t="50000" r="11774" b="17935"/>
          <a:stretch/>
        </p:blipFill>
        <p:spPr bwMode="auto">
          <a:xfrm>
            <a:off x="1027607" y="4559267"/>
            <a:ext cx="5390606" cy="17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E1E0EA-52C7-49C0-9C32-203743C1FD2D}"/>
              </a:ext>
            </a:extLst>
          </p:cNvPr>
          <p:cNvSpPr/>
          <p:nvPr/>
        </p:nvSpPr>
        <p:spPr>
          <a:xfrm>
            <a:off x="522514" y="339635"/>
            <a:ext cx="2151017" cy="368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78CFC2-0F5F-4493-B2C7-E5C5B1263E55}"/>
              </a:ext>
            </a:extLst>
          </p:cNvPr>
          <p:cNvSpPr/>
          <p:nvPr/>
        </p:nvSpPr>
        <p:spPr>
          <a:xfrm>
            <a:off x="357051" y="957943"/>
            <a:ext cx="5738949" cy="96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FF790A-3C1B-4AB0-9170-DE75D974610D}"/>
              </a:ext>
            </a:extLst>
          </p:cNvPr>
          <p:cNvSpPr/>
          <p:nvPr/>
        </p:nvSpPr>
        <p:spPr>
          <a:xfrm>
            <a:off x="522514" y="2394857"/>
            <a:ext cx="5895699" cy="1541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A80FD6-8B86-4C2E-9804-43EDE5952102}"/>
              </a:ext>
            </a:extLst>
          </p:cNvPr>
          <p:cNvSpPr/>
          <p:nvPr/>
        </p:nvSpPr>
        <p:spPr>
          <a:xfrm>
            <a:off x="522514" y="4441373"/>
            <a:ext cx="6043747" cy="1996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F8EFAA1-D0F4-4719-A848-2B5EA56B3B6B}"/>
              </a:ext>
            </a:extLst>
          </p:cNvPr>
          <p:cNvSpPr/>
          <p:nvPr/>
        </p:nvSpPr>
        <p:spPr>
          <a:xfrm>
            <a:off x="5335274" y="1788358"/>
            <a:ext cx="644434" cy="54755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1A81A8-D9DE-4894-93B1-D2A8E4168D65}"/>
              </a:ext>
            </a:extLst>
          </p:cNvPr>
          <p:cNvSpPr/>
          <p:nvPr/>
        </p:nvSpPr>
        <p:spPr>
          <a:xfrm>
            <a:off x="5734594" y="3997893"/>
            <a:ext cx="722812" cy="5529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7F00C-AC5E-450A-BB89-86C88FDEEAC3}"/>
                  </a:ext>
                </a:extLst>
              </p14:cNvPr>
              <p14:cNvContentPartPr/>
              <p14:nvPr/>
            </p14:nvContentPartPr>
            <p14:xfrm>
              <a:off x="10985800" y="411787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7F00C-AC5E-450A-BB89-86C88FDEE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800" y="403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0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231DB44-BCC5-4D01-9067-E2E6281F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4896"/>
          <a:stretch/>
        </p:blipFill>
        <p:spPr>
          <a:xfrm>
            <a:off x="303014" y="1263435"/>
            <a:ext cx="9983593" cy="161108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F177F5-8752-4E41-A789-8D45C3768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b="3886"/>
          <a:stretch/>
        </p:blipFill>
        <p:spPr>
          <a:xfrm>
            <a:off x="303014" y="3668374"/>
            <a:ext cx="9431066" cy="1297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28729-EAA7-4573-8740-10F9ABFF5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8" y="5757742"/>
            <a:ext cx="5584155" cy="392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03CA6-DC36-46CF-8641-F56665197F90}"/>
              </a:ext>
            </a:extLst>
          </p:cNvPr>
          <p:cNvSpPr txBox="1"/>
          <p:nvPr/>
        </p:nvSpPr>
        <p:spPr>
          <a:xfrm>
            <a:off x="303014" y="200297"/>
            <a:ext cx="651579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Extending the Observer Concept to a Kalman Filter</a:t>
            </a:r>
            <a:endParaRPr lang="en-IN" sz="2400" i="1" dirty="0">
              <a:solidFill>
                <a:srgbClr val="0070C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7B6FE8-6681-4C2C-A561-1FDDE1EF947D}"/>
              </a:ext>
            </a:extLst>
          </p:cNvPr>
          <p:cNvSpPr/>
          <p:nvPr/>
        </p:nvSpPr>
        <p:spPr>
          <a:xfrm>
            <a:off x="677308" y="5696782"/>
            <a:ext cx="5756366" cy="462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4B468-C543-4328-9ECF-A87BD61210E9}"/>
              </a:ext>
            </a:extLst>
          </p:cNvPr>
          <p:cNvSpPr/>
          <p:nvPr/>
        </p:nvSpPr>
        <p:spPr>
          <a:xfrm rot="331965">
            <a:off x="7689669" y="1184366"/>
            <a:ext cx="470262" cy="748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14C48A-F1FA-4697-A286-908E8B8DA712}"/>
              </a:ext>
            </a:extLst>
          </p:cNvPr>
          <p:cNvSpPr/>
          <p:nvPr/>
        </p:nvSpPr>
        <p:spPr>
          <a:xfrm rot="640869">
            <a:off x="6414645" y="3642443"/>
            <a:ext cx="470262" cy="748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iance reduction | Deep Reinforcement Learning Hands-On">
            <a:extLst>
              <a:ext uri="{FF2B5EF4-FFF2-40B4-BE49-F238E27FC236}">
                <a16:creationId xmlns:a16="http://schemas.microsoft.com/office/drawing/2014/main" id="{0B21B8A6-9DD3-4547-9F65-F955F3FF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" y="133394"/>
            <a:ext cx="4339515" cy="28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ussian function - Wikipedia">
            <a:extLst>
              <a:ext uri="{FF2B5EF4-FFF2-40B4-BE49-F238E27FC236}">
                <a16:creationId xmlns:a16="http://schemas.microsoft.com/office/drawing/2014/main" id="{27D0FC12-07CB-4144-835A-3D632D46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21" y="2068514"/>
            <a:ext cx="4670047" cy="29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do I implement the Probability density function of a Gaussian  Distribution - Stack Overflow">
            <a:extLst>
              <a:ext uri="{FF2B5EF4-FFF2-40B4-BE49-F238E27FC236}">
                <a16:creationId xmlns:a16="http://schemas.microsoft.com/office/drawing/2014/main" id="{DF4FE38E-EC91-4F22-BEEE-EC11CC85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24" y="52104"/>
            <a:ext cx="3749879" cy="10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ussian Probability Density Function - an overview | ScienceDirect Topics">
            <a:extLst>
              <a:ext uri="{FF2B5EF4-FFF2-40B4-BE49-F238E27FC236}">
                <a16:creationId xmlns:a16="http://schemas.microsoft.com/office/drawing/2014/main" id="{2F9612DA-B207-4996-A141-4988ED07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4" y="4073105"/>
            <a:ext cx="3210140" cy="246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ultivariate Gaussian distribution formula implementation - Stack Overflow">
            <a:extLst>
              <a:ext uri="{FF2B5EF4-FFF2-40B4-BE49-F238E27FC236}">
                <a16:creationId xmlns:a16="http://schemas.microsoft.com/office/drawing/2014/main" id="{664E98F3-D917-476B-8DE4-D1985ECF1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7"/>
          <a:stretch/>
        </p:blipFill>
        <p:spPr bwMode="auto">
          <a:xfrm>
            <a:off x="6247226" y="1040656"/>
            <a:ext cx="5153025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62D0959-B8F6-4E40-A514-328FC5EB8306}"/>
              </a:ext>
            </a:extLst>
          </p:cNvPr>
          <p:cNvSpPr/>
          <p:nvPr/>
        </p:nvSpPr>
        <p:spPr>
          <a:xfrm>
            <a:off x="7113864" y="133394"/>
            <a:ext cx="1120239" cy="716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48AC738-24B9-4003-8789-ECF1EEA64136}"/>
              </a:ext>
            </a:extLst>
          </p:cNvPr>
          <p:cNvSpPr/>
          <p:nvPr/>
        </p:nvSpPr>
        <p:spPr>
          <a:xfrm rot="19421047">
            <a:off x="8550054" y="188515"/>
            <a:ext cx="410489" cy="923274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62" name="Picture 14" descr="Multivariate Normal Distribution - SAGE Research Methods">
            <a:extLst>
              <a:ext uri="{FF2B5EF4-FFF2-40B4-BE49-F238E27FC236}">
                <a16:creationId xmlns:a16="http://schemas.microsoft.com/office/drawing/2014/main" id="{945F0A86-EA30-40C1-8B6B-BB057B80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9" y="4918954"/>
            <a:ext cx="4127469" cy="14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98B3B77C-EEED-4D11-B7A6-914B9173831B}"/>
              </a:ext>
            </a:extLst>
          </p:cNvPr>
          <p:cNvSpPr/>
          <p:nvPr/>
        </p:nvSpPr>
        <p:spPr>
          <a:xfrm>
            <a:off x="10268125" y="5002898"/>
            <a:ext cx="604008" cy="302005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B0EF926C-4CE7-4E56-BEF8-E21905BE7288}"/>
              </a:ext>
            </a:extLst>
          </p:cNvPr>
          <p:cNvSpPr/>
          <p:nvPr/>
        </p:nvSpPr>
        <p:spPr>
          <a:xfrm>
            <a:off x="10494628" y="5108754"/>
            <a:ext cx="151001" cy="392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91039B-CD56-45B0-835C-100AB21E59FA}"/>
              </a:ext>
            </a:extLst>
          </p:cNvPr>
          <p:cNvSpPr/>
          <p:nvPr/>
        </p:nvSpPr>
        <p:spPr>
          <a:xfrm>
            <a:off x="7291126" y="4814563"/>
            <a:ext cx="4670047" cy="1804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E6790-4288-4C0E-A2B3-FE57275B3D5E}"/>
              </a:ext>
            </a:extLst>
          </p:cNvPr>
          <p:cNvSpPr txBox="1"/>
          <p:nvPr/>
        </p:nvSpPr>
        <p:spPr>
          <a:xfrm>
            <a:off x="9236149" y="223681"/>
            <a:ext cx="266795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Gaussian 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174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Wingdings</vt:lpstr>
      <vt:lpstr>Office Theme</vt:lpstr>
      <vt:lpstr>Default Design</vt:lpstr>
      <vt:lpstr>1_Default Design</vt:lpstr>
      <vt:lpstr>Metropolitan</vt:lpstr>
      <vt:lpstr>Modern  Control Theory</vt:lpstr>
      <vt:lpstr>PowerPoint Presentation</vt:lpstr>
      <vt:lpstr>PowerPoint Presentation</vt:lpstr>
      <vt:lpstr>Conceptualizing an Observer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44</cp:revision>
  <dcterms:created xsi:type="dcterms:W3CDTF">2021-08-18T06:27:53Z</dcterms:created>
  <dcterms:modified xsi:type="dcterms:W3CDTF">2021-08-23T12:44:57Z</dcterms:modified>
</cp:coreProperties>
</file>