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sldIdLst>
    <p:sldId id="455" r:id="rId4"/>
    <p:sldId id="261" r:id="rId5"/>
    <p:sldId id="329" r:id="rId6"/>
    <p:sldId id="328" r:id="rId7"/>
    <p:sldId id="454" r:id="rId8"/>
    <p:sldId id="456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8-24T07:21:53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1 578 12694,'0'0'1222,"0"-4"-619,3-12 7,5 27-96,5 36-46,0 102-256,1 5-184,-11-136-37,0 1 0,2-1 0,0 0 0,1-1 0,1 1-1,9 15 1,-13-27 62,1 0-1,-1-1 0,1 1 0,0-1 0,1 0 1,-1-1-1,1 1 0,0-1 0,0 0 0,0 0 0,1 0 1,-1-1-1,1 1 0,0-1 0,10 3 0,-11-5 71,-1 0 0,1 0 1,-1 0-1,1-1 0,0 0 0,-1 0 0,1 0 0,0-1 0,-1 1 0,1-1 0,-1 0 0,1 0 0,-1-1 0,0 0 0,1 1 1,-1-1-1,0-1 0,0 1 0,0 0 0,0-1 0,-1 0 0,7-6 0,289-318 2068,-85 87-2045,59-17-181,-134 131 321,-136 124-198,-1-1 0,1 1 0,0-1 0,-1 0 0,0 1 0,1-1 0,-1 0 0,0 0 0,-1 0 0,1-1 0,0 1 0,-1 0 1,0-1-1,0 1 0,0-1 0,0 1 0,0-1 0,-1 1 0,0-1 0,1 1 0,-2-6 0,2 6-221,-1 0-1,1 0 1,-1-1 0,1 1 0,0 0-1,0 0 1,0 0 0,1 0 0,-1 1-1,3-5 1,2-4-642,9-21-2349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125DD92-8390-4955-8961-4C97E2C00A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847EC46-0971-4D1E-A264-F31EC26273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8FA9556-45D1-42BD-91BA-632F6DCA00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FD1E3E-4C9F-4B33-918C-C644DA8BE4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42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1299085-38AA-4763-8345-1B461A54FB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8C10BBE-BE49-4FDC-AC1E-5F94BC0A6E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9686F9B-A8CB-4C43-9D1F-F5A7F86168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32296-AACE-4657-8B5E-497906DF7B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5613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E2089E-3B28-4327-A7EB-955B5FDF18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3049C80-5EEF-4CCF-9540-7D42BC2F18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2B46DCC-54D2-40F2-8A0D-CB1B29141EC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755BC-2869-4ED9-9D3B-94D0D985FC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7087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91FD1-1C52-490A-9678-DA6E3C7097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77EAD-0A18-4EDE-8C10-1F0F20DDAB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4B90A-3142-4A10-817E-1BE797D9F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7EB4D1-F235-499C-96FB-2DF55DAE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EDE97-3DC5-4FC9-A2E8-987D54AF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8832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DA27A-CD0B-4A97-B9E1-2BD2826E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42D29-C5D8-4537-B150-41CCC36F9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AA0BD-724F-416D-8CF3-B48BBEC62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9C7C2-2C2C-49A5-8CDC-E146A3A9A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12AEB-70D8-4C75-B402-5108F3A17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5227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C1515-D6FF-4722-9C51-3E7C14EA0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19DC0-1B96-4589-952D-C9C8D9B9E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61ED8-4BCD-4B51-A84B-6109BF0D5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8DCE7-847C-404C-B2A8-3CD3A63A4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B9538-A557-4835-8F11-2A47618C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296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EA47C-4B50-4698-AB92-F6185BC4F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063F-A469-4B39-A418-A33ECFAB5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C6B369-080F-4A8C-AC37-2F88217D3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7E6B5-6EFC-4ECC-84E9-E257CCE3A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09989C-4798-4333-A323-20B73982F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10C59-831A-4205-9A80-260A8C7E5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521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719A-5A78-4D34-AE39-07162728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2EDCA-D0A1-4813-8A84-B85F8E049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29B27A-D642-471B-B924-57D14EC55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5E1CBF-8901-4258-9F20-05DEFF0A4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54B437-1875-42FD-B89D-B02A06444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157B7-B2A4-46A8-A265-9291ABD1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DBAD7B-7328-484F-83EA-7AAD008A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E475EB-16ED-47A2-9D32-96A80087A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5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AE62D-C4DE-41BF-BD3F-F6E2D450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A1F27F-B231-42F9-8487-476B0B8F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26388F-03BF-4503-AB02-1E8BF6DD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F19647-311E-4B48-AF8F-C0666D417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9690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18A023-9E8E-4689-A6DC-8ECE3517C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F79BC3-86CD-496F-9315-CA416CE0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3629E3-20A6-451B-A72A-A008A0CD5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17623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BF85A-F5E3-49BD-9552-F722D6FCF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79D3C-804C-4650-A4D4-470116A60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F1E6D-2A83-4512-871B-55710BBEF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29C62-B8BE-4F57-AA2F-FC81A6935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1AF550-4BA6-4B55-B539-B0A619F4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7EAFF-E09F-441D-B74F-9A7AC3D68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038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E51E683-A881-4B63-8D27-37DDA1D2EE5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16D3878-1143-4B5F-A8A1-2325B4B8B97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BFAE0B7-A174-40F7-9983-576C8F81F8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0F39B0-97C0-4EF9-B603-1F793EDDAB6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57511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E3A99-719A-45D8-8D47-EFA46A19B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BF2AA-646C-4C1C-B0DD-5D498A47DB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95DFB1-40DC-4B6B-AAA8-A6A95168A7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3C7AA-D603-437C-9F03-461F3A69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D8B4C2-2A78-48AA-BA22-596895255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48EB9-E8DF-45D5-BBE6-A96D41F2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7641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15BF8-7E31-419F-B98F-DAAD6169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2E5A-E997-4EFD-812B-926AB5A2B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A3E40F-4B50-46B5-9E59-92F39DE6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8565-0B28-4494-9BD9-C1B90091E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75F85-63BF-44C7-A77B-B78D420D3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783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1E531B-735F-4682-A8A8-4FAADE69FD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B60A8-8149-4EEB-A714-E70D5027DE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79B49-AE3D-4789-A010-6F3AC1EC8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D77FA-5577-4477-BEA0-2A8D389E1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1E9B9-E9EC-4CC6-9E98-D9D52E84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9145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5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0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3" y="4198409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8282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041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0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187275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384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43651" y="1993392"/>
            <a:ext cx="5074920" cy="3767328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9926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32000"/>
            <a:ext cx="5074920" cy="7234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36150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55080" y="2029968"/>
            <a:ext cx="5074920" cy="722376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 cap="all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55080" y="2734056"/>
            <a:ext cx="5074920" cy="32004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1200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415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15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8F84518-3B47-4EB7-A013-3C9343B678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E57B81E-CAD7-4B92-9863-F9C93A8937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6E4D95-9785-490B-BC86-0A8807DF2F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447109-EFD0-49DE-90D8-9630ED2BA4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64149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3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500">
                <a:solidFill>
                  <a:srgbClr val="404040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8407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9"/>
            <a:ext cx="10780776" cy="613283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rgbClr val="4D4D4D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75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31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6922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1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6" y="714377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22F9BB-EA4B-4977-84EB-538A62C12C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038D1-53C0-4FFC-A7EB-C86808DE91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1F00C0-B39F-4C44-8AB0-C673050539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92951-7A73-4BAC-B5C9-BA0B98FBC6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0294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30FB089-9ECB-4E24-83B6-F5C95FCBB3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719AF3F-5B2D-45BA-8AB1-0F7F0322CB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94B10479-30CD-47A9-8288-825E45C16C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4A55D-08AA-4983-9A6C-33403BAA5E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0669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65E1797-392F-4F31-8911-CA5A8C089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ABC4BEF-62F8-483D-B9FF-1A2EDB3B58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9CF64C5-4743-4385-B823-6DB118BF8C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A02C8C-9058-492F-B718-C3B4889F17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1766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0F680E86-41CD-42AF-B683-7F2998299C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690D1B7-C8F3-4CC0-970F-942E9A4776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6444363-12CA-4F26-AF38-AD92690759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825AA-8D26-442B-B462-954AD7A2DE6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1519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76A713-C561-49DF-B1AF-784BB84D56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4B27EA-C90E-4688-9555-4214D83F9A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358731-3ADB-4D80-B027-827B0E7D511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ED99D5-C9F6-4FEC-8D7E-2462FAEC5F2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9095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D056AD-37FB-4844-8166-7D3D9F6E76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98EE2A-01B1-4E53-AE09-D9C0E4B5DC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19A323-B7D2-4C93-AC97-1745DFCF86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16CFC-3A0E-4DE6-8C23-2AA915CFB6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55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EBA4D8D-B594-4FFC-939A-3E66A4A17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6F919CF-5C88-48A1-A196-25C23F7C0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A425FA21-E15D-4912-A92A-CC5CB40DDB1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3B1241E-CAA4-40D5-8BDD-76D0AEFC3EC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92111E5-2C7D-4B6F-9788-57728030817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256961D3-0BA3-48A4-AEA5-9C07B3DB02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68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B9D731-AB3B-493F-9054-C333E0FC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00BC5-32EC-491F-AF3D-E20827A26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082A1-7795-4A6F-9C32-8FA10EE93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C100D-80C3-4380-BC47-77EF6137AA17}" type="datetimeFigureOut">
              <a:rPr lang="en-IN" smtClean="0"/>
              <a:t>24-08-2021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0F084-2310-4B19-ABB1-5DCCAB8EA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5361D-DF63-4EA1-949B-73546E076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5A91F-DF1D-4ED7-AFE7-536F44A5CD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28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6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275" y="1993394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fld id="{A4691FD7-5726-4A97-BD89-4228DD3CF00C}" type="datetimeFigureOut">
              <a:rPr lang="en-US" smtClean="0"/>
              <a:t>8/24/2021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21591" y="5829749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0" b="0">
                <a:ln>
                  <a:noFill/>
                </a:ln>
                <a:solidFill>
                  <a:schemeClr val="accent1">
                    <a:alpha val="20000"/>
                  </a:schemeClr>
                </a:solidFill>
                <a:latin typeface="+mj-lt"/>
              </a:defRPr>
            </a:lvl1pPr>
          </a:lstStyle>
          <a:p>
            <a:fld id="{13DA568F-D265-4F37-AF2A-56BDDDFC8C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59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274320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gif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gif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jpeg"/><Relationship Id="rId4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6EA1A26-163F-4F15-91F4-F2C51AC9C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0994" y="0"/>
            <a:ext cx="3477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4769C-B2A5-4F9F-B3C1-580ABD09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9801" y="204200"/>
            <a:ext cx="4267199" cy="567267"/>
          </a:xfrm>
        </p:spPr>
        <p:txBody>
          <a:bodyPr anchor="b">
            <a:normAutofit fontScale="90000"/>
          </a:bodyPr>
          <a:lstStyle/>
          <a:p>
            <a:r>
              <a:rPr lang="en-US" sz="3500" b="1" i="1" u="sng" dirty="0">
                <a:solidFill>
                  <a:srgbClr val="FF0000"/>
                </a:solidFill>
              </a:rPr>
              <a:t>Modern  Control Theory</a:t>
            </a:r>
            <a:endParaRPr lang="en-IN" sz="3500" b="1" i="1" u="sng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C6480B-9F59-4E07-8F1D-B43C244211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87" r="22086" b="-1"/>
          <a:stretch/>
        </p:blipFill>
        <p:spPr>
          <a:xfrm>
            <a:off x="1752600" y="708156"/>
            <a:ext cx="5334000" cy="61498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4C7F2-9B42-4B6C-B8B3-62A5DC23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0033" y="1089121"/>
            <a:ext cx="3305261" cy="5378791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 marL="0" indent="0">
              <a:buNone/>
            </a:pPr>
            <a:r>
              <a:rPr lang="en-US" i="1" u="sng" dirty="0">
                <a:solidFill>
                  <a:srgbClr val="FF0000"/>
                </a:solidFill>
                <a:latin typeface="Britannic Bold" panose="020B0903060703020204" pitchFamily="34" charset="0"/>
              </a:rPr>
              <a:t>Lecture No.  11</a:t>
            </a:r>
          </a:p>
          <a:p>
            <a:pPr marL="0" indent="0">
              <a:buNone/>
            </a:pPr>
            <a:endParaRPr lang="en-US" i="1" u="sng" dirty="0">
              <a:solidFill>
                <a:srgbClr val="FF0000"/>
              </a:solidFill>
              <a:latin typeface="Britannic Bold" panose="020B090306070302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FF00"/>
                </a:solidFill>
              </a:rPr>
              <a:t>Extending the Observer Concept to a Kalman Filter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Conceptualizing Uncertainties in State Space Models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 Introducing Gaussian  Prob. Density Function and the Underlying Statistics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i="1" dirty="0">
                <a:solidFill>
                  <a:srgbClr val="FF0000"/>
                </a:solidFill>
              </a:rPr>
              <a:t>Conceptualizing the Formulation of  a Kalman Filter</a:t>
            </a:r>
          </a:p>
          <a:p>
            <a:pPr marL="0" indent="0" algn="just">
              <a:buNone/>
            </a:pPr>
            <a:endParaRPr lang="en-US" b="1" i="1" dirty="0">
              <a:solidFill>
                <a:srgbClr val="FF0000"/>
              </a:solidFill>
            </a:endParaRPr>
          </a:p>
          <a:p>
            <a:pPr marL="0" lvl="1" indent="0">
              <a:buNone/>
            </a:pPr>
            <a:r>
              <a:rPr lang="en-US" b="1" i="1" dirty="0">
                <a:solidFill>
                  <a:srgbClr val="002060"/>
                </a:solidFill>
              </a:rPr>
              <a:t>	</a:t>
            </a:r>
            <a:endParaRPr lang="en-IN" b="1" i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1E7F0A-E86B-418A-BD13-FCE1D9768B34}"/>
                  </a:ext>
                </a:extLst>
              </p14:cNvPr>
              <p14:cNvContentPartPr/>
              <p14:nvPr/>
            </p14:nvContentPartPr>
            <p14:xfrm>
              <a:off x="410297" y="4257634"/>
              <a:ext cx="461160" cy="409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1E7F0A-E86B-418A-BD13-FCE1D9768B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1657" y="4248994"/>
                <a:ext cx="478800" cy="42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046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39A0E67A-0A66-4635-931B-80B067426B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058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Assess the Results of Two</a:t>
            </a:r>
            <a:r>
              <a:rPr lang="en-US" altLang="en-US" sz="4000"/>
              <a:t> </a:t>
            </a:r>
            <a:r>
              <a:rPr lang="en-US" altLang="en-US" sz="3200"/>
              <a:t>Measurements</a:t>
            </a:r>
            <a:endParaRPr lang="en-US" altLang="en-US" sz="4000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4CF539DB-148E-47DB-B961-F2297BA63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990600"/>
            <a:ext cx="8991600" cy="5867400"/>
          </a:xfrm>
        </p:spPr>
        <p:txBody>
          <a:bodyPr/>
          <a:lstStyle/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Now combining the variances, we obtain</a:t>
            </a:r>
          </a:p>
        </p:txBody>
      </p:sp>
      <p:pic>
        <p:nvPicPr>
          <p:cNvPr id="25604" name="Picture 4">
            <a:extLst>
              <a:ext uri="{FF2B5EF4-FFF2-40B4-BE49-F238E27FC236}">
                <a16:creationId xmlns:a16="http://schemas.microsoft.com/office/drawing/2014/main" id="{0C3104FC-CF23-452A-B9B5-0463BDB0F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1" y="1066800"/>
            <a:ext cx="8494713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5">
            <a:extLst>
              <a:ext uri="{FF2B5EF4-FFF2-40B4-BE49-F238E27FC236}">
                <a16:creationId xmlns:a16="http://schemas.microsoft.com/office/drawing/2014/main" id="{65384DD1-CDAC-4A9B-9589-78F703E7A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5715001"/>
            <a:ext cx="4895850" cy="101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5CD76650-A337-4175-9FF6-62780AB5F8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563562"/>
          </a:xfrm>
        </p:spPr>
        <p:txBody>
          <a:bodyPr/>
          <a:lstStyle/>
          <a:p>
            <a:pPr eaLnBrk="1" hangingPunct="1"/>
            <a:r>
              <a:rPr lang="en-US" altLang="en-US" sz="3200"/>
              <a:t>Result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60A343B8-EA6D-4679-9F34-EACB9BC0D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The result is an improved idea as to how much away you are from the coast</a:t>
            </a:r>
          </a:p>
          <a:p>
            <a:pPr eaLnBrk="1" hangingPunct="1"/>
            <a:r>
              <a:rPr lang="en-US" altLang="en-US" sz="2400"/>
              <a:t>Are we propagating a conditional density function and each time updating it with the latest measurement ?</a:t>
            </a:r>
          </a:p>
        </p:txBody>
      </p:sp>
      <p:pic>
        <p:nvPicPr>
          <p:cNvPr id="26628" name="Picture 4">
            <a:extLst>
              <a:ext uri="{FF2B5EF4-FFF2-40B4-BE49-F238E27FC236}">
                <a16:creationId xmlns:a16="http://schemas.microsoft.com/office/drawing/2014/main" id="{A82FBB23-23BF-4499-92D7-D18E6A1A3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429001"/>
            <a:ext cx="6770688" cy="322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412800B7-1463-46F3-91D5-43C722432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3058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Adding Dynamics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7BE446D9-CEE0-4423-BB23-580F3F9CB7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066800"/>
            <a:ext cx="8305800" cy="5562600"/>
          </a:xfrm>
        </p:spPr>
        <p:txBody>
          <a:bodyPr/>
          <a:lstStyle/>
          <a:p>
            <a:pPr eaLnBrk="1" hangingPunct="1"/>
            <a:r>
              <a:rPr lang="en-US" altLang="en-US" sz="2400"/>
              <a:t>Velocity of the Boat, </a:t>
            </a:r>
            <a:r>
              <a:rPr lang="en-US" altLang="en-US" sz="2800" i="1"/>
              <a:t>dx/dt = v + w</a:t>
            </a:r>
          </a:p>
          <a:p>
            <a:pPr eaLnBrk="1" hangingPunct="1"/>
            <a:r>
              <a:rPr lang="en-US" altLang="en-US" sz="2400"/>
              <a:t>Uncertainties (</a:t>
            </a:r>
            <a:r>
              <a:rPr lang="en-US" altLang="en-US" sz="2400" i="1"/>
              <a:t>w</a:t>
            </a:r>
            <a:r>
              <a:rPr lang="en-US" altLang="en-US" sz="2400"/>
              <a:t>)--- tide-drag, wind-speed, etc.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0457FA8A-2FFF-47DE-8EF4-F78F1F034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1" y="2133601"/>
            <a:ext cx="7751763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1D435164-118E-4587-9D82-A0408CC8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In effect the boat-people were doing thus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EF5465B-F307-46DC-842B-C605C18D52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34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8676" name="Picture 4">
            <a:extLst>
              <a:ext uri="{FF2B5EF4-FFF2-40B4-BE49-F238E27FC236}">
                <a16:creationId xmlns:a16="http://schemas.microsoft.com/office/drawing/2014/main" id="{04C94E89-B787-4E86-B92C-1EB5524B5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4" y="1676401"/>
            <a:ext cx="89614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D88392A1-C01B-4DA0-8FF0-2E866B8AD5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sz="3200"/>
              <a:t>Thus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365CAD4F-91AB-42F8-A7CE-0D1FB05DF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340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680CF30B-1179-4E54-92EF-A42651BD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6564" y="1676401"/>
            <a:ext cx="8961437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man Filter Explained: Example. This is a continuation of this post… | by  Raghavan | Medium">
            <a:extLst>
              <a:ext uri="{FF2B5EF4-FFF2-40B4-BE49-F238E27FC236}">
                <a16:creationId xmlns:a16="http://schemas.microsoft.com/office/drawing/2014/main" id="{6AE41F32-ADAE-456C-A923-EB7A049F1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309" y="707603"/>
            <a:ext cx="5713465" cy="315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Kalman Filters, Part 3: Optimal State Estimator Video - MATLAB">
            <a:extLst>
              <a:ext uri="{FF2B5EF4-FFF2-40B4-BE49-F238E27FC236}">
                <a16:creationId xmlns:a16="http://schemas.microsoft.com/office/drawing/2014/main" id="{641C4CC9-CC7E-4B95-82D9-97309F75A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720" y="3246539"/>
            <a:ext cx="5333533" cy="30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908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0231DB44-BCC5-4D01-9067-E2E6281F5D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23" b="4896"/>
          <a:stretch/>
        </p:blipFill>
        <p:spPr>
          <a:xfrm>
            <a:off x="222295" y="1963557"/>
            <a:ext cx="8102755" cy="1307568"/>
          </a:xfrm>
          <a:prstGeom prst="rect">
            <a:avLst/>
          </a:prstGeom>
        </p:spPr>
      </p:pic>
      <p:pic>
        <p:nvPicPr>
          <p:cNvPr id="8" name="Picture 7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5F177F5-8752-4E41-A789-8D45C37681D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17" b="3886"/>
          <a:stretch/>
        </p:blipFill>
        <p:spPr>
          <a:xfrm>
            <a:off x="397153" y="4025764"/>
            <a:ext cx="8017005" cy="11030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E28729-EAA7-4573-8740-10F9ABFF58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08" y="5757742"/>
            <a:ext cx="5584155" cy="3925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3903CA6-DC36-46CF-8641-F56665197F90}"/>
              </a:ext>
            </a:extLst>
          </p:cNvPr>
          <p:cNvSpPr txBox="1"/>
          <p:nvPr/>
        </p:nvSpPr>
        <p:spPr>
          <a:xfrm>
            <a:off x="303014" y="200297"/>
            <a:ext cx="6515797" cy="46166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Extending the Observer Concept to a Kalman Filter</a:t>
            </a:r>
            <a:endParaRPr kumimoji="0" lang="en-IN" sz="24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F7B6FE8-6681-4C2C-A561-1FDDE1EF947D}"/>
              </a:ext>
            </a:extLst>
          </p:cNvPr>
          <p:cNvSpPr/>
          <p:nvPr/>
        </p:nvSpPr>
        <p:spPr>
          <a:xfrm>
            <a:off x="677308" y="5696782"/>
            <a:ext cx="5756366" cy="46224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4B468-C543-4328-9ECF-A87BD61210E9}"/>
              </a:ext>
            </a:extLst>
          </p:cNvPr>
          <p:cNvSpPr/>
          <p:nvPr/>
        </p:nvSpPr>
        <p:spPr>
          <a:xfrm rot="331965">
            <a:off x="6212101" y="1917712"/>
            <a:ext cx="359271" cy="54502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414C48A-F1FA-4697-A286-908E8B8DA712}"/>
              </a:ext>
            </a:extLst>
          </p:cNvPr>
          <p:cNvSpPr/>
          <p:nvPr/>
        </p:nvSpPr>
        <p:spPr>
          <a:xfrm rot="640869">
            <a:off x="5605356" y="4054719"/>
            <a:ext cx="364617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EC9F6D-2ECD-40F8-A259-3F52D821B6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5853" y="473863"/>
            <a:ext cx="3987120" cy="273478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37A0571-6768-464F-816C-DE09F8ACB8E6}"/>
              </a:ext>
            </a:extLst>
          </p:cNvPr>
          <p:cNvSpPr/>
          <p:nvPr/>
        </p:nvSpPr>
        <p:spPr>
          <a:xfrm rot="640869">
            <a:off x="3518355" y="5675005"/>
            <a:ext cx="316845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02399E-C6A0-480E-ADDA-E3BA7AC1CAC5}"/>
              </a:ext>
            </a:extLst>
          </p:cNvPr>
          <p:cNvSpPr/>
          <p:nvPr/>
        </p:nvSpPr>
        <p:spPr>
          <a:xfrm rot="640869">
            <a:off x="5996767" y="5639749"/>
            <a:ext cx="301699" cy="55804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B280AAC-6B12-4739-9DEF-126199BFAB29}"/>
              </a:ext>
            </a:extLst>
          </p:cNvPr>
          <p:cNvSpPr/>
          <p:nvPr/>
        </p:nvSpPr>
        <p:spPr>
          <a:xfrm>
            <a:off x="7865853" y="200297"/>
            <a:ext cx="3858936" cy="32255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0DA1DC-46A9-464F-9E7F-41035F21CC6D}"/>
              </a:ext>
            </a:extLst>
          </p:cNvPr>
          <p:cNvCxnSpPr/>
          <p:nvPr/>
        </p:nvCxnSpPr>
        <p:spPr>
          <a:xfrm flipV="1">
            <a:off x="5368954" y="200297"/>
            <a:ext cx="3674378" cy="155300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58A53BE-E275-4095-9F92-A3A5765795FE}"/>
              </a:ext>
            </a:extLst>
          </p:cNvPr>
          <p:cNvCxnSpPr/>
          <p:nvPr/>
        </p:nvCxnSpPr>
        <p:spPr>
          <a:xfrm flipV="1">
            <a:off x="8069483" y="2843739"/>
            <a:ext cx="3120705" cy="240007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48C1EA-DAAA-4334-B48D-747B1C2420FC}"/>
              </a:ext>
            </a:extLst>
          </p:cNvPr>
          <p:cNvSpPr txBox="1"/>
          <p:nvPr/>
        </p:nvSpPr>
        <p:spPr>
          <a:xfrm>
            <a:off x="9253057" y="4321506"/>
            <a:ext cx="25358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Uncertainties in Process Models/State Equations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Uncertainties/Noise in Measurements</a:t>
            </a:r>
            <a:endParaRPr lang="en-IN" sz="1600" dirty="0"/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2827777C-8AE3-4CEB-989D-BC16857FE0A0}"/>
              </a:ext>
            </a:extLst>
          </p:cNvPr>
          <p:cNvSpPr/>
          <p:nvPr/>
        </p:nvSpPr>
        <p:spPr>
          <a:xfrm>
            <a:off x="9043332" y="4025764"/>
            <a:ext cx="2745549" cy="1838142"/>
          </a:xfrm>
          <a:prstGeom prst="cloud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Curved Up 18">
            <a:extLst>
              <a:ext uri="{FF2B5EF4-FFF2-40B4-BE49-F238E27FC236}">
                <a16:creationId xmlns:a16="http://schemas.microsoft.com/office/drawing/2014/main" id="{84CFA446-5F8F-4E8A-BAFE-FE346CF0EA9C}"/>
              </a:ext>
            </a:extLst>
          </p:cNvPr>
          <p:cNvSpPr/>
          <p:nvPr/>
        </p:nvSpPr>
        <p:spPr>
          <a:xfrm rot="16025308">
            <a:off x="10494348" y="2976470"/>
            <a:ext cx="1609775" cy="898684"/>
          </a:xfrm>
          <a:prstGeom prst="curvedUp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20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2" grpId="0" animBg="1"/>
      <p:bldP spid="13" grpId="0" animBg="1"/>
      <p:bldP spid="3" grpId="0" animBg="1"/>
      <p:bldP spid="16" grpId="0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ariance reduction | Deep Reinforcement Learning Hands-On">
            <a:extLst>
              <a:ext uri="{FF2B5EF4-FFF2-40B4-BE49-F238E27FC236}">
                <a16:creationId xmlns:a16="http://schemas.microsoft.com/office/drawing/2014/main" id="{0B21B8A6-9DD3-4547-9F65-F955F3FF84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09" y="133394"/>
            <a:ext cx="4339515" cy="284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Gaussian function - Wikipedia">
            <a:extLst>
              <a:ext uri="{FF2B5EF4-FFF2-40B4-BE49-F238E27FC236}">
                <a16:creationId xmlns:a16="http://schemas.microsoft.com/office/drawing/2014/main" id="{27D0FC12-07CB-4144-835A-3D632D465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4021" y="2068514"/>
            <a:ext cx="4670047" cy="2983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do I implement the Probability density function of a Gaussian  Distribution - Stack Overflow">
            <a:extLst>
              <a:ext uri="{FF2B5EF4-FFF2-40B4-BE49-F238E27FC236}">
                <a16:creationId xmlns:a16="http://schemas.microsoft.com/office/drawing/2014/main" id="{DF4FE38E-EC91-4F22-BEEE-EC11CC855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4224" y="52104"/>
            <a:ext cx="3749879" cy="109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Multivariate Gaussian distribution formula implementation - Stack Overflow">
            <a:extLst>
              <a:ext uri="{FF2B5EF4-FFF2-40B4-BE49-F238E27FC236}">
                <a16:creationId xmlns:a16="http://schemas.microsoft.com/office/drawing/2014/main" id="{664E98F3-D917-476B-8DE4-D1985ECF14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007"/>
          <a:stretch/>
        </p:blipFill>
        <p:spPr bwMode="auto">
          <a:xfrm>
            <a:off x="6247226" y="1065823"/>
            <a:ext cx="5153025" cy="102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762D0959-B8F6-4E40-A514-328FC5EB8306}"/>
              </a:ext>
            </a:extLst>
          </p:cNvPr>
          <p:cNvSpPr/>
          <p:nvPr/>
        </p:nvSpPr>
        <p:spPr>
          <a:xfrm>
            <a:off x="7113864" y="133394"/>
            <a:ext cx="1120239" cy="71629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Arrow: Curved Left 4">
            <a:extLst>
              <a:ext uri="{FF2B5EF4-FFF2-40B4-BE49-F238E27FC236}">
                <a16:creationId xmlns:a16="http://schemas.microsoft.com/office/drawing/2014/main" id="{448AC738-24B9-4003-8789-ECF1EEA64136}"/>
              </a:ext>
            </a:extLst>
          </p:cNvPr>
          <p:cNvSpPr/>
          <p:nvPr/>
        </p:nvSpPr>
        <p:spPr>
          <a:xfrm rot="19421047">
            <a:off x="8550054" y="188515"/>
            <a:ext cx="410489" cy="923274"/>
          </a:xfrm>
          <a:prstGeom prst="curvedLef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062" name="Picture 14" descr="Multivariate Normal Distribution - SAGE Research Methods">
            <a:extLst>
              <a:ext uri="{FF2B5EF4-FFF2-40B4-BE49-F238E27FC236}">
                <a16:creationId xmlns:a16="http://schemas.microsoft.com/office/drawing/2014/main" id="{945F0A86-EA30-40C1-8B6B-BB057B80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089" y="4918954"/>
            <a:ext cx="4127469" cy="145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ouble Brace 5">
            <a:extLst>
              <a:ext uri="{FF2B5EF4-FFF2-40B4-BE49-F238E27FC236}">
                <a16:creationId xmlns:a16="http://schemas.microsoft.com/office/drawing/2014/main" id="{98B3B77C-EEED-4D11-B7A6-914B9173831B}"/>
              </a:ext>
            </a:extLst>
          </p:cNvPr>
          <p:cNvSpPr/>
          <p:nvPr/>
        </p:nvSpPr>
        <p:spPr>
          <a:xfrm>
            <a:off x="10268125" y="5002898"/>
            <a:ext cx="604008" cy="302005"/>
          </a:xfrm>
          <a:prstGeom prst="bracePair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Arrow: Curved Left 6">
            <a:extLst>
              <a:ext uri="{FF2B5EF4-FFF2-40B4-BE49-F238E27FC236}">
                <a16:creationId xmlns:a16="http://schemas.microsoft.com/office/drawing/2014/main" id="{B0EF926C-4CE7-4E56-BEF8-E21905BE7288}"/>
              </a:ext>
            </a:extLst>
          </p:cNvPr>
          <p:cNvSpPr/>
          <p:nvPr/>
        </p:nvSpPr>
        <p:spPr>
          <a:xfrm>
            <a:off x="10494628" y="5108754"/>
            <a:ext cx="151001" cy="392298"/>
          </a:xfrm>
          <a:prstGeom prst="curved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91039B-CD56-45B0-835C-100AB21E59FA}"/>
              </a:ext>
            </a:extLst>
          </p:cNvPr>
          <p:cNvSpPr/>
          <p:nvPr/>
        </p:nvSpPr>
        <p:spPr>
          <a:xfrm>
            <a:off x="7291126" y="4814563"/>
            <a:ext cx="4670047" cy="180428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E6790-4288-4C0E-A2B3-FE57275B3D5E}"/>
              </a:ext>
            </a:extLst>
          </p:cNvPr>
          <p:cNvSpPr txBox="1"/>
          <p:nvPr/>
        </p:nvSpPr>
        <p:spPr>
          <a:xfrm>
            <a:off x="9236149" y="223681"/>
            <a:ext cx="266795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Gaussian  Distribution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271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hape&#10;&#10;Description automatically generated">
            <a:extLst>
              <a:ext uri="{FF2B5EF4-FFF2-40B4-BE49-F238E27FC236}">
                <a16:creationId xmlns:a16="http://schemas.microsoft.com/office/drawing/2014/main" id="{CB8621B8-2830-45BE-BD35-FBC84C090D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77" t="6530" r="7687" b="3170"/>
          <a:stretch/>
        </p:blipFill>
        <p:spPr>
          <a:xfrm>
            <a:off x="915945" y="302587"/>
            <a:ext cx="1879134" cy="3045203"/>
          </a:xfrm>
          <a:prstGeom prst="rect">
            <a:avLst/>
          </a:prstGeom>
        </p:spPr>
      </p:pic>
      <p:pic>
        <p:nvPicPr>
          <p:cNvPr id="6" name="Picture 6" descr="Weighting function of 3D Gaussian filter. | Download Scientific Diagram">
            <a:extLst>
              <a:ext uri="{FF2B5EF4-FFF2-40B4-BE49-F238E27FC236}">
                <a16:creationId xmlns:a16="http://schemas.microsoft.com/office/drawing/2014/main" id="{B874500E-4247-473E-A89B-FD0D1E7FCC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77" t="19767" r="23253"/>
          <a:stretch/>
        </p:blipFill>
        <p:spPr bwMode="auto">
          <a:xfrm>
            <a:off x="4529371" y="741343"/>
            <a:ext cx="2249618" cy="2504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780DBA-718E-44FB-A81B-3AC7F53BE5BA}"/>
              </a:ext>
            </a:extLst>
          </p:cNvPr>
          <p:cNvCxnSpPr>
            <a:cxnSpLocks/>
          </p:cNvCxnSpPr>
          <p:nvPr/>
        </p:nvCxnSpPr>
        <p:spPr>
          <a:xfrm flipV="1">
            <a:off x="1941599" y="1416943"/>
            <a:ext cx="3712581" cy="628592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B90B77-3EED-4817-8BC5-9A480DD49DC7}"/>
              </a:ext>
            </a:extLst>
          </p:cNvPr>
          <p:cNvCxnSpPr>
            <a:cxnSpLocks/>
          </p:cNvCxnSpPr>
          <p:nvPr/>
        </p:nvCxnSpPr>
        <p:spPr>
          <a:xfrm flipV="1">
            <a:off x="2381681" y="2116492"/>
            <a:ext cx="3027529" cy="76611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D635329-010A-469F-B83E-17BE99991332}"/>
              </a:ext>
            </a:extLst>
          </p:cNvPr>
          <p:cNvSpPr/>
          <p:nvPr/>
        </p:nvSpPr>
        <p:spPr>
          <a:xfrm>
            <a:off x="1094191" y="1783463"/>
            <a:ext cx="1544909" cy="194624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F664A7B-D9B8-4C6C-8672-2E5762E2A36D}"/>
              </a:ext>
            </a:extLst>
          </p:cNvPr>
          <p:cNvSpPr/>
          <p:nvPr/>
        </p:nvSpPr>
        <p:spPr>
          <a:xfrm rot="20557325">
            <a:off x="5411663" y="1529352"/>
            <a:ext cx="662730" cy="20972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0E8134BD-7BAC-415A-A627-2BBD190B88B5}"/>
              </a:ext>
            </a:extLst>
          </p:cNvPr>
          <p:cNvSpPr/>
          <p:nvPr/>
        </p:nvSpPr>
        <p:spPr>
          <a:xfrm rot="20834872">
            <a:off x="2223948" y="1890025"/>
            <a:ext cx="3168396" cy="323021"/>
          </a:xfrm>
          <a:prstGeom prst="rightArrow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24" name="Picture 2" descr="Ellipsoid - Weight">
            <a:extLst>
              <a:ext uri="{FF2B5EF4-FFF2-40B4-BE49-F238E27FC236}">
                <a16:creationId xmlns:a16="http://schemas.microsoft.com/office/drawing/2014/main" id="{367FF354-3C19-4FFD-9BE8-D226B79F62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4"/>
          <a:stretch/>
        </p:blipFill>
        <p:spPr bwMode="auto">
          <a:xfrm>
            <a:off x="8447080" y="3006478"/>
            <a:ext cx="3115573" cy="1690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llustration of the normal distribution. mean, standard deviation. |  Download Scientific Diagram">
            <a:extLst>
              <a:ext uri="{FF2B5EF4-FFF2-40B4-BE49-F238E27FC236}">
                <a16:creationId xmlns:a16="http://schemas.microsoft.com/office/drawing/2014/main" id="{B3336B40-C549-454B-AEF6-DE824C1BD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001" y="3339984"/>
            <a:ext cx="3819672" cy="324439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n Introduction to Variance, Covariance &amp;amp; Correlation | SurveyGizmo Blog">
            <a:extLst>
              <a:ext uri="{FF2B5EF4-FFF2-40B4-BE49-F238E27FC236}">
                <a16:creationId xmlns:a16="http://schemas.microsoft.com/office/drawing/2014/main" id="{2C33819C-0527-4644-96D6-C6C8061305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96" b="14474"/>
          <a:stretch/>
        </p:blipFill>
        <p:spPr bwMode="auto">
          <a:xfrm>
            <a:off x="6573178" y="3317536"/>
            <a:ext cx="1691837" cy="523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4F11803-B868-45A7-95F5-DACD371AD452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0" t="5684" r="4270" b="3878"/>
          <a:stretch/>
        </p:blipFill>
        <p:spPr>
          <a:xfrm>
            <a:off x="8637457" y="4697277"/>
            <a:ext cx="2734813" cy="19965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D0F5112-71B6-440C-964C-B247356F7736}"/>
              </a:ext>
            </a:extLst>
          </p:cNvPr>
          <p:cNvSpPr txBox="1"/>
          <p:nvPr/>
        </p:nvSpPr>
        <p:spPr>
          <a:xfrm>
            <a:off x="6912528" y="163092"/>
            <a:ext cx="4650125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Ellipsoid as a Measure of Gaussian Uncertainty</a:t>
            </a:r>
            <a:endParaRPr kumimoji="0" lang="en-IN" sz="1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34" name="Picture 33" descr="Diagram, table&#10;&#10;Description automatically generated">
            <a:extLst>
              <a:ext uri="{FF2B5EF4-FFF2-40B4-BE49-F238E27FC236}">
                <a16:creationId xmlns:a16="http://schemas.microsoft.com/office/drawing/2014/main" id="{26AA421E-9A04-4853-92F3-F3E9E3C71A8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224" y="847536"/>
            <a:ext cx="3809281" cy="1990298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13429F6-1762-451D-AA8E-372338697EFC}"/>
              </a:ext>
            </a:extLst>
          </p:cNvPr>
          <p:cNvCxnSpPr/>
          <p:nvPr/>
        </p:nvCxnSpPr>
        <p:spPr>
          <a:xfrm flipV="1">
            <a:off x="6052116" y="1106551"/>
            <a:ext cx="3884103" cy="344599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BBF3866-4A8C-4A67-A832-8350C8AEC011}"/>
              </a:ext>
            </a:extLst>
          </p:cNvPr>
          <p:cNvCxnSpPr/>
          <p:nvPr/>
        </p:nvCxnSpPr>
        <p:spPr>
          <a:xfrm>
            <a:off x="6052116" y="1619794"/>
            <a:ext cx="3695891" cy="1184487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12" descr="Ellipse: Definition, Shape, Properties, Applications, Equation">
            <a:extLst>
              <a:ext uri="{FF2B5EF4-FFF2-40B4-BE49-F238E27FC236}">
                <a16:creationId xmlns:a16="http://schemas.microsoft.com/office/drawing/2014/main" id="{DB6519C2-6BEA-43C3-8734-FB46A2B9C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9" t="11350" r="6748" b="9005"/>
          <a:stretch/>
        </p:blipFill>
        <p:spPr bwMode="auto">
          <a:xfrm>
            <a:off x="8447080" y="946519"/>
            <a:ext cx="3121786" cy="2401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Gaussian Probability Density Function - an overview | ScienceDirect Topics">
            <a:extLst>
              <a:ext uri="{FF2B5EF4-FFF2-40B4-BE49-F238E27FC236}">
                <a16:creationId xmlns:a16="http://schemas.microsoft.com/office/drawing/2014/main" id="{E08B68CA-B395-4A70-AF08-293FA0015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992" y="4856740"/>
            <a:ext cx="2503213" cy="1921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A23BB55-DE97-4B44-AC2F-52451CB2ED3C}"/>
              </a:ext>
            </a:extLst>
          </p:cNvPr>
          <p:cNvSpPr/>
          <p:nvPr/>
        </p:nvSpPr>
        <p:spPr>
          <a:xfrm rot="19731602">
            <a:off x="3767178" y="1510086"/>
            <a:ext cx="3163182" cy="2156083"/>
          </a:xfrm>
          <a:prstGeom prst="ellipse">
            <a:avLst/>
          </a:prstGeom>
          <a:noFill/>
          <a:ln w="38100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F72A5604-136A-40C7-9C85-77E3F270905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89" t="2481" r="3560" b="1"/>
          <a:stretch/>
        </p:blipFill>
        <p:spPr>
          <a:xfrm>
            <a:off x="663888" y="3021686"/>
            <a:ext cx="2778910" cy="1907409"/>
          </a:xfrm>
          <a:prstGeom prst="rect">
            <a:avLst/>
          </a:prstGeom>
        </p:spPr>
      </p:pic>
      <p:sp>
        <p:nvSpPr>
          <p:cNvPr id="13" name="Arrow: Down 12">
            <a:extLst>
              <a:ext uri="{FF2B5EF4-FFF2-40B4-BE49-F238E27FC236}">
                <a16:creationId xmlns:a16="http://schemas.microsoft.com/office/drawing/2014/main" id="{8BB18615-3D54-4BD7-A5F4-50148C9BC1BC}"/>
              </a:ext>
            </a:extLst>
          </p:cNvPr>
          <p:cNvSpPr/>
          <p:nvPr/>
        </p:nvSpPr>
        <p:spPr>
          <a:xfrm rot="2730245">
            <a:off x="3629669" y="3132469"/>
            <a:ext cx="631321" cy="1028711"/>
          </a:xfrm>
          <a:prstGeom prst="downArrow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0AAEC871-B0B3-4B95-84D9-FB3AA80960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032" y="4524283"/>
            <a:ext cx="3020259" cy="124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782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2" grpId="0" animBg="1"/>
      <p:bldP spid="4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ow to Derive the Equation of an Ellipse Centered at the Origin">
            <a:extLst>
              <a:ext uri="{FF2B5EF4-FFF2-40B4-BE49-F238E27FC236}">
                <a16:creationId xmlns:a16="http://schemas.microsoft.com/office/drawing/2014/main" id="{E527B15D-5819-48EB-8729-584A2CADE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60" y="3840059"/>
            <a:ext cx="3639030" cy="2887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Equations of Ellipses | College Algebra">
            <a:extLst>
              <a:ext uri="{FF2B5EF4-FFF2-40B4-BE49-F238E27FC236}">
                <a16:creationId xmlns:a16="http://schemas.microsoft.com/office/drawing/2014/main" id="{557D0A0D-1D5A-4734-A4B7-5053F1541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736" y="3429000"/>
            <a:ext cx="631507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50CFC2-1022-45F5-9FD5-150B5B91C6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97" y="983678"/>
            <a:ext cx="4505334" cy="1914310"/>
          </a:xfrm>
          <a:prstGeom prst="rect">
            <a:avLst/>
          </a:prstGeom>
        </p:spPr>
      </p:pic>
      <p:pic>
        <p:nvPicPr>
          <p:cNvPr id="2058" name="Picture 10" descr="Equation of an Ellipse, Deriving the formula - YouTube">
            <a:extLst>
              <a:ext uri="{FF2B5EF4-FFF2-40B4-BE49-F238E27FC236}">
                <a16:creationId xmlns:a16="http://schemas.microsoft.com/office/drawing/2014/main" id="{7954C09C-7369-492D-9B66-C02628161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52" y="665705"/>
            <a:ext cx="1320557" cy="742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Ellipse equation review (article) | Khan Academy">
            <a:extLst>
              <a:ext uri="{FF2B5EF4-FFF2-40B4-BE49-F238E27FC236}">
                <a16:creationId xmlns:a16="http://schemas.microsoft.com/office/drawing/2014/main" id="{69618886-DEEC-4132-AA33-4D811EEC1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752" y="3080082"/>
            <a:ext cx="2284950" cy="1285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1334C8F-CE8C-47B3-BB82-23CB9CD2F177}"/>
              </a:ext>
            </a:extLst>
          </p:cNvPr>
          <p:cNvSpPr/>
          <p:nvPr/>
        </p:nvSpPr>
        <p:spPr>
          <a:xfrm>
            <a:off x="3033492" y="3144263"/>
            <a:ext cx="2236687" cy="105597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9E2F2A99-A2EB-4F63-85E6-8E28AB378017}"/>
              </a:ext>
            </a:extLst>
          </p:cNvPr>
          <p:cNvSpPr/>
          <p:nvPr/>
        </p:nvSpPr>
        <p:spPr>
          <a:xfrm rot="2632247">
            <a:off x="4660541" y="2666377"/>
            <a:ext cx="318781" cy="528506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CCFC19-BEDA-40D6-8202-76CC70DAD53F}"/>
              </a:ext>
            </a:extLst>
          </p:cNvPr>
          <p:cNvSpPr txBox="1"/>
          <p:nvPr/>
        </p:nvSpPr>
        <p:spPr>
          <a:xfrm>
            <a:off x="1551509" y="207313"/>
            <a:ext cx="2550254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Further Insight of the Ellipse</a:t>
            </a:r>
            <a:endParaRPr kumimoji="0" lang="en-IN" sz="16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11" name="Picture 10" descr="Chart&#10;&#10;Description automatically generated">
            <a:extLst>
              <a:ext uri="{FF2B5EF4-FFF2-40B4-BE49-F238E27FC236}">
                <a16:creationId xmlns:a16="http://schemas.microsoft.com/office/drawing/2014/main" id="{D145B2F0-2491-4C00-BDED-E7B6D203622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24" b="3907"/>
          <a:stretch/>
        </p:blipFill>
        <p:spPr>
          <a:xfrm>
            <a:off x="5093739" y="217755"/>
            <a:ext cx="6075070" cy="2887608"/>
          </a:xfrm>
          <a:prstGeom prst="rect">
            <a:avLst/>
          </a:prstGeom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FEB4DFD2-1FA2-40E2-BAE9-18F52972E1EB}"/>
              </a:ext>
            </a:extLst>
          </p:cNvPr>
          <p:cNvSpPr/>
          <p:nvPr/>
        </p:nvSpPr>
        <p:spPr>
          <a:xfrm>
            <a:off x="8205081" y="2988973"/>
            <a:ext cx="273808" cy="68580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5505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4" descr="PPT - Definition of Covariance PowerPoint Presentation, free download -  ID:6676453">
            <a:extLst>
              <a:ext uri="{FF2B5EF4-FFF2-40B4-BE49-F238E27FC236}">
                <a16:creationId xmlns:a16="http://schemas.microsoft.com/office/drawing/2014/main" id="{0571AFB8-029B-4D56-B8E5-3C26CFBA0A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5" t="30415" r="7902" b="17561"/>
          <a:stretch/>
        </p:blipFill>
        <p:spPr bwMode="auto">
          <a:xfrm>
            <a:off x="536352" y="876888"/>
            <a:ext cx="4672261" cy="2240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620715D-2E2D-4A5D-94E0-EC0E84294B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78" y="4124882"/>
            <a:ext cx="3468433" cy="8997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C00586-06E4-406E-8F5D-9E850EB4D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21" y="3597457"/>
            <a:ext cx="1920673" cy="369561"/>
          </a:xfrm>
          <a:prstGeom prst="rect">
            <a:avLst/>
          </a:prstGeom>
        </p:spPr>
      </p:pic>
      <p:pic>
        <p:nvPicPr>
          <p:cNvPr id="7" name="Picture 12" descr="Variance and Covariance • Akashnotes">
            <a:extLst>
              <a:ext uri="{FF2B5EF4-FFF2-40B4-BE49-F238E27FC236}">
                <a16:creationId xmlns:a16="http://schemas.microsoft.com/office/drawing/2014/main" id="{4C3BBFC2-8168-4AEC-A91B-F5FDA63C4C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17"/>
          <a:stretch/>
        </p:blipFill>
        <p:spPr bwMode="auto">
          <a:xfrm>
            <a:off x="450616" y="5767922"/>
            <a:ext cx="3468433" cy="611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D315EDE-4652-4C56-9BB2-5D37BA0852CF}"/>
              </a:ext>
            </a:extLst>
          </p:cNvPr>
          <p:cNvSpPr/>
          <p:nvPr/>
        </p:nvSpPr>
        <p:spPr>
          <a:xfrm>
            <a:off x="216621" y="369117"/>
            <a:ext cx="5311724" cy="30598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F8E9326-0D27-4D7D-A076-D4103CA95D3D}"/>
              </a:ext>
            </a:extLst>
          </p:cNvPr>
          <p:cNvSpPr/>
          <p:nvPr/>
        </p:nvSpPr>
        <p:spPr>
          <a:xfrm>
            <a:off x="293615" y="3967018"/>
            <a:ext cx="4102216" cy="126288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4981BE-0B7D-4FE7-97DD-B94957A5ABBB}"/>
              </a:ext>
            </a:extLst>
          </p:cNvPr>
          <p:cNvSpPr/>
          <p:nvPr/>
        </p:nvSpPr>
        <p:spPr>
          <a:xfrm>
            <a:off x="403078" y="5629013"/>
            <a:ext cx="4102216" cy="93956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Text&#10;&#10;Description automatically generated with low confidence">
            <a:extLst>
              <a:ext uri="{FF2B5EF4-FFF2-40B4-BE49-F238E27FC236}">
                <a16:creationId xmlns:a16="http://schemas.microsoft.com/office/drawing/2014/main" id="{7A5F83EB-DB1F-4BD0-9F37-51B65AAC5F1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693" y="369117"/>
            <a:ext cx="1351189" cy="507771"/>
          </a:xfrm>
          <a:prstGeom prst="rect">
            <a:avLst/>
          </a:prstGeom>
        </p:spPr>
      </p:pic>
      <p:pic>
        <p:nvPicPr>
          <p:cNvPr id="12" name="Picture 11" descr="Black numbers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A0992CE-C591-4851-809D-CF947788FA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6863" y="369117"/>
            <a:ext cx="3152831" cy="816835"/>
          </a:xfrm>
          <a:prstGeom prst="rect">
            <a:avLst/>
          </a:prstGeom>
        </p:spPr>
      </p:pic>
      <p:sp>
        <p:nvSpPr>
          <p:cNvPr id="13" name="Right Brace 12">
            <a:extLst>
              <a:ext uri="{FF2B5EF4-FFF2-40B4-BE49-F238E27FC236}">
                <a16:creationId xmlns:a16="http://schemas.microsoft.com/office/drawing/2014/main" id="{0D9C721C-69BC-4DE7-97FC-D26950F1508D}"/>
              </a:ext>
            </a:extLst>
          </p:cNvPr>
          <p:cNvSpPr/>
          <p:nvPr/>
        </p:nvSpPr>
        <p:spPr>
          <a:xfrm>
            <a:off x="5528344" y="339928"/>
            <a:ext cx="484964" cy="6178144"/>
          </a:xfrm>
          <a:prstGeom prst="rightBrace">
            <a:avLst>
              <a:gd name="adj1" fmla="val 8333"/>
              <a:gd name="adj2" fmla="val 5027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5" name="Picture 14" descr="Text&#10;&#10;Description automatically generated">
            <a:extLst>
              <a:ext uri="{FF2B5EF4-FFF2-40B4-BE49-F238E27FC236}">
                <a16:creationId xmlns:a16="http://schemas.microsoft.com/office/drawing/2014/main" id="{1ABCB191-ADB7-4750-AB67-A0D65C4CB0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240" y="2567182"/>
            <a:ext cx="5714839" cy="17236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07B5F80-261F-4D33-BCAA-CD26158487D8}"/>
              </a:ext>
            </a:extLst>
          </p:cNvPr>
          <p:cNvSpPr txBox="1"/>
          <p:nvPr/>
        </p:nvSpPr>
        <p:spPr>
          <a:xfrm>
            <a:off x="3729442" y="184558"/>
            <a:ext cx="279967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The Statistical Moments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62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DBBE3DC1-5D17-4E45-9D42-7284DEE09E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2800"/>
              <a:t>Navigating --- Propagating a Conditional PDF?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030328EB-D342-4CB8-A4B2-FA98115D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562600"/>
          </a:xfrm>
        </p:spPr>
        <p:txBody>
          <a:bodyPr/>
          <a:lstStyle/>
          <a:p>
            <a:pPr eaLnBrk="1" hangingPunct="1"/>
            <a:r>
              <a:rPr lang="en-US" altLang="en-US" sz="2400"/>
              <a:t>Say, you are lost in sea. However, you have some idea  on obtaining directions from the pole-star  </a:t>
            </a:r>
          </a:p>
          <a:p>
            <a:pPr eaLnBrk="1" hangingPunct="1"/>
            <a:r>
              <a:rPr lang="en-US" altLang="en-US" sz="2400"/>
              <a:t>Obtain a measurement </a:t>
            </a: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6800FD60-A58C-4D75-BE73-ED24BC72A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1" y="2667000"/>
            <a:ext cx="6570663" cy="3943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EB0DD128-CD9E-4A83-84FA-1025D4248B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pPr eaLnBrk="1" hangingPunct="1"/>
            <a:r>
              <a:rPr lang="en-US" altLang="en-US" sz="3200"/>
              <a:t>Asess the Measurement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A915B0E-E8CD-422F-AE48-28EA300A7E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600200"/>
            <a:ext cx="8305800" cy="5029200"/>
          </a:xfrm>
        </p:spPr>
        <p:txBody>
          <a:bodyPr/>
          <a:lstStyle/>
          <a:p>
            <a:pPr eaLnBrk="1" hangingPunct="1"/>
            <a:r>
              <a:rPr lang="en-US" altLang="en-US" sz="2400"/>
              <a:t>The</a:t>
            </a:r>
            <a:r>
              <a:rPr lang="en-US" altLang="en-US"/>
              <a:t> </a:t>
            </a:r>
            <a:r>
              <a:rPr lang="en-US" altLang="en-US" sz="2400"/>
              <a:t>measurement may not be exact</a:t>
            </a:r>
          </a:p>
          <a:p>
            <a:pPr eaLnBrk="1" hangingPunct="1"/>
            <a:r>
              <a:rPr lang="en-US" altLang="en-US" sz="2400"/>
              <a:t>It would have a mean and a variance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B7789BD-0266-46E4-BFE5-C2519CBA5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3048001"/>
            <a:ext cx="7027863" cy="351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2E4366B-1771-4982-84EB-CBDD23399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3200"/>
              <a:t>Update the Previous Measurement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7634463A-0398-4ACF-A231-3B4EA2C81A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05000" y="1066800"/>
            <a:ext cx="8382000" cy="5486400"/>
          </a:xfrm>
        </p:spPr>
        <p:txBody>
          <a:bodyPr/>
          <a:lstStyle/>
          <a:p>
            <a:pPr eaLnBrk="1" hangingPunct="1"/>
            <a:r>
              <a:rPr lang="en-US" altLang="en-US" sz="2400"/>
              <a:t>Now, let’s say your friend is better in navigating</a:t>
            </a:r>
          </a:p>
          <a:p>
            <a:pPr eaLnBrk="1" hangingPunct="1"/>
            <a:r>
              <a:rPr lang="en-US" altLang="en-US" sz="2400"/>
              <a:t>He takes a second measurement --- more accurate ?</a:t>
            </a:r>
          </a:p>
          <a:p>
            <a:pPr eaLnBrk="1" hangingPunct="1"/>
            <a:r>
              <a:rPr lang="en-US" altLang="en-US" sz="2400"/>
              <a:t>Even this would have a mean and variance, but possibly </a:t>
            </a:r>
          </a:p>
          <a:p>
            <a:pPr eaLnBrk="1" hangingPunct="1">
              <a:buFontTx/>
              <a:buNone/>
            </a:pPr>
            <a:r>
              <a:rPr lang="en-US" altLang="en-US" sz="2400"/>
              <a:t>the variance would be smaller – he has more expertise</a:t>
            </a:r>
          </a:p>
        </p:txBody>
      </p:sp>
      <p:pic>
        <p:nvPicPr>
          <p:cNvPr id="24580" name="Picture 4">
            <a:extLst>
              <a:ext uri="{FF2B5EF4-FFF2-40B4-BE49-F238E27FC236}">
                <a16:creationId xmlns:a16="http://schemas.microsoft.com/office/drawing/2014/main" id="{C9D609BD-BE47-4C8C-97B7-1588889A8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2819401"/>
            <a:ext cx="7008813" cy="366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248</Words>
  <Application>Microsoft Office PowerPoint</Application>
  <PresentationFormat>Widescreen</PresentationFormat>
  <Paragraphs>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Britannic Bold</vt:lpstr>
      <vt:lpstr>Calibri</vt:lpstr>
      <vt:lpstr>Calibri Light</vt:lpstr>
      <vt:lpstr>Wingdings</vt:lpstr>
      <vt:lpstr>Default Design</vt:lpstr>
      <vt:lpstr>Office Theme</vt:lpstr>
      <vt:lpstr>Metropolitan</vt:lpstr>
      <vt:lpstr>Modern  Control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Navigating --- Propagating a Conditional PDF?</vt:lpstr>
      <vt:lpstr>Asess the Measurement</vt:lpstr>
      <vt:lpstr>Update the Previous Measurement</vt:lpstr>
      <vt:lpstr>Assess the Results of Two Measurements</vt:lpstr>
      <vt:lpstr>Result</vt:lpstr>
      <vt:lpstr>Adding Dynamics</vt:lpstr>
      <vt:lpstr>In effect the boat-people were doing thus</vt:lpstr>
      <vt:lpstr>Thus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GITAA</dc:creator>
  <cp:lastModifiedBy>GITAA</cp:lastModifiedBy>
  <cp:revision>14</cp:revision>
  <dcterms:created xsi:type="dcterms:W3CDTF">2021-08-18T06:22:15Z</dcterms:created>
  <dcterms:modified xsi:type="dcterms:W3CDTF">2021-08-24T07:25:30Z</dcterms:modified>
</cp:coreProperties>
</file>