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20" r:id="rId2"/>
    <p:sldMasterId id="2147483770" r:id="rId3"/>
    <p:sldMasterId id="2147483782" r:id="rId4"/>
    <p:sldMasterId id="2147483794" r:id="rId5"/>
  </p:sldMasterIdLst>
  <p:notesMasterIdLst>
    <p:notesMasterId r:id="rId14"/>
  </p:notesMasterIdLst>
  <p:sldIdLst>
    <p:sldId id="455" r:id="rId6"/>
    <p:sldId id="480" r:id="rId7"/>
    <p:sldId id="477" r:id="rId8"/>
    <p:sldId id="479" r:id="rId9"/>
    <p:sldId id="459" r:id="rId10"/>
    <p:sldId id="470" r:id="rId11"/>
    <p:sldId id="466" r:id="rId12"/>
    <p:sldId id="4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7:21:53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1 578 12694,'0'0'1222,"0"-4"-619,3-12 7,5 27-96,5 36-46,0 102-256,1 5-184,-11-136-37,0 1 0,2-1 0,0 0 0,1-1 0,1 1-1,9 15 1,-13-27 62,1 0-1,-1-1 0,1 1 0,0-1 0,1 0 1,-1-1-1,1 1 0,0-1 0,0 0 0,0 0 0,1 0 1,-1-1-1,1 1 0,0-1 0,10 3 0,-11-5 71,-1 0 0,1 0 1,-1 0-1,1-1 0,0 0 0,-1 0 0,1 0 0,0-1 0,-1 1 0,1-1 0,-1 0 0,1 0 0,-1-1 0,0 0 0,1 1 1,-1-1-1,0-1 0,0 1 0,0 0 0,0-1 0,-1 0 0,7-6 0,289-318 2068,-85 87-2045,59-17-181,-134 131 321,-136 124-198,-1-1 0,1 1 0,0-1 0,-1 0 0,0 1 0,1-1 0,-1 0 0,0 0 0,-1 0 0,1-1 0,0 1 0,-1 0 1,0-1-1,0 1 0,0-1 0,0 1 0,0-1 0,-1 1 0,0-1 0,1 1 0,-2-6 0,2 6-221,-1 0-1,1 0 1,-1-1 0,1 1 0,0 0-1,0 0 1,0 0 0,1 0 0,-1 1-1,3-5 1,2-4-642,9-21-2349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E7E29-13DE-4CB6-A367-9E70D181B20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12134-B8F5-4522-898E-AB4140A96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7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2970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95EDA90-C4F3-4289-84CF-3B881CEE42FC}" type="slidenum">
              <a:rPr lang="en-IN" altLang="en-US">
                <a:solidFill>
                  <a:srgbClr val="000000"/>
                </a:solidFill>
              </a:rPr>
              <a:pPr/>
              <a:t>6</a:t>
            </a:fld>
            <a:endParaRPr lang="en-I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7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31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2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1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79E98-4CA9-4109-97C8-94F4FE2C87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51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9E603-B5B9-4987-8CF8-A6FB54C83D0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44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51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C58B6-52B1-4BAB-B2D8-5A51BD1388D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82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D15D7-84D9-490A-8579-56EF7C62C79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33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D33D8-97C1-49F5-9DC4-23C982568EB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59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5AFA8-845A-47BE-860B-F088B89CB93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38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4C41-6A25-4910-903C-61D75C382A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187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F5C23-0F66-4EA1-BB9A-FBE32E3A6B9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2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8929C-0D86-40F3-AF9D-2853BFF7057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07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66ABD-58EC-4511-B9D0-828DF44AC34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01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98855-D021-4A84-A54D-2D626B7A90A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38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79E98-4CA9-4109-97C8-94F4FE2C87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58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9E603-B5B9-4987-8CF8-A6FB54C83D0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13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92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C58B6-52B1-4BAB-B2D8-5A51BD1388D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24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D15D7-84D9-490A-8579-56EF7C62C79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907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D33D8-97C1-49F5-9DC4-23C982568EB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460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5AFA8-845A-47BE-860B-F088B89CB93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274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4C41-6A25-4910-903C-61D75C382A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84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F5C23-0F66-4EA1-BB9A-FBE32E3A6B9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474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8929C-0D86-40F3-AF9D-2853BFF7057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153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66ABD-58EC-4511-B9D0-828DF44AC34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12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98855-D021-4A84-A54D-2D626B7A90A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52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79E98-4CA9-4109-97C8-94F4FE2C871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266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9E603-B5B9-4987-8CF8-A6FB54C83D0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176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80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C58B6-52B1-4BAB-B2D8-5A51BD1388D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753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D15D7-84D9-490A-8579-56EF7C62C79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5477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D33D8-97C1-49F5-9DC4-23C982568EB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837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5AFA8-845A-47BE-860B-F088B89CB93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6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926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04C41-6A25-4910-903C-61D75C382A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1823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F5C23-0F66-4EA1-BB9A-FBE32E3A6B9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64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0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8929C-0D86-40F3-AF9D-2853BFF70572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123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66ABD-58EC-4511-B9D0-828DF44AC34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162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98855-D021-4A84-A54D-2D626B7A90A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147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AA82-394F-4C2E-847F-AA232ED57F1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796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FC1A81-D8A3-4EE3-9348-12CB3E7C8C6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4816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244C86-B1EE-473F-978B-2E15F79FC33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1673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CB23E-25DC-4E5A-85CC-F98FE82157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948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3E1EB-71D6-4B6E-8933-B23375453C7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7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200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2A4A4-B802-4F67-8759-AAD88BF1636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873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89F55-7D34-4045-8166-F429E31DF4A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7771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15DDF-25DC-447B-9E20-6613C03F8A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39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75AC9-F48D-4520-B14D-1B11684BA0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44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9597A-33D7-49B3-9480-7E85BE4D9AF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539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F5F8A2-692C-40EC-A65C-F115E78ADF1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75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5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747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31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4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6" y="1993396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827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5CC71D-E78E-470D-BAEE-7277317A855F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9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5CC71D-E78E-470D-BAEE-7277317A855F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3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5CC71D-E78E-470D-BAEE-7277317A855F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3C0A7C-D039-4DF5-8CFD-ED337143B564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6EA1A26-163F-4F15-91F4-F2C51AC9C1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91045" y="0"/>
            <a:ext cx="3477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4769C-B2A5-4F9F-B3C1-580ABD0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53" y="204200"/>
            <a:ext cx="4267199" cy="567267"/>
          </a:xfrm>
        </p:spPr>
        <p:txBody>
          <a:bodyPr anchor="b">
            <a:normAutofit fontScale="90000"/>
          </a:bodyPr>
          <a:lstStyle/>
          <a:p>
            <a:r>
              <a:rPr lang="en-US" sz="3500" b="1" i="1" u="sng" dirty="0">
                <a:solidFill>
                  <a:srgbClr val="FF0000"/>
                </a:solidFill>
              </a:rPr>
              <a:t>Modern  Control Theory</a:t>
            </a:r>
            <a:endParaRPr lang="en-IN" sz="3500" b="1" i="1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C6480B-9F59-4E07-8F1D-B43C2442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7" r="22086" b="-1"/>
          <a:stretch/>
        </p:blipFill>
        <p:spPr>
          <a:xfrm>
            <a:off x="1752600" y="708156"/>
            <a:ext cx="5334000" cy="6149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64C7F2-9B42-4B6C-B8B3-62A5DC23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036" y="1089122"/>
            <a:ext cx="3305261" cy="537879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i="1" u="sng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Lecture </a:t>
            </a:r>
            <a:r>
              <a:rPr lang="en-US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No.  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rgbClr val="FF0000"/>
                </a:solidFill>
              </a:rPr>
              <a:t>Conceptualizing </a:t>
            </a:r>
            <a:r>
              <a:rPr lang="en-US" b="1" i="1" dirty="0">
                <a:solidFill>
                  <a:srgbClr val="FF0000"/>
                </a:solidFill>
              </a:rPr>
              <a:t>the </a:t>
            </a:r>
            <a:r>
              <a:rPr lang="en-US" b="1" i="1" dirty="0" smtClean="0">
                <a:solidFill>
                  <a:srgbClr val="FF0000"/>
                </a:solidFill>
              </a:rPr>
              <a:t>Structure  </a:t>
            </a:r>
            <a:r>
              <a:rPr lang="en-US" b="1" i="1" dirty="0">
                <a:solidFill>
                  <a:srgbClr val="FF0000"/>
                </a:solidFill>
              </a:rPr>
              <a:t>of  a Kalman Filter</a:t>
            </a:r>
          </a:p>
          <a:p>
            <a:pPr marL="0" indent="0" algn="just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endParaRPr lang="en-IN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021E7F0A-E86B-418A-BD13-FCE1D9768B34}"/>
                  </a:ext>
                </a:extLst>
              </p14:cNvPr>
              <p14:cNvContentPartPr/>
              <p14:nvPr/>
            </p14:nvContentPartPr>
            <p14:xfrm>
              <a:off x="410297" y="4257634"/>
              <a:ext cx="461160" cy="409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1E7F0A-E86B-418A-BD13-FCE1D9768B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657" y="4248994"/>
                <a:ext cx="478800" cy="4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6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274638"/>
            <a:ext cx="8428264" cy="639762"/>
          </a:xfrm>
        </p:spPr>
        <p:txBody>
          <a:bodyPr/>
          <a:lstStyle/>
          <a:p>
            <a:pPr eaLnBrk="1" hangingPunct="1"/>
            <a:r>
              <a:rPr lang="en-US" altLang="en-US" sz="2400" b="1" u="sng" dirty="0" smtClean="0"/>
              <a:t>System Dynamics with Forcing Function &amp; Noise</a:t>
            </a:r>
          </a:p>
        </p:txBody>
      </p:sp>
      <p:pic>
        <p:nvPicPr>
          <p:cNvPr id="717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7" y="1284514"/>
            <a:ext cx="684983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2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2231"/>
          <a:stretch/>
        </p:blipFill>
        <p:spPr bwMode="auto">
          <a:xfrm>
            <a:off x="8460193" y="1449158"/>
            <a:ext cx="2920822" cy="470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Brace 1"/>
          <p:cNvSpPr/>
          <p:nvPr/>
        </p:nvSpPr>
        <p:spPr>
          <a:xfrm>
            <a:off x="7143749" y="1449158"/>
            <a:ext cx="734786" cy="470657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854293" y="1069521"/>
            <a:ext cx="1657350" cy="37963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1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52425"/>
            <a:ext cx="8636000" cy="3810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1800" smtClean="0"/>
              <a:t>Linear Transformations on a Gaussian Random Variable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0"/>
          <a:stretch/>
        </p:blipFill>
        <p:spPr bwMode="auto">
          <a:xfrm>
            <a:off x="274865" y="1056209"/>
            <a:ext cx="5350328" cy="505611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27" y="1039881"/>
            <a:ext cx="5881494" cy="452029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6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301" y="146957"/>
            <a:ext cx="11468999" cy="432707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1500" b="1" i="1" dirty="0" smtClean="0"/>
              <a:t>Linear Combinations of Jointly Gaussian Random Variables &amp; Non-Random Vectors are also Gaussian Random Variables</a:t>
            </a:r>
            <a:r>
              <a:rPr lang="en-US" altLang="en-US" sz="1800" b="1" i="1" dirty="0" smtClean="0"/>
              <a:t> 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29" y="1131177"/>
            <a:ext cx="5878284" cy="48466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5" t="16588" r="3178" b="69067"/>
          <a:stretch/>
        </p:blipFill>
        <p:spPr bwMode="auto">
          <a:xfrm>
            <a:off x="6707191" y="1880653"/>
            <a:ext cx="4400551" cy="53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Brace 1"/>
          <p:cNvSpPr/>
          <p:nvPr/>
        </p:nvSpPr>
        <p:spPr>
          <a:xfrm>
            <a:off x="5984420" y="1052684"/>
            <a:ext cx="293914" cy="4996543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0392802" y="1726307"/>
            <a:ext cx="644978" cy="76744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189007" y="1781434"/>
            <a:ext cx="594863" cy="6571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7"/>
          <a:stretch/>
        </p:blipFill>
        <p:spPr bwMode="auto">
          <a:xfrm>
            <a:off x="6408961" y="4773074"/>
            <a:ext cx="5535387" cy="4816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8744514" y="4666912"/>
            <a:ext cx="552913" cy="6939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35243" y="4666912"/>
            <a:ext cx="552913" cy="6939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Diagram&#10;&#10;Description automatically gener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709" y="3060514"/>
            <a:ext cx="3682093" cy="40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Brace 9"/>
          <p:cNvSpPr/>
          <p:nvPr/>
        </p:nvSpPr>
        <p:spPr>
          <a:xfrm rot="5400000">
            <a:off x="8483669" y="1442156"/>
            <a:ext cx="560250" cy="249840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7" r="65761"/>
          <a:stretch/>
        </p:blipFill>
        <p:spPr bwMode="auto">
          <a:xfrm>
            <a:off x="6464982" y="5469957"/>
            <a:ext cx="1895248" cy="48164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27" t="89447"/>
          <a:stretch/>
        </p:blipFill>
        <p:spPr bwMode="auto">
          <a:xfrm>
            <a:off x="8360230" y="5469957"/>
            <a:ext cx="1321482" cy="48164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7" r="65761"/>
          <a:stretch/>
        </p:blipFill>
        <p:spPr bwMode="auto">
          <a:xfrm>
            <a:off x="6958353" y="6103997"/>
            <a:ext cx="1895248" cy="48164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10750" y="6160151"/>
            <a:ext cx="65858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+ Q</a:t>
            </a:r>
            <a:endParaRPr lang="en-US" dirty="0"/>
          </a:p>
        </p:txBody>
      </p:sp>
      <p:pic>
        <p:nvPicPr>
          <p:cNvPr id="19" name="Picture 2" descr="Ellipsoid - Weight">
            <a:extLst>
              <a:ext uri="{FF2B5EF4-FFF2-40B4-BE49-F238E27FC236}">
                <a16:creationId xmlns:a16="http://schemas.microsoft.com/office/drawing/2014/main" xmlns="" id="{367FF354-3C19-4FFD-9BE8-D226B79F6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/>
          <a:stretch/>
        </p:blipFill>
        <p:spPr bwMode="auto">
          <a:xfrm>
            <a:off x="9572919" y="3550955"/>
            <a:ext cx="2033979" cy="11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10503050" y="4006570"/>
            <a:ext cx="173716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5400000">
            <a:off x="10929603" y="3808942"/>
            <a:ext cx="216354" cy="91641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5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 animBg="1"/>
      <p:bldP spid="11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0" y="228603"/>
            <a:ext cx="5283200" cy="563563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1800" b="1" i="1" smtClean="0"/>
              <a:t>Understanding the Prediction &amp; Update  Process/ Steps</a:t>
            </a:r>
          </a:p>
        </p:txBody>
      </p:sp>
      <p:sp>
        <p:nvSpPr>
          <p:cNvPr id="13315" name="Line 4"/>
          <p:cNvSpPr>
            <a:spLocks noChangeShapeType="1"/>
          </p:cNvSpPr>
          <p:nvPr/>
        </p:nvSpPr>
        <p:spPr bwMode="auto">
          <a:xfrm>
            <a:off x="28448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844800" y="3429000"/>
            <a:ext cx="640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86360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24384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k-1</a:t>
            </a: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336800" y="4876800"/>
            <a:ext cx="81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  z(k-1</a:t>
            </a:r>
            <a:r>
              <a:rPr lang="en-US" altLang="en-US" sz="180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28448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 smtClean="0">
              <a:solidFill>
                <a:srgbClr val="000000"/>
              </a:solidFill>
            </a:endParaRPr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83312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 smtClean="0">
              <a:solidFill>
                <a:srgbClr val="000000"/>
              </a:solidFill>
            </a:endParaRPr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8636000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800" smtClean="0">
              <a:solidFill>
                <a:srgbClr val="000000"/>
              </a:solidFill>
            </a:endParaRP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30480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(k-1)+</a:t>
            </a:r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8331200" y="41148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8229600" y="4876800"/>
            <a:ext cx="81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 z(k</a:t>
            </a:r>
            <a:r>
              <a:rPr lang="en-US" altLang="en-US" sz="180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76200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(k)-</a:t>
            </a:r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8737600" y="2743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(k)+</a:t>
            </a:r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3251200" y="2155372"/>
            <a:ext cx="50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4898581" y="1749879"/>
            <a:ext cx="1453241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8229600" y="1981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8026400" y="1524000"/>
            <a:ext cx="142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Update</a:t>
            </a:r>
          </a:p>
        </p:txBody>
      </p:sp>
      <p:pic>
        <p:nvPicPr>
          <p:cNvPr id="24" name="Picture 23" descr="A picture containing diagram&#10;&#10;Description automatically gener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01" y="5712279"/>
            <a:ext cx="2943403" cy="42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5" t="16588" r="3178" b="69067"/>
          <a:stretch/>
        </p:blipFill>
        <p:spPr bwMode="auto">
          <a:xfrm>
            <a:off x="3251209" y="991997"/>
            <a:ext cx="4400551" cy="53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6939644" y="922564"/>
            <a:ext cx="604157" cy="6014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786260" y="5626554"/>
            <a:ext cx="484413" cy="6014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" descr="Ellipsoid - Weight">
            <a:extLst>
              <a:ext uri="{FF2B5EF4-FFF2-40B4-BE49-F238E27FC236}">
                <a16:creationId xmlns:a16="http://schemas.microsoft.com/office/drawing/2014/main" xmlns="" id="{367FF354-3C19-4FFD-9BE8-D226B79F6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/>
          <a:stretch/>
        </p:blipFill>
        <p:spPr bwMode="auto">
          <a:xfrm>
            <a:off x="4521945" y="2257400"/>
            <a:ext cx="2033979" cy="110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rved Right Arrow 3"/>
          <p:cNvSpPr/>
          <p:nvPr/>
        </p:nvSpPr>
        <p:spPr>
          <a:xfrm rot="18369712">
            <a:off x="4170288" y="1115718"/>
            <a:ext cx="498103" cy="2409459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 rot="1905885">
            <a:off x="6843781" y="1530386"/>
            <a:ext cx="366915" cy="1580133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52075" y="2726871"/>
            <a:ext cx="173716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5888960" y="2557827"/>
            <a:ext cx="216354" cy="91641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05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52" y="475609"/>
            <a:ext cx="2053248" cy="135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 descr="An intro to Kalman Filters for Autonomous Vehicles | by Atul Singh |  Towards Data Scienc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t="29050" r="60241" b="39955"/>
          <a:stretch/>
        </p:blipFill>
        <p:spPr bwMode="auto">
          <a:xfrm>
            <a:off x="4521945" y="3722915"/>
            <a:ext cx="2685738" cy="132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An intro to Kalman Filters for Autonomous Vehicles | by Atul Singh |  Towards Data Scienc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0" t="29401" r="19343" b="37691"/>
          <a:stretch/>
        </p:blipFill>
        <p:spPr bwMode="auto">
          <a:xfrm>
            <a:off x="9144000" y="3722915"/>
            <a:ext cx="2800350" cy="14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6555924" y="3706586"/>
            <a:ext cx="3616780" cy="302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59729" y="3629025"/>
            <a:ext cx="3052374" cy="17811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3999" y="3589565"/>
            <a:ext cx="2898321" cy="18206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8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4" grpId="0" animBg="1"/>
      <p:bldP spid="5" grpId="0" animBg="1"/>
      <p:bldP spid="6" grpId="0" animBg="1"/>
      <p:bldP spid="7" grpId="0" animBg="1"/>
      <p:bldP spid="3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6" y="1563690"/>
            <a:ext cx="5609167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iagram&#10;&#10;Description automatically generat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95" y="1735142"/>
            <a:ext cx="5609167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4470400" y="1447800"/>
            <a:ext cx="2743200" cy="3657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1619256" y="5094288"/>
            <a:ext cx="3871383" cy="455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367" y="5092717"/>
            <a:ext cx="4138084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27629" y="5178425"/>
            <a:ext cx="681567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k-1</a:t>
            </a:r>
            <a:endParaRPr lang="en-IN" altLang="en-US" sz="1600" smtClean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545667" y="5133975"/>
            <a:ext cx="556684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 k</a:t>
            </a:r>
            <a:endParaRPr lang="en-IN" altLang="en-US" sz="1800" smtClean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0390717" y="5122863"/>
            <a:ext cx="8128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k+1</a:t>
            </a:r>
            <a:endParaRPr lang="en-IN" altLang="en-US" sz="1800" smtClean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90033" y="5943600"/>
            <a:ext cx="11176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z(k-1)</a:t>
            </a:r>
            <a:endParaRPr lang="en-IN" altLang="en-US" sz="1800" smtClean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405967" y="5922963"/>
            <a:ext cx="836084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z(k)</a:t>
            </a:r>
            <a:endParaRPr lang="en-IN" altLang="en-US" sz="1800" smtClean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238317" y="5943600"/>
            <a:ext cx="11176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smtClean="0">
                <a:solidFill>
                  <a:srgbClr val="000000"/>
                </a:solidFill>
              </a:rPr>
              <a:t>z(k+1)</a:t>
            </a:r>
            <a:endParaRPr lang="en-IN" altLang="en-US" sz="1800" smtClean="0">
              <a:solidFill>
                <a:srgbClr val="000000"/>
              </a:solidFill>
            </a:endParaRPr>
          </a:p>
        </p:txBody>
      </p:sp>
      <p:sp>
        <p:nvSpPr>
          <p:cNvPr id="18" name="Arrow: Down 17"/>
          <p:cNvSpPr/>
          <p:nvPr/>
        </p:nvSpPr>
        <p:spPr>
          <a:xfrm rot="10800000">
            <a:off x="1087969" y="5534042"/>
            <a:ext cx="160867" cy="3333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Arrow: Down 18"/>
          <p:cNvSpPr/>
          <p:nvPr/>
        </p:nvSpPr>
        <p:spPr>
          <a:xfrm rot="10800000">
            <a:off x="5736178" y="5553092"/>
            <a:ext cx="158751" cy="3333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Arrow: Down 19"/>
          <p:cNvSpPr/>
          <p:nvPr/>
        </p:nvSpPr>
        <p:spPr>
          <a:xfrm rot="10800000">
            <a:off x="10714578" y="5557855"/>
            <a:ext cx="158751" cy="3333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</a:endParaRPr>
          </a:p>
        </p:txBody>
      </p:sp>
      <p:pic>
        <p:nvPicPr>
          <p:cNvPr id="22" name="Picture 21" descr="Diagram&#10;&#10;Description automatically generate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19" y="4637088"/>
            <a:ext cx="4349749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A picture containing diagram&#10;&#10;Description automatically generate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187" y="6302392"/>
            <a:ext cx="358351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A picture containing text, antenna&#10;&#10;Description automatically generate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51807"/>
          <a:stretch>
            <a:fillRect/>
          </a:stretch>
        </p:blipFill>
        <p:spPr bwMode="auto">
          <a:xfrm>
            <a:off x="6656929" y="4629150"/>
            <a:ext cx="357716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Arrow: Down 27"/>
          <p:cNvSpPr/>
          <p:nvPr/>
        </p:nvSpPr>
        <p:spPr>
          <a:xfrm>
            <a:off x="2438400" y="2503488"/>
            <a:ext cx="1610784" cy="207486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</a:endParaRPr>
          </a:p>
        </p:txBody>
      </p:sp>
      <p:sp>
        <p:nvSpPr>
          <p:cNvPr id="29" name="Arrow: Down 28"/>
          <p:cNvSpPr/>
          <p:nvPr/>
        </p:nvSpPr>
        <p:spPr>
          <a:xfrm>
            <a:off x="7816853" y="2476505"/>
            <a:ext cx="1608667" cy="207486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N">
              <a:solidFill>
                <a:srgbClr val="FFFFFF"/>
              </a:solidFill>
            </a:endParaRPr>
          </a:p>
        </p:txBody>
      </p:sp>
      <p:sp>
        <p:nvSpPr>
          <p:cNvPr id="21525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1" y="265113"/>
            <a:ext cx="3048000" cy="582612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1800" b="1" i="1" smtClean="0"/>
              <a:t>Prediction &amp; Update</a:t>
            </a:r>
          </a:p>
        </p:txBody>
      </p: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78" y="246063"/>
            <a:ext cx="4349751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7" r="65761"/>
          <a:stretch/>
        </p:blipFill>
        <p:spPr bwMode="auto">
          <a:xfrm>
            <a:off x="2084274" y="5549900"/>
            <a:ext cx="1895248" cy="48164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7" r="65761"/>
          <a:stretch/>
        </p:blipFill>
        <p:spPr bwMode="auto">
          <a:xfrm>
            <a:off x="7314785" y="5561030"/>
            <a:ext cx="1895248" cy="48164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049187" y="5617184"/>
            <a:ext cx="65858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+ Q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240044" y="5662208"/>
            <a:ext cx="658588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+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4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n intro to Kalman Filters for Autonomous Vehicles | by Atul Singh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r="3127" b="8929"/>
          <a:stretch>
            <a:fillRect/>
          </a:stretch>
        </p:blipFill>
        <p:spPr bwMode="auto">
          <a:xfrm>
            <a:off x="954617" y="2722563"/>
            <a:ext cx="10668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 txBox="1">
            <a:spLocks noChangeArrowheads="1"/>
          </p:cNvSpPr>
          <p:nvPr/>
        </p:nvSpPr>
        <p:spPr bwMode="auto">
          <a:xfrm>
            <a:off x="609600" y="228600"/>
            <a:ext cx="3657600" cy="330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i="1" smtClean="0">
                <a:solidFill>
                  <a:srgbClr val="000000"/>
                </a:solidFill>
              </a:rPr>
              <a:t>Prediction &amp; Update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393700"/>
            <a:ext cx="58928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72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176000" cy="1096962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An Optimal State Estimator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4"/>
            <a:ext cx="9824357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Estimating  the State</a:t>
            </a:r>
          </a:p>
          <a:p>
            <a:pPr eaLnBrk="1" hangingPunct="1"/>
            <a:r>
              <a:rPr lang="en-US" altLang="en-US" sz="2800" dirty="0" smtClean="0"/>
              <a:t>Minimizes the Error</a:t>
            </a:r>
          </a:p>
          <a:p>
            <a:pPr eaLnBrk="1" hangingPunct="1"/>
            <a:r>
              <a:rPr lang="en-US" altLang="en-US" sz="2800" dirty="0" smtClean="0"/>
              <a:t>Obtaining the Mean &amp; Covariance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1" y="3352800"/>
            <a:ext cx="8307604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109</Words>
  <Application>Microsoft Office PowerPoint</Application>
  <PresentationFormat>Custom</PresentationFormat>
  <Paragraphs>35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Metropolitan</vt:lpstr>
      <vt:lpstr>3_Default Design</vt:lpstr>
      <vt:lpstr>5_Default Design</vt:lpstr>
      <vt:lpstr>1_Default Design</vt:lpstr>
      <vt:lpstr>6_Default Design</vt:lpstr>
      <vt:lpstr>Modern  Control Theory</vt:lpstr>
      <vt:lpstr>System Dynamics with Forcing Function &amp; Noise</vt:lpstr>
      <vt:lpstr>Linear Transformations on a Gaussian Random Variable</vt:lpstr>
      <vt:lpstr>Linear Combinations of Jointly Gaussian Random Variables &amp; Non-Random Vectors are also Gaussian Random Variables </vt:lpstr>
      <vt:lpstr>Understanding the Prediction &amp; Update  Process/ Steps</vt:lpstr>
      <vt:lpstr>Prediction &amp; Update</vt:lpstr>
      <vt:lpstr>PowerPoint Presentation</vt:lpstr>
      <vt:lpstr>An Optimal State Estimator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K Roy</cp:lastModifiedBy>
  <cp:revision>48</cp:revision>
  <dcterms:created xsi:type="dcterms:W3CDTF">2021-08-18T06:22:15Z</dcterms:created>
  <dcterms:modified xsi:type="dcterms:W3CDTF">2022-08-31T05:38:06Z</dcterms:modified>
</cp:coreProperties>
</file>