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10" r:id="rId5"/>
  </p:sldMasterIdLst>
  <p:sldIdLst>
    <p:sldId id="456" r:id="rId6"/>
    <p:sldId id="330" r:id="rId7"/>
    <p:sldId id="432" r:id="rId8"/>
    <p:sldId id="433" r:id="rId9"/>
    <p:sldId id="434" r:id="rId10"/>
    <p:sldId id="435" r:id="rId11"/>
    <p:sldId id="436" r:id="rId12"/>
    <p:sldId id="327" r:id="rId13"/>
    <p:sldId id="469" r:id="rId14"/>
    <p:sldId id="280" r:id="rId15"/>
    <p:sldId id="282" r:id="rId16"/>
    <p:sldId id="299" r:id="rId17"/>
    <p:sldId id="300" r:id="rId18"/>
    <p:sldId id="301" r:id="rId19"/>
    <p:sldId id="4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68F63-3B02-4B24-BAB1-C0E1AAF92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1380A-8CA9-440E-8B08-136FEEEE8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099B0-554F-48D7-87C1-243D2D8C8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24C6-5613-4BAA-B1AD-750A39570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4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8B841-6312-4B95-8741-BE5E264A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D44954-014C-460D-BE2A-8738AA483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3578F-9315-4727-96D2-C9708E79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FF92D-86A5-48A6-9144-64D085DA6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1FAFA3-73B6-437A-BEAA-39FD69D55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FAB33-FCFE-48FD-9B9C-F1ECC7520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170C5-D29F-4F94-A528-7729A9F57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3F9A-FA32-4719-B472-E6E555BC4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62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EFFCC-A79E-4480-A8B4-23C8F0199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6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4" y="4198409"/>
            <a:ext cx="9228201" cy="1645920"/>
          </a:xfrm>
        </p:spPr>
        <p:txBody>
          <a:bodyPr/>
          <a:lstStyle>
            <a:lvl1pPr marL="0" indent="0" algn="l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8E94261-B1F5-4F8F-8FE7-B8922E7F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29DEC551-C825-47C3-8194-E5939655126D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0E2376-84D4-40B8-BF0A-A5CC4810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C50535E-9F28-47AF-B3AC-FB311315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E3562A28-DB30-4254-9A27-CC5134ADB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50B6-553D-4020-A0BE-4BACA8C1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F159-8964-4778-8F1E-AD402494C94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8765-CED0-40A9-A245-2FD2DD31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CA38-8251-4D8B-A398-300D6677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4357-76A2-4813-B894-8577D0A3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/>
          <a:lstStyle>
            <a:lvl1pPr>
              <a:lnSpc>
                <a:spcPct val="80000"/>
              </a:lnSpc>
              <a:defRPr sz="6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9DB7-E4DC-4283-9907-5744E6C6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BCFB-54BB-4D53-9D63-DD4D0D655E98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F962-5BF5-4F9A-A3B4-F1C3120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A655-6BC4-4AD9-BDF1-556632A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34DC1-3661-4D71-AB90-85F324D78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6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BAF793-24F1-407E-B027-ECC86523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6015C-54A9-46A0-AD95-6BDFC509C299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D14A9E-2165-4458-893B-220D5AC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2DE453-539F-486A-81D5-F3320A0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EEF77-64D1-4BCF-B77F-A95D8410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 b="0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D4A4C8-4E97-4046-A44D-45F6AEF2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BA46-DDF8-4EF5-B461-E163882DFF72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29E64-B8E1-47DA-AAAC-E9390C4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DCBCDB-80B4-49D0-BF5A-DFDD291D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4FCF-F570-4ED9-91AF-AA844B69F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A8BCEB-C81D-4AB8-AE71-E9EFF21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B42D-AFEC-4597-8126-678BA6A93365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460CB2-7A5C-481E-A008-09C4A3E9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6A0531-81E6-494C-90F5-FEAE0389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D5647-A606-4051-9F56-8E5E55B27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1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0E04AE-3297-4764-8648-804666CE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C6AFF-8131-47D8-8672-F802136A154A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716D35-7B0B-4685-9EE6-DC21ED1E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61C006-89CF-431B-B333-5FA1B843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8DB0-1C0D-486D-B139-F14F11B4A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59DD2E-C83D-46A3-A5B0-4E3CD79FCCE6}"/>
              </a:ext>
            </a:extLst>
          </p:cNvPr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5">
                <a:solidFill>
                  <a:srgbClr val="40404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6D6965D-A0BC-4DB1-BBF4-1376695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B365F-E26A-4D79-B4ED-C1556C86FE4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62F508-538C-46E8-BA37-2C7E459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5B20AEB-8FBD-4658-B8D7-A1336DEC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74B5A9DC-5963-4FE4-B9B8-0B414E0BC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7851A4-089F-49C7-BB3E-99F5A6F73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E2A79-65F1-4EDB-9F4F-7E19BFD38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9BD06-9A0C-4316-B53E-DA8022851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457D-EE3F-4598-AC62-7B076BAC1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271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71"/>
            <a:ext cx="10780776" cy="613283"/>
          </a:xfrm>
        </p:spPr>
        <p:txBody>
          <a:bodyPr anchor="b"/>
          <a:lstStyle>
            <a:lvl1pPr>
              <a:lnSpc>
                <a:spcPct val="85000"/>
              </a:lnSpc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4D4D4D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46CBD-DBA1-4720-A1DF-72E848A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D97DADC8-E7E4-48C3-984E-E8B46A713F3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6994-F863-453B-B6C8-8FFD9977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FA50-EEAF-409A-A6E1-1FCCBDD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89861444-55CB-4F5D-A041-84B2F7C18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B939-AB56-4362-AD48-2E65BB18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02F60-04C5-47AB-9523-CC567E5377E4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8FEA-FB67-40E8-B057-6DA25167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9ACF-A9C8-4A5E-B36B-775420AB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85A6-B2D7-49A3-A024-015AB1B1C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4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9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2CFF-7776-44A5-8073-0262B712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D11D-A1DE-4ECE-9241-34424E044100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65CF-AD16-4A5A-B788-2E34629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DD0F-EC31-4DA0-9A4A-AC43516A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A1A5-0843-47EA-8D6F-CF7E64BA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7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877169-2526-490A-B8D8-DEFBEDB64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5EB66-9BBC-4CB6-81C9-3E257E785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A1AA32-600C-43DA-BAB3-1F748394A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6599-3189-4A06-A4E7-5627BF22A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064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D27F12-26F7-435F-B201-BD3DFC602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66A40B-92C4-4262-B0C9-CAD751A2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D0BA0-3D97-49F0-B7AD-B27C95007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F8B76-2DC9-46BA-BE5B-BDC1A688A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820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9F8BA-683F-43F4-8265-27FDA4956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F1AA3E-7DE6-454E-BC64-50297D4BF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90B8D-80EB-4DBF-8D51-9211363F0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220BA-DA9F-49D5-830A-066BAED79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558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48067-70A2-43C8-90E3-DA2F43C35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09EE-484D-47C8-B097-9253EA8CA5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8A1E-6652-4B86-BE76-A1BC5FB8D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944A-F7E2-49B1-907B-745333C5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569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DA8CC9-B418-48C5-A962-97DB75028B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91305A-2259-4EFD-9CF2-CC8D0138A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06E996-8ED8-49A4-9B94-E36D2F8F5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2D22A-017D-43FE-B203-FAAF825C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852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9DD05E-F819-4B8C-B7E2-B8777E484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0B5690-35F2-4DC7-AB1B-0B6765484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B20AF2-AC21-4DF0-8466-CD6433F0F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CC1FB-70CD-496A-9097-299BA533E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706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B6CCC13-1DD0-4560-BF71-957074E5F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363B7B-6E14-4040-839D-1D0B6E73A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80BE53-7C8D-4E31-84EC-4B416671C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C2AC6-77D1-415B-B21D-AF73C1FA49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0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8C32F6-1AE7-491B-B64A-B80C410A1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4AD9BA-5E14-4888-BCFF-A6209FF7F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D182AC-4B12-48DC-B24F-639689EED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000C-6A36-493E-8F75-0208700D4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6924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1F239-D19A-4EE7-91DE-5BA129218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2A40D-735C-4831-A64D-57B97B3E3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A767-75C9-42AA-B229-20B846967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6005-422C-4D8D-90EF-E3237FA75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993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364E-C7B1-4F4B-8AFE-006AB436A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4C1B5-A463-41D7-90C8-3F4288B0EF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90141-BF08-46D4-A971-893558CD9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D2E7-5EE6-4ED3-BD62-ABC245A2A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50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B2F998-C052-4EE2-A32C-5C9839142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C2699-74C5-47DB-A9D8-C67F78A23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E9356-AF9A-4442-BE57-A218E4FFF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40384-F8E6-4CFA-A68D-7ACE6B068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11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1E16BD-3986-447D-BE70-0093D74C9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76CA70-E7D9-4991-8D89-24BF61CD7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EC0057-2592-43F5-95D5-CAA158C42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C0820-D43C-469F-A804-E2187458F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269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2B0EE-EAE1-46D3-A19F-6BFD70C17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550447-D354-4757-AA69-1D4F3BAA0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7E2B5A-78A3-493C-895D-D50AE7F96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06FD-ECFC-4A4C-9AFD-E57CFA286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02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E36ABE-86C1-49CD-8596-CB2E10714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3C8E50-9E31-44EF-A9BC-ABB901045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05575C-7DD9-4590-9BA8-417FD2768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51DFC-8AE3-4338-A739-1916F9AC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6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24EC40-7CBC-4825-B49D-48C9F1795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9B13C8-35E0-4602-A84E-42B0724630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002034-7BED-4E8B-93F8-8C90C585E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3E06-568D-4E68-A6C3-32882BCB9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5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24E2F-D82A-47E2-805B-A30628EFC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33966-9C9A-454C-8274-FB26583488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F0623-7798-4F80-A04E-4584C7BD6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BE56E-3AB6-4F11-BC23-3503BB26A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2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E2821E-48FB-442C-A733-523793F2DE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2322E2-B9C9-429F-9935-3DB25C5AD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87CFA8-0AE5-4A67-874F-7F9F7F0EC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4C852-93C0-40FE-8085-25304608A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2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52902C-F0AC-4AF2-A3EE-42CE97C4B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06A890-4041-4D7C-B04E-B0DD100B3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7A8369-CD3A-4BC4-AB16-DAB03FC36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1D414-C6EE-4090-81E0-5EA8E0DE9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3D318-212E-48AE-8FA1-9744F993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452C9-61E3-4C42-BD56-FFB8AF4F5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D7284-4C81-48BC-B26E-68EE4E183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CA9A-81A6-4911-A2E9-041DF5F3F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085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26C0A8-FC4B-4DA0-8390-721900B6A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04778D-9204-47DA-8C07-B226A2A166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3F8747-5559-49BA-8AA2-7268858D0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C7CA7-84DE-4013-8982-BA6226CEC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8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855BC-BBDF-4721-BBC2-0042D4B9D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749B3-5721-482B-B57D-A0395DDC9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8F331-4180-473A-935E-1431EF1D2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72DCB-6B1C-4745-BE6A-3C1EC3F0D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3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C7356-6FE9-4A49-BC36-2B2F52DCB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30948-6DCC-4BB1-BC6C-2EA8C780C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2F132-BCBE-4912-9E71-67F74B803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B4CB-3C0D-4A0D-BA93-3EE7155D0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1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18634E-0CC7-4D1D-9B34-A093C2B8E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EBF3F-58E9-405F-8144-38901D846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5F9924-4E76-4F2E-B448-BDD27FDA0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4C1A7-EBC6-41AB-B970-181975A8F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72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71AA6B-C8C2-4A3D-9290-AD95BA07F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601E4-465F-4E2C-90CA-B9102D9AE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BD9FAD-2218-4891-A097-A029F1448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57BB-7C9E-4D41-9346-1E7BD3E3C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33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5E82F8-712F-45C3-9590-14A72876B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94FA55-1815-4064-A394-A82DC0898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F6276D-4026-405E-9F6D-90749CE27A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B1D9C-2FD7-42A1-9036-F8F94DFC3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82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BF300-D5EC-4C8C-B124-E8D26CC30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3A1C3-BCCA-48A8-8B50-68323D4F8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13659-0319-42A9-8E8F-23C7847BA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A3C6E-B6CD-40EC-846A-DE78CD64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3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348D8E-D5C0-45D8-AF12-232E1A583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93FE34-A748-48A1-BA45-B60061BC6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C3C3D-A9E1-45EE-98CB-C0F7DF3F0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0E78A-906E-433F-A887-D26472C072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0469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411E54-CF88-408E-82F4-153EF2284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781C68-54C7-491E-B81F-96E4F1DE0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B3121-1A6B-4CA2-A9CE-9BBA0F71C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B21D-34E7-49C4-B3B4-8994FDBE5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173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E4AD25-7132-44E1-9E97-4E66DAD84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610D43-9F3C-4BA4-B2FA-E7AB0793C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81F176-DFC7-4011-997C-5DE84A0CA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C505-AFAF-4556-84CE-2007D670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CBBC53-0F09-42A9-B866-72AF73C32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54CA12-FCE5-4CC4-AC66-358462729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BB0B80-3E62-4478-A9C9-A77A56B18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E77B2-DCE5-43E9-BEF7-DD3C76614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820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2E200-9945-40A4-9157-752F05CB2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81A9C-67A4-47AE-BA81-6E93FD9D3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ED900-8C51-49D3-8825-125A25E18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A37E8-9E4C-4305-BB84-726D3E9F2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880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BD801C-B6E9-424C-AD50-B67462951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F8927F-2A07-41B4-B72B-12F430551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54FF51-097B-49E9-833A-70D9BA703E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B95E1-FB70-4551-9CAE-A15367FE0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0421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D226758-C3E0-4FD3-A07B-FD7C7BB7B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78FC38-2B1B-4BCF-A695-3C2E26C1C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0DCC87-AC82-4BAC-B911-475A27182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4773A-0314-4820-9FFF-B062426EE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6501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651CC16-9C2B-48C0-B680-1926C26C2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74A32C-0FCD-4C53-B168-D11C44604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577F50-4024-4EA9-9E3F-D77B6A61E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6725-6A93-42BB-98C6-FE8C2916A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760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6CD80-E79B-4C1D-8DB0-862F72A51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7D19E-AA62-4866-B390-860AB2EF8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4A37-E34C-40F9-AE3C-C6CB4BF72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37A2-FB80-4989-89E0-0DA6F56D8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9713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33377-B92D-4AF8-AF80-646AEEA18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1DE11-B244-4A89-AA7D-590DFC4432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038C0-3433-4318-A21F-E47DA603A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51C93-FC97-4928-9948-FF3C2B97F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6889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53ADB0-C491-430D-B97F-009835410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E99CED-13BB-40BC-B8B5-4BF588F4E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6727ED-8379-476B-9263-B0CBCF137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4F6DC-B42A-4888-9CB8-ADF84CE10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561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6F7A52-F11C-4B35-ABAF-BD097CF7A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2FAFAF-BBCB-4143-9FBB-6547CA235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30C5E7-62C3-4864-8D56-EEF6980FCE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41310-EEAE-43D3-AEFB-745FF76BF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349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D4F0FC-6AB2-4E38-9239-5EB379FA7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08C505-4660-4B9A-A0E3-3CB45D8C0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576FC-8222-4FF9-886A-582DDAB8C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3257-3D02-41BC-AE47-F99C28D3C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885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400D7-3252-4C07-934C-B6540BC28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F3ADE-BEFA-43CF-92A1-A861CC25F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1A654-6138-43CF-BF8B-0168AB2CB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30FC5-6D3C-432F-BF43-FD9FEAAC49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5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FD8C61-9317-4474-961A-82DDAECD0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522ABE-06DB-43F2-99D0-28A3AA309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B30AF1-2D9B-470E-BDDF-F27B204C7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022C-E5CE-44A0-9B0C-D94A550E8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42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2CF955-69A8-4C84-9ED8-995CAFBA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2681C3-9D03-45CD-A66C-E8F52E2C9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001D73-8A44-4FD4-A1C8-A5CD27E03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E750-0AF9-467A-83F5-EB5453B8A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FB741-FACC-4214-91C1-FF1FEBFD6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87C4-B71D-4FCF-9315-3980ABA1A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92458-3E0B-4600-B156-52BB4CC26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ACCD-4CD8-441E-BA5D-DAB1C7EB7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62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402A-2341-438F-9B97-C12DCA8F2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440A-F41A-4908-8030-4EC4673B5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674D9-4C9A-4B0A-90E0-7F369B9BB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C7F-9044-4D18-B37B-FF7F4F2B0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BD5636-1846-4E16-A800-E1CE0E3D6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FE4284-00CB-4CBB-A12B-75E964657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8CDC25-4F8D-423A-B964-C8D0469260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5CE217-14CA-46FB-A6D8-9BFC9C91E9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A2F5FD8-76B6-4EE1-9175-44C71E7E0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A9142B-524E-45FA-910C-34A6F0B54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6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D5C1E-0364-47CB-9254-D7D792B3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5" y="500063"/>
            <a:ext cx="10771716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5837A79-0AE9-498C-BB34-59055D549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1993900"/>
            <a:ext cx="1075266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0450-A74C-424A-A7FE-AD4566B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411913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fld id="{6726DD30-E3ED-4132-B6C7-1BE0953B890D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20F6-9B3C-41ED-93E3-C8F68F08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554788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E387-092D-44D0-853D-3C6B8E6D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0667" y="5829300"/>
            <a:ext cx="2927351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437945-05F5-4624-9FA9-B7BE6D53D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9pPr>
    </p:titleStyle>
    <p:bodyStyle>
      <a:lvl1pPr marL="68263" indent="-68263" algn="l" defTabSz="685800" rtl="0" eaLnBrk="0" fontAlgn="base" hangingPunct="0">
        <a:lnSpc>
          <a:spcPct val="85000"/>
        </a:lnSpc>
        <a:spcBef>
          <a:spcPts val="975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04788" indent="-257175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1695E5-AE2C-4E9F-8A2B-7F2C1AFBB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BA8AB0-0DD7-44B4-AB7E-D7EBCF5F8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FF0237-D717-4D8A-BE7A-BB2CCD7EDC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295006-4032-430C-9990-F073F498C9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0FA17C-D8E3-449E-93EA-D078258913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1843DDC-88F8-4AC9-877F-CD0CACD64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7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B416AFB-152B-4430-B895-6951CAD7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9F332C-5C07-4A9C-BA8F-A3AFD2035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19999E-B0BF-4A52-9229-4499B2C75F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BD2B5CA-BCFD-4218-B9AC-69E8FA0D37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23A22C5-0E46-494E-BFC0-AA68AF0CEC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1E4A97-A397-4294-BF61-7E3B57D0E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398472-6CED-4F9D-A11B-55F10EFEA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6F912D-0B9B-4E94-B29D-D91DCC42D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40942A3-0336-4331-981F-C8C484388D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3AE2F8-948C-4318-9B3D-357846DD32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907FAE-81CF-4A06-87CC-BA55BA3FD1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D68658F-3A25-49D2-8817-D2B37DB9BD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1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&quot;&quot;">
            <a:extLst>
              <a:ext uri="{FF2B5EF4-FFF2-40B4-BE49-F238E27FC236}">
                <a16:creationId xmlns:a16="http://schemas.microsoft.com/office/drawing/2014/main" id="{4F289C2A-18A7-42A7-BC77-F8940A2EA2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16738" y="857250"/>
            <a:ext cx="260826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 sz="135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31C5E-6351-47F6-9F80-37A85C1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433" y="222250"/>
            <a:ext cx="3200400" cy="425450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25" b="1" i="1" u="sng" dirty="0">
                <a:solidFill>
                  <a:srgbClr val="FF0000"/>
                </a:solidFill>
              </a:rPr>
              <a:t>Modern  Control Theory</a:t>
            </a:r>
            <a:endParaRPr lang="en-IN" sz="2625" b="1" i="1" u="sng" dirty="0">
              <a:solidFill>
                <a:srgbClr val="FF0000"/>
              </a:solidFill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213774A5-7840-462F-BA4E-957DD3C8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r="22086" b="-2"/>
          <a:stretch>
            <a:fillRect/>
          </a:stretch>
        </p:blipFill>
        <p:spPr bwMode="auto">
          <a:xfrm>
            <a:off x="2057400" y="839789"/>
            <a:ext cx="4859338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D929-1E4D-425E-B023-FEB2C8BF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738" y="1066800"/>
            <a:ext cx="2562225" cy="4724400"/>
          </a:xfrm>
        </p:spPr>
        <p:txBody>
          <a:bodyPr rtlCol="0" anchor="ctr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17</a:t>
            </a:r>
          </a:p>
          <a:p>
            <a:pPr marL="136525" lvl="1" indent="0" eaLnBrk="1" fontAlgn="auto" hangingPunct="1">
              <a:spcAft>
                <a:spcPts val="0"/>
              </a:spcAft>
              <a:buNone/>
              <a:defRPr/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i="1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i="1" dirty="0">
                <a:solidFill>
                  <a:srgbClr val="FF0000"/>
                </a:solidFill>
              </a:rPr>
              <a:t> A step-by-step    Approach towards   Derivation of the Kalman Filter  in a Bayesian Framework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496AA76-38C0-42A7-9EB9-C66E42DEF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010400" cy="312738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i="1" dirty="0"/>
              <a:t>Computing the Mean &amp; Covariance of the “</a:t>
            </a:r>
            <a:r>
              <a:rPr lang="en-US" altLang="en-US" sz="1800" b="1" i="1" dirty="0"/>
              <a:t>Prior”</a:t>
            </a:r>
            <a:r>
              <a:rPr lang="en-US" altLang="en-US" sz="1800" i="1" dirty="0"/>
              <a:t> Function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B9762A1-9439-4642-9404-3E387A46B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9778" y="615864"/>
            <a:ext cx="8534400" cy="6019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3316" name="Line 5">
            <a:extLst>
              <a:ext uri="{FF2B5EF4-FFF2-40B4-BE49-F238E27FC236}">
                <a16:creationId xmlns:a16="http://schemas.microsoft.com/office/drawing/2014/main" id="{4034D518-6483-41F1-865C-F872899E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A89484FE-3B2E-4F7E-84BD-350E66C9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13318" name="Rectangle 8">
            <a:extLst>
              <a:ext uri="{FF2B5EF4-FFF2-40B4-BE49-F238E27FC236}">
                <a16:creationId xmlns:a16="http://schemas.microsoft.com/office/drawing/2014/main" id="{DAE6009F-BB65-4563-9AB2-7C731FF7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19" name="Oval 9">
            <a:extLst>
              <a:ext uri="{FF2B5EF4-FFF2-40B4-BE49-F238E27FC236}">
                <a16:creationId xmlns:a16="http://schemas.microsoft.com/office/drawing/2014/main" id="{55992B43-8D65-42A4-B0E9-4708EC99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0" name="Oval 10">
            <a:extLst>
              <a:ext uri="{FF2B5EF4-FFF2-40B4-BE49-F238E27FC236}">
                <a16:creationId xmlns:a16="http://schemas.microsoft.com/office/drawing/2014/main" id="{EAC57ABB-1C72-4E8F-8432-61AD1E09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1" name="Oval 11">
            <a:extLst>
              <a:ext uri="{FF2B5EF4-FFF2-40B4-BE49-F238E27FC236}">
                <a16:creationId xmlns:a16="http://schemas.microsoft.com/office/drawing/2014/main" id="{7FE8D183-4C32-46AA-9423-70F72882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3322" name="Rectangle 12">
            <a:extLst>
              <a:ext uri="{FF2B5EF4-FFF2-40B4-BE49-F238E27FC236}">
                <a16:creationId xmlns:a16="http://schemas.microsoft.com/office/drawing/2014/main" id="{C3841FA8-68FC-427D-96DA-B3072930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13323" name="Rectangle 13">
            <a:extLst>
              <a:ext uri="{FF2B5EF4-FFF2-40B4-BE49-F238E27FC236}">
                <a16:creationId xmlns:a16="http://schemas.microsoft.com/office/drawing/2014/main" id="{CCB4CFB2-8A16-4AD1-B78A-09FFE554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62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4" name="Rectangle 14">
            <a:extLst>
              <a:ext uri="{FF2B5EF4-FFF2-40B4-BE49-F238E27FC236}">
                <a16:creationId xmlns:a16="http://schemas.microsoft.com/office/drawing/2014/main" id="{EF5B2DC1-039B-4BF5-8DBF-E6E546F97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7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5" name="Rectangle 15">
            <a:extLst>
              <a:ext uri="{FF2B5EF4-FFF2-40B4-BE49-F238E27FC236}">
                <a16:creationId xmlns:a16="http://schemas.microsoft.com/office/drawing/2014/main" id="{8F18562F-7209-4867-8FF7-EC9F147C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05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13326" name="Rectangle 16">
            <a:extLst>
              <a:ext uri="{FF2B5EF4-FFF2-40B4-BE49-F238E27FC236}">
                <a16:creationId xmlns:a16="http://schemas.microsoft.com/office/drawing/2014/main" id="{B0375DA7-9C3C-468A-B5E5-B6E83D6F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05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13327" name="Line 17">
            <a:extLst>
              <a:ext uri="{FF2B5EF4-FFF2-40B4-BE49-F238E27FC236}">
                <a16:creationId xmlns:a16="http://schemas.microsoft.com/office/drawing/2014/main" id="{D00E6097-59E5-40B1-99FD-6DBFE0B63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9624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8" name="Rectangle 18">
            <a:extLst>
              <a:ext uri="{FF2B5EF4-FFF2-40B4-BE49-F238E27FC236}">
                <a16:creationId xmlns:a16="http://schemas.microsoft.com/office/drawing/2014/main" id="{670AAEB3-5A4F-442D-94F7-1FC838BD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319" y="3810000"/>
            <a:ext cx="89788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13330" name="Rectangle 20">
            <a:extLst>
              <a:ext uri="{FF2B5EF4-FFF2-40B4-BE49-F238E27FC236}">
                <a16:creationId xmlns:a16="http://schemas.microsoft.com/office/drawing/2014/main" id="{566D9D76-C89C-49F9-A604-D1E6612A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8001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9235" name="Picture 22">
            <a:extLst>
              <a:ext uri="{FF2B5EF4-FFF2-40B4-BE49-F238E27FC236}">
                <a16:creationId xmlns:a16="http://schemas.microsoft.com/office/drawing/2014/main" id="{463F9E94-54CD-472E-B94E-A4DAC81E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958850"/>
            <a:ext cx="43291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3">
            <a:extLst>
              <a:ext uri="{FF2B5EF4-FFF2-40B4-BE49-F238E27FC236}">
                <a16:creationId xmlns:a16="http://schemas.microsoft.com/office/drawing/2014/main" id="{926E400C-E43C-43B8-9CF9-6BFC46DB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524000"/>
            <a:ext cx="35766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6">
            <a:extLst>
              <a:ext uri="{FF2B5EF4-FFF2-40B4-BE49-F238E27FC236}">
                <a16:creationId xmlns:a16="http://schemas.microsoft.com/office/drawing/2014/main" id="{5AD6D3D4-E789-43D8-8735-1B9CF068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1"/>
            <a:ext cx="3886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8">
            <a:extLst>
              <a:ext uri="{FF2B5EF4-FFF2-40B4-BE49-F238E27FC236}">
                <a16:creationId xmlns:a16="http://schemas.microsoft.com/office/drawing/2014/main" id="{F46A3ADF-93C3-45EF-AD09-A2D910E3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2819401"/>
            <a:ext cx="3429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29">
            <a:extLst>
              <a:ext uri="{FF2B5EF4-FFF2-40B4-BE49-F238E27FC236}">
                <a16:creationId xmlns:a16="http://schemas.microsoft.com/office/drawing/2014/main" id="{60DE5F87-BDB6-46BB-A6AF-DDC01DB4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4352925"/>
            <a:ext cx="3219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Line 31">
            <a:extLst>
              <a:ext uri="{FF2B5EF4-FFF2-40B4-BE49-F238E27FC236}">
                <a16:creationId xmlns:a16="http://schemas.microsoft.com/office/drawing/2014/main" id="{FAFC3F56-7FAA-492C-A276-234E55EE82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7" name="Line 32">
            <a:extLst>
              <a:ext uri="{FF2B5EF4-FFF2-40B4-BE49-F238E27FC236}">
                <a16:creationId xmlns:a16="http://schemas.microsoft.com/office/drawing/2014/main" id="{D32534B8-7F9D-44C2-9E64-FE125A9F0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743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8" name="Line 33">
            <a:extLst>
              <a:ext uri="{FF2B5EF4-FFF2-40B4-BE49-F238E27FC236}">
                <a16:creationId xmlns:a16="http://schemas.microsoft.com/office/drawing/2014/main" id="{D43D4895-5422-4A21-8D0B-6F8A0F8B0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9" name="Line 34">
            <a:extLst>
              <a:ext uri="{FF2B5EF4-FFF2-40B4-BE49-F238E27FC236}">
                <a16:creationId xmlns:a16="http://schemas.microsoft.com/office/drawing/2014/main" id="{46C757F2-CFE0-48C7-9FA2-ECFE3F889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44" name="Picture 35">
            <a:extLst>
              <a:ext uri="{FF2B5EF4-FFF2-40B4-BE49-F238E27FC236}">
                <a16:creationId xmlns:a16="http://schemas.microsoft.com/office/drawing/2014/main" id="{E51898ED-D6C2-4409-BD26-AE0F8BD3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5105401"/>
            <a:ext cx="194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5" name="Picture 36">
            <a:extLst>
              <a:ext uri="{FF2B5EF4-FFF2-40B4-BE49-F238E27FC236}">
                <a16:creationId xmlns:a16="http://schemas.microsoft.com/office/drawing/2014/main" id="{9B76E0A5-84FB-4C93-BA72-64536FE9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5595938"/>
            <a:ext cx="20574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6" name="Picture 38">
            <a:extLst>
              <a:ext uri="{FF2B5EF4-FFF2-40B4-BE49-F238E27FC236}">
                <a16:creationId xmlns:a16="http://schemas.microsoft.com/office/drawing/2014/main" id="{A454C73D-A365-4FFE-8761-C2F898DF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9" y="6184901"/>
            <a:ext cx="33242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7" name="Picture 39">
            <a:extLst>
              <a:ext uri="{FF2B5EF4-FFF2-40B4-BE49-F238E27FC236}">
                <a16:creationId xmlns:a16="http://schemas.microsoft.com/office/drawing/2014/main" id="{99B9AD47-6BFE-48A6-B0D6-6403CAC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137275"/>
            <a:ext cx="4305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8" name="Line 40">
            <a:extLst>
              <a:ext uri="{FF2B5EF4-FFF2-40B4-BE49-F238E27FC236}">
                <a16:creationId xmlns:a16="http://schemas.microsoft.com/office/drawing/2014/main" id="{F7FC69DC-3952-40B0-A7D2-BF7519996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5" y="6346825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4E22A212-6DDD-4839-B4E7-C8E42492F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32" y="3778249"/>
            <a:ext cx="880761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CD6E0FA9-5DBC-4FC7-A230-8462FC1D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32" y="3778249"/>
            <a:ext cx="804862" cy="3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0808EF1-513C-47DA-91B3-90EC798BEE6E}"/>
              </a:ext>
            </a:extLst>
          </p:cNvPr>
          <p:cNvSpPr/>
          <p:nvPr/>
        </p:nvSpPr>
        <p:spPr>
          <a:xfrm>
            <a:off x="5335290" y="3548063"/>
            <a:ext cx="800100" cy="1857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B53DEB0-2269-4F4B-B787-7289E6AC66A0}"/>
              </a:ext>
            </a:extLst>
          </p:cNvPr>
          <p:cNvSpPr/>
          <p:nvPr/>
        </p:nvSpPr>
        <p:spPr>
          <a:xfrm>
            <a:off x="7810502" y="2721703"/>
            <a:ext cx="419098" cy="1651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247828FD-F42B-494E-8598-AB01326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2B545171-8B4D-4310-8A26-33BDF638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EF673119-FFEF-4B87-956A-250B6739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0" cy="3071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D9A3CD9C-22E5-4127-B38D-956CB13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733" y="370020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06A6934E-F65C-4C18-8573-300E79A2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5" y="4366482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343" name="Oval 9">
            <a:extLst>
              <a:ext uri="{FF2B5EF4-FFF2-40B4-BE49-F238E27FC236}">
                <a16:creationId xmlns:a16="http://schemas.microsoft.com/office/drawing/2014/main" id="{FDE84A60-0D20-4D2E-BFC2-50980D08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4344" name="Oval 10">
            <a:extLst>
              <a:ext uri="{FF2B5EF4-FFF2-40B4-BE49-F238E27FC236}">
                <a16:creationId xmlns:a16="http://schemas.microsoft.com/office/drawing/2014/main" id="{288DAB8D-7A34-4882-955C-C957FF1D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4345" name="Oval 11">
            <a:extLst>
              <a:ext uri="{FF2B5EF4-FFF2-40B4-BE49-F238E27FC236}">
                <a16:creationId xmlns:a16="http://schemas.microsoft.com/office/drawing/2014/main" id="{A1B1FEBF-95EF-42E0-86D0-1BA4E366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9D98B949-25B2-47F1-8DCF-28E08BC2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F33A1FF5-B496-4ACD-B427-58790F65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67" y="371371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5AC38B37-CADB-483C-A822-10BF8065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18" y="436927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349" name="Rectangle 15">
            <a:extLst>
              <a:ext uri="{FF2B5EF4-FFF2-40B4-BE49-F238E27FC236}">
                <a16:creationId xmlns:a16="http://schemas.microsoft.com/office/drawing/2014/main" id="{19F68775-E3CD-40EC-AF1F-A1B8BAA5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2819400"/>
            <a:ext cx="4254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14350" name="Rectangle 16">
            <a:extLst>
              <a:ext uri="{FF2B5EF4-FFF2-40B4-BE49-F238E27FC236}">
                <a16:creationId xmlns:a16="http://schemas.microsoft.com/office/drawing/2014/main" id="{1F0EFB6D-1589-4F81-A4FF-805E5181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822895"/>
            <a:ext cx="425449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14352" name="Rectangle 18">
            <a:extLst>
              <a:ext uri="{FF2B5EF4-FFF2-40B4-BE49-F238E27FC236}">
                <a16:creationId xmlns:a16="http://schemas.microsoft.com/office/drawing/2014/main" id="{3FD28489-33A8-43E3-911B-EC31ADB9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75" y="2303853"/>
            <a:ext cx="85288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14354" name="Rectangle 20">
            <a:extLst>
              <a:ext uri="{FF2B5EF4-FFF2-40B4-BE49-F238E27FC236}">
                <a16:creationId xmlns:a16="http://schemas.microsoft.com/office/drawing/2014/main" id="{73DCF4BE-F503-40B5-9690-7C255CB5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48" y="1524000"/>
            <a:ext cx="68580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14355" name="Picture 23">
            <a:extLst>
              <a:ext uri="{FF2B5EF4-FFF2-40B4-BE49-F238E27FC236}">
                <a16:creationId xmlns:a16="http://schemas.microsoft.com/office/drawing/2014/main" id="{8AE2023A-D1D3-4B6C-B47D-CD618EA2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26" y="176216"/>
            <a:ext cx="3258804" cy="56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4">
            <a:extLst>
              <a:ext uri="{FF2B5EF4-FFF2-40B4-BE49-F238E27FC236}">
                <a16:creationId xmlns:a16="http://schemas.microsoft.com/office/drawing/2014/main" id="{522A2CDD-A56A-4099-86C0-83E66697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7" y="219493"/>
            <a:ext cx="3258804" cy="4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5">
            <a:extLst>
              <a:ext uri="{FF2B5EF4-FFF2-40B4-BE49-F238E27FC236}">
                <a16:creationId xmlns:a16="http://schemas.microsoft.com/office/drawing/2014/main" id="{4AFF2794-2DDE-49D0-A9C5-A026C248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774" y="679808"/>
            <a:ext cx="1981200" cy="3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6">
            <a:extLst>
              <a:ext uri="{FF2B5EF4-FFF2-40B4-BE49-F238E27FC236}">
                <a16:creationId xmlns:a16="http://schemas.microsoft.com/office/drawing/2014/main" id="{939FD669-3D7F-4F14-ACC3-4F1749A8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9" y="1127863"/>
            <a:ext cx="2008146" cy="6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1" name="Picture 33">
            <a:extLst>
              <a:ext uri="{FF2B5EF4-FFF2-40B4-BE49-F238E27FC236}">
                <a16:creationId xmlns:a16="http://schemas.microsoft.com/office/drawing/2014/main" id="{9179DE4C-E967-466A-8A44-1A7EBA7D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17" y="3677885"/>
            <a:ext cx="35496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Oval 34">
            <a:extLst>
              <a:ext uri="{FF2B5EF4-FFF2-40B4-BE49-F238E27FC236}">
                <a16:creationId xmlns:a16="http://schemas.microsoft.com/office/drawing/2014/main" id="{772A1146-5A77-4FCD-A1EB-99BDB52F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32350"/>
            <a:ext cx="20574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solidFill>
                  <a:srgbClr val="000000"/>
                </a:solidFill>
              </a:rPr>
              <a:t>To Show that Each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solidFill>
                  <a:srgbClr val="000000"/>
                </a:solidFill>
              </a:rPr>
              <a:t>Term 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 dirty="0">
                <a:solidFill>
                  <a:srgbClr val="000000"/>
                </a:solidFill>
              </a:rPr>
              <a:t>Gaussian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2994C7C-9F10-452B-8320-53389271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87" y="5601065"/>
            <a:ext cx="3231919" cy="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B7BD44-8FFE-4BE4-A0E7-B40A1A088686}"/>
              </a:ext>
            </a:extLst>
          </p:cNvPr>
          <p:cNvSpPr/>
          <p:nvPr/>
        </p:nvSpPr>
        <p:spPr>
          <a:xfrm>
            <a:off x="394283" y="201336"/>
            <a:ext cx="6633448" cy="583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2E72B9-D419-4FF6-9CA0-96F550BF581F}"/>
              </a:ext>
            </a:extLst>
          </p:cNvPr>
          <p:cNvSpPr/>
          <p:nvPr/>
        </p:nvSpPr>
        <p:spPr>
          <a:xfrm>
            <a:off x="5434940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0434D66-0CD9-46FE-B6BB-54AF1F3D397E}"/>
              </a:ext>
            </a:extLst>
          </p:cNvPr>
          <p:cNvSpPr/>
          <p:nvPr/>
        </p:nvSpPr>
        <p:spPr>
          <a:xfrm>
            <a:off x="6463639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1245922C-43FB-4D2A-A17E-A1DBC84F5126}"/>
              </a:ext>
            </a:extLst>
          </p:cNvPr>
          <p:cNvSpPr/>
          <p:nvPr/>
        </p:nvSpPr>
        <p:spPr>
          <a:xfrm>
            <a:off x="7145188" y="5292783"/>
            <a:ext cx="494438" cy="102734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7BD17E68-287E-4869-9C57-2320CEF1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t="8529" b="35461"/>
          <a:stretch/>
        </p:blipFill>
        <p:spPr bwMode="auto">
          <a:xfrm>
            <a:off x="427996" y="2268205"/>
            <a:ext cx="1562564" cy="7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68B013BC-E494-4551-AB21-4EC9E7FDE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44010" r="17248" b="25362"/>
          <a:stretch/>
        </p:blipFill>
        <p:spPr bwMode="auto">
          <a:xfrm>
            <a:off x="196588" y="3915680"/>
            <a:ext cx="2199479" cy="62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5BB65A89-C175-4753-8EB2-80367841A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t="53244" r="30557" b="24459"/>
          <a:stretch/>
        </p:blipFill>
        <p:spPr bwMode="auto">
          <a:xfrm>
            <a:off x="329738" y="5710702"/>
            <a:ext cx="2896064" cy="5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FFB9184-4894-437B-9140-7326DE68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3"/>
          <a:stretch/>
        </p:blipFill>
        <p:spPr bwMode="auto">
          <a:xfrm>
            <a:off x="3856" y="5014490"/>
            <a:ext cx="4651449" cy="4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7B4734E9-11C6-4CD2-AFA0-9A8ED1F5F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83594"/>
          <a:stretch/>
        </p:blipFill>
        <p:spPr bwMode="auto">
          <a:xfrm>
            <a:off x="97283" y="3520022"/>
            <a:ext cx="287708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05238D5-B217-4200-A7D6-1FB30B31B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t="65391" r="4762" b="13888"/>
          <a:stretch/>
        </p:blipFill>
        <p:spPr bwMode="auto">
          <a:xfrm>
            <a:off x="8515880" y="2238686"/>
            <a:ext cx="3527556" cy="58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28">
            <a:extLst>
              <a:ext uri="{FF2B5EF4-FFF2-40B4-BE49-F238E27FC236}">
                <a16:creationId xmlns:a16="http://schemas.microsoft.com/office/drawing/2014/main" id="{D18F7CD2-97A8-480B-A467-F4CA80CF5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t="55753" r="7559" b="12382"/>
          <a:stretch/>
        </p:blipFill>
        <p:spPr bwMode="auto">
          <a:xfrm>
            <a:off x="8497285" y="3834952"/>
            <a:ext cx="3480634" cy="104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28">
            <a:extLst>
              <a:ext uri="{FF2B5EF4-FFF2-40B4-BE49-F238E27FC236}">
                <a16:creationId xmlns:a16="http://schemas.microsoft.com/office/drawing/2014/main" id="{936C1265-8261-4979-8A0E-818E6E827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9"/>
          <a:stretch/>
        </p:blipFill>
        <p:spPr bwMode="auto">
          <a:xfrm>
            <a:off x="8001000" y="5068784"/>
            <a:ext cx="4113681" cy="2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725EE-8CCC-4EA8-A7C6-563C5E66659D}"/>
              </a:ext>
            </a:extLst>
          </p:cNvPr>
          <p:cNvSpPr/>
          <p:nvPr/>
        </p:nvSpPr>
        <p:spPr>
          <a:xfrm>
            <a:off x="291787" y="2268205"/>
            <a:ext cx="1725776" cy="779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CD7C8-4493-4683-98F2-ACA9DD4A7AE2}"/>
              </a:ext>
            </a:extLst>
          </p:cNvPr>
          <p:cNvSpPr/>
          <p:nvPr/>
        </p:nvSpPr>
        <p:spPr>
          <a:xfrm>
            <a:off x="216913" y="3905738"/>
            <a:ext cx="2199478" cy="602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420CA-8CA3-4824-A526-511AD29A2272}"/>
              </a:ext>
            </a:extLst>
          </p:cNvPr>
          <p:cNvSpPr/>
          <p:nvPr/>
        </p:nvSpPr>
        <p:spPr>
          <a:xfrm>
            <a:off x="309621" y="5610306"/>
            <a:ext cx="2975456" cy="669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FD9EC3-BE66-49C9-8036-C877FD45C873}"/>
              </a:ext>
            </a:extLst>
          </p:cNvPr>
          <p:cNvSpPr/>
          <p:nvPr/>
        </p:nvSpPr>
        <p:spPr>
          <a:xfrm>
            <a:off x="8543393" y="2201507"/>
            <a:ext cx="3496557" cy="650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83095A-74B5-40A7-9CA0-4AC14EC2CD77}"/>
              </a:ext>
            </a:extLst>
          </p:cNvPr>
          <p:cNvSpPr/>
          <p:nvPr/>
        </p:nvSpPr>
        <p:spPr>
          <a:xfrm>
            <a:off x="8525849" y="3734961"/>
            <a:ext cx="3496557" cy="118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937FD7-1635-422E-A078-EDFC6A585E74}"/>
              </a:ext>
            </a:extLst>
          </p:cNvPr>
          <p:cNvSpPr/>
          <p:nvPr/>
        </p:nvSpPr>
        <p:spPr>
          <a:xfrm>
            <a:off x="4700194" y="2357500"/>
            <a:ext cx="2327538" cy="240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CBB32-47EF-41B4-AFAA-0980AE97F8F5}"/>
              </a:ext>
            </a:extLst>
          </p:cNvPr>
          <p:cNvSpPr/>
          <p:nvPr/>
        </p:nvSpPr>
        <p:spPr>
          <a:xfrm>
            <a:off x="7755875" y="1897800"/>
            <a:ext cx="425450" cy="2199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08CD4-CA36-481E-9293-85B6F20F17EC}"/>
              </a:ext>
            </a:extLst>
          </p:cNvPr>
          <p:cNvSpPr/>
          <p:nvPr/>
        </p:nvSpPr>
        <p:spPr>
          <a:xfrm>
            <a:off x="4025901" y="5759451"/>
            <a:ext cx="3231919" cy="590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839D35D-1D89-4CBF-A1EE-1C00FB48986A}"/>
              </a:ext>
            </a:extLst>
          </p:cNvPr>
          <p:cNvSpPr/>
          <p:nvPr/>
        </p:nvSpPr>
        <p:spPr>
          <a:xfrm>
            <a:off x="1973599" y="3042454"/>
            <a:ext cx="220326" cy="42283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6DC7E2-5200-4F7C-8C4E-BBDA356A370A}"/>
              </a:ext>
            </a:extLst>
          </p:cNvPr>
          <p:cNvSpPr/>
          <p:nvPr/>
        </p:nvSpPr>
        <p:spPr>
          <a:xfrm>
            <a:off x="2408337" y="4484851"/>
            <a:ext cx="265493" cy="5012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7CE24B-BF67-4990-9330-96A22D175EF4}"/>
              </a:ext>
            </a:extLst>
          </p:cNvPr>
          <p:cNvSpPr/>
          <p:nvPr/>
        </p:nvSpPr>
        <p:spPr>
          <a:xfrm rot="19706740">
            <a:off x="2596879" y="3649451"/>
            <a:ext cx="6482437" cy="733651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14DC47-D647-48C9-AC93-275BAFAC8AC8}"/>
              </a:ext>
            </a:extLst>
          </p:cNvPr>
          <p:cNvSpPr/>
          <p:nvPr/>
        </p:nvSpPr>
        <p:spPr>
          <a:xfrm rot="8988348">
            <a:off x="7679602" y="5353952"/>
            <a:ext cx="731827" cy="554544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E661B7D0-2190-4B17-B870-F5850CDD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06" y="1999340"/>
            <a:ext cx="781664" cy="29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6">
            <a:extLst>
              <a:ext uri="{FF2B5EF4-FFF2-40B4-BE49-F238E27FC236}">
                <a16:creationId xmlns:a16="http://schemas.microsoft.com/office/drawing/2014/main" id="{D80DF96B-6F5B-4EAB-BB89-332BFCBA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72" y="2008372"/>
            <a:ext cx="716668" cy="31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48F15A2-7282-4B75-91E1-A87382D5D46E}"/>
              </a:ext>
            </a:extLst>
          </p:cNvPr>
          <p:cNvSpPr/>
          <p:nvPr/>
        </p:nvSpPr>
        <p:spPr>
          <a:xfrm>
            <a:off x="10561739" y="2921869"/>
            <a:ext cx="442811" cy="7421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DB4C1-FC3C-4F2C-9F7C-A58A9228A095}"/>
              </a:ext>
            </a:extLst>
          </p:cNvPr>
          <p:cNvSpPr txBox="1"/>
          <p:nvPr/>
        </p:nvSpPr>
        <p:spPr>
          <a:xfrm>
            <a:off x="8984609" y="219493"/>
            <a:ext cx="274739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The  “</a:t>
            </a:r>
            <a:r>
              <a:rPr lang="en-US" sz="1600" b="1" i="1" dirty="0"/>
              <a:t>Posterior” </a:t>
            </a:r>
            <a:r>
              <a:rPr lang="en-US" sz="1600" i="1" dirty="0"/>
              <a:t> Function</a:t>
            </a:r>
            <a:endParaRPr lang="en-IN" sz="1600" i="1" dirty="0"/>
          </a:p>
        </p:txBody>
      </p:sp>
      <p:pic>
        <p:nvPicPr>
          <p:cNvPr id="56" name="Picture 27">
            <a:extLst>
              <a:ext uri="{FF2B5EF4-FFF2-40B4-BE49-F238E27FC236}">
                <a16:creationId xmlns:a16="http://schemas.microsoft.com/office/drawing/2014/main" id="{89DFD06B-AE8B-487A-9613-C789FF3B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52" y="1819853"/>
            <a:ext cx="498857" cy="27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F6C47C8-7B25-4CE0-AEDC-83E650B927AA}"/>
              </a:ext>
            </a:extLst>
          </p:cNvPr>
          <p:cNvSpPr/>
          <p:nvPr/>
        </p:nvSpPr>
        <p:spPr>
          <a:xfrm>
            <a:off x="97283" y="989901"/>
            <a:ext cx="2188716" cy="903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DA017-64AE-4177-B13C-53FA01D3F650}"/>
              </a:ext>
            </a:extLst>
          </p:cNvPr>
          <p:cNvSpPr txBox="1"/>
          <p:nvPr/>
        </p:nvSpPr>
        <p:spPr>
          <a:xfrm>
            <a:off x="2192444" y="1255878"/>
            <a:ext cx="148068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Bayes’ Theorem</a:t>
            </a:r>
            <a:endParaRPr lang="en-IN" sz="14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20D822-C2CC-4C76-B083-3F55747B44C9}"/>
              </a:ext>
            </a:extLst>
          </p:cNvPr>
          <p:cNvSpPr/>
          <p:nvPr/>
        </p:nvSpPr>
        <p:spPr>
          <a:xfrm>
            <a:off x="1985671" y="1801454"/>
            <a:ext cx="220327" cy="4394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B7062-9F9A-4B21-B86D-36A7DA0AEAED}"/>
              </a:ext>
            </a:extLst>
          </p:cNvPr>
          <p:cNvSpPr txBox="1"/>
          <p:nvPr/>
        </p:nvSpPr>
        <p:spPr>
          <a:xfrm>
            <a:off x="1403841" y="634711"/>
            <a:ext cx="176431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The Prior Function</a:t>
            </a:r>
            <a:endParaRPr lang="en-IN" sz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077D86-9D38-4C05-8DC8-7AD3EEEF78BF}"/>
              </a:ext>
            </a:extLst>
          </p:cNvPr>
          <p:cNvSpPr/>
          <p:nvPr/>
        </p:nvSpPr>
        <p:spPr>
          <a:xfrm>
            <a:off x="7379946" y="254951"/>
            <a:ext cx="1150986" cy="4093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2" grpId="0" animBg="1"/>
      <p:bldP spid="3" grpId="0" animBg="1"/>
      <p:bldP spid="35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8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>
            <a:extLst>
              <a:ext uri="{FF2B5EF4-FFF2-40B4-BE49-F238E27FC236}">
                <a16:creationId xmlns:a16="http://schemas.microsoft.com/office/drawing/2014/main" id="{83AB32B3-77AC-4366-9A2E-804B9A30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1450"/>
            <a:ext cx="48196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6">
            <a:extLst>
              <a:ext uri="{FF2B5EF4-FFF2-40B4-BE49-F238E27FC236}">
                <a16:creationId xmlns:a16="http://schemas.microsoft.com/office/drawing/2014/main" id="{50B49CCC-4CE9-45CA-B97E-35C96AF77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362200"/>
            <a:ext cx="70215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7">
            <a:extLst>
              <a:ext uri="{FF2B5EF4-FFF2-40B4-BE49-F238E27FC236}">
                <a16:creationId xmlns:a16="http://schemas.microsoft.com/office/drawing/2014/main" id="{4BB0FE5D-6786-4821-B83A-FEAD30A6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057400"/>
            <a:ext cx="399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Line 14">
            <a:extLst>
              <a:ext uri="{FF2B5EF4-FFF2-40B4-BE49-F238E27FC236}">
                <a16:creationId xmlns:a16="http://schemas.microsoft.com/office/drawing/2014/main" id="{7785CCEA-EA47-4D77-9890-5ECB050377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1219200"/>
            <a:ext cx="24384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8" name="Line 15">
            <a:extLst>
              <a:ext uri="{FF2B5EF4-FFF2-40B4-BE49-F238E27FC236}">
                <a16:creationId xmlns:a16="http://schemas.microsoft.com/office/drawing/2014/main" id="{75838F62-BF9F-479C-A6B4-3A0770A1D7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533400"/>
            <a:ext cx="3048000" cy="152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9" name="Line 16">
            <a:extLst>
              <a:ext uri="{FF2B5EF4-FFF2-40B4-BE49-F238E27FC236}">
                <a16:creationId xmlns:a16="http://schemas.microsoft.com/office/drawing/2014/main" id="{631C6199-F719-47F4-BF5D-B5BF50C91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00" name="Line 17">
            <a:extLst>
              <a:ext uri="{FF2B5EF4-FFF2-40B4-BE49-F238E27FC236}">
                <a16:creationId xmlns:a16="http://schemas.microsoft.com/office/drawing/2014/main" id="{1884ADB4-282B-43A8-8E3A-C7030D52B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01" name="Line 18">
            <a:extLst>
              <a:ext uri="{FF2B5EF4-FFF2-40B4-BE49-F238E27FC236}">
                <a16:creationId xmlns:a16="http://schemas.microsoft.com/office/drawing/2014/main" id="{DC9B7C6B-A525-4321-9030-7407E5223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76800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A80EF4-959D-4956-BD19-203A0BED0B1B}"/>
              </a:ext>
            </a:extLst>
          </p:cNvPr>
          <p:cNvSpPr/>
          <p:nvPr/>
        </p:nvSpPr>
        <p:spPr>
          <a:xfrm>
            <a:off x="6324600" y="2057400"/>
            <a:ext cx="4114800" cy="819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371" name="TextBox 2">
            <a:extLst>
              <a:ext uri="{FF2B5EF4-FFF2-40B4-BE49-F238E27FC236}">
                <a16:creationId xmlns:a16="http://schemas.microsoft.com/office/drawing/2014/main" id="{216D9B0C-9FB7-4DEE-BBC0-CA2793541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195264"/>
            <a:ext cx="30099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Gaussianity of the Likelihood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08EFC-9529-4872-BD13-8CD3EC76D62E}"/>
              </a:ext>
            </a:extLst>
          </p:cNvPr>
          <p:cNvSpPr/>
          <p:nvPr/>
        </p:nvSpPr>
        <p:spPr>
          <a:xfrm>
            <a:off x="1676400" y="160339"/>
            <a:ext cx="4819650" cy="4143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E03E4633-FFD5-43E5-BCF1-2A71E8D8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8" t="67973"/>
          <a:stretch>
            <a:fillRect/>
          </a:stretch>
        </p:blipFill>
        <p:spPr bwMode="auto">
          <a:xfrm>
            <a:off x="3276601" y="1219201"/>
            <a:ext cx="338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5">
            <a:extLst>
              <a:ext uri="{FF2B5EF4-FFF2-40B4-BE49-F238E27FC236}">
                <a16:creationId xmlns:a16="http://schemas.microsoft.com/office/drawing/2014/main" id="{F4794290-D3FA-47EF-B038-88FE8CEF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1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6">
            <a:extLst>
              <a:ext uri="{FF2B5EF4-FFF2-40B4-BE49-F238E27FC236}">
                <a16:creationId xmlns:a16="http://schemas.microsoft.com/office/drawing/2014/main" id="{650E49A4-463F-4581-B1E3-889F3728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1"/>
            <a:ext cx="1066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>
            <a:extLst>
              <a:ext uri="{FF2B5EF4-FFF2-40B4-BE49-F238E27FC236}">
                <a16:creationId xmlns:a16="http://schemas.microsoft.com/office/drawing/2014/main" id="{DF3FBE39-9741-4E87-8C38-803EFC87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9" t="69839" b="301"/>
          <a:stretch>
            <a:fillRect/>
          </a:stretch>
        </p:blipFill>
        <p:spPr bwMode="auto">
          <a:xfrm>
            <a:off x="3178176" y="4043364"/>
            <a:ext cx="39925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>
            <a:extLst>
              <a:ext uri="{FF2B5EF4-FFF2-40B4-BE49-F238E27FC236}">
                <a16:creationId xmlns:a16="http://schemas.microsoft.com/office/drawing/2014/main" id="{DD641FDA-B0E6-404C-9539-8E8EE21E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5086350"/>
            <a:ext cx="4733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>
            <a:extLst>
              <a:ext uri="{FF2B5EF4-FFF2-40B4-BE49-F238E27FC236}">
                <a16:creationId xmlns:a16="http://schemas.microsoft.com/office/drawing/2014/main" id="{AEC283C4-8DA7-4B37-9520-67461065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638800"/>
            <a:ext cx="4762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>
            <a:extLst>
              <a:ext uri="{FF2B5EF4-FFF2-40B4-BE49-F238E27FC236}">
                <a16:creationId xmlns:a16="http://schemas.microsoft.com/office/drawing/2014/main" id="{45B89EBE-3E2A-425F-B2A6-83F94945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52400"/>
            <a:ext cx="399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Line 15">
            <a:extLst>
              <a:ext uri="{FF2B5EF4-FFF2-40B4-BE49-F238E27FC236}">
                <a16:creationId xmlns:a16="http://schemas.microsoft.com/office/drawing/2014/main" id="{DF9325B4-5218-495B-8392-677889E24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33400"/>
            <a:ext cx="10668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Line 16">
            <a:extLst>
              <a:ext uri="{FF2B5EF4-FFF2-40B4-BE49-F238E27FC236}">
                <a16:creationId xmlns:a16="http://schemas.microsoft.com/office/drawing/2014/main" id="{F33BBFEC-0A57-47EF-A0A5-CF1F74B83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1425" y="546100"/>
            <a:ext cx="838200" cy="3581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34C45F-C8A5-46DA-A83B-DCFB015001B6}"/>
              </a:ext>
            </a:extLst>
          </p:cNvPr>
          <p:cNvSpPr/>
          <p:nvPr/>
        </p:nvSpPr>
        <p:spPr>
          <a:xfrm>
            <a:off x="6324601" y="152400"/>
            <a:ext cx="4143375" cy="819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E531927-6A25-4E8E-8A2D-76FA6E69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20" b="75816"/>
          <a:stretch>
            <a:fillRect/>
          </a:stretch>
        </p:blipFill>
        <p:spPr bwMode="auto">
          <a:xfrm>
            <a:off x="1760538" y="650876"/>
            <a:ext cx="1828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TextBox 2">
            <a:extLst>
              <a:ext uri="{FF2B5EF4-FFF2-40B4-BE49-F238E27FC236}">
                <a16:creationId xmlns:a16="http://schemas.microsoft.com/office/drawing/2014/main" id="{84DA26C9-9403-412A-ACB8-7418483F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"/>
            <a:ext cx="35052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Mean &amp; Covariance of the Likelihood 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F529781D-7FA9-489D-88AD-F81D4239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75" b="74306"/>
          <a:stretch>
            <a:fillRect/>
          </a:stretch>
        </p:blipFill>
        <p:spPr bwMode="auto">
          <a:xfrm>
            <a:off x="1743075" y="3535364"/>
            <a:ext cx="23764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24DD18-4E46-4064-973F-123A6A02273C}"/>
              </a:ext>
            </a:extLst>
          </p:cNvPr>
          <p:cNvSpPr/>
          <p:nvPr/>
        </p:nvSpPr>
        <p:spPr>
          <a:xfrm>
            <a:off x="2114550" y="4984750"/>
            <a:ext cx="6267450" cy="1473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01998B7E-4801-4251-9E79-3D129EBE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57"/>
          <a:stretch>
            <a:fillRect/>
          </a:stretch>
        </p:blipFill>
        <p:spPr bwMode="auto">
          <a:xfrm>
            <a:off x="1682751" y="752475"/>
            <a:ext cx="702786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>
            <a:extLst>
              <a:ext uri="{FF2B5EF4-FFF2-40B4-BE49-F238E27FC236}">
                <a16:creationId xmlns:a16="http://schemas.microsoft.com/office/drawing/2014/main" id="{889C16C0-DB95-4FA7-8460-3A656F43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9" y="4343400"/>
            <a:ext cx="452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6">
            <a:extLst>
              <a:ext uri="{FF2B5EF4-FFF2-40B4-BE49-F238E27FC236}">
                <a16:creationId xmlns:a16="http://schemas.microsoft.com/office/drawing/2014/main" id="{9CF37E45-F5AE-4A12-8F3C-5304AF99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9" y="4953000"/>
            <a:ext cx="429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>
            <a:extLst>
              <a:ext uri="{FF2B5EF4-FFF2-40B4-BE49-F238E27FC236}">
                <a16:creationId xmlns:a16="http://schemas.microsoft.com/office/drawing/2014/main" id="{4AB6BCD1-336E-413F-B7D4-C5A2E846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503863"/>
            <a:ext cx="3714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10">
            <a:extLst>
              <a:ext uri="{FF2B5EF4-FFF2-40B4-BE49-F238E27FC236}">
                <a16:creationId xmlns:a16="http://schemas.microsoft.com/office/drawing/2014/main" id="{8737872C-1BB2-4E71-A2AD-6F0EB998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343400"/>
            <a:ext cx="3276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Since each RHS term is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Gaussian, the product is also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Gaussian</a:t>
            </a:r>
          </a:p>
        </p:txBody>
      </p:sp>
      <p:sp>
        <p:nvSpPr>
          <p:cNvPr id="14344" name="Line 12">
            <a:extLst>
              <a:ext uri="{FF2B5EF4-FFF2-40B4-BE49-F238E27FC236}">
                <a16:creationId xmlns:a16="http://schemas.microsoft.com/office/drawing/2014/main" id="{FDB756A2-55FC-4333-8876-78F26E59C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800600"/>
            <a:ext cx="7620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5" name="Picture 13">
            <a:extLst>
              <a:ext uri="{FF2B5EF4-FFF2-40B4-BE49-F238E27FC236}">
                <a16:creationId xmlns:a16="http://schemas.microsoft.com/office/drawing/2014/main" id="{9D64BFF1-A80B-4523-9BA0-CA24A8E7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6000750"/>
            <a:ext cx="2886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9">
            <a:extLst>
              <a:ext uri="{FF2B5EF4-FFF2-40B4-BE49-F238E27FC236}">
                <a16:creationId xmlns:a16="http://schemas.microsoft.com/office/drawing/2014/main" id="{40EEC86B-6AAE-4236-8E05-D829D3C4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664" y="195264"/>
            <a:ext cx="4097337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Gaussianity of the Evidence (denominator)</a:t>
            </a:r>
            <a:endParaRPr lang="en-IN" altLang="en-US" sz="1600" i="1">
              <a:solidFill>
                <a:srgbClr val="00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71B832-979B-453E-A2AF-B8765C0CCD37}"/>
              </a:ext>
            </a:extLst>
          </p:cNvPr>
          <p:cNvSpPr/>
          <p:nvPr/>
        </p:nvSpPr>
        <p:spPr>
          <a:xfrm>
            <a:off x="1682750" y="4195764"/>
            <a:ext cx="4794250" cy="2395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E3A5FD8-011C-4369-831E-ECEDD9C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b="19104"/>
          <a:stretch>
            <a:fillRect/>
          </a:stretch>
        </p:blipFill>
        <p:spPr bwMode="auto">
          <a:xfrm>
            <a:off x="1893888" y="2305050"/>
            <a:ext cx="694531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134565F-6184-43D4-ACA5-E8BFFF7F8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7" r="63011" b="-607"/>
          <a:stretch>
            <a:fillRect/>
          </a:stretch>
        </p:blipFill>
        <p:spPr bwMode="auto">
          <a:xfrm>
            <a:off x="1717676" y="3643314"/>
            <a:ext cx="2600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054CC0-20A4-4ED2-9FAD-83CA32167445}"/>
              </a:ext>
            </a:extLst>
          </p:cNvPr>
          <p:cNvSpPr/>
          <p:nvPr/>
        </p:nvSpPr>
        <p:spPr>
          <a:xfrm>
            <a:off x="1682751" y="752476"/>
            <a:ext cx="7027863" cy="1192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9AF3F-0528-47E7-BB91-9A2E27504143}"/>
              </a:ext>
            </a:extLst>
          </p:cNvPr>
          <p:cNvSpPr/>
          <p:nvPr/>
        </p:nvSpPr>
        <p:spPr>
          <a:xfrm>
            <a:off x="1779588" y="2305050"/>
            <a:ext cx="7288212" cy="1092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2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247828FD-F42B-494E-8598-AB01326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2B545171-8B4D-4310-8A26-33BDF638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EF673119-FFEF-4B87-956A-250B6739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D9A3CD9C-22E5-4127-B38D-956CB13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k-1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06A6934E-F65C-4C18-8573-300E79A2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3" name="Oval 9">
            <a:extLst>
              <a:ext uri="{FF2B5EF4-FFF2-40B4-BE49-F238E27FC236}">
                <a16:creationId xmlns:a16="http://schemas.microsoft.com/office/drawing/2014/main" id="{FDE84A60-0D20-4D2E-BFC2-50980D08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4" name="Oval 10">
            <a:extLst>
              <a:ext uri="{FF2B5EF4-FFF2-40B4-BE49-F238E27FC236}">
                <a16:creationId xmlns:a16="http://schemas.microsoft.com/office/drawing/2014/main" id="{288DAB8D-7A34-4882-955C-C957FF1D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5" name="Oval 11">
            <a:extLst>
              <a:ext uri="{FF2B5EF4-FFF2-40B4-BE49-F238E27FC236}">
                <a16:creationId xmlns:a16="http://schemas.microsoft.com/office/drawing/2014/main" id="{A1B1FEBF-95EF-42E0-86D0-1BA4E366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9D98B949-25B2-47F1-8DCF-28E08BC2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(k-1)+</a:t>
            </a:r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F33A1FF5-B496-4ACD-B427-58790F65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5AC38B37-CADB-483C-A822-10BF8065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9" name="Rectangle 15">
            <a:extLst>
              <a:ext uri="{FF2B5EF4-FFF2-40B4-BE49-F238E27FC236}">
                <a16:creationId xmlns:a16="http://schemas.microsoft.com/office/drawing/2014/main" id="{19F68775-E3CD-40EC-AF1F-A1B8BAA5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2819400"/>
            <a:ext cx="4254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(k)-</a:t>
            </a:r>
          </a:p>
        </p:txBody>
      </p:sp>
      <p:sp>
        <p:nvSpPr>
          <p:cNvPr id="14350" name="Rectangle 16">
            <a:extLst>
              <a:ext uri="{FF2B5EF4-FFF2-40B4-BE49-F238E27FC236}">
                <a16:creationId xmlns:a16="http://schemas.microsoft.com/office/drawing/2014/main" id="{1F0EFB6D-1589-4F81-A4FF-805E5181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822895"/>
            <a:ext cx="425449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(k)+</a:t>
            </a:r>
          </a:p>
        </p:txBody>
      </p:sp>
      <p:sp>
        <p:nvSpPr>
          <p:cNvPr id="14352" name="Rectangle 18">
            <a:extLst>
              <a:ext uri="{FF2B5EF4-FFF2-40B4-BE49-F238E27FC236}">
                <a16:creationId xmlns:a16="http://schemas.microsoft.com/office/drawing/2014/main" id="{3FD28489-33A8-43E3-911B-EC31ADB9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859" y="2801565"/>
            <a:ext cx="85288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4354" name="Rectangle 20">
            <a:extLst>
              <a:ext uri="{FF2B5EF4-FFF2-40B4-BE49-F238E27FC236}">
                <a16:creationId xmlns:a16="http://schemas.microsoft.com/office/drawing/2014/main" id="{73DCF4BE-F503-40B5-9690-7C255CB5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48" y="1524000"/>
            <a:ext cx="68580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</a:t>
            </a:r>
          </a:p>
        </p:txBody>
      </p:sp>
      <p:pic>
        <p:nvPicPr>
          <p:cNvPr id="11286" name="Picture 25">
            <a:extLst>
              <a:ext uri="{FF2B5EF4-FFF2-40B4-BE49-F238E27FC236}">
                <a16:creationId xmlns:a16="http://schemas.microsoft.com/office/drawing/2014/main" id="{4AFF2794-2DDE-49D0-A9C5-A026C248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18" y="1051544"/>
            <a:ext cx="1981200" cy="3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6">
            <a:extLst>
              <a:ext uri="{FF2B5EF4-FFF2-40B4-BE49-F238E27FC236}">
                <a16:creationId xmlns:a16="http://schemas.microsoft.com/office/drawing/2014/main" id="{939FD669-3D7F-4F14-ACC3-4F1749A8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23" y="752334"/>
            <a:ext cx="2008146" cy="6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33">
            <a:extLst>
              <a:ext uri="{FF2B5EF4-FFF2-40B4-BE49-F238E27FC236}">
                <a16:creationId xmlns:a16="http://schemas.microsoft.com/office/drawing/2014/main" id="{9179DE4C-E967-466A-8A44-1A7EBA7D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1" y="3696155"/>
            <a:ext cx="35496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Oval 34">
            <a:extLst>
              <a:ext uri="{FF2B5EF4-FFF2-40B4-BE49-F238E27FC236}">
                <a16:creationId xmlns:a16="http://schemas.microsoft.com/office/drawing/2014/main" id="{772A1146-5A77-4FCD-A1EB-99BDB52F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32350"/>
            <a:ext cx="20574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Show that Each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 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Gaussian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2994C7C-9F10-452B-8320-53389271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87" y="5601065"/>
            <a:ext cx="3231919" cy="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12E72B9-D419-4FF6-9CA0-96F550BF581F}"/>
              </a:ext>
            </a:extLst>
          </p:cNvPr>
          <p:cNvSpPr/>
          <p:nvPr/>
        </p:nvSpPr>
        <p:spPr>
          <a:xfrm>
            <a:off x="5434940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0434D66-0CD9-46FE-B6BB-54AF1F3D397E}"/>
              </a:ext>
            </a:extLst>
          </p:cNvPr>
          <p:cNvSpPr/>
          <p:nvPr/>
        </p:nvSpPr>
        <p:spPr>
          <a:xfrm>
            <a:off x="6463639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1245922C-43FB-4D2A-A17E-A1DBC84F5126}"/>
              </a:ext>
            </a:extLst>
          </p:cNvPr>
          <p:cNvSpPr/>
          <p:nvPr/>
        </p:nvSpPr>
        <p:spPr>
          <a:xfrm>
            <a:off x="7145188" y="5292783"/>
            <a:ext cx="494438" cy="102734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7BD17E68-287E-4869-9C57-2320CEF1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t="8529" b="35461"/>
          <a:stretch/>
        </p:blipFill>
        <p:spPr bwMode="auto">
          <a:xfrm>
            <a:off x="266237" y="1096359"/>
            <a:ext cx="1562564" cy="7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68B013BC-E494-4551-AB21-4EC9E7FDE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r="17248" b="25362"/>
          <a:stretch/>
        </p:blipFill>
        <p:spPr bwMode="auto">
          <a:xfrm>
            <a:off x="205983" y="2068189"/>
            <a:ext cx="2199479" cy="15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5BB65A89-C175-4753-8EB2-80367841A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r="30557" b="24459"/>
          <a:stretch/>
        </p:blipFill>
        <p:spPr bwMode="auto">
          <a:xfrm>
            <a:off x="224943" y="4215038"/>
            <a:ext cx="2896064" cy="196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FFB9184-4894-437B-9140-7326DE68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3"/>
          <a:stretch/>
        </p:blipFill>
        <p:spPr bwMode="auto">
          <a:xfrm>
            <a:off x="13645" y="6278800"/>
            <a:ext cx="3948755" cy="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7B4734E9-11C6-4CD2-AFA0-9A8ED1F5F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83594"/>
          <a:stretch/>
        </p:blipFill>
        <p:spPr bwMode="auto">
          <a:xfrm>
            <a:off x="124049" y="3657600"/>
            <a:ext cx="287708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05238D5-B217-4200-A7D6-1FB30B31B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r="4762" b="13888"/>
          <a:stretch/>
        </p:blipFill>
        <p:spPr bwMode="auto">
          <a:xfrm>
            <a:off x="8564870" y="385117"/>
            <a:ext cx="3527556" cy="24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28">
            <a:extLst>
              <a:ext uri="{FF2B5EF4-FFF2-40B4-BE49-F238E27FC236}">
                <a16:creationId xmlns:a16="http://schemas.microsoft.com/office/drawing/2014/main" id="{D18F7CD2-97A8-480B-A467-F4CA80CF5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r="7559" b="12382"/>
          <a:stretch/>
        </p:blipFill>
        <p:spPr bwMode="auto">
          <a:xfrm>
            <a:off x="8579354" y="3194266"/>
            <a:ext cx="3480634" cy="286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28">
            <a:extLst>
              <a:ext uri="{FF2B5EF4-FFF2-40B4-BE49-F238E27FC236}">
                <a16:creationId xmlns:a16="http://schemas.microsoft.com/office/drawing/2014/main" id="{936C1265-8261-4979-8A0E-818E6E827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9"/>
          <a:stretch/>
        </p:blipFill>
        <p:spPr bwMode="auto">
          <a:xfrm>
            <a:off x="7954269" y="6236572"/>
            <a:ext cx="4113681" cy="2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725EE-8CCC-4EA8-A7C6-563C5E66659D}"/>
              </a:ext>
            </a:extLst>
          </p:cNvPr>
          <p:cNvSpPr/>
          <p:nvPr/>
        </p:nvSpPr>
        <p:spPr>
          <a:xfrm>
            <a:off x="147976" y="1096359"/>
            <a:ext cx="1704750" cy="76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CD7C8-4493-4683-98F2-ACA9DD4A7AE2}"/>
              </a:ext>
            </a:extLst>
          </p:cNvPr>
          <p:cNvSpPr/>
          <p:nvPr/>
        </p:nvSpPr>
        <p:spPr>
          <a:xfrm>
            <a:off x="205983" y="2147582"/>
            <a:ext cx="2199478" cy="14474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420CA-8CA3-4824-A526-511AD29A2272}"/>
              </a:ext>
            </a:extLst>
          </p:cNvPr>
          <p:cNvSpPr/>
          <p:nvPr/>
        </p:nvSpPr>
        <p:spPr>
          <a:xfrm>
            <a:off x="161443" y="4215038"/>
            <a:ext cx="2975456" cy="1966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FD9EC3-BE66-49C9-8036-C877FD45C873}"/>
              </a:ext>
            </a:extLst>
          </p:cNvPr>
          <p:cNvSpPr/>
          <p:nvPr/>
        </p:nvSpPr>
        <p:spPr>
          <a:xfrm>
            <a:off x="8571393" y="328670"/>
            <a:ext cx="3496557" cy="2542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83095A-74B5-40A7-9CA0-4AC14EC2CD77}"/>
              </a:ext>
            </a:extLst>
          </p:cNvPr>
          <p:cNvSpPr/>
          <p:nvPr/>
        </p:nvSpPr>
        <p:spPr>
          <a:xfrm>
            <a:off x="8516496" y="3094722"/>
            <a:ext cx="3496557" cy="2987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937FD7-1635-422E-A078-EDFC6A585E74}"/>
              </a:ext>
            </a:extLst>
          </p:cNvPr>
          <p:cNvSpPr/>
          <p:nvPr/>
        </p:nvSpPr>
        <p:spPr>
          <a:xfrm>
            <a:off x="4700194" y="2357500"/>
            <a:ext cx="2327538" cy="240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CBB32-47EF-41B4-AFAA-0980AE97F8F5}"/>
              </a:ext>
            </a:extLst>
          </p:cNvPr>
          <p:cNvSpPr/>
          <p:nvPr/>
        </p:nvSpPr>
        <p:spPr>
          <a:xfrm>
            <a:off x="7712075" y="2068189"/>
            <a:ext cx="617549" cy="1922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08CD4-CA36-481E-9293-85B6F20F17EC}"/>
              </a:ext>
            </a:extLst>
          </p:cNvPr>
          <p:cNvSpPr/>
          <p:nvPr/>
        </p:nvSpPr>
        <p:spPr>
          <a:xfrm>
            <a:off x="4025901" y="5759451"/>
            <a:ext cx="3231919" cy="590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839D35D-1D89-4CBF-A1EE-1C00FB48986A}"/>
              </a:ext>
            </a:extLst>
          </p:cNvPr>
          <p:cNvSpPr/>
          <p:nvPr/>
        </p:nvSpPr>
        <p:spPr>
          <a:xfrm>
            <a:off x="1977809" y="1677061"/>
            <a:ext cx="220326" cy="42283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6DC7E2-5200-4F7C-8C4E-BBDA356A370A}"/>
              </a:ext>
            </a:extLst>
          </p:cNvPr>
          <p:cNvSpPr/>
          <p:nvPr/>
        </p:nvSpPr>
        <p:spPr>
          <a:xfrm>
            <a:off x="2349502" y="3962400"/>
            <a:ext cx="265493" cy="5012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314EE31-A256-412F-AB2C-CC0D0B71307B}"/>
              </a:ext>
            </a:extLst>
          </p:cNvPr>
          <p:cNvSpPr/>
          <p:nvPr/>
        </p:nvSpPr>
        <p:spPr>
          <a:xfrm>
            <a:off x="10779853" y="2819400"/>
            <a:ext cx="224697" cy="4774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7CE24B-BF67-4990-9330-96A22D175EF4}"/>
              </a:ext>
            </a:extLst>
          </p:cNvPr>
          <p:cNvSpPr/>
          <p:nvPr/>
        </p:nvSpPr>
        <p:spPr>
          <a:xfrm rot="19245407">
            <a:off x="1936936" y="3136990"/>
            <a:ext cx="7735573" cy="100208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14DC47-D647-48C9-AC93-275BAFAC8AC8}"/>
              </a:ext>
            </a:extLst>
          </p:cNvPr>
          <p:cNvSpPr/>
          <p:nvPr/>
        </p:nvSpPr>
        <p:spPr>
          <a:xfrm rot="10800000">
            <a:off x="7720417" y="5749513"/>
            <a:ext cx="946441" cy="457198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E661B7D0-2190-4B17-B870-F5850CDD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74" y="2284863"/>
            <a:ext cx="880761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6">
            <a:extLst>
              <a:ext uri="{FF2B5EF4-FFF2-40B4-BE49-F238E27FC236}">
                <a16:creationId xmlns:a16="http://schemas.microsoft.com/office/drawing/2014/main" id="{D80DF96B-6F5B-4EAB-BB89-332BFCBA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53" y="2285333"/>
            <a:ext cx="722147" cy="32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FFB70-27C5-4D33-82B4-BF394B9391D1}"/>
              </a:ext>
            </a:extLst>
          </p:cNvPr>
          <p:cNvSpPr txBox="1"/>
          <p:nvPr/>
        </p:nvSpPr>
        <p:spPr>
          <a:xfrm>
            <a:off x="147976" y="176169"/>
            <a:ext cx="73513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Step-by-Step Derivation of the Bayesian Posterior </a:t>
            </a:r>
            <a:r>
              <a:rPr lang="en-US" sz="1600" b="1" i="1" dirty="0"/>
              <a:t>---  Expanding Slide # 10</a:t>
            </a:r>
            <a:endParaRPr lang="en-IN" sz="1600" b="1" i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C03CD1-3965-472F-AC88-D30D6D1FBCA0}"/>
              </a:ext>
            </a:extLst>
          </p:cNvPr>
          <p:cNvSpPr/>
          <p:nvPr/>
        </p:nvSpPr>
        <p:spPr>
          <a:xfrm>
            <a:off x="2349502" y="752334"/>
            <a:ext cx="2679698" cy="750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3" grpId="0" animBg="1"/>
      <p:bldP spid="35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n intro to Kalman Filters for Autonomous Vehicles | by Atul Singh |  Towards Data Science">
            <a:extLst>
              <a:ext uri="{FF2B5EF4-FFF2-40B4-BE49-F238E27FC236}">
                <a16:creationId xmlns:a16="http://schemas.microsoft.com/office/drawing/2014/main" id="{1CD0C53D-45CF-4D2F-B190-D50DA670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3127" b="8929"/>
          <a:stretch>
            <a:fillRect/>
          </a:stretch>
        </p:blipFill>
        <p:spPr bwMode="auto">
          <a:xfrm>
            <a:off x="4274447" y="3090186"/>
            <a:ext cx="7256375" cy="35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DDC45B2B-E92C-417A-B092-E256740A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4862818" cy="33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Recap ---  Kalman Filter ---  Prediction &amp;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6E6FF-1569-4472-BCB8-A76FBA50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49" y="906883"/>
            <a:ext cx="44196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3F92FA-A5FE-4C87-BF7C-43961F8E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06" y="2949173"/>
            <a:ext cx="2549486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plementation and testing of Sigma-Point Kalman filters in Simulink for  nonlinear estimation | Semantic Scholar">
            <a:extLst>
              <a:ext uri="{FF2B5EF4-FFF2-40B4-BE49-F238E27FC236}">
                <a16:creationId xmlns:a16="http://schemas.microsoft.com/office/drawing/2014/main" id="{49060C5D-5B2A-4141-AB5D-E9ED3AA2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6883"/>
            <a:ext cx="4313238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749A11E-3953-4CA4-B15F-7CE9FDBFA198}"/>
              </a:ext>
            </a:extLst>
          </p:cNvPr>
          <p:cNvSpPr/>
          <p:nvPr/>
        </p:nvSpPr>
        <p:spPr>
          <a:xfrm>
            <a:off x="5167618" y="1417739"/>
            <a:ext cx="1434518" cy="7214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C9753-A485-41A5-9BBA-920C48F86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95" y="488518"/>
            <a:ext cx="3970923" cy="41836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FB23C64-B4CD-4528-A772-F662A3CC05B1}"/>
              </a:ext>
            </a:extLst>
          </p:cNvPr>
          <p:cNvSpPr/>
          <p:nvPr/>
        </p:nvSpPr>
        <p:spPr>
          <a:xfrm>
            <a:off x="5858378" y="62231"/>
            <a:ext cx="6028822" cy="3880595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084226D8-4C6F-412B-9E6F-BC4C25BA0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 b="1"/>
              <a:t>Propagating from (k-1) to (k) to (k+1)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166E56AA-A17C-4262-96B2-DF7BB6AAE3D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981200" y="1676400"/>
          <a:ext cx="8229600" cy="449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14286" imgH="4761905" progId="PBrush">
                  <p:embed/>
                </p:oleObj>
              </mc:Choice>
              <mc:Fallback>
                <p:oleObj name="Bitmap Image" r:id="rId2" imgW="8714286" imgH="4761905" progId="PBrush">
                  <p:embed/>
                  <p:pic>
                    <p:nvPicPr>
                      <p:cNvPr id="15363" name="Object 2">
                        <a:extLst>
                          <a:ext uri="{FF2B5EF4-FFF2-40B4-BE49-F238E27FC236}">
                            <a16:creationId xmlns:a16="http://schemas.microsoft.com/office/drawing/2014/main" id="{166E56AA-A17C-4262-96B2-DF7BB6AAE3D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8229600" cy="449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20F21946-42FC-4E26-877D-B8ADBBBE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95400"/>
            <a:ext cx="865981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5C8A351D-152F-4DFE-BCBB-A47215C80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290239F5-050D-4D82-84BE-6D96AF9D9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2" name="Picture 1028">
            <a:extLst>
              <a:ext uri="{FF2B5EF4-FFF2-40B4-BE49-F238E27FC236}">
                <a16:creationId xmlns:a16="http://schemas.microsoft.com/office/drawing/2014/main" id="{D28668CF-077E-4B74-BB7E-BDF64D9E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852328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F6BEE317-88E1-41D4-AC2A-627A11CF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200150"/>
            <a:ext cx="858043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0B7F921D-7A07-45A6-8102-362AD34F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33489"/>
            <a:ext cx="854233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CCB7252-A0FE-47DA-AF6E-1ECFE6EE8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4419600" cy="381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2000"/>
              <a:t>Components in a Bayesian Approach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B5B2F1D-54F8-45FE-997A-94E328488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State Vector :                           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k</a:t>
            </a:r>
            <a:endParaRPr lang="en-US" altLang="en-US" sz="2800" i="1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Measurement Vector:              </a:t>
            </a:r>
            <a:r>
              <a:rPr lang="en-US" altLang="en-US" sz="2800" b="1" dirty="0" err="1"/>
              <a:t>z</a:t>
            </a:r>
            <a:r>
              <a:rPr lang="en-US" altLang="en-US" sz="2800" i="1" baseline="-25000" dirty="0" err="1"/>
              <a:t>k</a:t>
            </a:r>
            <a:endParaRPr lang="en-US" altLang="en-US" sz="2800" i="1" baseline="-250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Initial pdf:                                 p(</a:t>
            </a:r>
            <a:r>
              <a:rPr lang="en-US" altLang="en-US" sz="2800" b="1" dirty="0"/>
              <a:t>x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Likelihood pdf: (from model)    p(</a:t>
            </a:r>
            <a:r>
              <a:rPr lang="en-US" altLang="en-US" sz="2800" b="1" dirty="0" err="1"/>
              <a:t>z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 err="1"/>
              <a:t>|</a:t>
            </a:r>
            <a:r>
              <a:rPr lang="en-US" altLang="en-US" sz="2800" b="1" dirty="0" err="1"/>
              <a:t>x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Prior pdf:                                  p(</a:t>
            </a:r>
            <a:r>
              <a:rPr lang="en-US" altLang="en-US" sz="2800" b="1" dirty="0"/>
              <a:t>x</a:t>
            </a:r>
            <a:r>
              <a:rPr lang="en-US" altLang="en-US" sz="2800" i="1" baseline="-25000" dirty="0"/>
              <a:t>k</a:t>
            </a:r>
            <a:r>
              <a:rPr lang="en-US" altLang="en-US" sz="2800" dirty="0"/>
              <a:t>|</a:t>
            </a:r>
            <a:r>
              <a:rPr lang="en-US" altLang="en-US" sz="2800" b="1" dirty="0"/>
              <a:t>z</a:t>
            </a:r>
            <a:r>
              <a:rPr lang="en-US" altLang="en-US" sz="2800" i="1" baseline="-25000" dirty="0"/>
              <a:t>1:k-1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Posterior pdf:                           p(</a:t>
            </a:r>
            <a:r>
              <a:rPr lang="en-US" altLang="en-US" sz="2800" b="1" dirty="0"/>
              <a:t>x</a:t>
            </a:r>
            <a:r>
              <a:rPr lang="en-US" altLang="en-US" sz="2800" i="1" baseline="-25000" dirty="0"/>
              <a:t>k</a:t>
            </a:r>
            <a:r>
              <a:rPr lang="en-US" altLang="en-US" sz="2800" dirty="0"/>
              <a:t>|</a:t>
            </a:r>
            <a:r>
              <a:rPr lang="en-US" altLang="en-US" sz="2800" b="1" dirty="0"/>
              <a:t>z</a:t>
            </a:r>
            <a:r>
              <a:rPr lang="en-US" altLang="en-US" sz="2800" i="1" baseline="-25000" dirty="0"/>
              <a:t>1:k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4E2944-8007-4665-AEC1-8B309E50CB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1846" y="228600"/>
            <a:ext cx="4987954" cy="304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600" b="1" i="1" dirty="0"/>
              <a:t>Review </a:t>
            </a:r>
            <a:r>
              <a:rPr lang="en-US" altLang="en-US" sz="1600" i="1" dirty="0"/>
              <a:t>---Kalman Filter --- The  Bayesian Behavior</a:t>
            </a:r>
          </a:p>
        </p:txBody>
      </p:sp>
      <p:sp>
        <p:nvSpPr>
          <p:cNvPr id="9219" name="Line 4">
            <a:extLst>
              <a:ext uri="{FF2B5EF4-FFF2-40B4-BE49-F238E27FC236}">
                <a16:creationId xmlns:a16="http://schemas.microsoft.com/office/drawing/2014/main" id="{A580133D-50A3-4A14-B6DF-51747838F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Line 5">
            <a:extLst>
              <a:ext uri="{FF2B5EF4-FFF2-40B4-BE49-F238E27FC236}">
                <a16:creationId xmlns:a16="http://schemas.microsoft.com/office/drawing/2014/main" id="{7A8D5C0A-D3B1-4D92-9D98-C8C01C7E7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544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Line 6">
            <a:extLst>
              <a:ext uri="{FF2B5EF4-FFF2-40B4-BE49-F238E27FC236}">
                <a16:creationId xmlns:a16="http://schemas.microsoft.com/office/drawing/2014/main" id="{2ED1F20A-0CFD-466E-8C0E-6E31E4075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192087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C1FF274B-2850-4411-93CA-E25175C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4343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D12DE3FF-987B-4AAE-9AC6-88C2D2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5110163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 z(k-1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AA19E620-8BC8-43D5-9797-C8CDE6C4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9225" name="Oval 10">
            <a:extLst>
              <a:ext uri="{FF2B5EF4-FFF2-40B4-BE49-F238E27FC236}">
                <a16:creationId xmlns:a16="http://schemas.microsoft.com/office/drawing/2014/main" id="{C51E395C-0667-4408-AA11-C92C86CD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9226" name="Oval 11">
            <a:extLst>
              <a:ext uri="{FF2B5EF4-FFF2-40B4-BE49-F238E27FC236}">
                <a16:creationId xmlns:a16="http://schemas.microsoft.com/office/drawing/2014/main" id="{7031824B-F84B-42B1-BDC3-6BD8AFB9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9227" name="Rectangle 12">
            <a:extLst>
              <a:ext uri="{FF2B5EF4-FFF2-40B4-BE49-F238E27FC236}">
                <a16:creationId xmlns:a16="http://schemas.microsoft.com/office/drawing/2014/main" id="{B976E097-0383-4EB9-8053-FDC958CC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78923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9228" name="Rectangle 13">
            <a:extLst>
              <a:ext uri="{FF2B5EF4-FFF2-40B4-BE49-F238E27FC236}">
                <a16:creationId xmlns:a16="http://schemas.microsoft.com/office/drawing/2014/main" id="{FFADD73D-EDC9-40AF-B41E-49361CEB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6259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229" name="Rectangle 14">
            <a:extLst>
              <a:ext uri="{FF2B5EF4-FFF2-40B4-BE49-F238E27FC236}">
                <a16:creationId xmlns:a16="http://schemas.microsoft.com/office/drawing/2014/main" id="{232715E0-4F76-407F-A8B8-F3551309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5" y="5278438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230" name="Rectangle 15">
            <a:extLst>
              <a:ext uri="{FF2B5EF4-FFF2-40B4-BE49-F238E27FC236}">
                <a16:creationId xmlns:a16="http://schemas.microsoft.com/office/drawing/2014/main" id="{0CE4C971-6DE3-4A01-AE52-B8D65124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13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9231" name="Rectangle 16">
            <a:extLst>
              <a:ext uri="{FF2B5EF4-FFF2-40B4-BE49-F238E27FC236}">
                <a16:creationId xmlns:a16="http://schemas.microsoft.com/office/drawing/2014/main" id="{9355C004-BFD8-406E-AE42-959D02AF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2794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8208" name="Rectangle 18">
            <a:extLst>
              <a:ext uri="{FF2B5EF4-FFF2-40B4-BE49-F238E27FC236}">
                <a16:creationId xmlns:a16="http://schemas.microsoft.com/office/drawing/2014/main" id="{9AC95488-29D3-4994-9594-A824D2B1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2933700"/>
            <a:ext cx="149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i="1">
                <a:solidFill>
                  <a:srgbClr val="000000"/>
                </a:solidFill>
              </a:rPr>
              <a:t>prediction step</a:t>
            </a:r>
          </a:p>
        </p:txBody>
      </p:sp>
      <p:sp>
        <p:nvSpPr>
          <p:cNvPr id="8209" name="Rectangle 20">
            <a:extLst>
              <a:ext uri="{FF2B5EF4-FFF2-40B4-BE49-F238E27FC236}">
                <a16:creationId xmlns:a16="http://schemas.microsoft.com/office/drawing/2014/main" id="{DB7E01A0-101A-48EA-B9A1-955494D6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4" y="1847850"/>
            <a:ext cx="106838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i="1">
                <a:solidFill>
                  <a:srgbClr val="000000"/>
                </a:solidFill>
              </a:rPr>
              <a:t>update step</a:t>
            </a:r>
          </a:p>
        </p:txBody>
      </p:sp>
      <p:pic>
        <p:nvPicPr>
          <p:cNvPr id="26646" name="Picture 25">
            <a:extLst>
              <a:ext uri="{FF2B5EF4-FFF2-40B4-BE49-F238E27FC236}">
                <a16:creationId xmlns:a16="http://schemas.microsoft.com/office/drawing/2014/main" id="{98633E45-F473-4AAF-995A-D6E12147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4" y="2284414"/>
            <a:ext cx="1171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26">
            <a:extLst>
              <a:ext uri="{FF2B5EF4-FFF2-40B4-BE49-F238E27FC236}">
                <a16:creationId xmlns:a16="http://schemas.microsoft.com/office/drawing/2014/main" id="{F992CA7C-3DAD-4A90-A111-E0518B42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4" y="2284413"/>
            <a:ext cx="942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27">
            <a:extLst>
              <a:ext uri="{FF2B5EF4-FFF2-40B4-BE49-F238E27FC236}">
                <a16:creationId xmlns:a16="http://schemas.microsoft.com/office/drawing/2014/main" id="{FA22C5E1-F7A4-4C2B-A654-271D4CBB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38" y="23336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7A98EA7-87B0-4891-8DF3-1A39AC13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0" t="19067" r="6960" b="56436"/>
          <a:stretch>
            <a:fillRect/>
          </a:stretch>
        </p:blipFill>
        <p:spPr bwMode="auto">
          <a:xfrm>
            <a:off x="4183063" y="1316039"/>
            <a:ext cx="217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4A973FE-9316-414A-BADB-180E4552C630}"/>
              </a:ext>
            </a:extLst>
          </p:cNvPr>
          <p:cNvSpPr/>
          <p:nvPr/>
        </p:nvSpPr>
        <p:spPr>
          <a:xfrm>
            <a:off x="5416551" y="2359026"/>
            <a:ext cx="942975" cy="3349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5DFBD3-C36B-426B-9EC7-934F7DA1905D}"/>
              </a:ext>
            </a:extLst>
          </p:cNvPr>
          <p:cNvSpPr/>
          <p:nvPr/>
        </p:nvSpPr>
        <p:spPr>
          <a:xfrm>
            <a:off x="7870825" y="2438401"/>
            <a:ext cx="292100" cy="1809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9" name="Picture 2" descr="Semi-major and semi-minor axes - Simple English Wikipedia, the free  encyclopedia">
            <a:extLst>
              <a:ext uri="{FF2B5EF4-FFF2-40B4-BE49-F238E27FC236}">
                <a16:creationId xmlns:a16="http://schemas.microsoft.com/office/drawing/2014/main" id="{AC992BC3-BFCB-42B5-B6F0-751A03E1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4888"/>
            <a:ext cx="12763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Semi-major and semi-minor axes - Simple English Wikipedia, the free  encyclopedia">
            <a:extLst>
              <a:ext uri="{FF2B5EF4-FFF2-40B4-BE49-F238E27FC236}">
                <a16:creationId xmlns:a16="http://schemas.microsoft.com/office/drawing/2014/main" id="{1F07A68E-5471-4521-91A5-C0938E81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559">
            <a:off x="6353176" y="847725"/>
            <a:ext cx="165576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Semi-major and semi-minor axes - Simple English Wikipedia, the free  encyclopedia">
            <a:extLst>
              <a:ext uri="{FF2B5EF4-FFF2-40B4-BE49-F238E27FC236}">
                <a16:creationId xmlns:a16="http://schemas.microsoft.com/office/drawing/2014/main" id="{D2CA90EF-7BDB-4FDC-B155-AA7D49F1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1004889"/>
            <a:ext cx="9921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D152C0DD-D307-4337-9D3A-DD50C6E84CC5}"/>
              </a:ext>
            </a:extLst>
          </p:cNvPr>
          <p:cNvSpPr/>
          <p:nvPr/>
        </p:nvSpPr>
        <p:spPr>
          <a:xfrm>
            <a:off x="4378325" y="771525"/>
            <a:ext cx="1981200" cy="457200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2C8A41B1-AFCC-4774-A840-5052CC0371BF}"/>
              </a:ext>
            </a:extLst>
          </p:cNvPr>
          <p:cNvSpPr/>
          <p:nvPr/>
        </p:nvSpPr>
        <p:spPr>
          <a:xfrm>
            <a:off x="7974013" y="696913"/>
            <a:ext cx="819150" cy="252412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5" name="Picture 34" descr="Text, letter&#10;&#10;Description automatically generated">
            <a:extLst>
              <a:ext uri="{FF2B5EF4-FFF2-40B4-BE49-F238E27FC236}">
                <a16:creationId xmlns:a16="http://schemas.microsoft.com/office/drawing/2014/main" id="{F5803A1A-2564-4CC2-AED6-44E317E0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t="73000" r="6430" b="1543"/>
          <a:stretch>
            <a:fillRect/>
          </a:stretch>
        </p:blipFill>
        <p:spPr bwMode="auto">
          <a:xfrm>
            <a:off x="4264025" y="1785939"/>
            <a:ext cx="2095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>
            <a:extLst>
              <a:ext uri="{FF2B5EF4-FFF2-40B4-BE49-F238E27FC236}">
                <a16:creationId xmlns:a16="http://schemas.microsoft.com/office/drawing/2014/main" id="{E1C948AB-1A4C-4BD5-BCDA-B01FC340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33"/>
          <a:stretch>
            <a:fillRect/>
          </a:stretch>
        </p:blipFill>
        <p:spPr bwMode="auto">
          <a:xfrm>
            <a:off x="2433638" y="5713413"/>
            <a:ext cx="52260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id="{FC3596F3-5BD0-442A-A8A8-5B42EB2A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5" b="3508"/>
          <a:stretch>
            <a:fillRect/>
          </a:stretch>
        </p:blipFill>
        <p:spPr bwMode="auto">
          <a:xfrm>
            <a:off x="5172075" y="3622676"/>
            <a:ext cx="5200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97CEB3DD-A507-433A-AE23-F36807F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4613275"/>
            <a:ext cx="34163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6AAFF1D-B90E-4FB2-9B37-827C3DD04AD7}"/>
              </a:ext>
            </a:extLst>
          </p:cNvPr>
          <p:cNvSpPr/>
          <p:nvPr/>
        </p:nvSpPr>
        <p:spPr>
          <a:xfrm>
            <a:off x="4070350" y="4575175"/>
            <a:ext cx="3638550" cy="966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80866-2CF0-4366-8070-22143EB0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6" y="223839"/>
            <a:ext cx="25574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2C49F-5462-48DB-87E1-908851E9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2" y="635794"/>
            <a:ext cx="24257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473D5B-C285-42DB-A92C-F14120D4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1689101"/>
            <a:ext cx="1747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1E5EC7D-715D-4465-84D9-813ECDCC08F6}"/>
              </a:ext>
            </a:extLst>
          </p:cNvPr>
          <p:cNvSpPr/>
          <p:nvPr/>
        </p:nvSpPr>
        <p:spPr>
          <a:xfrm>
            <a:off x="4183063" y="1755776"/>
            <a:ext cx="2371724" cy="430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229A6-1A4F-4490-9BE7-94C94407C22B}"/>
              </a:ext>
            </a:extLst>
          </p:cNvPr>
          <p:cNvSpPr/>
          <p:nvPr/>
        </p:nvSpPr>
        <p:spPr>
          <a:xfrm>
            <a:off x="8594725" y="1652588"/>
            <a:ext cx="2120900" cy="420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4B702C0-B480-4FBC-984C-B82959EA54EA}"/>
              </a:ext>
            </a:extLst>
          </p:cNvPr>
          <p:cNvSpPr/>
          <p:nvPr/>
        </p:nvSpPr>
        <p:spPr>
          <a:xfrm>
            <a:off x="9798341" y="403226"/>
            <a:ext cx="223549" cy="23256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A743F89-E691-4B17-8B71-EE54206AA5DF}"/>
              </a:ext>
            </a:extLst>
          </p:cNvPr>
          <p:cNvSpPr/>
          <p:nvPr/>
        </p:nvSpPr>
        <p:spPr>
          <a:xfrm>
            <a:off x="11056690" y="1124125"/>
            <a:ext cx="335212" cy="5284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  <p:bldP spid="8209" grpId="0" animBg="1"/>
      <p:bldP spid="5" grpId="0" animBg="1"/>
      <p:bldP spid="6" grpId="0" animBg="1"/>
      <p:bldP spid="2" grpId="0" animBg="1"/>
      <p:bldP spid="7" grpId="0" animBg="1"/>
      <p:bldP spid="8" grpId="0" animBg="1"/>
      <p:bldP spid="4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278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Britannic Bold</vt:lpstr>
      <vt:lpstr>Calibri Light</vt:lpstr>
      <vt:lpstr>Wingdings</vt:lpstr>
      <vt:lpstr>Default Design</vt:lpstr>
      <vt:lpstr>Metropolitan</vt:lpstr>
      <vt:lpstr>1_Default Design</vt:lpstr>
      <vt:lpstr>2_Default Design</vt:lpstr>
      <vt:lpstr>3_Default Design</vt:lpstr>
      <vt:lpstr>Bitmap Image</vt:lpstr>
      <vt:lpstr>Modern  Control Theory</vt:lpstr>
      <vt:lpstr>PowerPoint Presentation</vt:lpstr>
      <vt:lpstr>Propagating from (k-1) to (k) to (k+1)</vt:lpstr>
      <vt:lpstr>PowerPoint Presentation</vt:lpstr>
      <vt:lpstr>PowerPoint Presentation</vt:lpstr>
      <vt:lpstr>PowerPoint Presentation</vt:lpstr>
      <vt:lpstr>PowerPoint Presentation</vt:lpstr>
      <vt:lpstr>Components in a Bayesian Approach</vt:lpstr>
      <vt:lpstr>Review ---Kalman Filter --- The  Bayesian Behavior</vt:lpstr>
      <vt:lpstr>Computing the Mean &amp; Covariance of the “Prior”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25</cp:revision>
  <dcterms:created xsi:type="dcterms:W3CDTF">2021-09-02T03:27:31Z</dcterms:created>
  <dcterms:modified xsi:type="dcterms:W3CDTF">2021-09-08T05:31:06Z</dcterms:modified>
</cp:coreProperties>
</file>