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456" r:id="rId4"/>
    <p:sldId id="330" r:id="rId5"/>
    <p:sldId id="257" r:id="rId6"/>
    <p:sldId id="258" r:id="rId7"/>
    <p:sldId id="259" r:id="rId8"/>
    <p:sldId id="458" r:id="rId9"/>
    <p:sldId id="457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9:48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19145,'0'0'96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9:50:3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3986,'0'0'1697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B30-EECF-464B-BB3A-C915FA24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DECE-30E2-4F67-9839-63B37BED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96EE-D9D2-4D70-A987-97D6BE1C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33BC-D303-4A68-B46F-E721222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0086-76B7-4CFE-8AFB-E1C17A63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2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1307-9BB4-40E1-AD84-EFCE981E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F13BD-940D-4C13-B91B-2389D50BF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8E61-ACF9-4788-A28F-C9868BAD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CDD8-FC5E-49BA-BCB7-2450EC4A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0B78-0881-49A4-9AA0-C5FDF9EA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49666-11E8-48FC-A343-99F1921F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351A2-7F08-459E-9377-10A89A4E7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8AEE-D470-4082-85D6-6496B5A6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ADC9-41FE-4502-9078-7A3CD60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CFA3-F36F-4266-8F8D-943931E9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5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68F63-3B02-4B24-BAB1-C0E1AAF92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1380A-8CA9-440E-8B08-136FEEEE8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099B0-554F-48D7-87C1-243D2D8C8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24C6-5613-4BAA-B1AD-750A39570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7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7851A4-089F-49C7-BB3E-99F5A6F73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E2A79-65F1-4EDB-9F4F-7E19BFD38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9BD06-9A0C-4316-B53E-DA8022851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457D-EE3F-4598-AC62-7B076BAC1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54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C32F6-1AE7-491B-B64A-B80C410A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4AD9BA-5E14-4888-BCFF-A6209FF7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182AC-4B12-48DC-B24F-639689EED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000C-6A36-493E-8F75-0208700D4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94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3D318-212E-48AE-8FA1-9744F993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452C9-61E3-4C42-BD56-FFB8AF4F5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D7284-4C81-48BC-B26E-68EE4E18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CA9A-81A6-4911-A2E9-041DF5F3F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9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BC53-0F09-42A9-B866-72AF73C32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4CA12-FCE5-4CC4-AC66-358462729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BB0B80-3E62-4478-A9C9-A77A56B1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77B2-DCE5-43E9-BEF7-DD3C76614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3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FD8C61-9317-4474-961A-82DDAECD0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22ABE-06DB-43F2-99D0-28A3AA30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30AF1-2D9B-470E-BDDF-F27B204C7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022C-E5CE-44A0-9B0C-D94A550E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798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2CF955-69A8-4C84-9ED8-995CAFBA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681C3-9D03-45CD-A66C-E8F52E2C9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001D73-8A44-4FD4-A1C8-A5CD27E0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750-0AF9-467A-83F5-EB5453B8A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469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FB741-FACC-4214-91C1-FF1FEBFD6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87C4-B71D-4FCF-9315-3980ABA1A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92458-3E0B-4600-B156-52BB4CC26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CCD-4CD8-441E-BA5D-DAB1C7EB7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1039-32AE-49F1-AAFE-61297059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E798-0349-49DB-A81A-497DC7C0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8605-0C08-46E8-832A-FEE5DF76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EC47-7E70-49B8-A445-71747FA3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9A5A-12DD-434D-875C-97A16EB9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402A-2341-438F-9B97-C12DCA8F2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440A-F41A-4908-8030-4EC4673B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674D9-4C9A-4B0A-90E0-7F369B9BB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C7F-9044-4D18-B37B-FF7F4F2B0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177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8B841-6312-4B95-8741-BE5E264A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44954-014C-460D-BE2A-8738AA4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3578F-9315-4727-96D2-C9708E79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F92D-86A5-48A6-9144-64D085DA6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86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1FAFA3-73B6-437A-BEAA-39FD69D5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FAB33-FCFE-48FD-9B9C-F1ECC7520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170C5-D29F-4F94-A528-7729A9F57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3F9A-FA32-4719-B472-E6E555BC4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613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B3D2E-C82B-420E-A5D3-B7DE170A26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7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500" spc="-6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6" y="4198409"/>
            <a:ext cx="9228201" cy="1645920"/>
          </a:xfrm>
        </p:spPr>
        <p:txBody>
          <a:bodyPr/>
          <a:lstStyle>
            <a:lvl1pPr marL="0" indent="0" algn="l">
              <a:buNone/>
              <a:defRPr sz="1575">
                <a:solidFill>
                  <a:schemeClr val="bg1"/>
                </a:solidFill>
                <a:latin typeface="+mj-lt"/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7D95957-0F8F-42F2-964F-3F37A97B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68DA326E-D8B5-4C7A-956A-197C8FF3A43C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A61AE6-4B4C-4AAB-A6EA-97CDB168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872E0EC-8E07-4C39-BAB0-55C04A5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C2CA4287-51B6-49E7-83E5-38E7B2B6B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8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9A15-2B9C-457E-AFE7-E0DB7FEB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BF263-16DD-4AD9-8D59-AE24C587B2D2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39D4-23B7-4625-A43A-02DEB90E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FA11-9E9B-4472-8F07-2C3D12D1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FF6AF-AB14-4C13-9C02-8A8C3DDB7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7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/>
          <a:lstStyle>
            <a:lvl1pPr>
              <a:lnSpc>
                <a:spcPct val="80000"/>
              </a:lnSpc>
              <a:defRPr sz="45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3EB1-01C2-464E-8145-4957563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06DE-1D0E-485A-9F50-1BDABFCFDB10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A323-8F1E-48C7-9487-60099EDC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E005-C057-4221-AD0C-247B0E44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EED15-EE5C-4984-80E2-E36CAC37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1238"/>
            </a:lvl1pPr>
            <a:lvl2pPr>
              <a:defRPr sz="1069"/>
            </a:lvl2pPr>
            <a:lvl3pPr>
              <a:defRPr sz="956"/>
            </a:lvl3pPr>
            <a:lvl4pPr>
              <a:defRPr sz="844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1238"/>
            </a:lvl1pPr>
            <a:lvl2pPr>
              <a:defRPr sz="1069"/>
            </a:lvl2pPr>
            <a:lvl3pPr>
              <a:defRPr sz="956"/>
            </a:lvl3pPr>
            <a:lvl4pPr>
              <a:defRPr sz="844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71168D-29E6-48D9-9217-199D8E7B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DA5A1-C8E9-41A5-87ED-1FEA43ADF7D0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6E9F5A-F348-438F-9A0E-DA004D4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3AA279-41ED-494A-BADF-7351C5AF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D313-195F-43CF-AF19-654379AF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125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125" b="0" cap="all" baseline="0">
                <a:latin typeface="+mj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479AB8-51FB-40B7-8EF9-8002BFA0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6406-CA63-4B28-A6B5-7BAF75033093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274741-4A28-4384-9754-B687ADA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B36F7A-A458-40E4-A314-5A856F2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411E-36CD-49DE-9EDB-2086AEF5D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65C15E4-F547-404D-ADF0-EF3ACAD5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FD66-499F-4179-B2AF-036583072995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EB5995C-1AAD-4322-BE76-F42DB24B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71FE5-41AA-4E77-B1D1-D7814F74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740F-D73E-42A8-8828-4F4458621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8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5A53AA-71F1-42D2-A5D8-E72FA3A2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A1562-C154-4D0F-9B41-DF48A6764106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58B4F0-E386-47C9-A900-5F37B82B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30F215-96EE-4E42-B2B1-C9A61CD8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E6AB-27C4-43D6-993F-8ECB26151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9DE5-574F-476F-889B-4D498198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5DC59-C61C-4111-B12B-1CE0F0EE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3157-A93E-498C-B1B5-2F27C0BB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5A10-3816-4C46-B75D-B4A2C2DD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94FB-7BFF-4F9F-8FB4-E35DC05A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86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0A2CB3-4D1B-4A28-8E9F-73CEB5B946D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025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1238"/>
            </a:lvl1pPr>
            <a:lvl2pPr>
              <a:defRPr sz="1069"/>
            </a:lvl2pPr>
            <a:lvl3pPr>
              <a:defRPr sz="956"/>
            </a:lvl3pPr>
            <a:lvl4pPr>
              <a:defRPr sz="844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4">
                <a:solidFill>
                  <a:srgbClr val="404040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6A1BCE2-EBF5-4802-9ED1-C4695487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5D28D-9285-45C0-B8B8-6B669961B0F0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27A7DC-4443-483F-BB2C-36B9FCA4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FA89BB-B953-4128-B73A-CD85E025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3B4251CE-A08C-47AC-B572-758B8CC34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2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73"/>
            <a:ext cx="10780776" cy="613283"/>
          </a:xfrm>
        </p:spPr>
        <p:txBody>
          <a:bodyPr anchor="b"/>
          <a:lstStyle>
            <a:lvl1pPr>
              <a:lnSpc>
                <a:spcPct val="85000"/>
              </a:lnSpc>
              <a:defRPr sz="1575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450"/>
              </a:spcBef>
              <a:buNone/>
              <a:defRPr sz="1800">
                <a:solidFill>
                  <a:srgbClr val="4D4D4D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75"/>
              </a:spcBef>
              <a:buNone/>
              <a:defRPr sz="788">
                <a:solidFill>
                  <a:srgbClr val="262626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38DD1-A5C2-4788-801F-B04206A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9A073D1E-F4BC-419B-889E-52B5F6E21A3B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0A3DC-84B4-4FF0-ADBD-A1527F37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58AA-159C-4DFB-A429-77AAC60C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2FF301B1-BF93-4926-8E4E-9D6C576A6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B7BB-1C1E-4481-B693-07CF391C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CCA5-598A-4564-85CF-144550632157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1769-FADF-43BE-A295-2D5AF40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44C2-3078-4419-AEC5-7277DD69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A1EF-1EEB-49DA-BE7B-A548E1B87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9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81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8532-0900-43C7-B8E6-75573E8E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88B4-FFBD-4750-B94A-A9D7AFCFA69F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E6E7-4EDF-455E-93A2-130C3204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8C32-5704-4879-9FE1-AEDFDD0E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AEF6-37DF-4C2F-B8EE-6E0A28B24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6449-CF5E-4ACA-924A-12EFCBCE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2150-FF81-44A6-90CC-81B58CB2F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C3FF-F748-4174-B1A2-4BB3E70C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35D8-ECD4-425A-91F5-B11A0A0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6081-38E0-4BD6-BAC9-C27AEB78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8178-3AE6-49EF-9FD7-6A8404E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968A-A4A0-443E-9545-2193CD4E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0009-4E93-4859-B46B-78785241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EC3F3-A757-41C6-834E-C184B816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8CDA-BF2B-4A35-932E-486DD0E60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1740A-07B7-4B9C-AA11-ACCC0515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671B8-0682-4C11-9AA6-63A91EC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0A1C-2516-4196-B808-3EC0391D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9AF90-0E50-4DFB-910C-AD10BB88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4314-CF2D-40F0-AD63-6771B413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B28AA-B5A1-488D-A6FB-3FD54C2F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BFC5C-2F43-40DC-9893-8E402B73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BB188-7567-4B2C-A6B7-9403F86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91CE4-EF81-4596-B0BB-D51B060D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77B10-2756-4072-B4D9-5F206D5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8CFE-5BAF-4D19-9E28-21A2FD7D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1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FD47-4BDE-4143-868C-FB71238A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A479-2B85-4790-9EC4-87C917A7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C5A6-0DB1-4DAB-9298-A9E36D61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4515-5F0B-41B1-88F0-9F61BF36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F923-DD9C-44D5-81C1-CFAA2F7C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1AC6-5840-474D-9B7E-CBD24C3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DDC-E4B9-4211-83C2-3CB21AB6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45DF-1215-41B9-A3F4-22554AC4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298A-7C7D-4874-9FD2-697F1357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8F7E-EB0A-47A0-BF32-6E531BAF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2709-5C6D-4D4F-8821-021C9273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B48E-0DC6-460F-9933-74AAE87C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94BAB-AA6D-4BE9-8D94-D5376A18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94438-A5AD-4366-BEE5-368EFEFA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E7E8-B1C8-4047-934A-F4197122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468A-2ADA-4F54-B904-783F75A2A1E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484A-85DA-4FD8-994E-5C2332302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24EC-58EF-44D0-8550-55DA54A5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9646-453A-471B-8528-D9B06430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BD5636-1846-4E16-A800-E1CE0E3D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FE4284-00CB-4CBB-A12B-75E96465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8CDC25-4F8D-423A-B964-C8D046926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5CE217-14CA-46FB-A6D8-9BFC9C91E9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A2F5FD8-76B6-4EE1-9175-44C71E7E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9142B-524E-45FA-910C-34A6F0B5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14184-F896-42BC-B1F1-2A9375B2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5" y="500063"/>
            <a:ext cx="10771716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683CC86-3C60-4863-A0C8-DEB908856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1993900"/>
            <a:ext cx="1075266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BFC7-4016-4D45-B698-0DA36EEE6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411913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5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fld id="{5668B15E-5624-4ABD-A907-9677ABCCA26E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A8C1-5431-4C71-84D5-DDBB43307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554788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5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995B-0114-433B-90BD-24DBCABC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667" y="5829300"/>
            <a:ext cx="2927351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063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A26EB3C-CC04-4898-8E10-0D64C3B4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kern="1200" spc="-68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5pPr>
      <a:lvl6pPr marL="3429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6pPr>
      <a:lvl7pPr marL="685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7pPr>
      <a:lvl8pPr marL="10287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8pPr>
      <a:lvl9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50800" indent="-50800" algn="l" defTabSz="514350" rtl="0" eaLnBrk="0" fontAlgn="base" hangingPunct="0">
        <a:lnSpc>
          <a:spcPct val="85000"/>
        </a:lnSpc>
        <a:spcBef>
          <a:spcPts val="725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152400" indent="-192088" algn="l" defTabSz="514350" rtl="0" eaLnBrk="0" fontAlgn="base" hangingPunct="0">
        <a:lnSpc>
          <a:spcPct val="85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307975" indent="-307975" algn="l" defTabSz="514350" rtl="0" eaLnBrk="0" fontAlgn="base" hangingPunct="0">
        <a:lnSpc>
          <a:spcPct val="85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 "/>
        <a:defRPr sz="11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461963" indent="-461963" algn="l" defTabSz="514350" rtl="0" eaLnBrk="0" fontAlgn="base" hangingPunct="0">
        <a:lnSpc>
          <a:spcPct val="85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 "/>
        <a:defRPr sz="900" kern="1200">
          <a:solidFill>
            <a:srgbClr val="262626"/>
          </a:solidFill>
          <a:latin typeface="+mn-lt"/>
          <a:ea typeface="+mn-ea"/>
          <a:cs typeface="+mn-cs"/>
        </a:defRPr>
      </a:lvl4pPr>
      <a:lvl5pPr marL="615950" indent="-615950" algn="l" defTabSz="514350" rtl="0" eaLnBrk="0" fontAlgn="base" hangingPunct="0">
        <a:lnSpc>
          <a:spcPct val="85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 "/>
        <a:defRPr sz="900" kern="1200">
          <a:solidFill>
            <a:srgbClr val="262626"/>
          </a:solidFill>
          <a:latin typeface="+mn-lt"/>
          <a:ea typeface="+mn-ea"/>
          <a:cs typeface="+mn-cs"/>
        </a:defRPr>
      </a:lvl5pPr>
      <a:lvl6pPr marL="675000" indent="-128588" algn="l" defTabSz="514350" rtl="0" eaLnBrk="1" latinLnBrk="0" hangingPunct="1">
        <a:lnSpc>
          <a:spcPct val="85000"/>
        </a:lnSpc>
        <a:spcBef>
          <a:spcPts val="338"/>
        </a:spcBef>
        <a:buFont typeface="Arial" pitchFamily="34" charset="0"/>
        <a:buChar char=" "/>
        <a:defRPr sz="10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787500" indent="-128588" algn="l" defTabSz="514350" rtl="0" eaLnBrk="1" latinLnBrk="0" hangingPunct="1">
        <a:lnSpc>
          <a:spcPct val="85000"/>
        </a:lnSpc>
        <a:spcBef>
          <a:spcPts val="338"/>
        </a:spcBef>
        <a:buFont typeface="Arial" pitchFamily="34" charset="0"/>
        <a:buChar char=" "/>
        <a:defRPr sz="10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900000" indent="-128588" algn="l" defTabSz="514350" rtl="0" eaLnBrk="1" latinLnBrk="0" hangingPunct="1">
        <a:lnSpc>
          <a:spcPct val="85000"/>
        </a:lnSpc>
        <a:spcBef>
          <a:spcPts val="338"/>
        </a:spcBef>
        <a:buFont typeface="Arial" pitchFamily="34" charset="0"/>
        <a:buChar char=" "/>
        <a:defRPr sz="10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012500" indent="-128588" algn="l" defTabSz="514350" rtl="0" eaLnBrk="1" latinLnBrk="0" hangingPunct="1">
        <a:lnSpc>
          <a:spcPct val="85000"/>
        </a:lnSpc>
        <a:spcBef>
          <a:spcPts val="338"/>
        </a:spcBef>
        <a:buFont typeface="Arial" pitchFamily="34" charset="0"/>
        <a:buChar char=" "/>
        <a:defRPr sz="10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2.xml"/><Relationship Id="rId4" Type="http://schemas.openxmlformats.org/officeDocument/2006/relationships/image" Target="../media/image16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>
            <a:extLst>
              <a:ext uri="{FF2B5EF4-FFF2-40B4-BE49-F238E27FC236}">
                <a16:creationId xmlns:a16="http://schemas.microsoft.com/office/drawing/2014/main" id="{90631C86-D710-4A78-B8DD-425E89AB9B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11950" y="1500189"/>
            <a:ext cx="1955800" cy="385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6997A-9F00-45C3-AD5F-0A497DAC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00" y="1023939"/>
            <a:ext cx="2400300" cy="319087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969" b="1" i="1" u="sng" dirty="0">
                <a:solidFill>
                  <a:srgbClr val="FF0000"/>
                </a:solidFill>
              </a:rPr>
              <a:t>Modern  Control Theory</a:t>
            </a:r>
            <a:endParaRPr lang="en-IN" sz="1969" b="1" i="1" u="sng" dirty="0">
              <a:solidFill>
                <a:srgbClr val="FF0000"/>
              </a:solidFill>
            </a:endParaRP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76141D34-F440-4199-8AFF-9C195324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r="22086" b="-2"/>
          <a:stretch>
            <a:fillRect/>
          </a:stretch>
        </p:blipFill>
        <p:spPr bwMode="auto">
          <a:xfrm>
            <a:off x="2895600" y="1343026"/>
            <a:ext cx="36449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F9B6-8ACF-48E6-B867-1CC507B0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432" y="1657350"/>
            <a:ext cx="2048836" cy="3543300"/>
          </a:xfrm>
        </p:spPr>
        <p:txBody>
          <a:bodyPr rtlCol="0" anchor="ctr">
            <a:noAutofit/>
          </a:bodyPr>
          <a:lstStyle/>
          <a:p>
            <a:pPr marL="0" indent="0" eaLnBrk="1" fontAlgn="auto" hangingPunct="1">
              <a:spcBef>
                <a:spcPts val="731"/>
              </a:spcBef>
              <a:spcAft>
                <a:spcPts val="0"/>
              </a:spcAft>
              <a:buNone/>
              <a:defRPr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 eaLnBrk="1" fontAlgn="auto" hangingPunct="1">
              <a:spcBef>
                <a:spcPts val="731"/>
              </a:spcBef>
              <a:spcAft>
                <a:spcPts val="0"/>
              </a:spcAft>
              <a:buNone/>
              <a:defRPr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25</a:t>
            </a:r>
          </a:p>
          <a:p>
            <a:pPr marL="102394" lvl="1" indent="0" eaLnBrk="1" fontAlgn="auto" hangingPunct="1">
              <a:spcAft>
                <a:spcPts val="0"/>
              </a:spcAft>
              <a:buNone/>
              <a:defRPr/>
            </a:pPr>
            <a:endParaRPr lang="en-US" sz="1500" b="1" i="1" dirty="0">
              <a:solidFill>
                <a:srgbClr val="FF0000"/>
              </a:solidFill>
            </a:endParaRPr>
          </a:p>
          <a:p>
            <a:pPr marL="257175" indent="-257175" eaLnBrk="1" fontAlgn="auto" hangingPunct="1">
              <a:spcBef>
                <a:spcPts val="731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FF0000"/>
                </a:solidFill>
              </a:rPr>
              <a:t>Understanding the Implementation Methodology of a Kalman Filter for Filtering &amp; Estimating States of  a Process Equipment</a:t>
            </a: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n intro to Kalman Filters for Autonomous Vehicles | by Atul Singh |  Towards Data Science">
            <a:extLst>
              <a:ext uri="{FF2B5EF4-FFF2-40B4-BE49-F238E27FC236}">
                <a16:creationId xmlns:a16="http://schemas.microsoft.com/office/drawing/2014/main" id="{1CD0C53D-45CF-4D2F-B190-D50DA670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3127" b="8929"/>
          <a:stretch>
            <a:fillRect/>
          </a:stretch>
        </p:blipFill>
        <p:spPr bwMode="auto">
          <a:xfrm>
            <a:off x="4311630" y="3260545"/>
            <a:ext cx="6524668" cy="31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DDC45B2B-E92C-417A-B092-E256740A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862818" cy="33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Recap ---  Kalman Filter ---  Prediction &amp;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6E6FF-1569-4472-BCB8-A76FBA50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49" y="906883"/>
            <a:ext cx="44196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3F92FA-A5FE-4C87-BF7C-43961F8E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06" y="2949173"/>
            <a:ext cx="2549486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plementation and testing of Sigma-Point Kalman filters in Simulink for  nonlinear estimation | Semantic Scholar">
            <a:extLst>
              <a:ext uri="{FF2B5EF4-FFF2-40B4-BE49-F238E27FC236}">
                <a16:creationId xmlns:a16="http://schemas.microsoft.com/office/drawing/2014/main" id="{49060C5D-5B2A-4141-AB5D-E9ED3AA2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6883"/>
            <a:ext cx="4313238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749A11E-3953-4CA4-B15F-7CE9FDBFA198}"/>
              </a:ext>
            </a:extLst>
          </p:cNvPr>
          <p:cNvSpPr/>
          <p:nvPr/>
        </p:nvSpPr>
        <p:spPr>
          <a:xfrm>
            <a:off x="5167618" y="1417739"/>
            <a:ext cx="1434518" cy="7214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C9753-A485-41A5-9BBA-920C48F86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95" y="488518"/>
            <a:ext cx="3970923" cy="41836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FB23C64-B4CD-4528-A772-F662A3CC05B1}"/>
              </a:ext>
            </a:extLst>
          </p:cNvPr>
          <p:cNvSpPr/>
          <p:nvPr/>
        </p:nvSpPr>
        <p:spPr>
          <a:xfrm>
            <a:off x="5858378" y="62231"/>
            <a:ext cx="6028822" cy="3880595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A38EB87-81CC-4CE7-B864-2FEDE613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r="54134"/>
          <a:stretch/>
        </p:blipFill>
        <p:spPr bwMode="auto">
          <a:xfrm>
            <a:off x="4335806" y="3234702"/>
            <a:ext cx="2600588" cy="330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8D2267E-A808-41DD-B885-DA976EEAD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1" r="3394" b="9256"/>
          <a:stretch/>
        </p:blipFill>
        <p:spPr bwMode="auto">
          <a:xfrm>
            <a:off x="7203792" y="3205340"/>
            <a:ext cx="2708034" cy="309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7ADE39-7E95-4891-9967-0A49822C4709}"/>
              </a:ext>
            </a:extLst>
          </p:cNvPr>
          <p:cNvSpPr/>
          <p:nvPr/>
        </p:nvSpPr>
        <p:spPr>
          <a:xfrm rot="16200000">
            <a:off x="8990243" y="5970937"/>
            <a:ext cx="388335" cy="3486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2EE02506-281A-405A-ADAF-1E82CA0CB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445188" y="1566730"/>
            <a:ext cx="4828281" cy="35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612898B-2126-4616-9107-7A96D3F8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46"/>
          <a:stretch/>
        </p:blipFill>
        <p:spPr>
          <a:xfrm>
            <a:off x="6325299" y="823849"/>
            <a:ext cx="5432134" cy="83784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EB2EF-1DAB-4A33-8815-277D8FEB2429}"/>
              </a:ext>
            </a:extLst>
          </p:cNvPr>
          <p:cNvSpPr/>
          <p:nvPr/>
        </p:nvSpPr>
        <p:spPr>
          <a:xfrm>
            <a:off x="6096000" y="766006"/>
            <a:ext cx="5661433" cy="51312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39618-E3D3-4125-B024-846DCD51441E}"/>
              </a:ext>
            </a:extLst>
          </p:cNvPr>
          <p:cNvSpPr txBox="1"/>
          <p:nvPr/>
        </p:nvSpPr>
        <p:spPr>
          <a:xfrm>
            <a:off x="8653602" y="209725"/>
            <a:ext cx="2218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 4-Tank  Problem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CA5BF1B-8887-4A38-BF82-A5DB72A7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15"/>
          <a:stretch/>
        </p:blipFill>
        <p:spPr>
          <a:xfrm>
            <a:off x="6210649" y="4639885"/>
            <a:ext cx="5432134" cy="851017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DAA35EE-B34B-42E2-94F2-17D8104A8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91" b="48356"/>
          <a:stretch/>
        </p:blipFill>
        <p:spPr>
          <a:xfrm>
            <a:off x="6191075" y="2157649"/>
            <a:ext cx="5432134" cy="837842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CD0D9D2-461B-4B87-BF4F-55378471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16" b="25966"/>
          <a:stretch/>
        </p:blipFill>
        <p:spPr>
          <a:xfrm>
            <a:off x="6191075" y="3491449"/>
            <a:ext cx="5432134" cy="74212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2C57E22-4742-4034-913D-A702C2FC9A0A}"/>
              </a:ext>
            </a:extLst>
          </p:cNvPr>
          <p:cNvSpPr/>
          <p:nvPr/>
        </p:nvSpPr>
        <p:spPr>
          <a:xfrm rot="19619318">
            <a:off x="2446830" y="1821851"/>
            <a:ext cx="4124313" cy="837842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DD1140-D889-4C78-B9E0-2D0C95518B21}"/>
              </a:ext>
            </a:extLst>
          </p:cNvPr>
          <p:cNvSpPr/>
          <p:nvPr/>
        </p:nvSpPr>
        <p:spPr>
          <a:xfrm rot="19593942">
            <a:off x="3779895" y="2660929"/>
            <a:ext cx="2776437" cy="837842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5E67C6F-6B24-40FA-B840-C3D125958371}"/>
              </a:ext>
            </a:extLst>
          </p:cNvPr>
          <p:cNvSpPr/>
          <p:nvPr/>
        </p:nvSpPr>
        <p:spPr>
          <a:xfrm rot="1281505">
            <a:off x="2226684" y="2710876"/>
            <a:ext cx="3966412" cy="844363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8A45D9-9E89-4302-8394-143E055BCD38}"/>
              </a:ext>
            </a:extLst>
          </p:cNvPr>
          <p:cNvSpPr/>
          <p:nvPr/>
        </p:nvSpPr>
        <p:spPr>
          <a:xfrm rot="2556187">
            <a:off x="3097785" y="3245146"/>
            <a:ext cx="3860905" cy="806934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AB30733-86C8-4884-976D-8C2D06D0D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1" y="621154"/>
            <a:ext cx="3186920" cy="713580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8EA0B8CD-4E64-49EE-9734-D4A61DBB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7" y="5150066"/>
            <a:ext cx="5727013" cy="15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993FC-1A93-4F31-A82D-3FA589A7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7" y="982921"/>
            <a:ext cx="4892157" cy="4892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9577C-8B93-44E8-8C10-F591ED4250D3}"/>
              </a:ext>
            </a:extLst>
          </p:cNvPr>
          <p:cNvSpPr txBox="1"/>
          <p:nvPr/>
        </p:nvSpPr>
        <p:spPr>
          <a:xfrm>
            <a:off x="8693359" y="376702"/>
            <a:ext cx="2218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 4-Tank  Problem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310C5D-7819-444F-8427-B1AC0C42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0" y="924060"/>
            <a:ext cx="2991267" cy="238158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9CC084-748D-49EB-896A-16844DB75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86" y="1048973"/>
            <a:ext cx="2657846" cy="2305372"/>
          </a:xfrm>
          <a:prstGeom prst="rect">
            <a:avLst/>
          </a:prstGeom>
        </p:spPr>
      </p:pic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A0D9DC5-1AF0-4579-A83E-A386743F2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52" y="5550693"/>
            <a:ext cx="1629002" cy="6382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D99EED9-05EC-4DA4-BE8A-775749B48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54" y="3390461"/>
            <a:ext cx="4458322" cy="1543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96CD37-C806-4179-A726-21C1CB7B668A}"/>
              </a:ext>
            </a:extLst>
          </p:cNvPr>
          <p:cNvSpPr txBox="1"/>
          <p:nvPr/>
        </p:nvSpPr>
        <p:spPr>
          <a:xfrm>
            <a:off x="8212823" y="137246"/>
            <a:ext cx="3808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Linearized  State  Eqn. &amp; Meas. Eqn.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D3655-3703-4547-B682-CC0DBF9F4AAC}"/>
              </a:ext>
            </a:extLst>
          </p:cNvPr>
          <p:cNvSpPr txBox="1"/>
          <p:nvPr/>
        </p:nvSpPr>
        <p:spPr>
          <a:xfrm>
            <a:off x="1088056" y="1884018"/>
            <a:ext cx="6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dirty="0"/>
              <a:t>  =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4F3EB-4C8E-4FB9-A785-5D6840EE721A}"/>
              </a:ext>
            </a:extLst>
          </p:cNvPr>
          <p:cNvSpPr txBox="1"/>
          <p:nvPr/>
        </p:nvSpPr>
        <p:spPr>
          <a:xfrm>
            <a:off x="5602934" y="1884018"/>
            <a:ext cx="6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dirty="0"/>
              <a:t>  =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0EAB7-CB3F-4581-A450-E93AF9195565}"/>
              </a:ext>
            </a:extLst>
          </p:cNvPr>
          <p:cNvSpPr txBox="1"/>
          <p:nvPr/>
        </p:nvSpPr>
        <p:spPr>
          <a:xfrm>
            <a:off x="6096000" y="5674399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 =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E073F9-FCBC-4A40-BFAE-0CB72F841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9" y="297395"/>
            <a:ext cx="3970923" cy="418365"/>
          </a:xfrm>
          <a:prstGeom prst="rect">
            <a:avLst/>
          </a:prstGeom>
        </p:spPr>
      </p:pic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86A924-5A88-479F-A72E-D2F9528E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79" y="5735311"/>
            <a:ext cx="2549486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6CD4B2-8232-40B6-87D2-4229891E4E38}"/>
              </a:ext>
            </a:extLst>
          </p:cNvPr>
          <p:cNvSpPr/>
          <p:nvPr/>
        </p:nvSpPr>
        <p:spPr>
          <a:xfrm>
            <a:off x="260059" y="297395"/>
            <a:ext cx="4144161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7EA230-D552-4020-9943-08259747C992}"/>
              </a:ext>
            </a:extLst>
          </p:cNvPr>
          <p:cNvSpPr/>
          <p:nvPr/>
        </p:nvSpPr>
        <p:spPr>
          <a:xfrm>
            <a:off x="3091444" y="5715611"/>
            <a:ext cx="2549486" cy="4053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2CF2B9-81E8-4B29-BBD6-518E761451B3}"/>
              </a:ext>
            </a:extLst>
          </p:cNvPr>
          <p:cNvSpPr/>
          <p:nvPr/>
        </p:nvSpPr>
        <p:spPr>
          <a:xfrm>
            <a:off x="545284" y="522193"/>
            <a:ext cx="9588617" cy="4494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2BA85A-7E46-4BF6-883A-91477B75DF18}"/>
              </a:ext>
            </a:extLst>
          </p:cNvPr>
          <p:cNvSpPr/>
          <p:nvPr/>
        </p:nvSpPr>
        <p:spPr>
          <a:xfrm>
            <a:off x="2483141" y="5213951"/>
            <a:ext cx="6493080" cy="1346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49ECB9-D73D-409D-8D4B-F78E53AC71D9}"/>
              </a:ext>
            </a:extLst>
          </p:cNvPr>
          <p:cNvSpPr txBox="1"/>
          <p:nvPr/>
        </p:nvSpPr>
        <p:spPr>
          <a:xfrm>
            <a:off x="8212822" y="3429000"/>
            <a:ext cx="3582099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 </a:t>
            </a:r>
            <a:r>
              <a:rPr lang="en-US" sz="1600" b="1" i="1" dirty="0"/>
              <a:t>A, B, C</a:t>
            </a:r>
            <a:r>
              <a:rPr lang="en-US" sz="1600" dirty="0"/>
              <a:t>,  Matrices,  based on data provided, viz. the details of the tank size, area of orifice, voltage applied to pump,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Arrive at value for process/state noise, </a:t>
            </a:r>
            <a:r>
              <a:rPr lang="en-US" sz="1600" b="1" i="1" dirty="0"/>
              <a:t>Q  </a:t>
            </a:r>
            <a:r>
              <a:rPr lang="en-US" sz="1600" dirty="0"/>
              <a:t>and Measurement Noise, </a:t>
            </a:r>
            <a:r>
              <a:rPr lang="en-US" sz="1600" b="1" i="1" dirty="0"/>
              <a:t>R</a:t>
            </a:r>
          </a:p>
          <a:p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FC593-6D7B-495A-A930-A9C400C2510F}"/>
              </a:ext>
            </a:extLst>
          </p:cNvPr>
          <p:cNvSpPr txBox="1"/>
          <p:nvPr/>
        </p:nvSpPr>
        <p:spPr>
          <a:xfrm>
            <a:off x="260059" y="4518227"/>
            <a:ext cx="279622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 water level in the tanks, </a:t>
            </a:r>
          </a:p>
          <a:p>
            <a:r>
              <a:rPr lang="en-US" sz="1600" b="1" i="1" dirty="0"/>
              <a:t>h1, h2, h3, h4</a:t>
            </a:r>
            <a:r>
              <a:rPr lang="en-US" sz="1600" dirty="0"/>
              <a:t>,  are considered as states, </a:t>
            </a:r>
            <a:r>
              <a:rPr lang="en-US" sz="1600" b="1" i="1" dirty="0"/>
              <a:t>[x] is the state vector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29321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3B241-0349-4BD6-95E6-24C3D107F72A}"/>
              </a:ext>
            </a:extLst>
          </p:cNvPr>
          <p:cNvSpPr txBox="1"/>
          <p:nvPr/>
        </p:nvSpPr>
        <p:spPr>
          <a:xfrm>
            <a:off x="761684" y="394551"/>
            <a:ext cx="11046003" cy="553997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 </a:t>
            </a:r>
            <a:r>
              <a:rPr lang="en-US" dirty="0"/>
              <a:t>=  [</a:t>
            </a:r>
            <a:r>
              <a:rPr lang="en-US" i="1" dirty="0"/>
              <a:t>a11   a12   a13   a14;    a21   a22    a23    a24;    a31    a32    a33    a34;     a41   a42    a43    a44]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b="1" i="1" dirty="0"/>
              <a:t>B =  </a:t>
            </a:r>
            <a:r>
              <a:rPr lang="en-US" i="1" dirty="0"/>
              <a:t>[b11  b12;    b21  b22;    b31  b32;    b41  b42 ]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400" b="1" i="1" dirty="0"/>
              <a:t>H =</a:t>
            </a:r>
            <a:r>
              <a:rPr lang="en-US" i="1" dirty="0"/>
              <a:t>  [h11    h12    h13    h14;    h21    h22    h23    h24]</a:t>
            </a:r>
          </a:p>
          <a:p>
            <a:endParaRPr lang="en-US" i="1" dirty="0"/>
          </a:p>
          <a:p>
            <a:endParaRPr lang="en-IN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EC1B7F7-B1EF-499E-AF07-5DDBABE859D3}"/>
              </a:ext>
            </a:extLst>
          </p:cNvPr>
          <p:cNvSpPr/>
          <p:nvPr/>
        </p:nvSpPr>
        <p:spPr>
          <a:xfrm>
            <a:off x="6284686" y="923471"/>
            <a:ext cx="4136571" cy="1730829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C5F2B386-2779-424B-ADC8-89F4B5F7905A}"/>
              </a:ext>
            </a:extLst>
          </p:cNvPr>
          <p:cNvSpPr/>
          <p:nvPr/>
        </p:nvSpPr>
        <p:spPr>
          <a:xfrm>
            <a:off x="6284686" y="2929836"/>
            <a:ext cx="1582057" cy="143691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E33381C8-833F-414C-8E95-3D12B2BE3C21}"/>
              </a:ext>
            </a:extLst>
          </p:cNvPr>
          <p:cNvSpPr/>
          <p:nvPr/>
        </p:nvSpPr>
        <p:spPr>
          <a:xfrm>
            <a:off x="6284686" y="4890504"/>
            <a:ext cx="4136571" cy="754743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0B8A5-97FF-41BB-BB85-98F1DBDC1B62}"/>
                  </a:ext>
                </a:extLst>
              </p:cNvPr>
              <p:cNvSpPr txBox="1"/>
              <p:nvPr/>
            </p:nvSpPr>
            <p:spPr>
              <a:xfrm>
                <a:off x="478340" y="187023"/>
                <a:ext cx="10966174" cy="64839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Multi-Input / Multi-Output  System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i="1" dirty="0"/>
                  <a:t>2</a:t>
                </a:r>
                <a:r>
                  <a:rPr lang="en-US" sz="2400" dirty="0"/>
                  <a:t> Inputs ----  </a:t>
                </a:r>
                <a:r>
                  <a:rPr lang="en-US" sz="2400" b="1" i="1" dirty="0"/>
                  <a:t>U1</a:t>
                </a:r>
                <a:r>
                  <a:rPr lang="en-US" sz="2400" dirty="0"/>
                  <a:t>   and  </a:t>
                </a:r>
                <a:r>
                  <a:rPr lang="en-US" sz="2400" b="1" i="1" dirty="0"/>
                  <a:t>U2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1" i="1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i="1" dirty="0"/>
                  <a:t>2 </a:t>
                </a:r>
                <a:r>
                  <a:rPr lang="en-US" sz="2400" dirty="0"/>
                  <a:t>Outputs ----  </a:t>
                </a:r>
                <a:r>
                  <a:rPr lang="en-US" sz="2400" b="1" i="1" dirty="0"/>
                  <a:t>h1</a:t>
                </a:r>
                <a:r>
                  <a:rPr lang="en-US" sz="2400" dirty="0"/>
                  <a:t>  and  </a:t>
                </a:r>
                <a:r>
                  <a:rPr lang="en-US" sz="2400" b="1" i="1" dirty="0"/>
                  <a:t>h2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1" i="1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i="1" dirty="0"/>
                  <a:t>Controllability Matrix :  [ B  AB]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1" i="1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i="1" dirty="0"/>
                  <a:t>Being a MIMO :   B1  A.B1 </a:t>
                </a:r>
                <a:r>
                  <a:rPr lang="en-US" sz="2400" dirty="0"/>
                  <a:t>| </a:t>
                </a:r>
                <a:r>
                  <a:rPr lang="en-US" sz="2400" b="1" i="1" dirty="0"/>
                  <a:t>B2  A.B2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1" i="1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1" i="1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i="1" dirty="0"/>
                  <a:t>Observability Matrix :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2400" b="1" i="1" dirty="0"/>
              </a:p>
              <a:p>
                <a:endParaRPr lang="en-US" sz="2400" b="1" i="1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0B8A5-97FF-41BB-BB85-98F1DBDC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0" y="187023"/>
                <a:ext cx="10966174" cy="6483954"/>
              </a:xfrm>
              <a:prstGeom prst="rect">
                <a:avLst/>
              </a:prstGeom>
              <a:blipFill>
                <a:blip r:embed="rId2"/>
                <a:stretch>
                  <a:fillRect l="-723" t="-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ket 5">
            <a:extLst>
              <a:ext uri="{FF2B5EF4-FFF2-40B4-BE49-F238E27FC236}">
                <a16:creationId xmlns:a16="http://schemas.microsoft.com/office/drawing/2014/main" id="{732F6190-12D3-4FDB-A8E6-C6C78331EB23}"/>
              </a:ext>
            </a:extLst>
          </p:cNvPr>
          <p:cNvSpPr/>
          <p:nvPr/>
        </p:nvSpPr>
        <p:spPr>
          <a:xfrm>
            <a:off x="4094922" y="4094922"/>
            <a:ext cx="45719" cy="4571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00F4898-72B4-472E-BA12-A7CF90E8B2A8}"/>
              </a:ext>
            </a:extLst>
          </p:cNvPr>
          <p:cNvSpPr/>
          <p:nvPr/>
        </p:nvSpPr>
        <p:spPr>
          <a:xfrm>
            <a:off x="3790123" y="4245995"/>
            <a:ext cx="984305" cy="178904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391597E0-C97C-44B6-A98A-78FA7B2C214B}"/>
              </a:ext>
            </a:extLst>
          </p:cNvPr>
          <p:cNvSpPr/>
          <p:nvPr/>
        </p:nvSpPr>
        <p:spPr>
          <a:xfrm>
            <a:off x="3018971" y="2971800"/>
            <a:ext cx="2699658" cy="66693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9FA96950-9820-4E80-9596-D1CD87294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6167431" y="1873172"/>
            <a:ext cx="4828281" cy="35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>
            <a:extLst>
              <a:ext uri="{FF2B5EF4-FFF2-40B4-BE49-F238E27FC236}">
                <a16:creationId xmlns:a16="http://schemas.microsoft.com/office/drawing/2014/main" id="{60930202-53D4-46C7-85ED-AAA1AD988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7" t="17402" r="4710" b="22007"/>
          <a:stretch/>
        </p:blipFill>
        <p:spPr bwMode="auto">
          <a:xfrm>
            <a:off x="1439011" y="4026045"/>
            <a:ext cx="3265356" cy="26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081A68-3ABB-4DFA-AA70-4199010F6DB7}"/>
                  </a:ext>
                </a:extLst>
              </p14:cNvPr>
              <p14:cNvContentPartPr/>
              <p14:nvPr/>
            </p14:nvContentPartPr>
            <p14:xfrm>
              <a:off x="4380160" y="1225747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081A68-3ABB-4DFA-AA70-4199010F6D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1160" y="12171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771" name="Ink 25770">
                <a:extLst>
                  <a:ext uri="{FF2B5EF4-FFF2-40B4-BE49-F238E27FC236}">
                    <a16:creationId xmlns:a16="http://schemas.microsoft.com/office/drawing/2014/main" id="{1FF3D195-E243-4D09-BB39-12B8E75A8D4B}"/>
                  </a:ext>
                </a:extLst>
              </p14:cNvPr>
              <p14:cNvContentPartPr/>
              <p14:nvPr/>
            </p14:nvContentPartPr>
            <p14:xfrm>
              <a:off x="10559200" y="416107"/>
              <a:ext cx="360" cy="360"/>
            </p14:xfrm>
          </p:contentPart>
        </mc:Choice>
        <mc:Fallback xmlns="">
          <p:pic>
            <p:nvPicPr>
              <p:cNvPr id="25771" name="Ink 25770">
                <a:extLst>
                  <a:ext uri="{FF2B5EF4-FFF2-40B4-BE49-F238E27FC236}">
                    <a16:creationId xmlns:a16="http://schemas.microsoft.com/office/drawing/2014/main" id="{1FF3D195-E243-4D09-BB39-12B8E75A8D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0560" y="4074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6" name="Picture 4">
            <a:extLst>
              <a:ext uri="{FF2B5EF4-FFF2-40B4-BE49-F238E27FC236}">
                <a16:creationId xmlns:a16="http://schemas.microsoft.com/office/drawing/2014/main" id="{9CC2FED8-190F-4DF6-BCB4-78641793A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" t="23571" r="53309"/>
          <a:stretch/>
        </p:blipFill>
        <p:spPr bwMode="auto">
          <a:xfrm>
            <a:off x="1240511" y="490752"/>
            <a:ext cx="3349329" cy="328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83" name="Arrow: Curved Left 25782">
            <a:extLst>
              <a:ext uri="{FF2B5EF4-FFF2-40B4-BE49-F238E27FC236}">
                <a16:creationId xmlns:a16="http://schemas.microsoft.com/office/drawing/2014/main" id="{ED5765E0-F889-4CAE-B5CB-43494184D4A8}"/>
              </a:ext>
            </a:extLst>
          </p:cNvPr>
          <p:cNvSpPr/>
          <p:nvPr/>
        </p:nvSpPr>
        <p:spPr>
          <a:xfrm rot="10637486">
            <a:off x="353760" y="1020934"/>
            <a:ext cx="1132374" cy="4836124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784" name="Arrow: Curved Left 25783">
            <a:extLst>
              <a:ext uri="{FF2B5EF4-FFF2-40B4-BE49-F238E27FC236}">
                <a16:creationId xmlns:a16="http://schemas.microsoft.com/office/drawing/2014/main" id="{725CE5CC-ED69-42DB-BC1C-19BCA0CD1B21}"/>
              </a:ext>
            </a:extLst>
          </p:cNvPr>
          <p:cNvSpPr/>
          <p:nvPr/>
        </p:nvSpPr>
        <p:spPr>
          <a:xfrm rot="21068827">
            <a:off x="4428339" y="2014281"/>
            <a:ext cx="963415" cy="2653860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785" name="Oval 25784">
            <a:extLst>
              <a:ext uri="{FF2B5EF4-FFF2-40B4-BE49-F238E27FC236}">
                <a16:creationId xmlns:a16="http://schemas.microsoft.com/office/drawing/2014/main" id="{97B5B850-3B5D-4A56-8428-AF68466ED89B}"/>
              </a:ext>
            </a:extLst>
          </p:cNvPr>
          <p:cNvSpPr/>
          <p:nvPr/>
        </p:nvSpPr>
        <p:spPr>
          <a:xfrm>
            <a:off x="796954" y="3246539"/>
            <a:ext cx="3196206" cy="527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786" name="TextBox 25785">
            <a:extLst>
              <a:ext uri="{FF2B5EF4-FFF2-40B4-BE49-F238E27FC236}">
                <a16:creationId xmlns:a16="http://schemas.microsoft.com/office/drawing/2014/main" id="{699224C4-2795-4EFA-AF1A-AA46D46A6F4C}"/>
              </a:ext>
            </a:extLst>
          </p:cNvPr>
          <p:cNvSpPr txBox="1"/>
          <p:nvPr/>
        </p:nvSpPr>
        <p:spPr>
          <a:xfrm>
            <a:off x="9044193" y="152198"/>
            <a:ext cx="303001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Kalman Filter  Implementation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D893-0A7F-484D-9A1A-953E3CC9FFB2}"/>
              </a:ext>
            </a:extLst>
          </p:cNvPr>
          <p:cNvSpPr txBox="1"/>
          <p:nvPr/>
        </p:nvSpPr>
        <p:spPr>
          <a:xfrm>
            <a:off x="5325659" y="1999932"/>
            <a:ext cx="5704114" cy="123110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X_pri</a:t>
            </a:r>
            <a:r>
              <a:rPr lang="en-US" b="1" i="1" dirty="0"/>
              <a:t> [k] = A *  </a:t>
            </a:r>
            <a:r>
              <a:rPr lang="en-US" b="1" i="1" dirty="0" err="1"/>
              <a:t>X_post</a:t>
            </a:r>
            <a:r>
              <a:rPr lang="en-US" b="1" i="1" dirty="0"/>
              <a:t> [k-1]  +  B * [u [k-1]]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P_pri</a:t>
            </a:r>
            <a:r>
              <a:rPr lang="en-US" b="1" i="1" dirty="0"/>
              <a:t> [k] = A* </a:t>
            </a:r>
            <a:r>
              <a:rPr lang="en-US" b="1" i="1" dirty="0" err="1"/>
              <a:t>P_post</a:t>
            </a:r>
            <a:r>
              <a:rPr lang="en-US" b="1" i="1" dirty="0"/>
              <a:t> [k-1] * </a:t>
            </a:r>
            <a:r>
              <a:rPr lang="en-US" b="1" i="1" dirty="0" err="1"/>
              <a:t>A_tr</a:t>
            </a:r>
            <a:r>
              <a:rPr lang="en-US" b="1" i="1" dirty="0"/>
              <a:t>  +  </a:t>
            </a:r>
            <a:r>
              <a:rPr lang="en-US" sz="2000" b="1" i="1" dirty="0">
                <a:solidFill>
                  <a:srgbClr val="FF0000"/>
                </a:solidFill>
              </a:rPr>
              <a:t>Q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EFFC4-0B45-41A1-8130-079D463947B6}"/>
              </a:ext>
            </a:extLst>
          </p:cNvPr>
          <p:cNvSpPr txBox="1"/>
          <p:nvPr/>
        </p:nvSpPr>
        <p:spPr>
          <a:xfrm>
            <a:off x="4802580" y="4026045"/>
            <a:ext cx="7292138" cy="267765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K [k] =  </a:t>
            </a:r>
            <a:r>
              <a:rPr lang="en-US" b="1" i="1" dirty="0" err="1"/>
              <a:t>P_pri</a:t>
            </a:r>
            <a:r>
              <a:rPr lang="en-US" b="1" i="1" dirty="0"/>
              <a:t> [k] * </a:t>
            </a:r>
            <a:r>
              <a:rPr lang="en-US" b="1" i="1" dirty="0" err="1"/>
              <a:t>H_tr</a:t>
            </a:r>
            <a:r>
              <a:rPr lang="en-US" b="1" i="1" dirty="0"/>
              <a:t> [k] * </a:t>
            </a:r>
            <a:r>
              <a:rPr lang="en-US" b="1" i="1" dirty="0">
                <a:solidFill>
                  <a:srgbClr val="002060"/>
                </a:solidFill>
              </a:rPr>
              <a:t>Inv </a:t>
            </a:r>
            <a:r>
              <a:rPr lang="en-US" b="1" i="1" dirty="0"/>
              <a:t>[ H [k] * </a:t>
            </a:r>
            <a:r>
              <a:rPr lang="en-US" b="1" i="1" dirty="0" err="1"/>
              <a:t>P_pri</a:t>
            </a:r>
            <a:r>
              <a:rPr lang="en-US" b="1" i="1" dirty="0"/>
              <a:t> [k] * </a:t>
            </a:r>
            <a:r>
              <a:rPr lang="en-US" b="1" i="1" dirty="0" err="1"/>
              <a:t>H_tr</a:t>
            </a:r>
            <a:r>
              <a:rPr lang="en-US" b="1" i="1" dirty="0"/>
              <a:t> [k]  + </a:t>
            </a:r>
            <a:r>
              <a:rPr lang="en-US" sz="2000" b="1" i="1" dirty="0">
                <a:solidFill>
                  <a:srgbClr val="FF0000"/>
                </a:solidFill>
              </a:rPr>
              <a:t>R </a:t>
            </a:r>
            <a:r>
              <a:rPr lang="en-US" b="1" i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Z_est</a:t>
            </a:r>
            <a:r>
              <a:rPr lang="en-US" b="1" i="1" dirty="0"/>
              <a:t> [k]  =  H [k] * </a:t>
            </a:r>
            <a:r>
              <a:rPr lang="en-US" b="1" i="1" dirty="0" err="1"/>
              <a:t>X_pri</a:t>
            </a:r>
            <a:r>
              <a:rPr lang="en-US" b="1" i="1" dirty="0"/>
              <a:t> [k]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 [k] =  [</a:t>
            </a:r>
            <a:r>
              <a:rPr lang="en-US" b="1" i="1" dirty="0" err="1"/>
              <a:t>Z_true</a:t>
            </a:r>
            <a:r>
              <a:rPr lang="en-US" b="1" i="1" dirty="0"/>
              <a:t> [k]  -  </a:t>
            </a:r>
            <a:r>
              <a:rPr lang="en-US" b="1" i="1" dirty="0" err="1"/>
              <a:t>Z_est</a:t>
            </a:r>
            <a:r>
              <a:rPr lang="en-US" b="1" i="1" dirty="0"/>
              <a:t> [k]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X_post</a:t>
            </a:r>
            <a:r>
              <a:rPr lang="en-US" b="1" i="1" dirty="0"/>
              <a:t> [k] =  </a:t>
            </a:r>
            <a:r>
              <a:rPr lang="en-US" b="1" i="1" dirty="0" err="1"/>
              <a:t>X_pri</a:t>
            </a:r>
            <a:r>
              <a:rPr lang="en-US" b="1" i="1" dirty="0"/>
              <a:t> [k] +  K [k] * E [k]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P_post</a:t>
            </a:r>
            <a:r>
              <a:rPr lang="en-US" b="1" i="1" dirty="0"/>
              <a:t> [k] =  </a:t>
            </a:r>
            <a:r>
              <a:rPr lang="en-US" b="1" i="1" dirty="0" err="1"/>
              <a:t>P_pri</a:t>
            </a:r>
            <a:r>
              <a:rPr lang="en-US" b="1" i="1" dirty="0"/>
              <a:t> [k] -  K [k] * H [k] * </a:t>
            </a:r>
            <a:r>
              <a:rPr lang="en-US" b="1" i="1" dirty="0" err="1"/>
              <a:t>P_pri</a:t>
            </a:r>
            <a:r>
              <a:rPr lang="en-US" b="1" i="1" dirty="0"/>
              <a:t> [k]</a:t>
            </a:r>
            <a:endParaRPr lang="en-IN" b="1" i="1" dirty="0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EB042BD2-6CFD-4316-8EFC-F90CA4180416}"/>
              </a:ext>
            </a:extLst>
          </p:cNvPr>
          <p:cNvSpPr/>
          <p:nvPr/>
        </p:nvSpPr>
        <p:spPr>
          <a:xfrm>
            <a:off x="10951489" y="2390836"/>
            <a:ext cx="1000386" cy="1635209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F6703A61-2902-4AE1-9E4C-64784E08D070}"/>
              </a:ext>
            </a:extLst>
          </p:cNvPr>
          <p:cNvSpPr/>
          <p:nvPr/>
        </p:nvSpPr>
        <p:spPr>
          <a:xfrm rot="10800000">
            <a:off x="4328079" y="1955954"/>
            <a:ext cx="997580" cy="4255076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21AC-EAA0-4AB5-B3D6-43DFD9CD04CA}"/>
              </a:ext>
            </a:extLst>
          </p:cNvPr>
          <p:cNvSpPr txBox="1"/>
          <p:nvPr/>
        </p:nvSpPr>
        <p:spPr>
          <a:xfrm>
            <a:off x="4909342" y="335966"/>
            <a:ext cx="4134851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X_0 = [1 1 1 1]^T =  </a:t>
            </a:r>
            <a:r>
              <a:rPr lang="en-US" b="1" i="1" dirty="0" err="1"/>
              <a:t>X_post</a:t>
            </a:r>
            <a:r>
              <a:rPr lang="en-US" b="1" i="1" dirty="0"/>
              <a:t> [0]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P_0 = 10^5 * eye(4) =  </a:t>
            </a:r>
            <a:r>
              <a:rPr lang="en-US" b="1" i="1" dirty="0" err="1"/>
              <a:t>P_post</a:t>
            </a:r>
            <a:r>
              <a:rPr lang="en-US" b="1" i="1" dirty="0"/>
              <a:t> [0]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Q = 10 * eye(4);     R = 2 * eye(2)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7775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83" grpId="0" animBg="1"/>
      <p:bldP spid="25784" grpId="0" animBg="1"/>
      <p:bldP spid="25785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E1BFE-F96B-4D48-A141-3143EC985C60}"/>
              </a:ext>
            </a:extLst>
          </p:cNvPr>
          <p:cNvSpPr txBox="1"/>
          <p:nvPr/>
        </p:nvSpPr>
        <p:spPr>
          <a:xfrm>
            <a:off x="450575" y="335845"/>
            <a:ext cx="4571999" cy="6186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 (</a:t>
            </a:r>
            <a:r>
              <a:rPr lang="en-US" b="1" i="1" dirty="0" err="1"/>
              <a:t>X_post_store</a:t>
            </a:r>
            <a:r>
              <a:rPr lang="en-US" b="1" i="1" dirty="0"/>
              <a:t>,  k);  </a:t>
            </a:r>
          </a:p>
          <a:p>
            <a:r>
              <a:rPr lang="en-US" b="1" i="1" dirty="0"/>
              <a:t>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X_pri_store</a:t>
            </a:r>
            <a:r>
              <a:rPr lang="en-US" b="1" i="1" dirty="0"/>
              <a:t>,  k);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P_post_store</a:t>
            </a:r>
            <a:r>
              <a:rPr lang="en-US" b="1" i="1" dirty="0"/>
              <a:t>,  k);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P_pri_store</a:t>
            </a:r>
            <a:r>
              <a:rPr lang="en-US" b="1" i="1" dirty="0"/>
              <a:t>,  k);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P_pri_store</a:t>
            </a:r>
            <a:r>
              <a:rPr lang="en-US" b="1" i="1" dirty="0"/>
              <a:t>, </a:t>
            </a:r>
            <a:r>
              <a:rPr lang="en-US" b="1" i="1" dirty="0" err="1"/>
              <a:t>P_post_store</a:t>
            </a:r>
            <a:r>
              <a:rPr lang="en-US" b="1" i="1" dirty="0"/>
              <a:t>, k);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K_store</a:t>
            </a:r>
            <a:r>
              <a:rPr lang="en-US" b="1" i="1" dirty="0"/>
              <a:t>, k);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Innov_store</a:t>
            </a:r>
            <a:r>
              <a:rPr lang="en-US" b="1" i="1" dirty="0"/>
              <a:t>, k);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Plot (</a:t>
            </a:r>
            <a:r>
              <a:rPr lang="en-US" b="1" i="1" dirty="0" err="1"/>
              <a:t>Resid_store</a:t>
            </a:r>
            <a:r>
              <a:rPr lang="en-US" b="1" i="1" dirty="0"/>
              <a:t>, k)</a:t>
            </a:r>
            <a:endParaRPr lang="en-IN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72BF0-FF6A-4232-91DD-7227A83C86D7}"/>
              </a:ext>
            </a:extLst>
          </p:cNvPr>
          <p:cNvSpPr txBox="1"/>
          <p:nvPr/>
        </p:nvSpPr>
        <p:spPr>
          <a:xfrm>
            <a:off x="6520071" y="335845"/>
            <a:ext cx="54333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Understanding the Performance through Plots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29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538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Cambria Math</vt:lpstr>
      <vt:lpstr>Wingdings</vt:lpstr>
      <vt:lpstr>Office Theme</vt:lpstr>
      <vt:lpstr>Default Design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22</cp:revision>
  <dcterms:created xsi:type="dcterms:W3CDTF">2021-09-21T06:52:39Z</dcterms:created>
  <dcterms:modified xsi:type="dcterms:W3CDTF">2021-09-23T03:25:51Z</dcterms:modified>
</cp:coreProperties>
</file>