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26" r:id="rId4"/>
    <p:sldId id="417" r:id="rId5"/>
    <p:sldId id="256" r:id="rId6"/>
    <p:sldId id="424" r:id="rId7"/>
    <p:sldId id="425" r:id="rId8"/>
    <p:sldId id="427" r:id="rId9"/>
    <p:sldId id="428" r:id="rId10"/>
    <p:sldId id="429" r:id="rId11"/>
    <p:sldId id="4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9:22:1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0 352,'0'0'0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3T09:26:1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16920,'0'0'3153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6:55:5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1377,'0'0'4049,"-24"10"4307,20-9-4423,2 18-1866,-2 22-1401,2-17-76,-2 1 0,0-1 0,-9 28 0,11-41-522,0 1-1,1-1 1,0 1 0,0 0-1,1-1 1,2 14 0,-1 11 813,-4-36-2388,-9 6-4008,7-2 1164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5:0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5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2385,'0'0'640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70A5-18FA-4649-947E-0B1F5A82E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C8EE4-9DD3-4F52-A6D9-D61DC59EE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9E70-7EC2-4308-B85F-CC12E132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E1A2-A636-44C6-8CC3-A2319E9A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CEF0-6141-4A92-839B-0CCF9898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11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3124-8B52-4105-B02C-1190429E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3252C-3A82-45B5-8A8B-DB39E021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7F9-530A-460F-A97C-10A5E4E0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341A-DDD8-4E44-8BC2-338C9A8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BAAD-EA24-40D4-889A-7A39169C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3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ECD43-E34D-4CFF-8969-0D8643A1A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F761F-366D-45F9-BE87-042AAB0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65F7-6103-46F8-A765-2103F088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91DF-62FF-4281-9BF2-F1339BB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C411-E74C-4817-9D25-4043663F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34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4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8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6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4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6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0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E54A-31C6-47E9-926C-F391B7B1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DF1E1-D12E-426C-9567-5A1DAB9D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792F-0F8C-431F-A679-79A068F3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94E5E-0DE4-46EE-A3F3-2E7785CC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BF631-CEE8-4FA1-9CD5-C42D693F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7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5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8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8BC7-E6F4-4D3A-8B02-BB2C79A4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9E6CA-5173-4118-87FA-4746ECF0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7226-AF04-4301-A3BE-817ED5C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7EA4-4A88-404F-AEE1-D32B4AEA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48DF0-C9EC-4459-ADB8-6CD3AD6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B39-E90E-47CE-9DF9-42F63050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97B5-93E2-4FA1-91DB-02E8FBD92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80AF2-1555-4B9F-8292-6BD693C63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9B46-8644-41B0-916E-26449B3D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CF582-5C87-436F-94AC-5FDDE6A9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5D2C-4826-4979-9AB5-75C3C234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1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D6EE-C8AB-4839-A534-61BF54A3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9D88A-9255-446E-955B-E46800AA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27406-9A8F-426B-A90D-9272EF193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BF439-22CE-4267-8339-A8C716C08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3FBE2-6E71-4EDD-9AD3-D5B7C1D4D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A3906-383E-4885-ABCB-805EE3D7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A8731-F14A-450E-B2F6-12E69385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614EB-9D10-450A-B072-AE169837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7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4B04-E17F-4265-9AE0-6AE44083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5E79B-9802-4DBB-83C6-33B49C79F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EE88E-1529-4CED-9B3A-5AB5AC24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83D00-FE63-484C-BC90-C309FF7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6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75B2C-2497-4616-9523-B799C0BA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840E1-C3A3-4B84-8DB5-A4908D9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8CA8C-5885-48C0-BF4E-792B3AD8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A68F-5EA4-478F-8DBA-13725548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1CE5-79E5-4C8E-BB62-F5D13113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47B9C-61F7-4B41-8DE3-17C9C138C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B0C2F-FE8A-4DB2-BB0B-4BF67DB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2B28B-496A-4050-84F8-4FC7ABEC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FEBE-A9CA-4C6C-B125-A9BAE9A5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B736-2E8B-4F97-8A2D-5CEB16F7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412F29-6D73-425F-9F2F-FCE9495F8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F3400-B4EA-44CB-B3C8-4F839E5D3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9FD6-624F-4E6D-9DEF-DE9EB921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8C118-51E1-41F4-92DD-B7C67A27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E00A-19C3-499A-85DF-7E9A0CCD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0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60C6D-68BB-4637-9455-CB0245ED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AD5B9-5BC0-40E8-9D99-79ECD19C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3C3DD-7224-41FB-BE2F-F69DA205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34681-9846-4D9F-92F6-DA633164D559}" type="datetimeFigureOut">
              <a:rPr lang="en-IN" smtClean="0"/>
              <a:t>10-08-2021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50B5-E0E1-4151-836C-DD19E4BCB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D948-8272-4B1C-9F1F-277EEDCAF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3B11-0A02-4DEE-B264-9D70CE2519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1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0" Type="http://schemas.openxmlformats.org/officeDocument/2006/relationships/image" Target="../media/image10.PNG"/><Relationship Id="rId4" Type="http://schemas.openxmlformats.org/officeDocument/2006/relationships/image" Target="../media/image140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0.PNG"/><Relationship Id="rId3" Type="http://schemas.openxmlformats.org/officeDocument/2006/relationships/image" Target="../media/image15.PNG"/><Relationship Id="rId7" Type="http://schemas.openxmlformats.org/officeDocument/2006/relationships/customXml" Target="../ink/ink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381" y="1041535"/>
            <a:ext cx="3172206" cy="40423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4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Brief Revisit of the  Big Picture of Estimation by State Space Concept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Revisit of Examples for Formulating the State Space Equations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Solution of the State Equation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Discretizing the State equation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The State Transition Matrix</a:t>
            </a: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5081D2D4-D805-45CD-B43A-1E8C19DD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3" y="3581926"/>
            <a:ext cx="5801535" cy="600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B3BE5-E17C-4552-A314-DD6AB754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3" y="604224"/>
            <a:ext cx="2084210" cy="107378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99041D6-E6F8-4D94-B0AE-8378F6FFAEE9}"/>
              </a:ext>
            </a:extLst>
          </p:cNvPr>
          <p:cNvSpPr txBox="1"/>
          <p:nvPr/>
        </p:nvSpPr>
        <p:spPr>
          <a:xfrm>
            <a:off x="8369414" y="275481"/>
            <a:ext cx="32129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Concept of a Pole/Eigenvalue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2D484-F649-4940-94D3-EC50ECC07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661" y="367868"/>
            <a:ext cx="3416013" cy="243572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6FCF7EC-9FCC-4C6C-A83D-03948DAAC473}"/>
              </a:ext>
            </a:extLst>
          </p:cNvPr>
          <p:cNvSpPr/>
          <p:nvPr/>
        </p:nvSpPr>
        <p:spPr>
          <a:xfrm>
            <a:off x="5553512" y="2399251"/>
            <a:ext cx="1434517" cy="5246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ssment of onboard DA state estimation for spacecraft relative  navigation | Nebula library">
            <a:extLst>
              <a:ext uri="{FF2B5EF4-FFF2-40B4-BE49-F238E27FC236}">
                <a16:creationId xmlns:a16="http://schemas.microsoft.com/office/drawing/2014/main" id="{ADE6EDED-02FF-46A6-BBE0-B9F8AE296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3"/>
          <a:stretch/>
        </p:blipFill>
        <p:spPr bwMode="auto">
          <a:xfrm>
            <a:off x="5860767" y="3630206"/>
            <a:ext cx="5612922" cy="29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cesses | Free Full-Text | Challenges and Opportunities on Nonlinear State  Estimation of Chemical and Biochemical Processes">
            <a:extLst>
              <a:ext uri="{FF2B5EF4-FFF2-40B4-BE49-F238E27FC236}">
                <a16:creationId xmlns:a16="http://schemas.microsoft.com/office/drawing/2014/main" id="{1A26E00B-7E09-48A8-8B56-854C0AA6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321" y="297738"/>
            <a:ext cx="5662570" cy="30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CF3F0D-F0BF-4A4D-8934-1A7F70D7814D}"/>
              </a:ext>
            </a:extLst>
          </p:cNvPr>
          <p:cNvSpPr/>
          <p:nvPr/>
        </p:nvSpPr>
        <p:spPr>
          <a:xfrm>
            <a:off x="5104356" y="186720"/>
            <a:ext cx="6204003" cy="3332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26EE0A-89F4-4F2B-B46D-1FD1AE243453}"/>
              </a:ext>
            </a:extLst>
          </p:cNvPr>
          <p:cNvSpPr/>
          <p:nvPr/>
        </p:nvSpPr>
        <p:spPr>
          <a:xfrm>
            <a:off x="5742607" y="3594689"/>
            <a:ext cx="6204003" cy="3087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A0819-CBAD-4149-947B-FED518C8F83F}"/>
              </a:ext>
            </a:extLst>
          </p:cNvPr>
          <p:cNvSpPr txBox="1"/>
          <p:nvPr/>
        </p:nvSpPr>
        <p:spPr>
          <a:xfrm>
            <a:off x="265652" y="158090"/>
            <a:ext cx="43790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Revisiting ----  The State Space Concept</a:t>
            </a:r>
            <a:endParaRPr lang="en-IN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8FD71-EC30-430C-8922-F6D1158B2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52" y="1119872"/>
            <a:ext cx="2084210" cy="107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6" name="Picture 1245">
            <a:extLst>
              <a:ext uri="{FF2B5EF4-FFF2-40B4-BE49-F238E27FC236}">
                <a16:creationId xmlns:a16="http://schemas.microsoft.com/office/drawing/2014/main" id="{B9A5FBC5-6486-4211-BFDC-26979452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17" y="517670"/>
            <a:ext cx="4348470" cy="2382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5AD9252-88DB-4378-A217-5737132EDCDD}"/>
                  </a:ext>
                </a:extLst>
              </p14:cNvPr>
              <p14:cNvContentPartPr/>
              <p14:nvPr/>
            </p14:nvContentPartPr>
            <p14:xfrm>
              <a:off x="9285000" y="1570590"/>
              <a:ext cx="360" cy="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5AD9252-88DB-4378-A217-5737132ED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6360" y="15615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00" name="Ink 1399">
                <a:extLst>
                  <a:ext uri="{FF2B5EF4-FFF2-40B4-BE49-F238E27FC236}">
                    <a16:creationId xmlns:a16="http://schemas.microsoft.com/office/drawing/2014/main" id="{9ACDCF9C-06BD-4864-A095-D42FF6D9A063}"/>
                  </a:ext>
                </a:extLst>
              </p14:cNvPr>
              <p14:cNvContentPartPr/>
              <p14:nvPr/>
            </p14:nvContentPartPr>
            <p14:xfrm>
              <a:off x="6543600" y="6593310"/>
              <a:ext cx="360" cy="360"/>
            </p14:xfrm>
          </p:contentPart>
        </mc:Choice>
        <mc:Fallback xmlns="">
          <p:pic>
            <p:nvPicPr>
              <p:cNvPr id="1400" name="Ink 1399">
                <a:extLst>
                  <a:ext uri="{FF2B5EF4-FFF2-40B4-BE49-F238E27FC236}">
                    <a16:creationId xmlns:a16="http://schemas.microsoft.com/office/drawing/2014/main" id="{9ACDCF9C-06BD-4864-A095-D42FF6D9A0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4600" y="658431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417" name="Picture 1416" descr="Text, letter&#10;&#10;Description automatically generated">
            <a:extLst>
              <a:ext uri="{FF2B5EF4-FFF2-40B4-BE49-F238E27FC236}">
                <a16:creationId xmlns:a16="http://schemas.microsoft.com/office/drawing/2014/main" id="{32504E05-7098-4DB0-B4C1-623C9739D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278" y="481404"/>
            <a:ext cx="2383565" cy="1915240"/>
          </a:xfrm>
          <a:prstGeom prst="rect">
            <a:avLst/>
          </a:prstGeom>
        </p:spPr>
      </p:pic>
      <p:pic>
        <p:nvPicPr>
          <p:cNvPr id="1419" name="Picture 1418" descr="Text, letter&#10;&#10;Description automatically generated">
            <a:extLst>
              <a:ext uri="{FF2B5EF4-FFF2-40B4-BE49-F238E27FC236}">
                <a16:creationId xmlns:a16="http://schemas.microsoft.com/office/drawing/2014/main" id="{8B345492-2A95-483D-9FDF-78EBBACC4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711" y="488177"/>
            <a:ext cx="2784373" cy="1860526"/>
          </a:xfrm>
          <a:prstGeom prst="rect">
            <a:avLst/>
          </a:prstGeom>
        </p:spPr>
      </p:pic>
      <p:pic>
        <p:nvPicPr>
          <p:cNvPr id="1421" name="Picture 1420" descr="Text, letter&#10;&#10;Description automatically generated">
            <a:extLst>
              <a:ext uri="{FF2B5EF4-FFF2-40B4-BE49-F238E27FC236}">
                <a16:creationId xmlns:a16="http://schemas.microsoft.com/office/drawing/2014/main" id="{95392FA5-A976-4E0A-8A46-6224063836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10" y="2699052"/>
            <a:ext cx="2019510" cy="1170921"/>
          </a:xfrm>
          <a:prstGeom prst="rect">
            <a:avLst/>
          </a:prstGeom>
        </p:spPr>
      </p:pic>
      <p:pic>
        <p:nvPicPr>
          <p:cNvPr id="1423" name="Picture 1422" descr="Text, letter&#10;&#10;Description automatically generated">
            <a:extLst>
              <a:ext uri="{FF2B5EF4-FFF2-40B4-BE49-F238E27FC236}">
                <a16:creationId xmlns:a16="http://schemas.microsoft.com/office/drawing/2014/main" id="{89ED3F87-BC43-4E46-A6D6-7C68508C5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567" y="2823525"/>
            <a:ext cx="2971463" cy="1576105"/>
          </a:xfrm>
          <a:prstGeom prst="rect">
            <a:avLst/>
          </a:prstGeom>
        </p:spPr>
      </p:pic>
      <p:sp>
        <p:nvSpPr>
          <p:cNvPr id="1426" name="Oval 1425">
            <a:extLst>
              <a:ext uri="{FF2B5EF4-FFF2-40B4-BE49-F238E27FC236}">
                <a16:creationId xmlns:a16="http://schemas.microsoft.com/office/drawing/2014/main" id="{013E8B9B-C819-4B8A-8E78-F3BA953349EE}"/>
              </a:ext>
            </a:extLst>
          </p:cNvPr>
          <p:cNvSpPr/>
          <p:nvPr/>
        </p:nvSpPr>
        <p:spPr>
          <a:xfrm>
            <a:off x="4800330" y="363859"/>
            <a:ext cx="2971463" cy="2076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C0B87345-F7B9-4215-BC74-EA71609F1B27}"/>
              </a:ext>
            </a:extLst>
          </p:cNvPr>
          <p:cNvSpPr/>
          <p:nvPr/>
        </p:nvSpPr>
        <p:spPr>
          <a:xfrm>
            <a:off x="8251583" y="223614"/>
            <a:ext cx="3236887" cy="2322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3" name="Picture 62" descr="A picture containing text, clock, antenna, gauge&#10;&#10;Description automatically generated">
            <a:extLst>
              <a:ext uri="{FF2B5EF4-FFF2-40B4-BE49-F238E27FC236}">
                <a16:creationId xmlns:a16="http://schemas.microsoft.com/office/drawing/2014/main" id="{26917A47-A6D8-41A1-A5C0-8F9A30E8E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20" y="4550823"/>
            <a:ext cx="6586717" cy="911656"/>
          </a:xfrm>
          <a:prstGeom prst="rect">
            <a:avLst/>
          </a:prstGeom>
        </p:spPr>
      </p:pic>
      <p:pic>
        <p:nvPicPr>
          <p:cNvPr id="54" name="Picture 53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6FFBE1A7-1C8E-4C6A-A053-54D6499867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0" y="5733931"/>
            <a:ext cx="2181529" cy="714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AA4C9-02AC-41E0-8D80-EC4277E12C6A}"/>
              </a:ext>
            </a:extLst>
          </p:cNvPr>
          <p:cNvSpPr txBox="1"/>
          <p:nvPr/>
        </p:nvSpPr>
        <p:spPr>
          <a:xfrm>
            <a:off x="2097248" y="223614"/>
            <a:ext cx="280743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Coupled Tank Problem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42992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" grpId="0" animBg="1"/>
      <p:bldP spid="14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odel Optimal Control of the Four Tank System | Semantic Scholar">
            <a:extLst>
              <a:ext uri="{FF2B5EF4-FFF2-40B4-BE49-F238E27FC236}">
                <a16:creationId xmlns:a16="http://schemas.microsoft.com/office/drawing/2014/main" id="{2EE02506-281A-405A-ADAF-1E82CA0CB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2"/>
          <a:stretch/>
        </p:blipFill>
        <p:spPr bwMode="auto">
          <a:xfrm>
            <a:off x="456783" y="392088"/>
            <a:ext cx="4828281" cy="353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1612898B-2126-4616-9107-7A96D3F84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99" y="818680"/>
            <a:ext cx="5432134" cy="30518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EB2EF-1DAB-4A33-8815-277D8FEB2429}"/>
              </a:ext>
            </a:extLst>
          </p:cNvPr>
          <p:cNvSpPr/>
          <p:nvPr/>
        </p:nvSpPr>
        <p:spPr>
          <a:xfrm>
            <a:off x="6191075" y="766007"/>
            <a:ext cx="5566358" cy="315720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39618-E3D3-4125-B024-846DCD51441E}"/>
              </a:ext>
            </a:extLst>
          </p:cNvPr>
          <p:cNvSpPr txBox="1"/>
          <p:nvPr/>
        </p:nvSpPr>
        <p:spPr>
          <a:xfrm>
            <a:off x="8653602" y="209725"/>
            <a:ext cx="22185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 4-Tank  Problem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686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EC1C2-E5F1-434B-8B5E-F5F3707355F1}"/>
              </a:ext>
            </a:extLst>
          </p:cNvPr>
          <p:cNvSpPr txBox="1"/>
          <p:nvPr/>
        </p:nvSpPr>
        <p:spPr>
          <a:xfrm>
            <a:off x="7900416" y="402336"/>
            <a:ext cx="341071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Solution of the State Equation</a:t>
            </a:r>
            <a:endParaRPr lang="en-IN" sz="20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A32C4-7C5F-4DC1-A7DB-DE8B14E3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1933731"/>
            <a:ext cx="5153744" cy="466790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0208E67-25D9-4BC6-A069-158FC5B06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5"/>
          <a:stretch/>
        </p:blipFill>
        <p:spPr>
          <a:xfrm>
            <a:off x="475082" y="679782"/>
            <a:ext cx="3658111" cy="466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055FC4-13F2-48D3-A52A-5D81F1AD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3000314"/>
            <a:ext cx="5163271" cy="428685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A6B7BE5-392B-4906-8ADB-F90DD6066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4028792"/>
            <a:ext cx="3791479" cy="781159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EFC1979E-379E-4370-800B-55EC7F2B55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26566" r="14897" b="49913"/>
          <a:stretch/>
        </p:blipFill>
        <p:spPr>
          <a:xfrm>
            <a:off x="292911" y="5107701"/>
            <a:ext cx="5356935" cy="107051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0FFF89-21C0-4690-A7B9-26F76645783C}"/>
              </a:ext>
            </a:extLst>
          </p:cNvPr>
          <p:cNvSpPr/>
          <p:nvPr/>
        </p:nvSpPr>
        <p:spPr>
          <a:xfrm>
            <a:off x="292911" y="1566987"/>
            <a:ext cx="5356935" cy="4844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0F759EEB-7A50-4DFE-9C91-6516D4AD0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3905"/>
            <a:ext cx="5641848" cy="1145466"/>
          </a:xfrm>
          <a:prstGeom prst="rect">
            <a:avLst/>
          </a:prstGeom>
        </p:spPr>
      </p:pic>
      <p:pic>
        <p:nvPicPr>
          <p:cNvPr id="24" name="Picture 2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57D13B3-990A-4AD8-A263-14D9A7AEB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11" y="4919679"/>
            <a:ext cx="5430225" cy="11182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910ACB9-867A-4225-8FD6-6909B59D12EA}"/>
              </a:ext>
            </a:extLst>
          </p:cNvPr>
          <p:cNvSpPr/>
          <p:nvPr/>
        </p:nvSpPr>
        <p:spPr>
          <a:xfrm>
            <a:off x="6096000" y="3301119"/>
            <a:ext cx="5803089" cy="1118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5D432B-DDC4-4D2C-AE5E-89E5D0245E11}"/>
              </a:ext>
            </a:extLst>
          </p:cNvPr>
          <p:cNvSpPr/>
          <p:nvPr/>
        </p:nvSpPr>
        <p:spPr>
          <a:xfrm>
            <a:off x="6096000" y="4919678"/>
            <a:ext cx="5803089" cy="1118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0F41A7-4FFE-4595-9D70-93CBC90438E7}"/>
                  </a:ext>
                </a:extLst>
              </p14:cNvPr>
              <p14:cNvContentPartPr/>
              <p14:nvPr/>
            </p14:nvContentPartPr>
            <p14:xfrm>
              <a:off x="9077800" y="3724867"/>
              <a:ext cx="29520" cy="12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0F41A7-4FFE-4595-9D70-93CBC90438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9160" y="3716227"/>
                <a:ext cx="4716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8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38EDDE2-BEC7-4A0B-9602-69855612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2" y="1884257"/>
            <a:ext cx="4486901" cy="514422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CE91893-C546-415C-B974-646380892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5"/>
          <a:stretch/>
        </p:blipFill>
        <p:spPr>
          <a:xfrm>
            <a:off x="508742" y="670638"/>
            <a:ext cx="3658111" cy="466791"/>
          </a:xfrm>
          <a:prstGeom prst="rect">
            <a:avLst/>
          </a:prstGeom>
        </p:spPr>
      </p:pic>
      <p:pic>
        <p:nvPicPr>
          <p:cNvPr id="8" name="Picture 7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52CB42DC-C515-4D59-9BD6-98986936D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8" y="3749040"/>
            <a:ext cx="5801535" cy="600159"/>
          </a:xfrm>
          <a:prstGeom prst="rect">
            <a:avLst/>
          </a:prstGeom>
        </p:spPr>
      </p:pic>
      <p:pic>
        <p:nvPicPr>
          <p:cNvPr id="10" name="Picture 9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33784AE0-8A47-407C-A638-C4DBAFDE7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" y="4738365"/>
            <a:ext cx="4677428" cy="543001"/>
          </a:xfrm>
          <a:prstGeom prst="rect">
            <a:avLst/>
          </a:prstGeom>
        </p:spPr>
      </p:pic>
      <p:pic>
        <p:nvPicPr>
          <p:cNvPr id="12" name="Picture 11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6122EB5C-CAFA-4250-ABEE-569226C0A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" y="5491102"/>
            <a:ext cx="5186853" cy="926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FA1A31-6F36-4177-B0B5-20948DEE423B}"/>
                  </a:ext>
                </a:extLst>
              </p14:cNvPr>
              <p14:cNvContentPartPr/>
              <p14:nvPr/>
            </p14:nvContentPartPr>
            <p14:xfrm>
              <a:off x="1464840" y="314553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FA1A31-6F36-4177-B0B5-20948DEE42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6200" y="3136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FD96CF-3A49-457F-98AA-8CF3A609BA9B}"/>
                  </a:ext>
                </a:extLst>
              </p14:cNvPr>
              <p14:cNvContentPartPr/>
              <p14:nvPr/>
            </p14:nvContentPartPr>
            <p14:xfrm>
              <a:off x="4624920" y="3445416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FD96CF-3A49-457F-98AA-8CF3A609BA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5920" y="343677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847AEBD0-31A3-4945-9A4B-93B02710F6B7}"/>
              </a:ext>
            </a:extLst>
          </p:cNvPr>
          <p:cNvSpPr txBox="1"/>
          <p:nvPr/>
        </p:nvSpPr>
        <p:spPr>
          <a:xfrm>
            <a:off x="5780016" y="270528"/>
            <a:ext cx="57296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Solution of the State Equation by Laplace Transforms</a:t>
            </a:r>
            <a:endParaRPr lang="en-IN" sz="2000" b="1" i="1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5E5234C-6C82-46A4-AA99-8F50690A8220}"/>
              </a:ext>
            </a:extLst>
          </p:cNvPr>
          <p:cNvSpPr/>
          <p:nvPr/>
        </p:nvSpPr>
        <p:spPr>
          <a:xfrm>
            <a:off x="310896" y="1801368"/>
            <a:ext cx="6179904" cy="2757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DEE9DB7-28BE-48B1-BAB4-5D5D1470674F}"/>
              </a:ext>
            </a:extLst>
          </p:cNvPr>
          <p:cNvSpPr/>
          <p:nvPr/>
        </p:nvSpPr>
        <p:spPr>
          <a:xfrm>
            <a:off x="310896" y="5403888"/>
            <a:ext cx="5269406" cy="1102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7E5C3-A69C-4C39-AE25-4428D19AC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1" y="4695496"/>
            <a:ext cx="4839375" cy="31436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CA48FAB-D784-4897-B81F-684F3F5BF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76" y="5528520"/>
            <a:ext cx="5801175" cy="9776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BE0447-15B5-4478-B7B8-4D59912F4AB9}"/>
              </a:ext>
            </a:extLst>
          </p:cNvPr>
          <p:cNvSpPr/>
          <p:nvPr/>
        </p:nvSpPr>
        <p:spPr>
          <a:xfrm>
            <a:off x="6174694" y="4558493"/>
            <a:ext cx="5215128" cy="63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85CF99-3859-45FC-BCEC-5511AF32E457}"/>
              </a:ext>
            </a:extLst>
          </p:cNvPr>
          <p:cNvSpPr/>
          <p:nvPr/>
        </p:nvSpPr>
        <p:spPr>
          <a:xfrm>
            <a:off x="5229263" y="4886355"/>
            <a:ext cx="809960" cy="8120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72B630-1C88-4386-977E-264DE327877C}"/>
              </a:ext>
            </a:extLst>
          </p:cNvPr>
          <p:cNvSpPr/>
          <p:nvPr/>
        </p:nvSpPr>
        <p:spPr>
          <a:xfrm>
            <a:off x="5943435" y="5553770"/>
            <a:ext cx="5950087" cy="977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250E8D5-74AE-4FCE-8D2C-8A360E33F5AE}"/>
              </a:ext>
            </a:extLst>
          </p:cNvPr>
          <p:cNvSpPr/>
          <p:nvPr/>
        </p:nvSpPr>
        <p:spPr>
          <a:xfrm>
            <a:off x="8480256" y="5111745"/>
            <a:ext cx="604007" cy="4461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B73A0-F669-4C0E-BA60-D80B7AB9FA80}"/>
              </a:ext>
            </a:extLst>
          </p:cNvPr>
          <p:cNvSpPr txBox="1"/>
          <p:nvPr/>
        </p:nvSpPr>
        <p:spPr>
          <a:xfrm>
            <a:off x="8019875" y="276837"/>
            <a:ext cx="312909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Discretizing the State Equation</a:t>
            </a:r>
            <a:endParaRPr lang="en-IN" b="1" i="1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83F943-B17B-40B5-9B1F-C3DD90AC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341548"/>
            <a:ext cx="5408896" cy="91153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F6DFC-56F5-4806-95B3-91BC6B7F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72" y="1630098"/>
            <a:ext cx="6758556" cy="10195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3B28D3-7B91-4183-9295-267D20316EE7}"/>
              </a:ext>
            </a:extLst>
          </p:cNvPr>
          <p:cNvSpPr/>
          <p:nvPr/>
        </p:nvSpPr>
        <p:spPr>
          <a:xfrm>
            <a:off x="4707448" y="1566630"/>
            <a:ext cx="7195306" cy="1095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0222F7D-48F4-4DDD-8CA5-E8A79599C15B}"/>
              </a:ext>
            </a:extLst>
          </p:cNvPr>
          <p:cNvSpPr/>
          <p:nvPr/>
        </p:nvSpPr>
        <p:spPr>
          <a:xfrm rot="19359897">
            <a:off x="6875863" y="177084"/>
            <a:ext cx="702508" cy="132214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7C248B2-B30C-45A9-8FA3-D52883DC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81" y="2963096"/>
            <a:ext cx="3809867" cy="55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42BF3-AC36-4E7A-ACF7-2573B3E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4244400"/>
            <a:ext cx="6496297" cy="366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DBD31-B35B-41EA-95A7-6F44D62DD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51" y="4811853"/>
            <a:ext cx="3412156" cy="36672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DD70764-5D4F-46B6-A28B-D802F6EDEFF6}"/>
              </a:ext>
            </a:extLst>
          </p:cNvPr>
          <p:cNvSpPr/>
          <p:nvPr/>
        </p:nvSpPr>
        <p:spPr>
          <a:xfrm>
            <a:off x="5573508" y="2879929"/>
            <a:ext cx="5226341" cy="746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F7F59D-A06A-4405-B54B-BE03D59B83E2}"/>
              </a:ext>
            </a:extLst>
          </p:cNvPr>
          <p:cNvSpPr/>
          <p:nvPr/>
        </p:nvSpPr>
        <p:spPr>
          <a:xfrm>
            <a:off x="4026716" y="3940252"/>
            <a:ext cx="7264865" cy="142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E2E252-5F13-4518-924C-B4D005174BDF}"/>
              </a:ext>
            </a:extLst>
          </p:cNvPr>
          <p:cNvSpPr/>
          <p:nvPr/>
        </p:nvSpPr>
        <p:spPr>
          <a:xfrm>
            <a:off x="9757800" y="2518087"/>
            <a:ext cx="411060" cy="5887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324116B-4CE0-4C36-8101-3B529D423255}"/>
              </a:ext>
            </a:extLst>
          </p:cNvPr>
          <p:cNvSpPr/>
          <p:nvPr/>
        </p:nvSpPr>
        <p:spPr>
          <a:xfrm>
            <a:off x="10023867" y="3407609"/>
            <a:ext cx="478173" cy="6316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2297E3-F4FB-4E7A-9A29-5DD665C4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3" y="5638773"/>
            <a:ext cx="5328708" cy="85359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079E23-3123-42B5-8063-5A684358DE30}"/>
              </a:ext>
            </a:extLst>
          </p:cNvPr>
          <p:cNvSpPr/>
          <p:nvPr/>
        </p:nvSpPr>
        <p:spPr>
          <a:xfrm>
            <a:off x="379509" y="5638773"/>
            <a:ext cx="5801176" cy="912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7F0F7D-0A85-4286-B90A-CD01E5E61C56}"/>
              </a:ext>
            </a:extLst>
          </p:cNvPr>
          <p:cNvSpPr txBox="1"/>
          <p:nvPr/>
        </p:nvSpPr>
        <p:spPr>
          <a:xfrm>
            <a:off x="7390702" y="276837"/>
            <a:ext cx="437905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Properties of the State Transition Matrix</a:t>
            </a:r>
            <a:endParaRPr lang="en-IN" b="1" i="1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2503392-249F-46CD-B7EF-2E3D5BBF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23" y="956804"/>
            <a:ext cx="1733210" cy="572961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BB8864B-C710-438D-AAEB-A0A4CF729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2" y="2022834"/>
            <a:ext cx="2423675" cy="484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75C2DA-FE20-49FA-9EC0-7036A3ED7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82" y="3095336"/>
            <a:ext cx="8292630" cy="510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346D68-D6F1-4B7D-965D-9F7FFDAC9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1" y="4043815"/>
            <a:ext cx="8483832" cy="593275"/>
          </a:xfrm>
          <a:prstGeom prst="rect">
            <a:avLst/>
          </a:prstGeom>
        </p:spPr>
      </p:pic>
      <p:pic>
        <p:nvPicPr>
          <p:cNvPr id="16" name="Picture 15" descr="Text&#10;&#10;Description automatically generated with medium confidence">
            <a:extLst>
              <a:ext uri="{FF2B5EF4-FFF2-40B4-BE49-F238E27FC236}">
                <a16:creationId xmlns:a16="http://schemas.microsoft.com/office/drawing/2014/main" id="{DA9F1069-F6E5-4DE5-A213-E92BC90E0F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26" y="4905912"/>
            <a:ext cx="2292203" cy="600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58053-5505-471C-9896-21F57DCF3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1" y="5812622"/>
            <a:ext cx="8054624" cy="450658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1484D639-0276-4BBF-9505-72AFEA35D07D}"/>
              </a:ext>
            </a:extLst>
          </p:cNvPr>
          <p:cNvSpPr/>
          <p:nvPr/>
        </p:nvSpPr>
        <p:spPr>
          <a:xfrm>
            <a:off x="847289" y="889234"/>
            <a:ext cx="3267512" cy="1767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96E31-90A2-4FEB-8D0A-B5BCE2C25E9A}"/>
              </a:ext>
            </a:extLst>
          </p:cNvPr>
          <p:cNvSpPr/>
          <p:nvPr/>
        </p:nvSpPr>
        <p:spPr>
          <a:xfrm>
            <a:off x="557531" y="3000638"/>
            <a:ext cx="9735761" cy="7743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F9CCAB-ADEC-4D8B-A4E3-B23115069D5D}"/>
              </a:ext>
            </a:extLst>
          </p:cNvPr>
          <p:cNvSpPr/>
          <p:nvPr/>
        </p:nvSpPr>
        <p:spPr>
          <a:xfrm>
            <a:off x="377505" y="3884235"/>
            <a:ext cx="9420836" cy="896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B183C1-D452-4B17-B48E-D678952A5C1F}"/>
              </a:ext>
            </a:extLst>
          </p:cNvPr>
          <p:cNvSpPr/>
          <p:nvPr/>
        </p:nvSpPr>
        <p:spPr>
          <a:xfrm>
            <a:off x="557531" y="4940647"/>
            <a:ext cx="3557270" cy="5652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BAA8BB-827D-4EAF-A6AB-0ABAB4BB3FCB}"/>
              </a:ext>
            </a:extLst>
          </p:cNvPr>
          <p:cNvSpPr/>
          <p:nvPr/>
        </p:nvSpPr>
        <p:spPr>
          <a:xfrm>
            <a:off x="293615" y="5600259"/>
            <a:ext cx="8967831" cy="8968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9301380-B431-49D2-A157-2FC8B0F0B1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9" r="2006"/>
          <a:stretch/>
        </p:blipFill>
        <p:spPr>
          <a:xfrm>
            <a:off x="787382" y="333930"/>
            <a:ext cx="2894202" cy="117903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772C0A5-754E-430F-A57C-E47C04D241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36"/>
          <a:stretch/>
        </p:blipFill>
        <p:spPr>
          <a:xfrm>
            <a:off x="636660" y="1691935"/>
            <a:ext cx="3743563" cy="1084695"/>
          </a:xfrm>
          <a:prstGeom prst="rect">
            <a:avLst/>
          </a:prstGeom>
        </p:spPr>
      </p:pic>
      <p:pic>
        <p:nvPicPr>
          <p:cNvPr id="9" name="Picture 8" descr="A picture containing clock, wall, watch&#10;&#10;Description automatically generated">
            <a:extLst>
              <a:ext uri="{FF2B5EF4-FFF2-40B4-BE49-F238E27FC236}">
                <a16:creationId xmlns:a16="http://schemas.microsoft.com/office/drawing/2014/main" id="{D4146976-E80C-46BE-99E5-FB67F25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3" y="3057001"/>
            <a:ext cx="5545576" cy="96725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37D290A-B2CB-40BB-8F14-308962F4C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3" y="4312310"/>
            <a:ext cx="5249109" cy="221176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0C84A69-831E-4EB9-B953-413270F5B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12" y="2202320"/>
            <a:ext cx="4772691" cy="1486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48B459-2B17-464A-8D25-9CCBC5BD0B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32" y="4142598"/>
            <a:ext cx="1933845" cy="447737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468EDA39-C487-4CAD-8E27-F80010797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34" y="5142718"/>
            <a:ext cx="5263845" cy="100080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95ECCC4-8D9D-44BB-96BD-43C4183136F0}"/>
              </a:ext>
            </a:extLst>
          </p:cNvPr>
          <p:cNvSpPr/>
          <p:nvPr/>
        </p:nvSpPr>
        <p:spPr>
          <a:xfrm>
            <a:off x="218113" y="159391"/>
            <a:ext cx="4162109" cy="14151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9F39F1-1E0B-4307-B213-B0718900E9D1}"/>
              </a:ext>
            </a:extLst>
          </p:cNvPr>
          <p:cNvSpPr/>
          <p:nvPr/>
        </p:nvSpPr>
        <p:spPr>
          <a:xfrm>
            <a:off x="218113" y="1633479"/>
            <a:ext cx="4563471" cy="1202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03F9B13-8B31-4AE4-84AB-EA3E7FDD5646}"/>
              </a:ext>
            </a:extLst>
          </p:cNvPr>
          <p:cNvSpPr/>
          <p:nvPr/>
        </p:nvSpPr>
        <p:spPr>
          <a:xfrm>
            <a:off x="396003" y="3057001"/>
            <a:ext cx="5610514" cy="1084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3E57C4-A4B7-48FA-BBA0-CE2C6B8EE9A8}"/>
              </a:ext>
            </a:extLst>
          </p:cNvPr>
          <p:cNvSpPr/>
          <p:nvPr/>
        </p:nvSpPr>
        <p:spPr>
          <a:xfrm>
            <a:off x="396003" y="4363080"/>
            <a:ext cx="5434346" cy="21803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E95461E-E28A-49B7-BA99-71FBFC9843D1}"/>
              </a:ext>
            </a:extLst>
          </p:cNvPr>
          <p:cNvSpPr/>
          <p:nvPr/>
        </p:nvSpPr>
        <p:spPr>
          <a:xfrm>
            <a:off x="6915932" y="2202320"/>
            <a:ext cx="4563471" cy="1555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69C4719-1DAC-480E-9181-DF101B46E8C8}"/>
              </a:ext>
            </a:extLst>
          </p:cNvPr>
          <p:cNvSpPr/>
          <p:nvPr/>
        </p:nvSpPr>
        <p:spPr>
          <a:xfrm>
            <a:off x="6706712" y="4024253"/>
            <a:ext cx="2269508" cy="7826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F610212-E1E3-4B73-93E8-B4A8C8DE7265}"/>
              </a:ext>
            </a:extLst>
          </p:cNvPr>
          <p:cNvSpPr/>
          <p:nvPr/>
        </p:nvSpPr>
        <p:spPr>
          <a:xfrm>
            <a:off x="6459523" y="5072877"/>
            <a:ext cx="5336474" cy="1185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82BC741F-098E-412F-98D9-4491D534BE58}"/>
              </a:ext>
            </a:extLst>
          </p:cNvPr>
          <p:cNvSpPr/>
          <p:nvPr/>
        </p:nvSpPr>
        <p:spPr>
          <a:xfrm rot="19874281">
            <a:off x="5107195" y="991385"/>
            <a:ext cx="2268201" cy="1494677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159BBE-B600-46A0-B632-18710BBADE0A}"/>
              </a:ext>
            </a:extLst>
          </p:cNvPr>
          <p:cNvSpPr txBox="1"/>
          <p:nvPr/>
        </p:nvSpPr>
        <p:spPr>
          <a:xfrm>
            <a:off x="8699383" y="251670"/>
            <a:ext cx="2852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State Transition Matrix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9288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87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Britannic Bold</vt:lpstr>
      <vt:lpstr>Calibri</vt:lpstr>
      <vt:lpstr>Calibri Light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21</cp:revision>
  <dcterms:created xsi:type="dcterms:W3CDTF">2021-08-05T04:02:06Z</dcterms:created>
  <dcterms:modified xsi:type="dcterms:W3CDTF">2021-08-10T07:54:24Z</dcterms:modified>
</cp:coreProperties>
</file>