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438" r:id="rId4"/>
    <p:sldId id="437" r:id="rId5"/>
    <p:sldId id="256" r:id="rId6"/>
    <p:sldId id="439" r:id="rId7"/>
    <p:sldId id="440" r:id="rId8"/>
    <p:sldId id="4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4:19:4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13094,'0'0'6771,"50"-9"-7155,-28 9-849,10-4-1632,-6 2-1057,-5-3-5234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4:20:0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19033,'-5'-1'432,"0"-3"-320,4 3 64,1 1-176,6 0-736,14 8-545,-2 0-368,3-2-2080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4:20:0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271 423 16199,'0'0'96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7T04:20:0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20425,'0'0'2642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75A0-7B50-4235-A608-A579D57D5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BD25E-25BD-442B-B40F-9015DE38E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5762-80D2-47B3-AC13-75ABFD09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E7D1-8E43-4926-B728-078B8F70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FB6FB-F9D0-49C5-B6CE-01B25586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3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74F9-5AED-445D-BCB6-A251816E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3DBBB-1533-4019-8A31-97EBBB86F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C9D08-CA9D-41A6-93E5-77E2CE6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CE452-AB6F-439F-8047-0C0370B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7879-D4F4-4A17-BFD0-A148B506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7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A29C5-BA70-4F0C-A44D-8B591A19B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DE28F-3F0C-4682-A0FD-303A0BFFF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307E-317B-4B63-98B6-697CD417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5FB5D-B872-46B7-968F-412D6D1D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2046-C5DF-42B5-A7C2-6AB810C9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80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9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7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8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8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6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8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BB5C-C693-4DE6-9F4B-B0CFB023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D774-BF5E-4178-A99B-973A2E1A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EB9C-B133-402C-9C98-9A6995D6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5632-D5A8-4D79-BC4D-7BCE3615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8480-F9C7-4DD8-9F56-974065A5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6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09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5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D5CD-8C44-491E-A98B-DBC75621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36F7-9D41-435D-8127-70C62A9B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9033-C062-4332-9EC5-6125613E2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DA1E8-42A6-4E55-9F7B-BB53A93D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1849-C3CD-410A-B13D-765AAD9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0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47C1-E351-4774-9CE0-DC30EDCE4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D043-979B-4096-99DC-EA37312A9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3B754-15BE-424A-BE56-F7D04D431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C3EF-7A60-4BB7-9999-051B5F3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AA97E-E2B0-46EF-88D5-075D095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4862-45C6-4A94-8C6F-015871F4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9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F410-59DE-4BFB-A27F-4A8E1519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0F68-1094-40BC-B522-998F4EC4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6EF0A-5EC6-461F-B9FC-2EFDDFAD5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39A74-4267-46A4-81BA-6E19A210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D4289-4C0B-4C08-9EF7-16D655529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E1ACEA-22B2-4193-B4E1-429DFFF5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FF52E-B335-4870-9521-FC7852F0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53229-2F03-4A06-BFD8-ABDA3B57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4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BC91-8373-4B26-A2F8-F0714CDD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B1B9D-0756-4117-A220-487EE20D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489CE-753E-4160-AF58-70928FB5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8BF61-3F6B-4146-832D-50D19F42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5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096C2-938C-465A-97C8-969A3D8D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23D5-11BF-4526-A00C-A8F66B5D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3BFD-675F-431A-87BD-E4ACADFD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4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0A7C-9B9A-43A0-BB00-A664EDE6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5712-5082-4243-817A-65CA0B7A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F3904-7474-4ADE-A2F2-8668A780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CCC85-DEA8-49D8-9D38-19FE4C1B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C9C8-3898-4FB7-9F2C-DD2049D5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C38D2-EDDA-4186-AA38-D494C4AB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9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BAE0-DA39-4672-9722-FA4B9E92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3A9DA-7A82-4807-9BF4-B8AFE94AC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526FA-F151-4B91-A105-3663EDD5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612F7-062D-44D4-806A-E0A74672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B5A9D-5DAD-43A2-9AF8-5C0E95D6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90C53-716F-4654-9415-9220DF08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5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1D3BC-B19A-41EE-AA71-5166B7A3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A4DF0-5836-4F21-8E5C-DC3163D0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4555-477C-4240-BCE0-CA7187A01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3C630-3A00-44E9-8C6A-075B50EA7B11}" type="datetimeFigureOut">
              <a:rPr lang="en-IN" smtClean="0"/>
              <a:t>17-08-2021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EECC4-201E-4AD4-B793-D34E63AA0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94C2-9B2E-471A-87CF-12DDCF3C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4CF2-66E5-4212-A9D0-966C600C22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9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752600" y="708156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6870" y="1089121"/>
            <a:ext cx="2785145" cy="467975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7</a:t>
            </a: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Introducing the Concept of Observability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Observability  Formulation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Controllability &amp; Observability --  an Overview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State space observers 1 – introduction - YouTube">
            <a:extLst>
              <a:ext uri="{FF2B5EF4-FFF2-40B4-BE49-F238E27FC236}">
                <a16:creationId xmlns:a16="http://schemas.microsoft.com/office/drawing/2014/main" id="{54E1D569-6A4B-4E8E-8EE2-A4C9A267F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9" y="173438"/>
            <a:ext cx="5403014" cy="405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rocesses | Free Full-Text | Challenges and Opportunities on Nonlinear State  Estimation of Chemical and Biochemical Processes">
            <a:extLst>
              <a:ext uri="{FF2B5EF4-FFF2-40B4-BE49-F238E27FC236}">
                <a16:creationId xmlns:a16="http://schemas.microsoft.com/office/drawing/2014/main" id="{322CCE2F-84CC-4C8C-87A2-2E49265C4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32" y="2810107"/>
            <a:ext cx="5998128" cy="328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8392D3D7-DEB9-4857-977B-56DCFB18F389}"/>
              </a:ext>
            </a:extLst>
          </p:cNvPr>
          <p:cNvSpPr/>
          <p:nvPr/>
        </p:nvSpPr>
        <p:spPr>
          <a:xfrm>
            <a:off x="10964411" y="2329111"/>
            <a:ext cx="607106" cy="1211043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616CF-8A0E-4521-9297-B300EFE0408F}"/>
              </a:ext>
            </a:extLst>
          </p:cNvPr>
          <p:cNvSpPr txBox="1"/>
          <p:nvPr/>
        </p:nvSpPr>
        <p:spPr>
          <a:xfrm>
            <a:off x="7994730" y="604151"/>
            <a:ext cx="1577132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State 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E4DB7-4C7A-46C9-B2F0-3ECF968BEE63}"/>
              </a:ext>
            </a:extLst>
          </p:cNvPr>
          <p:cNvSpPr txBox="1"/>
          <p:nvPr/>
        </p:nvSpPr>
        <p:spPr>
          <a:xfrm>
            <a:off x="6301526" y="1061049"/>
            <a:ext cx="147646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Input  Space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45A91-BE13-49FE-ADB1-78BEA84619A9}"/>
              </a:ext>
            </a:extLst>
          </p:cNvPr>
          <p:cNvSpPr txBox="1"/>
          <p:nvPr/>
        </p:nvSpPr>
        <p:spPr>
          <a:xfrm>
            <a:off x="9930175" y="846036"/>
            <a:ext cx="157713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Observation Space /</a:t>
            </a:r>
          </a:p>
          <a:p>
            <a:r>
              <a:rPr lang="en-US" b="1" i="1" dirty="0"/>
              <a:t>Measurement Space</a:t>
            </a:r>
            <a:endParaRPr lang="en-IN" b="1" i="1" dirty="0"/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C12F6160-8744-47C4-A99F-8F3A9320C479}"/>
              </a:ext>
            </a:extLst>
          </p:cNvPr>
          <p:cNvSpPr/>
          <p:nvPr/>
        </p:nvSpPr>
        <p:spPr>
          <a:xfrm rot="4396380">
            <a:off x="9720099" y="54305"/>
            <a:ext cx="420152" cy="16442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DCD185AD-04B4-4C19-9217-E421A121216B}"/>
              </a:ext>
            </a:extLst>
          </p:cNvPr>
          <p:cNvSpPr/>
          <p:nvPr/>
        </p:nvSpPr>
        <p:spPr>
          <a:xfrm rot="5400000">
            <a:off x="9753673" y="1219041"/>
            <a:ext cx="438773" cy="17813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4F67EE9-98AB-4A18-B7C3-3F70DB459ABC}"/>
              </a:ext>
            </a:extLst>
          </p:cNvPr>
          <p:cNvSpPr/>
          <p:nvPr/>
        </p:nvSpPr>
        <p:spPr>
          <a:xfrm>
            <a:off x="7741557" y="1314230"/>
            <a:ext cx="358313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022A12-B682-40AF-9B48-43E2D88B1B07}"/>
              </a:ext>
            </a:extLst>
          </p:cNvPr>
          <p:cNvGrpSpPr/>
          <p:nvPr/>
        </p:nvGrpSpPr>
        <p:grpSpPr>
          <a:xfrm>
            <a:off x="6784831" y="1481707"/>
            <a:ext cx="2982240" cy="672840"/>
            <a:chOff x="6784831" y="1481707"/>
            <a:chExt cx="2982240" cy="67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1A68D22-2C79-47E3-AEE4-590AACD8851F}"/>
                    </a:ext>
                  </a:extLst>
                </p14:cNvPr>
                <p14:cNvContentPartPr/>
                <p14:nvPr/>
              </p14:nvContentPartPr>
              <p14:xfrm>
                <a:off x="9711991" y="1481707"/>
                <a:ext cx="55080" cy="7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1A68D22-2C79-47E3-AEE4-590AACD885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03351" y="1473067"/>
                  <a:ext cx="72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4EB18F-34CD-40E0-8DC2-5951113121D8}"/>
                    </a:ext>
                  </a:extLst>
                </p14:cNvPr>
                <p14:cNvContentPartPr/>
                <p14:nvPr/>
              </p14:nvContentPartPr>
              <p14:xfrm>
                <a:off x="6784831" y="2031427"/>
                <a:ext cx="23760" cy="8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4EB18F-34CD-40E0-8DC2-5951113121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6191" y="2022787"/>
                  <a:ext cx="41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5EC066-E5DB-4688-8BAF-B772CD7B788B}"/>
                    </a:ext>
                  </a:extLst>
                </p14:cNvPr>
                <p14:cNvContentPartPr/>
                <p14:nvPr/>
              </p14:nvContentPartPr>
              <p14:xfrm>
                <a:off x="7458031" y="215418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5EC066-E5DB-4688-8BAF-B772CD7B78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9031" y="21455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DB9798F-199D-4C35-969A-8D4E64D17C14}"/>
                    </a:ext>
                  </a:extLst>
                </p14:cNvPr>
                <p14:cNvContentPartPr/>
                <p14:nvPr/>
              </p14:nvContentPartPr>
              <p14:xfrm>
                <a:off x="7528591" y="2150947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B9798F-199D-4C35-969A-8D4E64D17C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19951" y="21419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" name="Cloud 66">
            <a:extLst>
              <a:ext uri="{FF2B5EF4-FFF2-40B4-BE49-F238E27FC236}">
                <a16:creationId xmlns:a16="http://schemas.microsoft.com/office/drawing/2014/main" id="{6A9F2D61-6337-442E-924B-E51912A2218E}"/>
              </a:ext>
            </a:extLst>
          </p:cNvPr>
          <p:cNvSpPr/>
          <p:nvPr/>
        </p:nvSpPr>
        <p:spPr>
          <a:xfrm>
            <a:off x="4907560" y="2547668"/>
            <a:ext cx="7003629" cy="407098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 animBg="1"/>
      <p:bldP spid="13" grpId="0" animBg="1"/>
      <p:bldP spid="15" grpId="0" animBg="1"/>
      <p:bldP spid="16" grpId="0" animBg="1"/>
      <p:bldP spid="2" grpId="0" animBg="1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9C8CFB87-387A-45EE-8045-C7397A3B6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585" y="441335"/>
            <a:ext cx="3810702" cy="76318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DFDAA0DF-A5DD-4D61-A446-14AB26FEA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96" y="1399341"/>
            <a:ext cx="4544059" cy="623975"/>
          </a:xfrm>
          <a:prstGeom prst="rect">
            <a:avLst/>
          </a:prstGeom>
        </p:spPr>
      </p:pic>
      <p:pic>
        <p:nvPicPr>
          <p:cNvPr id="9" name="Picture 8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DEFF6BEC-CC78-49CD-BEAA-F82F38629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585" y="2518855"/>
            <a:ext cx="1793464" cy="336923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A676CAA-D514-41EE-AB91-C28C690D5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39" y="2337626"/>
            <a:ext cx="1952000" cy="699380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1F81D44-2CB7-43AF-9978-9F892EAF43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585" y="3447693"/>
            <a:ext cx="2533993" cy="633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415D2E-E2E5-48FD-AC51-9F407BE187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15" y="4470832"/>
            <a:ext cx="6550981" cy="430433"/>
          </a:xfrm>
          <a:prstGeom prst="rect">
            <a:avLst/>
          </a:prstGeom>
        </p:spPr>
      </p:pic>
      <p:pic>
        <p:nvPicPr>
          <p:cNvPr id="17" name="Picture 1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BC1E9A-5F98-46B5-A4AA-A2139BD48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581" y="5193457"/>
            <a:ext cx="885096" cy="153652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4F625E-F9F9-4FC5-A985-6F464F0969A6}"/>
              </a:ext>
            </a:extLst>
          </p:cNvPr>
          <p:cNvSpPr/>
          <p:nvPr/>
        </p:nvSpPr>
        <p:spPr>
          <a:xfrm>
            <a:off x="7612625" y="2518855"/>
            <a:ext cx="758952" cy="33692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4EBEAA-362D-418A-BAFF-B214339875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064" y="1587700"/>
            <a:ext cx="3129094" cy="14493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D7D6C9-E250-404C-94DE-5890F3D456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9794" y="1787325"/>
            <a:ext cx="1908213" cy="981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20902E-CD1A-4BCF-B5AB-EE111C08368B}"/>
              </a:ext>
            </a:extLst>
          </p:cNvPr>
          <p:cNvSpPr txBox="1"/>
          <p:nvPr/>
        </p:nvSpPr>
        <p:spPr>
          <a:xfrm>
            <a:off x="500492" y="319372"/>
            <a:ext cx="342681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Conceptualizing Observability in Continuous Domain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53536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4FC298-0050-49AC-9155-DF1FEB3DC1D3}"/>
              </a:ext>
            </a:extLst>
          </p:cNvPr>
          <p:cNvSpPr txBox="1"/>
          <p:nvPr/>
        </p:nvSpPr>
        <p:spPr>
          <a:xfrm>
            <a:off x="2189399" y="2620734"/>
            <a:ext cx="1577132" cy="175432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State 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3042-C024-429A-B423-7059D9241FF2}"/>
              </a:ext>
            </a:extLst>
          </p:cNvPr>
          <p:cNvSpPr txBox="1"/>
          <p:nvPr/>
        </p:nvSpPr>
        <p:spPr>
          <a:xfrm>
            <a:off x="535920" y="3275398"/>
            <a:ext cx="147646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Input  Space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7C5A3-15F7-4BC7-A8D9-6AB568A680FF}"/>
              </a:ext>
            </a:extLst>
          </p:cNvPr>
          <p:cNvSpPr txBox="1"/>
          <p:nvPr/>
        </p:nvSpPr>
        <p:spPr>
          <a:xfrm>
            <a:off x="3879716" y="2852100"/>
            <a:ext cx="157091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Observation Space /</a:t>
            </a:r>
          </a:p>
          <a:p>
            <a:r>
              <a:rPr lang="en-US" b="1" i="1" dirty="0"/>
              <a:t>Measurement Space</a:t>
            </a:r>
            <a:endParaRPr lang="en-IN" b="1" i="1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63CB463-3C1C-4C1A-914A-CB4262A62B97}"/>
              </a:ext>
            </a:extLst>
          </p:cNvPr>
          <p:cNvSpPr/>
          <p:nvPr/>
        </p:nvSpPr>
        <p:spPr>
          <a:xfrm>
            <a:off x="4966792" y="308365"/>
            <a:ext cx="7071919" cy="568811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9368BC8-D20F-4898-8BEF-F4B878EB9309}"/>
              </a:ext>
            </a:extLst>
          </p:cNvPr>
          <p:cNvSpPr/>
          <p:nvPr/>
        </p:nvSpPr>
        <p:spPr>
          <a:xfrm>
            <a:off x="1958970" y="3497897"/>
            <a:ext cx="251254" cy="2435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9865F333-E130-4178-96E5-E9F50BD8457C}"/>
              </a:ext>
            </a:extLst>
          </p:cNvPr>
          <p:cNvSpPr/>
          <p:nvPr/>
        </p:nvSpPr>
        <p:spPr>
          <a:xfrm rot="4396380">
            <a:off x="3603417" y="2138740"/>
            <a:ext cx="347614" cy="153584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6C4DCEB5-A2B4-4ED9-81E6-A69DD96F44AF}"/>
              </a:ext>
            </a:extLst>
          </p:cNvPr>
          <p:cNvSpPr/>
          <p:nvPr/>
        </p:nvSpPr>
        <p:spPr>
          <a:xfrm rot="5400000">
            <a:off x="3628461" y="3483132"/>
            <a:ext cx="364920" cy="150351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E59664E-2DB2-4EEF-A484-35BF3BD80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80" y="1203407"/>
            <a:ext cx="3550366" cy="426726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14" name="Picture 13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4DAD283F-C3FA-4DA9-BAB1-1A359A8EC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0" y="4871540"/>
            <a:ext cx="3995356" cy="7613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FE35BC-B563-4573-B838-3133D254EF23}"/>
              </a:ext>
            </a:extLst>
          </p:cNvPr>
          <p:cNvSpPr txBox="1"/>
          <p:nvPr/>
        </p:nvSpPr>
        <p:spPr>
          <a:xfrm>
            <a:off x="262855" y="193637"/>
            <a:ext cx="2930047" cy="37565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Introduction to Observability</a:t>
            </a:r>
            <a:endParaRPr lang="en-IN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7C686-4D10-4BDF-A426-59B442581EF8}"/>
              </a:ext>
            </a:extLst>
          </p:cNvPr>
          <p:cNvSpPr txBox="1"/>
          <p:nvPr/>
        </p:nvSpPr>
        <p:spPr>
          <a:xfrm>
            <a:off x="6192479" y="1246422"/>
            <a:ext cx="4992862" cy="1477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States provide Information about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Access not there for all 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obtain States with a Series of Measurements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E3D05-BD74-49C5-91CD-8A4316970F46}"/>
              </a:ext>
            </a:extLst>
          </p:cNvPr>
          <p:cNvSpPr txBox="1"/>
          <p:nvPr/>
        </p:nvSpPr>
        <p:spPr>
          <a:xfrm>
            <a:off x="5482085" y="3653066"/>
            <a:ext cx="6394627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 Model Eqn. is Accurate ---   All States determined from X(0)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Identification of Initial State  with Given Measurements </a:t>
            </a:r>
            <a:endParaRPr lang="en-IN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4A31542-8A01-46BD-9FD2-FF7163979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52" y="1595639"/>
            <a:ext cx="2923827" cy="50191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6CEE1F4-ED68-41D4-A36E-39BD7B5A4FC8}"/>
              </a:ext>
            </a:extLst>
          </p:cNvPr>
          <p:cNvSpPr/>
          <p:nvPr/>
        </p:nvSpPr>
        <p:spPr>
          <a:xfrm>
            <a:off x="813732" y="947956"/>
            <a:ext cx="4161911" cy="132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790272-DE69-4A10-88BE-367F86E77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5643860"/>
            <a:ext cx="5876910" cy="82021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9212E04-9AE1-4DCC-8E24-C9854647C900}"/>
              </a:ext>
            </a:extLst>
          </p:cNvPr>
          <p:cNvSpPr/>
          <p:nvPr/>
        </p:nvSpPr>
        <p:spPr>
          <a:xfrm>
            <a:off x="262855" y="4576396"/>
            <a:ext cx="7063211" cy="20596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02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8280BE-B21F-45A6-AEF8-042A8476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4" y="1594753"/>
            <a:ext cx="4605163" cy="1006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24E30-7351-47F7-AE05-6F43FD925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4" y="695955"/>
            <a:ext cx="3184044" cy="522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B19B9D-8343-4125-9EBF-CCBAF19A5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95" y="3429000"/>
            <a:ext cx="5876910" cy="820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AC23A9-F565-46CC-B816-78E1591D2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8" y="4866738"/>
            <a:ext cx="5700741" cy="793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26EBE3-CEB2-4830-8732-AAA561CFAA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6" y="5840626"/>
            <a:ext cx="4045152" cy="408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D6288E-A76D-40EC-A366-678E613284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02" y="403614"/>
            <a:ext cx="3184044" cy="14913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D18A9C-C50C-45C8-8E17-3A9B2FFED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853" y="2254449"/>
            <a:ext cx="4225398" cy="18494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5BE77E-B968-41D9-8DA0-18FE3352B9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892" y="4474032"/>
            <a:ext cx="3287123" cy="192114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ADBCA46-807B-43FE-8BF6-0560DF7188B1}"/>
              </a:ext>
            </a:extLst>
          </p:cNvPr>
          <p:cNvSpPr/>
          <p:nvPr/>
        </p:nvSpPr>
        <p:spPr>
          <a:xfrm>
            <a:off x="6501468" y="202446"/>
            <a:ext cx="3733101" cy="19126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B47E120B-8FB7-4315-950F-BF7801962D85}"/>
              </a:ext>
            </a:extLst>
          </p:cNvPr>
          <p:cNvSpPr/>
          <p:nvPr/>
        </p:nvSpPr>
        <p:spPr>
          <a:xfrm>
            <a:off x="6341831" y="2058122"/>
            <a:ext cx="754674" cy="3292865"/>
          </a:xfrm>
          <a:prstGeom prst="bentUpArrow">
            <a:avLst>
              <a:gd name="adj1" fmla="val 25000"/>
              <a:gd name="adj2" fmla="val 23176"/>
              <a:gd name="adj3" fmla="val 25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467813BD-B7B4-43C6-9DFE-7DC4564D7A2D}"/>
              </a:ext>
            </a:extLst>
          </p:cNvPr>
          <p:cNvSpPr/>
          <p:nvPr/>
        </p:nvSpPr>
        <p:spPr>
          <a:xfrm>
            <a:off x="10410738" y="1812022"/>
            <a:ext cx="367769" cy="44242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4C6044-E7C9-4FD8-BE75-A44C99EF8CB9}"/>
              </a:ext>
            </a:extLst>
          </p:cNvPr>
          <p:cNvSpPr/>
          <p:nvPr/>
        </p:nvSpPr>
        <p:spPr>
          <a:xfrm>
            <a:off x="7709483" y="4390417"/>
            <a:ext cx="3204594" cy="20047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C0901-B707-4A83-B520-56B76DA8C6AB}"/>
              </a:ext>
            </a:extLst>
          </p:cNvPr>
          <p:cNvSpPr txBox="1"/>
          <p:nvPr/>
        </p:nvSpPr>
        <p:spPr>
          <a:xfrm>
            <a:off x="234891" y="234892"/>
            <a:ext cx="46051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Concept of Observability  in Discrete  Domain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93586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8461FA-F185-4E37-97AC-925F7ECEE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0" y="1558628"/>
            <a:ext cx="2473216" cy="406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24740-97E1-4AAE-9246-9EC31E460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0" y="2103844"/>
            <a:ext cx="2610124" cy="395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1FE245-8F72-4596-8376-1322A9F94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7" y="3217043"/>
            <a:ext cx="4033141" cy="1292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CF490-A833-4F7E-A16A-B7307289A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06" y="5411894"/>
            <a:ext cx="4363059" cy="857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4328F5-8D41-4EDA-B3A0-43941F096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02" y="2184187"/>
            <a:ext cx="2610124" cy="1681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D07BCD-6FB2-402F-88A0-0322886CB8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962" y="3322395"/>
            <a:ext cx="3571708" cy="1918561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407FEB1-D7AF-4F09-A863-1D048CC37670}"/>
              </a:ext>
            </a:extLst>
          </p:cNvPr>
          <p:cNvSpPr/>
          <p:nvPr/>
        </p:nvSpPr>
        <p:spPr>
          <a:xfrm>
            <a:off x="189262" y="5080658"/>
            <a:ext cx="4681057" cy="1466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57291E-EE17-4854-9B02-4C3D769F4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8" y="362144"/>
            <a:ext cx="3051813" cy="899668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9EDAFD25-B62A-4877-B8A7-B2E6617E14EE}"/>
              </a:ext>
            </a:extLst>
          </p:cNvPr>
          <p:cNvSpPr/>
          <p:nvPr/>
        </p:nvSpPr>
        <p:spPr>
          <a:xfrm>
            <a:off x="2813435" y="2589649"/>
            <a:ext cx="548474" cy="30562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F10F455-7D83-4903-9E9F-CA8F8F947C11}"/>
              </a:ext>
            </a:extLst>
          </p:cNvPr>
          <p:cNvSpPr/>
          <p:nvPr/>
        </p:nvSpPr>
        <p:spPr>
          <a:xfrm>
            <a:off x="2942516" y="4675001"/>
            <a:ext cx="599017" cy="3179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13A6762-B770-4756-BE18-60030350E7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127" y="2579124"/>
            <a:ext cx="895763" cy="316152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E0152BE-A2D8-4FD6-8B88-DFE606151863}"/>
              </a:ext>
            </a:extLst>
          </p:cNvPr>
          <p:cNvSpPr/>
          <p:nvPr/>
        </p:nvSpPr>
        <p:spPr>
          <a:xfrm>
            <a:off x="321983" y="271373"/>
            <a:ext cx="3039925" cy="93826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FC87D3-A6B0-4883-939C-3E0D2FEA692A}"/>
              </a:ext>
            </a:extLst>
          </p:cNvPr>
          <p:cNvSpPr/>
          <p:nvPr/>
        </p:nvSpPr>
        <p:spPr>
          <a:xfrm>
            <a:off x="4391025" y="1973472"/>
            <a:ext cx="3214880" cy="22651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D6828BB-3CFE-459B-B963-26D5CD2CC688}"/>
              </a:ext>
            </a:extLst>
          </p:cNvPr>
          <p:cNvSpPr/>
          <p:nvPr/>
        </p:nvSpPr>
        <p:spPr>
          <a:xfrm>
            <a:off x="8000918" y="3181035"/>
            <a:ext cx="3853194" cy="21243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B1549D4F-620A-4EDA-87B7-B1720FE47F06}"/>
              </a:ext>
            </a:extLst>
          </p:cNvPr>
          <p:cNvSpPr/>
          <p:nvPr/>
        </p:nvSpPr>
        <p:spPr>
          <a:xfrm>
            <a:off x="7159626" y="2555122"/>
            <a:ext cx="1165224" cy="625913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51B65FB-444A-4C2F-8978-0CECC5A1BB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69" y="616710"/>
            <a:ext cx="6475201" cy="3371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678F3D-8DAD-4AD4-A581-1F18CE615C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694" y="1113145"/>
            <a:ext cx="6279345" cy="33714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1430531-3F56-4141-BF92-E294383A3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0133" y="5662292"/>
            <a:ext cx="7412605" cy="2998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332EF01-1C35-4B3E-BDD0-F1B86A6067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02" y="6123747"/>
            <a:ext cx="3915321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5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  <p:bldP spid="26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57834-9689-4A41-9986-1C4322653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3" y="1094451"/>
            <a:ext cx="5505873" cy="1580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A6A87-5F06-4454-9953-9816ED7CB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11" y="345670"/>
            <a:ext cx="895763" cy="316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CC34D4-4255-492E-8442-FBE862800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60" y="673739"/>
            <a:ext cx="2573230" cy="48446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B851261-1AE6-45F1-B150-79B2E69AB40E}"/>
              </a:ext>
            </a:extLst>
          </p:cNvPr>
          <p:cNvSpPr/>
          <p:nvPr/>
        </p:nvSpPr>
        <p:spPr>
          <a:xfrm>
            <a:off x="5461724" y="241897"/>
            <a:ext cx="1115735" cy="5273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74A33B-0C4E-4D9D-BE79-B3944DDCD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9" y="2754812"/>
            <a:ext cx="6156422" cy="2527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052298-6A72-4801-878D-8595C52A9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59" y="3060464"/>
            <a:ext cx="980400" cy="2871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B3A68A-7934-455A-AA40-C6DC9BA6C849}"/>
              </a:ext>
            </a:extLst>
          </p:cNvPr>
          <p:cNvSpPr txBox="1"/>
          <p:nvPr/>
        </p:nvSpPr>
        <p:spPr>
          <a:xfrm>
            <a:off x="311053" y="3500103"/>
            <a:ext cx="5821758" cy="31393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Cols. of  </a:t>
            </a:r>
            <a:r>
              <a:rPr lang="en-US" sz="2000" b="1" i="1" dirty="0"/>
              <a:t>A</a:t>
            </a:r>
            <a:r>
              <a:rPr lang="en-US" sz="2000" dirty="0"/>
              <a:t>  ---   Span the Complete Space of  </a:t>
            </a:r>
            <a:r>
              <a:rPr lang="en-US" sz="2000" b="1" i="1" dirty="0">
                <a:latin typeface="French Script MT" panose="03020402040607040605" pitchFamily="66" charset="0"/>
              </a:rPr>
              <a:t>R</a:t>
            </a:r>
            <a:endParaRPr lang="en-IN" sz="2000" b="1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Matrix  </a:t>
            </a:r>
            <a:r>
              <a:rPr lang="en-IN" sz="2000" b="1" i="1" dirty="0"/>
              <a:t>A</a:t>
            </a:r>
            <a:r>
              <a:rPr lang="en-IN" sz="2000" dirty="0"/>
              <a:t>  has  m  </a:t>
            </a:r>
            <a:r>
              <a:rPr lang="en-IN" sz="2000" dirty="0" err="1"/>
              <a:t>l.i</a:t>
            </a:r>
            <a:r>
              <a:rPr lang="en-IN" sz="2000" dirty="0"/>
              <a:t>. 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All Rows of </a:t>
            </a:r>
            <a:r>
              <a:rPr lang="en-IN" sz="2000" b="1" i="1" dirty="0"/>
              <a:t>A</a:t>
            </a:r>
            <a:r>
              <a:rPr lang="en-IN" sz="2000" dirty="0"/>
              <a:t> are  </a:t>
            </a:r>
            <a:r>
              <a:rPr lang="en-IN" sz="2000" dirty="0" err="1"/>
              <a:t>l.i</a:t>
            </a:r>
            <a:r>
              <a:rPr lang="en-IN" sz="2000" dirty="0"/>
              <a:t>.  since No. of </a:t>
            </a:r>
            <a:r>
              <a:rPr lang="en-IN" sz="2000" dirty="0" err="1"/>
              <a:t>l.i</a:t>
            </a:r>
            <a:r>
              <a:rPr lang="en-IN" sz="2000" dirty="0"/>
              <a:t> </a:t>
            </a:r>
            <a:r>
              <a:rPr lang="en-IN" sz="2000" i="1" dirty="0"/>
              <a:t>Cols</a:t>
            </a:r>
            <a:r>
              <a:rPr lang="en-IN" sz="2000" dirty="0"/>
              <a:t>. =  No. of </a:t>
            </a:r>
            <a:r>
              <a:rPr lang="en-IN" sz="2000" dirty="0" err="1"/>
              <a:t>l.i</a:t>
            </a:r>
            <a:r>
              <a:rPr lang="en-IN" sz="2000" dirty="0"/>
              <a:t>. </a:t>
            </a:r>
            <a:r>
              <a:rPr lang="en-IN" sz="2000" i="1" dirty="0"/>
              <a:t>Rows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i="1" dirty="0" err="1"/>
              <a:t>Condn</a:t>
            </a:r>
            <a:r>
              <a:rPr lang="en-IN" sz="2000" i="1" dirty="0"/>
              <a:t>. </a:t>
            </a:r>
            <a:r>
              <a:rPr lang="en-IN" sz="2000" dirty="0"/>
              <a:t>on </a:t>
            </a:r>
            <a:r>
              <a:rPr lang="en-IN" sz="2000" b="1" i="1" dirty="0"/>
              <a:t>A</a:t>
            </a:r>
            <a:r>
              <a:rPr lang="en-IN" sz="2000" dirty="0"/>
              <a:t> to have at least one soln. for every vector </a:t>
            </a:r>
            <a:r>
              <a:rPr lang="en-IN" sz="2000" b="1" i="1" dirty="0"/>
              <a:t>b </a:t>
            </a:r>
            <a:r>
              <a:rPr lang="en-IN" sz="2000" b="1" i="1" dirty="0">
                <a:latin typeface="Brush Script MT" panose="03060802040406070304" pitchFamily="66" charset="0"/>
              </a:rPr>
              <a:t>E </a:t>
            </a:r>
            <a:r>
              <a:rPr lang="en-US" sz="2000" b="1" i="1" dirty="0">
                <a:latin typeface="French Script MT" panose="03020402040607040605" pitchFamily="66" charset="0"/>
              </a:rPr>
              <a:t>R, </a:t>
            </a:r>
            <a:r>
              <a:rPr lang="en-US" sz="2000" dirty="0"/>
              <a:t>is that  </a:t>
            </a:r>
            <a:r>
              <a:rPr lang="en-US" sz="2000" b="1" i="1" dirty="0"/>
              <a:t>A</a:t>
            </a:r>
            <a:r>
              <a:rPr lang="en-US" sz="2000" dirty="0"/>
              <a:t> should be of full </a:t>
            </a:r>
            <a:r>
              <a:rPr lang="en-US" sz="2000" b="1" dirty="0"/>
              <a:t>row rank</a:t>
            </a:r>
            <a:r>
              <a:rPr lang="en-IN" sz="2000" b="1" dirty="0">
                <a:latin typeface="Brush Script MT" panose="03060802040406070304" pitchFamily="66" charset="0"/>
              </a:rPr>
              <a:t> </a:t>
            </a:r>
            <a:endParaRPr lang="en-IN" sz="2000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572BE-2B5B-4BB5-AAF0-9417EAAF0FB5}"/>
              </a:ext>
            </a:extLst>
          </p:cNvPr>
          <p:cNvSpPr txBox="1"/>
          <p:nvPr/>
        </p:nvSpPr>
        <p:spPr>
          <a:xfrm>
            <a:off x="255822" y="176013"/>
            <a:ext cx="16764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Controllability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2708F4-3867-4279-B097-632A3A61A93D}"/>
              </a:ext>
            </a:extLst>
          </p:cNvPr>
          <p:cNvSpPr txBox="1"/>
          <p:nvPr/>
        </p:nvSpPr>
        <p:spPr>
          <a:xfrm>
            <a:off x="10344149" y="243682"/>
            <a:ext cx="14859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Observability</a:t>
            </a:r>
            <a:endParaRPr lang="en-IN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ABA230E-6514-4EFC-9C6D-9F47897FBFF2}"/>
              </a:ext>
            </a:extLst>
          </p:cNvPr>
          <p:cNvSpPr/>
          <p:nvPr/>
        </p:nvSpPr>
        <p:spPr>
          <a:xfrm>
            <a:off x="5968003" y="1158205"/>
            <a:ext cx="490200" cy="54904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03D1F0-8DFA-4713-A984-6F684DB813BD}"/>
              </a:ext>
            </a:extLst>
          </p:cNvPr>
          <p:cNvSpPr/>
          <p:nvPr/>
        </p:nvSpPr>
        <p:spPr>
          <a:xfrm>
            <a:off x="466725" y="673739"/>
            <a:ext cx="3276600" cy="5273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7E7F00-4754-453A-85FB-780D29B5D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51" y="867316"/>
            <a:ext cx="5833513" cy="6640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B152A5-3A3D-4316-A8A2-2742342EA8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54" y="4053592"/>
            <a:ext cx="5418947" cy="34001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EE7C185-A731-4D7F-9F24-DEA41F4748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510" y="4591473"/>
            <a:ext cx="3876675" cy="3044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83651E-9297-4464-AF44-76596263B1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578" y="5110602"/>
            <a:ext cx="3340607" cy="30563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7AEDDE3-9D74-4218-A512-D529C2534ACF}"/>
              </a:ext>
            </a:extLst>
          </p:cNvPr>
          <p:cNvSpPr txBox="1"/>
          <p:nvPr/>
        </p:nvSpPr>
        <p:spPr>
          <a:xfrm>
            <a:off x="6412244" y="5699795"/>
            <a:ext cx="53441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All  Vectors in </a:t>
            </a:r>
            <a:r>
              <a:rPr lang="en-US" b="1" i="1" dirty="0"/>
              <a:t>A</a:t>
            </a:r>
            <a:r>
              <a:rPr lang="en-US" dirty="0"/>
              <a:t> should be </a:t>
            </a:r>
            <a:r>
              <a:rPr lang="en-US" dirty="0" err="1"/>
              <a:t>l.i</a:t>
            </a:r>
            <a:r>
              <a:rPr lang="en-US" dirty="0"/>
              <a:t>.              Full  Rank, Square  </a:t>
            </a:r>
            <a:endParaRPr lang="en-IN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C5B5F6C-66AF-45C5-BE41-661496B87A0B}"/>
              </a:ext>
            </a:extLst>
          </p:cNvPr>
          <p:cNvSpPr/>
          <p:nvPr/>
        </p:nvSpPr>
        <p:spPr>
          <a:xfrm>
            <a:off x="9327073" y="5728991"/>
            <a:ext cx="414000" cy="34013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62F0AA-CF79-4560-A020-E13AA57637CA}"/>
              </a:ext>
            </a:extLst>
          </p:cNvPr>
          <p:cNvSpPr txBox="1"/>
          <p:nvPr/>
        </p:nvSpPr>
        <p:spPr>
          <a:xfrm>
            <a:off x="6737636" y="5068967"/>
            <a:ext cx="42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Cols.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C9F4F60-68E5-4EA4-8A03-371A1277B6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846" y="1853673"/>
            <a:ext cx="3571708" cy="1918561"/>
          </a:xfrm>
          <a:prstGeom prst="rect">
            <a:avLst/>
          </a:prstGeom>
        </p:spPr>
      </p:pic>
      <p:pic>
        <p:nvPicPr>
          <p:cNvPr id="24" name="Picture 23" descr="Chart, scatter chart&#10;&#10;Description automatically generated">
            <a:extLst>
              <a:ext uri="{FF2B5EF4-FFF2-40B4-BE49-F238E27FC236}">
                <a16:creationId xmlns:a16="http://schemas.microsoft.com/office/drawing/2014/main" id="{704F57DD-E3D0-4EAD-BE88-932F3BC59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74" y="3057251"/>
            <a:ext cx="2469118" cy="3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0" grpId="0" animBg="1"/>
      <p:bldP spid="21" grpId="0" animBg="1"/>
      <p:bldP spid="36" grpId="0" animBg="1"/>
      <p:bldP spid="37" grpId="0" animBg="1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189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Britannic Bold</vt:lpstr>
      <vt:lpstr>Brush Script MT</vt:lpstr>
      <vt:lpstr>Calibri</vt:lpstr>
      <vt:lpstr>Calibri Light</vt:lpstr>
      <vt:lpstr>French Script MT</vt:lpstr>
      <vt:lpstr>Wingdings</vt:lpstr>
      <vt:lpstr>Office Theme</vt:lpstr>
      <vt:lpstr>Metropolitan</vt:lpstr>
      <vt:lpstr>Modern  Control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Control Theory</dc:title>
  <dc:creator>GITAA</dc:creator>
  <cp:lastModifiedBy>GITAA</cp:lastModifiedBy>
  <cp:revision>27</cp:revision>
  <dcterms:created xsi:type="dcterms:W3CDTF">2021-08-12T03:40:07Z</dcterms:created>
  <dcterms:modified xsi:type="dcterms:W3CDTF">2021-08-17T06:37:46Z</dcterms:modified>
</cp:coreProperties>
</file>