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sldIdLst>
    <p:sldId id="318" r:id="rId8"/>
    <p:sldId id="452" r:id="rId9"/>
    <p:sldId id="449" r:id="rId10"/>
    <p:sldId id="450" r:id="rId11"/>
    <p:sldId id="451" r:id="rId12"/>
    <p:sldId id="442" r:id="rId13"/>
    <p:sldId id="444" r:id="rId14"/>
    <p:sldId id="443" r:id="rId15"/>
    <p:sldId id="441" r:id="rId16"/>
    <p:sldId id="447" r:id="rId17"/>
    <p:sldId id="445" r:id="rId18"/>
    <p:sldId id="446" r:id="rId19"/>
    <p:sldId id="4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>
        <p:scale>
          <a:sx n="100" d="100"/>
          <a:sy n="100" d="100"/>
        </p:scale>
        <p:origin x="-106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7:58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9700,'0'0'1393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01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9508,'0'0'0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12:3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12598,'0'0'0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8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6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0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5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63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21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32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51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89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08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90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51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0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16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6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72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6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873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55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99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35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7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29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33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07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14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60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502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439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35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19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6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40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449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66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872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02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901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792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59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584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07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483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720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34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B8BCA-07E4-4A61-BE65-FD419D03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2E5201-6669-4630-98D6-10A97A53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AF050-3664-45B2-945E-D8C45F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8D83C0-0831-4374-A9C6-5A9C3A20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D4E9C1-FDA5-4C3D-A3AC-2542563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172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9AC2C-7357-4936-9AC7-6E8615CB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B14450-2222-471D-B27C-7B69289E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4A3976-BABD-4F0E-8CED-61C23E2C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DF82CF-5AD3-415B-9084-994C72B4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95ABF-39C7-46CC-AEB0-B5E73849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226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DDEE5-7E5F-4572-B053-F4E3795B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E4488F-E75A-44F4-82FE-49C6A6F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D7FF82-42D9-4419-87B6-B877F6C1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175F69-20CB-424D-B819-DAA10666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AC041C-35A9-4182-A765-EFF4068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07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AE3F3-1D99-46DC-BF67-58EF877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386200-B681-497C-A021-21E47138A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D717B1-4873-4973-85F2-68E4F3DC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8D891A-1C3F-44D3-9471-39CB11C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9EF16A-C8C2-4E26-9000-F61DDEF6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D06D01-EEB8-48A5-B26A-791C3D5D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18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69B12-3937-4DC8-B48D-BCD522DC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6FF9A0-0B12-43BD-8148-F7EC20E9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D5937-70B7-4FD3-9313-5405B837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96C698-D551-4F63-8F9B-68BECFAD6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25ED18-BD1F-4EC2-8B3B-A7563B545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34824E-F07E-4ACA-BD46-700069A0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EA1AF18-ED47-442E-97CA-E6A458E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F508AC-378E-4C13-930D-28AF1EA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460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D2785-72B5-4592-B5B2-45FEAB74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ED6043-1C81-49FF-9A38-4A18090D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F71AD6-71A7-454F-8792-F862892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2ADE47-3192-499B-ADDD-5A6B88EE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226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D4CFCC-00FA-419F-B56B-C7DD4234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2F467A-958C-488C-B4DB-073F8D64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FFEAC3-3698-4B66-8032-684546EE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304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9445B-5427-48B5-BAA8-7CCF58E9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6992A-D829-4DC1-B5F9-9E899746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88249A-4D49-4320-87A0-716A1D95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92A6E4-C389-4612-BEF1-ED503642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F41-3736-4772-BCBA-67F1E881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7DFC8C-DC34-4ECB-9EC2-2F40A92D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12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35920-A70A-4A59-9959-1A4B8835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1999CC-E3BE-4268-A0F4-7E34D889B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D2EC06-0B57-43D4-940B-FACFC7E3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18EF0-2C9E-400F-983D-5DFD55E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6BF22-E002-451A-8AFE-879375BD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3A0CB9-33CE-40FC-99BF-28A9C8F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695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73EFB-57CA-44A7-8FCC-2FDB71A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62C0C3-CA4C-4C9D-8040-DE5FD92B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CE0001-ACCB-4A03-B5F7-E4D4C26B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7A06D4-F07B-4DB1-963F-CA95C2B4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4996A-01D4-45E9-B7A7-DB70C30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224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5481FB-C5F6-4799-BD65-A458D9B1F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061388-C0BB-4CB6-B0FB-B851ECA4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9E42A2-23EB-4E8C-824B-12314554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45EA77-7851-43A7-86AF-464FFD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4F5323-736D-4406-B5ED-412A4E4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52C921-4A5A-4414-84A4-33B4EAD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431BF-0F1A-4E50-A824-08572169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81C2E-5601-49F9-8135-89D159B4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D0F0-646C-4CB5-9183-44BCA3DDACF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C2549-F704-4F3E-98A6-544FAA55D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DBCC1-0935-47B6-83BD-CCB8EE0A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BB4B-F142-4052-9A51-01C4B3F4B26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jpeg"/><Relationship Id="rId7" Type="http://schemas.openxmlformats.org/officeDocument/2006/relationships/image" Target="../media/image76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5.PNG"/><Relationship Id="rId5" Type="http://schemas.openxmlformats.org/officeDocument/2006/relationships/image" Target="../media/image3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7.PNG"/><Relationship Id="rId11" Type="http://schemas.openxmlformats.org/officeDocument/2006/relationships/image" Target="../media/image2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6EA1A26-163F-4F15-91F4-F2C51AC9C1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94" y="1089121"/>
            <a:ext cx="3477006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8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Review of  Controllability </a:t>
            </a:r>
            <a:r>
              <a:rPr lang="en-US" b="1" i="1" dirty="0">
                <a:solidFill>
                  <a:srgbClr val="FF0000"/>
                </a:solidFill>
              </a:rPr>
              <a:t>&amp; Observability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Concept of Stability 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: Block diagram of the Kalman canonical decomposition. | Download  Scientific Diagram">
            <a:extLst>
              <a:ext uri="{FF2B5EF4-FFF2-40B4-BE49-F238E27FC236}">
                <a16:creationId xmlns="" xmlns:a16="http://schemas.microsoft.com/office/drawing/2014/main" id="{EAB4D8C1-4541-460B-ABAE-9E6D814B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25" y="1305275"/>
            <a:ext cx="7431879" cy="4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="" xmlns:a16="http://schemas.microsoft.com/office/drawing/2014/main" id="{274DC93A-B153-485C-83D7-1D5DCEF2866E}"/>
              </a:ext>
            </a:extLst>
          </p:cNvPr>
          <p:cNvSpPr/>
          <p:nvPr/>
        </p:nvSpPr>
        <p:spPr>
          <a:xfrm>
            <a:off x="3665989" y="1732328"/>
            <a:ext cx="2608976" cy="1275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1756AC8-2D8E-45C6-864A-05A3E379DF15}"/>
              </a:ext>
            </a:extLst>
          </p:cNvPr>
          <p:cNvSpPr/>
          <p:nvPr/>
        </p:nvSpPr>
        <p:spPr>
          <a:xfrm>
            <a:off x="3724712" y="3103928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01F19EB-254D-4212-859E-A8CCCE7C860E}"/>
              </a:ext>
            </a:extLst>
          </p:cNvPr>
          <p:cNvSpPr/>
          <p:nvPr/>
        </p:nvSpPr>
        <p:spPr>
          <a:xfrm>
            <a:off x="3724712" y="4200501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141B14E-45CD-433B-B028-DA960700E55E}"/>
              </a:ext>
            </a:extLst>
          </p:cNvPr>
          <p:cNvSpPr/>
          <p:nvPr/>
        </p:nvSpPr>
        <p:spPr>
          <a:xfrm>
            <a:off x="3758266" y="5187804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0F8AB23-CCA5-40BF-B5EA-5680C94164A4}"/>
              </a:ext>
            </a:extLst>
          </p:cNvPr>
          <p:cNvCxnSpPr>
            <a:cxnSpLocks/>
          </p:cNvCxnSpPr>
          <p:nvPr/>
        </p:nvCxnSpPr>
        <p:spPr>
          <a:xfrm>
            <a:off x="6249796" y="1011659"/>
            <a:ext cx="704675" cy="942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475ECE-F674-44B0-BE81-5D00FCD14C1D}"/>
              </a:ext>
            </a:extLst>
          </p:cNvPr>
          <p:cNvSpPr txBox="1"/>
          <p:nvPr/>
        </p:nvSpPr>
        <p:spPr>
          <a:xfrm>
            <a:off x="310393" y="209723"/>
            <a:ext cx="40602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Un</a:t>
            </a:r>
            <a:r>
              <a:rPr lang="en-US" b="1" i="1" dirty="0">
                <a:solidFill>
                  <a:prstClr val="black"/>
                </a:solidFill>
              </a:rPr>
              <a:t>controllable &amp; </a:t>
            </a:r>
            <a:r>
              <a:rPr lang="en-US" b="1" i="1" dirty="0">
                <a:solidFill>
                  <a:srgbClr val="FF0000"/>
                </a:solidFill>
              </a:rPr>
              <a:t>Un</a:t>
            </a:r>
            <a:r>
              <a:rPr lang="en-US" b="1" i="1" dirty="0">
                <a:solidFill>
                  <a:prstClr val="black"/>
                </a:solidFill>
              </a:rPr>
              <a:t>observable Systems</a:t>
            </a:r>
            <a:endParaRPr lang="en-IN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 - Control Systems PowerPoint Presentation, free download - ID:2194371">
            <a:extLst>
              <a:ext uri="{FF2B5EF4-FFF2-40B4-BE49-F238E27FC236}">
                <a16:creationId xmlns:a16="http://schemas.microsoft.com/office/drawing/2014/main" xmlns="" id="{C3B1FBCB-C941-4F8E-89F0-387D3A977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t="23317" r="3600" b="6573"/>
          <a:stretch/>
        </p:blipFill>
        <p:spPr bwMode="auto">
          <a:xfrm>
            <a:off x="323675" y="367212"/>
            <a:ext cx="5406501" cy="336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mping factor. Confusing numbers. - Amplifiers/Preamplifiers • Canuck  Audio Mart Hifi and Audio Forum">
            <a:extLst>
              <a:ext uri="{FF2B5EF4-FFF2-40B4-BE49-F238E27FC236}">
                <a16:creationId xmlns:a16="http://schemas.microsoft.com/office/drawing/2014/main" xmlns="" id="{33078C3B-3033-47B7-A5EB-F41E0AD14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t="11973" r="9414" b="9075"/>
          <a:stretch/>
        </p:blipFill>
        <p:spPr bwMode="auto">
          <a:xfrm>
            <a:off x="6400798" y="732583"/>
            <a:ext cx="4244831" cy="29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 of marginally stable system - Electronics Coach">
            <a:extLst>
              <a:ext uri="{FF2B5EF4-FFF2-40B4-BE49-F238E27FC236}">
                <a16:creationId xmlns:a16="http://schemas.microsoft.com/office/drawing/2014/main" xmlns="" id="{86676505-5EEC-47CA-82C7-5C04E377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5" y="4165309"/>
            <a:ext cx="3307539" cy="23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ample of unstable system - Electronics Coach">
            <a:extLst>
              <a:ext uri="{FF2B5EF4-FFF2-40B4-BE49-F238E27FC236}">
                <a16:creationId xmlns:a16="http://schemas.microsoft.com/office/drawing/2014/main" xmlns="" id="{7137308B-2535-430B-B2C1-2B140562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28" y="4165309"/>
            <a:ext cx="3398997" cy="22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47E99-21F8-4240-AF9C-E417AE36D45C}"/>
              </a:ext>
            </a:extLst>
          </p:cNvPr>
          <p:cNvSpPr txBox="1"/>
          <p:nvPr/>
        </p:nvSpPr>
        <p:spPr>
          <a:xfrm>
            <a:off x="7952763" y="267716"/>
            <a:ext cx="39155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Stability in the Classical Control Concept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xmlns="" id="{3B529831-2547-444E-94E6-614771A2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136952"/>
            <a:ext cx="3995356" cy="76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5615F5-7667-42C0-988B-DFD866366EFC}"/>
              </a:ext>
            </a:extLst>
          </p:cNvPr>
          <p:cNvSpPr txBox="1"/>
          <p:nvPr/>
        </p:nvSpPr>
        <p:spPr>
          <a:xfrm>
            <a:off x="5184298" y="1320669"/>
            <a:ext cx="254186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Absolute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Asymptotic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Lyapunov 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BIBO  Stability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0C13E603-8A02-418A-91D4-20ACB094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47" y="2030355"/>
            <a:ext cx="1916177" cy="47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228115B1-731C-42C9-9CD0-347D24765ECC}"/>
              </a:ext>
            </a:extLst>
          </p:cNvPr>
          <p:cNvSpPr/>
          <p:nvPr/>
        </p:nvSpPr>
        <p:spPr>
          <a:xfrm>
            <a:off x="5139609" y="1320671"/>
            <a:ext cx="2776756" cy="429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B3AA9405-B447-41F5-ABFA-E9B2F0004EB0}"/>
              </a:ext>
            </a:extLst>
          </p:cNvPr>
          <p:cNvSpPr/>
          <p:nvPr/>
        </p:nvSpPr>
        <p:spPr>
          <a:xfrm rot="20609398">
            <a:off x="4650739" y="1448426"/>
            <a:ext cx="722300" cy="276087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E6FDDD3-998F-4CA4-B70C-AA697A722493}"/>
              </a:ext>
            </a:extLst>
          </p:cNvPr>
          <p:cNvSpPr/>
          <p:nvPr/>
        </p:nvSpPr>
        <p:spPr>
          <a:xfrm>
            <a:off x="184558" y="954581"/>
            <a:ext cx="4723002" cy="1608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419D22C-CCDA-4913-92B8-C210EB85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" y="3582013"/>
            <a:ext cx="5760085" cy="265850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9A74DC7E-2D70-4D49-82E4-239E263C71FA}"/>
              </a:ext>
            </a:extLst>
          </p:cNvPr>
          <p:cNvSpPr/>
          <p:nvPr/>
        </p:nvSpPr>
        <p:spPr>
          <a:xfrm rot="18052391">
            <a:off x="3910521" y="2605514"/>
            <a:ext cx="1794897" cy="275124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16ABE52-5356-464C-8940-BD0B6A9095BC}"/>
              </a:ext>
            </a:extLst>
          </p:cNvPr>
          <p:cNvSpPr/>
          <p:nvPr/>
        </p:nvSpPr>
        <p:spPr>
          <a:xfrm>
            <a:off x="5200079" y="1858819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3" name="Picture 22" descr="A picture containing object, antenna, gauge, clock&#10;&#10;Description automatically generated">
            <a:extLst>
              <a:ext uri="{FF2B5EF4-FFF2-40B4-BE49-F238E27FC236}">
                <a16:creationId xmlns:a16="http://schemas.microsoft.com/office/drawing/2014/main" xmlns="" id="{F4CB5796-1FC2-46C9-BA00-CB2632459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50" y="4048674"/>
            <a:ext cx="985129" cy="50887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DB853F9-1AB7-458B-BCED-FF19A6316F3C}"/>
              </a:ext>
            </a:extLst>
          </p:cNvPr>
          <p:cNvSpPr/>
          <p:nvPr/>
        </p:nvSpPr>
        <p:spPr>
          <a:xfrm>
            <a:off x="3775600" y="4065552"/>
            <a:ext cx="1155998" cy="4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535BAF5-DA9E-4B81-8C88-8F3D3C1DF71F}"/>
              </a:ext>
            </a:extLst>
          </p:cNvPr>
          <p:cNvSpPr txBox="1"/>
          <p:nvPr/>
        </p:nvSpPr>
        <p:spPr>
          <a:xfrm>
            <a:off x="9026554" y="221142"/>
            <a:ext cx="22566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Stability Concepts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241E9B-2E6D-4C92-B291-2D6EF586E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98" y="3877722"/>
            <a:ext cx="1095528" cy="2857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CF04BA43-13A0-4C35-B26C-1EBDBDB5B085}"/>
              </a:ext>
            </a:extLst>
          </p:cNvPr>
          <p:cNvSpPr/>
          <p:nvPr/>
        </p:nvSpPr>
        <p:spPr>
          <a:xfrm>
            <a:off x="3023029" y="3482936"/>
            <a:ext cx="1962114" cy="5219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429F1FF-E129-462B-836E-EB639FFBB78F}"/>
              </a:ext>
            </a:extLst>
          </p:cNvPr>
          <p:cNvSpPr/>
          <p:nvPr/>
        </p:nvSpPr>
        <p:spPr>
          <a:xfrm>
            <a:off x="5177142" y="3522494"/>
            <a:ext cx="1155998" cy="7286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718FC5-189D-4904-A907-A3D17927F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3678904"/>
            <a:ext cx="4706007" cy="36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4BD4A2D-134A-45A3-A1DE-38757CCE7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091050"/>
            <a:ext cx="3200847" cy="333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4C2483B-627A-4C78-AEE2-B73BF752F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494918"/>
            <a:ext cx="3391373" cy="26673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0DBE8F58-84CB-4A08-9D41-D576461061CD}"/>
              </a:ext>
            </a:extLst>
          </p:cNvPr>
          <p:cNvSpPr/>
          <p:nvPr/>
        </p:nvSpPr>
        <p:spPr>
          <a:xfrm>
            <a:off x="373579" y="3509043"/>
            <a:ext cx="6020308" cy="970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3A8A893-CE89-466D-8C77-8FCB8E0FF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7" y="5009948"/>
            <a:ext cx="3429479" cy="285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7B8A059D-1593-45C9-A450-1FFA7F1C5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40" y="5229273"/>
            <a:ext cx="1038370" cy="4191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23E11DF2-68BB-4253-8F0E-B1BD79DCCB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5631122"/>
            <a:ext cx="4210638" cy="323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6FBDE50-2D1F-4C9A-8386-1E780DEF2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40" y="6045343"/>
            <a:ext cx="857370" cy="39058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B9293E4-7D0D-41F8-9096-107B47C0A087}"/>
              </a:ext>
            </a:extLst>
          </p:cNvPr>
          <p:cNvSpPr/>
          <p:nvPr/>
        </p:nvSpPr>
        <p:spPr>
          <a:xfrm>
            <a:off x="7090095" y="3598877"/>
            <a:ext cx="4906162" cy="283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xmlns="" id="{F72B5869-91BE-41C8-A99C-A5595D2AFDDC}"/>
              </a:ext>
            </a:extLst>
          </p:cNvPr>
          <p:cNvSpPr/>
          <p:nvPr/>
        </p:nvSpPr>
        <p:spPr>
          <a:xfrm rot="18823779">
            <a:off x="7649096" y="2463898"/>
            <a:ext cx="304070" cy="135718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FD7CFCD7-79DE-4757-A858-1FF5148D6194}"/>
              </a:ext>
            </a:extLst>
          </p:cNvPr>
          <p:cNvSpPr/>
          <p:nvPr/>
        </p:nvSpPr>
        <p:spPr>
          <a:xfrm>
            <a:off x="5139609" y="2405051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xmlns="" id="{D10D7F6D-90E0-411A-B009-92F982163D61}"/>
              </a:ext>
            </a:extLst>
          </p:cNvPr>
          <p:cNvSpPr/>
          <p:nvPr/>
        </p:nvSpPr>
        <p:spPr>
          <a:xfrm>
            <a:off x="6236615" y="3277245"/>
            <a:ext cx="622597" cy="2113750"/>
          </a:xfrm>
          <a:prstGeom prst="curved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1B25C592-6EBD-41AB-A9AC-82AB04FEA566}"/>
              </a:ext>
            </a:extLst>
          </p:cNvPr>
          <p:cNvSpPr/>
          <p:nvPr/>
        </p:nvSpPr>
        <p:spPr>
          <a:xfrm>
            <a:off x="5139610" y="2957819"/>
            <a:ext cx="2084334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DF520AB5-C91D-4976-BB50-59F797C738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9" y="5121758"/>
            <a:ext cx="5525271" cy="3334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65FD6FD6-C322-4EE3-9BB5-4840AE802D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22" y="5384588"/>
            <a:ext cx="1486107" cy="3048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xmlns="" id="{446C0913-19C9-49E6-81B5-C84E0F3965A5}"/>
              </a:ext>
            </a:extLst>
          </p:cNvPr>
          <p:cNvSpPr/>
          <p:nvPr/>
        </p:nvSpPr>
        <p:spPr>
          <a:xfrm>
            <a:off x="4312380" y="5048673"/>
            <a:ext cx="1636937" cy="6577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9C70EC4-72C0-4609-A015-FED5B2E44E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6" y="5831051"/>
            <a:ext cx="6285126" cy="3491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8E0C37F8-81BF-45E2-8B66-DC2EC2D10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45" y="6215477"/>
            <a:ext cx="2181529" cy="29531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FC1AD566-5377-45A6-85B2-2E5D00F939C3}"/>
              </a:ext>
            </a:extLst>
          </p:cNvPr>
          <p:cNvSpPr/>
          <p:nvPr/>
        </p:nvSpPr>
        <p:spPr>
          <a:xfrm>
            <a:off x="3942826" y="5821466"/>
            <a:ext cx="2762336" cy="6862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98F27E57-2F89-4988-BCB5-B72A9977FB1F}"/>
              </a:ext>
            </a:extLst>
          </p:cNvPr>
          <p:cNvSpPr/>
          <p:nvPr/>
        </p:nvSpPr>
        <p:spPr>
          <a:xfrm>
            <a:off x="302004" y="5009948"/>
            <a:ext cx="6467912" cy="1608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A08CD62-1FD1-45E9-9710-B6AE6654394F}"/>
              </a:ext>
            </a:extLst>
          </p:cNvPr>
          <p:cNvSpPr txBox="1"/>
          <p:nvPr/>
        </p:nvSpPr>
        <p:spPr>
          <a:xfrm>
            <a:off x="8512167" y="1116012"/>
            <a:ext cx="1937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Marginal Stability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289D00-D10D-4CD5-B1F7-D105CBA289C2}"/>
              </a:ext>
            </a:extLst>
          </p:cNvPr>
          <p:cNvSpPr txBox="1"/>
          <p:nvPr/>
        </p:nvSpPr>
        <p:spPr>
          <a:xfrm>
            <a:off x="8512167" y="1459941"/>
            <a:ext cx="314852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States are Bounded for  most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There exists at-least one input, for which states are unbounded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9EE1E755-E810-44ED-AC2B-A20917D9F451}"/>
              </a:ext>
            </a:extLst>
          </p:cNvPr>
          <p:cNvSpPr/>
          <p:nvPr/>
        </p:nvSpPr>
        <p:spPr>
          <a:xfrm>
            <a:off x="8512167" y="1116012"/>
            <a:ext cx="203279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4" grpId="0" animBg="1"/>
      <p:bldP spid="15" grpId="0" animBg="1"/>
      <p:bldP spid="24" grpId="0" animBg="1"/>
      <p:bldP spid="10" grpId="0" animBg="1"/>
      <p:bldP spid="17" grpId="0" animBg="1"/>
      <p:bldP spid="21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4616CF-8A0E-4521-9297-B300EFE0408F}"/>
              </a:ext>
            </a:extLst>
          </p:cNvPr>
          <p:cNvSpPr txBox="1"/>
          <p:nvPr/>
        </p:nvSpPr>
        <p:spPr>
          <a:xfrm>
            <a:off x="7994730" y="604151"/>
            <a:ext cx="157713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State  Space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0E4DB7-4C7A-46C9-B2F0-3ECF968BEE63}"/>
              </a:ext>
            </a:extLst>
          </p:cNvPr>
          <p:cNvSpPr txBox="1"/>
          <p:nvPr/>
        </p:nvSpPr>
        <p:spPr>
          <a:xfrm>
            <a:off x="6784830" y="1071005"/>
            <a:ext cx="9326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Input  Space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8745A91-BE13-49FE-ADB1-78BEA84619A9}"/>
              </a:ext>
            </a:extLst>
          </p:cNvPr>
          <p:cNvSpPr txBox="1"/>
          <p:nvPr/>
        </p:nvSpPr>
        <p:spPr>
          <a:xfrm>
            <a:off x="9930175" y="846036"/>
            <a:ext cx="157713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Observation Space /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Measurement Space</a:t>
            </a:r>
            <a:endParaRPr lang="en-IN" b="1" i="1" dirty="0">
              <a:solidFill>
                <a:prstClr val="black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="" xmlns:a16="http://schemas.microsoft.com/office/drawing/2014/main" id="{E4F67EE9-98AB-4A18-B7C3-3F70DB459ABC}"/>
              </a:ext>
            </a:extLst>
          </p:cNvPr>
          <p:cNvSpPr/>
          <p:nvPr/>
        </p:nvSpPr>
        <p:spPr>
          <a:xfrm>
            <a:off x="7717437" y="1309445"/>
            <a:ext cx="465779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028" name="Picture 4" descr="ECE 486 Control Systems">
            <a:extLst>
              <a:ext uri="{FF2B5EF4-FFF2-40B4-BE49-F238E27FC236}">
                <a16:creationId xmlns="" xmlns:a16="http://schemas.microsoft.com/office/drawing/2014/main" id="{A8762F03-8DA4-43C1-9221-BD994651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6" y="222586"/>
            <a:ext cx="4991530" cy="34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artoon Tour of Control Theory">
            <a:extLst>
              <a:ext uri="{FF2B5EF4-FFF2-40B4-BE49-F238E27FC236}">
                <a16:creationId xmlns="" xmlns:a16="http://schemas.microsoft.com/office/drawing/2014/main" id="{152EB277-63C1-4C91-BCCB-98C811077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5"/>
          <a:stretch/>
        </p:blipFill>
        <p:spPr bwMode="auto">
          <a:xfrm>
            <a:off x="623201" y="3832782"/>
            <a:ext cx="3989532" cy="27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urved Right 3">
            <a:extLst>
              <a:ext uri="{FF2B5EF4-FFF2-40B4-BE49-F238E27FC236}">
                <a16:creationId xmlns="" xmlns:a16="http://schemas.microsoft.com/office/drawing/2014/main" id="{6E20CBC8-BD2D-40A0-82AC-A12DE8857F77}"/>
              </a:ext>
            </a:extLst>
          </p:cNvPr>
          <p:cNvSpPr/>
          <p:nvPr/>
        </p:nvSpPr>
        <p:spPr>
          <a:xfrm rot="20893603">
            <a:off x="617909" y="2186990"/>
            <a:ext cx="397970" cy="1513224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27044B-DD1C-4B25-B546-081AC02C8373}"/>
              </a:ext>
            </a:extLst>
          </p:cNvPr>
          <p:cNvSpPr txBox="1"/>
          <p:nvPr/>
        </p:nvSpPr>
        <p:spPr>
          <a:xfrm>
            <a:off x="4166508" y="167300"/>
            <a:ext cx="4991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Controllability &amp;  Observability ---  An Overview</a:t>
            </a:r>
            <a:endParaRPr lang="en-IN" b="1" i="1" dirty="0">
              <a:solidFill>
                <a:prstClr val="black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61ED4557-AA38-456F-83D0-EE91905D2863}"/>
              </a:ext>
            </a:extLst>
          </p:cNvPr>
          <p:cNvSpPr/>
          <p:nvPr/>
        </p:nvSpPr>
        <p:spPr>
          <a:xfrm>
            <a:off x="9448456" y="1353921"/>
            <a:ext cx="48172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="" xmlns:a16="http://schemas.microsoft.com/office/drawing/2014/main" id="{8893E363-64BB-46A1-B1CD-A0B15914A4A6}"/>
              </a:ext>
            </a:extLst>
          </p:cNvPr>
          <p:cNvCxnSpPr/>
          <p:nvPr/>
        </p:nvCxnSpPr>
        <p:spPr>
          <a:xfrm flipV="1">
            <a:off x="8070219" y="1237499"/>
            <a:ext cx="1476486" cy="79239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1703B7E-4214-4BE2-9F19-5EBCE1B71FD0}"/>
              </a:ext>
            </a:extLst>
          </p:cNvPr>
          <p:cNvSpPr txBox="1"/>
          <p:nvPr/>
        </p:nvSpPr>
        <p:spPr>
          <a:xfrm>
            <a:off x="7618033" y="1957492"/>
            <a:ext cx="5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X(0)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212CABE-19A9-4888-BC5B-4AF046BA6008}"/>
              </a:ext>
            </a:extLst>
          </p:cNvPr>
          <p:cNvSpPr txBox="1"/>
          <p:nvPr/>
        </p:nvSpPr>
        <p:spPr>
          <a:xfrm>
            <a:off x="9283972" y="868167"/>
            <a:ext cx="5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X(k)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C3A73854-49EE-4ADD-87C2-8E363A33F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0"/>
          <a:stretch/>
        </p:blipFill>
        <p:spPr>
          <a:xfrm>
            <a:off x="518978" y="3618530"/>
            <a:ext cx="2372226" cy="898277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="" xmlns:a16="http://schemas.microsoft.com/office/drawing/2014/main" id="{91340CDF-4E83-4B93-B4C1-CA359AA92109}"/>
              </a:ext>
            </a:extLst>
          </p:cNvPr>
          <p:cNvSpPr/>
          <p:nvPr/>
        </p:nvSpPr>
        <p:spPr>
          <a:xfrm rot="18631191">
            <a:off x="4318811" y="2233589"/>
            <a:ext cx="587845" cy="1952639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7999BE2F-B102-42DE-89C1-28BF2475E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17" y="1611926"/>
            <a:ext cx="2220744" cy="266916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476D8079-72A0-4424-9038-827C66F56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66" y="2326824"/>
            <a:ext cx="1997549" cy="342904"/>
          </a:xfrm>
          <a:prstGeom prst="rect">
            <a:avLst/>
          </a:prstGeom>
        </p:spPr>
      </p:pic>
      <p:pic>
        <p:nvPicPr>
          <p:cNvPr id="10" name="Picture 2" descr="State space observers 1 – introduction - YouTube">
            <a:extLst>
              <a:ext uri="{FF2B5EF4-FFF2-40B4-BE49-F238E27FC236}">
                <a16:creationId xmlns="" xmlns:a16="http://schemas.microsoft.com/office/drawing/2014/main" id="{54E1D569-6A4B-4E8E-8EE2-A4C9A267F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46"/>
          <a:stretch/>
        </p:blipFill>
        <p:spPr bwMode="auto">
          <a:xfrm>
            <a:off x="4110412" y="3209908"/>
            <a:ext cx="4087830" cy="32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B0A0D0-D503-4F99-8CB2-BB7904597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31" y="3206100"/>
            <a:ext cx="4168730" cy="28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2" grpId="0" animBg="1"/>
      <p:bldP spid="4" grpId="0" animBg="1"/>
      <p:bldP spid="19" grpId="0" animBg="1"/>
      <p:bldP spid="11" grpId="0"/>
      <p:bldP spid="2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4F7AF0-20B1-4A8C-BB50-87F424DB76B6}"/>
              </a:ext>
            </a:extLst>
          </p:cNvPr>
          <p:cNvSpPr txBox="1"/>
          <p:nvPr/>
        </p:nvSpPr>
        <p:spPr>
          <a:xfrm>
            <a:off x="5761763" y="124962"/>
            <a:ext cx="28976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Concept of Controllability  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3CB994C-E2C5-4E4D-BCFA-9B3E3635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2" y="491006"/>
            <a:ext cx="4183798" cy="44524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1C06630-A9AA-434D-8388-CC5C96E2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1" y="1079500"/>
            <a:ext cx="3324236" cy="3995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80DD36F9-1972-4E2C-95A2-0B93D1BB9E6E}"/>
              </a:ext>
            </a:extLst>
          </p:cNvPr>
          <p:cNvSpPr/>
          <p:nvPr/>
        </p:nvSpPr>
        <p:spPr>
          <a:xfrm>
            <a:off x="275265" y="247359"/>
            <a:ext cx="5462300" cy="1403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xmlns="" id="{BDD5A7BE-F7FE-4F52-B722-CA36B3BA2A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6" b="49519"/>
          <a:stretch/>
        </p:blipFill>
        <p:spPr>
          <a:xfrm>
            <a:off x="968631" y="1739992"/>
            <a:ext cx="2814097" cy="801621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xmlns="" id="{E1890EC8-A22F-40F0-8D16-33BCEB5000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50000"/>
          <a:stretch/>
        </p:blipFill>
        <p:spPr>
          <a:xfrm>
            <a:off x="1563623" y="3097520"/>
            <a:ext cx="3364511" cy="781382"/>
          </a:xfrm>
          <a:prstGeom prst="rect">
            <a:avLst/>
          </a:prstGeom>
        </p:spPr>
      </p:pic>
      <p:pic>
        <p:nvPicPr>
          <p:cNvPr id="10" name="Picture 9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xmlns="" id="{070D2DD4-646E-4749-A9AB-37AD9E39A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7" y="4153457"/>
            <a:ext cx="4190208" cy="79849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D989C0F-7D93-425F-B3F6-FA7BA541E300}"/>
              </a:ext>
            </a:extLst>
          </p:cNvPr>
          <p:cNvSpPr/>
          <p:nvPr/>
        </p:nvSpPr>
        <p:spPr>
          <a:xfrm>
            <a:off x="465366" y="4153457"/>
            <a:ext cx="5194290" cy="798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926D068C-C9FE-44FF-ACF4-FD5F46649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1" y="5306260"/>
            <a:ext cx="4533499" cy="126654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0FFA79F-8357-4BAE-BBB2-346E049F65F4}"/>
              </a:ext>
            </a:extLst>
          </p:cNvPr>
          <p:cNvSpPr/>
          <p:nvPr/>
        </p:nvSpPr>
        <p:spPr>
          <a:xfrm>
            <a:off x="809729" y="5124672"/>
            <a:ext cx="4900167" cy="15452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pic>
        <p:nvPicPr>
          <p:cNvPr id="14" name="Picture 1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xmlns="" id="{7D9CF8C8-898C-43E7-AFE7-BDD57DAB9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24" y="622094"/>
            <a:ext cx="4615885" cy="856557"/>
          </a:xfrm>
          <a:prstGeom prst="rect">
            <a:avLst/>
          </a:prstGeom>
        </p:spPr>
      </p:pic>
      <p:pic>
        <p:nvPicPr>
          <p:cNvPr id="15" name="Picture 1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xmlns="" id="{40037F67-723E-48FF-B3C5-142A6B031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87" y="1279273"/>
            <a:ext cx="4615884" cy="817902"/>
          </a:xfrm>
          <a:prstGeom prst="rect">
            <a:avLst/>
          </a:prstGeom>
        </p:spPr>
      </p:pic>
      <p:pic>
        <p:nvPicPr>
          <p:cNvPr id="16" name="Picture 15" descr="A picture containing text, gauge&#10;&#10;Description automatically generated">
            <a:extLst>
              <a:ext uri="{FF2B5EF4-FFF2-40B4-BE49-F238E27FC236}">
                <a16:creationId xmlns:a16="http://schemas.microsoft.com/office/drawing/2014/main" xmlns="" id="{7DDB2AA2-B218-40F1-A114-C02A8DEAF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89" y="2249375"/>
            <a:ext cx="3176323" cy="428359"/>
          </a:xfrm>
          <a:prstGeom prst="rect">
            <a:avLst/>
          </a:prstGeom>
        </p:spPr>
      </p:pic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xmlns="" id="{1341D0CD-89C3-4EF3-9E4A-7EBB4D0D7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36" y="2857529"/>
            <a:ext cx="3176323" cy="817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4CE7902-CE8C-461D-94A3-CB6606AF1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6773"/>
            <a:ext cx="5546645" cy="266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DE6EAA-66DB-4F68-98B0-06E8F457042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8"/>
          <a:stretch/>
        </p:blipFill>
        <p:spPr>
          <a:xfrm>
            <a:off x="6666461" y="4173172"/>
            <a:ext cx="2797897" cy="328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7E11805-826E-4B5D-9A28-AE3A67D5D2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6" b="19880"/>
          <a:stretch/>
        </p:blipFill>
        <p:spPr>
          <a:xfrm>
            <a:off x="8301982" y="4601386"/>
            <a:ext cx="3210909" cy="27718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xmlns="" id="{AED7F5F7-746A-4565-A502-F48F178A0E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57" y="5264179"/>
            <a:ext cx="4285143" cy="1212440"/>
          </a:xfrm>
          <a:prstGeom prst="rect">
            <a:avLst/>
          </a:prstGeom>
        </p:spPr>
      </p:pic>
      <p:sp>
        <p:nvSpPr>
          <p:cNvPr id="22" name="Arrow: Down 35">
            <a:extLst>
              <a:ext uri="{FF2B5EF4-FFF2-40B4-BE49-F238E27FC236}">
                <a16:creationId xmlns:a16="http://schemas.microsoft.com/office/drawing/2014/main" xmlns="" id="{FB1411D2-C598-4839-BB6E-DC728CEC1820}"/>
              </a:ext>
            </a:extLst>
          </p:cNvPr>
          <p:cNvSpPr/>
          <p:nvPr/>
        </p:nvSpPr>
        <p:spPr>
          <a:xfrm rot="2925474">
            <a:off x="5835278" y="4549366"/>
            <a:ext cx="403388" cy="100188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Arrow: Right 36">
            <a:extLst>
              <a:ext uri="{FF2B5EF4-FFF2-40B4-BE49-F238E27FC236}">
                <a16:creationId xmlns:a16="http://schemas.microsoft.com/office/drawing/2014/main" xmlns="" id="{EA3ABB58-A2E0-4BFB-81D9-819A2A98CC0C}"/>
              </a:ext>
            </a:extLst>
          </p:cNvPr>
          <p:cNvSpPr/>
          <p:nvPr/>
        </p:nvSpPr>
        <p:spPr>
          <a:xfrm>
            <a:off x="5816383" y="5737635"/>
            <a:ext cx="794250" cy="4032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F949A7D-5F24-4277-B99C-9AA57FF81B14}"/>
              </a:ext>
            </a:extLst>
          </p:cNvPr>
          <p:cNvSpPr/>
          <p:nvPr/>
        </p:nvSpPr>
        <p:spPr>
          <a:xfrm>
            <a:off x="6731113" y="5236494"/>
            <a:ext cx="5047509" cy="1212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7B5D3924-38D0-4A4D-8EA8-379F62633306}"/>
              </a:ext>
            </a:extLst>
          </p:cNvPr>
          <p:cNvSpPr/>
          <p:nvPr/>
        </p:nvSpPr>
        <p:spPr>
          <a:xfrm>
            <a:off x="5536885" y="546666"/>
            <a:ext cx="570945" cy="44052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8280BE-B21F-45A6-AEF8-042A8476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4" y="1594753"/>
            <a:ext cx="4605163" cy="100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D224E30-7351-47F7-AE05-6F43FD925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4" y="695955"/>
            <a:ext cx="3184044" cy="52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4B19B9D-8343-4125-9EBF-CCBAF19A5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5" y="3429000"/>
            <a:ext cx="5876910" cy="820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AC23A9-F565-46CC-B816-78E1591D2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4866738"/>
            <a:ext cx="5700741" cy="79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226EBE3-CEB2-4830-8732-AAA561CFA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6" y="5840626"/>
            <a:ext cx="4045152" cy="40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FD6288E-A76D-40EC-A366-678E61328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02" y="403614"/>
            <a:ext cx="3184044" cy="1491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FD18A9C-C50C-45C8-8E17-3A9B2FFED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53" y="2254449"/>
            <a:ext cx="4225398" cy="1849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15BE77E-B968-41D9-8DA0-18FE3352B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892" y="4474032"/>
            <a:ext cx="3287123" cy="192114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ADBCA46-807B-43FE-8BF6-0560DF7188B1}"/>
              </a:ext>
            </a:extLst>
          </p:cNvPr>
          <p:cNvSpPr/>
          <p:nvPr/>
        </p:nvSpPr>
        <p:spPr>
          <a:xfrm>
            <a:off x="6501468" y="202446"/>
            <a:ext cx="3733101" cy="1912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="" xmlns:a16="http://schemas.microsoft.com/office/drawing/2014/main" id="{B47E120B-8FB7-4315-950F-BF7801962D85}"/>
              </a:ext>
            </a:extLst>
          </p:cNvPr>
          <p:cNvSpPr/>
          <p:nvPr/>
        </p:nvSpPr>
        <p:spPr>
          <a:xfrm>
            <a:off x="6341831" y="2058122"/>
            <a:ext cx="754674" cy="3292865"/>
          </a:xfrm>
          <a:prstGeom prst="bentUpArrow">
            <a:avLst>
              <a:gd name="adj1" fmla="val 25000"/>
              <a:gd name="adj2" fmla="val 23176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467813BD-B7B4-43C6-9DFE-7DC4564D7A2D}"/>
              </a:ext>
            </a:extLst>
          </p:cNvPr>
          <p:cNvSpPr/>
          <p:nvPr/>
        </p:nvSpPr>
        <p:spPr>
          <a:xfrm>
            <a:off x="10410738" y="1812022"/>
            <a:ext cx="367769" cy="44242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2F4C6044-E7C9-4FD8-BE75-A44C99EF8CB9}"/>
              </a:ext>
            </a:extLst>
          </p:cNvPr>
          <p:cNvSpPr/>
          <p:nvPr/>
        </p:nvSpPr>
        <p:spPr>
          <a:xfrm>
            <a:off x="7709483" y="4390417"/>
            <a:ext cx="3204594" cy="200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2C0901-B707-4A83-B520-56B76DA8C6AB}"/>
              </a:ext>
            </a:extLst>
          </p:cNvPr>
          <p:cNvSpPr txBox="1"/>
          <p:nvPr/>
        </p:nvSpPr>
        <p:spPr>
          <a:xfrm>
            <a:off x="234891" y="234892"/>
            <a:ext cx="46051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Concept of Observability  in Discrete  Domain</a:t>
            </a:r>
            <a:endParaRPr lang="en-IN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8461FA-F185-4E37-97AC-925F7ECE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0" y="1558628"/>
            <a:ext cx="2473216" cy="40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524740-97E1-4AAE-9246-9EC31E46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0" y="2103844"/>
            <a:ext cx="2610124" cy="395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E1FE245-8F72-4596-8376-1322A9F94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" y="3217043"/>
            <a:ext cx="4033141" cy="1292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FFCF490-A833-4F7E-A16A-B7307289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6" y="5411894"/>
            <a:ext cx="4363059" cy="85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84328F5-8D41-4EDA-B3A0-43941F096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02" y="2184187"/>
            <a:ext cx="2610124" cy="1681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1D07BCD-6FB2-402F-88A0-0322886CB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62" y="3322395"/>
            <a:ext cx="3571708" cy="191856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07FEB1-D7AF-4F09-A863-1D048CC37670}"/>
              </a:ext>
            </a:extLst>
          </p:cNvPr>
          <p:cNvSpPr/>
          <p:nvPr/>
        </p:nvSpPr>
        <p:spPr>
          <a:xfrm>
            <a:off x="189262" y="5080658"/>
            <a:ext cx="4681057" cy="1466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F157291E-EE17-4854-9B02-4C3D769F4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8" y="362144"/>
            <a:ext cx="3051813" cy="8996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5" name="Arrow: Down 24">
            <a:extLst>
              <a:ext uri="{FF2B5EF4-FFF2-40B4-BE49-F238E27FC236}">
                <a16:creationId xmlns="" xmlns:a16="http://schemas.microsoft.com/office/drawing/2014/main" id="{9EDAFD25-B62A-4877-B8A7-B2E6617E14EE}"/>
              </a:ext>
            </a:extLst>
          </p:cNvPr>
          <p:cNvSpPr/>
          <p:nvPr/>
        </p:nvSpPr>
        <p:spPr>
          <a:xfrm>
            <a:off x="2813435" y="2589649"/>
            <a:ext cx="548474" cy="30562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="" xmlns:a16="http://schemas.microsoft.com/office/drawing/2014/main" id="{9F10F455-7D83-4903-9E9F-CA8F8F947C11}"/>
              </a:ext>
            </a:extLst>
          </p:cNvPr>
          <p:cNvSpPr/>
          <p:nvPr/>
        </p:nvSpPr>
        <p:spPr>
          <a:xfrm>
            <a:off x="2942516" y="4675001"/>
            <a:ext cx="599017" cy="3179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13A6762-B770-4756-BE18-60030350E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7" y="2579124"/>
            <a:ext cx="895763" cy="316152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0E0152BE-A2D8-4FD6-8B88-DFE606151863}"/>
              </a:ext>
            </a:extLst>
          </p:cNvPr>
          <p:cNvSpPr/>
          <p:nvPr/>
        </p:nvSpPr>
        <p:spPr>
          <a:xfrm>
            <a:off x="321983" y="271373"/>
            <a:ext cx="3039925" cy="938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CFC87D3-A6B0-4883-939C-3E0D2FEA692A}"/>
              </a:ext>
            </a:extLst>
          </p:cNvPr>
          <p:cNvSpPr/>
          <p:nvPr/>
        </p:nvSpPr>
        <p:spPr>
          <a:xfrm>
            <a:off x="4391025" y="1973472"/>
            <a:ext cx="3214880" cy="2265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5D6828BB-3CFE-459B-B963-26D5CD2CC688}"/>
              </a:ext>
            </a:extLst>
          </p:cNvPr>
          <p:cNvSpPr/>
          <p:nvPr/>
        </p:nvSpPr>
        <p:spPr>
          <a:xfrm>
            <a:off x="8000918" y="3181035"/>
            <a:ext cx="3853194" cy="21243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="" xmlns:a16="http://schemas.microsoft.com/office/drawing/2014/main" id="{B1549D4F-620A-4EDA-87B7-B1720FE47F06}"/>
              </a:ext>
            </a:extLst>
          </p:cNvPr>
          <p:cNvSpPr/>
          <p:nvPr/>
        </p:nvSpPr>
        <p:spPr>
          <a:xfrm>
            <a:off x="7159626" y="2555122"/>
            <a:ext cx="1165224" cy="625913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F51B65FB-444A-4C2F-8978-0CECC5A1BB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69" y="616710"/>
            <a:ext cx="6475201" cy="337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2678F3D-8DAD-4AD4-A581-1F18CE615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94" y="1113145"/>
            <a:ext cx="6279345" cy="3371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01430531-3F56-4141-BF92-E294383A3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0133" y="5662292"/>
            <a:ext cx="7412605" cy="2998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332EF01-1C35-4B3E-BDD0-F1B86A6067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2" y="6123747"/>
            <a:ext cx="391532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457834-9689-4A41-9986-1C43226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" y="1094451"/>
            <a:ext cx="5505873" cy="158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64A6A87-5F06-4454-9953-9816ED7C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11" y="345670"/>
            <a:ext cx="895763" cy="3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CC34D4-4255-492E-8442-FBE86280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0" y="673739"/>
            <a:ext cx="2573230" cy="4844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1B851261-1AE6-45F1-B150-79B2E69AB40E}"/>
              </a:ext>
            </a:extLst>
          </p:cNvPr>
          <p:cNvSpPr/>
          <p:nvPr/>
        </p:nvSpPr>
        <p:spPr>
          <a:xfrm>
            <a:off x="5461724" y="241897"/>
            <a:ext cx="1115735" cy="52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374A33B-0C4E-4D9D-BE79-B3944DDCD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" y="2754812"/>
            <a:ext cx="6156422" cy="25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052298-6A72-4801-878D-8595C52A9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3060464"/>
            <a:ext cx="980400" cy="287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3B3A68A-7934-455A-AA40-C6DC9BA6C849}"/>
              </a:ext>
            </a:extLst>
          </p:cNvPr>
          <p:cNvSpPr txBox="1"/>
          <p:nvPr/>
        </p:nvSpPr>
        <p:spPr>
          <a:xfrm>
            <a:off x="311053" y="3500103"/>
            <a:ext cx="5821758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Cols. of  </a:t>
            </a:r>
            <a:r>
              <a:rPr lang="en-US" sz="2000" b="1" i="1" dirty="0">
                <a:solidFill>
                  <a:prstClr val="black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  ---   Span the Complete Space of  </a:t>
            </a:r>
            <a:r>
              <a:rPr lang="en-US" sz="2000" b="1" i="1" dirty="0">
                <a:solidFill>
                  <a:prstClr val="black"/>
                </a:solidFill>
                <a:latin typeface="French Script MT" panose="03020402040607040605" pitchFamily="66" charset="0"/>
              </a:rPr>
              <a:t>R</a:t>
            </a:r>
            <a:endParaRPr lang="en-IN" sz="2000" b="1" i="1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</a:rPr>
              <a:t>Matrix  </a:t>
            </a:r>
            <a:r>
              <a:rPr lang="en-IN" sz="2000" b="1" i="1" dirty="0">
                <a:solidFill>
                  <a:prstClr val="black"/>
                </a:solidFill>
              </a:rPr>
              <a:t>A</a:t>
            </a:r>
            <a:r>
              <a:rPr lang="en-IN" sz="2000" dirty="0">
                <a:solidFill>
                  <a:prstClr val="black"/>
                </a:solidFill>
              </a:rPr>
              <a:t>  has  m  </a:t>
            </a:r>
            <a:r>
              <a:rPr lang="en-IN" sz="2000" dirty="0" err="1">
                <a:solidFill>
                  <a:prstClr val="black"/>
                </a:solidFill>
              </a:rPr>
              <a:t>l.i</a:t>
            </a:r>
            <a:r>
              <a:rPr lang="en-IN" sz="2000" dirty="0">
                <a:solidFill>
                  <a:prstClr val="black"/>
                </a:solidFill>
              </a:rPr>
              <a:t>. 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</a:rPr>
              <a:t>All Rows of </a:t>
            </a:r>
            <a:r>
              <a:rPr lang="en-IN" sz="2000" b="1" i="1" dirty="0">
                <a:solidFill>
                  <a:prstClr val="black"/>
                </a:solidFill>
              </a:rPr>
              <a:t>A</a:t>
            </a:r>
            <a:r>
              <a:rPr lang="en-IN" sz="2000" dirty="0">
                <a:solidFill>
                  <a:prstClr val="black"/>
                </a:solidFill>
              </a:rPr>
              <a:t> are  </a:t>
            </a:r>
            <a:r>
              <a:rPr lang="en-IN" sz="2000" dirty="0" err="1">
                <a:solidFill>
                  <a:prstClr val="black"/>
                </a:solidFill>
              </a:rPr>
              <a:t>l.i</a:t>
            </a:r>
            <a:r>
              <a:rPr lang="en-IN" sz="2000" dirty="0">
                <a:solidFill>
                  <a:prstClr val="black"/>
                </a:solidFill>
              </a:rPr>
              <a:t>.  since No. of </a:t>
            </a:r>
            <a:r>
              <a:rPr lang="en-IN" sz="2000" dirty="0" err="1">
                <a:solidFill>
                  <a:prstClr val="black"/>
                </a:solidFill>
              </a:rPr>
              <a:t>l.i</a:t>
            </a:r>
            <a:r>
              <a:rPr lang="en-IN" sz="2000" dirty="0">
                <a:solidFill>
                  <a:prstClr val="black"/>
                </a:solidFill>
              </a:rPr>
              <a:t> </a:t>
            </a:r>
            <a:r>
              <a:rPr lang="en-IN" sz="2000" i="1" dirty="0">
                <a:solidFill>
                  <a:prstClr val="black"/>
                </a:solidFill>
              </a:rPr>
              <a:t>Cols</a:t>
            </a:r>
            <a:r>
              <a:rPr lang="en-IN" sz="2000" dirty="0">
                <a:solidFill>
                  <a:prstClr val="black"/>
                </a:solidFill>
              </a:rPr>
              <a:t>. =  No. of </a:t>
            </a:r>
            <a:r>
              <a:rPr lang="en-IN" sz="2000" dirty="0" err="1">
                <a:solidFill>
                  <a:prstClr val="black"/>
                </a:solidFill>
              </a:rPr>
              <a:t>l.i</a:t>
            </a:r>
            <a:r>
              <a:rPr lang="en-IN" sz="2000" dirty="0">
                <a:solidFill>
                  <a:prstClr val="black"/>
                </a:solidFill>
              </a:rPr>
              <a:t>. </a:t>
            </a:r>
            <a:r>
              <a:rPr lang="en-IN" sz="2000" i="1" dirty="0">
                <a:solidFill>
                  <a:prstClr val="black"/>
                </a:solidFill>
              </a:rPr>
              <a:t>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 err="1">
                <a:solidFill>
                  <a:prstClr val="black"/>
                </a:solidFill>
              </a:rPr>
              <a:t>Condn</a:t>
            </a:r>
            <a:r>
              <a:rPr lang="en-IN" sz="2000" i="1" dirty="0">
                <a:solidFill>
                  <a:prstClr val="black"/>
                </a:solidFill>
              </a:rPr>
              <a:t>. </a:t>
            </a:r>
            <a:r>
              <a:rPr lang="en-IN" sz="2000" dirty="0">
                <a:solidFill>
                  <a:prstClr val="black"/>
                </a:solidFill>
              </a:rPr>
              <a:t>on </a:t>
            </a:r>
            <a:r>
              <a:rPr lang="en-IN" sz="2000" b="1" i="1" dirty="0">
                <a:solidFill>
                  <a:prstClr val="black"/>
                </a:solidFill>
              </a:rPr>
              <a:t>A</a:t>
            </a:r>
            <a:r>
              <a:rPr lang="en-IN" sz="2000" dirty="0">
                <a:solidFill>
                  <a:prstClr val="black"/>
                </a:solidFill>
              </a:rPr>
              <a:t> to have at least one soln. for every vector </a:t>
            </a:r>
            <a:r>
              <a:rPr lang="en-IN" sz="2000" b="1" i="1" dirty="0">
                <a:solidFill>
                  <a:prstClr val="black"/>
                </a:solidFill>
              </a:rPr>
              <a:t>b </a:t>
            </a:r>
            <a:r>
              <a:rPr lang="en-IN" sz="2000" b="1" i="1" dirty="0">
                <a:solidFill>
                  <a:prstClr val="black"/>
                </a:solidFill>
                <a:latin typeface="Brush Script MT" panose="03060802040406070304" pitchFamily="66" charset="0"/>
              </a:rPr>
              <a:t>E </a:t>
            </a:r>
            <a:r>
              <a:rPr lang="en-US" sz="2000" b="1" i="1" dirty="0">
                <a:solidFill>
                  <a:prstClr val="black"/>
                </a:solidFill>
                <a:latin typeface="French Script MT" panose="03020402040607040605" pitchFamily="66" charset="0"/>
              </a:rPr>
              <a:t>R, </a:t>
            </a:r>
            <a:r>
              <a:rPr lang="en-US" sz="2000" dirty="0">
                <a:solidFill>
                  <a:prstClr val="black"/>
                </a:solidFill>
              </a:rPr>
              <a:t>is that  </a:t>
            </a:r>
            <a:r>
              <a:rPr lang="en-US" sz="2000" b="1" i="1" dirty="0">
                <a:solidFill>
                  <a:prstClr val="black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 should be of full </a:t>
            </a:r>
            <a:r>
              <a:rPr lang="en-US" sz="2000" b="1" dirty="0">
                <a:solidFill>
                  <a:prstClr val="black"/>
                </a:solidFill>
              </a:rPr>
              <a:t>row rank</a:t>
            </a:r>
            <a:r>
              <a:rPr lang="en-IN" sz="2000" b="1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  <a:endParaRPr lang="en-IN" sz="2000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2E572BE-2B5B-4BB5-AAF0-9417EAAF0FB5}"/>
              </a:ext>
            </a:extLst>
          </p:cNvPr>
          <p:cNvSpPr txBox="1"/>
          <p:nvPr/>
        </p:nvSpPr>
        <p:spPr>
          <a:xfrm>
            <a:off x="255822" y="176013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Controllability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82708F4-3867-4279-B097-632A3A61A93D}"/>
              </a:ext>
            </a:extLst>
          </p:cNvPr>
          <p:cNvSpPr txBox="1"/>
          <p:nvPr/>
        </p:nvSpPr>
        <p:spPr>
          <a:xfrm>
            <a:off x="10344149" y="243682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Observability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="" xmlns:a16="http://schemas.microsoft.com/office/drawing/2014/main" id="{AABA230E-6514-4EFC-9C6D-9F47897FBFF2}"/>
              </a:ext>
            </a:extLst>
          </p:cNvPr>
          <p:cNvSpPr/>
          <p:nvPr/>
        </p:nvSpPr>
        <p:spPr>
          <a:xfrm>
            <a:off x="5968003" y="1158205"/>
            <a:ext cx="490200" cy="54904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A03D1F0-8DFA-4713-A984-6F684DB813BD}"/>
              </a:ext>
            </a:extLst>
          </p:cNvPr>
          <p:cNvSpPr/>
          <p:nvPr/>
        </p:nvSpPr>
        <p:spPr>
          <a:xfrm>
            <a:off x="466725" y="673739"/>
            <a:ext cx="3276600" cy="5273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F7E7F00-4754-453A-85FB-780D29B5D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51" y="867316"/>
            <a:ext cx="5833513" cy="6640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0B152A5-3A3D-4316-A8A2-2742342EA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54" y="4053592"/>
            <a:ext cx="5418947" cy="340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EEE7C185-A731-4D7F-9F24-DEA41F474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10" y="4591473"/>
            <a:ext cx="3876675" cy="304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283651E-9297-4464-AF44-76596263B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5110602"/>
            <a:ext cx="3340607" cy="3056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7AEDDE3-9D74-4218-A512-D529C2534ACF}"/>
              </a:ext>
            </a:extLst>
          </p:cNvPr>
          <p:cNvSpPr txBox="1"/>
          <p:nvPr/>
        </p:nvSpPr>
        <p:spPr>
          <a:xfrm>
            <a:off x="6412244" y="5699795"/>
            <a:ext cx="5344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All  Vectors in </a:t>
            </a:r>
            <a:r>
              <a:rPr lang="en-US" b="1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should be </a:t>
            </a:r>
            <a:r>
              <a:rPr lang="en-US" dirty="0" err="1">
                <a:solidFill>
                  <a:prstClr val="black"/>
                </a:solidFill>
              </a:rPr>
              <a:t>l.i</a:t>
            </a:r>
            <a:r>
              <a:rPr lang="en-US" dirty="0">
                <a:solidFill>
                  <a:prstClr val="black"/>
                </a:solidFill>
              </a:rPr>
              <a:t>.              Full  Rank, Square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2C5B5F6C-66AF-45C5-BE41-661496B87A0B}"/>
              </a:ext>
            </a:extLst>
          </p:cNvPr>
          <p:cNvSpPr/>
          <p:nvPr/>
        </p:nvSpPr>
        <p:spPr>
          <a:xfrm>
            <a:off x="9327073" y="5728991"/>
            <a:ext cx="414000" cy="340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D62F0AA-CF79-4560-A020-E13AA57637CA}"/>
              </a:ext>
            </a:extLst>
          </p:cNvPr>
          <p:cNvSpPr txBox="1"/>
          <p:nvPr/>
        </p:nvSpPr>
        <p:spPr>
          <a:xfrm>
            <a:off x="6737636" y="5068967"/>
            <a:ext cx="42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Cols.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C9F4F60-68E5-4EA4-8A03-371A1277B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46" y="1853673"/>
            <a:ext cx="3571708" cy="191856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="" xmlns:a16="http://schemas.microsoft.com/office/drawing/2014/main" id="{704F57DD-E3D0-4EAD-BE88-932F3BC59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4" y="3057251"/>
            <a:ext cx="2469118" cy="3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36" grpId="0" animBg="1"/>
      <p:bldP spid="37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="" xmlns:a16="http://schemas.microsoft.com/office/drawing/2014/main" id="{D952B548-658B-42B9-9E27-8EC9939C4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5" y="755831"/>
            <a:ext cx="5126183" cy="2080501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="" xmlns:a16="http://schemas.microsoft.com/office/drawing/2014/main" id="{8062A616-757C-43BB-B797-290F8B43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0" y="3156982"/>
            <a:ext cx="3260881" cy="114629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1B04B45A-7BCF-4AA1-AFA0-F97C9624344F}"/>
              </a:ext>
            </a:extLst>
          </p:cNvPr>
          <p:cNvSpPr/>
          <p:nvPr/>
        </p:nvSpPr>
        <p:spPr>
          <a:xfrm>
            <a:off x="5475642" y="755830"/>
            <a:ext cx="1130372" cy="56538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F1E11D2B-0109-433C-8197-3038A76B6422}"/>
                  </a:ext>
                </a:extLst>
              </p14:cNvPr>
              <p14:cNvContentPartPr/>
              <p14:nvPr/>
            </p14:nvContentPartPr>
            <p14:xfrm>
              <a:off x="7672002" y="1537291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1E11D2B-0109-433C-8197-3038A76B6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3002" y="1528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2" name="Ink 191">
                <a:extLst>
                  <a:ext uri="{FF2B5EF4-FFF2-40B4-BE49-F238E27FC236}">
                    <a16:creationId xmlns="" xmlns:a16="http://schemas.microsoft.com/office/drawing/2014/main" id="{990D0512-3F36-41DB-94B2-6BC97C5D654E}"/>
                  </a:ext>
                </a:extLst>
              </p14:cNvPr>
              <p14:cNvContentPartPr/>
              <p14:nvPr/>
            </p14:nvContentPartPr>
            <p14:xfrm>
              <a:off x="6428202" y="5557411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90D0512-3F36-41DB-94B2-6BC97C5D6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9562" y="5548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62448A-597E-4E0B-952E-367D8454B474}"/>
              </a:ext>
            </a:extLst>
          </p:cNvPr>
          <p:cNvSpPr txBox="1"/>
          <p:nvPr/>
        </p:nvSpPr>
        <p:spPr>
          <a:xfrm>
            <a:off x="142613" y="243281"/>
            <a:ext cx="41189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 &amp;  Observability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DE4E0B-9EBC-4370-8999-2980C5CFF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" y="488880"/>
            <a:ext cx="3509613" cy="43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855271-6E81-44B8-B65B-FFBBEA56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2" y="1394512"/>
            <a:ext cx="1981477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28DA01-4FFA-4B47-96F2-0234D1B80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51" y="1394512"/>
            <a:ext cx="1409897" cy="323895"/>
          </a:xfrm>
          <a:prstGeom prst="rect">
            <a:avLst/>
          </a:prstGeom>
        </p:spPr>
      </p:pic>
      <p:pic>
        <p:nvPicPr>
          <p:cNvPr id="11" name="Picture 10" descr="Text, whiteboard&#10;&#10;Description automatically generated">
            <a:extLst>
              <a:ext uri="{FF2B5EF4-FFF2-40B4-BE49-F238E27FC236}">
                <a16:creationId xmlns="" xmlns:a16="http://schemas.microsoft.com/office/drawing/2014/main" id="{82FF5248-4870-477B-B937-7449BE8CF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4" y="2624039"/>
            <a:ext cx="3286585" cy="1493902"/>
          </a:xfrm>
          <a:prstGeom prst="rect">
            <a:avLst/>
          </a:prstGeom>
        </p:spPr>
      </p:pic>
      <p:pic>
        <p:nvPicPr>
          <p:cNvPr id="13" name="Picture 12" descr="A picture containing clock, watch&#10;&#10;Description automatically generated">
            <a:extLst>
              <a:ext uri="{FF2B5EF4-FFF2-40B4-BE49-F238E27FC236}">
                <a16:creationId xmlns="" xmlns:a16="http://schemas.microsoft.com/office/drawing/2014/main" id="{D95FAD7F-4849-4AB7-B661-46A7C4947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3" y="5061677"/>
            <a:ext cx="7078063" cy="106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F04BB1C-06CC-4A07-832C-74CFF3FF4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887" y="370080"/>
            <a:ext cx="3696183" cy="2025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EDC207-8D93-43DE-827F-41CDE47E5145}"/>
              </a:ext>
            </a:extLst>
          </p:cNvPr>
          <p:cNvSpPr txBox="1"/>
          <p:nvPr/>
        </p:nvSpPr>
        <p:spPr>
          <a:xfrm>
            <a:off x="8607105" y="184775"/>
            <a:ext cx="25502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9BB197EA-975A-4503-8018-36CE9D954963}"/>
                  </a:ext>
                </a:extLst>
              </p14:cNvPr>
              <p14:cNvContentPartPr/>
              <p14:nvPr/>
            </p14:nvContentPartPr>
            <p14:xfrm>
              <a:off x="10817191" y="6071707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BB197EA-975A-4503-8018-36CE9D9549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08551" y="60627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7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="" xmlns:a16="http://schemas.microsoft.com/office/drawing/2014/main" id="{7E306641-8AAC-4B2D-8A5D-FF569638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3" y="1160204"/>
            <a:ext cx="7927687" cy="1288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82969D1-CBE6-4AAB-B7C2-A08750192AC4}"/>
              </a:ext>
            </a:extLst>
          </p:cNvPr>
          <p:cNvSpPr txBox="1"/>
          <p:nvPr/>
        </p:nvSpPr>
        <p:spPr>
          <a:xfrm>
            <a:off x="142613" y="243281"/>
            <a:ext cx="41189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 &amp;  Observability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457834-9689-4A41-9986-1C43226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" y="1094451"/>
            <a:ext cx="5505873" cy="158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64A6A87-5F06-4454-9953-9816ED7C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11" y="345670"/>
            <a:ext cx="895763" cy="3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CC34D4-4255-492E-8442-FBE86280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0" y="673739"/>
            <a:ext cx="2573230" cy="4844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1B851261-1AE6-45F1-B150-79B2E69AB40E}"/>
              </a:ext>
            </a:extLst>
          </p:cNvPr>
          <p:cNvSpPr/>
          <p:nvPr/>
        </p:nvSpPr>
        <p:spPr>
          <a:xfrm>
            <a:off x="5461724" y="241897"/>
            <a:ext cx="1115735" cy="52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374A33B-0C4E-4D9D-BE79-B3944DDCD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" y="2754812"/>
            <a:ext cx="6156422" cy="25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052298-6A72-4801-878D-8595C52A9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3060464"/>
            <a:ext cx="980400" cy="287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3B3A68A-7934-455A-AA40-C6DC9BA6C849}"/>
              </a:ext>
            </a:extLst>
          </p:cNvPr>
          <p:cNvSpPr txBox="1"/>
          <p:nvPr/>
        </p:nvSpPr>
        <p:spPr>
          <a:xfrm>
            <a:off x="311053" y="3500103"/>
            <a:ext cx="5821758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Cols. of  </a:t>
            </a:r>
            <a:r>
              <a:rPr lang="en-US" sz="2000" b="1" i="1" dirty="0"/>
              <a:t>A</a:t>
            </a:r>
            <a:r>
              <a:rPr lang="en-US" sz="2000" dirty="0"/>
              <a:t>  ---   Span the Complete Space of  </a:t>
            </a:r>
            <a:r>
              <a:rPr lang="en-US" sz="2000" b="1" i="1" dirty="0">
                <a:latin typeface="French Script MT" panose="03020402040607040605" pitchFamily="66" charset="0"/>
              </a:rPr>
              <a:t>R</a:t>
            </a:r>
            <a:endParaRPr lang="en-IN" sz="20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Matrix  </a:t>
            </a:r>
            <a:r>
              <a:rPr lang="en-IN" sz="2000" b="1" i="1" dirty="0"/>
              <a:t>A</a:t>
            </a:r>
            <a:r>
              <a:rPr lang="en-IN" sz="2000" dirty="0"/>
              <a:t>  has  m  </a:t>
            </a:r>
            <a:r>
              <a:rPr lang="en-IN" sz="2000" dirty="0" err="1"/>
              <a:t>l.i</a:t>
            </a:r>
            <a:r>
              <a:rPr lang="en-IN" sz="2000" dirty="0"/>
              <a:t>. 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All Rows of </a:t>
            </a:r>
            <a:r>
              <a:rPr lang="en-IN" sz="2000" b="1" i="1" dirty="0"/>
              <a:t>A</a:t>
            </a:r>
            <a:r>
              <a:rPr lang="en-IN" sz="2000" dirty="0"/>
              <a:t> are  </a:t>
            </a:r>
            <a:r>
              <a:rPr lang="en-IN" sz="2000" dirty="0" err="1"/>
              <a:t>l.i</a:t>
            </a:r>
            <a:r>
              <a:rPr lang="en-IN" sz="2000" dirty="0"/>
              <a:t>.  since No. of </a:t>
            </a:r>
            <a:r>
              <a:rPr lang="en-IN" sz="2000" dirty="0" err="1"/>
              <a:t>l.i</a:t>
            </a:r>
            <a:r>
              <a:rPr lang="en-IN" sz="2000" dirty="0"/>
              <a:t> </a:t>
            </a:r>
            <a:r>
              <a:rPr lang="en-IN" sz="2000" i="1" dirty="0"/>
              <a:t>Cols</a:t>
            </a:r>
            <a:r>
              <a:rPr lang="en-IN" sz="2000" dirty="0"/>
              <a:t>. =  No. of </a:t>
            </a:r>
            <a:r>
              <a:rPr lang="en-IN" sz="2000" dirty="0" err="1"/>
              <a:t>l.i</a:t>
            </a:r>
            <a:r>
              <a:rPr lang="en-IN" sz="2000" dirty="0"/>
              <a:t>. </a:t>
            </a:r>
            <a:r>
              <a:rPr lang="en-IN" sz="2000" i="1" dirty="0"/>
              <a:t>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 err="1"/>
              <a:t>Condn</a:t>
            </a:r>
            <a:r>
              <a:rPr lang="en-IN" sz="2000" i="1" dirty="0"/>
              <a:t>. </a:t>
            </a:r>
            <a:r>
              <a:rPr lang="en-IN" sz="2000" dirty="0"/>
              <a:t>on </a:t>
            </a:r>
            <a:r>
              <a:rPr lang="en-IN" sz="2000" b="1" i="1" dirty="0"/>
              <a:t>A</a:t>
            </a:r>
            <a:r>
              <a:rPr lang="en-IN" sz="2000" dirty="0"/>
              <a:t> to have at least one soln. for every vector </a:t>
            </a:r>
            <a:r>
              <a:rPr lang="en-IN" sz="2000" b="1" i="1" dirty="0"/>
              <a:t>b </a:t>
            </a:r>
            <a:r>
              <a:rPr lang="en-IN" sz="2000" b="1" i="1" dirty="0">
                <a:latin typeface="Brush Script MT" panose="03060802040406070304" pitchFamily="66" charset="0"/>
              </a:rPr>
              <a:t>E </a:t>
            </a:r>
            <a:r>
              <a:rPr lang="en-US" sz="2000" b="1" i="1" dirty="0">
                <a:latin typeface="French Script MT" panose="03020402040607040605" pitchFamily="66" charset="0"/>
              </a:rPr>
              <a:t>R, </a:t>
            </a:r>
            <a:r>
              <a:rPr lang="en-US" sz="2000" dirty="0"/>
              <a:t>is that  </a:t>
            </a:r>
            <a:r>
              <a:rPr lang="en-US" sz="2000" b="1" i="1" dirty="0"/>
              <a:t>A</a:t>
            </a:r>
            <a:r>
              <a:rPr lang="en-US" sz="2000" dirty="0"/>
              <a:t> should be of full </a:t>
            </a:r>
            <a:r>
              <a:rPr lang="en-US" sz="2000" b="1" dirty="0"/>
              <a:t>row rank</a:t>
            </a:r>
            <a:r>
              <a:rPr lang="en-IN" sz="2000" b="1" dirty="0">
                <a:latin typeface="Brush Script MT" panose="03060802040406070304" pitchFamily="66" charset="0"/>
              </a:rPr>
              <a:t> </a:t>
            </a:r>
            <a:endParaRPr lang="en-IN" sz="2000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2E572BE-2B5B-4BB5-AAF0-9417EAAF0FB5}"/>
              </a:ext>
            </a:extLst>
          </p:cNvPr>
          <p:cNvSpPr txBox="1"/>
          <p:nvPr/>
        </p:nvSpPr>
        <p:spPr>
          <a:xfrm>
            <a:off x="255822" y="176013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Controllability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82708F4-3867-4279-B097-632A3A61A93D}"/>
              </a:ext>
            </a:extLst>
          </p:cNvPr>
          <p:cNvSpPr txBox="1"/>
          <p:nvPr/>
        </p:nvSpPr>
        <p:spPr>
          <a:xfrm>
            <a:off x="10344149" y="243682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Observability</a:t>
            </a:r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="" xmlns:a16="http://schemas.microsoft.com/office/drawing/2014/main" id="{AABA230E-6514-4EFC-9C6D-9F47897FBFF2}"/>
              </a:ext>
            </a:extLst>
          </p:cNvPr>
          <p:cNvSpPr/>
          <p:nvPr/>
        </p:nvSpPr>
        <p:spPr>
          <a:xfrm>
            <a:off x="5968003" y="1158205"/>
            <a:ext cx="490200" cy="54904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A03D1F0-8DFA-4713-A984-6F684DB813BD}"/>
              </a:ext>
            </a:extLst>
          </p:cNvPr>
          <p:cNvSpPr/>
          <p:nvPr/>
        </p:nvSpPr>
        <p:spPr>
          <a:xfrm>
            <a:off x="466725" y="673739"/>
            <a:ext cx="3276600" cy="5273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F7E7F00-4754-453A-85FB-780D29B5D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51" y="867316"/>
            <a:ext cx="5833513" cy="6640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0B152A5-3A3D-4316-A8A2-2742342EA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54" y="4053592"/>
            <a:ext cx="5418947" cy="340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EEE7C185-A731-4D7F-9F24-DEA41F474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10" y="4591473"/>
            <a:ext cx="3876675" cy="304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283651E-9297-4464-AF44-76596263B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5110602"/>
            <a:ext cx="3340607" cy="3056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7AEDDE3-9D74-4218-A512-D529C2534ACF}"/>
              </a:ext>
            </a:extLst>
          </p:cNvPr>
          <p:cNvSpPr txBox="1"/>
          <p:nvPr/>
        </p:nvSpPr>
        <p:spPr>
          <a:xfrm>
            <a:off x="6412244" y="5699795"/>
            <a:ext cx="5344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 Vectors in </a:t>
            </a:r>
            <a:r>
              <a:rPr lang="en-US" b="1" i="1" dirty="0"/>
              <a:t>A</a:t>
            </a:r>
            <a:r>
              <a:rPr lang="en-US" dirty="0"/>
              <a:t> should be </a:t>
            </a:r>
            <a:r>
              <a:rPr lang="en-US" dirty="0" err="1"/>
              <a:t>l.i</a:t>
            </a:r>
            <a:r>
              <a:rPr lang="en-US" dirty="0"/>
              <a:t>.              Full  Rank, Square  </a:t>
            </a:r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2C5B5F6C-66AF-45C5-BE41-661496B87A0B}"/>
              </a:ext>
            </a:extLst>
          </p:cNvPr>
          <p:cNvSpPr/>
          <p:nvPr/>
        </p:nvSpPr>
        <p:spPr>
          <a:xfrm>
            <a:off x="9327073" y="5728991"/>
            <a:ext cx="414000" cy="340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D62F0AA-CF79-4560-A020-E13AA57637CA}"/>
              </a:ext>
            </a:extLst>
          </p:cNvPr>
          <p:cNvSpPr txBox="1"/>
          <p:nvPr/>
        </p:nvSpPr>
        <p:spPr>
          <a:xfrm>
            <a:off x="6737636" y="5068967"/>
            <a:ext cx="42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Cols.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C9F4F60-68E5-4EA4-8A03-371A1277B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46" y="1853673"/>
            <a:ext cx="3571708" cy="191856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="" xmlns:a16="http://schemas.microsoft.com/office/drawing/2014/main" id="{704F57DD-E3D0-4EAD-BE88-932F3BC59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4" y="3057251"/>
            <a:ext cx="2469118" cy="3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36" grpId="0" animBg="1"/>
      <p:bldP spid="37" grpId="0" animBg="1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263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Metropolitan</vt:lpstr>
      <vt:lpstr>3_Office Theme</vt:lpstr>
      <vt:lpstr>1_Metropolitan</vt:lpstr>
      <vt:lpstr>1_Office Theme</vt:lpstr>
      <vt:lpstr>2_Office Theme</vt:lpstr>
      <vt:lpstr>4_Office Theme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K Roy</cp:lastModifiedBy>
  <cp:revision>50</cp:revision>
  <dcterms:created xsi:type="dcterms:W3CDTF">2021-08-12T03:40:07Z</dcterms:created>
  <dcterms:modified xsi:type="dcterms:W3CDTF">2022-08-19T11:15:25Z</dcterms:modified>
</cp:coreProperties>
</file>