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38" r:id="rId4"/>
    <p:sldId id="441" r:id="rId5"/>
    <p:sldId id="442" r:id="rId6"/>
    <p:sldId id="444" r:id="rId7"/>
    <p:sldId id="443" r:id="rId8"/>
    <p:sldId id="341" r:id="rId9"/>
    <p:sldId id="4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7:58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9700,'0'0'1393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8:01:27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9508,'0'0'0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8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6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/>
              <a:t>18-08-2021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png"/><Relationship Id="rId7" Type="http://schemas.openxmlformats.org/officeDocument/2006/relationships/image" Target="../media/image34.gif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870" y="1089121"/>
            <a:ext cx="2785145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8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Controllability &amp; Observability --  an Overview  with E.g.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Sampling, Z-domain, Mapping of S-plane to Z-plane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FF00"/>
                </a:solidFill>
              </a:rPr>
              <a:t> Concept of Stability 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tate space observers 1 – introduction - YouTube">
            <a:extLst>
              <a:ext uri="{FF2B5EF4-FFF2-40B4-BE49-F238E27FC236}">
                <a16:creationId xmlns:a16="http://schemas.microsoft.com/office/drawing/2014/main" id="{54E1D569-6A4B-4E8E-8EE2-A4C9A267F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46"/>
          <a:stretch/>
        </p:blipFill>
        <p:spPr bwMode="auto">
          <a:xfrm>
            <a:off x="5071549" y="3235771"/>
            <a:ext cx="4475156" cy="359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616CF-8A0E-4521-9297-B300EFE0408F}"/>
              </a:ext>
            </a:extLst>
          </p:cNvPr>
          <p:cNvSpPr txBox="1"/>
          <p:nvPr/>
        </p:nvSpPr>
        <p:spPr>
          <a:xfrm>
            <a:off x="7994730" y="604151"/>
            <a:ext cx="157713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State 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E4DB7-4C7A-46C9-B2F0-3ECF968BEE63}"/>
              </a:ext>
            </a:extLst>
          </p:cNvPr>
          <p:cNvSpPr txBox="1"/>
          <p:nvPr/>
        </p:nvSpPr>
        <p:spPr>
          <a:xfrm>
            <a:off x="6784830" y="1071005"/>
            <a:ext cx="93260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Input  Space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45A91-BE13-49FE-ADB1-78BEA84619A9}"/>
              </a:ext>
            </a:extLst>
          </p:cNvPr>
          <p:cNvSpPr txBox="1"/>
          <p:nvPr/>
        </p:nvSpPr>
        <p:spPr>
          <a:xfrm>
            <a:off x="9930175" y="846036"/>
            <a:ext cx="157713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Observation Space /</a:t>
            </a:r>
          </a:p>
          <a:p>
            <a:r>
              <a:rPr lang="en-US" b="1" i="1" dirty="0"/>
              <a:t>Measurement Space</a:t>
            </a:r>
            <a:endParaRPr lang="en-IN" b="1" i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F67EE9-98AB-4A18-B7C3-3F70DB459ABC}"/>
              </a:ext>
            </a:extLst>
          </p:cNvPr>
          <p:cNvSpPr/>
          <p:nvPr/>
        </p:nvSpPr>
        <p:spPr>
          <a:xfrm>
            <a:off x="7717437" y="1309445"/>
            <a:ext cx="465779" cy="229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ECE 486 Control Systems">
            <a:extLst>
              <a:ext uri="{FF2B5EF4-FFF2-40B4-BE49-F238E27FC236}">
                <a16:creationId xmlns:a16="http://schemas.microsoft.com/office/drawing/2014/main" id="{A8762F03-8DA4-43C1-9221-BD9946513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46" y="222586"/>
            <a:ext cx="4991530" cy="34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artoon Tour of Control Theory">
            <a:extLst>
              <a:ext uri="{FF2B5EF4-FFF2-40B4-BE49-F238E27FC236}">
                <a16:creationId xmlns:a16="http://schemas.microsoft.com/office/drawing/2014/main" id="{152EB277-63C1-4C91-BCCB-98C811077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5"/>
          <a:stretch/>
        </p:blipFill>
        <p:spPr bwMode="auto">
          <a:xfrm>
            <a:off x="623201" y="3832782"/>
            <a:ext cx="4208722" cy="292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6E20CBC8-BD2D-40A0-82AC-A12DE8857F77}"/>
              </a:ext>
            </a:extLst>
          </p:cNvPr>
          <p:cNvSpPr/>
          <p:nvPr/>
        </p:nvSpPr>
        <p:spPr>
          <a:xfrm rot="20893603">
            <a:off x="617909" y="2186990"/>
            <a:ext cx="397970" cy="1513224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7044B-DD1C-4B25-B546-081AC02C8373}"/>
              </a:ext>
            </a:extLst>
          </p:cNvPr>
          <p:cNvSpPr txBox="1"/>
          <p:nvPr/>
        </p:nvSpPr>
        <p:spPr>
          <a:xfrm>
            <a:off x="4166508" y="167300"/>
            <a:ext cx="4991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Controllability &amp;  Observability ---  An Overview</a:t>
            </a:r>
            <a:endParaRPr lang="en-IN" b="1" i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ED4557-AA38-456F-83D0-EE91905D2863}"/>
              </a:ext>
            </a:extLst>
          </p:cNvPr>
          <p:cNvSpPr/>
          <p:nvPr/>
        </p:nvSpPr>
        <p:spPr>
          <a:xfrm>
            <a:off x="9448456" y="1353921"/>
            <a:ext cx="481720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893E363-64BB-46A1-B1CD-A0B15914A4A6}"/>
              </a:ext>
            </a:extLst>
          </p:cNvPr>
          <p:cNvCxnSpPr/>
          <p:nvPr/>
        </p:nvCxnSpPr>
        <p:spPr>
          <a:xfrm flipV="1">
            <a:off x="8070219" y="1237499"/>
            <a:ext cx="1476486" cy="79239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703B7E-4214-4BE2-9F19-5EBCE1B71FD0}"/>
              </a:ext>
            </a:extLst>
          </p:cNvPr>
          <p:cNvSpPr txBox="1"/>
          <p:nvPr/>
        </p:nvSpPr>
        <p:spPr>
          <a:xfrm>
            <a:off x="7618033" y="1957492"/>
            <a:ext cx="5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X(0)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2CABE-19A9-4888-BC5B-4AF046BA6008}"/>
              </a:ext>
            </a:extLst>
          </p:cNvPr>
          <p:cNvSpPr txBox="1"/>
          <p:nvPr/>
        </p:nvSpPr>
        <p:spPr>
          <a:xfrm>
            <a:off x="9283972" y="868167"/>
            <a:ext cx="56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X(k)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3A73854-49EE-4ADD-87C2-8E363A33FE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10"/>
          <a:stretch/>
        </p:blipFill>
        <p:spPr>
          <a:xfrm>
            <a:off x="518978" y="3618530"/>
            <a:ext cx="2372226" cy="898277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1340CDF-4E83-4B93-B4C1-CA359AA92109}"/>
              </a:ext>
            </a:extLst>
          </p:cNvPr>
          <p:cNvSpPr/>
          <p:nvPr/>
        </p:nvSpPr>
        <p:spPr>
          <a:xfrm rot="18631191">
            <a:off x="4318811" y="2233589"/>
            <a:ext cx="587845" cy="1952639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7999BE2F-B102-42DE-89C1-28BF2475E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17" y="1611926"/>
            <a:ext cx="2220744" cy="266916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476D8079-72A0-4424-9038-827C66F56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31" y="2772150"/>
            <a:ext cx="1997549" cy="34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2" grpId="0" animBg="1"/>
      <p:bldP spid="4" grpId="0" animBg="1"/>
      <p:bldP spid="19" grpId="0" animBg="1"/>
      <p:bldP spid="11" grpId="0"/>
      <p:bldP spid="23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57834-9689-4A41-9986-1C43226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" y="1094451"/>
            <a:ext cx="5505873" cy="158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A6A87-5F06-4454-9953-9816ED7C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11" y="345670"/>
            <a:ext cx="895763" cy="3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C34D4-4255-492E-8442-FBE86280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0" y="673739"/>
            <a:ext cx="2573230" cy="4844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B851261-1AE6-45F1-B150-79B2E69AB40E}"/>
              </a:ext>
            </a:extLst>
          </p:cNvPr>
          <p:cNvSpPr/>
          <p:nvPr/>
        </p:nvSpPr>
        <p:spPr>
          <a:xfrm>
            <a:off x="5461724" y="241897"/>
            <a:ext cx="1115735" cy="52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74A33B-0C4E-4D9D-BE79-B3944DDCD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" y="2754812"/>
            <a:ext cx="6156422" cy="25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052298-6A72-4801-878D-8595C52A9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3060464"/>
            <a:ext cx="980400" cy="287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3A68A-7934-455A-AA40-C6DC9BA6C849}"/>
              </a:ext>
            </a:extLst>
          </p:cNvPr>
          <p:cNvSpPr txBox="1"/>
          <p:nvPr/>
        </p:nvSpPr>
        <p:spPr>
          <a:xfrm>
            <a:off x="311053" y="3500103"/>
            <a:ext cx="5821758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Cols. of  </a:t>
            </a:r>
            <a:r>
              <a:rPr lang="en-US" sz="2000" b="1" i="1" dirty="0"/>
              <a:t>A</a:t>
            </a:r>
            <a:r>
              <a:rPr lang="en-US" sz="2000" dirty="0"/>
              <a:t>  ---   Span the Complete Space of  </a:t>
            </a:r>
            <a:r>
              <a:rPr lang="en-US" sz="2000" b="1" i="1" dirty="0">
                <a:latin typeface="French Script MT" panose="03020402040607040605" pitchFamily="66" charset="0"/>
              </a:rPr>
              <a:t>R</a:t>
            </a:r>
            <a:endParaRPr lang="en-IN" sz="20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Matrix  </a:t>
            </a:r>
            <a:r>
              <a:rPr lang="en-IN" sz="2000" b="1" i="1" dirty="0"/>
              <a:t>A</a:t>
            </a:r>
            <a:r>
              <a:rPr lang="en-IN" sz="2000" dirty="0"/>
              <a:t>  has  m  </a:t>
            </a:r>
            <a:r>
              <a:rPr lang="en-IN" sz="2000" dirty="0" err="1"/>
              <a:t>l.i</a:t>
            </a:r>
            <a:r>
              <a:rPr lang="en-IN" sz="2000" dirty="0"/>
              <a:t>. 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All Rows of </a:t>
            </a:r>
            <a:r>
              <a:rPr lang="en-IN" sz="2000" b="1" i="1" dirty="0"/>
              <a:t>A</a:t>
            </a:r>
            <a:r>
              <a:rPr lang="en-IN" sz="2000" dirty="0"/>
              <a:t> are  </a:t>
            </a:r>
            <a:r>
              <a:rPr lang="en-IN" sz="2000" dirty="0" err="1"/>
              <a:t>l.i</a:t>
            </a:r>
            <a:r>
              <a:rPr lang="en-IN" sz="2000" dirty="0"/>
              <a:t>.  since No. of </a:t>
            </a:r>
            <a:r>
              <a:rPr lang="en-IN" sz="2000" dirty="0" err="1"/>
              <a:t>l.i</a:t>
            </a:r>
            <a:r>
              <a:rPr lang="en-IN" sz="2000" dirty="0"/>
              <a:t> </a:t>
            </a:r>
            <a:r>
              <a:rPr lang="en-IN" sz="2000" i="1" dirty="0"/>
              <a:t>Cols</a:t>
            </a:r>
            <a:r>
              <a:rPr lang="en-IN" sz="2000" dirty="0"/>
              <a:t>. =  No. of </a:t>
            </a:r>
            <a:r>
              <a:rPr lang="en-IN" sz="2000" dirty="0" err="1"/>
              <a:t>l.i</a:t>
            </a:r>
            <a:r>
              <a:rPr lang="en-IN" sz="2000" dirty="0"/>
              <a:t>. </a:t>
            </a:r>
            <a:r>
              <a:rPr lang="en-IN" sz="2000" i="1" dirty="0"/>
              <a:t>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 err="1"/>
              <a:t>Condn</a:t>
            </a:r>
            <a:r>
              <a:rPr lang="en-IN" sz="2000" i="1" dirty="0"/>
              <a:t>. </a:t>
            </a:r>
            <a:r>
              <a:rPr lang="en-IN" sz="2000" dirty="0"/>
              <a:t>on </a:t>
            </a:r>
            <a:r>
              <a:rPr lang="en-IN" sz="2000" b="1" i="1" dirty="0"/>
              <a:t>A</a:t>
            </a:r>
            <a:r>
              <a:rPr lang="en-IN" sz="2000" dirty="0"/>
              <a:t> to have at least one soln. for every vector </a:t>
            </a:r>
            <a:r>
              <a:rPr lang="en-IN" sz="2000" b="1" i="1" dirty="0"/>
              <a:t>b </a:t>
            </a:r>
            <a:r>
              <a:rPr lang="en-IN" sz="2000" b="1" i="1" dirty="0">
                <a:latin typeface="Brush Script MT" panose="03060802040406070304" pitchFamily="66" charset="0"/>
              </a:rPr>
              <a:t>E </a:t>
            </a:r>
            <a:r>
              <a:rPr lang="en-US" sz="2000" b="1" i="1" dirty="0">
                <a:latin typeface="French Script MT" panose="03020402040607040605" pitchFamily="66" charset="0"/>
              </a:rPr>
              <a:t>R, </a:t>
            </a:r>
            <a:r>
              <a:rPr lang="en-US" sz="2000" dirty="0"/>
              <a:t>is that  </a:t>
            </a:r>
            <a:r>
              <a:rPr lang="en-US" sz="2000" b="1" i="1" dirty="0"/>
              <a:t>A</a:t>
            </a:r>
            <a:r>
              <a:rPr lang="en-US" sz="2000" dirty="0"/>
              <a:t> should be of full </a:t>
            </a:r>
            <a:r>
              <a:rPr lang="en-US" sz="2000" b="1" dirty="0"/>
              <a:t>row rank</a:t>
            </a:r>
            <a:r>
              <a:rPr lang="en-IN" sz="2000" b="1" dirty="0">
                <a:latin typeface="Brush Script MT" panose="03060802040406070304" pitchFamily="66" charset="0"/>
              </a:rPr>
              <a:t> </a:t>
            </a:r>
            <a:endParaRPr lang="en-IN" sz="2000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572BE-2B5B-4BB5-AAF0-9417EAAF0FB5}"/>
              </a:ext>
            </a:extLst>
          </p:cNvPr>
          <p:cNvSpPr txBox="1"/>
          <p:nvPr/>
        </p:nvSpPr>
        <p:spPr>
          <a:xfrm>
            <a:off x="255822" y="176013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Controllability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708F4-3867-4279-B097-632A3A61A93D}"/>
              </a:ext>
            </a:extLst>
          </p:cNvPr>
          <p:cNvSpPr txBox="1"/>
          <p:nvPr/>
        </p:nvSpPr>
        <p:spPr>
          <a:xfrm>
            <a:off x="10344149" y="243682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Observability</a:t>
            </a:r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A230E-6514-4EFC-9C6D-9F47897FBFF2}"/>
              </a:ext>
            </a:extLst>
          </p:cNvPr>
          <p:cNvSpPr/>
          <p:nvPr/>
        </p:nvSpPr>
        <p:spPr>
          <a:xfrm>
            <a:off x="5968003" y="1158205"/>
            <a:ext cx="490200" cy="54904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3D1F0-8DFA-4713-A984-6F684DB813BD}"/>
              </a:ext>
            </a:extLst>
          </p:cNvPr>
          <p:cNvSpPr/>
          <p:nvPr/>
        </p:nvSpPr>
        <p:spPr>
          <a:xfrm>
            <a:off x="466725" y="673739"/>
            <a:ext cx="3276600" cy="5273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7E7F00-4754-453A-85FB-780D29B5D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51" y="867316"/>
            <a:ext cx="5833513" cy="6640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B152A5-3A3D-4316-A8A2-2742342EA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54" y="4053592"/>
            <a:ext cx="5418947" cy="340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E7C185-A731-4D7F-9F24-DEA41F474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10" y="4591473"/>
            <a:ext cx="3876675" cy="304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83651E-9297-4464-AF44-76596263B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5110602"/>
            <a:ext cx="3340607" cy="3056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AEDDE3-9D74-4218-A512-D529C2534ACF}"/>
              </a:ext>
            </a:extLst>
          </p:cNvPr>
          <p:cNvSpPr txBox="1"/>
          <p:nvPr/>
        </p:nvSpPr>
        <p:spPr>
          <a:xfrm>
            <a:off x="6412244" y="5699795"/>
            <a:ext cx="5344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 Vectors in </a:t>
            </a:r>
            <a:r>
              <a:rPr lang="en-US" b="1" i="1" dirty="0"/>
              <a:t>A</a:t>
            </a:r>
            <a:r>
              <a:rPr lang="en-US" dirty="0"/>
              <a:t> should be </a:t>
            </a:r>
            <a:r>
              <a:rPr lang="en-US" dirty="0" err="1"/>
              <a:t>l.i</a:t>
            </a:r>
            <a:r>
              <a:rPr lang="en-US" dirty="0"/>
              <a:t>.              Full  Rank, Square  </a:t>
            </a:r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C5B5F6C-66AF-45C5-BE41-661496B87A0B}"/>
              </a:ext>
            </a:extLst>
          </p:cNvPr>
          <p:cNvSpPr/>
          <p:nvPr/>
        </p:nvSpPr>
        <p:spPr>
          <a:xfrm>
            <a:off x="9327073" y="5728991"/>
            <a:ext cx="414000" cy="340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2F0AA-CF79-4560-A020-E13AA57637CA}"/>
              </a:ext>
            </a:extLst>
          </p:cNvPr>
          <p:cNvSpPr txBox="1"/>
          <p:nvPr/>
        </p:nvSpPr>
        <p:spPr>
          <a:xfrm>
            <a:off x="6737636" y="5068967"/>
            <a:ext cx="42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Cols.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9F4F60-68E5-4EA4-8A03-371A1277B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46" y="1853673"/>
            <a:ext cx="3571708" cy="191856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704F57DD-E3D0-4EAD-BE88-932F3BC59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4" y="3057251"/>
            <a:ext cx="2469118" cy="3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36" grpId="0" animBg="1"/>
      <p:bldP spid="37" grpId="0" animBg="1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952B548-658B-42B9-9E27-8EC9939C4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5" y="755831"/>
            <a:ext cx="5126183" cy="2080501"/>
          </a:xfrm>
          <a:prstGeom prst="rect">
            <a:avLst/>
          </a:prstGeom>
        </p:spPr>
      </p:pic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062A616-757C-43BB-B797-290F8B43D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0" y="3156982"/>
            <a:ext cx="3260881" cy="114629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1B04B45A-7BCF-4AA1-AFA0-F97C9624344F}"/>
              </a:ext>
            </a:extLst>
          </p:cNvPr>
          <p:cNvSpPr/>
          <p:nvPr/>
        </p:nvSpPr>
        <p:spPr>
          <a:xfrm>
            <a:off x="5475642" y="755830"/>
            <a:ext cx="1130372" cy="56538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1E11D2B-0109-433C-8197-3038A76B6422}"/>
                  </a:ext>
                </a:extLst>
              </p14:cNvPr>
              <p14:cNvContentPartPr/>
              <p14:nvPr/>
            </p14:nvContentPartPr>
            <p14:xfrm>
              <a:off x="7672002" y="1537291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1E11D2B-0109-433C-8197-3038A76B6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3002" y="152865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90D0512-3F36-41DB-94B2-6BC97C5D654E}"/>
                  </a:ext>
                </a:extLst>
              </p14:cNvPr>
              <p14:cNvContentPartPr/>
              <p14:nvPr/>
            </p14:nvContentPartPr>
            <p14:xfrm>
              <a:off x="6428202" y="5557411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90D0512-3F36-41DB-94B2-6BC97C5D65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9562" y="554877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62448A-597E-4E0B-952E-367D8454B474}"/>
              </a:ext>
            </a:extLst>
          </p:cNvPr>
          <p:cNvSpPr txBox="1"/>
          <p:nvPr/>
        </p:nvSpPr>
        <p:spPr>
          <a:xfrm>
            <a:off x="142613" y="243281"/>
            <a:ext cx="41189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 &amp;  Observability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3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E4E0B-9EBC-4370-8999-2980C5CFF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7" y="488880"/>
            <a:ext cx="3509613" cy="43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55271-6E81-44B8-B65B-FFBBEA56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12" y="1394512"/>
            <a:ext cx="1981477" cy="304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28DA01-4FFA-4B47-96F2-0234D1B80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51" y="1394512"/>
            <a:ext cx="1409897" cy="323895"/>
          </a:xfrm>
          <a:prstGeom prst="rect">
            <a:avLst/>
          </a:prstGeom>
        </p:spPr>
      </p:pic>
      <p:pic>
        <p:nvPicPr>
          <p:cNvPr id="11" name="Picture 10" descr="Text, whiteboard&#10;&#10;Description automatically generated">
            <a:extLst>
              <a:ext uri="{FF2B5EF4-FFF2-40B4-BE49-F238E27FC236}">
                <a16:creationId xmlns:a16="http://schemas.microsoft.com/office/drawing/2014/main" id="{82FF5248-4870-477B-B937-7449BE8CF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84" y="2624039"/>
            <a:ext cx="3286585" cy="1493902"/>
          </a:xfrm>
          <a:prstGeom prst="rect">
            <a:avLst/>
          </a:prstGeom>
        </p:spPr>
      </p:pic>
      <p:pic>
        <p:nvPicPr>
          <p:cNvPr id="13" name="Picture 12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D95FAD7F-4849-4AB7-B661-46A7C4947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3" y="5061677"/>
            <a:ext cx="7078063" cy="1066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04BB1C-06CC-4A07-832C-74CFF3FF4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887" y="370080"/>
            <a:ext cx="3696183" cy="2025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C207-8D93-43DE-827F-41CDE47E5145}"/>
              </a:ext>
            </a:extLst>
          </p:cNvPr>
          <p:cNvSpPr txBox="1"/>
          <p:nvPr/>
        </p:nvSpPr>
        <p:spPr>
          <a:xfrm>
            <a:off x="8607105" y="184775"/>
            <a:ext cx="25502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7E306641-8AAC-4B2D-8A5D-FF5696382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3" y="1160204"/>
            <a:ext cx="7927687" cy="1288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2969D1-CBE6-4AAB-B7C2-A08750192AC4}"/>
              </a:ext>
            </a:extLst>
          </p:cNvPr>
          <p:cNvSpPr txBox="1"/>
          <p:nvPr/>
        </p:nvSpPr>
        <p:spPr>
          <a:xfrm>
            <a:off x="142613" y="243281"/>
            <a:ext cx="41189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for Controllability &amp;  Observability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asics of Sample and Hold Circuit | Sverige Energy">
            <a:extLst>
              <a:ext uri="{FF2B5EF4-FFF2-40B4-BE49-F238E27FC236}">
                <a16:creationId xmlns:a16="http://schemas.microsoft.com/office/drawing/2014/main" id="{B2CE8730-AF27-45F6-B568-8A07D4D0B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58" y="2139113"/>
            <a:ext cx="30480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Construction signal using zero-order-hold - Signal Processing Stack Exchange">
            <a:extLst>
              <a:ext uri="{FF2B5EF4-FFF2-40B4-BE49-F238E27FC236}">
                <a16:creationId xmlns:a16="http://schemas.microsoft.com/office/drawing/2014/main" id="{9DF02DD6-67F0-4CAC-BF95-D2008907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" t="5635" r="4989" b="5965"/>
          <a:stretch/>
        </p:blipFill>
        <p:spPr bwMode="auto">
          <a:xfrm>
            <a:off x="8367582" y="1051421"/>
            <a:ext cx="3431097" cy="26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imulate a Sample-and-Hold System - MATLAB &amp;amp; Simulink - MathWorks 中国">
            <a:extLst>
              <a:ext uri="{FF2B5EF4-FFF2-40B4-BE49-F238E27FC236}">
                <a16:creationId xmlns:a16="http://schemas.microsoft.com/office/drawing/2014/main" id="{D1AA7794-EE35-4B04-9EFF-B1B9C5AA6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1" t="5484" r="7152" b="4907"/>
          <a:stretch/>
        </p:blipFill>
        <p:spPr bwMode="auto">
          <a:xfrm>
            <a:off x="8409526" y="3942826"/>
            <a:ext cx="3347207" cy="26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mple and Hold Circuit Diagram">
            <a:extLst>
              <a:ext uri="{FF2B5EF4-FFF2-40B4-BE49-F238E27FC236}">
                <a16:creationId xmlns:a16="http://schemas.microsoft.com/office/drawing/2014/main" id="{883DB207-E34C-461F-80CA-51639709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056" y="3275242"/>
            <a:ext cx="4094789" cy="165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A7C1DDC-C6C7-4881-9A82-F6C936F188A2}"/>
              </a:ext>
            </a:extLst>
          </p:cNvPr>
          <p:cNvSpPr/>
          <p:nvPr/>
        </p:nvSpPr>
        <p:spPr>
          <a:xfrm>
            <a:off x="389323" y="1607237"/>
            <a:ext cx="3347207" cy="5134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713307-1576-4A5E-BB74-717864F1C2E5}"/>
              </a:ext>
            </a:extLst>
          </p:cNvPr>
          <p:cNvSpPr/>
          <p:nvPr/>
        </p:nvSpPr>
        <p:spPr>
          <a:xfrm>
            <a:off x="3921330" y="2634143"/>
            <a:ext cx="4051487" cy="3380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76B4084-6201-4D56-9FF2-D6A133353241}"/>
              </a:ext>
            </a:extLst>
          </p:cNvPr>
          <p:cNvSpPr/>
          <p:nvPr/>
        </p:nvSpPr>
        <p:spPr>
          <a:xfrm>
            <a:off x="11501305" y="3657601"/>
            <a:ext cx="297373" cy="3063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7C1451-F764-4D12-8D56-B79A31D722A0}"/>
              </a:ext>
            </a:extLst>
          </p:cNvPr>
          <p:cNvSpPr/>
          <p:nvPr/>
        </p:nvSpPr>
        <p:spPr>
          <a:xfrm>
            <a:off x="7810149" y="1493240"/>
            <a:ext cx="478173" cy="31039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1E45A-AE84-4464-A236-80FD8FDCB3D3}"/>
              </a:ext>
            </a:extLst>
          </p:cNvPr>
          <p:cNvSpPr txBox="1"/>
          <p:nvPr/>
        </p:nvSpPr>
        <p:spPr>
          <a:xfrm>
            <a:off x="8704637" y="340388"/>
            <a:ext cx="2756984" cy="38183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Hold at  Sampling Instants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3" name="Picture 2" descr="Sample and Hold cv-processors">
            <a:extLst>
              <a:ext uri="{FF2B5EF4-FFF2-40B4-BE49-F238E27FC236}">
                <a16:creationId xmlns:a16="http://schemas.microsoft.com/office/drawing/2014/main" id="{A6AA7099-7734-4C81-86A3-6D44804C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08" y="1607237"/>
            <a:ext cx="2560448" cy="15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ampling of A/D converter | Renesas Customer Hub">
            <a:extLst>
              <a:ext uri="{FF2B5EF4-FFF2-40B4-BE49-F238E27FC236}">
                <a16:creationId xmlns:a16="http://schemas.microsoft.com/office/drawing/2014/main" id="{70829F1B-750C-47EC-9F6B-465B0E53D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9" y="104117"/>
            <a:ext cx="2888682" cy="195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PT - The Nyquist –Shannon Sampling Theorem PowerPoint Presentation, free  download - ID:2636948">
            <a:extLst>
              <a:ext uri="{FF2B5EF4-FFF2-40B4-BE49-F238E27FC236}">
                <a16:creationId xmlns:a16="http://schemas.microsoft.com/office/drawing/2014/main" id="{96FF12CD-F79E-42ED-9CBD-7715384B2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t="10677" r="6693" b="11128"/>
          <a:stretch/>
        </p:blipFill>
        <p:spPr bwMode="auto">
          <a:xfrm>
            <a:off x="4390241" y="150789"/>
            <a:ext cx="2766198" cy="144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9659D-EE92-44BF-8D3C-C0918A55E244}"/>
              </a:ext>
            </a:extLst>
          </p:cNvPr>
          <p:cNvSpPr txBox="1"/>
          <p:nvPr/>
        </p:nvSpPr>
        <p:spPr>
          <a:xfrm>
            <a:off x="2736170" y="157996"/>
            <a:ext cx="11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Sampling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0892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88792-CB65-497A-A4DF-01FE8941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644306"/>
            <a:ext cx="3464653" cy="66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Difference between Z-Transform vs Inverse Z-Transform">
            <a:extLst>
              <a:ext uri="{FF2B5EF4-FFF2-40B4-BE49-F238E27FC236}">
                <a16:creationId xmlns:a16="http://schemas.microsoft.com/office/drawing/2014/main" id="{827AC92D-087F-45D5-83B6-EA53A4A4B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" t="6052" r="47186" b="24049"/>
          <a:stretch/>
        </p:blipFill>
        <p:spPr bwMode="auto">
          <a:xfrm>
            <a:off x="956343" y="1797344"/>
            <a:ext cx="2323751" cy="8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14030756-74B4-48EC-991D-54AE79D74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9" y="3415223"/>
            <a:ext cx="4273457" cy="1326751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C935DDB-8DC8-4770-90BB-50CD29080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18" y="4857614"/>
            <a:ext cx="2680285" cy="655692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8E05DA7-4685-42A2-972D-043474583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9" y="5814212"/>
            <a:ext cx="3464653" cy="79458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FC327E-0DDC-4BF6-9E0B-58767815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747" y="1581705"/>
            <a:ext cx="3481161" cy="1956989"/>
          </a:xfrm>
          <a:solidFill>
            <a:schemeClr val="accent4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000" dirty="0"/>
              <a:t>Understanding  Z-transforms </a:t>
            </a:r>
          </a:p>
          <a:p>
            <a:r>
              <a:rPr lang="en-US" sz="2000" dirty="0"/>
              <a:t> Bilinear Transforms</a:t>
            </a:r>
          </a:p>
          <a:p>
            <a:r>
              <a:rPr lang="en-US" sz="2000" dirty="0"/>
              <a:t> Transient  Characteristics</a:t>
            </a:r>
          </a:p>
          <a:p>
            <a:r>
              <a:rPr lang="en-US" sz="2000" dirty="0"/>
              <a:t> Root Locus</a:t>
            </a:r>
          </a:p>
          <a:p>
            <a:r>
              <a:rPr lang="en-US" sz="2000" dirty="0"/>
              <a:t> Bode Plots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20E27-63F2-4099-9438-B17A0298EF8F}"/>
              </a:ext>
            </a:extLst>
          </p:cNvPr>
          <p:cNvSpPr txBox="1"/>
          <p:nvPr/>
        </p:nvSpPr>
        <p:spPr>
          <a:xfrm>
            <a:off x="5335398" y="226503"/>
            <a:ext cx="25166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Concept  of Z-Transforms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18B751-D3D9-48B7-8760-48761038006C}"/>
              </a:ext>
            </a:extLst>
          </p:cNvPr>
          <p:cNvSpPr/>
          <p:nvPr/>
        </p:nvSpPr>
        <p:spPr>
          <a:xfrm>
            <a:off x="216629" y="226503"/>
            <a:ext cx="4273457" cy="28878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1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185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Britannic Bold</vt:lpstr>
      <vt:lpstr>Brush Script MT</vt:lpstr>
      <vt:lpstr>Calibri</vt:lpstr>
      <vt:lpstr>Calibri Light</vt:lpstr>
      <vt:lpstr>French Script MT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40</cp:revision>
  <dcterms:created xsi:type="dcterms:W3CDTF">2021-08-12T03:40:07Z</dcterms:created>
  <dcterms:modified xsi:type="dcterms:W3CDTF">2021-08-18T06:12:09Z</dcterms:modified>
</cp:coreProperties>
</file>