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447" r:id="rId4"/>
    <p:sldId id="450" r:id="rId5"/>
    <p:sldId id="449" r:id="rId6"/>
    <p:sldId id="448" r:id="rId7"/>
    <p:sldId id="327" r:id="rId8"/>
    <p:sldId id="445" r:id="rId9"/>
    <p:sldId id="446" r:id="rId10"/>
    <p:sldId id="4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75A0-7B50-4235-A608-A579D57D5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BD25E-25BD-442B-B40F-9015DE38E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5762-80D2-47B3-AC13-75ABFD0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E7D1-8E43-4926-B728-078B8F7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B6FB-F9D0-49C5-B6CE-01B2558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4F9-5AED-445D-BCB6-A251816E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3DBBB-1533-4019-8A31-97EBBB86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9D08-CA9D-41A6-93E5-77E2CE6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E452-AB6F-439F-8047-0C0370B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7879-D4F4-4A17-BFD0-A148B506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7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A29C5-BA70-4F0C-A44D-8B591A19B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DE28F-3F0C-4682-A0FD-303A0BFF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307E-317B-4B63-98B6-697CD417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5FB5D-B872-46B7-968F-412D6D1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2046-C5DF-42B5-A7C2-6AB810C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8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6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BB5C-C693-4DE6-9F4B-B0CFB023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D774-BF5E-4178-A99B-973A2E1A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EB9C-B133-402C-9C98-9A6995D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5632-D5A8-4D79-BC4D-7BCE361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8480-F9C7-4DD8-9F56-974065A5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6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5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D5CD-8C44-491E-A98B-DBC75621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6F7-9D41-435D-8127-70C62A9B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033-C062-4332-9EC5-6125613E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A1E8-42A6-4E55-9F7B-BB53A93D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1849-C3CD-410A-B13D-765AAD9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47C1-E351-4774-9CE0-DC30EDC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D043-979B-4096-99DC-EA37312A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B754-15BE-424A-BE56-F7D04D43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C3EF-7A60-4BB7-9999-051B5F3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A97E-E2B0-46EF-88D5-075D095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4862-45C6-4A94-8C6F-015871F4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9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F410-59DE-4BFB-A27F-4A8E1519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0F68-1094-40BC-B522-998F4EC4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6EF0A-5EC6-461F-B9FC-2EFDDFAD5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39A74-4267-46A4-81BA-6E19A210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D4289-4C0B-4C08-9EF7-16D65552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1ACEA-22B2-4193-B4E1-429DFFF5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FF52E-B335-4870-9521-FC7852F0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53229-2F03-4A06-BFD8-ABDA3B57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BC91-8373-4B26-A2F8-F0714CDD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B1B9D-0756-4117-A220-487EE20D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489CE-753E-4160-AF58-70928FB5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8BF61-3F6B-4146-832D-50D19F4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5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096C2-938C-465A-97C8-969A3D8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3D5-11BF-4526-A00C-A8F66B5D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3BFD-675F-431A-87BD-E4ACADFD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0A7C-9B9A-43A0-BB00-A664EDE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5712-5082-4243-817A-65CA0B7A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F3904-7474-4ADE-A2F2-8668A780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CCC85-DEA8-49D8-9D38-19FE4C1B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C9C8-3898-4FB7-9F2C-DD2049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C38D2-EDDA-4186-AA38-D494C4AB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BAE0-DA39-4672-9722-FA4B9E9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3A9DA-7A82-4807-9BF4-B8AFE94A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526FA-F151-4B91-A105-3663EDD5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12F7-062D-44D4-806A-E0A74672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B5A9D-5DAD-43A2-9AF8-5C0E95D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0C53-716F-4654-9415-9220DF08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5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1D3BC-B19A-41EE-AA71-5166B7A3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A4DF0-5836-4F21-8E5C-DC3163D0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4555-477C-4240-BCE0-CA7187A0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C630-3A00-44E9-8C6A-075B50EA7B11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ECC4-201E-4AD4-B793-D34E63AA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94C2-9B2E-471A-87CF-12DDCF3C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9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870" y="1089121"/>
            <a:ext cx="2785145" cy="46797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9</a:t>
            </a: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Sampling, Z-domain, Mapping of S-plane to Z-plane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Concept of Stability 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F88792-CB65-497A-A4DF-01FE8941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3" y="644306"/>
            <a:ext cx="3464653" cy="66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ifference between Z-Transform vs Inverse Z-Transform">
            <a:extLst>
              <a:ext uri="{FF2B5EF4-FFF2-40B4-BE49-F238E27FC236}">
                <a16:creationId xmlns:a16="http://schemas.microsoft.com/office/drawing/2014/main" id="{827AC92D-087F-45D5-83B6-EA53A4A4B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6052" r="47186" b="24049"/>
          <a:stretch/>
        </p:blipFill>
        <p:spPr bwMode="auto">
          <a:xfrm>
            <a:off x="956343" y="1797344"/>
            <a:ext cx="2323751" cy="8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14030756-74B4-48EC-991D-54AE79D74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9" y="3415223"/>
            <a:ext cx="4273457" cy="1326751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C935DDB-8DC8-4770-90BB-50CD29080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18" y="4857614"/>
            <a:ext cx="2680285" cy="655692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8E05DA7-4685-42A2-972D-043474583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9" y="5814212"/>
            <a:ext cx="3464653" cy="794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520E27-63F2-4099-9438-B17A0298EF8F}"/>
              </a:ext>
            </a:extLst>
          </p:cNvPr>
          <p:cNvSpPr txBox="1"/>
          <p:nvPr/>
        </p:nvSpPr>
        <p:spPr>
          <a:xfrm>
            <a:off x="5335398" y="226503"/>
            <a:ext cx="25166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Concept  of Z-Transforms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18B751-D3D9-48B7-8760-48761038006C}"/>
              </a:ext>
            </a:extLst>
          </p:cNvPr>
          <p:cNvSpPr/>
          <p:nvPr/>
        </p:nvSpPr>
        <p:spPr>
          <a:xfrm>
            <a:off x="216629" y="226503"/>
            <a:ext cx="4273457" cy="2887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841F08BE-B5D6-4052-BA8F-5B7035054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30" y="2644633"/>
            <a:ext cx="4791506" cy="2231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D7A49-E704-483A-955A-42543BB007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503" y="1284960"/>
            <a:ext cx="4018463" cy="6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FB0AF-8DDF-443F-8699-90AB0716C1F4}"/>
              </a:ext>
            </a:extLst>
          </p:cNvPr>
          <p:cNvSpPr txBox="1"/>
          <p:nvPr/>
        </p:nvSpPr>
        <p:spPr>
          <a:xfrm>
            <a:off x="763399" y="243281"/>
            <a:ext cx="347304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Understanding the  Z-transforms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EEDB5-8D08-4492-BF0B-8D0CD0190C5B}"/>
              </a:ext>
            </a:extLst>
          </p:cNvPr>
          <p:cNvSpPr txBox="1"/>
          <p:nvPr/>
        </p:nvSpPr>
        <p:spPr>
          <a:xfrm>
            <a:off x="604007" y="1285613"/>
            <a:ext cx="4026716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Z-Transforms  of 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Shifting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Value  &amp;  Final  Value Theorems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of Z-Transforms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1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21BC3F9-6D48-41AF-86CA-F7D3704CD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57" y="1045917"/>
            <a:ext cx="2944886" cy="1681724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352966D-72CE-4E5D-B97D-67DDDA43C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34" y="3497273"/>
            <a:ext cx="4820737" cy="267777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18EEED-BFE8-46BE-BABE-250CFF9FA563}"/>
              </a:ext>
            </a:extLst>
          </p:cNvPr>
          <p:cNvSpPr/>
          <p:nvPr/>
        </p:nvSpPr>
        <p:spPr>
          <a:xfrm>
            <a:off x="8341929" y="969476"/>
            <a:ext cx="3396343" cy="1916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AC218B-1D55-48C3-A70E-31E9C34D6FCD}"/>
              </a:ext>
            </a:extLst>
          </p:cNvPr>
          <p:cNvSpPr/>
          <p:nvPr/>
        </p:nvSpPr>
        <p:spPr>
          <a:xfrm>
            <a:off x="6669949" y="3260427"/>
            <a:ext cx="5068323" cy="32893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F4E9B-6D32-43E6-B112-2B947E2ED2E6}"/>
              </a:ext>
            </a:extLst>
          </p:cNvPr>
          <p:cNvSpPr txBox="1"/>
          <p:nvPr/>
        </p:nvSpPr>
        <p:spPr>
          <a:xfrm>
            <a:off x="8433783" y="346665"/>
            <a:ext cx="30787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Forming Difference Equations 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C7A74-B201-414B-9021-791233DC9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28" y="586313"/>
            <a:ext cx="3940308" cy="31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B1057-688C-4711-BBE6-8510B8067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4" y="3829775"/>
            <a:ext cx="3996717" cy="2882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076090-7F15-43D8-893A-B6A38DE98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037" y="1368574"/>
            <a:ext cx="2956816" cy="10364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37A3659-BC96-4ECA-9899-F94D126CAEB7}"/>
              </a:ext>
            </a:extLst>
          </p:cNvPr>
          <p:cNvSpPr/>
          <p:nvPr/>
        </p:nvSpPr>
        <p:spPr>
          <a:xfrm>
            <a:off x="140996" y="353545"/>
            <a:ext cx="4338244" cy="628745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04FF57-65E6-4521-99B0-EBD2197D893F}"/>
              </a:ext>
            </a:extLst>
          </p:cNvPr>
          <p:cNvSpPr/>
          <p:nvPr/>
        </p:nvSpPr>
        <p:spPr>
          <a:xfrm>
            <a:off x="4479240" y="1107347"/>
            <a:ext cx="3396343" cy="149324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C39E6D-E795-413C-B140-4A0250531227}"/>
              </a:ext>
            </a:extLst>
          </p:cNvPr>
          <p:cNvSpPr/>
          <p:nvPr/>
        </p:nvSpPr>
        <p:spPr>
          <a:xfrm>
            <a:off x="511943" y="481251"/>
            <a:ext cx="307876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12205B1-08E9-40EB-818F-FF625EA87C66}"/>
              </a:ext>
            </a:extLst>
          </p:cNvPr>
          <p:cNvSpPr/>
          <p:nvPr/>
        </p:nvSpPr>
        <p:spPr>
          <a:xfrm>
            <a:off x="1283516" y="822121"/>
            <a:ext cx="218113" cy="28522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10149EC-2043-464B-9F08-EA8E7FC94D5C}"/>
              </a:ext>
            </a:extLst>
          </p:cNvPr>
          <p:cNvSpPr/>
          <p:nvPr/>
        </p:nvSpPr>
        <p:spPr>
          <a:xfrm>
            <a:off x="3100447" y="831908"/>
            <a:ext cx="218113" cy="28522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D099EFB-2F8E-4EB5-9022-623E3D70B214}"/>
              </a:ext>
            </a:extLst>
          </p:cNvPr>
          <p:cNvSpPr/>
          <p:nvPr/>
        </p:nvSpPr>
        <p:spPr>
          <a:xfrm>
            <a:off x="1812022" y="974521"/>
            <a:ext cx="822079" cy="57282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519266-E374-4EB1-A416-A8173671A830}"/>
              </a:ext>
            </a:extLst>
          </p:cNvPr>
          <p:cNvSpPr/>
          <p:nvPr/>
        </p:nvSpPr>
        <p:spPr>
          <a:xfrm>
            <a:off x="2197916" y="969476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D5BF1D-5935-4C3B-9BA9-89163292EB98}"/>
              </a:ext>
            </a:extLst>
          </p:cNvPr>
          <p:cNvSpPr/>
          <p:nvPr/>
        </p:nvSpPr>
        <p:spPr>
          <a:xfrm>
            <a:off x="2241259" y="1457701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E3F4D8-038C-42C6-B0A8-510299946B46}"/>
              </a:ext>
            </a:extLst>
          </p:cNvPr>
          <p:cNvSpPr/>
          <p:nvPr/>
        </p:nvSpPr>
        <p:spPr>
          <a:xfrm>
            <a:off x="2241259" y="2059801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B7C862-1E96-42CD-ABBE-2618D392B988}"/>
              </a:ext>
            </a:extLst>
          </p:cNvPr>
          <p:cNvSpPr/>
          <p:nvPr/>
        </p:nvSpPr>
        <p:spPr>
          <a:xfrm>
            <a:off x="2241258" y="2661183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FB36F5-5BF1-44B6-BCE8-AB970CBC1884}"/>
              </a:ext>
            </a:extLst>
          </p:cNvPr>
          <p:cNvSpPr/>
          <p:nvPr/>
        </p:nvSpPr>
        <p:spPr>
          <a:xfrm>
            <a:off x="2241257" y="3192948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0CCE52-B6E7-4538-84BD-D086AB55A3D9}"/>
              </a:ext>
            </a:extLst>
          </p:cNvPr>
          <p:cNvSpPr/>
          <p:nvPr/>
        </p:nvSpPr>
        <p:spPr>
          <a:xfrm>
            <a:off x="2605995" y="3971179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2665A7-DEA0-4396-813A-87EAB7FFB9FB}"/>
              </a:ext>
            </a:extLst>
          </p:cNvPr>
          <p:cNvSpPr/>
          <p:nvPr/>
        </p:nvSpPr>
        <p:spPr>
          <a:xfrm>
            <a:off x="2546774" y="4690292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416558-C318-4F95-AA1A-5A6F344FDBD1}"/>
              </a:ext>
            </a:extLst>
          </p:cNvPr>
          <p:cNvSpPr/>
          <p:nvPr/>
        </p:nvSpPr>
        <p:spPr>
          <a:xfrm>
            <a:off x="2590438" y="5201028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4B1B38-0526-4FD6-B9E3-BA67B09BF15C}"/>
              </a:ext>
            </a:extLst>
          </p:cNvPr>
          <p:cNvSpPr/>
          <p:nvPr/>
        </p:nvSpPr>
        <p:spPr>
          <a:xfrm>
            <a:off x="2590437" y="5792265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A120D9-28F3-48B8-A66A-80D91E6CD7F6}"/>
              </a:ext>
            </a:extLst>
          </p:cNvPr>
          <p:cNvSpPr/>
          <p:nvPr/>
        </p:nvSpPr>
        <p:spPr>
          <a:xfrm>
            <a:off x="2634101" y="6228891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0A8E02-E79D-4B55-8561-F92C335F4C40}"/>
              </a:ext>
            </a:extLst>
          </p:cNvPr>
          <p:cNvSpPr/>
          <p:nvPr/>
        </p:nvSpPr>
        <p:spPr>
          <a:xfrm>
            <a:off x="6560892" y="1333748"/>
            <a:ext cx="218113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9267C3-3DE2-42CC-BE50-9EF3C53DD69D}"/>
              </a:ext>
            </a:extLst>
          </p:cNvPr>
          <p:cNvSpPr/>
          <p:nvPr/>
        </p:nvSpPr>
        <p:spPr>
          <a:xfrm>
            <a:off x="6567562" y="1939926"/>
            <a:ext cx="277855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56AEAB-5BF4-46D7-BE42-C7758DDF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96" y="2017403"/>
            <a:ext cx="3682303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0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igital control systems (dcs) lecture 18-19-20">
            <a:extLst>
              <a:ext uri="{FF2B5EF4-FFF2-40B4-BE49-F238E27FC236}">
                <a16:creationId xmlns:a16="http://schemas.microsoft.com/office/drawing/2014/main" id="{2490B85B-7C02-47F0-9474-ED89C87DE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t="23949" r="1291" b="2481"/>
          <a:stretch/>
        </p:blipFill>
        <p:spPr bwMode="auto">
          <a:xfrm>
            <a:off x="206303" y="1260471"/>
            <a:ext cx="6090407" cy="344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6 Mapping regions of the s-plane into the z-plane | Download Scientific  Diagram">
            <a:extLst>
              <a:ext uri="{FF2B5EF4-FFF2-40B4-BE49-F238E27FC236}">
                <a16:creationId xmlns:a16="http://schemas.microsoft.com/office/drawing/2014/main" id="{E2BED54E-83E3-4888-8CF7-611D785CE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2" r="10327"/>
          <a:stretch/>
        </p:blipFill>
        <p:spPr bwMode="auto">
          <a:xfrm>
            <a:off x="5986412" y="3604660"/>
            <a:ext cx="5879679" cy="30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ECF7BF-F5AA-4E8F-BB39-7C93F86C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5" y="504188"/>
            <a:ext cx="3296874" cy="63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ifference between Z-Transform vs Inverse Z-Transform">
            <a:extLst>
              <a:ext uri="{FF2B5EF4-FFF2-40B4-BE49-F238E27FC236}">
                <a16:creationId xmlns:a16="http://schemas.microsoft.com/office/drawing/2014/main" id="{3E163266-DA38-4036-BCB8-C58FA4B8C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6052" r="47186" b="24049"/>
          <a:stretch/>
        </p:blipFill>
        <p:spPr bwMode="auto">
          <a:xfrm>
            <a:off x="3033718" y="4519007"/>
            <a:ext cx="2168597" cy="79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DEBA0E-0889-483C-83EB-F1BB81F06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7" y="1175469"/>
            <a:ext cx="1316857" cy="5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3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 - Control Systems PowerPoint Presentation, free download - ID:2194371">
            <a:extLst>
              <a:ext uri="{FF2B5EF4-FFF2-40B4-BE49-F238E27FC236}">
                <a16:creationId xmlns:a16="http://schemas.microsoft.com/office/drawing/2014/main" id="{C3B1FBCB-C941-4F8E-89F0-387D3A977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t="23317" r="3600" b="6573"/>
          <a:stretch/>
        </p:blipFill>
        <p:spPr bwMode="auto">
          <a:xfrm>
            <a:off x="323675" y="367212"/>
            <a:ext cx="5406501" cy="336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mping factor. Confusing numbers. - Amplifiers/Preamplifiers • Canuck  Audio Mart Hifi and Audio Forum">
            <a:extLst>
              <a:ext uri="{FF2B5EF4-FFF2-40B4-BE49-F238E27FC236}">
                <a16:creationId xmlns:a16="http://schemas.microsoft.com/office/drawing/2014/main" id="{33078C3B-3033-47B7-A5EB-F41E0AD14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3" t="11973" r="9414" b="9075"/>
          <a:stretch/>
        </p:blipFill>
        <p:spPr bwMode="auto">
          <a:xfrm>
            <a:off x="6400798" y="732583"/>
            <a:ext cx="4244831" cy="29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ample of marginally stable system - Electronics Coach">
            <a:extLst>
              <a:ext uri="{FF2B5EF4-FFF2-40B4-BE49-F238E27FC236}">
                <a16:creationId xmlns:a16="http://schemas.microsoft.com/office/drawing/2014/main" id="{86676505-5EEC-47CA-82C7-5C04E377D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65" y="4165309"/>
            <a:ext cx="3307539" cy="234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ample of unstable system - Electronics Coach">
            <a:extLst>
              <a:ext uri="{FF2B5EF4-FFF2-40B4-BE49-F238E27FC236}">
                <a16:creationId xmlns:a16="http://schemas.microsoft.com/office/drawing/2014/main" id="{7137308B-2535-430B-B2C1-2B140562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828" y="4165309"/>
            <a:ext cx="3398997" cy="22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D47E99-21F8-4240-AF9C-E417AE36D45C}"/>
              </a:ext>
            </a:extLst>
          </p:cNvPr>
          <p:cNvSpPr txBox="1"/>
          <p:nvPr/>
        </p:nvSpPr>
        <p:spPr>
          <a:xfrm>
            <a:off x="7952763" y="267716"/>
            <a:ext cx="39155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Stability in the Classical Control Concept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89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3B529831-2547-444E-94E6-614771A23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3" y="1136952"/>
            <a:ext cx="3995356" cy="761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5615F5-7667-42C0-988B-DFD866366EFC}"/>
              </a:ext>
            </a:extLst>
          </p:cNvPr>
          <p:cNvSpPr txBox="1"/>
          <p:nvPr/>
        </p:nvSpPr>
        <p:spPr>
          <a:xfrm>
            <a:off x="5184298" y="1320669"/>
            <a:ext cx="2541864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Asymptotic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Lyapunov 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BIBO  Stability</a:t>
            </a:r>
            <a:endParaRPr lang="en-IN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C13E603-8A02-418A-91D4-20ACB0945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47" y="2030355"/>
            <a:ext cx="1916177" cy="47904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28115B1-731C-42C9-9CD0-347D24765ECC}"/>
              </a:ext>
            </a:extLst>
          </p:cNvPr>
          <p:cNvSpPr/>
          <p:nvPr/>
        </p:nvSpPr>
        <p:spPr>
          <a:xfrm>
            <a:off x="5139609" y="1320671"/>
            <a:ext cx="2776756" cy="429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3AA9405-B447-41F5-ABFA-E9B2F0004EB0}"/>
              </a:ext>
            </a:extLst>
          </p:cNvPr>
          <p:cNvSpPr/>
          <p:nvPr/>
        </p:nvSpPr>
        <p:spPr>
          <a:xfrm rot="20609398">
            <a:off x="4650739" y="1448426"/>
            <a:ext cx="722300" cy="276087"/>
          </a:xfrm>
          <a:prstGeom prst="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6FDDD3-998F-4CA4-B70C-AA697A722493}"/>
              </a:ext>
            </a:extLst>
          </p:cNvPr>
          <p:cNvSpPr/>
          <p:nvPr/>
        </p:nvSpPr>
        <p:spPr>
          <a:xfrm>
            <a:off x="184558" y="954581"/>
            <a:ext cx="4723002" cy="1608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19D22C-CCDA-4913-92B8-C210EB854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3" y="3582013"/>
            <a:ext cx="5760085" cy="265850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A74DC7E-2D70-4D49-82E4-239E263C71FA}"/>
              </a:ext>
            </a:extLst>
          </p:cNvPr>
          <p:cNvSpPr/>
          <p:nvPr/>
        </p:nvSpPr>
        <p:spPr>
          <a:xfrm rot="18052391">
            <a:off x="3910521" y="2605514"/>
            <a:ext cx="1794897" cy="275124"/>
          </a:xfrm>
          <a:prstGeom prst="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6ABE52-5356-464C-8940-BD0B6A9095BC}"/>
              </a:ext>
            </a:extLst>
          </p:cNvPr>
          <p:cNvSpPr/>
          <p:nvPr/>
        </p:nvSpPr>
        <p:spPr>
          <a:xfrm>
            <a:off x="5200079" y="1858819"/>
            <a:ext cx="2655815" cy="369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 descr="A picture containing object, antenna, gauge, clock&#10;&#10;Description automatically generated">
            <a:extLst>
              <a:ext uri="{FF2B5EF4-FFF2-40B4-BE49-F238E27FC236}">
                <a16:creationId xmlns:a16="http://schemas.microsoft.com/office/drawing/2014/main" id="{F4CB5796-1FC2-46C9-BA00-CB2632459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450" y="4048674"/>
            <a:ext cx="985129" cy="50887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DB853F9-1AB7-458B-BCED-FF19A6316F3C}"/>
              </a:ext>
            </a:extLst>
          </p:cNvPr>
          <p:cNvSpPr/>
          <p:nvPr/>
        </p:nvSpPr>
        <p:spPr>
          <a:xfrm>
            <a:off x="3775600" y="4065552"/>
            <a:ext cx="1155998" cy="465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5BAF5-DA9E-4B81-8C88-8F3D3C1DF71F}"/>
              </a:ext>
            </a:extLst>
          </p:cNvPr>
          <p:cNvSpPr txBox="1"/>
          <p:nvPr/>
        </p:nvSpPr>
        <p:spPr>
          <a:xfrm>
            <a:off x="9026554" y="221142"/>
            <a:ext cx="22566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Stability Concepts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41E9B-2E6D-4C92-B291-2D6EF586E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98" y="3877722"/>
            <a:ext cx="1095528" cy="2857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F04BA43-13A0-4C35-B26C-1EBDBDB5B085}"/>
              </a:ext>
            </a:extLst>
          </p:cNvPr>
          <p:cNvSpPr/>
          <p:nvPr/>
        </p:nvSpPr>
        <p:spPr>
          <a:xfrm>
            <a:off x="3023029" y="3482936"/>
            <a:ext cx="1962114" cy="52197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29F1FF-E129-462B-836E-EB639FFBB78F}"/>
              </a:ext>
            </a:extLst>
          </p:cNvPr>
          <p:cNvSpPr/>
          <p:nvPr/>
        </p:nvSpPr>
        <p:spPr>
          <a:xfrm>
            <a:off x="5177142" y="3522494"/>
            <a:ext cx="1155998" cy="7286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718FC5-189D-4904-A907-A3D17927F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43" y="3678904"/>
            <a:ext cx="4706007" cy="362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BD4A2D-134A-45A3-A1DE-38757CCE76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2" y="4091050"/>
            <a:ext cx="3200847" cy="3334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C2483B-627A-4C78-AEE2-B73BF752F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02" y="4494918"/>
            <a:ext cx="3391373" cy="26673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BE8F58-84CB-4A08-9D41-D576461061CD}"/>
              </a:ext>
            </a:extLst>
          </p:cNvPr>
          <p:cNvSpPr/>
          <p:nvPr/>
        </p:nvSpPr>
        <p:spPr>
          <a:xfrm>
            <a:off x="373579" y="3509043"/>
            <a:ext cx="6020308" cy="970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A8A893-CE89-466D-8C77-8FCB8E0FFE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37" y="5009948"/>
            <a:ext cx="3429479" cy="2857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B8A059D-1593-45C9-A450-1FFA7F1C5A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540" y="5229273"/>
            <a:ext cx="1038370" cy="4191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3E11DF2-68BB-4253-8F0E-B1BD79DCCB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43" y="5631122"/>
            <a:ext cx="4210638" cy="3238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FBDE50-2D1F-4C9A-8386-1E780DEF27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040" y="6045343"/>
            <a:ext cx="857370" cy="39058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9293E4-7D0D-41F8-9096-107B47C0A087}"/>
              </a:ext>
            </a:extLst>
          </p:cNvPr>
          <p:cNvSpPr/>
          <p:nvPr/>
        </p:nvSpPr>
        <p:spPr>
          <a:xfrm>
            <a:off x="7090095" y="3598877"/>
            <a:ext cx="4906162" cy="2837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72B5869-91BE-41C8-A99C-A5595D2AFDDC}"/>
              </a:ext>
            </a:extLst>
          </p:cNvPr>
          <p:cNvSpPr/>
          <p:nvPr/>
        </p:nvSpPr>
        <p:spPr>
          <a:xfrm rot="18823779">
            <a:off x="7649096" y="2463898"/>
            <a:ext cx="304070" cy="1357189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7CFCD7-79DE-4757-A858-1FF5148D6194}"/>
              </a:ext>
            </a:extLst>
          </p:cNvPr>
          <p:cNvSpPr/>
          <p:nvPr/>
        </p:nvSpPr>
        <p:spPr>
          <a:xfrm>
            <a:off x="5139609" y="2405051"/>
            <a:ext cx="2655815" cy="369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D10D7F6D-90E0-411A-B009-92F982163D61}"/>
              </a:ext>
            </a:extLst>
          </p:cNvPr>
          <p:cNvSpPr/>
          <p:nvPr/>
        </p:nvSpPr>
        <p:spPr>
          <a:xfrm>
            <a:off x="6236615" y="3277245"/>
            <a:ext cx="622597" cy="2113750"/>
          </a:xfrm>
          <a:prstGeom prst="curvedLef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25C592-6EBD-41AB-A9AC-82AB04FEA566}"/>
              </a:ext>
            </a:extLst>
          </p:cNvPr>
          <p:cNvSpPr/>
          <p:nvPr/>
        </p:nvSpPr>
        <p:spPr>
          <a:xfrm>
            <a:off x="5139610" y="2957819"/>
            <a:ext cx="2084334" cy="369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520AB5-C91D-4976-BB50-59F797C738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9" y="5121758"/>
            <a:ext cx="5525271" cy="33342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5FD6FD6-C322-4EE3-9BB5-4840AE802D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22" y="5384588"/>
            <a:ext cx="1486107" cy="30484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446C0913-19C9-49E6-81B5-C84E0F3965A5}"/>
              </a:ext>
            </a:extLst>
          </p:cNvPr>
          <p:cNvSpPr/>
          <p:nvPr/>
        </p:nvSpPr>
        <p:spPr>
          <a:xfrm>
            <a:off x="4312380" y="5048673"/>
            <a:ext cx="1636937" cy="65776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9C70EC4-72C0-4609-A015-FED5B2E44E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6" y="5831051"/>
            <a:ext cx="6285126" cy="3491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E0C37F8-81BF-45E2-8B66-DC2EC2D10B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245" y="6215477"/>
            <a:ext cx="2181529" cy="29531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FC1AD566-5377-45A6-85B2-2E5D00F939C3}"/>
              </a:ext>
            </a:extLst>
          </p:cNvPr>
          <p:cNvSpPr/>
          <p:nvPr/>
        </p:nvSpPr>
        <p:spPr>
          <a:xfrm>
            <a:off x="3942826" y="5821466"/>
            <a:ext cx="2762336" cy="6862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8F27E57-2F89-4988-BCB5-B72A9977FB1F}"/>
              </a:ext>
            </a:extLst>
          </p:cNvPr>
          <p:cNvSpPr/>
          <p:nvPr/>
        </p:nvSpPr>
        <p:spPr>
          <a:xfrm>
            <a:off x="302004" y="5009948"/>
            <a:ext cx="6467912" cy="1608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08CD62-1FD1-45E9-9710-B6AE6654394F}"/>
              </a:ext>
            </a:extLst>
          </p:cNvPr>
          <p:cNvSpPr txBox="1"/>
          <p:nvPr/>
        </p:nvSpPr>
        <p:spPr>
          <a:xfrm>
            <a:off x="8512167" y="1116012"/>
            <a:ext cx="19378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Marginal Stability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289D00-D10D-4CD5-B1F7-D105CBA289C2}"/>
              </a:ext>
            </a:extLst>
          </p:cNvPr>
          <p:cNvSpPr txBox="1"/>
          <p:nvPr/>
        </p:nvSpPr>
        <p:spPr>
          <a:xfrm>
            <a:off x="8512167" y="1459941"/>
            <a:ext cx="3148529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States are Bounded for  most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exists at-least one input, for which states are unbounded</a:t>
            </a:r>
            <a:endParaRPr lang="en-IN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EE1E755-E810-44ED-AC2B-A20917D9F451}"/>
              </a:ext>
            </a:extLst>
          </p:cNvPr>
          <p:cNvSpPr/>
          <p:nvPr/>
        </p:nvSpPr>
        <p:spPr>
          <a:xfrm>
            <a:off x="8512167" y="1116012"/>
            <a:ext cx="2032794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4" grpId="0" animBg="1"/>
      <p:bldP spid="15" grpId="0" animBg="1"/>
      <p:bldP spid="24" grpId="0" animBg="1"/>
      <p:bldP spid="10" grpId="0" animBg="1"/>
      <p:bldP spid="17" grpId="0" animBg="1"/>
      <p:bldP spid="21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: Block diagram of the Kalman canonical decomposition. | Download  Scientific Diagram">
            <a:extLst>
              <a:ext uri="{FF2B5EF4-FFF2-40B4-BE49-F238E27FC236}">
                <a16:creationId xmlns:a16="http://schemas.microsoft.com/office/drawing/2014/main" id="{EAB4D8C1-4541-460B-ABAE-9E6D814B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25" y="1305275"/>
            <a:ext cx="7431879" cy="4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4DC93A-B153-485C-83D7-1D5DCEF2866E}"/>
              </a:ext>
            </a:extLst>
          </p:cNvPr>
          <p:cNvSpPr/>
          <p:nvPr/>
        </p:nvSpPr>
        <p:spPr>
          <a:xfrm>
            <a:off x="3665989" y="1732328"/>
            <a:ext cx="2608976" cy="1275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756AC8-2D8E-45C6-864A-05A3E379DF15}"/>
              </a:ext>
            </a:extLst>
          </p:cNvPr>
          <p:cNvSpPr/>
          <p:nvPr/>
        </p:nvSpPr>
        <p:spPr>
          <a:xfrm>
            <a:off x="3724712" y="3103928"/>
            <a:ext cx="2491530" cy="7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1F19EB-254D-4212-859E-A8CCCE7C860E}"/>
              </a:ext>
            </a:extLst>
          </p:cNvPr>
          <p:cNvSpPr/>
          <p:nvPr/>
        </p:nvSpPr>
        <p:spPr>
          <a:xfrm>
            <a:off x="3724712" y="4200501"/>
            <a:ext cx="2491530" cy="7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41B14E-45CD-433B-B028-DA960700E55E}"/>
              </a:ext>
            </a:extLst>
          </p:cNvPr>
          <p:cNvSpPr/>
          <p:nvPr/>
        </p:nvSpPr>
        <p:spPr>
          <a:xfrm>
            <a:off x="3758266" y="5187804"/>
            <a:ext cx="2491530" cy="729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F8AB23-CCA5-40BF-B5EA-5680C94164A4}"/>
              </a:ext>
            </a:extLst>
          </p:cNvPr>
          <p:cNvCxnSpPr>
            <a:cxnSpLocks/>
          </p:cNvCxnSpPr>
          <p:nvPr/>
        </p:nvCxnSpPr>
        <p:spPr>
          <a:xfrm>
            <a:off x="6249796" y="1011659"/>
            <a:ext cx="704675" cy="942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475ECE-F674-44B0-BE81-5D00FCD14C1D}"/>
              </a:ext>
            </a:extLst>
          </p:cNvPr>
          <p:cNvSpPr txBox="1"/>
          <p:nvPr/>
        </p:nvSpPr>
        <p:spPr>
          <a:xfrm>
            <a:off x="310393" y="209723"/>
            <a:ext cx="40602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Un</a:t>
            </a:r>
            <a:r>
              <a:rPr lang="en-US" b="1" i="1" dirty="0"/>
              <a:t>controllable &amp; </a:t>
            </a:r>
            <a:r>
              <a:rPr lang="en-US" b="1" i="1" dirty="0">
                <a:solidFill>
                  <a:srgbClr val="FF0000"/>
                </a:solidFill>
              </a:rPr>
              <a:t>Un</a:t>
            </a:r>
            <a:r>
              <a:rPr lang="en-US" b="1" i="1" dirty="0"/>
              <a:t>observable Systems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7200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86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Britannic Bold</vt:lpstr>
      <vt:lpstr>Calibri</vt:lpstr>
      <vt:lpstr>Calibri Light</vt:lpstr>
      <vt:lpstr>Wingdings</vt:lpstr>
      <vt:lpstr>Office Theme</vt:lpstr>
      <vt:lpstr>Metropolitan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Control Theory</dc:title>
  <dc:creator>GITAA</dc:creator>
  <cp:lastModifiedBy>GITAA</cp:lastModifiedBy>
  <cp:revision>48</cp:revision>
  <dcterms:created xsi:type="dcterms:W3CDTF">2021-08-12T03:40:07Z</dcterms:created>
  <dcterms:modified xsi:type="dcterms:W3CDTF">2021-08-21T08:19:32Z</dcterms:modified>
</cp:coreProperties>
</file>