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96" r:id="rId4"/>
  </p:sldMasterIdLst>
  <p:sldIdLst>
    <p:sldId id="318" r:id="rId5"/>
    <p:sldId id="451" r:id="rId6"/>
    <p:sldId id="456" r:id="rId7"/>
    <p:sldId id="256" r:id="rId8"/>
    <p:sldId id="458" r:id="rId9"/>
    <p:sldId id="455" r:id="rId10"/>
    <p:sldId id="329" r:id="rId11"/>
    <p:sldId id="328" r:id="rId12"/>
    <p:sldId id="4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0:29:5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4994,'-2'-3'657,"0"-1"-657,-1-2-144,2 0-497,1 1-2608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0:35:3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1105,'0'0'4065,"3"0"-3632,1 0 127,2-1-176,-1 1-160,-1 0-176,2 0-48,-2 0-288,-1 0-1409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0:35:09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2081,'0'-1'96,"1"1"-96,3-1 48,-1-1 224,1 2 480,0-1-223,0-1-193,-1 0-224,1 2-80,-1-1 0,1-1-16,-2 0-16,3-2 16,-3 2-16,2-2-48,3-4-576,-3 0-801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3T10:36:1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5234,'0'0'481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91FD1-1C52-490A-9678-DA6E3C709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777EAD-0A18-4EDE-8C10-1F0F20DDA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14B90A-3142-4A10-817E-1BE797D9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7EB4D1-F235-499C-96FB-2DF55DAE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2EDE97-3DC5-4FC9-A2E8-987D54AF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4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15BF8-7E31-419F-B98F-DAAD6169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952E5A-E997-4EFD-812B-926AB5A2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3E40F-4B50-46B5-9E59-92F39DE6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D58565-0B28-4494-9BD9-C1B90091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375F85-63BF-44C7-A77B-B78D420D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2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61E531B-735F-4682-A8A8-4FAADE69F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7B60A8-8149-4EEB-A714-E70D5027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479B49-AE3D-4789-A010-6F3AC1EC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BD77FA-5577-4477-BEA0-2A8D389E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B1E9B9-E9EC-4CC6-9E98-D9D52E84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41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82F5B880-E702-4C1F-9977-DF1A9F76D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869A2F6-B884-4767-8C22-3D105D03CF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89C769A-2D6D-400C-8BF0-CFC9F1174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9C2A9-D6BE-45E0-B9C4-D88A116AF8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15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09E888E-5761-4DC2-9E8D-155A3F20E1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CBCFD0B5-F5F0-4C9E-81D0-3BF2A59A5A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4C0595F-78DB-419F-AFE1-FBF4F4EA06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7635D-5938-4712-9E70-F4C1C5080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25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A13A2606-7750-40AF-81E4-AD3CA80E4C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5497304-91E7-44F2-A611-E63F55C73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C5F367B-3EC7-4089-9ACC-B4B5BB784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058B0-659A-446B-BEE6-03674C859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034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8DC657-3809-4608-A74F-07B53260B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D6D2EA5-EC21-4148-8DCB-9456DFD3E4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949B9DD-4A1B-4B57-890C-D9800551A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CCA1C-7B5D-4699-9DBB-93CC02CB9B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16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B8647E9-5CB9-4302-B99F-5DFC7DC3C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10DF1DCC-0338-4AEA-AF2A-69CF377319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5AD946C5-A294-42A0-BE0C-4F51C9B08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6A50B-4EAC-48C1-8429-2DD69D2A5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53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768BFE49-4736-4CC7-9C6C-E21EF515C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F0DEDF66-F5CE-4348-AF42-6FE0A5728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00C64DD3-38EF-4567-8740-03AD28A5C9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7062A-CA7B-4814-B844-991E819AB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136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080E86C6-D8EE-414D-B442-9D75E1A12C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8732599F-A8B9-42EC-88F0-4C1715401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9CDF44B-A056-454A-AD23-EE4DE2EB5C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4CC15-439C-4136-A679-0A2AE59744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1564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44FEC6A-D65C-4803-BF00-C6A6125E4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785527-CFE5-4E65-A9BF-A7393420E7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BE582BF-D3B0-4C02-87B3-2DB8A60B0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44E11-A030-4E17-99F5-685AC18774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7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DA27A-CD0B-4A97-B9E1-2BD2826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F42D29-C5D8-4537-B150-41CCC36F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7AA0BD-724F-416D-8CF3-B48BBEC6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09C7C2-2C2C-49A5-8CDC-E146A3A9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412AEB-70D8-4C75-B402-5108F3A1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79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7DFAA58-AAED-4B70-AABA-F176E6AB14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A5949D-AFE7-40AA-A598-313115A11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745E106-8685-4766-9BE7-08A83F4520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C95AC-4822-42BF-BD49-1F21C26FDE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572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BEFCCAC-B241-4B6D-AE21-510B5DFF2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BB1FC10-C862-4156-BBFD-031D77C7C7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86C9078-0F18-43FD-9FA1-5DAB2EA97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ED78E-26AE-4988-AE5D-ED88E1112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764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2327BA1-99C7-482B-B47B-5B113A4069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502D5C6-6947-4ACD-85BD-BC035D0173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12A2DF6-0A0F-4932-8F39-0B2E9297B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C77C4-DCB9-412F-8C2A-5C5E58D0A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13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01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3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387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563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29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9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C1515-D6FF-4722-9C51-3E7C14EA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C19DC0-1B96-4589-952D-C9C8D9B9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161ED8-4BCD-4B51-A84B-6109BF0D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08DCE7-847C-404C-B2A8-3CD3A63A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AB9538-A557-4835-8F11-2A47618C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9252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1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7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475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4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E91FD1-1C52-490A-9678-DA6E3C709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777EAD-0A18-4EDE-8C10-1F0F20DDA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14B90A-3142-4A10-817E-1BE797D9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7EB4D1-F235-499C-96FB-2DF55DAE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2EDE97-3DC5-4FC9-A2E8-987D54AF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9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CDA27A-CD0B-4A97-B9E1-2BD2826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F42D29-C5D8-4537-B150-41CCC36F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7AA0BD-724F-416D-8CF3-B48BBEC6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09C7C2-2C2C-49A5-8CDC-E146A3A9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412AEB-70D8-4C75-B402-5108F3A1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072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CC1515-D6FF-4722-9C51-3E7C14EA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C19DC0-1B96-4589-952D-C9C8D9B9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161ED8-4BCD-4B51-A84B-6109BF0D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08DCE7-847C-404C-B2A8-3CD3A63A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AB9538-A557-4835-8F11-2A47618C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91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EA47C-4B50-4698-AB92-F6185BC4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5063F-A469-4B39-A418-A33ECFAB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C6B369-080F-4A8C-AC37-2F88217D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57E6B5-6EFC-4ECC-84E9-E257CCE3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09989C-4798-4333-A323-20B73982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C10C59-831A-4205-9A80-260A8C7E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849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F719A-5A78-4D34-AE39-07162728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92EDCA-D0A1-4813-8A84-B85F8E049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29B27A-D642-471B-B924-57D14EC5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B5E1CBF-8901-4258-9F20-05DEFF0A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F54B437-1875-42FD-B89D-B02A06444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3157B7-B2A4-46A8-A265-9291ABD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3DBAD7B-7328-484F-83EA-7AAD008A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EE475EB-16ED-47A2-9D32-96A80087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85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AE62D-C4DE-41BF-BD3F-F6E2D450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0A1F27F-B231-42F9-8487-476B0B8F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26388F-03BF-4503-AB02-1E8BF6DD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F19647-311E-4B48-AF8F-C0666D41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8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EA47C-4B50-4698-AB92-F6185BC4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5063F-A469-4B39-A418-A33ECFAB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C6B369-080F-4A8C-AC37-2F88217D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57E6B5-6EFC-4ECC-84E9-E257CCE3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09989C-4798-4333-A323-20B73982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C10C59-831A-4205-9A80-260A8C7E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06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18A023-9E8E-4689-A6DC-8ECE3517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F79BC3-86CD-496F-9315-CA416CE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3629E3-20A6-451B-A72A-A008A0CD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51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BF85A-F5E3-49BD-9552-F722D6FC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579D3C-804C-4650-A4D4-470116A6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1F1E6D-2A83-4512-871B-55710BBE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829C62-B8BE-4F57-AA2F-FC81A693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1AF550-4BA6-4B55-B539-B0A619F4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F7EAFF-E09F-441D-B74F-9A7AC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548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E3A99-719A-45D8-8D47-EFA46A19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DBF2AA-646C-4C1C-B0DD-5D498A47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95DFB1-40DC-4B6B-AAA8-A6A95168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E3C7AA-D603-437C-9F03-461F3A69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D8B4C2-2A78-48AA-BA22-59689525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C48EB9-E8DF-45D5-BBE6-A96D41F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490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15BF8-7E31-419F-B98F-DAAD6169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F952E5A-E997-4EFD-812B-926AB5A2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A3E40F-4B50-46B5-9E59-92F39DE6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D58565-0B28-4494-9BD9-C1B90091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375F85-63BF-44C7-A77B-B78D420D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520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61E531B-735F-4682-A8A8-4FAADE69F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77B60A8-8149-4EEB-A714-E70D5027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479B49-AE3D-4789-A010-6F3AC1EC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BD77FA-5577-4477-BEA0-2A8D389E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B1E9B9-E9EC-4CC6-9E98-D9D52E84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5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F719A-5A78-4D34-AE39-07162728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92EDCA-D0A1-4813-8A84-B85F8E049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29B27A-D642-471B-B924-57D14EC5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B5E1CBF-8901-4258-9F20-05DEFF0A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F54B437-1875-42FD-B89D-B02A06444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33157B7-B2A4-46A8-A265-9291ABD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3DBAD7B-7328-484F-83EA-7AAD008A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EE475EB-16ED-47A2-9D32-96A80087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9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AE62D-C4DE-41BF-BD3F-F6E2D450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0A1F27F-B231-42F9-8487-476B0B8F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26388F-03BF-4503-AB02-1E8BF6DD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F19647-311E-4B48-AF8F-C0666D41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318A023-9E8E-4689-A6DC-8ECE3517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F79BC3-86CD-496F-9315-CA416CE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3629E3-20A6-451B-A72A-A008A0CD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7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3BF85A-F5E3-49BD-9552-F722D6FC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579D3C-804C-4650-A4D4-470116A6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1F1E6D-2A83-4512-871B-55710BBE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829C62-B8BE-4F57-AA2F-FC81A693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1AF550-4BA6-4B55-B539-B0A619F4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F7EAFF-E09F-441D-B74F-9A7AC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E3A99-719A-45D8-8D47-EFA46A19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DBF2AA-646C-4C1C-B0DD-5D498A47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95DFB1-40DC-4B6B-AAA8-A6A95168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E3C7AA-D603-437C-9F03-461F3A69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9D8B4C2-2A78-48AA-BA22-59689525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C48EB9-E8DF-45D5-BBE6-A96D41F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6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B9D731-AB3B-493F-9054-C333E0F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A00BC5-32EC-491F-AF3D-E20827A2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3082A1-7795-4A6F-9C32-8FA10EE93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00D-80C3-4380-BC47-77EF6137AA17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E0F084-2310-4B19-ABB1-5DCCAB8EA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5361D-DF63-4EA1-949B-73546E07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05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76E7E35-C44B-49AA-B639-524818247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E2A9254F-9E4B-4DF5-AB99-135137BB2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D19155E1-B224-429F-A679-72464041F2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C16EE587-DA05-44EF-AC26-F951B44A7F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A12E2FA6-BED6-4ED7-8E5B-22ADD2C3D9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C1EEC6A-8B8F-46DC-87B0-7607111929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0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B9D731-AB3B-493F-9054-C333E0F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A00BC5-32EC-491F-AF3D-E20827A2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3082A1-7795-4A6F-9C32-8FA10EE93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00D-80C3-4380-BC47-77EF6137AA1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23-08-2022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E0F084-2310-4B19-ABB1-5DCCAB8EA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5361D-DF63-4EA1-949B-73546E07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A91F-DF1D-4ED7-AFE7-536F44A5CDD4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26" Type="http://schemas.openxmlformats.org/officeDocument/2006/relationships/customXml" Target="../ink/ink3.xml"/><Relationship Id="rId39" Type="http://schemas.openxmlformats.org/officeDocument/2006/relationships/image" Target="../media/image47.png"/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5" Type="http://schemas.openxmlformats.org/officeDocument/2006/relationships/image" Target="../media/image40.png"/><Relationship Id="rId2" Type="http://schemas.openxmlformats.org/officeDocument/2006/relationships/image" Target="../media/image16.PNG"/><Relationship Id="rId153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0" Type="http://schemas.openxmlformats.org/officeDocument/2006/relationships/customXml" Target="../ink/ink4.xml"/><Relationship Id="rId5" Type="http://schemas.openxmlformats.org/officeDocument/2006/relationships/customXml" Target="../ink/ink1.xml"/><Relationship Id="rId152" Type="http://schemas.openxmlformats.org/officeDocument/2006/relationships/image" Target="../media/image14.jpeg"/><Relationship Id="rId151" Type="http://schemas.openxmlformats.org/officeDocument/2006/relationships/image" Target="../media/image103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4.jpe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12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11" Type="http://schemas.openxmlformats.org/officeDocument/2006/relationships/image" Target="../media/image42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D6EA1A26-163F-4F15-91F4-F2C51AC9C1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033" y="1089121"/>
            <a:ext cx="3305261" cy="467975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10</a:t>
            </a: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 smtClean="0">
                <a:solidFill>
                  <a:srgbClr val="FF0000"/>
                </a:solidFill>
              </a:rPr>
              <a:t>Conceptual </a:t>
            </a:r>
            <a:r>
              <a:rPr lang="en-US" b="1" i="1" dirty="0">
                <a:solidFill>
                  <a:srgbClr val="FF0000"/>
                </a:solidFill>
              </a:rPr>
              <a:t>Overview of Observer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Extending the Concept of Observer,  towards  Understanding of  a Kalman Filter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457834-9689-4A41-9986-1C432265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" y="488160"/>
            <a:ext cx="4720331" cy="1354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8CC34D4-4255-492E-8442-FBE862800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73" y="1067806"/>
            <a:ext cx="2499709" cy="47062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="" xmlns:a16="http://schemas.microsoft.com/office/drawing/2014/main" id="{704F57DD-E3D0-4EAD-BE88-932F3BC59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5" y="2163291"/>
            <a:ext cx="2469118" cy="393128"/>
          </a:xfrm>
          <a:prstGeom prst="rect">
            <a:avLst/>
          </a:prstGeom>
        </p:spPr>
      </p:pic>
      <p:pic>
        <p:nvPicPr>
          <p:cNvPr id="1026" name="Picture 2" descr="5: Block diagram of the Kalman canonical decomposition. | Download  Scientific Diagram">
            <a:extLst>
              <a:ext uri="{FF2B5EF4-FFF2-40B4-BE49-F238E27FC236}">
                <a16:creationId xmlns:a16="http://schemas.microsoft.com/office/drawing/2014/main" xmlns="" id="{EAB4D8C1-4541-460B-ABAE-9E6D814B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77" y="1910032"/>
            <a:ext cx="7431879" cy="4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0C9F4F60-68E5-4EA4-8A03-371A1277B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97" y="370197"/>
            <a:ext cx="2866647" cy="15398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3B3A68A-7934-455A-AA40-C6DC9BA6C849}"/>
              </a:ext>
            </a:extLst>
          </p:cNvPr>
          <p:cNvSpPr txBox="1"/>
          <p:nvPr/>
        </p:nvSpPr>
        <p:spPr>
          <a:xfrm>
            <a:off x="76376" y="2852641"/>
            <a:ext cx="4175193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prstClr val="black"/>
                </a:solidFill>
              </a:rPr>
              <a:t>Cols. of  A  ---   Span the Complete Space of  </a:t>
            </a:r>
            <a:r>
              <a:rPr lang="en-US" b="1" i="1" dirty="0">
                <a:solidFill>
                  <a:prstClr val="black"/>
                </a:solidFill>
                <a:latin typeface="French Script MT" panose="03020402040607040605" pitchFamily="66" charset="0"/>
              </a:rPr>
              <a:t>R</a:t>
            </a:r>
            <a:endParaRPr lang="en-IN" b="1" i="1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prstClr val="black"/>
                </a:solidFill>
              </a:rPr>
              <a:t>Matrix  A  has  m  </a:t>
            </a:r>
            <a:r>
              <a:rPr lang="en-IN" b="1" i="1" dirty="0" err="1">
                <a:solidFill>
                  <a:prstClr val="black"/>
                </a:solidFill>
              </a:rPr>
              <a:t>l.i</a:t>
            </a:r>
            <a:r>
              <a:rPr lang="en-IN" b="1" i="1" dirty="0">
                <a:solidFill>
                  <a:prstClr val="black"/>
                </a:solidFill>
              </a:rPr>
              <a:t>. 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1" dirty="0">
                <a:solidFill>
                  <a:prstClr val="black"/>
                </a:solidFill>
              </a:rPr>
              <a:t>All Rows of A are  </a:t>
            </a:r>
            <a:r>
              <a:rPr lang="en-IN" b="1" i="1" dirty="0" err="1">
                <a:solidFill>
                  <a:prstClr val="black"/>
                </a:solidFill>
              </a:rPr>
              <a:t>l.i</a:t>
            </a:r>
            <a:r>
              <a:rPr lang="en-IN" b="1" i="1" dirty="0">
                <a:solidFill>
                  <a:prstClr val="black"/>
                </a:solidFill>
              </a:rPr>
              <a:t>.  since No. of </a:t>
            </a:r>
            <a:r>
              <a:rPr lang="en-IN" b="1" i="1" dirty="0" err="1">
                <a:solidFill>
                  <a:prstClr val="black"/>
                </a:solidFill>
              </a:rPr>
              <a:t>l.i</a:t>
            </a:r>
            <a:r>
              <a:rPr lang="en-IN" b="1" i="1" dirty="0">
                <a:solidFill>
                  <a:prstClr val="black"/>
                </a:solidFill>
              </a:rPr>
              <a:t> Cols. =  No. of </a:t>
            </a:r>
            <a:r>
              <a:rPr lang="en-IN" b="1" i="1" dirty="0" err="1">
                <a:solidFill>
                  <a:prstClr val="black"/>
                </a:solidFill>
              </a:rPr>
              <a:t>l.i</a:t>
            </a:r>
            <a:r>
              <a:rPr lang="en-IN" b="1" i="1" dirty="0">
                <a:solidFill>
                  <a:prstClr val="black"/>
                </a:solidFill>
              </a:rPr>
              <a:t>. 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1" dirty="0" err="1">
                <a:solidFill>
                  <a:prstClr val="black"/>
                </a:solidFill>
              </a:rPr>
              <a:t>Condn</a:t>
            </a:r>
            <a:r>
              <a:rPr lang="en-IN" b="1" i="1" dirty="0">
                <a:solidFill>
                  <a:prstClr val="black"/>
                </a:solidFill>
              </a:rPr>
              <a:t>. on A to have at least one soln. for every vector b </a:t>
            </a:r>
            <a:r>
              <a:rPr lang="en-IN" b="1" i="1" dirty="0">
                <a:solidFill>
                  <a:prstClr val="black"/>
                </a:solidFill>
                <a:latin typeface="Brush Script MT" panose="03060802040406070304" pitchFamily="66" charset="0"/>
              </a:rPr>
              <a:t>E </a:t>
            </a:r>
            <a:r>
              <a:rPr lang="en-US" b="1" i="1" dirty="0">
                <a:solidFill>
                  <a:prstClr val="black"/>
                </a:solidFill>
                <a:latin typeface="French Script MT" panose="03020402040607040605" pitchFamily="66" charset="0"/>
              </a:rPr>
              <a:t>R, </a:t>
            </a:r>
            <a:r>
              <a:rPr lang="en-US" b="1" i="1" dirty="0">
                <a:solidFill>
                  <a:prstClr val="black"/>
                </a:solidFill>
              </a:rPr>
              <a:t>is that  A should be of full row rank</a:t>
            </a:r>
            <a:r>
              <a:rPr lang="en-IN" b="1" i="1" dirty="0">
                <a:solidFill>
                  <a:prstClr val="black"/>
                </a:solidFill>
                <a:latin typeface="Brush Script MT" panose="03060802040406070304" pitchFamily="66" charset="0"/>
              </a:rPr>
              <a:t> </a:t>
            </a:r>
            <a:endParaRPr lang="en-IN" b="1" i="1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C0B152A5-3A3D-4316-A8A2-2742342EA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662" y="5530700"/>
            <a:ext cx="5418947" cy="340013"/>
          </a:xfrm>
          <a:prstGeom prst="rect">
            <a:avLst/>
          </a:prstGeom>
          <a:solidFill>
            <a:srgbClr val="FFFF00"/>
          </a:solidFill>
          <a:ln w="28575">
            <a:solidFill>
              <a:srgbClr val="92D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64A6A87-5F06-4454-9953-9816ED7CBD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62" y="665685"/>
            <a:ext cx="895763" cy="3161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64369" y="257908"/>
            <a:ext cx="306704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Controllability &amp; Observability</a:t>
            </a:r>
            <a:endParaRPr lang="en-US" b="1" i="1" dirty="0"/>
          </a:p>
        </p:txBody>
      </p:sp>
      <p:sp>
        <p:nvSpPr>
          <p:cNvPr id="4" name="Oval 3"/>
          <p:cNvSpPr/>
          <p:nvPr/>
        </p:nvSpPr>
        <p:spPr>
          <a:xfrm>
            <a:off x="5564554" y="2556419"/>
            <a:ext cx="2625969" cy="882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2D827D44-34B2-45CB-9FB7-6492A34B7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1" y="1261394"/>
            <a:ext cx="3727351" cy="2389685"/>
          </a:xfrm>
          <a:prstGeom prst="rect">
            <a:avLst/>
          </a:prstGeom>
        </p:spPr>
      </p:pic>
      <p:pic>
        <p:nvPicPr>
          <p:cNvPr id="6" name="Picture 2" descr="Full-order Luenberger Observer | Download Scientific Diagram">
            <a:extLst>
              <a:ext uri="{FF2B5EF4-FFF2-40B4-BE49-F238E27FC236}">
                <a16:creationId xmlns="" xmlns:a16="http://schemas.microsoft.com/office/drawing/2014/main" id="{F38F4FE0-0DC7-4AF8-AB35-E45E6EFF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1" y="4080250"/>
            <a:ext cx="3613910" cy="236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5022031-3F24-46B3-B4E8-CBBD014E1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924" y="3494622"/>
            <a:ext cx="5491051" cy="2953521"/>
          </a:xfrm>
          <a:prstGeom prst="rect">
            <a:avLst/>
          </a:prstGeom>
        </p:spPr>
      </p:pic>
      <p:pic>
        <p:nvPicPr>
          <p:cNvPr id="9" name="Picture 2" descr="Full-dimensional state observer - Programmer Sought">
            <a:extLst>
              <a:ext uri="{FF2B5EF4-FFF2-40B4-BE49-F238E27FC236}">
                <a16:creationId xmlns="" xmlns:a16="http://schemas.microsoft.com/office/drawing/2014/main" id="{49A26A3F-070D-4D5E-9931-1165C120B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25"/>
          <a:stretch/>
        </p:blipFill>
        <p:spPr bwMode="auto">
          <a:xfrm>
            <a:off x="5228549" y="192215"/>
            <a:ext cx="5514929" cy="25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uenberger observer for speed-sensorless DC motor drive - File Exchange -  MATLAB Central">
            <a:extLst>
              <a:ext uri="{FF2B5EF4-FFF2-40B4-BE49-F238E27FC236}">
                <a16:creationId xmlns="" xmlns:a16="http://schemas.microsoft.com/office/drawing/2014/main" id="{6D837604-16CA-45DF-AF49-359792D93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65" b="24453"/>
          <a:stretch/>
        </p:blipFill>
        <p:spPr bwMode="auto">
          <a:xfrm>
            <a:off x="8296275" y="2736550"/>
            <a:ext cx="3233402" cy="38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8296275" y="2635228"/>
            <a:ext cx="3354420" cy="5853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39358" y="2736550"/>
            <a:ext cx="2762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K</a:t>
            </a:r>
            <a:endParaRPr lang="en-US" b="1" i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902791B4-584E-4FBF-B32D-12FCE05CB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9" t="3058" r="27557" b="89004"/>
          <a:stretch/>
        </p:blipFill>
        <p:spPr bwMode="auto">
          <a:xfrm>
            <a:off x="5161828" y="2974591"/>
            <a:ext cx="2230070" cy="3219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13" name="TextBox 12"/>
          <p:cNvSpPr txBox="1"/>
          <p:nvPr/>
        </p:nvSpPr>
        <p:spPr>
          <a:xfrm>
            <a:off x="7629517" y="859111"/>
            <a:ext cx="27622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K</a:t>
            </a:r>
            <a:endParaRPr lang="en-US" b="1" i="1" dirty="0"/>
          </a:p>
        </p:txBody>
      </p:sp>
      <p:pic>
        <p:nvPicPr>
          <p:cNvPr id="15" name="Picture 2">
            <a:extLst>
              <a:ext uri="{FF2B5EF4-FFF2-40B4-BE49-F238E27FC236}">
                <a16:creationId xmlns="" xmlns:a16="http://schemas.microsoft.com/office/drawing/2014/main" id="{A837C5D0-0B92-4456-A8AE-1BD83F949C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7" t="21968" r="15812" b="67207"/>
          <a:stretch/>
        </p:blipFill>
        <p:spPr bwMode="auto">
          <a:xfrm>
            <a:off x="129563" y="259631"/>
            <a:ext cx="5289848" cy="673819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5740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antenna&#10;&#10;Description automatically generated">
            <a:extLst>
              <a:ext uri="{FF2B5EF4-FFF2-40B4-BE49-F238E27FC236}">
                <a16:creationId xmlns:a16="http://schemas.microsoft.com/office/drawing/2014/main" xmlns="" id="{B43D8716-AC86-4E86-95CA-4D4BC89D0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1"/>
          <a:stretch/>
        </p:blipFill>
        <p:spPr>
          <a:xfrm>
            <a:off x="498982" y="3633504"/>
            <a:ext cx="2465887" cy="802273"/>
          </a:xfrm>
          <a:prstGeom prst="rect">
            <a:avLst/>
          </a:prstGeom>
        </p:spPr>
      </p:pic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xmlns="" id="{34B0A0D0-D503-4F99-8CB2-BB79045976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6"/>
          <a:stretch/>
        </p:blipFill>
        <p:spPr>
          <a:xfrm>
            <a:off x="205720" y="362723"/>
            <a:ext cx="4336801" cy="31133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D684368-7B5C-447B-95F0-29123C87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2" y="4672807"/>
            <a:ext cx="2790825" cy="333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62" name="Ink 1161">
                <a:extLst>
                  <a:ext uri="{FF2B5EF4-FFF2-40B4-BE49-F238E27FC236}">
                    <a16:creationId xmlns:a16="http://schemas.microsoft.com/office/drawing/2014/main" xmlns="" id="{07DF672B-0572-45F1-8341-4984F463184D}"/>
                  </a:ext>
                </a:extLst>
              </p14:cNvPr>
              <p14:cNvContentPartPr/>
              <p14:nvPr/>
            </p14:nvContentPartPr>
            <p14:xfrm>
              <a:off x="9201640" y="5639347"/>
              <a:ext cx="3240" cy="8640"/>
            </p14:xfrm>
          </p:contentPart>
        </mc:Choice>
        <mc:Fallback xmlns="">
          <p:pic>
            <p:nvPicPr>
              <p:cNvPr id="1162" name="Ink 1161">
                <a:extLst>
                  <a:ext uri="{FF2B5EF4-FFF2-40B4-BE49-F238E27FC236}">
                    <a16:creationId xmlns:a16="http://schemas.microsoft.com/office/drawing/2014/main" id="{07DF672B-0572-45F1-8341-4984F46318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3000" y="5630347"/>
                <a:ext cx="208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16" name="Ink 1315">
                <a:extLst>
                  <a:ext uri="{FF2B5EF4-FFF2-40B4-BE49-F238E27FC236}">
                    <a16:creationId xmlns:a16="http://schemas.microsoft.com/office/drawing/2014/main" xmlns="" id="{4D55B72C-A205-459E-8A76-EAAFC55AFAB1}"/>
                  </a:ext>
                </a:extLst>
              </p14:cNvPr>
              <p14:cNvContentPartPr/>
              <p14:nvPr/>
            </p14:nvContentPartPr>
            <p14:xfrm>
              <a:off x="2926840" y="4744027"/>
              <a:ext cx="12960" cy="1080"/>
            </p14:xfrm>
          </p:contentPart>
        </mc:Choice>
        <mc:Fallback xmlns="">
          <p:pic>
            <p:nvPicPr>
              <p:cNvPr id="1316" name="Ink 1315">
                <a:extLst>
                  <a:ext uri="{FF2B5EF4-FFF2-40B4-BE49-F238E27FC236}">
                    <a16:creationId xmlns:a16="http://schemas.microsoft.com/office/drawing/2014/main" id="{4D55B72C-A205-459E-8A76-EAAFC55AFA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17840" y="4735387"/>
                <a:ext cx="306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1" name="Group 1400">
            <a:extLst>
              <a:ext uri="{FF2B5EF4-FFF2-40B4-BE49-F238E27FC236}">
                <a16:creationId xmlns:a16="http://schemas.microsoft.com/office/drawing/2014/main" xmlns="" id="{ABB3626F-AC94-44CE-BCE2-FB3DD687B341}"/>
              </a:ext>
            </a:extLst>
          </p:cNvPr>
          <p:cNvGrpSpPr/>
          <p:nvPr/>
        </p:nvGrpSpPr>
        <p:grpSpPr>
          <a:xfrm>
            <a:off x="3687160" y="4337947"/>
            <a:ext cx="254520" cy="830160"/>
            <a:chOff x="3687160" y="4337947"/>
            <a:chExt cx="254520" cy="83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87" name="Ink 1286">
                  <a:extLst>
                    <a:ext uri="{FF2B5EF4-FFF2-40B4-BE49-F238E27FC236}">
                      <a16:creationId xmlns:a16="http://schemas.microsoft.com/office/drawing/2014/main" xmlns="" id="{E994A13C-4427-4BF6-BF8D-D467DE424BE2}"/>
                    </a:ext>
                  </a:extLst>
                </p14:cNvPr>
                <p14:cNvContentPartPr/>
                <p14:nvPr/>
              </p14:nvContentPartPr>
              <p14:xfrm>
                <a:off x="3920440" y="4337947"/>
                <a:ext cx="21240" cy="14400"/>
              </p14:xfrm>
            </p:contentPart>
          </mc:Choice>
          <mc:Fallback xmlns="">
            <p:pic>
              <p:nvPicPr>
                <p:cNvPr id="1287" name="Ink 1286">
                  <a:extLst>
                    <a:ext uri="{FF2B5EF4-FFF2-40B4-BE49-F238E27FC236}">
                      <a16:creationId xmlns:a16="http://schemas.microsoft.com/office/drawing/2014/main" id="{E994A13C-4427-4BF6-BF8D-D467DE424B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11440" y="4328947"/>
                  <a:ext cx="38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83" name="Ink 1382">
                  <a:extLst>
                    <a:ext uri="{FF2B5EF4-FFF2-40B4-BE49-F238E27FC236}">
                      <a16:creationId xmlns:a16="http://schemas.microsoft.com/office/drawing/2014/main" xmlns="" id="{192A11D1-AEDF-4DA1-BF8C-B8BF17330D59}"/>
                    </a:ext>
                  </a:extLst>
                </p14:cNvPr>
                <p14:cNvContentPartPr/>
                <p14:nvPr/>
              </p14:nvContentPartPr>
              <p14:xfrm>
                <a:off x="3687160" y="5167747"/>
                <a:ext cx="360" cy="360"/>
              </p14:xfrm>
            </p:contentPart>
          </mc:Choice>
          <mc:Fallback xmlns="">
            <p:pic>
              <p:nvPicPr>
                <p:cNvPr id="1383" name="Ink 1382">
                  <a:extLst>
                    <a:ext uri="{FF2B5EF4-FFF2-40B4-BE49-F238E27FC236}">
                      <a16:creationId xmlns:a16="http://schemas.microsoft.com/office/drawing/2014/main" id="{192A11D1-AEDF-4DA1-BF8C-B8BF17330D5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78160" y="51587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498982" y="6016902"/>
            <a:ext cx="17740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X(k + 1) --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D684368-7B5C-447B-95F0-29123C87F1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705"/>
          <a:stretch/>
        </p:blipFill>
        <p:spPr>
          <a:xfrm>
            <a:off x="1613930" y="6034880"/>
            <a:ext cx="594318" cy="33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4" name="TextBox 3"/>
          <p:cNvSpPr txBox="1"/>
          <p:nvPr/>
        </p:nvSpPr>
        <p:spPr>
          <a:xfrm>
            <a:off x="3569161" y="5414333"/>
            <a:ext cx="293262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A – GC = F     </a:t>
            </a:r>
            <a:r>
              <a:rPr lang="en-US" b="1" dirty="0" smtClean="0"/>
              <a:t>&amp;     </a:t>
            </a:r>
            <a:r>
              <a:rPr lang="en-US" b="1" i="1" dirty="0" smtClean="0">
                <a:solidFill>
                  <a:srgbClr val="0070C0"/>
                </a:solidFill>
              </a:rPr>
              <a:t>H = B - GD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20181" y="6140883"/>
            <a:ext cx="243058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e(k + 1 ) = (A – GC) e(k)</a:t>
            </a:r>
            <a:endParaRPr lang="en-US" b="1" i="1" dirty="0">
              <a:solidFill>
                <a:srgbClr val="0070C0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xmlns="" id="{35C9A8F2-63CB-4824-827B-0222B1D4A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5" t="29581" r="48532" b="63475"/>
          <a:stretch/>
        </p:blipFill>
        <p:spPr bwMode="auto">
          <a:xfrm>
            <a:off x="1828385" y="4944639"/>
            <a:ext cx="781539" cy="3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1839684" y="4598095"/>
            <a:ext cx="770240" cy="639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2456" y="5268477"/>
            <a:ext cx="3102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Subtracting </a:t>
            </a:r>
            <a:r>
              <a:rPr lang="en-US" b="1" i="1" dirty="0" smtClean="0">
                <a:solidFill>
                  <a:schemeClr val="accent1"/>
                </a:solidFill>
              </a:rPr>
              <a:t>Observer Equation </a:t>
            </a:r>
            <a:r>
              <a:rPr lang="en-US" i="1" dirty="0" smtClean="0"/>
              <a:t>from </a:t>
            </a:r>
            <a:r>
              <a:rPr lang="en-US" b="1" i="1" dirty="0" smtClean="0">
                <a:solidFill>
                  <a:schemeClr val="accent1"/>
                </a:solidFill>
              </a:rPr>
              <a:t>State equation, </a:t>
            </a:r>
            <a:r>
              <a:rPr lang="en-US" dirty="0" smtClean="0"/>
              <a:t>the LHS is</a:t>
            </a:r>
            <a:endParaRPr lang="en-US" b="1" i="1" dirty="0"/>
          </a:p>
        </p:txBody>
      </p:sp>
      <p:sp>
        <p:nvSpPr>
          <p:cNvPr id="11" name="Right Arrow 10"/>
          <p:cNvSpPr/>
          <p:nvPr/>
        </p:nvSpPr>
        <p:spPr>
          <a:xfrm>
            <a:off x="3952578" y="2882578"/>
            <a:ext cx="862121" cy="75092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>
            <a:off x="6471139" y="4944639"/>
            <a:ext cx="300892" cy="163050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66261" y="5268452"/>
            <a:ext cx="4638109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Eigenvalues of  </a:t>
            </a:r>
            <a:r>
              <a:rPr lang="en-US" b="1" i="1" dirty="0" smtClean="0">
                <a:solidFill>
                  <a:srgbClr val="0070C0"/>
                </a:solidFill>
              </a:rPr>
              <a:t>F = A – GC </a:t>
            </a:r>
            <a:r>
              <a:rPr lang="en-US" dirty="0" smtClean="0"/>
              <a:t>should </a:t>
            </a:r>
            <a:r>
              <a:rPr lang="en-US" b="1" i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be placed by appropriate choice of </a:t>
            </a:r>
            <a:r>
              <a:rPr lang="en-US" b="1" i="1" dirty="0" smtClean="0">
                <a:solidFill>
                  <a:schemeClr val="accent1"/>
                </a:solidFill>
              </a:rPr>
              <a:t>G</a:t>
            </a:r>
            <a:r>
              <a:rPr lang="en-US" dirty="0" smtClean="0"/>
              <a:t>,  such that </a:t>
            </a:r>
            <a:r>
              <a:rPr lang="en-US" b="1" i="1" dirty="0" smtClean="0">
                <a:solidFill>
                  <a:schemeClr val="accent1"/>
                </a:solidFill>
              </a:rPr>
              <a:t>(A, C)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accent1"/>
                </a:solidFill>
              </a:rPr>
              <a:t>Observable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1153" name="TextBox 1152"/>
          <p:cNvSpPr txBox="1"/>
          <p:nvPr/>
        </p:nvSpPr>
        <p:spPr>
          <a:xfrm>
            <a:off x="4380317" y="5783665"/>
            <a:ext cx="86876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get </a:t>
            </a:r>
            <a:endParaRPr lang="en-US" dirty="0"/>
          </a:p>
        </p:txBody>
      </p:sp>
      <p:sp>
        <p:nvSpPr>
          <p:cNvPr id="1154" name="Right Brace 1153"/>
          <p:cNvSpPr/>
          <p:nvPr/>
        </p:nvSpPr>
        <p:spPr>
          <a:xfrm>
            <a:off x="3068065" y="5167747"/>
            <a:ext cx="334064" cy="13424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TextBox 1154"/>
          <p:cNvSpPr txBox="1"/>
          <p:nvPr/>
        </p:nvSpPr>
        <p:spPr>
          <a:xfrm>
            <a:off x="3569160" y="4944639"/>
            <a:ext cx="20501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Now Considering </a:t>
            </a:r>
            <a:endParaRPr lang="en-US" dirty="0"/>
          </a:p>
        </p:txBody>
      </p:sp>
      <p:sp>
        <p:nvSpPr>
          <p:cNvPr id="1156" name="Curved Right Arrow 1155"/>
          <p:cNvSpPr/>
          <p:nvPr/>
        </p:nvSpPr>
        <p:spPr>
          <a:xfrm rot="1467838">
            <a:off x="651328" y="781295"/>
            <a:ext cx="558868" cy="2998872"/>
          </a:xfrm>
          <a:prstGeom prst="curv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7" name="Curved Left Arrow 1156"/>
          <p:cNvSpPr/>
          <p:nvPr/>
        </p:nvSpPr>
        <p:spPr>
          <a:xfrm rot="866997">
            <a:off x="3322275" y="2799268"/>
            <a:ext cx="388470" cy="1900175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BA357F0C-E887-4918-948F-0D9C15399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6" t="50000" r="32953" b="25434"/>
          <a:stretch/>
        </p:blipFill>
        <p:spPr bwMode="auto">
          <a:xfrm>
            <a:off x="5035472" y="2981382"/>
            <a:ext cx="4318077" cy="155977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>
            <a:extLst>
              <a:ext uri="{FF2B5EF4-FFF2-40B4-BE49-F238E27FC236}">
                <a16:creationId xmlns:a16="http://schemas.microsoft.com/office/drawing/2014/main" xmlns="" id="{5C63D109-BB13-4F67-B8A3-EB3F5EAB8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2" t="32237" r="21481" b="60039"/>
          <a:stretch/>
        </p:blipFill>
        <p:spPr bwMode="auto">
          <a:xfrm>
            <a:off x="4414442" y="2144872"/>
            <a:ext cx="3053095" cy="46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64263" y="1740814"/>
            <a:ext cx="3456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Plant Characteristics Equation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14442" y="1706160"/>
            <a:ext cx="3358900" cy="10746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">
            <a:extLst>
              <a:ext uri="{FF2B5EF4-FFF2-40B4-BE49-F238E27FC236}">
                <a16:creationId xmlns="" xmlns:a16="http://schemas.microsoft.com/office/drawing/2014/main" id="{C844003E-59CE-4809-A31F-040F06FC2DB6}"/>
              </a:ext>
            </a:extLst>
          </p:cNvPr>
          <p:cNvSpPr txBox="1">
            <a:spLocks noChangeArrowheads="1"/>
          </p:cNvSpPr>
          <p:nvPr/>
        </p:nvSpPr>
        <p:spPr>
          <a:xfrm>
            <a:off x="5273762" y="362722"/>
            <a:ext cx="4387550" cy="33337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Conceptualizing a Full-Order  Observer Design </a:t>
            </a:r>
            <a:endParaRPr lang="en-US" altLang="en-US" sz="1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6" grpId="0" animBg="1"/>
      <p:bldP spid="8" grpId="0" animBg="1"/>
      <p:bldP spid="10" grpId="0"/>
      <p:bldP spid="11" grpId="0" animBg="1"/>
      <p:bldP spid="29" grpId="0" animBg="1"/>
      <p:bldP spid="31" grpId="0" animBg="1"/>
      <p:bldP spid="1153" grpId="0" animBg="1"/>
      <p:bldP spid="1154" grpId="0" animBg="1"/>
      <p:bldP spid="1155" grpId="0" animBg="1"/>
      <p:bldP spid="1156" grpId="0" animBg="1"/>
      <p:bldP spid="1157" grpId="0" animBg="1"/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b="3203"/>
          <a:stretch/>
        </p:blipFill>
        <p:spPr bwMode="auto">
          <a:xfrm>
            <a:off x="383821" y="282054"/>
            <a:ext cx="8236304" cy="601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C844003E-59CE-4809-A31F-040F06FC2DB6}"/>
              </a:ext>
            </a:extLst>
          </p:cNvPr>
          <p:cNvSpPr txBox="1">
            <a:spLocks noChangeArrowheads="1"/>
          </p:cNvSpPr>
          <p:nvPr/>
        </p:nvSpPr>
        <p:spPr>
          <a:xfrm>
            <a:off x="7934325" y="2390776"/>
            <a:ext cx="3657600" cy="156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Visualizing the Observer from a Classical Control  Viewpoint </a:t>
            </a:r>
            <a:endParaRPr lang="en-US" altLang="en-US" sz="2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15F177F5-8752-4E41-A789-8D45C3768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7" b="3886"/>
          <a:stretch/>
        </p:blipFill>
        <p:spPr>
          <a:xfrm>
            <a:off x="397153" y="4025764"/>
            <a:ext cx="8017005" cy="1103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0E28729-EAA7-4573-8740-10F9ABFF5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8" y="5757742"/>
            <a:ext cx="5584155" cy="392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903CA6-DC36-46CF-8641-F56665197F90}"/>
              </a:ext>
            </a:extLst>
          </p:cNvPr>
          <p:cNvSpPr txBox="1"/>
          <p:nvPr/>
        </p:nvSpPr>
        <p:spPr>
          <a:xfrm>
            <a:off x="303014" y="200297"/>
            <a:ext cx="651579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rgbClr val="0070C0"/>
                </a:solidFill>
              </a:rPr>
              <a:t>Extending the Observer Concept to a Kalman Filter</a:t>
            </a:r>
            <a:endParaRPr lang="en-IN" sz="2400" i="1" dirty="0">
              <a:solidFill>
                <a:srgbClr val="0070C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7F7B6FE8-6681-4C2C-A561-1FDDE1EF947D}"/>
              </a:ext>
            </a:extLst>
          </p:cNvPr>
          <p:cNvSpPr/>
          <p:nvPr/>
        </p:nvSpPr>
        <p:spPr>
          <a:xfrm>
            <a:off x="677308" y="5696782"/>
            <a:ext cx="5756366" cy="4622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5414C48A-F1FA-4697-A286-908E8B8DA712}"/>
              </a:ext>
            </a:extLst>
          </p:cNvPr>
          <p:cNvSpPr/>
          <p:nvPr/>
        </p:nvSpPr>
        <p:spPr>
          <a:xfrm rot="640869">
            <a:off x="5605356" y="4054719"/>
            <a:ext cx="364617" cy="5580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EC9F6D-2ECD-40F8-A259-3F52D821B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483" y="385904"/>
            <a:ext cx="3987120" cy="273478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37A0571-6768-464F-816C-DE09F8ACB8E6}"/>
              </a:ext>
            </a:extLst>
          </p:cNvPr>
          <p:cNvSpPr/>
          <p:nvPr/>
        </p:nvSpPr>
        <p:spPr>
          <a:xfrm rot="640869">
            <a:off x="3518355" y="5675005"/>
            <a:ext cx="316845" cy="5580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C02399E-C6A0-480E-ADDA-E3BA7AC1CAC5}"/>
              </a:ext>
            </a:extLst>
          </p:cNvPr>
          <p:cNvSpPr/>
          <p:nvPr/>
        </p:nvSpPr>
        <p:spPr>
          <a:xfrm rot="640869">
            <a:off x="5996767" y="5639749"/>
            <a:ext cx="301699" cy="5580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2B280AAC-6B12-4739-9DEF-126199BFAB29}"/>
              </a:ext>
            </a:extLst>
          </p:cNvPr>
          <p:cNvSpPr/>
          <p:nvPr/>
        </p:nvSpPr>
        <p:spPr>
          <a:xfrm>
            <a:off x="7865853" y="140540"/>
            <a:ext cx="3858936" cy="3225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F0DA1DC-46A9-464F-9E7F-41035F21CC6D}"/>
              </a:ext>
            </a:extLst>
          </p:cNvPr>
          <p:cNvCxnSpPr/>
          <p:nvPr/>
        </p:nvCxnSpPr>
        <p:spPr>
          <a:xfrm flipV="1">
            <a:off x="5368954" y="200297"/>
            <a:ext cx="3674378" cy="1553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8A53BE-E275-4095-9F92-A3A5765795FE}"/>
              </a:ext>
            </a:extLst>
          </p:cNvPr>
          <p:cNvCxnSpPr/>
          <p:nvPr/>
        </p:nvCxnSpPr>
        <p:spPr>
          <a:xfrm flipV="1">
            <a:off x="8230798" y="2843739"/>
            <a:ext cx="3120705" cy="2400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148C1EA-DAAA-4334-B48D-747B1C2420FC}"/>
              </a:ext>
            </a:extLst>
          </p:cNvPr>
          <p:cNvSpPr txBox="1"/>
          <p:nvPr/>
        </p:nvSpPr>
        <p:spPr>
          <a:xfrm>
            <a:off x="9253057" y="4321506"/>
            <a:ext cx="253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Uncertainties in Process Models/State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Uncertainties/Noise in Measurements</a:t>
            </a:r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xmlns="" id="{2827777C-8AE3-4CEB-989D-BC16857FE0A0}"/>
              </a:ext>
            </a:extLst>
          </p:cNvPr>
          <p:cNvSpPr/>
          <p:nvPr/>
        </p:nvSpPr>
        <p:spPr>
          <a:xfrm>
            <a:off x="9043332" y="4025764"/>
            <a:ext cx="2745549" cy="1838142"/>
          </a:xfrm>
          <a:prstGeom prst="clou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xmlns="" id="{84CFA446-5F8F-4E8A-BAFE-FE346CF0EA9C}"/>
              </a:ext>
            </a:extLst>
          </p:cNvPr>
          <p:cNvSpPr/>
          <p:nvPr/>
        </p:nvSpPr>
        <p:spPr>
          <a:xfrm rot="16025308">
            <a:off x="10494348" y="2976470"/>
            <a:ext cx="1609775" cy="898684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black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0231DB44-BCC5-4D01-9067-E2E6281F5D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b="4896"/>
          <a:stretch/>
        </p:blipFill>
        <p:spPr>
          <a:xfrm>
            <a:off x="128043" y="1901662"/>
            <a:ext cx="8102755" cy="130756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794B468-C543-4328-9ECF-A87BD61210E9}"/>
              </a:ext>
            </a:extLst>
          </p:cNvPr>
          <p:cNvSpPr/>
          <p:nvPr/>
        </p:nvSpPr>
        <p:spPr>
          <a:xfrm rot="331965">
            <a:off x="6114668" y="1917711"/>
            <a:ext cx="359271" cy="545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70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2" grpId="0" animBg="1"/>
      <p:bldP spid="13" grpId="0" animBg="1"/>
      <p:bldP spid="3" grpId="0" animBg="1"/>
      <p:bldP spid="16" grpId="0"/>
      <p:bldP spid="18" grpId="0" animBg="1"/>
      <p:bldP spid="1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riance reduction | Deep Reinforcement Learning Hands-On">
            <a:extLst>
              <a:ext uri="{FF2B5EF4-FFF2-40B4-BE49-F238E27FC236}">
                <a16:creationId xmlns:a16="http://schemas.microsoft.com/office/drawing/2014/main" xmlns="" id="{0B21B8A6-9DD3-4547-9F65-F955F3FF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9" y="133394"/>
            <a:ext cx="4339515" cy="28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ussian function - Wikipedia">
            <a:extLst>
              <a:ext uri="{FF2B5EF4-FFF2-40B4-BE49-F238E27FC236}">
                <a16:creationId xmlns:a16="http://schemas.microsoft.com/office/drawing/2014/main" xmlns="" id="{27D0FC12-07CB-4144-835A-3D632D46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21" y="2068514"/>
            <a:ext cx="4670047" cy="298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do I implement the Probability density function of a Gaussian  Distribution - Stack Overflow">
            <a:extLst>
              <a:ext uri="{FF2B5EF4-FFF2-40B4-BE49-F238E27FC236}">
                <a16:creationId xmlns:a16="http://schemas.microsoft.com/office/drawing/2014/main" xmlns="" id="{DF4FE38E-EC91-4F22-BEEE-EC11CC85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24" y="52104"/>
            <a:ext cx="3749879" cy="109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aussian Probability Density Function - an overview | ScienceDirect Topics">
            <a:extLst>
              <a:ext uri="{FF2B5EF4-FFF2-40B4-BE49-F238E27FC236}">
                <a16:creationId xmlns:a16="http://schemas.microsoft.com/office/drawing/2014/main" xmlns="" id="{2F9612DA-B207-4996-A141-4988ED07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44" y="4073105"/>
            <a:ext cx="3210140" cy="246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ultivariate Gaussian distribution formula implementation - Stack Overflow">
            <a:extLst>
              <a:ext uri="{FF2B5EF4-FFF2-40B4-BE49-F238E27FC236}">
                <a16:creationId xmlns:a16="http://schemas.microsoft.com/office/drawing/2014/main" xmlns="" id="{664E98F3-D917-476B-8DE4-D1985ECF1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07"/>
          <a:stretch/>
        </p:blipFill>
        <p:spPr bwMode="auto">
          <a:xfrm>
            <a:off x="6247226" y="1040656"/>
            <a:ext cx="5153025" cy="102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xmlns="" id="{762D0959-B8F6-4E40-A514-328FC5EB8306}"/>
              </a:ext>
            </a:extLst>
          </p:cNvPr>
          <p:cNvSpPr/>
          <p:nvPr/>
        </p:nvSpPr>
        <p:spPr>
          <a:xfrm>
            <a:off x="7113864" y="133394"/>
            <a:ext cx="1120239" cy="716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xmlns="" id="{448AC738-24B9-4003-8789-ECF1EEA64136}"/>
              </a:ext>
            </a:extLst>
          </p:cNvPr>
          <p:cNvSpPr/>
          <p:nvPr/>
        </p:nvSpPr>
        <p:spPr>
          <a:xfrm rot="19421047">
            <a:off x="8550054" y="188515"/>
            <a:ext cx="410489" cy="923274"/>
          </a:xfrm>
          <a:prstGeom prst="curved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62" name="Picture 14" descr="Multivariate Normal Distribution - SAGE Research Methods">
            <a:extLst>
              <a:ext uri="{FF2B5EF4-FFF2-40B4-BE49-F238E27FC236}">
                <a16:creationId xmlns:a16="http://schemas.microsoft.com/office/drawing/2014/main" xmlns="" id="{945F0A86-EA30-40C1-8B6B-BB057B80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89" y="4918954"/>
            <a:ext cx="4127469" cy="145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uble Brace 5">
            <a:extLst>
              <a:ext uri="{FF2B5EF4-FFF2-40B4-BE49-F238E27FC236}">
                <a16:creationId xmlns:a16="http://schemas.microsoft.com/office/drawing/2014/main" xmlns="" id="{98B3B77C-EEED-4D11-B7A6-914B9173831B}"/>
              </a:ext>
            </a:extLst>
          </p:cNvPr>
          <p:cNvSpPr/>
          <p:nvPr/>
        </p:nvSpPr>
        <p:spPr>
          <a:xfrm>
            <a:off x="10268125" y="5002898"/>
            <a:ext cx="604008" cy="302005"/>
          </a:xfrm>
          <a:prstGeom prst="brace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xmlns="" id="{B0EF926C-4CE7-4E56-BEF8-E21905BE7288}"/>
              </a:ext>
            </a:extLst>
          </p:cNvPr>
          <p:cNvSpPr/>
          <p:nvPr/>
        </p:nvSpPr>
        <p:spPr>
          <a:xfrm>
            <a:off x="10494628" y="5108754"/>
            <a:ext cx="151001" cy="39229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1991039B-CD56-45B0-835C-100AB21E59FA}"/>
              </a:ext>
            </a:extLst>
          </p:cNvPr>
          <p:cNvSpPr/>
          <p:nvPr/>
        </p:nvSpPr>
        <p:spPr>
          <a:xfrm>
            <a:off x="7291126" y="4814563"/>
            <a:ext cx="4670047" cy="1804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FFE6790-4288-4C0E-A2B3-FE57275B3D5E}"/>
              </a:ext>
            </a:extLst>
          </p:cNvPr>
          <p:cNvSpPr txBox="1"/>
          <p:nvPr/>
        </p:nvSpPr>
        <p:spPr>
          <a:xfrm>
            <a:off x="9236149" y="223681"/>
            <a:ext cx="266795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Gaussian 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7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hape&#10;&#10;Description automatically generated">
            <a:extLst>
              <a:ext uri="{FF2B5EF4-FFF2-40B4-BE49-F238E27FC236}">
                <a16:creationId xmlns:a16="http://schemas.microsoft.com/office/drawing/2014/main" xmlns="" id="{CB8621B8-2830-45BE-BD35-FBC84C090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6530" r="7687" b="3170"/>
          <a:stretch/>
        </p:blipFill>
        <p:spPr>
          <a:xfrm>
            <a:off x="915945" y="302587"/>
            <a:ext cx="1879134" cy="3045203"/>
          </a:xfrm>
          <a:prstGeom prst="rect">
            <a:avLst/>
          </a:prstGeom>
        </p:spPr>
      </p:pic>
      <p:pic>
        <p:nvPicPr>
          <p:cNvPr id="6" name="Picture 6" descr="Weighting function of 3D Gaussian filter. | Download Scientific Diagram">
            <a:extLst>
              <a:ext uri="{FF2B5EF4-FFF2-40B4-BE49-F238E27FC236}">
                <a16:creationId xmlns:a16="http://schemas.microsoft.com/office/drawing/2014/main" xmlns="" id="{B874500E-4247-473E-A89B-FD0D1E7FC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7" t="19767" r="23253"/>
          <a:stretch/>
        </p:blipFill>
        <p:spPr bwMode="auto">
          <a:xfrm>
            <a:off x="4529371" y="741343"/>
            <a:ext cx="2249618" cy="2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D780DBA-718E-44FB-A81B-3AC7F53BE5BA}"/>
              </a:ext>
            </a:extLst>
          </p:cNvPr>
          <p:cNvCxnSpPr>
            <a:cxnSpLocks/>
          </p:cNvCxnSpPr>
          <p:nvPr/>
        </p:nvCxnSpPr>
        <p:spPr>
          <a:xfrm flipV="1">
            <a:off x="1941599" y="1416943"/>
            <a:ext cx="3712581" cy="62859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0BB90B77-3EED-4817-8BC5-9A480DD49DC7}"/>
              </a:ext>
            </a:extLst>
          </p:cNvPr>
          <p:cNvCxnSpPr>
            <a:cxnSpLocks/>
          </p:cNvCxnSpPr>
          <p:nvPr/>
        </p:nvCxnSpPr>
        <p:spPr>
          <a:xfrm flipV="1">
            <a:off x="2381681" y="2116492"/>
            <a:ext cx="3027529" cy="76611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7D635329-010A-469F-B83E-17BE99991332}"/>
              </a:ext>
            </a:extLst>
          </p:cNvPr>
          <p:cNvSpPr/>
          <p:nvPr/>
        </p:nvSpPr>
        <p:spPr>
          <a:xfrm>
            <a:off x="1094191" y="1783463"/>
            <a:ext cx="1544909" cy="1946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F664A7B-D9B8-4C6C-8672-2E5762E2A36D}"/>
              </a:ext>
            </a:extLst>
          </p:cNvPr>
          <p:cNvSpPr/>
          <p:nvPr/>
        </p:nvSpPr>
        <p:spPr>
          <a:xfrm rot="20557325">
            <a:off x="5411663" y="1529352"/>
            <a:ext cx="662730" cy="209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0E8134BD-7BAC-415A-A627-2BBD190B88B5}"/>
              </a:ext>
            </a:extLst>
          </p:cNvPr>
          <p:cNvSpPr/>
          <p:nvPr/>
        </p:nvSpPr>
        <p:spPr>
          <a:xfrm rot="20834872">
            <a:off x="2223948" y="1890025"/>
            <a:ext cx="3168396" cy="323021"/>
          </a:xfrm>
          <a:prstGeom prst="rightArrow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4" name="Picture 2" descr="Ellipsoid - Weight">
            <a:extLst>
              <a:ext uri="{FF2B5EF4-FFF2-40B4-BE49-F238E27FC236}">
                <a16:creationId xmlns:a16="http://schemas.microsoft.com/office/drawing/2014/main" xmlns="" id="{367FF354-3C19-4FFD-9BE8-D226B79F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/>
          <a:stretch/>
        </p:blipFill>
        <p:spPr bwMode="auto">
          <a:xfrm>
            <a:off x="8447080" y="3006478"/>
            <a:ext cx="3115573" cy="16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lustration of the normal distribution. mean, standard deviation. |  Download Scientific Diagram">
            <a:extLst>
              <a:ext uri="{FF2B5EF4-FFF2-40B4-BE49-F238E27FC236}">
                <a16:creationId xmlns:a16="http://schemas.microsoft.com/office/drawing/2014/main" xmlns="" id="{B3336B40-C549-454B-AEF6-DE824C1B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01" y="3339984"/>
            <a:ext cx="3819672" cy="324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Introduction to Variance, Covariance &amp;amp; Correlation | SurveyGizmo Blog">
            <a:extLst>
              <a:ext uri="{FF2B5EF4-FFF2-40B4-BE49-F238E27FC236}">
                <a16:creationId xmlns:a16="http://schemas.microsoft.com/office/drawing/2014/main" xmlns="" id="{2C33819C-0527-4644-96D6-C6C806130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 b="14474"/>
          <a:stretch/>
        </p:blipFill>
        <p:spPr bwMode="auto">
          <a:xfrm>
            <a:off x="6573178" y="3317536"/>
            <a:ext cx="1691837" cy="5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xmlns="" id="{F4F11803-B868-45A7-95F5-DACD371AD4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5684" r="4270" b="3878"/>
          <a:stretch/>
        </p:blipFill>
        <p:spPr>
          <a:xfrm>
            <a:off x="8637459" y="4697277"/>
            <a:ext cx="2734813" cy="1996580"/>
          </a:xfrm>
          <a:prstGeom prst="rect">
            <a:avLst/>
          </a:prstGeom>
        </p:spPr>
      </p:pic>
      <p:pic>
        <p:nvPicPr>
          <p:cNvPr id="21" name="Picture 14" descr="PPT - Definition of Covariance PowerPoint Presentation, free download -  ID:6676453">
            <a:extLst>
              <a:ext uri="{FF2B5EF4-FFF2-40B4-BE49-F238E27FC236}">
                <a16:creationId xmlns:a16="http://schemas.microsoft.com/office/drawing/2014/main" xmlns="" id="{A339C300-A3C0-4335-AA98-FE85D35CF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t="30415" r="7902" b="17561"/>
          <a:stretch/>
        </p:blipFill>
        <p:spPr bwMode="auto">
          <a:xfrm>
            <a:off x="193353" y="3552976"/>
            <a:ext cx="3819673" cy="18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Variance and Covariance • Akashnotes">
            <a:extLst>
              <a:ext uri="{FF2B5EF4-FFF2-40B4-BE49-F238E27FC236}">
                <a16:creationId xmlns:a16="http://schemas.microsoft.com/office/drawing/2014/main" xmlns="" id="{FD6E0C7E-9290-4774-BC87-438250D26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7"/>
          <a:stretch/>
        </p:blipFill>
        <p:spPr bwMode="auto">
          <a:xfrm>
            <a:off x="4057457" y="5870642"/>
            <a:ext cx="3468433" cy="61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EEE539-0FED-41AF-AFE0-2AE6E6C6A5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353" y="5752347"/>
            <a:ext cx="3468433" cy="899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10EFA57-99F9-4ED0-996C-0E9AFF9F25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353" y="5501081"/>
            <a:ext cx="1920673" cy="36956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5DE80DF7-93C8-4F21-A038-3E71C271829F}"/>
              </a:ext>
            </a:extLst>
          </p:cNvPr>
          <p:cNvSpPr/>
          <p:nvPr/>
        </p:nvSpPr>
        <p:spPr>
          <a:xfrm>
            <a:off x="96888" y="4697277"/>
            <a:ext cx="3598471" cy="7437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4A915C9-CC11-4C61-B8AD-06635D2515A5}"/>
              </a:ext>
            </a:extLst>
          </p:cNvPr>
          <p:cNvSpPr/>
          <p:nvPr/>
        </p:nvSpPr>
        <p:spPr>
          <a:xfrm>
            <a:off x="193354" y="5501081"/>
            <a:ext cx="3541610" cy="12856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BE13F110-F441-43F6-89D6-F0FA7B2CD2B7}"/>
              </a:ext>
            </a:extLst>
          </p:cNvPr>
          <p:cNvSpPr/>
          <p:nvPr/>
        </p:nvSpPr>
        <p:spPr>
          <a:xfrm>
            <a:off x="3734963" y="6116657"/>
            <a:ext cx="243317" cy="22542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D0F5112-71B6-440C-964C-B247356F7736}"/>
              </a:ext>
            </a:extLst>
          </p:cNvPr>
          <p:cNvSpPr txBox="1"/>
          <p:nvPr/>
        </p:nvSpPr>
        <p:spPr>
          <a:xfrm>
            <a:off x="6912528" y="163092"/>
            <a:ext cx="46501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Ellipsoid as a Measure of Gaussian Uncertainty</a:t>
            </a:r>
            <a:endParaRPr lang="en-IN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 descr="Diagram, table&#10;&#10;Description automatically generated">
            <a:extLst>
              <a:ext uri="{FF2B5EF4-FFF2-40B4-BE49-F238E27FC236}">
                <a16:creationId xmlns:a16="http://schemas.microsoft.com/office/drawing/2014/main" xmlns="" id="{26AA421E-9A04-4853-92F3-F3E9E3C71A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24" y="847536"/>
            <a:ext cx="3809281" cy="199029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E13429F6-1762-451D-AA8E-372338697EFC}"/>
              </a:ext>
            </a:extLst>
          </p:cNvPr>
          <p:cNvCxnSpPr/>
          <p:nvPr/>
        </p:nvCxnSpPr>
        <p:spPr>
          <a:xfrm flipV="1">
            <a:off x="6052116" y="1106551"/>
            <a:ext cx="3884103" cy="34459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BBF3866-4A8C-4A67-A832-8350C8AEC011}"/>
              </a:ext>
            </a:extLst>
          </p:cNvPr>
          <p:cNvCxnSpPr/>
          <p:nvPr/>
        </p:nvCxnSpPr>
        <p:spPr>
          <a:xfrm>
            <a:off x="6052116" y="1619794"/>
            <a:ext cx="3695891" cy="11844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2" descr="Ellipse: Definition, Shape, Properties, Applications, Equation">
            <a:extLst>
              <a:ext uri="{FF2B5EF4-FFF2-40B4-BE49-F238E27FC236}">
                <a16:creationId xmlns:a16="http://schemas.microsoft.com/office/drawing/2014/main" xmlns="" id="{DB6519C2-6BEA-43C3-8734-FB46A2B9C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" t="11350" r="6748" b="9005"/>
          <a:stretch/>
        </p:blipFill>
        <p:spPr bwMode="auto">
          <a:xfrm>
            <a:off x="8447080" y="946519"/>
            <a:ext cx="3121786" cy="24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78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14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Derive the Equation of an Ellipse Centered at the Origin">
            <a:extLst>
              <a:ext uri="{FF2B5EF4-FFF2-40B4-BE49-F238E27FC236}">
                <a16:creationId xmlns:a16="http://schemas.microsoft.com/office/drawing/2014/main" xmlns="" id="{E527B15D-5819-48EB-8729-584A2CAD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0" y="3840059"/>
            <a:ext cx="3639030" cy="288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quations of Ellipses | College Algebra">
            <a:extLst>
              <a:ext uri="{FF2B5EF4-FFF2-40B4-BE49-F238E27FC236}">
                <a16:creationId xmlns:a16="http://schemas.microsoft.com/office/drawing/2014/main" xmlns="" id="{557D0A0D-1D5A-4734-A4B7-5053F1541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36" y="3429000"/>
            <a:ext cx="63150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450CFC2-1022-45F5-9FD5-150B5B91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97" y="983678"/>
            <a:ext cx="4505334" cy="1914310"/>
          </a:xfrm>
          <a:prstGeom prst="rect">
            <a:avLst/>
          </a:prstGeom>
        </p:spPr>
      </p:pic>
      <p:pic>
        <p:nvPicPr>
          <p:cNvPr id="2058" name="Picture 10" descr="Equation of an Ellipse, Deriving the formula - YouTube">
            <a:extLst>
              <a:ext uri="{FF2B5EF4-FFF2-40B4-BE49-F238E27FC236}">
                <a16:creationId xmlns:a16="http://schemas.microsoft.com/office/drawing/2014/main" xmlns="" id="{7954C09C-7369-492D-9B66-C0262816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2" y="665705"/>
            <a:ext cx="1320557" cy="7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llipse equation review (article) | Khan Academy">
            <a:extLst>
              <a:ext uri="{FF2B5EF4-FFF2-40B4-BE49-F238E27FC236}">
                <a16:creationId xmlns:a16="http://schemas.microsoft.com/office/drawing/2014/main" xmlns="" id="{69618886-DEEC-4132-AA33-4D811EEC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2" y="3080082"/>
            <a:ext cx="2284950" cy="12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xmlns="" id="{91334C8F-CE8C-47B3-BB82-23CB9CD2F177}"/>
              </a:ext>
            </a:extLst>
          </p:cNvPr>
          <p:cNvSpPr/>
          <p:nvPr/>
        </p:nvSpPr>
        <p:spPr>
          <a:xfrm>
            <a:off x="3033492" y="3144263"/>
            <a:ext cx="2236687" cy="1055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9E2F2A99-A2EB-4F63-85E6-8E28AB378017}"/>
              </a:ext>
            </a:extLst>
          </p:cNvPr>
          <p:cNvSpPr/>
          <p:nvPr/>
        </p:nvSpPr>
        <p:spPr>
          <a:xfrm rot="2632247">
            <a:off x="4660541" y="2666377"/>
            <a:ext cx="318781" cy="5285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CCFC19-BEDA-40D6-8202-76CC70DAD53F}"/>
              </a:ext>
            </a:extLst>
          </p:cNvPr>
          <p:cNvSpPr txBox="1"/>
          <p:nvPr/>
        </p:nvSpPr>
        <p:spPr>
          <a:xfrm>
            <a:off x="1551509" y="207313"/>
            <a:ext cx="255025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Further Insight of the Ellipse</a:t>
            </a:r>
            <a:endParaRPr lang="en-IN" sz="16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xmlns="" id="{D145B2F0-2491-4C00-BDED-E7B6D20362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" b="3907"/>
          <a:stretch/>
        </p:blipFill>
        <p:spPr>
          <a:xfrm>
            <a:off x="5093739" y="217755"/>
            <a:ext cx="6075070" cy="288760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FEB4DFD2-1FA2-40E2-BAE9-18F52972E1EB}"/>
              </a:ext>
            </a:extLst>
          </p:cNvPr>
          <p:cNvSpPr/>
          <p:nvPr/>
        </p:nvSpPr>
        <p:spPr>
          <a:xfrm>
            <a:off x="8205081" y="2988973"/>
            <a:ext cx="273808" cy="685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0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209</Words>
  <Application>Microsoft Office PowerPoint</Application>
  <PresentationFormat>Custom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Office Theme</vt:lpstr>
      <vt:lpstr>1_Default Design</vt:lpstr>
      <vt:lpstr>Metropolitan</vt:lpstr>
      <vt:lpstr>1_Office Theme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K Roy</cp:lastModifiedBy>
  <cp:revision>83</cp:revision>
  <dcterms:created xsi:type="dcterms:W3CDTF">2021-08-18T06:27:53Z</dcterms:created>
  <dcterms:modified xsi:type="dcterms:W3CDTF">2022-08-23T05:16:48Z</dcterms:modified>
</cp:coreProperties>
</file>