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1" r:id="rId3"/>
    <p:sldId id="32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57" d="100"/>
          <a:sy n="57" d="100"/>
        </p:scale>
        <p:origin x="6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ADB1-0924-45D7-8E5D-BAEB9F647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0EEC3-4375-44D8-AB5F-AA9C29AF9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B456E-97D2-44AF-93CD-7474ACDF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DFF2D-E0BE-4537-B0C8-730FC12C7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C1D2D-2C76-4DBE-89BD-577E997E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3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672D-4222-46F5-9774-81136EFE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6C8DF-55ED-49E5-863A-E459376A5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AE0F2-EAA8-4764-97B2-7882FA132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5A6AD-DC61-44EB-9EBF-3D57FFD2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72B13-9BF9-424F-B67D-FC5A0BE9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7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E7A53-33FF-44A1-B6E1-EC7058C03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37323-5627-40F3-8C25-2099F19BC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8D660-8FF7-4E7B-9444-6D8D09EB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B5B4A-CAB5-475C-B6D0-6D89ABC9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93F18-6B7B-440B-ADE6-6FD836BC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6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C7DF-94BD-4267-B183-FB2D225C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9CF0F-168C-4A18-A46D-C826CF963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63DB5-6540-4A5A-9204-70F81296D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630A1-AFA7-4863-99B1-2F74806C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08A6A-4247-4ACD-8864-320E49A5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3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06C5-4569-4B63-A961-4E43F9CAF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64748-7590-4238-9EEC-39F23A459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88F66-5AFD-4866-9BF1-78C0D81C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8F236-F8C2-4AF7-9AC9-236CBF494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29326-4D95-41D3-86EA-32C697AA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3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C848-24F4-4364-B0E4-AC5AED00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F35A8-D571-4D46-ABCA-8DF76A1A9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FBBBF-61DE-45ED-A7BE-7C509C7C9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14E8C-527B-4525-8E9E-F56F512A5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28755-EEAF-409F-8CE7-C5F9355A9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9EB06-FC11-4CCB-9AA8-36F4AD9F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1FA7-E6DC-41DE-8639-8D4CB803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3DA19-D98D-4B47-BA98-FD85AB04E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FD333-77D1-44D2-9CE0-DF14697F6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A0E24-AE4E-4AEA-B147-675ABEFB5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52AFD-27F4-4823-BC62-37D031784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99C779-CE37-4E71-9C9F-C3F864E9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8A67EA-F9AF-433F-BFC1-93619C73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BCD8D-18C4-46AF-8F2F-80FDE207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8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9216-C705-4E4B-A35D-5B4C61EEC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5B8BB-2ED2-4E04-91AF-70DCDCF5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4DC39-DF96-47D3-ACE0-0F6A3986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EC039-BD16-41F2-82B4-439F3644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1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3D7A8D-7AE7-4144-BD6D-D8142B3A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156984-61EC-44FD-ACB3-3F4AD839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E20A4-6F6F-4DA8-9629-B92E3ACF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F0C7-13CE-48C8-8C72-AA4048CB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B137-9A98-4697-B4D4-DF9C2C4F3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390BE-E189-466B-8FB8-4C9D19B69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182E4-60A7-4869-AF9C-4272F05F1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CA1B0-0FF3-44EB-8018-97FEFC6C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485D2-8F37-4274-A8CF-16292D5D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1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450F-9203-4872-9850-4AA223B4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1D71F8-E43F-431B-8CE2-9E36E9561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3A4DF-81B2-422D-B300-97AA9A62E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375E5-12EA-408E-870B-07569E81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DCF9C-E5EE-4F42-999B-872D4AA8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2B3C9-EF85-41BA-9A3F-A5E923DB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0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04095-154D-433E-8A69-0E5FDA6FA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93D1A-5EF9-4C5A-A39D-6280A8279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C3AA1-9AE7-4B9D-BC6C-3101E65D9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FDF2D-1F5C-4993-A1C3-7763D3A94D6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EB71D-0124-44CA-8630-090C2424C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2F2B-E88B-44AD-A3F5-67F38D59F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7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7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48AE-38C1-49B3-A28B-9BBBE337B7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Modern Control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E869E-4C8D-4A8C-AAC8-8A4CBECE3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366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Model Predict Control  - MPC – Lecture 12</a:t>
            </a:r>
          </a:p>
          <a:p>
            <a:r>
              <a:rPr lang="en-US" dirty="0"/>
              <a:t>Closed loop stability – SISO Unconstrained</a:t>
            </a:r>
          </a:p>
        </p:txBody>
      </p:sp>
    </p:spTree>
    <p:extLst>
      <p:ext uri="{BB962C8B-B14F-4D97-AF65-F5344CB8AC3E}">
        <p14:creationId xmlns:p14="http://schemas.microsoft.com/office/powerpoint/2010/main" val="257116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33333-CC4A-40CA-B1C4-8844D8E4D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142691"/>
            <a:ext cx="9915525" cy="769770"/>
          </a:xfrm>
        </p:spPr>
        <p:txBody>
          <a:bodyPr/>
          <a:lstStyle/>
          <a:p>
            <a:r>
              <a:rPr lang="en-US" dirty="0"/>
              <a:t>Closed loop analysis in Unconstrained MPC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12253BF-09C4-4ED2-81C1-C2B0ADB1460F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568450"/>
                <a:ext cx="6591300" cy="48013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solidFill>
                      <a:srgbClr val="00B0F0"/>
                    </a:solidFill>
                    <a:latin typeface="+mj-lt"/>
                  </a:rPr>
                  <a:t>Recall</a:t>
                </a:r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 D</a:t>
                </a:r>
                <a:r>
                  <a:rPr lang="en-US" sz="2800" dirty="0">
                    <a:solidFill>
                      <a:srgbClr val="00B0F0"/>
                    </a:solidFill>
                  </a:rPr>
                  <a:t>U = (</a:t>
                </a:r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800" baseline="30000" dirty="0">
                    <a:solidFill>
                      <a:srgbClr val="00B0F0"/>
                    </a:solidFill>
                  </a:rPr>
                  <a:t>T</a:t>
                </a:r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800" dirty="0">
                    <a:solidFill>
                      <a:srgbClr val="00B0F0"/>
                    </a:solidFill>
                  </a:rPr>
                  <a:t> + R)</a:t>
                </a:r>
                <a:r>
                  <a:rPr lang="en-US" sz="2800" baseline="30000" dirty="0">
                    <a:solidFill>
                      <a:srgbClr val="00B0F0"/>
                    </a:solidFill>
                  </a:rPr>
                  <a:t>-1</a:t>
                </a:r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800" baseline="30000" dirty="0">
                    <a:solidFill>
                      <a:srgbClr val="00B0F0"/>
                    </a:solidFill>
                  </a:rPr>
                  <a:t>T </a:t>
                </a:r>
                <a:r>
                  <a:rPr lang="en-US" sz="2800" dirty="0">
                    <a:solidFill>
                      <a:srgbClr val="00B0F0"/>
                    </a:solidFill>
                  </a:rPr>
                  <a:t>(R</a:t>
                </a:r>
                <a:r>
                  <a:rPr lang="en-US" sz="2800" baseline="-25000" dirty="0">
                    <a:solidFill>
                      <a:srgbClr val="00B0F0"/>
                    </a:solidFill>
                  </a:rPr>
                  <a:t>s</a:t>
                </a:r>
                <a:r>
                  <a:rPr lang="en-US" sz="2800" dirty="0">
                    <a:solidFill>
                      <a:srgbClr val="00B0F0"/>
                    </a:solidFill>
                  </a:rPr>
                  <a:t> – 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rgbClr val="00B0F0"/>
                    </a:solidFill>
                  </a:rPr>
                  <a:t>(k</a:t>
                </a:r>
                <a:r>
                  <a:rPr lang="en-US" sz="2800" baseline="-25000" dirty="0">
                    <a:solidFill>
                      <a:srgbClr val="00B0F0"/>
                    </a:solidFill>
                  </a:rPr>
                  <a:t>i</a:t>
                </a:r>
                <a:r>
                  <a:rPr lang="en-US" sz="2800" dirty="0">
                    <a:solidFill>
                      <a:srgbClr val="00B0F0"/>
                    </a:solidFill>
                  </a:rPr>
                  <a:t>))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12253BF-09C4-4ED2-81C1-C2B0ADB1460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8450"/>
                <a:ext cx="6591300" cy="480131"/>
              </a:xfrm>
              <a:prstGeom prst="rect">
                <a:avLst/>
              </a:prstGeom>
              <a:blipFill>
                <a:blip r:embed="rId2"/>
                <a:stretch>
                  <a:fillRect l="-1847" t="-22222" b="-333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96E3CAD-978A-480C-BADC-BDC0AABA6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2048581"/>
            <a:ext cx="8705850" cy="9327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1D98ED-0B66-4435-ADFB-AB9D07124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51906"/>
            <a:ext cx="4907637" cy="447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1A2928-CF51-4A43-B2A1-579F448CFFCB}"/>
              </a:ext>
            </a:extLst>
          </p:cNvPr>
          <p:cNvSpPr txBox="1"/>
          <p:nvPr/>
        </p:nvSpPr>
        <p:spPr>
          <a:xfrm>
            <a:off x="6276975" y="3106411"/>
            <a:ext cx="3770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y</a:t>
            </a:r>
            <a:r>
              <a:rPr lang="en-US" dirty="0"/>
              <a:t> = First element of </a:t>
            </a:r>
            <a:r>
              <a:rPr lang="en-US" sz="1800" dirty="0">
                <a:solidFill>
                  <a:srgbClr val="00B0F0"/>
                </a:solidFill>
              </a:rPr>
              <a:t> (</a:t>
            </a:r>
            <a:r>
              <a:rPr lang="en-US" sz="1800" dirty="0">
                <a:solidFill>
                  <a:srgbClr val="00B0F0"/>
                </a:solidFill>
                <a:latin typeface="Symbol" panose="05050102010706020507" pitchFamily="18" charset="2"/>
              </a:rPr>
              <a:t>F</a:t>
            </a:r>
            <a:r>
              <a:rPr lang="en-US" sz="1800" baseline="30000" dirty="0">
                <a:solidFill>
                  <a:srgbClr val="00B0F0"/>
                </a:solidFill>
              </a:rPr>
              <a:t>T</a:t>
            </a:r>
            <a:r>
              <a:rPr lang="en-US" sz="1800" dirty="0">
                <a:solidFill>
                  <a:srgbClr val="00B0F0"/>
                </a:solidFill>
                <a:latin typeface="Symbol" panose="05050102010706020507" pitchFamily="18" charset="2"/>
              </a:rPr>
              <a:t>F</a:t>
            </a:r>
            <a:r>
              <a:rPr lang="en-US" sz="1800" dirty="0">
                <a:solidFill>
                  <a:srgbClr val="00B0F0"/>
                </a:solidFill>
              </a:rPr>
              <a:t> + R)</a:t>
            </a:r>
            <a:r>
              <a:rPr lang="en-US" sz="1800" baseline="30000" dirty="0">
                <a:solidFill>
                  <a:srgbClr val="00B0F0"/>
                </a:solidFill>
              </a:rPr>
              <a:t>-1</a:t>
            </a:r>
            <a:r>
              <a:rPr lang="en-US" sz="1800" dirty="0">
                <a:solidFill>
                  <a:srgbClr val="00B0F0"/>
                </a:solidFill>
                <a:latin typeface="Symbol" panose="05050102010706020507" pitchFamily="18" charset="2"/>
              </a:rPr>
              <a:t>F</a:t>
            </a:r>
            <a:r>
              <a:rPr lang="en-US" sz="1800" baseline="30000" dirty="0">
                <a:solidFill>
                  <a:srgbClr val="00B0F0"/>
                </a:solidFill>
              </a:rPr>
              <a:t>T </a:t>
            </a:r>
            <a:r>
              <a:rPr lang="en-US" sz="1800" dirty="0">
                <a:solidFill>
                  <a:srgbClr val="00B0F0"/>
                </a:solidFill>
              </a:rPr>
              <a:t>R</a:t>
            </a:r>
            <a:r>
              <a:rPr lang="en-US" sz="1800" baseline="-25000" dirty="0">
                <a:solidFill>
                  <a:srgbClr val="00B0F0"/>
                </a:solidFill>
              </a:rPr>
              <a:t>s</a:t>
            </a:r>
            <a:r>
              <a:rPr 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FD1335-6A0D-464C-900F-2E79457EC929}"/>
              </a:ext>
            </a:extLst>
          </p:cNvPr>
          <p:cNvSpPr txBox="1"/>
          <p:nvPr/>
        </p:nvSpPr>
        <p:spPr>
          <a:xfrm>
            <a:off x="6276975" y="3460954"/>
            <a:ext cx="382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mpc</a:t>
            </a:r>
            <a:r>
              <a:rPr lang="en-US" dirty="0"/>
              <a:t> = First element of </a:t>
            </a:r>
            <a:r>
              <a:rPr lang="en-US" sz="1800" dirty="0">
                <a:solidFill>
                  <a:srgbClr val="00B0F0"/>
                </a:solidFill>
              </a:rPr>
              <a:t> (</a:t>
            </a:r>
            <a:r>
              <a:rPr lang="en-US" sz="1800" dirty="0">
                <a:solidFill>
                  <a:srgbClr val="00B0F0"/>
                </a:solidFill>
                <a:latin typeface="Symbol" panose="05050102010706020507" pitchFamily="18" charset="2"/>
              </a:rPr>
              <a:t>F</a:t>
            </a:r>
            <a:r>
              <a:rPr lang="en-US" sz="1800" baseline="30000" dirty="0">
                <a:solidFill>
                  <a:srgbClr val="00B0F0"/>
                </a:solidFill>
              </a:rPr>
              <a:t>T</a:t>
            </a:r>
            <a:r>
              <a:rPr lang="en-US" sz="1800" dirty="0">
                <a:solidFill>
                  <a:srgbClr val="00B0F0"/>
                </a:solidFill>
                <a:latin typeface="Symbol" panose="05050102010706020507" pitchFamily="18" charset="2"/>
              </a:rPr>
              <a:t>F</a:t>
            </a:r>
            <a:r>
              <a:rPr lang="en-US" sz="1800" dirty="0">
                <a:solidFill>
                  <a:srgbClr val="00B0F0"/>
                </a:solidFill>
              </a:rPr>
              <a:t> + R)</a:t>
            </a:r>
            <a:r>
              <a:rPr lang="en-US" sz="1800" baseline="30000" dirty="0">
                <a:solidFill>
                  <a:srgbClr val="00B0F0"/>
                </a:solidFill>
              </a:rPr>
              <a:t>-1</a:t>
            </a:r>
            <a:r>
              <a:rPr lang="en-US" sz="1800" dirty="0">
                <a:solidFill>
                  <a:srgbClr val="00B0F0"/>
                </a:solidFill>
                <a:latin typeface="Symbol" panose="05050102010706020507" pitchFamily="18" charset="2"/>
              </a:rPr>
              <a:t>F</a:t>
            </a:r>
            <a:r>
              <a:rPr lang="en-US" sz="1800" baseline="30000" dirty="0">
                <a:solidFill>
                  <a:srgbClr val="00B0F0"/>
                </a:solidFill>
              </a:rPr>
              <a:t>T</a:t>
            </a:r>
            <a:r>
              <a:rPr lang="en-US" dirty="0">
                <a:solidFill>
                  <a:srgbClr val="00B0F0"/>
                </a:solidFill>
              </a:rPr>
              <a:t>F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0CB13C1-0381-446E-BBE7-6EF8B99B2949}"/>
              </a:ext>
            </a:extLst>
          </p:cNvPr>
          <p:cNvGrpSpPr/>
          <p:nvPr/>
        </p:nvGrpSpPr>
        <p:grpSpPr>
          <a:xfrm>
            <a:off x="238125" y="3887243"/>
            <a:ext cx="5326737" cy="1015663"/>
            <a:chOff x="238125" y="3887243"/>
            <a:chExt cx="5326737" cy="101566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9B1934D-2344-420E-9C32-0463888B1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45337" y="4133136"/>
              <a:ext cx="3819525" cy="52387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6F6D6A0-100F-4DCC-8A2C-3995AB4FEC4A}"/>
                </a:ext>
              </a:extLst>
            </p:cNvPr>
            <p:cNvSpPr txBox="1"/>
            <p:nvPr/>
          </p:nvSpPr>
          <p:spPr>
            <a:xfrm>
              <a:off x="238125" y="3887243"/>
              <a:ext cx="13335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00B0F0"/>
                  </a:solidFill>
                  <a:latin typeface="+mj-lt"/>
                </a:rPr>
                <a:t>Recall Incremental model</a:t>
              </a:r>
              <a:endParaRPr lang="en-US" sz="2000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1C5FEB14-0EDD-431C-9C15-A2090EAF9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5337" y="4902906"/>
            <a:ext cx="5908708" cy="5238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82FFF1A-DA75-4595-9AC2-D3DE5446B9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9055" y="5451269"/>
            <a:ext cx="4664990" cy="4428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D4AC90D-235E-4EB1-BC17-AEB8C20DF24D}"/>
              </a:ext>
            </a:extLst>
          </p:cNvPr>
          <p:cNvSpPr txBox="1"/>
          <p:nvPr/>
        </p:nvSpPr>
        <p:spPr>
          <a:xfrm>
            <a:off x="8258175" y="4486275"/>
            <a:ext cx="286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Closed loop Eigen Values are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C44EF42-521C-45B7-8763-D4D4DC2AAE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8625" y="5197026"/>
            <a:ext cx="3619500" cy="4253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14345F-ABC3-477D-8D8D-C751E8CD4A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5559" y="4117471"/>
            <a:ext cx="1563941" cy="61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0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2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8834-909C-472B-8BB6-8652FA7FF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6526"/>
            <a:ext cx="9448800" cy="482600"/>
          </a:xfrm>
        </p:spPr>
        <p:txBody>
          <a:bodyPr>
            <a:normAutofit fontScale="90000"/>
          </a:bodyPr>
          <a:lstStyle/>
          <a:p>
            <a:r>
              <a:rPr lang="en-US" dirty="0"/>
              <a:t>Closed loop stability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46DBC1-CCBC-40EC-BD03-44C1EC72D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429375" cy="80962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DE9641-1CF8-4820-AE06-248F89095024}"/>
                  </a:ext>
                </a:extLst>
              </p:cNvPr>
              <p:cNvSpPr txBox="1"/>
              <p:nvPr/>
            </p:nvSpPr>
            <p:spPr>
              <a:xfrm>
                <a:off x="723900" y="2750887"/>
                <a:ext cx="41624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D</a:t>
                </a:r>
                <a:r>
                  <a:rPr lang="en-US" sz="2400" dirty="0">
                    <a:solidFill>
                      <a:srgbClr val="00B0F0"/>
                    </a:solidFill>
                  </a:rPr>
                  <a:t>U = (</a:t>
                </a:r>
                <a:r>
                  <a:rPr lang="en-US" sz="24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400" baseline="30000" dirty="0">
                    <a:solidFill>
                      <a:srgbClr val="00B0F0"/>
                    </a:solidFill>
                  </a:rPr>
                  <a:t>T</a:t>
                </a:r>
                <a:r>
                  <a:rPr lang="en-US" sz="24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400" dirty="0">
                    <a:solidFill>
                      <a:srgbClr val="00B0F0"/>
                    </a:solidFill>
                  </a:rPr>
                  <a:t> + R)</a:t>
                </a:r>
                <a:r>
                  <a:rPr lang="en-US" sz="2400" baseline="30000" dirty="0">
                    <a:solidFill>
                      <a:srgbClr val="00B0F0"/>
                    </a:solidFill>
                  </a:rPr>
                  <a:t>-1</a:t>
                </a:r>
                <a:r>
                  <a:rPr lang="en-US" sz="24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400" baseline="30000" dirty="0">
                    <a:solidFill>
                      <a:srgbClr val="00B0F0"/>
                    </a:solidFill>
                  </a:rPr>
                  <a:t>T </a:t>
                </a:r>
                <a:r>
                  <a:rPr lang="en-US" sz="2400" dirty="0">
                    <a:solidFill>
                      <a:srgbClr val="00B0F0"/>
                    </a:solidFill>
                  </a:rPr>
                  <a:t>(R</a:t>
                </a:r>
                <a:r>
                  <a:rPr lang="en-US" sz="2400" baseline="-25000" dirty="0">
                    <a:solidFill>
                      <a:srgbClr val="00B0F0"/>
                    </a:solidFill>
                  </a:rPr>
                  <a:t>s</a:t>
                </a:r>
                <a:r>
                  <a:rPr lang="en-US" sz="2400" dirty="0">
                    <a:solidFill>
                      <a:srgbClr val="00B0F0"/>
                    </a:solidFill>
                  </a:rPr>
                  <a:t> – 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B0F0"/>
                    </a:solidFill>
                  </a:rPr>
                  <a:t>(</a:t>
                </a:r>
                <a:r>
                  <a:rPr lang="en-US" sz="2400" dirty="0" err="1">
                    <a:solidFill>
                      <a:srgbClr val="00B0F0"/>
                    </a:solidFill>
                  </a:rPr>
                  <a:t>k</a:t>
                </a:r>
                <a:r>
                  <a:rPr lang="en-US" sz="2400" baseline="-25000" dirty="0" err="1">
                    <a:solidFill>
                      <a:srgbClr val="00B0F0"/>
                    </a:solidFill>
                  </a:rPr>
                  <a:t>i</a:t>
                </a:r>
                <a:r>
                  <a:rPr lang="en-US" sz="2400" dirty="0">
                    <a:solidFill>
                      <a:srgbClr val="00B0F0"/>
                    </a:solidFill>
                  </a:rPr>
                  <a:t>)) </a:t>
                </a:r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DE9641-1CF8-4820-AE06-248F89095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2750887"/>
                <a:ext cx="4162425" cy="461665"/>
              </a:xfrm>
              <a:prstGeom prst="rect">
                <a:avLst/>
              </a:prstGeom>
              <a:blipFill>
                <a:blip r:embed="rId3"/>
                <a:stretch>
                  <a:fillRect l="-2343" t="-1315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0C3593A-88D3-43AC-B482-457CD4A3742E}"/>
              </a:ext>
            </a:extLst>
          </p:cNvPr>
          <p:cNvSpPr txBox="1"/>
          <p:nvPr/>
        </p:nvSpPr>
        <p:spPr>
          <a:xfrm>
            <a:off x="723900" y="3594641"/>
            <a:ext cx="3276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Case 1: No constraint on U R= 0</a:t>
            </a:r>
          </a:p>
          <a:p>
            <a:r>
              <a:rPr lang="en-US" sz="1800" dirty="0">
                <a:solidFill>
                  <a:srgbClr val="00B0F0"/>
                </a:solidFill>
                <a:latin typeface="Symbol" panose="05050102010706020507" pitchFamily="18" charset="2"/>
              </a:rPr>
              <a:t>D</a:t>
            </a:r>
            <a:r>
              <a:rPr lang="en-US" sz="1800" dirty="0">
                <a:solidFill>
                  <a:srgbClr val="00B0F0"/>
                </a:solidFill>
              </a:rPr>
              <a:t>u = [7.2 -6.4 0 0]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E59E565-6F55-4907-9B9A-D97B5E3DE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8761" y="1750086"/>
            <a:ext cx="3440264" cy="88016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A3AD1AB-4A0E-4E8D-AB85-21A2541F02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500" y="3678958"/>
            <a:ext cx="3643315" cy="47769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12415A-41B4-4ADB-9BC1-3ADCF68BAE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1915" y="3732837"/>
            <a:ext cx="942975" cy="36993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B43169D-2140-4834-A595-38DEA61819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0500" y="4238675"/>
            <a:ext cx="4829175" cy="381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63CB968-36FE-49F6-A76B-868258CB983A}"/>
              </a:ext>
            </a:extLst>
          </p:cNvPr>
          <p:cNvSpPr txBox="1"/>
          <p:nvPr/>
        </p:nvSpPr>
        <p:spPr>
          <a:xfrm>
            <a:off x="1638300" y="4276825"/>
            <a:ext cx="208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Case 1: Eigen Values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180F3A-3AAF-4D4C-BFF5-0FF00B170AAD}"/>
              </a:ext>
            </a:extLst>
          </p:cNvPr>
          <p:cNvSpPr txBox="1"/>
          <p:nvPr/>
        </p:nvSpPr>
        <p:spPr>
          <a:xfrm>
            <a:off x="723900" y="4898495"/>
            <a:ext cx="3276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Case 2: constraint on U R= 10  </a:t>
            </a:r>
          </a:p>
          <a:p>
            <a:r>
              <a:rPr lang="en-US" sz="1800" dirty="0">
                <a:solidFill>
                  <a:srgbClr val="00B0F0"/>
                </a:solidFill>
                <a:latin typeface="Symbol" panose="05050102010706020507" pitchFamily="18" charset="2"/>
              </a:rPr>
              <a:t>D</a:t>
            </a:r>
            <a:r>
              <a:rPr lang="en-US" sz="1800" dirty="0">
                <a:solidFill>
                  <a:srgbClr val="00B0F0"/>
                </a:solidFill>
              </a:rPr>
              <a:t>u = </a:t>
            </a:r>
            <a:r>
              <a:rPr lang="en-US" dirty="0">
                <a:solidFill>
                  <a:srgbClr val="00B050"/>
                </a:solidFill>
              </a:rPr>
              <a:t>[0.127 0.103 0.083 0.07]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4E6C8A-C8AE-41B4-B153-111F78382703}"/>
              </a:ext>
            </a:extLst>
          </p:cNvPr>
          <p:cNvSpPr txBox="1"/>
          <p:nvPr/>
        </p:nvSpPr>
        <p:spPr>
          <a:xfrm>
            <a:off x="1638300" y="5580679"/>
            <a:ext cx="208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Case 2: Eigen Values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94579E7-B938-4A00-BFA9-D171A3E272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2875" y="4898495"/>
            <a:ext cx="933450" cy="3619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FD537A1-10D4-4E7B-B201-A8362DB1BC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6325" y="4871511"/>
            <a:ext cx="1771650" cy="4381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044C831-FF95-4D47-B80A-6D9334F877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67150" y="5588481"/>
            <a:ext cx="3028950" cy="35242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2081104-290B-46D4-9A75-449E25BAE601}"/>
              </a:ext>
            </a:extLst>
          </p:cNvPr>
          <p:cNvSpPr txBox="1"/>
          <p:nvPr/>
        </p:nvSpPr>
        <p:spPr>
          <a:xfrm>
            <a:off x="7229475" y="5186295"/>
            <a:ext cx="270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has become slower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2BC8151-D0E8-45D2-A039-DCAA25A3CA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43815" y="2764031"/>
            <a:ext cx="3619500" cy="42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7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build="p"/>
      <p:bldP spid="27" grpId="0"/>
      <p:bldP spid="28" grpId="0" build="p"/>
      <p:bldP spid="29" grpId="0"/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15140</TotalTime>
  <Words>141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Symbol</vt:lpstr>
      <vt:lpstr>Office Theme</vt:lpstr>
      <vt:lpstr>Modern Control Theory</vt:lpstr>
      <vt:lpstr>Closed loop analysis in Unconstrained MPC</vt:lpstr>
      <vt:lpstr>Closed loop stability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Srinivasan, Ranganathan</dc:creator>
  <cp:lastModifiedBy>Srinivasan, Ranganathan</cp:lastModifiedBy>
  <cp:revision>545</cp:revision>
  <dcterms:created xsi:type="dcterms:W3CDTF">2021-09-16T08:41:24Z</dcterms:created>
  <dcterms:modified xsi:type="dcterms:W3CDTF">2021-11-02T01:51:29Z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46e5e1-5d42-4630-bacd-c69bfdcbd5e8_Enabled">
    <vt:lpwstr>true</vt:lpwstr>
  </property>
  <property fmtid="{D5CDD505-2E9C-101B-9397-08002B2CF9AE}" pid="3" name="MSIP_Label_d546e5e1-5d42-4630-bacd-c69bfdcbd5e8_SetDate">
    <vt:lpwstr>2021-11-02T01:51:29Z</vt:lpwstr>
  </property>
  <property fmtid="{D5CDD505-2E9C-101B-9397-08002B2CF9AE}" pid="4" name="MSIP_Label_d546e5e1-5d42-4630-bacd-c69bfdcbd5e8_Method">
    <vt:lpwstr>Standard</vt:lpwstr>
  </property>
  <property fmtid="{D5CDD505-2E9C-101B-9397-08002B2CF9AE}" pid="5" name="MSIP_Label_d546e5e1-5d42-4630-bacd-c69bfdcbd5e8_Name">
    <vt:lpwstr>d546e5e1-5d42-4630-bacd-c69bfdcbd5e8</vt:lpwstr>
  </property>
  <property fmtid="{D5CDD505-2E9C-101B-9397-08002B2CF9AE}" pid="6" name="MSIP_Label_d546e5e1-5d42-4630-bacd-c69bfdcbd5e8_SiteId">
    <vt:lpwstr>96ece526-9c7d-48b0-8daf-8b93c90a5d18</vt:lpwstr>
  </property>
  <property fmtid="{D5CDD505-2E9C-101B-9397-08002B2CF9AE}" pid="7" name="MSIP_Label_d546e5e1-5d42-4630-bacd-c69bfdcbd5e8_ActionId">
    <vt:lpwstr>d9f3bbd7-cc93-4954-a982-b310b4a01300</vt:lpwstr>
  </property>
  <property fmtid="{D5CDD505-2E9C-101B-9397-08002B2CF9AE}" pid="8" name="MSIP_Label_d546e5e1-5d42-4630-bacd-c69bfdcbd5e8_ContentBits">
    <vt:lpwstr>0</vt:lpwstr>
  </property>
  <property fmtid="{D5CDD505-2E9C-101B-9397-08002B2CF9AE}" pid="9" name="SmartTag">
    <vt:lpwstr>4</vt:lpwstr>
  </property>
</Properties>
</file>