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6" r:id="rId4"/>
    <p:sldId id="277" r:id="rId5"/>
    <p:sldId id="278" r:id="rId6"/>
    <p:sldId id="279" r:id="rId7"/>
    <p:sldId id="272" r:id="rId8"/>
    <p:sldId id="275" r:id="rId9"/>
    <p:sldId id="257" r:id="rId10"/>
    <p:sldId id="268" r:id="rId11"/>
    <p:sldId id="269" r:id="rId12"/>
    <p:sldId id="280" r:id="rId13"/>
    <p:sldId id="281" r:id="rId14"/>
    <p:sldId id="282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ADB1-0924-45D7-8E5D-BAEB9F647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0EEC3-4375-44D8-AB5F-AA9C29AF9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456E-97D2-44AF-93CD-7474ACDF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FF2D-E0BE-4537-B0C8-730FC12C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1D2D-2C76-4DBE-89BD-577E997E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3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672D-4222-46F5-9774-81136EFE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6C8DF-55ED-49E5-863A-E459376A5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E0F2-EAA8-4764-97B2-7882FA13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A6AD-DC61-44EB-9EBF-3D57FFD2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2B13-9BF9-424F-B67D-FC5A0BE9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7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E7A53-33FF-44A1-B6E1-EC7058C03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37323-5627-40F3-8C25-2099F19BC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8D660-8FF7-4E7B-9444-6D8D09EB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B5B4A-CAB5-475C-B6D0-6D89ABC9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3F18-6B7B-440B-ADE6-6FD836BC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6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C7DF-94BD-4267-B183-FB2D225C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CF0F-168C-4A18-A46D-C826CF96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3DB5-6540-4A5A-9204-70F81296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630A1-AFA7-4863-99B1-2F74806C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8A6A-4247-4ACD-8864-320E49A5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3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06C5-4569-4B63-A961-4E43F9CA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64748-7590-4238-9EEC-39F23A45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88F66-5AFD-4866-9BF1-78C0D81C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8F236-F8C2-4AF7-9AC9-236CBF49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29326-4D95-41D3-86EA-32C697AA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3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C848-24F4-4364-B0E4-AC5AED00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35A8-D571-4D46-ABCA-8DF76A1A9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FBBBF-61DE-45ED-A7BE-7C509C7C9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14E8C-527B-4525-8E9E-F56F512A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28755-EEAF-409F-8CE7-C5F9355A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9EB06-FC11-4CCB-9AA8-36F4AD9F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1FA7-E6DC-41DE-8639-8D4CB803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3DA19-D98D-4B47-BA98-FD85AB04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FD333-77D1-44D2-9CE0-DF14697F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A0E24-AE4E-4AEA-B147-675ABEFB5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52AFD-27F4-4823-BC62-37D031784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9C779-CE37-4E71-9C9F-C3F864E9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A67EA-F9AF-433F-BFC1-93619C73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BCD8D-18C4-46AF-8F2F-80FDE207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9216-C705-4E4B-A35D-5B4C61EE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5B8BB-2ED2-4E04-91AF-70DCDCF5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4DC39-DF96-47D3-ACE0-0F6A3986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EC039-BD16-41F2-82B4-439F3644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1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D7A8D-7AE7-4144-BD6D-D8142B3A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56984-61EC-44FD-ACB3-3F4AD839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E20A4-6F6F-4DA8-9629-B92E3ACF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F0C7-13CE-48C8-8C72-AA4048CB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B137-9A98-4697-B4D4-DF9C2C4F3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390BE-E189-466B-8FB8-4C9D19B69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82E4-60A7-4869-AF9C-4272F05F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CA1B0-0FF3-44EB-8018-97FEFC6C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485D2-8F37-4274-A8CF-16292D5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1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450F-9203-4872-9850-4AA223B4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D71F8-E43F-431B-8CE2-9E36E9561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3A4DF-81B2-422D-B300-97AA9A62E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375E5-12EA-408E-870B-07569E81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DCF9C-E5EE-4F42-999B-872D4AA8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2B3C9-EF85-41BA-9A3F-A5E923DB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04095-154D-433E-8A69-0E5FDA6F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93D1A-5EF9-4C5A-A39D-6280A8279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3AA1-9AE7-4B9D-BC6C-3101E65D9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DF2D-1F5C-4993-A1C3-7763D3A94D6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B71D-0124-44CA-8630-090C2424C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2F2B-E88B-44AD-A3F5-67F38D59F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7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png"/><Relationship Id="rId9" Type="http://schemas.openxmlformats.org/officeDocument/2006/relationships/image" Target="../media/image4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48AE-38C1-49B3-A28B-9BBBE337B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Control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E869E-4C8D-4A8C-AAC8-8A4CBECE3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Model Predictive </a:t>
            </a:r>
            <a:r>
              <a:rPr lang="en-US" dirty="0"/>
              <a:t>Control  - MPC – Lecture 2</a:t>
            </a:r>
          </a:p>
          <a:p>
            <a:r>
              <a:rPr lang="en-US" dirty="0"/>
              <a:t>Dynamic Prediction Models</a:t>
            </a:r>
          </a:p>
        </p:txBody>
      </p:sp>
    </p:spTree>
    <p:extLst>
      <p:ext uri="{BB962C8B-B14F-4D97-AF65-F5344CB8AC3E}">
        <p14:creationId xmlns:p14="http://schemas.microsoft.com/office/powerpoint/2010/main" val="257116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FD92-2F4A-4ECE-BA5A-6FA3D7DA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79376"/>
            <a:ext cx="9563100" cy="730250"/>
          </a:xfrm>
        </p:spPr>
        <p:txBody>
          <a:bodyPr/>
          <a:lstStyle/>
          <a:p>
            <a:r>
              <a:rPr lang="en-US" dirty="0"/>
              <a:t>Discrete impulse response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3E77A8-1603-4DFC-8C32-6AAA23809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3" y="1459516"/>
            <a:ext cx="5588991" cy="1385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3ACE0-9AD2-4C03-8B89-D0E3914D8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83" y="3811763"/>
            <a:ext cx="6119660" cy="10615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C99254-5BD4-4B6D-A187-AD569FFEC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495" y="5324424"/>
            <a:ext cx="6648237" cy="12889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919C69-6262-4982-9B7F-D605C381D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093" y="1533576"/>
            <a:ext cx="4569724" cy="16789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05D3B8-792C-4DD2-9D2B-2624CD7EEC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0843" y="3220466"/>
            <a:ext cx="5689778" cy="20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0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6034-5FCC-4A03-AB8A-6AA425E3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43518"/>
            <a:ext cx="9505950" cy="6350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Response models (1/4)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2F93C9-407B-4975-8DA6-30C58A5691FE}"/>
              </a:ext>
            </a:extLst>
          </p:cNvPr>
          <p:cNvSpPr txBox="1"/>
          <p:nvPr/>
        </p:nvSpPr>
        <p:spPr>
          <a:xfrm>
            <a:off x="6417993" y="1389748"/>
            <a:ext cx="4655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are step responses popular?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CB0DF-C3F6-4AF0-B34F-E810D0D00B25}"/>
              </a:ext>
            </a:extLst>
          </p:cNvPr>
          <p:cNvSpPr txBox="1"/>
          <p:nvPr/>
        </p:nvSpPr>
        <p:spPr>
          <a:xfrm>
            <a:off x="8683666" y="3255239"/>
            <a:ext cx="23894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Symbol" panose="05050102010706020507" pitchFamily="18" charset="2"/>
              </a:rPr>
              <a:t>D</a:t>
            </a:r>
            <a:r>
              <a:rPr lang="en-US" altLang="en-US" sz="2400" i="1" dirty="0">
                <a:solidFill>
                  <a:srgbClr val="C00000"/>
                </a:solidFill>
              </a:rPr>
              <a:t>u</a:t>
            </a:r>
            <a:r>
              <a:rPr lang="en-US" altLang="en-US" sz="2400" i="1" baseline="-25000" dirty="0">
                <a:solidFill>
                  <a:srgbClr val="C00000"/>
                </a:solidFill>
              </a:rPr>
              <a:t>k</a:t>
            </a:r>
            <a:r>
              <a:rPr lang="en-US" altLang="en-US" sz="2400" baseline="-25000" dirty="0">
                <a:solidFill>
                  <a:srgbClr val="C00000"/>
                </a:solidFill>
              </a:rPr>
              <a:t> </a:t>
            </a:r>
            <a:r>
              <a:rPr lang="en-US" altLang="en-US" sz="2400" dirty="0">
                <a:solidFill>
                  <a:srgbClr val="C00000"/>
                </a:solidFill>
              </a:rPr>
              <a:t>= </a:t>
            </a:r>
            <a:r>
              <a:rPr lang="en-US" altLang="en-US" sz="2400" i="1" dirty="0">
                <a:solidFill>
                  <a:srgbClr val="C00000"/>
                </a:solidFill>
              </a:rPr>
              <a:t>u</a:t>
            </a:r>
            <a:r>
              <a:rPr lang="en-US" altLang="en-US" sz="2400" i="1" baseline="-25000" dirty="0">
                <a:solidFill>
                  <a:srgbClr val="C00000"/>
                </a:solidFill>
              </a:rPr>
              <a:t>k</a:t>
            </a:r>
            <a:r>
              <a:rPr lang="en-US" altLang="en-US" sz="2400" dirty="0">
                <a:solidFill>
                  <a:srgbClr val="C00000"/>
                </a:solidFill>
              </a:rPr>
              <a:t> – </a:t>
            </a:r>
            <a:r>
              <a:rPr lang="en-US" altLang="en-US" sz="2400" i="1" dirty="0">
                <a:solidFill>
                  <a:srgbClr val="C00000"/>
                </a:solidFill>
              </a:rPr>
              <a:t>u</a:t>
            </a:r>
            <a:r>
              <a:rPr lang="en-US" altLang="en-US" sz="2400" i="1" baseline="-25000" dirty="0">
                <a:solidFill>
                  <a:srgbClr val="C00000"/>
                </a:solidFill>
              </a:rPr>
              <a:t>k</a:t>
            </a:r>
            <a:r>
              <a:rPr lang="en-US" altLang="en-US" sz="2400" baseline="-25000" dirty="0">
                <a:solidFill>
                  <a:srgbClr val="C00000"/>
                </a:solidFill>
              </a:rPr>
              <a:t>-1</a:t>
            </a:r>
          </a:p>
          <a:p>
            <a:r>
              <a:rPr lang="en-US" altLang="en-US" sz="2400" i="1" dirty="0">
                <a:solidFill>
                  <a:srgbClr val="C00000"/>
                </a:solidFill>
              </a:rPr>
              <a:t>u</a:t>
            </a:r>
            <a:r>
              <a:rPr lang="en-US" altLang="en-US" sz="2400" i="1" baseline="-25000" dirty="0">
                <a:solidFill>
                  <a:srgbClr val="C00000"/>
                </a:solidFill>
              </a:rPr>
              <a:t>k</a:t>
            </a:r>
            <a:r>
              <a:rPr lang="en-US" altLang="en-US" sz="2400" baseline="-25000" dirty="0">
                <a:solidFill>
                  <a:srgbClr val="C00000"/>
                </a:solidFill>
              </a:rPr>
              <a:t>-1 </a:t>
            </a:r>
            <a:r>
              <a:rPr lang="en-US" altLang="en-US" sz="2400" dirty="0">
                <a:solidFill>
                  <a:srgbClr val="C00000"/>
                </a:solidFill>
              </a:rPr>
              <a:t>= 0</a:t>
            </a:r>
          </a:p>
          <a:p>
            <a:r>
              <a:rPr lang="en-US" altLang="en-US" sz="2400" i="1" dirty="0">
                <a:solidFill>
                  <a:srgbClr val="C00000"/>
                </a:solidFill>
              </a:rPr>
              <a:t>u</a:t>
            </a:r>
            <a:r>
              <a:rPr lang="en-US" altLang="en-US" sz="2400" i="1" baseline="-25000" dirty="0">
                <a:solidFill>
                  <a:srgbClr val="C00000"/>
                </a:solidFill>
              </a:rPr>
              <a:t>k</a:t>
            </a:r>
            <a:r>
              <a:rPr lang="en-US" altLang="en-US" sz="2400" dirty="0">
                <a:solidFill>
                  <a:srgbClr val="C00000"/>
                </a:solidFill>
              </a:rPr>
              <a:t> 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465B5-1D52-4F1A-8235-62DE97648735}"/>
              </a:ext>
            </a:extLst>
          </p:cNvPr>
          <p:cNvSpPr txBox="1"/>
          <p:nvPr/>
        </p:nvSpPr>
        <p:spPr>
          <a:xfrm>
            <a:off x="8683666" y="4637767"/>
            <a:ext cx="23114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dirty="0">
                <a:solidFill>
                  <a:srgbClr val="00B0F0"/>
                </a:solidFill>
              </a:rPr>
              <a:t>y</a:t>
            </a:r>
            <a:r>
              <a:rPr lang="en-US" altLang="en-US" sz="2400" baseline="-25000" dirty="0">
                <a:solidFill>
                  <a:srgbClr val="00B0F0"/>
                </a:solidFill>
              </a:rPr>
              <a:t>1</a:t>
            </a:r>
            <a:r>
              <a:rPr lang="en-US" altLang="en-US" sz="2400" dirty="0">
                <a:solidFill>
                  <a:srgbClr val="00B0F0"/>
                </a:solidFill>
              </a:rPr>
              <a:t> = </a:t>
            </a:r>
            <a:r>
              <a:rPr lang="en-US" altLang="en-US" sz="2400" i="1" dirty="0">
                <a:solidFill>
                  <a:srgbClr val="00B0F0"/>
                </a:solidFill>
              </a:rPr>
              <a:t>y</a:t>
            </a:r>
            <a:r>
              <a:rPr lang="en-US" altLang="en-US" sz="2400" baseline="-25000" dirty="0">
                <a:solidFill>
                  <a:srgbClr val="00B0F0"/>
                </a:solidFill>
              </a:rPr>
              <a:t>0</a:t>
            </a:r>
            <a:r>
              <a:rPr lang="en-US" altLang="en-US" sz="2400" dirty="0">
                <a:solidFill>
                  <a:srgbClr val="00B0F0"/>
                </a:solidFill>
              </a:rPr>
              <a:t> + </a:t>
            </a:r>
            <a:r>
              <a:rPr lang="en-US" altLang="en-US" sz="2400" i="1" dirty="0">
                <a:solidFill>
                  <a:srgbClr val="00B0F0"/>
                </a:solidFill>
              </a:rPr>
              <a:t>S</a:t>
            </a:r>
            <a:r>
              <a:rPr lang="en-US" altLang="en-US" sz="2400" baseline="-25000" dirty="0">
                <a:solidFill>
                  <a:srgbClr val="00B0F0"/>
                </a:solidFill>
              </a:rPr>
              <a:t>1</a:t>
            </a:r>
            <a:r>
              <a:rPr lang="en-US" altLang="en-US" sz="2400" dirty="0">
                <a:solidFill>
                  <a:srgbClr val="00B0F0"/>
                </a:solidFill>
                <a:latin typeface="Symbol" panose="05050102010706020507" pitchFamily="18" charset="2"/>
              </a:rPr>
              <a:t>D</a:t>
            </a:r>
            <a:r>
              <a:rPr lang="en-US" altLang="en-US" sz="2400" i="1" dirty="0">
                <a:solidFill>
                  <a:srgbClr val="00B0F0"/>
                </a:solidFill>
              </a:rPr>
              <a:t>u</a:t>
            </a:r>
            <a:r>
              <a:rPr lang="en-US" altLang="en-US" sz="2400" baseline="-25000" dirty="0">
                <a:solidFill>
                  <a:srgbClr val="00B0F0"/>
                </a:solidFill>
              </a:rPr>
              <a:t>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dirty="0">
                <a:solidFill>
                  <a:srgbClr val="00B0F0"/>
                </a:solidFill>
              </a:rPr>
              <a:t>y</a:t>
            </a:r>
            <a:r>
              <a:rPr lang="en-US" altLang="en-US" sz="2400" baseline="-25000" dirty="0">
                <a:solidFill>
                  <a:srgbClr val="00B0F0"/>
                </a:solidFill>
              </a:rPr>
              <a:t>2</a:t>
            </a:r>
            <a:r>
              <a:rPr lang="en-US" altLang="en-US" sz="2400" dirty="0">
                <a:solidFill>
                  <a:srgbClr val="00B0F0"/>
                </a:solidFill>
              </a:rPr>
              <a:t> = </a:t>
            </a:r>
            <a:r>
              <a:rPr lang="en-US" altLang="en-US" sz="2400" i="1" dirty="0">
                <a:solidFill>
                  <a:srgbClr val="00B0F0"/>
                </a:solidFill>
              </a:rPr>
              <a:t>y</a:t>
            </a:r>
            <a:r>
              <a:rPr lang="en-US" altLang="en-US" sz="2400" baseline="-25000" dirty="0">
                <a:solidFill>
                  <a:srgbClr val="00B0F0"/>
                </a:solidFill>
              </a:rPr>
              <a:t>0</a:t>
            </a:r>
            <a:r>
              <a:rPr lang="en-US" altLang="en-US" sz="2400" dirty="0">
                <a:solidFill>
                  <a:srgbClr val="00B0F0"/>
                </a:solidFill>
              </a:rPr>
              <a:t> + </a:t>
            </a:r>
            <a:r>
              <a:rPr lang="en-US" altLang="en-US" sz="2400" i="1" dirty="0">
                <a:solidFill>
                  <a:srgbClr val="00B0F0"/>
                </a:solidFill>
              </a:rPr>
              <a:t>S</a:t>
            </a:r>
            <a:r>
              <a:rPr lang="en-US" altLang="en-US" sz="2400" baseline="-25000" dirty="0">
                <a:solidFill>
                  <a:srgbClr val="00B0F0"/>
                </a:solidFill>
              </a:rPr>
              <a:t>2</a:t>
            </a:r>
            <a:r>
              <a:rPr lang="en-US" altLang="en-US" sz="2400" dirty="0">
                <a:solidFill>
                  <a:srgbClr val="00B0F0"/>
                </a:solidFill>
                <a:latin typeface="Symbol" panose="05050102010706020507" pitchFamily="18" charset="2"/>
              </a:rPr>
              <a:t>D</a:t>
            </a:r>
            <a:r>
              <a:rPr lang="en-US" altLang="en-US" sz="2400" dirty="0">
                <a:solidFill>
                  <a:srgbClr val="00B0F0"/>
                </a:solidFill>
              </a:rPr>
              <a:t>u</a:t>
            </a:r>
            <a:r>
              <a:rPr lang="en-US" altLang="en-US" sz="2400" baseline="-25000" dirty="0">
                <a:solidFill>
                  <a:srgbClr val="00B0F0"/>
                </a:solidFill>
              </a:rPr>
              <a:t>0</a:t>
            </a:r>
            <a:r>
              <a:rPr lang="en-US" altLang="en-US" sz="2400" dirty="0">
                <a:solidFill>
                  <a:srgbClr val="00B0F0"/>
                </a:solidFill>
              </a:rPr>
              <a:t> .	       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B0F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dirty="0" err="1">
                <a:solidFill>
                  <a:srgbClr val="00B0F0"/>
                </a:solidFill>
              </a:rPr>
              <a:t>y</a:t>
            </a:r>
            <a:r>
              <a:rPr lang="en-US" altLang="en-US" sz="2400" i="1" baseline="-25000" dirty="0" err="1">
                <a:solidFill>
                  <a:srgbClr val="00B0F0"/>
                </a:solidFill>
              </a:rPr>
              <a:t>n</a:t>
            </a:r>
            <a:r>
              <a:rPr lang="en-US" altLang="en-US" sz="2400" dirty="0">
                <a:solidFill>
                  <a:srgbClr val="00B0F0"/>
                </a:solidFill>
              </a:rPr>
              <a:t> = </a:t>
            </a:r>
            <a:r>
              <a:rPr lang="en-US" altLang="en-US" sz="2400" i="1" dirty="0">
                <a:solidFill>
                  <a:srgbClr val="00B0F0"/>
                </a:solidFill>
              </a:rPr>
              <a:t>y</a:t>
            </a:r>
            <a:r>
              <a:rPr lang="en-US" altLang="en-US" sz="2400" baseline="-25000" dirty="0">
                <a:solidFill>
                  <a:srgbClr val="00B0F0"/>
                </a:solidFill>
              </a:rPr>
              <a:t>0</a:t>
            </a:r>
            <a:r>
              <a:rPr lang="en-US" altLang="en-US" sz="2400" dirty="0">
                <a:solidFill>
                  <a:srgbClr val="00B0F0"/>
                </a:solidFill>
              </a:rPr>
              <a:t> + </a:t>
            </a:r>
            <a:r>
              <a:rPr lang="en-US" altLang="en-US" sz="2400" i="1" dirty="0">
                <a:solidFill>
                  <a:srgbClr val="00B0F0"/>
                </a:solidFill>
              </a:rPr>
              <a:t>S</a:t>
            </a:r>
            <a:r>
              <a:rPr lang="en-US" altLang="en-US" sz="2400" i="1" baseline="-25000" dirty="0">
                <a:solidFill>
                  <a:srgbClr val="00B0F0"/>
                </a:solidFill>
              </a:rPr>
              <a:t>n</a:t>
            </a:r>
            <a:r>
              <a:rPr lang="en-US" altLang="en-US" sz="2400" dirty="0">
                <a:solidFill>
                  <a:srgbClr val="00B0F0"/>
                </a:solidFill>
                <a:latin typeface="Symbol" panose="05050102010706020507" pitchFamily="18" charset="2"/>
              </a:rPr>
              <a:t>D</a:t>
            </a:r>
            <a:r>
              <a:rPr lang="en-US" altLang="en-US" sz="2400" i="1" dirty="0">
                <a:solidFill>
                  <a:srgbClr val="00B0F0"/>
                </a:solidFill>
              </a:rPr>
              <a:t>u</a:t>
            </a:r>
            <a:r>
              <a:rPr lang="en-US" altLang="en-US" sz="2400" baseline="-25000" dirty="0">
                <a:solidFill>
                  <a:srgbClr val="00B0F0"/>
                </a:solidFill>
              </a:rPr>
              <a:t>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52A862-BB30-44B7-925D-8E5A15C46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9" y="834443"/>
            <a:ext cx="5238750" cy="1800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E3C1C2-AC9F-4745-A7E0-56DE8FD5D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3429000"/>
            <a:ext cx="4344330" cy="33703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F9D3F6-303B-4C2C-851D-02DC25239EA9}"/>
              </a:ext>
            </a:extLst>
          </p:cNvPr>
          <p:cNvSpPr txBox="1"/>
          <p:nvPr/>
        </p:nvSpPr>
        <p:spPr>
          <a:xfrm>
            <a:off x="4498136" y="5114152"/>
            <a:ext cx="2184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For a unit step u</a:t>
            </a:r>
            <a:r>
              <a:rPr lang="en-US" sz="2400" baseline="-25000" dirty="0">
                <a:solidFill>
                  <a:srgbClr val="00B0F0"/>
                </a:solidFill>
              </a:rPr>
              <a:t>k</a:t>
            </a:r>
            <a:r>
              <a:rPr lang="en-US" sz="2400" dirty="0">
                <a:solidFill>
                  <a:srgbClr val="00B0F0"/>
                </a:solidFill>
              </a:rPr>
              <a:t>  = 1 for all 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397ECF-4B58-4393-8960-283A74B2A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136" y="3855404"/>
            <a:ext cx="2990850" cy="9239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300898-5EF7-4DB9-8EB3-92CCB2A8F9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451" y="5114152"/>
            <a:ext cx="1209675" cy="80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352BF5-5043-4643-BA84-8A4108108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8136" y="6000065"/>
            <a:ext cx="16287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3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7D8A-628D-4275-B87A-229D083E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98" y="139095"/>
            <a:ext cx="10196245" cy="744484"/>
          </a:xfrm>
        </p:spPr>
        <p:txBody>
          <a:bodyPr/>
          <a:lstStyle/>
          <a:p>
            <a:r>
              <a:rPr lang="en-US" dirty="0"/>
              <a:t>Step response predictions (2/4)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ABC3330-5312-4704-B530-A07973137028}"/>
              </a:ext>
            </a:extLst>
          </p:cNvPr>
          <p:cNvSpPr txBox="1">
            <a:spLocks noChangeArrowheads="1"/>
          </p:cNvSpPr>
          <p:nvPr/>
        </p:nvSpPr>
        <p:spPr>
          <a:xfrm>
            <a:off x="9038230" y="2357437"/>
            <a:ext cx="2478490" cy="214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i="1" dirty="0"/>
              <a:t>y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= </a:t>
            </a:r>
            <a:r>
              <a:rPr lang="en-US" altLang="en-US" sz="1800" i="1" dirty="0"/>
              <a:t>y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+ </a:t>
            </a:r>
            <a:r>
              <a:rPr lang="en-US" altLang="en-US" sz="1800" i="1" dirty="0"/>
              <a:t>S</a:t>
            </a:r>
            <a:r>
              <a:rPr lang="en-US" altLang="en-US" sz="1800" baseline="-25000" dirty="0"/>
              <a:t>1</a:t>
            </a:r>
            <a:r>
              <a:rPr lang="en-US" altLang="en-US" sz="1800" dirty="0">
                <a:latin typeface="Symbol" panose="05050102010706020507" pitchFamily="18" charset="2"/>
              </a:rPr>
              <a:t>D</a:t>
            </a:r>
            <a:r>
              <a:rPr lang="en-US" altLang="en-US" sz="1800" i="1" dirty="0"/>
              <a:t>u</a:t>
            </a:r>
            <a:r>
              <a:rPr lang="en-US" altLang="en-US" sz="1800" baseline="-25000" dirty="0"/>
              <a:t>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i="1" dirty="0"/>
              <a:t>y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= </a:t>
            </a:r>
            <a:r>
              <a:rPr lang="en-US" altLang="en-US" sz="1800" i="1" dirty="0"/>
              <a:t>y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+ </a:t>
            </a:r>
            <a:r>
              <a:rPr lang="en-US" altLang="en-US" sz="1800" i="1" dirty="0"/>
              <a:t>S</a:t>
            </a:r>
            <a:r>
              <a:rPr lang="en-US" altLang="en-US" sz="1800" baseline="-25000" dirty="0"/>
              <a:t>2</a:t>
            </a:r>
            <a:r>
              <a:rPr lang="en-US" altLang="en-US" sz="1800" dirty="0">
                <a:latin typeface="Symbol" panose="05050102010706020507" pitchFamily="18" charset="2"/>
              </a:rPr>
              <a:t>D</a:t>
            </a:r>
            <a:r>
              <a:rPr lang="en-US" altLang="en-US" sz="1800" i="1" dirty="0"/>
              <a:t>u</a:t>
            </a:r>
            <a:r>
              <a:rPr lang="en-US" altLang="en-US" sz="1800" baseline="-25000" dirty="0"/>
              <a:t>0 </a:t>
            </a:r>
            <a:r>
              <a:rPr lang="en-US" altLang="en-US" sz="1800" i="1" dirty="0"/>
              <a:t>+ S</a:t>
            </a:r>
            <a:r>
              <a:rPr lang="en-US" altLang="en-US" sz="1800" baseline="-25000" dirty="0"/>
              <a:t>1</a:t>
            </a:r>
            <a:r>
              <a:rPr lang="en-US" altLang="en-US" sz="1800" dirty="0">
                <a:latin typeface="Symbol" panose="05050102010706020507" pitchFamily="18" charset="2"/>
              </a:rPr>
              <a:t>D</a:t>
            </a:r>
            <a:r>
              <a:rPr lang="en-US" altLang="en-US" sz="1800" i="1" dirty="0"/>
              <a:t>u</a:t>
            </a:r>
            <a:r>
              <a:rPr lang="en-US" altLang="en-US" sz="1800" baseline="-25000" dirty="0"/>
              <a:t>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y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 = y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+ S</a:t>
            </a:r>
            <a:r>
              <a:rPr lang="en-US" altLang="en-US" sz="1800" baseline="-25000" dirty="0"/>
              <a:t>3</a:t>
            </a:r>
            <a:r>
              <a:rPr lang="en-US" altLang="en-US" sz="1800" dirty="0">
                <a:latin typeface="Symbol" panose="05050102010706020507" pitchFamily="18" charset="2"/>
              </a:rPr>
              <a:t>D</a:t>
            </a:r>
            <a:r>
              <a:rPr lang="en-US" altLang="en-US" sz="1800" i="1" dirty="0"/>
              <a:t>u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+ </a:t>
            </a:r>
            <a:r>
              <a:rPr lang="en-US" altLang="en-US" sz="1800" i="1" dirty="0"/>
              <a:t>S</a:t>
            </a:r>
            <a:r>
              <a:rPr lang="en-US" altLang="en-US" sz="1800" baseline="-25000" dirty="0"/>
              <a:t>2</a:t>
            </a:r>
            <a:r>
              <a:rPr lang="en-US" altLang="en-US" sz="1800" dirty="0">
                <a:latin typeface="Symbol" panose="05050102010706020507" pitchFamily="18" charset="2"/>
              </a:rPr>
              <a:t>D</a:t>
            </a:r>
            <a:r>
              <a:rPr lang="en-US" altLang="en-US" sz="1800" i="1" dirty="0"/>
              <a:t>u</a:t>
            </a:r>
            <a:r>
              <a:rPr lang="en-US" altLang="en-US" sz="1800" baseline="-25000" dirty="0"/>
              <a:t>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.	    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/>
              <a:t>.	    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i="1" dirty="0" err="1"/>
              <a:t>y</a:t>
            </a:r>
            <a:r>
              <a:rPr lang="en-US" altLang="en-US" sz="1800" i="1" baseline="-25000" dirty="0" err="1"/>
              <a:t>N</a:t>
            </a:r>
            <a:r>
              <a:rPr lang="en-US" altLang="en-US" sz="1800" dirty="0"/>
              <a:t> = </a:t>
            </a:r>
            <a:r>
              <a:rPr lang="en-US" altLang="en-US" sz="1800" i="1" dirty="0"/>
              <a:t>y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 + </a:t>
            </a:r>
            <a:r>
              <a:rPr lang="en-US" altLang="en-US" sz="1800" i="1" dirty="0"/>
              <a:t>S</a:t>
            </a:r>
            <a:r>
              <a:rPr lang="en-US" altLang="en-US" sz="1800" baseline="-25000" dirty="0"/>
              <a:t>N</a:t>
            </a:r>
            <a:r>
              <a:rPr lang="en-US" altLang="en-US" sz="1800" dirty="0">
                <a:latin typeface="Symbol" panose="05050102010706020507" pitchFamily="18" charset="2"/>
              </a:rPr>
              <a:t>D</a:t>
            </a:r>
            <a:r>
              <a:rPr lang="en-US" altLang="en-US" sz="1800" i="1" dirty="0"/>
              <a:t>u</a:t>
            </a:r>
            <a:r>
              <a:rPr lang="en-US" altLang="en-US" sz="1800" baseline="-25000" dirty="0"/>
              <a:t>0</a:t>
            </a:r>
            <a:r>
              <a:rPr lang="en-US" altLang="en-US" sz="1800" i="1" dirty="0"/>
              <a:t> + S</a:t>
            </a:r>
            <a:r>
              <a:rPr lang="en-US" altLang="en-US" sz="1800" baseline="-25000" dirty="0"/>
              <a:t>N</a:t>
            </a:r>
            <a:r>
              <a:rPr lang="en-US" altLang="en-US" sz="1800" i="1" baseline="-25000" dirty="0"/>
              <a:t>-1</a:t>
            </a:r>
            <a:r>
              <a:rPr lang="en-US" altLang="en-US" sz="1800" dirty="0">
                <a:latin typeface="Symbol" panose="05050102010706020507" pitchFamily="18" charset="2"/>
              </a:rPr>
              <a:t>D</a:t>
            </a:r>
            <a:r>
              <a:rPr lang="en-US" altLang="en-US" sz="1800" i="1" dirty="0"/>
              <a:t>u</a:t>
            </a:r>
            <a:r>
              <a:rPr lang="en-US" altLang="en-US" sz="1800" baseline="-25000" dirty="0"/>
              <a:t>1</a:t>
            </a:r>
          </a:p>
        </p:txBody>
      </p:sp>
      <p:pic>
        <p:nvPicPr>
          <p:cNvPr id="7" name="Picture 10" descr="new fig pres">
            <a:extLst>
              <a:ext uri="{FF2B5EF4-FFF2-40B4-BE49-F238E27FC236}">
                <a16:creationId xmlns:a16="http://schemas.microsoft.com/office/drawing/2014/main" id="{AC69A1EB-12A7-4D9E-9238-F10C31A42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0798" y="2150884"/>
            <a:ext cx="3810403" cy="255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9206EC-EFCE-49CE-A367-52AC668723FA}"/>
              </a:ext>
            </a:extLst>
          </p:cNvPr>
          <p:cNvSpPr txBox="1"/>
          <p:nvPr/>
        </p:nvSpPr>
        <p:spPr>
          <a:xfrm>
            <a:off x="1215483" y="5908893"/>
            <a:ext cx="10091854" cy="690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solidFill>
                  <a:srgbClr val="00B0F0"/>
                </a:solidFill>
              </a:rPr>
              <a:t>Can extend also to MIMO Systems as simple Multi input Single output (MISO) systems</a:t>
            </a:r>
          </a:p>
        </p:txBody>
      </p:sp>
      <p:pic>
        <p:nvPicPr>
          <p:cNvPr id="10" name="Picture 8" descr="fig 3">
            <a:extLst>
              <a:ext uri="{FF2B5EF4-FFF2-40B4-BE49-F238E27FC236}">
                <a16:creationId xmlns:a16="http://schemas.microsoft.com/office/drawing/2014/main" id="{41360A90-5C74-477B-B91D-0B0FE549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112" y="2276476"/>
            <a:ext cx="3971925" cy="267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E6D8BD-A078-4B35-9F70-2262B650CF06}"/>
              </a:ext>
            </a:extLst>
          </p:cNvPr>
          <p:cNvSpPr txBox="1"/>
          <p:nvPr/>
        </p:nvSpPr>
        <p:spPr>
          <a:xfrm>
            <a:off x="8067674" y="1672200"/>
            <a:ext cx="4105275" cy="54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1800" dirty="0"/>
              <a:t>From the Principle of Superposition for linear systems: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FACDB5B-1B2A-42C0-ADED-2C73BCBFD22F}"/>
              </a:ext>
            </a:extLst>
          </p:cNvPr>
          <p:cNvSpPr/>
          <p:nvPr/>
        </p:nvSpPr>
        <p:spPr>
          <a:xfrm>
            <a:off x="7857627" y="3354165"/>
            <a:ext cx="1057275" cy="319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BB3804-9E5B-48CD-BC96-7B6A1C865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699" y="4941292"/>
            <a:ext cx="58102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7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1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0F95-186A-4279-ABD1-8A5CBA0D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201275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Step response predictions (3/4)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E60EBF-083A-411E-8F3C-76856691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367" y="681036"/>
            <a:ext cx="4844383" cy="11893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baseline="30000" dirty="0"/>
              <a:t>i</a:t>
            </a:r>
            <a:r>
              <a:rPr lang="en-US" dirty="0"/>
              <a:t> = i</a:t>
            </a:r>
            <a:r>
              <a:rPr lang="en-US" baseline="30000" dirty="0"/>
              <a:t>th</a:t>
            </a:r>
            <a:r>
              <a:rPr lang="en-US" dirty="0"/>
              <a:t> step response coefficient</a:t>
            </a:r>
          </a:p>
          <a:p>
            <a:pPr marL="0" indent="0">
              <a:buNone/>
            </a:pP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uk = u(k) – u(k-1)</a:t>
            </a:r>
          </a:p>
          <a:p>
            <a:pPr marL="0" indent="0">
              <a:buNone/>
            </a:pPr>
            <a:r>
              <a:rPr lang="en-US" dirty="0"/>
              <a:t>N = prediction window or horizon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5416A4-69E3-4E30-BD59-8DCF78DD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48" y="2380830"/>
            <a:ext cx="4982477" cy="13470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4F53E4-DEB4-4450-BCB5-F7A7F89771A2}"/>
              </a:ext>
            </a:extLst>
          </p:cNvPr>
          <p:cNvSpPr txBox="1"/>
          <p:nvPr/>
        </p:nvSpPr>
        <p:spPr>
          <a:xfrm>
            <a:off x="4406973" y="1817446"/>
            <a:ext cx="272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 step ahead prediction </a:t>
            </a:r>
          </a:p>
        </p:txBody>
      </p:sp>
      <p:graphicFrame>
        <p:nvGraphicFramePr>
          <p:cNvPr id="13" name="Object 16">
            <a:extLst>
              <a:ext uri="{FF2B5EF4-FFF2-40B4-BE49-F238E27FC236}">
                <a16:creationId xmlns:a16="http://schemas.microsoft.com/office/drawing/2014/main" id="{0047ED08-B2E5-4FE3-BD47-A243FE7C66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734957"/>
              </p:ext>
            </p:extLst>
          </p:nvPr>
        </p:nvGraphicFramePr>
        <p:xfrm>
          <a:off x="2666998" y="4035433"/>
          <a:ext cx="5972175" cy="985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02100" imgH="673100" progId="Equation.DSMT4">
                  <p:embed/>
                </p:oleObj>
              </mc:Choice>
              <mc:Fallback>
                <p:oleObj name="Equation" r:id="rId3" imgW="4102100" imgH="673100" progId="Equation.DSMT4">
                  <p:embed/>
                  <p:pic>
                    <p:nvPicPr>
                      <p:cNvPr id="22543" name="Object 16">
                        <a:extLst>
                          <a:ext uri="{FF2B5EF4-FFF2-40B4-BE49-F238E27FC236}">
                            <a16:creationId xmlns:a16="http://schemas.microsoft.com/office/drawing/2014/main" id="{E033652A-F74C-4946-9BD9-FAD0EC0A30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998" y="4035433"/>
                        <a:ext cx="5972175" cy="985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4DEA0E25-4C63-443E-83B6-AFF6A705A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975" y="5640052"/>
            <a:ext cx="7067550" cy="9894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C4D866-BD09-4783-9106-845F623093C1}"/>
              </a:ext>
            </a:extLst>
          </p:cNvPr>
          <p:cNvSpPr txBox="1"/>
          <p:nvPr/>
        </p:nvSpPr>
        <p:spPr>
          <a:xfrm>
            <a:off x="4292673" y="5171843"/>
            <a:ext cx="272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Two step ahead prediction </a:t>
            </a:r>
          </a:p>
        </p:txBody>
      </p:sp>
    </p:spTree>
    <p:extLst>
      <p:ext uri="{BB962C8B-B14F-4D97-AF65-F5344CB8AC3E}">
        <p14:creationId xmlns:p14="http://schemas.microsoft.com/office/powerpoint/2010/main" val="313715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2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015D-9EF1-489A-85F8-C2D89AA3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0"/>
            <a:ext cx="10420350" cy="949325"/>
          </a:xfrm>
        </p:spPr>
        <p:txBody>
          <a:bodyPr/>
          <a:lstStyle/>
          <a:p>
            <a:r>
              <a:rPr lang="en-US" dirty="0"/>
              <a:t>Step response prediction (4/4)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42A9A-FEAA-43B5-80CA-75C95D89BF3E}"/>
              </a:ext>
            </a:extLst>
          </p:cNvPr>
          <p:cNvSpPr txBox="1"/>
          <p:nvPr/>
        </p:nvSpPr>
        <p:spPr>
          <a:xfrm>
            <a:off x="190500" y="1147246"/>
            <a:ext cx="3362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j</a:t>
            </a:r>
            <a:r>
              <a:rPr lang="en-US" sz="2400" baseline="30000" dirty="0" err="1">
                <a:solidFill>
                  <a:srgbClr val="FF0000"/>
                </a:solidFill>
              </a:rPr>
              <a:t>th</a:t>
            </a:r>
            <a:r>
              <a:rPr lang="en-US" sz="2400" dirty="0">
                <a:solidFill>
                  <a:srgbClr val="FF0000"/>
                </a:solidFill>
              </a:rPr>
              <a:t>  step ahead prediction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5B75FB-7DA3-433B-9EE2-B33694911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5" y="1806832"/>
            <a:ext cx="8229600" cy="126682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7974C7-3946-4B33-8BE4-E10A9F2554B8}"/>
              </a:ext>
            </a:extLst>
          </p:cNvPr>
          <p:cNvSpPr txBox="1"/>
          <p:nvPr/>
        </p:nvSpPr>
        <p:spPr>
          <a:xfrm>
            <a:off x="333375" y="4822823"/>
            <a:ext cx="2754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 FREE response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BA0D52-2802-4B86-82E2-94D07CC9F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314" y="5344722"/>
            <a:ext cx="4200525" cy="895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1922F2-E4C6-4F18-95B3-3B09DF775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5606659"/>
            <a:ext cx="1076325" cy="371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AE07C5-0DDA-4856-B83C-D48EDC142AD6}"/>
              </a:ext>
            </a:extLst>
          </p:cNvPr>
          <p:cNvSpPr txBox="1"/>
          <p:nvPr/>
        </p:nvSpPr>
        <p:spPr>
          <a:xfrm>
            <a:off x="1445273" y="56147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36BB1-87FE-4AC4-B006-88230F1435D0}"/>
              </a:ext>
            </a:extLst>
          </p:cNvPr>
          <p:cNvCxnSpPr>
            <a:cxnSpLocks/>
          </p:cNvCxnSpPr>
          <p:nvPr/>
        </p:nvCxnSpPr>
        <p:spPr>
          <a:xfrm flipH="1">
            <a:off x="4724400" y="3267075"/>
            <a:ext cx="1371600" cy="217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85E44F-0CF7-418A-A3B8-8765661765A6}"/>
              </a:ext>
            </a:extLst>
          </p:cNvPr>
          <p:cNvSpPr txBox="1"/>
          <p:nvPr/>
        </p:nvSpPr>
        <p:spPr>
          <a:xfrm>
            <a:off x="333375" y="3879976"/>
            <a:ext cx="4957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 happens when u(k-i) = u(k-1) for all i &gt; 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62FEAAE-F385-4DAC-B2AE-FC7A063AD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520" y="2924175"/>
            <a:ext cx="4200525" cy="362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2005-78DD-4C97-9723-55053E23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" y="65087"/>
            <a:ext cx="11506200" cy="61595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simple predictive receding horizon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FBB63-4217-4CCE-BFC9-507365918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" y="835025"/>
            <a:ext cx="10515600" cy="1004049"/>
          </a:xfrm>
        </p:spPr>
        <p:txBody>
          <a:bodyPr/>
          <a:lstStyle/>
          <a:p>
            <a:r>
              <a:rPr lang="en-US" dirty="0"/>
              <a:t>Find a predictive control law with single receding horizon move, such that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8EA51-6FA2-4A33-BFEC-2B7A6DB2C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56" y="1203896"/>
            <a:ext cx="1632117" cy="467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B683A8-FA20-421C-8C09-C9B44089DA85}"/>
              </a:ext>
            </a:extLst>
          </p:cNvPr>
          <p:cNvSpPr txBox="1"/>
          <p:nvPr/>
        </p:nvSpPr>
        <p:spPr>
          <a:xfrm>
            <a:off x="345798" y="1849348"/>
            <a:ext cx="3362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en-US" sz="2400" b="0" i="0" u="none" strike="noStrike" kern="1200" cap="none" spc="0" normalizeH="0" baseline="30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step ahead prediction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2408E-241C-4EDC-B29C-FEE3A5F08A8A}"/>
              </a:ext>
            </a:extLst>
          </p:cNvPr>
          <p:cNvSpPr txBox="1"/>
          <p:nvPr/>
        </p:nvSpPr>
        <p:spPr>
          <a:xfrm>
            <a:off x="345798" y="2786576"/>
            <a:ext cx="84764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 = J,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D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u(k + i) = 0 for i &gt; 0, i.e.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D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u(k + 1) =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D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u(k + 2) …. =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D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u(k + J-1) = 0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6530C6-3ABF-458F-ADB2-87A46BF13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30" y="4144119"/>
            <a:ext cx="4822103" cy="757760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C221961F-7587-48E1-A9F6-58A26E560703}"/>
              </a:ext>
            </a:extLst>
          </p:cNvPr>
          <p:cNvSpPr/>
          <p:nvPr/>
        </p:nvSpPr>
        <p:spPr>
          <a:xfrm>
            <a:off x="2753473" y="3942597"/>
            <a:ext cx="237377" cy="310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F5300D-3B05-4399-88B1-C188F9D972AD}"/>
              </a:ext>
            </a:extLst>
          </p:cNvPr>
          <p:cNvGrpSpPr/>
          <p:nvPr/>
        </p:nvGrpSpPr>
        <p:grpSpPr>
          <a:xfrm>
            <a:off x="3996647" y="1556424"/>
            <a:ext cx="6196098" cy="1729430"/>
            <a:chOff x="3996647" y="1556424"/>
            <a:chExt cx="6196098" cy="17294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5AABD4A-A626-4EED-A5B5-DF3EE6F4C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6647" y="1556424"/>
              <a:ext cx="6196098" cy="1153756"/>
            </a:xfrm>
            <a:prstGeom prst="rect">
              <a:avLst/>
            </a:prstGeom>
          </p:spPr>
        </p:pic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2672885E-F963-4F4A-B0AD-04F2067615EC}"/>
                </a:ext>
              </a:extLst>
            </p:cNvPr>
            <p:cNvSpPr/>
            <p:nvPr/>
          </p:nvSpPr>
          <p:spPr>
            <a:xfrm rot="16200000">
              <a:off x="6499532" y="1761806"/>
              <a:ext cx="354669" cy="1954762"/>
            </a:xfrm>
            <a:prstGeom prst="leftBrace">
              <a:avLst>
                <a:gd name="adj1" fmla="val 8333"/>
                <a:gd name="adj2" fmla="val 49451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 w="28575"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4429B2-5099-4997-9AD3-F5AF522F3998}"/>
                </a:ext>
              </a:extLst>
            </p:cNvPr>
            <p:cNvSpPr txBox="1"/>
            <p:nvPr/>
          </p:nvSpPr>
          <p:spPr>
            <a:xfrm>
              <a:off x="5927429" y="2916522"/>
              <a:ext cx="1726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Forced response</a:t>
              </a:r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B36417E7-98C0-45D7-906D-11E328D9B905}"/>
                </a:ext>
              </a:extLst>
            </p:cNvPr>
            <p:cNvSpPr/>
            <p:nvPr/>
          </p:nvSpPr>
          <p:spPr>
            <a:xfrm rot="16200000">
              <a:off x="9136328" y="1973040"/>
              <a:ext cx="218801" cy="1255479"/>
            </a:xfrm>
            <a:prstGeom prst="leftBrace">
              <a:avLst>
                <a:gd name="adj1" fmla="val 8333"/>
                <a:gd name="adj2" fmla="val 49451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 w="28575"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20FD4A-405F-48D9-A75D-418DFE07F225}"/>
                </a:ext>
              </a:extLst>
            </p:cNvPr>
            <p:cNvSpPr txBox="1"/>
            <p:nvPr/>
          </p:nvSpPr>
          <p:spPr>
            <a:xfrm>
              <a:off x="8382318" y="2856169"/>
              <a:ext cx="1504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Free response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BA1D223-46AD-49E1-80B0-3E08EFFEF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356" y="3029169"/>
            <a:ext cx="1959869" cy="45869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7FD0774-F071-4E66-9500-EDEE413823CE}"/>
              </a:ext>
            </a:extLst>
          </p:cNvPr>
          <p:cNvGrpSpPr/>
          <p:nvPr/>
        </p:nvGrpSpPr>
        <p:grpSpPr>
          <a:xfrm>
            <a:off x="1487795" y="5054903"/>
            <a:ext cx="3019615" cy="493345"/>
            <a:chOff x="1548365" y="5151426"/>
            <a:chExt cx="3019615" cy="49334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A7AEC1B-9A38-4D3C-8F55-A390ACD3C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47796" y="5151426"/>
              <a:ext cx="2420184" cy="49334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F13C6E-EA87-43D8-A317-6F96A8AEABA3}"/>
                </a:ext>
              </a:extLst>
            </p:cNvPr>
            <p:cNvSpPr txBox="1"/>
            <p:nvPr/>
          </p:nvSpPr>
          <p:spPr>
            <a:xfrm>
              <a:off x="1548365" y="5167265"/>
              <a:ext cx="778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</a:t>
              </a:r>
            </a:p>
          </p:txBody>
        </p:sp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id="{3F9DAC0F-AD74-4904-A343-4807EAD6C9BB}"/>
              </a:ext>
            </a:extLst>
          </p:cNvPr>
          <p:cNvSpPr/>
          <p:nvPr/>
        </p:nvSpPr>
        <p:spPr>
          <a:xfrm>
            <a:off x="2760226" y="4786469"/>
            <a:ext cx="237377" cy="310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6B4E154-1141-4A88-8D5A-50D2632BA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601" y="5945645"/>
            <a:ext cx="3233250" cy="847268"/>
          </a:xfrm>
          <a:prstGeom prst="rect">
            <a:avLst/>
          </a:prstGeom>
        </p:spPr>
      </p:pic>
      <p:sp>
        <p:nvSpPr>
          <p:cNvPr id="33" name="Arrow: Down 32">
            <a:extLst>
              <a:ext uri="{FF2B5EF4-FFF2-40B4-BE49-F238E27FC236}">
                <a16:creationId xmlns:a16="http://schemas.microsoft.com/office/drawing/2014/main" id="{C45AFD82-0564-4453-988F-E9CB3E6F6432}"/>
              </a:ext>
            </a:extLst>
          </p:cNvPr>
          <p:cNvSpPr/>
          <p:nvPr/>
        </p:nvSpPr>
        <p:spPr>
          <a:xfrm>
            <a:off x="2751020" y="5545942"/>
            <a:ext cx="237377" cy="310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FF878D-CA38-485C-AAA4-F5B25B5B9E4C}"/>
              </a:ext>
            </a:extLst>
          </p:cNvPr>
          <p:cNvSpPr txBox="1"/>
          <p:nvPr/>
        </p:nvSpPr>
        <p:spPr>
          <a:xfrm>
            <a:off x="6096000" y="4531985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SISO system with prediction-based control law using simple step response coefficients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1F9C69-88EB-40D8-A375-04AB393D72AE}"/>
              </a:ext>
            </a:extLst>
          </p:cNvPr>
          <p:cNvSpPr txBox="1"/>
          <p:nvPr/>
        </p:nvSpPr>
        <p:spPr>
          <a:xfrm>
            <a:off x="5528036" y="5978514"/>
            <a:ext cx="61799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are the pitfalls in this?</a:t>
            </a:r>
          </a:p>
        </p:txBody>
      </p:sp>
    </p:spTree>
    <p:extLst>
      <p:ext uri="{BB962C8B-B14F-4D97-AF65-F5344CB8AC3E}">
        <p14:creationId xmlns:p14="http://schemas.microsoft.com/office/powerpoint/2010/main" val="1199505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C72AB-334B-4834-9750-4CD538C46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120" y="5445137"/>
            <a:ext cx="4851035" cy="729601"/>
          </a:xfrm>
          <a:ln>
            <a:solidFill>
              <a:srgbClr val="00B0F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move required tend to be smaller as J increases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A9CED1-6775-4BD3-AC28-B7A5E24F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" y="65087"/>
            <a:ext cx="11506200" cy="61595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simple predictive receding horizon controller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F4DFF8-386E-4266-9E05-73A3416F6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40" y="819700"/>
            <a:ext cx="1881755" cy="754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91D91-EBDB-4748-B737-98D662A9F3AE}"/>
              </a:ext>
            </a:extLst>
          </p:cNvPr>
          <p:cNvSpPr txBox="1"/>
          <p:nvPr/>
        </p:nvSpPr>
        <p:spPr>
          <a:xfrm>
            <a:off x="2969951" y="90830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 = 3, 4, 6,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 = 5 mins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526ECB-F63F-4B2F-86CC-F582E7AD7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1536124"/>
            <a:ext cx="4851035" cy="33750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7DE55D-4769-4746-A65B-0EBC2A139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39" y="1536124"/>
            <a:ext cx="4278686" cy="34398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86C3AC-A082-426D-8D73-20CEE8B5C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92" y="5403030"/>
            <a:ext cx="2830850" cy="74182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468078-7F16-4EF6-8421-07BD1E649168}"/>
              </a:ext>
            </a:extLst>
          </p:cNvPr>
          <p:cNvSpPr txBox="1"/>
          <p:nvPr/>
        </p:nvSpPr>
        <p:spPr>
          <a:xfrm>
            <a:off x="1530715" y="3634859"/>
            <a:ext cx="268022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J increases Sj increases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6FBAA2C-357A-4052-8E7C-81051E3A560D}"/>
              </a:ext>
            </a:extLst>
          </p:cNvPr>
          <p:cNvSpPr txBox="1">
            <a:spLocks/>
          </p:cNvSpPr>
          <p:nvPr/>
        </p:nvSpPr>
        <p:spPr>
          <a:xfrm>
            <a:off x="8278933" y="5441229"/>
            <a:ext cx="3465392" cy="74182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J decreases, y becomes aggressive</a:t>
            </a:r>
          </a:p>
        </p:txBody>
      </p:sp>
    </p:spTree>
    <p:extLst>
      <p:ext uri="{BB962C8B-B14F-4D97-AF65-F5344CB8AC3E}">
        <p14:creationId xmlns:p14="http://schemas.microsoft.com/office/powerpoint/2010/main" val="3652105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8F33-7394-443D-A073-9BEE7BF6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27001"/>
            <a:ext cx="11096624" cy="625474"/>
          </a:xfrm>
        </p:spPr>
        <p:txBody>
          <a:bodyPr>
            <a:noAutofit/>
          </a:bodyPr>
          <a:lstStyle/>
          <a:p>
            <a:r>
              <a:rPr lang="en-US" sz="3200" dirty="0"/>
              <a:t>Multi input Multi output prediction models - step response (1/2)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3E820-3BFF-4A26-ACD7-07EB9C4BB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1" y="876727"/>
            <a:ext cx="6532771" cy="1218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4CE2A-F235-40E3-81AB-2E81DC861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1" y="1791095"/>
            <a:ext cx="8780856" cy="1281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E38C35-5DDA-45D2-A447-4F3CC810D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1" y="2897490"/>
            <a:ext cx="5037838" cy="1482592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3E2E6F74-2700-4D75-9AEB-72555C134815}"/>
              </a:ext>
            </a:extLst>
          </p:cNvPr>
          <p:cNvGrpSpPr/>
          <p:nvPr/>
        </p:nvGrpSpPr>
        <p:grpSpPr>
          <a:xfrm>
            <a:off x="285750" y="4461795"/>
            <a:ext cx="9620940" cy="1621108"/>
            <a:chOff x="390525" y="4918995"/>
            <a:chExt cx="9620940" cy="162110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FBF0D24-875D-456A-A83C-23C0509FFF9F}"/>
                </a:ext>
              </a:extLst>
            </p:cNvPr>
            <p:cNvGrpSpPr/>
            <p:nvPr/>
          </p:nvGrpSpPr>
          <p:grpSpPr>
            <a:xfrm>
              <a:off x="570666" y="4918995"/>
              <a:ext cx="990340" cy="1585433"/>
              <a:chOff x="377976" y="4904741"/>
              <a:chExt cx="990340" cy="1656762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5EF142E4-7A17-4D45-B424-78D02F7CF5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976" y="4904741"/>
                <a:ext cx="990340" cy="468643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37709769-3CFF-4C95-8EA5-007D7C64BA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976" y="5503226"/>
                <a:ext cx="916600" cy="394139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FE10C148-6FD3-4ED7-9F63-4B583728C5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3815" y="6113695"/>
                <a:ext cx="844921" cy="447808"/>
              </a:xfrm>
              <a:prstGeom prst="rect">
                <a:avLst/>
              </a:prstGeom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25FA4E8-BD01-48ED-A2CA-8F7DA25B6F4E}"/>
                </a:ext>
              </a:extLst>
            </p:cNvPr>
            <p:cNvGrpSpPr/>
            <p:nvPr/>
          </p:nvGrpSpPr>
          <p:grpSpPr>
            <a:xfrm>
              <a:off x="8709604" y="4944149"/>
              <a:ext cx="1066206" cy="1595954"/>
              <a:chOff x="4519644" y="4985669"/>
              <a:chExt cx="1066206" cy="1595954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896AF8E4-F693-49B1-9998-C70A76E348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80929" y="4985669"/>
                <a:ext cx="940024" cy="870392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EE5EDEE2-A8B8-4AB4-A2BE-7B9DB9D4E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19644" y="6132294"/>
                <a:ext cx="1066206" cy="449329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D9585D-EAAB-4578-AC8A-2711E6EC07F9}"/>
                </a:ext>
              </a:extLst>
            </p:cNvPr>
            <p:cNvGrpSpPr/>
            <p:nvPr/>
          </p:nvGrpSpPr>
          <p:grpSpPr>
            <a:xfrm>
              <a:off x="5806301" y="4984148"/>
              <a:ext cx="1181100" cy="1464202"/>
              <a:chOff x="4136854" y="5035903"/>
              <a:chExt cx="1181100" cy="1464202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A579D857-412D-4B0A-AB98-315D1F0D43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32234" y="5035903"/>
                <a:ext cx="990341" cy="68684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DC87E21-A8FC-44FE-A69E-55AC54F160FD}"/>
                  </a:ext>
                </a:extLst>
              </p:cNvPr>
              <p:cNvSpPr txBox="1"/>
              <p:nvPr/>
            </p:nvSpPr>
            <p:spPr>
              <a:xfrm>
                <a:off x="4136854" y="6130773"/>
                <a:ext cx="11811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D</a:t>
                </a:r>
                <a:r>
                  <a:rPr kumimoji="0" lang="en-US" alt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u(k + j-1)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570DEFE-D2C3-45AC-A5B1-43C923ADA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89661" y="5040224"/>
              <a:ext cx="2801194" cy="987878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4E66FE-D5B5-4735-A71B-66528FACB612}"/>
                </a:ext>
              </a:extLst>
            </p:cNvPr>
            <p:cNvSpPr txBox="1"/>
            <p:nvPr/>
          </p:nvSpPr>
          <p:spPr>
            <a:xfrm>
              <a:off x="2489661" y="613077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80BD851-4803-4C9D-B18B-F3C897B7892F}"/>
                </a:ext>
              </a:extLst>
            </p:cNvPr>
            <p:cNvSpPr txBox="1"/>
            <p:nvPr/>
          </p:nvSpPr>
          <p:spPr>
            <a:xfrm>
              <a:off x="3332441" y="6130773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j-1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AD54AE-2CE1-40B4-952D-C47DB6D6BD4C}"/>
                </a:ext>
              </a:extLst>
            </p:cNvPr>
            <p:cNvSpPr txBox="1"/>
            <p:nvPr/>
          </p:nvSpPr>
          <p:spPr>
            <a:xfrm>
              <a:off x="4804407" y="6130773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E67F8B62-7E18-4574-BF0A-AD386ADE13B8}"/>
                </a:ext>
              </a:extLst>
            </p:cNvPr>
            <p:cNvSpPr/>
            <p:nvPr/>
          </p:nvSpPr>
          <p:spPr>
            <a:xfrm>
              <a:off x="390525" y="4918995"/>
              <a:ext cx="215980" cy="156095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BFCF3980-7F48-4362-A605-3D14E36E40F1}"/>
                </a:ext>
              </a:extLst>
            </p:cNvPr>
            <p:cNvSpPr/>
            <p:nvPr/>
          </p:nvSpPr>
          <p:spPr>
            <a:xfrm>
              <a:off x="1464145" y="4918995"/>
              <a:ext cx="215980" cy="158111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25143318-0C8F-4D8F-9463-0B12E23DD0C6}"/>
                </a:ext>
              </a:extLst>
            </p:cNvPr>
            <p:cNvSpPr/>
            <p:nvPr/>
          </p:nvSpPr>
          <p:spPr>
            <a:xfrm>
              <a:off x="2295525" y="4984148"/>
              <a:ext cx="369012" cy="15159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7EFE6D62-1B80-4FBD-88E7-C6C06C68B9A9}"/>
                </a:ext>
              </a:extLst>
            </p:cNvPr>
            <p:cNvSpPr/>
            <p:nvPr/>
          </p:nvSpPr>
          <p:spPr>
            <a:xfrm>
              <a:off x="5290855" y="4984148"/>
              <a:ext cx="194136" cy="151595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Left Brace 44">
              <a:extLst>
                <a:ext uri="{FF2B5EF4-FFF2-40B4-BE49-F238E27FC236}">
                  <a16:creationId xmlns:a16="http://schemas.microsoft.com/office/drawing/2014/main" id="{67C6EBC0-726A-475E-B1A2-B78DD7D01652}"/>
                </a:ext>
              </a:extLst>
            </p:cNvPr>
            <p:cNvSpPr/>
            <p:nvPr/>
          </p:nvSpPr>
          <p:spPr>
            <a:xfrm>
              <a:off x="5702783" y="4984148"/>
              <a:ext cx="335541" cy="15159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ight Brace 45">
              <a:extLst>
                <a:ext uri="{FF2B5EF4-FFF2-40B4-BE49-F238E27FC236}">
                  <a16:creationId xmlns:a16="http://schemas.microsoft.com/office/drawing/2014/main" id="{44512AA3-BFE7-4079-8B25-04175C590285}"/>
                </a:ext>
              </a:extLst>
            </p:cNvPr>
            <p:cNvSpPr/>
            <p:nvPr/>
          </p:nvSpPr>
          <p:spPr>
            <a:xfrm>
              <a:off x="6987401" y="4984148"/>
              <a:ext cx="279233" cy="151595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446C722F-48FA-4B9B-9AB4-EDF99294F518}"/>
                </a:ext>
              </a:extLst>
            </p:cNvPr>
            <p:cNvSpPr/>
            <p:nvPr/>
          </p:nvSpPr>
          <p:spPr>
            <a:xfrm>
              <a:off x="8429625" y="4944149"/>
              <a:ext cx="279233" cy="153579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ight Brace 47">
              <a:extLst>
                <a:ext uri="{FF2B5EF4-FFF2-40B4-BE49-F238E27FC236}">
                  <a16:creationId xmlns:a16="http://schemas.microsoft.com/office/drawing/2014/main" id="{073FBBD7-DD77-43AA-90FD-B96318D95D72}"/>
                </a:ext>
              </a:extLst>
            </p:cNvPr>
            <p:cNvSpPr/>
            <p:nvPr/>
          </p:nvSpPr>
          <p:spPr>
            <a:xfrm>
              <a:off x="9732232" y="4951571"/>
              <a:ext cx="279233" cy="151595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AED2200-7C6C-45F2-81B8-B54C7511DEFB}"/>
                </a:ext>
              </a:extLst>
            </p:cNvPr>
            <p:cNvSpPr txBox="1"/>
            <p:nvPr/>
          </p:nvSpPr>
          <p:spPr>
            <a:xfrm>
              <a:off x="1857197" y="5417161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6EB4A4B-FBE3-419A-A78B-2615FD2B1ED9}"/>
                </a:ext>
              </a:extLst>
            </p:cNvPr>
            <p:cNvSpPr txBox="1"/>
            <p:nvPr/>
          </p:nvSpPr>
          <p:spPr>
            <a:xfrm>
              <a:off x="7682156" y="538791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</a:t>
              </a:r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D90BC3-CAFA-45DF-9613-FBB30D86C0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17048" y="6150845"/>
            <a:ext cx="3964875" cy="6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23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C470F-6F85-4441-BBF7-BFE1079E1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1" y="1022702"/>
            <a:ext cx="6210299" cy="436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Principle of superposition: Example 2 inputs and 2 outputs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CE0529-E2A9-4148-9C6A-6A8D4E157C4D}"/>
              </a:ext>
            </a:extLst>
          </p:cNvPr>
          <p:cNvSpPr txBox="1">
            <a:spLocks/>
          </p:cNvSpPr>
          <p:nvPr/>
        </p:nvSpPr>
        <p:spPr>
          <a:xfrm>
            <a:off x="190501" y="146051"/>
            <a:ext cx="11096624" cy="625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Multi input Multi output prediction models - step response (2/2)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8B0AD2-6309-4500-8DA6-A71364233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1" y="1432704"/>
            <a:ext cx="4692240" cy="12027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4168B0-854E-4BE9-ADC5-B1C5BF312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2704"/>
            <a:ext cx="4944331" cy="132832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6C1268ED-048F-4A59-8DBF-E00A20F74847}"/>
              </a:ext>
            </a:extLst>
          </p:cNvPr>
          <p:cNvGrpSpPr/>
          <p:nvPr/>
        </p:nvGrpSpPr>
        <p:grpSpPr>
          <a:xfrm>
            <a:off x="190501" y="3437859"/>
            <a:ext cx="4238624" cy="999964"/>
            <a:chOff x="6606283" y="1133584"/>
            <a:chExt cx="4301216" cy="111965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5E4D0CB-56CF-4D5D-9EE7-4EA47BB42218}"/>
                </a:ext>
              </a:extLst>
            </p:cNvPr>
            <p:cNvGrpSpPr/>
            <p:nvPr/>
          </p:nvGrpSpPr>
          <p:grpSpPr>
            <a:xfrm>
              <a:off x="6726188" y="1133584"/>
              <a:ext cx="4011468" cy="552450"/>
              <a:chOff x="6726188" y="1133584"/>
              <a:chExt cx="4011468" cy="552450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D08B6CD-D114-405E-A9FE-0AEF7ACB8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18256" y="1133584"/>
                <a:ext cx="2819400" cy="55245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34556A-1601-499C-BFAC-AB6288FC95F5}"/>
                  </a:ext>
                </a:extLst>
              </p:cNvPr>
              <p:cNvSpPr txBox="1"/>
              <p:nvPr/>
            </p:nvSpPr>
            <p:spPr>
              <a:xfrm>
                <a:off x="6726188" y="1236604"/>
                <a:ext cx="1028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‘r’ inputs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18274F-4352-4AA7-9457-2C380EC1B249}"/>
                </a:ext>
              </a:extLst>
            </p:cNvPr>
            <p:cNvGrpSpPr/>
            <p:nvPr/>
          </p:nvGrpSpPr>
          <p:grpSpPr>
            <a:xfrm>
              <a:off x="6606283" y="1786514"/>
              <a:ext cx="4301216" cy="466725"/>
              <a:chOff x="6606283" y="1786514"/>
              <a:chExt cx="4301216" cy="466725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F40C25B-7CAE-437A-BFE4-738B6F997F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83324" y="1786514"/>
                <a:ext cx="2924175" cy="466725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7F2D9F-AB2C-49CF-99A4-34BE60687523}"/>
                  </a:ext>
                </a:extLst>
              </p:cNvPr>
              <p:cNvSpPr txBox="1"/>
              <p:nvPr/>
            </p:nvSpPr>
            <p:spPr>
              <a:xfrm>
                <a:off x="6606283" y="1883907"/>
                <a:ext cx="1268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‘m’ outputs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54E470-A131-458D-9244-7CE07F119AD1}"/>
              </a:ext>
            </a:extLst>
          </p:cNvPr>
          <p:cNvGrpSpPr/>
          <p:nvPr/>
        </p:nvGrpSpPr>
        <p:grpSpPr>
          <a:xfrm>
            <a:off x="5046849" y="3282458"/>
            <a:ext cx="5661769" cy="1467138"/>
            <a:chOff x="5708908" y="2701779"/>
            <a:chExt cx="6179520" cy="132984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0D59235-D049-43D4-809E-984D7014E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9856" y="2701779"/>
              <a:ext cx="4158572" cy="132984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D7D2E29-EC17-4836-B4D8-95A93B90B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8908" y="2737736"/>
              <a:ext cx="2020948" cy="1232939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A4C7BA3-1432-40F7-AEE2-144F2EABCA07}"/>
              </a:ext>
            </a:extLst>
          </p:cNvPr>
          <p:cNvSpPr txBox="1"/>
          <p:nvPr/>
        </p:nvSpPr>
        <p:spPr>
          <a:xfrm>
            <a:off x="3486068" y="2819142"/>
            <a:ext cx="508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 step ahead predictions for M future control moves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16BD27B-8111-4A65-8986-2221ABBD83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05" y="5080001"/>
            <a:ext cx="4801436" cy="71695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AAFDC73-02FB-42BC-926E-68088EC938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6849" y="4858448"/>
            <a:ext cx="3002747" cy="17042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047A30D-2AC9-4187-977E-BE0BAB4979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61078" y="5061901"/>
            <a:ext cx="3162301" cy="129735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C63D769-74AC-45A5-8C8D-FBE74437848C}"/>
              </a:ext>
            </a:extLst>
          </p:cNvPr>
          <p:cNvSpPr txBox="1"/>
          <p:nvPr/>
        </p:nvSpPr>
        <p:spPr>
          <a:xfrm>
            <a:off x="1988520" y="6042881"/>
            <a:ext cx="103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Forced</a:t>
            </a:r>
          </a:p>
          <a:p>
            <a:r>
              <a:rPr lang="en-US" dirty="0">
                <a:solidFill>
                  <a:srgbClr val="FF0000"/>
                </a:solidFill>
              </a:rPr>
              <a:t>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1A44FE-68C5-4D16-AE78-752136C4765A}"/>
              </a:ext>
            </a:extLst>
          </p:cNvPr>
          <p:cNvSpPr txBox="1"/>
          <p:nvPr/>
        </p:nvSpPr>
        <p:spPr>
          <a:xfrm>
            <a:off x="3671831" y="6006184"/>
            <a:ext cx="103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Free</a:t>
            </a:r>
          </a:p>
          <a:p>
            <a:r>
              <a:rPr lang="en-US" dirty="0">
                <a:solidFill>
                  <a:srgbClr val="00B050"/>
                </a:solidFill>
              </a:rPr>
              <a:t>response</a:t>
            </a: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410AAACB-F6AF-471B-83DD-8230B75C2226}"/>
              </a:ext>
            </a:extLst>
          </p:cNvPr>
          <p:cNvSpPr/>
          <p:nvPr/>
        </p:nvSpPr>
        <p:spPr>
          <a:xfrm rot="16200000">
            <a:off x="2365694" y="5712275"/>
            <a:ext cx="207583" cy="5057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B9A2F052-EB06-45EB-BC12-173B0613F224}"/>
              </a:ext>
            </a:extLst>
          </p:cNvPr>
          <p:cNvSpPr/>
          <p:nvPr/>
        </p:nvSpPr>
        <p:spPr>
          <a:xfrm rot="16200000">
            <a:off x="3901805" y="5686216"/>
            <a:ext cx="207583" cy="5057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1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/>
      <p:bldP spid="39" grpId="0"/>
      <p:bldP spid="40" grpId="0"/>
      <p:bldP spid="41" grpId="0" animBg="1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587A-F0B1-4DAB-87F6-8196192F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0"/>
            <a:ext cx="10382250" cy="787400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7CFBA-4316-4D7B-B5E5-AAB064772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7" y="2285965"/>
            <a:ext cx="6243318" cy="2852925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KEY ELEMENTS OF MPC</a:t>
            </a:r>
          </a:p>
          <a:p>
            <a:r>
              <a:rPr lang="en-US" sz="2000" dirty="0"/>
              <a:t>Prediction Model</a:t>
            </a:r>
          </a:p>
          <a:p>
            <a:pPr lvl="1"/>
            <a:r>
              <a:rPr lang="en-US" sz="1800" dirty="0"/>
              <a:t>Effect of past actions onto the future </a:t>
            </a:r>
            <a:r>
              <a:rPr lang="en-US" sz="1800" b="1" dirty="0"/>
              <a:t>(implemented)</a:t>
            </a:r>
          </a:p>
          <a:p>
            <a:pPr lvl="1"/>
            <a:r>
              <a:rPr lang="en-US" sz="1800" dirty="0"/>
              <a:t>Effect of current and future actions (</a:t>
            </a:r>
            <a:r>
              <a:rPr lang="en-US" sz="1800" b="1" dirty="0"/>
              <a:t>to be implemented</a:t>
            </a:r>
            <a:r>
              <a:rPr lang="en-US" sz="1800" dirty="0"/>
              <a:t>)</a:t>
            </a:r>
          </a:p>
          <a:p>
            <a:r>
              <a:rPr lang="en-US" sz="2000" b="1" dirty="0"/>
              <a:t>Objectives</a:t>
            </a:r>
            <a:r>
              <a:rPr lang="en-US" sz="2000" dirty="0"/>
              <a:t> with </a:t>
            </a:r>
            <a:r>
              <a:rPr lang="en-US" sz="1800" dirty="0"/>
              <a:t>Constraints to be met on Input action, Output deviations</a:t>
            </a:r>
          </a:p>
          <a:p>
            <a:r>
              <a:rPr lang="en-US" sz="2000" dirty="0"/>
              <a:t>Optimizer to obtain the control actions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2738E-B927-426D-B2A7-3ACC9529F76E}"/>
              </a:ext>
            </a:extLst>
          </p:cNvPr>
          <p:cNvSpPr txBox="1"/>
          <p:nvPr/>
        </p:nvSpPr>
        <p:spPr>
          <a:xfrm>
            <a:off x="123825" y="637114"/>
            <a:ext cx="11601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Second definition of MPC:</a:t>
            </a:r>
          </a:p>
          <a:p>
            <a:r>
              <a:rPr lang="en-US" sz="2000" dirty="0"/>
              <a:t>MPC is a controller which uses </a:t>
            </a:r>
            <a:r>
              <a:rPr lang="en-US" sz="2000" dirty="0">
                <a:solidFill>
                  <a:srgbClr val="FF0000"/>
                </a:solidFill>
              </a:rPr>
              <a:t>prediction that includes the effect of past and future control actions </a:t>
            </a:r>
            <a:r>
              <a:rPr lang="en-US" sz="2000" dirty="0"/>
              <a:t>such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that to </a:t>
            </a:r>
            <a:r>
              <a:rPr lang="en-US" sz="2000" dirty="0">
                <a:solidFill>
                  <a:srgbClr val="00B050"/>
                </a:solidFill>
              </a:rPr>
              <a:t>satisfy the desired objectives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C000"/>
                </a:solidFill>
              </a:rPr>
              <a:t>without violation of constraints </a:t>
            </a:r>
            <a:r>
              <a:rPr lang="en-US" sz="2000" dirty="0">
                <a:solidFill>
                  <a:srgbClr val="0070C0"/>
                </a:solidFill>
              </a:rPr>
              <a:t>but implements only the first time-step action at </a:t>
            </a:r>
            <a:r>
              <a:rPr lang="en-US" sz="2000" b="1" dirty="0"/>
              <a:t>EVERY TIME STEP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B8F9E1-3FEA-4178-B36B-3E75FEA5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07" y="2078902"/>
            <a:ext cx="3861908" cy="27001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2BAB9B-90EF-4738-BECE-C642457FFAA7}"/>
              </a:ext>
            </a:extLst>
          </p:cNvPr>
          <p:cNvSpPr txBox="1"/>
          <p:nvPr/>
        </p:nvSpPr>
        <p:spPr>
          <a:xfrm>
            <a:off x="772796" y="5498683"/>
            <a:ext cx="10952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Implementing the first step and re-computing the control trajectory at each time step is called </a:t>
            </a:r>
            <a:r>
              <a:rPr lang="en-US" sz="2400" dirty="0">
                <a:solidFill>
                  <a:srgbClr val="C00000"/>
                </a:solidFill>
              </a:rPr>
              <a:t>Receding Horizon control</a:t>
            </a:r>
          </a:p>
        </p:txBody>
      </p:sp>
    </p:spTree>
    <p:extLst>
      <p:ext uri="{BB962C8B-B14F-4D97-AF65-F5344CB8AC3E}">
        <p14:creationId xmlns:p14="http://schemas.microsoft.com/office/powerpoint/2010/main" val="167201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8B1A42-D84A-4A84-86AE-75E1710B7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2" y="2134394"/>
            <a:ext cx="8982075" cy="3733800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80634E8-F727-4AE1-8DF2-75B4823F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73" y="231562"/>
            <a:ext cx="9949665" cy="629444"/>
          </a:xfrm>
        </p:spPr>
        <p:txBody>
          <a:bodyPr>
            <a:normAutofit fontScale="90000"/>
          </a:bodyPr>
          <a:lstStyle/>
          <a:p>
            <a:r>
              <a:rPr lang="en-US" dirty="0"/>
              <a:t>Receding Horizon Control</a:t>
            </a:r>
          </a:p>
        </p:txBody>
      </p:sp>
    </p:spTree>
    <p:extLst>
      <p:ext uri="{BB962C8B-B14F-4D97-AF65-F5344CB8AC3E}">
        <p14:creationId xmlns:p14="http://schemas.microsoft.com/office/powerpoint/2010/main" val="215284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A2DB51-295A-47AC-89F3-DB0F89678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350" y="2139156"/>
            <a:ext cx="8877300" cy="3724275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8009AE-F5B5-4706-B879-CE50C2B5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73" y="231562"/>
            <a:ext cx="9949665" cy="629444"/>
          </a:xfrm>
        </p:spPr>
        <p:txBody>
          <a:bodyPr>
            <a:normAutofit fontScale="90000"/>
          </a:bodyPr>
          <a:lstStyle/>
          <a:p>
            <a:r>
              <a:rPr lang="en-US" dirty="0"/>
              <a:t>Receding Horizon Control</a:t>
            </a:r>
          </a:p>
        </p:txBody>
      </p:sp>
    </p:spTree>
    <p:extLst>
      <p:ext uri="{BB962C8B-B14F-4D97-AF65-F5344CB8AC3E}">
        <p14:creationId xmlns:p14="http://schemas.microsoft.com/office/powerpoint/2010/main" val="27403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F0B29-A23A-4C09-A61E-DA21B5656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2124869"/>
            <a:ext cx="8953500" cy="375285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A19FEC1-679D-4CA6-83ED-893892D59656}"/>
              </a:ext>
            </a:extLst>
          </p:cNvPr>
          <p:cNvSpPr txBox="1">
            <a:spLocks/>
          </p:cNvSpPr>
          <p:nvPr/>
        </p:nvSpPr>
        <p:spPr>
          <a:xfrm>
            <a:off x="252573" y="231562"/>
            <a:ext cx="9949665" cy="629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Receding Horizon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6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A0B26-8D8B-49DD-9229-D07DB9A84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350" y="2110581"/>
            <a:ext cx="8877300" cy="378142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CCD6508-BBB8-4182-9645-06C81EC56DFF}"/>
              </a:ext>
            </a:extLst>
          </p:cNvPr>
          <p:cNvSpPr txBox="1">
            <a:spLocks/>
          </p:cNvSpPr>
          <p:nvPr/>
        </p:nvSpPr>
        <p:spPr>
          <a:xfrm>
            <a:off x="252573" y="231562"/>
            <a:ext cx="9949665" cy="629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Receding Horizon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5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2DC1-1D1D-4E66-9936-E1BF7701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172402"/>
            <a:ext cx="8458200" cy="508635"/>
          </a:xfrm>
        </p:spPr>
        <p:txBody>
          <a:bodyPr>
            <a:normAutofit fontScale="90000"/>
          </a:bodyPr>
          <a:lstStyle/>
          <a:p>
            <a:r>
              <a:rPr lang="en-US" dirty="0"/>
              <a:t>Receding Horizon Control/ MPC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4C1AA8-988D-4C97-ADF2-1B2026B90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39" y="859197"/>
            <a:ext cx="11027411" cy="22078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Implementation steps ONLINE</a:t>
            </a:r>
          </a:p>
          <a:p>
            <a:pPr marL="514350" indent="-514350">
              <a:buAutoNum type="arabicPeriod"/>
            </a:pPr>
            <a:r>
              <a:rPr lang="en-US" dirty="0"/>
              <a:t>Obtain the current measurements of states</a:t>
            </a:r>
          </a:p>
          <a:p>
            <a:pPr marL="514350" indent="-514350">
              <a:buAutoNum type="arabicPeriod"/>
            </a:pPr>
            <a:r>
              <a:rPr lang="en-US" dirty="0"/>
              <a:t>Compute the optimal finite horizon control sequence (u</a:t>
            </a:r>
            <a:r>
              <a:rPr lang="en-US" baseline="-25000" dirty="0"/>
              <a:t>k</a:t>
            </a:r>
            <a:r>
              <a:rPr lang="en-US" dirty="0"/>
              <a:t>, u</a:t>
            </a:r>
            <a:r>
              <a:rPr lang="en-US" baseline="-25000" dirty="0"/>
              <a:t>k+1</a:t>
            </a:r>
            <a:r>
              <a:rPr lang="en-US" dirty="0"/>
              <a:t>, …</a:t>
            </a:r>
            <a:r>
              <a:rPr lang="en-US" dirty="0" err="1"/>
              <a:t>u</a:t>
            </a:r>
            <a:r>
              <a:rPr lang="en-US" baseline="-25000" dirty="0" err="1"/>
              <a:t>M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Implement first move u</a:t>
            </a:r>
            <a:r>
              <a:rPr lang="en-US" baseline="-25000" dirty="0"/>
              <a:t>k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/>
              <a:t>Repeat from Step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FFAF0-560A-41DF-AD1D-DB2E867781B2}"/>
              </a:ext>
            </a:extLst>
          </p:cNvPr>
          <p:cNvSpPr txBox="1"/>
          <p:nvPr/>
        </p:nvSpPr>
        <p:spPr>
          <a:xfrm>
            <a:off x="6645666" y="3074738"/>
            <a:ext cx="5359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are </a:t>
            </a:r>
            <a:r>
              <a:rPr lang="en-US" sz="2800" u="sng" dirty="0">
                <a:solidFill>
                  <a:srgbClr val="00B0F0"/>
                </a:solidFill>
              </a:rPr>
              <a:t>offline activities </a:t>
            </a:r>
            <a:r>
              <a:rPr lang="en-US" sz="2800" dirty="0"/>
              <a:t>for a MPC controller?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E2AE8-3B40-441B-918A-C90DC7003B3D}"/>
              </a:ext>
            </a:extLst>
          </p:cNvPr>
          <p:cNvSpPr/>
          <p:nvPr/>
        </p:nvSpPr>
        <p:spPr>
          <a:xfrm>
            <a:off x="2752723" y="3659514"/>
            <a:ext cx="2247895" cy="1445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MPC Controller</a:t>
            </a:r>
          </a:p>
          <a:p>
            <a:pPr algn="ctr"/>
            <a:r>
              <a:rPr lang="en-US" dirty="0"/>
              <a:t>at each time step (k)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C1B4AB-567D-4117-9FE9-E47AE7065A8A}"/>
              </a:ext>
            </a:extLst>
          </p:cNvPr>
          <p:cNvCxnSpPr/>
          <p:nvPr/>
        </p:nvCxnSpPr>
        <p:spPr>
          <a:xfrm>
            <a:off x="1402714" y="3977285"/>
            <a:ext cx="127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262688-80D1-4A7D-921D-C19752B64BF9}"/>
              </a:ext>
            </a:extLst>
          </p:cNvPr>
          <p:cNvCxnSpPr/>
          <p:nvPr/>
        </p:nvCxnSpPr>
        <p:spPr>
          <a:xfrm>
            <a:off x="1402714" y="4321484"/>
            <a:ext cx="127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0FC1F6-0059-40BB-A400-B80183E06A91}"/>
              </a:ext>
            </a:extLst>
          </p:cNvPr>
          <p:cNvCxnSpPr/>
          <p:nvPr/>
        </p:nvCxnSpPr>
        <p:spPr>
          <a:xfrm>
            <a:off x="1402714" y="4654859"/>
            <a:ext cx="127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E871DC-E61B-4AF6-8C78-FE1B9E1AC53A}"/>
              </a:ext>
            </a:extLst>
          </p:cNvPr>
          <p:cNvSpPr txBox="1"/>
          <p:nvPr/>
        </p:nvSpPr>
        <p:spPr>
          <a:xfrm>
            <a:off x="908840" y="3659513"/>
            <a:ext cx="12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 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82F44-6F26-4A4A-8D26-9DC1D5B5A7ED}"/>
              </a:ext>
            </a:extLst>
          </p:cNvPr>
          <p:cNvSpPr txBox="1"/>
          <p:nvPr/>
        </p:nvSpPr>
        <p:spPr>
          <a:xfrm>
            <a:off x="126364" y="3997422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measurements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EE8AB-2DAD-4B2A-8D6A-0DE2AAA33F21}"/>
              </a:ext>
            </a:extLst>
          </p:cNvPr>
          <p:cNvSpPr txBox="1"/>
          <p:nvPr/>
        </p:nvSpPr>
        <p:spPr>
          <a:xfrm>
            <a:off x="278764" y="4346827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 measurements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EF0767-8F24-4690-AE34-C1439D754BC4}"/>
              </a:ext>
            </a:extLst>
          </p:cNvPr>
          <p:cNvCxnSpPr/>
          <p:nvPr/>
        </p:nvCxnSpPr>
        <p:spPr>
          <a:xfrm flipV="1">
            <a:off x="3105149" y="5129792"/>
            <a:ext cx="0" cy="63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DC761C-1189-4644-9DE2-1196CB5479E8}"/>
              </a:ext>
            </a:extLst>
          </p:cNvPr>
          <p:cNvCxnSpPr/>
          <p:nvPr/>
        </p:nvCxnSpPr>
        <p:spPr>
          <a:xfrm flipV="1">
            <a:off x="3609974" y="5129792"/>
            <a:ext cx="0" cy="63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772D0A-86B3-4A3E-86AA-F7EBAE3E90BF}"/>
              </a:ext>
            </a:extLst>
          </p:cNvPr>
          <p:cNvCxnSpPr/>
          <p:nvPr/>
        </p:nvCxnSpPr>
        <p:spPr>
          <a:xfrm flipV="1">
            <a:off x="4152899" y="5129792"/>
            <a:ext cx="0" cy="63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6B8C31-FB4F-4B4C-920B-CF1C857C8366}"/>
              </a:ext>
            </a:extLst>
          </p:cNvPr>
          <p:cNvSpPr txBox="1"/>
          <p:nvPr/>
        </p:nvSpPr>
        <p:spPr>
          <a:xfrm rot="16200000">
            <a:off x="2591327" y="566113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E9530-3816-41FC-B243-6028DC937D65}"/>
              </a:ext>
            </a:extLst>
          </p:cNvPr>
          <p:cNvSpPr txBox="1"/>
          <p:nvPr/>
        </p:nvSpPr>
        <p:spPr>
          <a:xfrm rot="16200000">
            <a:off x="2911325" y="5661133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EF2A0D-0DC4-4ADF-869C-DF3DAFD63D2A}"/>
              </a:ext>
            </a:extLst>
          </p:cNvPr>
          <p:cNvSpPr txBox="1"/>
          <p:nvPr/>
        </p:nvSpPr>
        <p:spPr>
          <a:xfrm rot="16200000">
            <a:off x="3426434" y="5661133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442ABD-B936-4006-90A2-6D50BF8AD0A2}"/>
              </a:ext>
            </a:extLst>
          </p:cNvPr>
          <p:cNvCxnSpPr/>
          <p:nvPr/>
        </p:nvCxnSpPr>
        <p:spPr>
          <a:xfrm flipV="1">
            <a:off x="4671617" y="5168679"/>
            <a:ext cx="0" cy="63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8933D0-E4B9-43DC-9DA3-E74B71BB7457}"/>
              </a:ext>
            </a:extLst>
          </p:cNvPr>
          <p:cNvSpPr txBox="1"/>
          <p:nvPr/>
        </p:nvSpPr>
        <p:spPr>
          <a:xfrm rot="16200000">
            <a:off x="4160788" y="5700020"/>
            <a:ext cx="80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91BA63-B635-4B7B-983A-682016D36748}"/>
              </a:ext>
            </a:extLst>
          </p:cNvPr>
          <p:cNvSpPr txBox="1"/>
          <p:nvPr/>
        </p:nvSpPr>
        <p:spPr>
          <a:xfrm>
            <a:off x="6707666" y="4182070"/>
            <a:ext cx="50625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Identifying a model – system identification – 60-70% of effort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Identifying the objectives and cost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Tuning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6123E0-D997-4A82-8C72-9C7B67527100}"/>
              </a:ext>
            </a:extLst>
          </p:cNvPr>
          <p:cNvCxnSpPr>
            <a:stCxn id="4" idx="3"/>
          </p:cNvCxnSpPr>
          <p:nvPr/>
        </p:nvCxnSpPr>
        <p:spPr>
          <a:xfrm>
            <a:off x="5000618" y="4382457"/>
            <a:ext cx="782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C4352E6-0A3A-4950-92B7-2E9B563549B6}"/>
              </a:ext>
            </a:extLst>
          </p:cNvPr>
          <p:cNvSpPr txBox="1"/>
          <p:nvPr/>
        </p:nvSpPr>
        <p:spPr>
          <a:xfrm>
            <a:off x="5000618" y="4028845"/>
            <a:ext cx="1645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</a:t>
            </a:r>
            <a:r>
              <a:rPr lang="en-US" b="1" baseline="-25000" dirty="0">
                <a:solidFill>
                  <a:srgbClr val="FF0000"/>
                </a:solidFill>
              </a:rPr>
              <a:t>k</a:t>
            </a:r>
            <a:r>
              <a:rPr lang="en-US" b="1" dirty="0">
                <a:solidFill>
                  <a:srgbClr val="FF0000"/>
                </a:solidFill>
              </a:rPr>
              <a:t>, u</a:t>
            </a:r>
            <a:r>
              <a:rPr lang="en-US" b="1" baseline="-25000" dirty="0">
                <a:solidFill>
                  <a:srgbClr val="FF0000"/>
                </a:solidFill>
              </a:rPr>
              <a:t>k+1</a:t>
            </a:r>
            <a:r>
              <a:rPr lang="en-US" b="1" dirty="0">
                <a:solidFill>
                  <a:srgbClr val="FF0000"/>
                </a:solidFill>
              </a:rPr>
              <a:t>, …</a:t>
            </a:r>
            <a:r>
              <a:rPr lang="en-US" b="1" dirty="0" err="1">
                <a:solidFill>
                  <a:srgbClr val="FF0000"/>
                </a:solidFill>
              </a:rPr>
              <a:t>u</a:t>
            </a:r>
            <a:r>
              <a:rPr lang="en-US" b="1" baseline="-25000" dirty="0" err="1">
                <a:solidFill>
                  <a:srgbClr val="FF0000"/>
                </a:solidFill>
              </a:rPr>
              <a:t>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7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  <p:bldP spid="4" grpId="0" animBg="1"/>
      <p:bldP spid="11" grpId="0"/>
      <p:bldP spid="12" grpId="0"/>
      <p:bldP spid="13" grpId="0"/>
      <p:bldP spid="18" grpId="0"/>
      <p:bldP spid="19" grpId="0"/>
      <p:bldP spid="20" grpId="0"/>
      <p:bldP spid="22" grpId="0"/>
      <p:bldP spid="2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3C83-903A-4C02-833A-BA5A4080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66218"/>
            <a:ext cx="10515600" cy="1325563"/>
          </a:xfrm>
        </p:spPr>
        <p:txBody>
          <a:bodyPr/>
          <a:lstStyle/>
          <a:p>
            <a:r>
              <a:rPr lang="en-US" dirty="0"/>
              <a:t>Prediction models in MPC</a:t>
            </a:r>
          </a:p>
        </p:txBody>
      </p:sp>
    </p:spTree>
    <p:extLst>
      <p:ext uri="{BB962C8B-B14F-4D97-AF65-F5344CB8AC3E}">
        <p14:creationId xmlns:p14="http://schemas.microsoft.com/office/powerpoint/2010/main" val="108779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31B5-F845-4CF1-9B63-29643D87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04774"/>
            <a:ext cx="10125075" cy="711200"/>
          </a:xfrm>
        </p:spPr>
        <p:txBody>
          <a:bodyPr/>
          <a:lstStyle/>
          <a:p>
            <a:r>
              <a:rPr lang="en-US" dirty="0"/>
              <a:t>Dynamic prediction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2F39-5ED0-40C5-A576-CE55AB78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995363"/>
            <a:ext cx="6877050" cy="1311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Model types</a:t>
            </a:r>
          </a:p>
          <a:p>
            <a:r>
              <a:rPr lang="en-US" dirty="0"/>
              <a:t>Physics/ first principles based</a:t>
            </a:r>
          </a:p>
          <a:p>
            <a:r>
              <a:rPr lang="en-US" dirty="0"/>
              <a:t>Data-based (or empirical)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E01A6-E237-4413-90B7-2D052E8AB2FB}"/>
              </a:ext>
            </a:extLst>
          </p:cNvPr>
          <p:cNvSpPr txBox="1"/>
          <p:nvPr/>
        </p:nvSpPr>
        <p:spPr>
          <a:xfrm>
            <a:off x="295275" y="2609481"/>
            <a:ext cx="5133975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Input/ Output Relationships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Linear (L) or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non-linear (NL)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E5468-2E50-4450-A632-F9C6E7F236AA}"/>
              </a:ext>
            </a:extLst>
          </p:cNvPr>
          <p:cNvSpPr txBox="1"/>
          <p:nvPr/>
        </p:nvSpPr>
        <p:spPr>
          <a:xfrm>
            <a:off x="370879" y="3982463"/>
            <a:ext cx="1145024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Types of LINEAR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B0F0"/>
                </a:solidFill>
              </a:rPr>
              <a:t>Impulse response </a:t>
            </a:r>
            <a:r>
              <a:rPr lang="en-US" sz="2600" dirty="0"/>
              <a:t>coefficients </a:t>
            </a:r>
            <a:r>
              <a:rPr lang="en-US" sz="2600" dirty="0">
                <a:solidFill>
                  <a:srgbClr val="C00000"/>
                </a:solidFill>
              </a:rPr>
              <a:t>(Linear, Stable, data based)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B050"/>
                </a:solidFill>
              </a:rPr>
              <a:t>Step response </a:t>
            </a:r>
            <a:r>
              <a:rPr lang="en-US" sz="2600" dirty="0"/>
              <a:t>coefficients – Large industry adoption </a:t>
            </a:r>
            <a:r>
              <a:rPr lang="en-US" sz="2600" dirty="0">
                <a:solidFill>
                  <a:srgbClr val="C00000"/>
                </a:solidFill>
              </a:rPr>
              <a:t>(Linear, Stable, data based)</a:t>
            </a:r>
            <a:r>
              <a:rPr lang="en-US" sz="26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C00000"/>
                </a:solidFill>
              </a:rPr>
              <a:t>State-space</a:t>
            </a:r>
            <a:r>
              <a:rPr lang="en-US" sz="2600" dirty="0"/>
              <a:t> – Recent applications such autonomous vehicles, robots, satellite systems (</a:t>
            </a:r>
            <a:r>
              <a:rPr lang="en-US" sz="2600" dirty="0">
                <a:solidFill>
                  <a:srgbClr val="0070C0"/>
                </a:solidFill>
              </a:rPr>
              <a:t>Linear, Non-linear, Stable/ Unstable, physics and data based</a:t>
            </a:r>
            <a:r>
              <a:rPr lang="en-US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105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4322</TotalTime>
  <Words>708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Office Theme</vt:lpstr>
      <vt:lpstr>Equation</vt:lpstr>
      <vt:lpstr>Modern Control Theory</vt:lpstr>
      <vt:lpstr>RECAP</vt:lpstr>
      <vt:lpstr>Receding Horizon Control</vt:lpstr>
      <vt:lpstr>Receding Horizon Control</vt:lpstr>
      <vt:lpstr>PowerPoint Presentation</vt:lpstr>
      <vt:lpstr>PowerPoint Presentation</vt:lpstr>
      <vt:lpstr>Receding Horizon Control/ MPC</vt:lpstr>
      <vt:lpstr>Prediction models in MPC</vt:lpstr>
      <vt:lpstr>Dynamic prediction models</vt:lpstr>
      <vt:lpstr>Discrete impulse response models</vt:lpstr>
      <vt:lpstr>Step Response models (1/4)</vt:lpstr>
      <vt:lpstr>Step response predictions (2/4)</vt:lpstr>
      <vt:lpstr>Step response predictions (3/4)</vt:lpstr>
      <vt:lpstr>Step response prediction (4/4)</vt:lpstr>
      <vt:lpstr>Example – simple predictive receding horizon controller</vt:lpstr>
      <vt:lpstr>Example – simple predictive receding horizon controller</vt:lpstr>
      <vt:lpstr>Multi input Multi output prediction models - step response (1/2)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Ranganathan</dc:creator>
  <cp:lastModifiedBy>Ranganathan Srinivasan</cp:lastModifiedBy>
  <cp:revision>114</cp:revision>
  <dcterms:created xsi:type="dcterms:W3CDTF">2021-09-16T08:41:24Z</dcterms:created>
  <dcterms:modified xsi:type="dcterms:W3CDTF">2022-10-11T05:23:36Z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46e5e1-5d42-4630-bacd-c69bfdcbd5e8_Enabled">
    <vt:lpwstr>true</vt:lpwstr>
  </property>
  <property fmtid="{D5CDD505-2E9C-101B-9397-08002B2CF9AE}" pid="3" name="MSIP_Label_d546e5e1-5d42-4630-bacd-c69bfdcbd5e8_SetDate">
    <vt:lpwstr>2021-09-29T02:41:17Z</vt:lpwstr>
  </property>
  <property fmtid="{D5CDD505-2E9C-101B-9397-08002B2CF9AE}" pid="4" name="MSIP_Label_d546e5e1-5d42-4630-bacd-c69bfdcbd5e8_Method">
    <vt:lpwstr>Standard</vt:lpwstr>
  </property>
  <property fmtid="{D5CDD505-2E9C-101B-9397-08002B2CF9AE}" pid="5" name="MSIP_Label_d546e5e1-5d42-4630-bacd-c69bfdcbd5e8_Name">
    <vt:lpwstr>d546e5e1-5d42-4630-bacd-c69bfdcbd5e8</vt:lpwstr>
  </property>
  <property fmtid="{D5CDD505-2E9C-101B-9397-08002B2CF9AE}" pid="6" name="MSIP_Label_d546e5e1-5d42-4630-bacd-c69bfdcbd5e8_SiteId">
    <vt:lpwstr>96ece526-9c7d-48b0-8daf-8b93c90a5d18</vt:lpwstr>
  </property>
  <property fmtid="{D5CDD505-2E9C-101B-9397-08002B2CF9AE}" pid="7" name="MSIP_Label_d546e5e1-5d42-4630-bacd-c69bfdcbd5e8_ActionId">
    <vt:lpwstr>d9f3bbd7-cc93-4954-a982-b310b4a01300</vt:lpwstr>
  </property>
  <property fmtid="{D5CDD505-2E9C-101B-9397-08002B2CF9AE}" pid="8" name="MSIP_Label_d546e5e1-5d42-4630-bacd-c69bfdcbd5e8_ContentBits">
    <vt:lpwstr>0</vt:lpwstr>
  </property>
  <property fmtid="{D5CDD505-2E9C-101B-9397-08002B2CF9AE}" pid="9" name="SmartTag">
    <vt:lpwstr>4</vt:lpwstr>
  </property>
</Properties>
</file>