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2" r:id="rId3"/>
    <p:sldId id="300" r:id="rId4"/>
    <p:sldId id="311" r:id="rId5"/>
    <p:sldId id="310" r:id="rId6"/>
    <p:sldId id="313" r:id="rId7"/>
    <p:sldId id="314" r:id="rId8"/>
    <p:sldId id="317" r:id="rId9"/>
    <p:sldId id="315" r:id="rId10"/>
    <p:sldId id="318" r:id="rId11"/>
    <p:sldId id="319" r:id="rId12"/>
    <p:sldId id="320" r:id="rId13"/>
    <p:sldId id="32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FADB1-0924-45D7-8E5D-BAEB9F647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C0EEC3-4375-44D8-AB5F-AA9C29AF9B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B456E-97D2-44AF-93CD-7474ACDF7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F2D-1F5C-4993-A1C3-7763D3A94D63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DFF2D-E0BE-4537-B0C8-730FC12C7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C1D2D-2C76-4DBE-89BD-577E997E0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031CC-4CAC-40E3-882E-3EBD6BC3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39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D672D-4222-46F5-9774-81136EFE5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66C8DF-55ED-49E5-863A-E459376A5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AE0F2-EAA8-4764-97B2-7882FA132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F2D-1F5C-4993-A1C3-7763D3A94D63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5A6AD-DC61-44EB-9EBF-3D57FFD2D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72B13-9BF9-424F-B67D-FC5A0BE9B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031CC-4CAC-40E3-882E-3EBD6BC3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75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5E7A53-33FF-44A1-B6E1-EC7058C039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B37323-5627-40F3-8C25-2099F19BCA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8D660-8FF7-4E7B-9444-6D8D09EBD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F2D-1F5C-4993-A1C3-7763D3A94D63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B5B4A-CAB5-475C-B6D0-6D89ABC93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93F18-6B7B-440B-ADE6-6FD836BC0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031CC-4CAC-40E3-882E-3EBD6BC3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160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6C7DF-94BD-4267-B183-FB2D225CC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9CF0F-168C-4A18-A46D-C826CF963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63DB5-6540-4A5A-9204-70F81296D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F2D-1F5C-4993-A1C3-7763D3A94D63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630A1-AFA7-4863-99B1-2F74806C0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08A6A-4247-4ACD-8864-320E49A52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031CC-4CAC-40E3-882E-3EBD6BC3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31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F06C5-4569-4B63-A961-4E43F9CAF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64748-7590-4238-9EEC-39F23A459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88F66-5AFD-4866-9BF1-78C0D81CD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F2D-1F5C-4993-A1C3-7763D3A94D63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8F236-F8C2-4AF7-9AC9-236CBF494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29326-4D95-41D3-86EA-32C697AA5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031CC-4CAC-40E3-882E-3EBD6BC3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36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4C848-24F4-4364-B0E4-AC5AED000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F35A8-D571-4D46-ABCA-8DF76A1A9A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0FBBBF-61DE-45ED-A7BE-7C509C7C9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214E8C-527B-4525-8E9E-F56F512A5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F2D-1F5C-4993-A1C3-7763D3A94D63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028755-EEAF-409F-8CE7-C5F9355A9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9EB06-FC11-4CCB-9AA8-36F4AD9F7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031CC-4CAC-40E3-882E-3EBD6BC3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3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51FA7-E6DC-41DE-8639-8D4CB8032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3DA19-D98D-4B47-BA98-FD85AB04E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FD333-77D1-44D2-9CE0-DF14697F6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FA0E24-AE4E-4AEA-B147-675ABEFB5C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452AFD-27F4-4823-BC62-37D0317847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99C779-CE37-4E71-9C9F-C3F864E98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F2D-1F5C-4993-A1C3-7763D3A94D63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8A67EA-F9AF-433F-BFC1-93619C736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9BCD8D-18C4-46AF-8F2F-80FDE2076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031CC-4CAC-40E3-882E-3EBD6BC3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85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D9216-C705-4E4B-A35D-5B4C61EEC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5B8BB-2ED2-4E04-91AF-70DCDCF50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F2D-1F5C-4993-A1C3-7763D3A94D63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C4DC39-DF96-47D3-ACE0-0F6A39861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CEC039-BD16-41F2-82B4-439F36446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031CC-4CAC-40E3-882E-3EBD6BC3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12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3D7A8D-7AE7-4144-BD6D-D8142B3A7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F2D-1F5C-4993-A1C3-7763D3A94D63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156984-61EC-44FD-ACB3-3F4AD839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6E20A4-6F6F-4DA8-9629-B92E3ACFC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031CC-4CAC-40E3-882E-3EBD6BC3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51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6F0C7-13CE-48C8-8C72-AA4048CB5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4B137-9A98-4697-B4D4-DF9C2C4F3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1390BE-E189-466B-8FB8-4C9D19B69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182E4-60A7-4869-AF9C-4272F05F1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F2D-1F5C-4993-A1C3-7763D3A94D63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2CA1B0-0FF3-44EB-8018-97FEFC6C6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485D2-8F37-4274-A8CF-16292D5DF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031CC-4CAC-40E3-882E-3EBD6BC3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017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450F-9203-4872-9850-4AA223B40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1D71F8-E43F-431B-8CE2-9E36E95617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F3A4DF-81B2-422D-B300-97AA9A62E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8375E5-12EA-408E-870B-07569E819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F2D-1F5C-4993-A1C3-7763D3A94D63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9DCF9C-E5EE-4F42-999B-872D4AA8C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2B3C9-EF85-41BA-9A3F-A5E923DB9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031CC-4CAC-40E3-882E-3EBD6BC3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01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E04095-154D-433E-8A69-0E5FDA6FA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93D1A-5EF9-4C5A-A39D-6280A8279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C3AA1-9AE7-4B9D-BC6C-3101E65D90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FDF2D-1F5C-4993-A1C3-7763D3A94D63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EB71D-0124-44CA-8630-090C2424C3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2F2B-E88B-44AD-A3F5-67F38D59F6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031CC-4CAC-40E3-882E-3EBD6BC3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876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67.png"/><Relationship Id="rId7" Type="http://schemas.openxmlformats.org/officeDocument/2006/relationships/image" Target="../media/image49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60.png"/><Relationship Id="rId10" Type="http://schemas.openxmlformats.org/officeDocument/2006/relationships/image" Target="../media/image52.png"/><Relationship Id="rId4" Type="http://schemas.openxmlformats.org/officeDocument/2006/relationships/image" Target="../media/image68.png"/><Relationship Id="rId9" Type="http://schemas.openxmlformats.org/officeDocument/2006/relationships/image" Target="../media/image5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8.png"/><Relationship Id="rId3" Type="http://schemas.openxmlformats.org/officeDocument/2006/relationships/image" Target="../media/image23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1.png"/><Relationship Id="rId7" Type="http://schemas.openxmlformats.org/officeDocument/2006/relationships/image" Target="../media/image3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5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4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548AE-38C1-49B3-A28B-9BBBE337B7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Modern Control Theory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E869E-4C8D-4A8C-AAC8-8A4CBECE3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366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Model Predict Control  - MPC – Lecture 11</a:t>
            </a:r>
          </a:p>
          <a:p>
            <a:r>
              <a:rPr lang="en-US" dirty="0"/>
              <a:t>Constrained Control formulation</a:t>
            </a:r>
          </a:p>
        </p:txBody>
      </p:sp>
    </p:spTree>
    <p:extLst>
      <p:ext uri="{BB962C8B-B14F-4D97-AF65-F5344CB8AC3E}">
        <p14:creationId xmlns:p14="http://schemas.microsoft.com/office/powerpoint/2010/main" val="2571168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D6F4E-84DF-4528-8675-04008BC72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65087"/>
            <a:ext cx="9991725" cy="615950"/>
          </a:xfrm>
        </p:spPr>
        <p:txBody>
          <a:bodyPr>
            <a:normAutofit fontScale="90000"/>
          </a:bodyPr>
          <a:lstStyle/>
          <a:p>
            <a:r>
              <a:rPr lang="en-US" dirty="0"/>
              <a:t>Handling output constraints – control limits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1651C-0AB7-47E4-9668-FBCE91E2B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50" y="1301750"/>
            <a:ext cx="3552825" cy="212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y1</a:t>
            </a:r>
            <a:r>
              <a:rPr lang="en-US" baseline="-25000" dirty="0"/>
              <a:t>min</a:t>
            </a:r>
            <a:r>
              <a:rPr lang="en-US" dirty="0"/>
              <a:t> &lt; y1</a:t>
            </a:r>
            <a:r>
              <a:rPr lang="en-US" baseline="-25000" dirty="0"/>
              <a:t>pred</a:t>
            </a:r>
            <a:r>
              <a:rPr lang="en-US" dirty="0"/>
              <a:t> (k)&lt; y1</a:t>
            </a:r>
            <a:r>
              <a:rPr lang="en-US" baseline="-25000" dirty="0"/>
              <a:t>max</a:t>
            </a:r>
          </a:p>
          <a:p>
            <a:pPr marL="0" indent="0">
              <a:buNone/>
            </a:pPr>
            <a:r>
              <a:rPr lang="en-US" dirty="0"/>
              <a:t>y2</a:t>
            </a:r>
            <a:r>
              <a:rPr lang="en-US" baseline="-25000" dirty="0"/>
              <a:t>min</a:t>
            </a:r>
            <a:r>
              <a:rPr lang="en-US" dirty="0"/>
              <a:t> &lt; y2</a:t>
            </a:r>
            <a:r>
              <a:rPr lang="en-US" baseline="-25000" dirty="0"/>
              <a:t>pred</a:t>
            </a:r>
            <a:r>
              <a:rPr lang="en-US" dirty="0"/>
              <a:t> (k)&lt; y2</a:t>
            </a:r>
            <a:r>
              <a:rPr lang="en-US" baseline="-25000" dirty="0"/>
              <a:t>max</a:t>
            </a:r>
          </a:p>
          <a:p>
            <a:pPr marL="0" indent="0">
              <a:buNone/>
            </a:pPr>
            <a:r>
              <a:rPr lang="en-US" baseline="-25000" dirty="0"/>
              <a:t>                       ….</a:t>
            </a:r>
          </a:p>
          <a:p>
            <a:pPr marL="0" indent="0">
              <a:buNone/>
            </a:pPr>
            <a:r>
              <a:rPr lang="en-US" dirty="0" err="1"/>
              <a:t>yq</a:t>
            </a:r>
            <a:r>
              <a:rPr lang="en-US" baseline="-25000" dirty="0" err="1"/>
              <a:t>min</a:t>
            </a:r>
            <a:r>
              <a:rPr lang="en-US" dirty="0"/>
              <a:t> &lt; </a:t>
            </a:r>
            <a:r>
              <a:rPr lang="en-US" dirty="0" err="1"/>
              <a:t>yq</a:t>
            </a:r>
            <a:r>
              <a:rPr lang="en-US" baseline="-25000" dirty="0" err="1"/>
              <a:t>pred</a:t>
            </a:r>
            <a:r>
              <a:rPr lang="en-US" dirty="0"/>
              <a:t> (k)&lt; </a:t>
            </a:r>
            <a:r>
              <a:rPr lang="en-US" dirty="0" err="1"/>
              <a:t>yq</a:t>
            </a:r>
            <a:r>
              <a:rPr lang="en-US" baseline="-25000" dirty="0" err="1"/>
              <a:t>max</a:t>
            </a:r>
            <a:endParaRPr lang="en-US" baseline="-25000" dirty="0"/>
          </a:p>
          <a:p>
            <a:pPr marL="0" indent="0">
              <a:buNone/>
            </a:pPr>
            <a:endParaRPr lang="en-US" baseline="-25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E66626-EF39-4BA0-9C2C-750DC5D11910}"/>
              </a:ext>
            </a:extLst>
          </p:cNvPr>
          <p:cNvSpPr txBox="1"/>
          <p:nvPr/>
        </p:nvSpPr>
        <p:spPr>
          <a:xfrm>
            <a:off x="4179094" y="1301750"/>
            <a:ext cx="3688556" cy="2028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&lt; Y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(k) &lt; Y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max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&lt; Y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(k+1) &lt; Y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max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…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&lt; Y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k+Np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&lt; Y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E15024-2F48-48AE-A68C-2F6CD8E5DFCD}"/>
              </a:ext>
            </a:extLst>
          </p:cNvPr>
          <p:cNvSpPr txBox="1"/>
          <p:nvPr/>
        </p:nvSpPr>
        <p:spPr>
          <a:xfrm>
            <a:off x="8334376" y="1822459"/>
            <a:ext cx="34194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  <a:r>
              <a:rPr kumimoji="0" lang="en-US" sz="32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(k</a:t>
            </a:r>
            <a:r>
              <a:rPr kumimoji="0" lang="en-US" sz="32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FD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  </a:t>
            </a:r>
            <a:endParaRPr lang="en-US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12D15F-A22C-4CFC-AD7E-1F30311A9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" y="3797300"/>
            <a:ext cx="4714875" cy="5048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C467F4E-9C96-4642-B169-EBB5A12B3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87" y="4581525"/>
            <a:ext cx="1028700" cy="1066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285BDA3-6C4E-4CDE-9028-84E1A9EB51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3537" y="4769427"/>
            <a:ext cx="581025" cy="4762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69F18E4-F8FA-42A3-A5DC-BEDD8B12FE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2662" y="4769427"/>
            <a:ext cx="342900" cy="5143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E9991F2-7310-4A58-AA1F-A298DDC0DA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5562" y="4581525"/>
            <a:ext cx="292417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8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build="p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D5001-6B5A-468A-A22E-9E135B86F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175" y="117475"/>
            <a:ext cx="9525000" cy="739775"/>
          </a:xfrm>
        </p:spPr>
        <p:txBody>
          <a:bodyPr/>
          <a:lstStyle/>
          <a:p>
            <a:r>
              <a:rPr lang="en-US" dirty="0"/>
              <a:t>SISO Example – input constraints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39FD03-5840-4129-BC03-1EAA883B63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175" y="1086644"/>
            <a:ext cx="2276475" cy="5334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FF7E16-6361-4B6D-9471-F1A158587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37" y="1849438"/>
            <a:ext cx="1885950" cy="4476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BA16AC-5429-4C22-97FC-FE46A0FF18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8155" y="1821560"/>
            <a:ext cx="6150489" cy="43508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FA67EE-4AFD-4C90-9245-68900EE6A771}"/>
              </a:ext>
            </a:extLst>
          </p:cNvPr>
          <p:cNvSpPr txBox="1"/>
          <p:nvPr/>
        </p:nvSpPr>
        <p:spPr>
          <a:xfrm>
            <a:off x="752475" y="2981325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Nc = 3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B5E873A-3CE4-4DE3-A05F-616A568E64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16" y="3591895"/>
            <a:ext cx="4371975" cy="125730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8422C4DF-9256-41D5-882A-FD84B9CEF27B}"/>
              </a:ext>
            </a:extLst>
          </p:cNvPr>
          <p:cNvGrpSpPr/>
          <p:nvPr/>
        </p:nvGrpSpPr>
        <p:grpSpPr>
          <a:xfrm>
            <a:off x="548616" y="5015924"/>
            <a:ext cx="4475853" cy="1156464"/>
            <a:chOff x="548616" y="5015924"/>
            <a:chExt cx="4475853" cy="115646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B87AE86-E8AC-425E-895C-AA89D6D972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8616" y="5015924"/>
              <a:ext cx="1143000" cy="52387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A18E12E-D985-4D94-8227-0104DD1F6F4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77191" y="5729476"/>
              <a:ext cx="1114425" cy="4286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CFAB472-4789-47C8-8B6E-7A7E749305E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700959" y="5715188"/>
              <a:ext cx="438150" cy="4572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8E0C23F-3FF7-4258-8EF5-CC696D516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139109" y="5051019"/>
              <a:ext cx="2833153" cy="406889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908F0CE-BC76-4FB6-8929-7B16A18B2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191315" y="5765452"/>
              <a:ext cx="2833154" cy="3709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9314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A3EDF-1741-4172-8231-5D01BA48F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07951"/>
            <a:ext cx="10296525" cy="749300"/>
          </a:xfrm>
        </p:spPr>
        <p:txBody>
          <a:bodyPr/>
          <a:lstStyle/>
          <a:p>
            <a:r>
              <a:rPr lang="en-US" dirty="0"/>
              <a:t>Handling constrains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4CA8C62-08E7-4C59-89D4-2D7C91B791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0375" y="1041413"/>
            <a:ext cx="6191250" cy="4381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E090EA-16EF-4C2F-AB33-F198CD4E298F}"/>
              </a:ext>
            </a:extLst>
          </p:cNvPr>
          <p:cNvSpPr txBox="1"/>
          <p:nvPr/>
        </p:nvSpPr>
        <p:spPr>
          <a:xfrm>
            <a:off x="933450" y="1810064"/>
            <a:ext cx="6799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Min</a:t>
            </a:r>
          </a:p>
          <a:p>
            <a:r>
              <a:rPr lang="en-US" sz="2400" dirty="0">
                <a:latin typeface="Symbol" panose="05050102010706020507" pitchFamily="18" charset="2"/>
              </a:rPr>
              <a:t>D</a:t>
            </a:r>
            <a:r>
              <a:rPr lang="en-US" sz="2400" dirty="0"/>
              <a:t>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913C12-304B-44AF-AC21-9E0C2638A460}"/>
              </a:ext>
            </a:extLst>
          </p:cNvPr>
          <p:cNvSpPr txBox="1"/>
          <p:nvPr/>
        </p:nvSpPr>
        <p:spPr>
          <a:xfrm>
            <a:off x="2286000" y="844989"/>
            <a:ext cx="6799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Min</a:t>
            </a:r>
          </a:p>
          <a:p>
            <a:r>
              <a:rPr lang="en-US" sz="2400" dirty="0">
                <a:latin typeface="Symbol" panose="05050102010706020507" pitchFamily="18" charset="2"/>
              </a:rPr>
              <a:t>D</a:t>
            </a:r>
            <a:r>
              <a:rPr lang="en-US" sz="2400" dirty="0"/>
              <a:t>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4FFFE9-261B-4B6D-959B-41165B9E0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333" y="1810064"/>
            <a:ext cx="9425233" cy="5547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C69F4E3-9719-4A56-9DA5-CDA8B83B8A64}"/>
              </a:ext>
            </a:extLst>
          </p:cNvPr>
          <p:cNvSpPr txBox="1"/>
          <p:nvPr/>
        </p:nvSpPr>
        <p:spPr>
          <a:xfrm>
            <a:off x="933450" y="2706510"/>
            <a:ext cx="6799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Min</a:t>
            </a:r>
          </a:p>
          <a:p>
            <a:r>
              <a:rPr lang="en-US" sz="2400" dirty="0">
                <a:latin typeface="Symbol" panose="05050102010706020507" pitchFamily="18" charset="2"/>
              </a:rPr>
              <a:t>D</a:t>
            </a:r>
            <a:r>
              <a:rPr lang="en-US" sz="2400" dirty="0"/>
              <a:t>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EB39BD-67B0-49E0-9F03-107268DCD910}"/>
              </a:ext>
            </a:extLst>
          </p:cNvPr>
          <p:cNvSpPr txBox="1"/>
          <p:nvPr/>
        </p:nvSpPr>
        <p:spPr>
          <a:xfrm>
            <a:off x="1745333" y="2937342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J/2 =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D35B470-54E2-403D-A652-B7E8D337C130}"/>
                  </a:ext>
                </a:extLst>
              </p:cNvPr>
              <p:cNvSpPr txBox="1"/>
              <p:nvPr/>
            </p:nvSpPr>
            <p:spPr>
              <a:xfrm>
                <a:off x="2452879" y="2905901"/>
                <a:ext cx="528927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i="1" dirty="0"/>
                  <a:t>½</a:t>
                </a:r>
                <a:r>
                  <a:rPr lang="en-US" sz="2400" i="1" dirty="0"/>
                  <a:t> </a:t>
                </a:r>
                <a:r>
                  <a:rPr lang="en-US" sz="2400" dirty="0">
                    <a:latin typeface="Symbol" panose="05050102010706020507" pitchFamily="18" charset="2"/>
                  </a:rPr>
                  <a:t>D</a:t>
                </a:r>
                <a:r>
                  <a:rPr lang="en-US" sz="2400" dirty="0"/>
                  <a:t>U</a:t>
                </a:r>
                <a:r>
                  <a:rPr lang="en-US" sz="2400" baseline="30000" dirty="0"/>
                  <a:t>T </a:t>
                </a:r>
                <a:r>
                  <a:rPr lang="en-US" sz="2400" dirty="0">
                    <a:solidFill>
                      <a:prstClr val="black"/>
                    </a:solidFill>
                  </a:rPr>
                  <a:t>(</a:t>
                </a:r>
                <a:r>
                  <a:rPr lang="en-US" sz="2400" dirty="0">
                    <a:solidFill>
                      <a:prstClr val="black"/>
                    </a:solidFill>
                    <a:latin typeface="Symbol" panose="05050102010706020507" pitchFamily="18" charset="2"/>
                  </a:rPr>
                  <a:t>F</a:t>
                </a:r>
                <a:r>
                  <a:rPr lang="en-US" sz="2400" baseline="30000" dirty="0">
                    <a:solidFill>
                      <a:prstClr val="black"/>
                    </a:solidFill>
                  </a:rPr>
                  <a:t>T</a:t>
                </a:r>
                <a:r>
                  <a:rPr lang="en-US" sz="2400" dirty="0">
                    <a:solidFill>
                      <a:prstClr val="black"/>
                    </a:solidFill>
                    <a:latin typeface="Symbol" panose="05050102010706020507" pitchFamily="18" charset="2"/>
                  </a:rPr>
                  <a:t>F</a:t>
                </a:r>
                <a:r>
                  <a:rPr lang="en-US" sz="2400" dirty="0">
                    <a:solidFill>
                      <a:prstClr val="black"/>
                    </a:solidFill>
                  </a:rPr>
                  <a:t>+ R)</a:t>
                </a:r>
                <a:r>
                  <a:rPr lang="en-US" sz="2400" dirty="0">
                    <a:solidFill>
                      <a:prstClr val="black"/>
                    </a:solidFill>
                    <a:latin typeface="Symbol" panose="05050102010706020507" pitchFamily="18" charset="2"/>
                  </a:rPr>
                  <a:t>D</a:t>
                </a:r>
                <a:r>
                  <a:rPr lang="en-US" sz="2400" dirty="0">
                    <a:solidFill>
                      <a:prstClr val="black"/>
                    </a:solidFill>
                  </a:rPr>
                  <a:t>U </a:t>
                </a:r>
                <a:r>
                  <a:rPr lang="en-US" sz="2400" dirty="0">
                    <a:latin typeface="Symbol" panose="05050102010706020507" pitchFamily="18" charset="2"/>
                  </a:rPr>
                  <a:t>-D</a:t>
                </a:r>
                <a:r>
                  <a:rPr lang="en-US" sz="2400" dirty="0"/>
                  <a:t>U</a:t>
                </a:r>
                <a:r>
                  <a:rPr lang="en-US" sz="2400" baseline="30000" dirty="0"/>
                  <a:t>T</a:t>
                </a:r>
                <a:r>
                  <a:rPr lang="en-US" sz="2400" dirty="0">
                    <a:latin typeface="Symbol" panose="05050102010706020507" pitchFamily="18" charset="2"/>
                  </a:rPr>
                  <a:t>F</a:t>
                </a:r>
                <a:r>
                  <a:rPr lang="en-US" sz="2400" baseline="30000" dirty="0"/>
                  <a:t>T </a:t>
                </a:r>
                <a:r>
                  <a:rPr lang="en-US" sz="2400" dirty="0"/>
                  <a:t>(R</a:t>
                </a:r>
                <a:r>
                  <a:rPr lang="en-US" sz="2400" baseline="-25000" dirty="0"/>
                  <a:t>s</a:t>
                </a:r>
                <a:r>
                  <a:rPr lang="en-US" sz="2400" dirty="0"/>
                  <a:t> – F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dirty="0"/>
                  <a:t>(k</a:t>
                </a:r>
                <a:r>
                  <a:rPr lang="en-US" sz="2400" baseline="-25000" dirty="0"/>
                  <a:t>i</a:t>
                </a:r>
                <a:r>
                  <a:rPr lang="en-US" sz="2400" dirty="0"/>
                  <a:t>))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D35B470-54E2-403D-A652-B7E8D337C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879" y="2905901"/>
                <a:ext cx="5289278" cy="523220"/>
              </a:xfrm>
              <a:prstGeom prst="rect">
                <a:avLst/>
              </a:prstGeom>
              <a:blipFill>
                <a:blip r:embed="rId4"/>
                <a:stretch>
                  <a:fillRect l="-2304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8805A075-668A-46EF-B474-9232EF24C3F8}"/>
              </a:ext>
            </a:extLst>
          </p:cNvPr>
          <p:cNvSpPr txBox="1"/>
          <p:nvPr/>
        </p:nvSpPr>
        <p:spPr>
          <a:xfrm>
            <a:off x="933450" y="3625196"/>
            <a:ext cx="6799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Min</a:t>
            </a:r>
          </a:p>
          <a:p>
            <a:r>
              <a:rPr lang="en-US" sz="2400" dirty="0">
                <a:latin typeface="Symbol" panose="05050102010706020507" pitchFamily="18" charset="2"/>
              </a:rPr>
              <a:t>D</a:t>
            </a:r>
            <a:r>
              <a:rPr lang="en-US" sz="2400" dirty="0"/>
              <a:t>u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8C01EE-AA06-47FA-AE45-81F44C30CF4B}"/>
              </a:ext>
            </a:extLst>
          </p:cNvPr>
          <p:cNvSpPr txBox="1"/>
          <p:nvPr/>
        </p:nvSpPr>
        <p:spPr>
          <a:xfrm>
            <a:off x="1745333" y="3856028"/>
            <a:ext cx="3086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J’=  ½</a:t>
            </a:r>
            <a:r>
              <a:rPr lang="en-US" sz="2400" dirty="0">
                <a:latin typeface="Symbol" panose="05050102010706020507" pitchFamily="18" charset="2"/>
              </a:rPr>
              <a:t> D</a:t>
            </a:r>
            <a:r>
              <a:rPr lang="en-US" sz="2400" dirty="0"/>
              <a:t>U</a:t>
            </a:r>
            <a:r>
              <a:rPr lang="en-US" sz="2400" baseline="30000" dirty="0"/>
              <a:t>T </a:t>
            </a:r>
            <a:r>
              <a:rPr lang="en-US" sz="2400" i="1" dirty="0"/>
              <a:t>E</a:t>
            </a:r>
            <a:r>
              <a:rPr lang="en-US" sz="2400" i="1" dirty="0">
                <a:latin typeface="Symbol" panose="05050102010706020507" pitchFamily="18" charset="2"/>
              </a:rPr>
              <a:t>D</a:t>
            </a:r>
            <a:r>
              <a:rPr lang="en-US" sz="2400" i="1" dirty="0"/>
              <a:t>U + </a:t>
            </a:r>
            <a:r>
              <a:rPr lang="en-US" sz="2400" dirty="0">
                <a:latin typeface="Symbol" panose="05050102010706020507" pitchFamily="18" charset="2"/>
              </a:rPr>
              <a:t>D</a:t>
            </a:r>
            <a:r>
              <a:rPr lang="en-US" sz="2400" dirty="0"/>
              <a:t>U</a:t>
            </a:r>
            <a:r>
              <a:rPr lang="en-US" sz="2400" baseline="30000" dirty="0"/>
              <a:t>T </a:t>
            </a:r>
            <a:r>
              <a:rPr lang="en-US" sz="2400" i="1" dirty="0"/>
              <a:t>G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969B22-8B38-4B3A-9629-E588577B2A65}"/>
              </a:ext>
            </a:extLst>
          </p:cNvPr>
          <p:cNvSpPr txBox="1"/>
          <p:nvPr/>
        </p:nvSpPr>
        <p:spPr>
          <a:xfrm>
            <a:off x="5308542" y="3763694"/>
            <a:ext cx="4867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standard Quadratic programming (QP) with</a:t>
            </a:r>
          </a:p>
          <a:p>
            <a:r>
              <a:rPr lang="en-US" dirty="0"/>
              <a:t>E called the Hessian – symmetric positive definite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94F73FB2-C4DE-4F7B-8F5F-AEC2126018AA}"/>
              </a:ext>
            </a:extLst>
          </p:cNvPr>
          <p:cNvSpPr/>
          <p:nvPr/>
        </p:nvSpPr>
        <p:spPr>
          <a:xfrm>
            <a:off x="4778536" y="3900868"/>
            <a:ext cx="422114" cy="416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CE2AE5-3246-4D34-8748-C0D828D43271}"/>
              </a:ext>
            </a:extLst>
          </p:cNvPr>
          <p:cNvSpPr txBox="1"/>
          <p:nvPr/>
        </p:nvSpPr>
        <p:spPr>
          <a:xfrm>
            <a:off x="933450" y="4744453"/>
            <a:ext cx="118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Subject to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6ABFA06-DA51-4D5F-AC5C-A33524A1C6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2435" y="4362533"/>
            <a:ext cx="2543175" cy="124777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440C32B-F1A1-4019-BF21-CB56D3A205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7518" y="4394541"/>
            <a:ext cx="1259523" cy="65871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C0105E5-319A-4182-A5B8-AF3F3D898F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7949" y="4418047"/>
            <a:ext cx="2738437" cy="61170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1D6D0EB-7898-41BC-9976-23E8643495E5}"/>
              </a:ext>
            </a:extLst>
          </p:cNvPr>
          <p:cNvSpPr txBox="1"/>
          <p:nvPr/>
        </p:nvSpPr>
        <p:spPr>
          <a:xfrm>
            <a:off x="9327623" y="4496662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Input amplitude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0314F6A-D7DA-4B8A-9A6B-8614E6F511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64180" y="5083638"/>
            <a:ext cx="1120144" cy="58536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BC21484-9325-457C-BDD8-2859279ADF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07216" y="5047077"/>
            <a:ext cx="1772918" cy="60138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8B6184E-00D0-449C-AB97-DE9192243871}"/>
              </a:ext>
            </a:extLst>
          </p:cNvPr>
          <p:cNvSpPr txBox="1"/>
          <p:nvPr/>
        </p:nvSpPr>
        <p:spPr>
          <a:xfrm>
            <a:off x="8403026" y="5083638"/>
            <a:ext cx="2084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Input rate of change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4E36D561-E553-46AE-AF1C-79DFDF17FCB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33442" y="5701312"/>
            <a:ext cx="1232432" cy="64334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753E95A-28D9-4EFE-B9C0-2EC4ECBE075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57949" y="5648463"/>
            <a:ext cx="2716525" cy="72157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D0278F24-907A-4D72-820C-01A1DA766DDA}"/>
              </a:ext>
            </a:extLst>
          </p:cNvPr>
          <p:cNvSpPr txBox="1"/>
          <p:nvPr/>
        </p:nvSpPr>
        <p:spPr>
          <a:xfrm>
            <a:off x="9327623" y="5800607"/>
            <a:ext cx="2255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Output rate of change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C99404B5-9472-4F1C-A8FE-428F92E2C87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52879" y="5663350"/>
            <a:ext cx="1428750" cy="4953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1916D9CD-0B64-4539-9BAE-206EFB604521}"/>
              </a:ext>
            </a:extLst>
          </p:cNvPr>
          <p:cNvSpPr txBox="1"/>
          <p:nvPr/>
        </p:nvSpPr>
        <p:spPr>
          <a:xfrm>
            <a:off x="380004" y="5713902"/>
            <a:ext cx="2072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Linear in constraints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34B4086-939E-473F-9BC2-629A8BF11035}"/>
              </a:ext>
            </a:extLst>
          </p:cNvPr>
          <p:cNvSpPr txBox="1"/>
          <p:nvPr/>
        </p:nvSpPr>
        <p:spPr>
          <a:xfrm>
            <a:off x="608695" y="637004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FAACEE0-B58A-47E7-B307-672AC5B7A020}"/>
              </a:ext>
            </a:extLst>
          </p:cNvPr>
          <p:cNvSpPr txBox="1"/>
          <p:nvPr/>
        </p:nvSpPr>
        <p:spPr>
          <a:xfrm>
            <a:off x="7719778" y="3035068"/>
            <a:ext cx="1366495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Symbol" panose="05050102010706020507" pitchFamily="18" charset="2"/>
              </a:rPr>
              <a:t>E = F</a:t>
            </a:r>
            <a:r>
              <a:rPr lang="en-US" sz="1800" baseline="30000" dirty="0">
                <a:solidFill>
                  <a:prstClr val="black"/>
                </a:solidFill>
              </a:rPr>
              <a:t>T</a:t>
            </a:r>
            <a:r>
              <a:rPr lang="en-US" sz="1800" dirty="0">
                <a:solidFill>
                  <a:prstClr val="black"/>
                </a:solidFill>
                <a:latin typeface="Symbol" panose="05050102010706020507" pitchFamily="18" charset="2"/>
              </a:rPr>
              <a:t>F</a:t>
            </a:r>
            <a:r>
              <a:rPr lang="en-US" sz="1800" dirty="0">
                <a:solidFill>
                  <a:prstClr val="black"/>
                </a:solidFill>
              </a:rPr>
              <a:t>+ 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51D6233-388E-48DA-A790-79531D26AFA6}"/>
                  </a:ext>
                </a:extLst>
              </p:cNvPr>
              <p:cNvSpPr txBox="1"/>
              <p:nvPr/>
            </p:nvSpPr>
            <p:spPr>
              <a:xfrm>
                <a:off x="9306979" y="3027771"/>
                <a:ext cx="1903663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 = </a:t>
                </a:r>
                <a:r>
                  <a:rPr lang="en-US" sz="1800" dirty="0">
                    <a:latin typeface="Symbol" panose="05050102010706020507" pitchFamily="18" charset="2"/>
                  </a:rPr>
                  <a:t>F</a:t>
                </a:r>
                <a:r>
                  <a:rPr lang="en-US" sz="1800" baseline="30000" dirty="0"/>
                  <a:t>T </a:t>
                </a:r>
                <a:r>
                  <a:rPr lang="en-US" sz="1800" dirty="0"/>
                  <a:t>(R</a:t>
                </a:r>
                <a:r>
                  <a:rPr lang="en-US" sz="1800" baseline="-25000" dirty="0"/>
                  <a:t>s</a:t>
                </a:r>
                <a:r>
                  <a:rPr lang="en-US" sz="1800" dirty="0"/>
                  <a:t> – F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1800" dirty="0"/>
                  <a:t>(k</a:t>
                </a:r>
                <a:r>
                  <a:rPr lang="en-US" sz="1800" baseline="-25000" dirty="0"/>
                  <a:t>i</a:t>
                </a:r>
                <a:r>
                  <a:rPr lang="en-US" sz="1800" dirty="0"/>
                  <a:t>))</a:t>
                </a:r>
                <a:endParaRPr lang="en-US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51D6233-388E-48DA-A790-79531D26AF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6979" y="3027771"/>
                <a:ext cx="1903663" cy="369332"/>
              </a:xfrm>
              <a:prstGeom prst="rect">
                <a:avLst/>
              </a:prstGeom>
              <a:blipFill>
                <a:blip r:embed="rId13"/>
                <a:stretch>
                  <a:fillRect l="-2548" t="-11290" r="-1911" b="-24194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4124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  <p:bldP spid="11" grpId="0"/>
      <p:bldP spid="13" grpId="0"/>
      <p:bldP spid="14" grpId="0"/>
      <p:bldP spid="15" grpId="0"/>
      <p:bldP spid="16" grpId="0"/>
      <p:bldP spid="17" grpId="0" animBg="1"/>
      <p:bldP spid="18" grpId="0"/>
      <p:bldP spid="25" grpId="0"/>
      <p:bldP spid="30" grpId="0"/>
      <p:bldP spid="35" grpId="0"/>
      <p:bldP spid="41" grpId="0" animBg="1"/>
      <p:bldP spid="4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D3675-0B13-37F3-0F2D-D5E979F92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Solving QP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DB58A-DFD0-7339-C840-64F6D2305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Active set method based on Lagrange multipliers</a:t>
            </a:r>
          </a:p>
          <a:p>
            <a:r>
              <a:rPr lang="en-IN" dirty="0"/>
              <a:t>Interior point methods </a:t>
            </a:r>
          </a:p>
        </p:txBody>
      </p:sp>
    </p:spTree>
    <p:extLst>
      <p:ext uri="{BB962C8B-B14F-4D97-AF65-F5344CB8AC3E}">
        <p14:creationId xmlns:p14="http://schemas.microsoft.com/office/powerpoint/2010/main" val="3494874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55F69-ED6B-41E8-B70C-F8F2D178E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" y="65087"/>
            <a:ext cx="10601325" cy="615950"/>
          </a:xfrm>
        </p:spPr>
        <p:txBody>
          <a:bodyPr>
            <a:normAutofit fontScale="90000"/>
          </a:bodyPr>
          <a:lstStyle/>
          <a:p>
            <a:r>
              <a:rPr lang="en-US" dirty="0"/>
              <a:t>Prediction using State space models - MIMO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E701E-12C2-408B-8DAB-528F530A6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263" y="779766"/>
            <a:ext cx="5762626" cy="100409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 inputs, q outputs and n1 states</a:t>
            </a:r>
          </a:p>
          <a:p>
            <a:pPr marL="0" indent="0">
              <a:buNone/>
            </a:pPr>
            <a:r>
              <a:rPr lang="en-US" dirty="0"/>
              <a:t>For good control q &lt;=m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F3D55F-E337-414D-97AF-87C8CD70F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95" y="1749784"/>
            <a:ext cx="6724651" cy="10925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ADABEB-1B42-469B-B9A8-34B5F358637B}"/>
              </a:ext>
            </a:extLst>
          </p:cNvPr>
          <p:cNvSpPr txBox="1"/>
          <p:nvPr/>
        </p:nvSpPr>
        <p:spPr>
          <a:xfrm>
            <a:off x="7391400" y="1878555"/>
            <a:ext cx="2947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w(k) is integrated white noise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9E3CA4-08B5-470E-9974-092FC3473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0" y="2247887"/>
            <a:ext cx="2295525" cy="3734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73305EF-6EE0-47C1-A96D-302A4B6EA4F3}"/>
              </a:ext>
            </a:extLst>
          </p:cNvPr>
          <p:cNvSpPr txBox="1"/>
          <p:nvPr/>
        </p:nvSpPr>
        <p:spPr>
          <a:xfrm>
            <a:off x="318482" y="2915021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 is n1 x n1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888CF9-2DE5-4C7B-9361-2FDA6E9A358E}"/>
              </a:ext>
            </a:extLst>
          </p:cNvPr>
          <p:cNvSpPr txBox="1"/>
          <p:nvPr/>
        </p:nvSpPr>
        <p:spPr>
          <a:xfrm>
            <a:off x="1751888" y="2915021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Bm is n1 x 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48DDA9-D15D-464E-9177-B515BF392C68}"/>
              </a:ext>
            </a:extLst>
          </p:cNvPr>
          <p:cNvSpPr txBox="1"/>
          <p:nvPr/>
        </p:nvSpPr>
        <p:spPr>
          <a:xfrm>
            <a:off x="3185294" y="2967408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Bd is n1 x 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45F42B-64D8-435C-873D-A740704B495B}"/>
              </a:ext>
            </a:extLst>
          </p:cNvPr>
          <p:cNvSpPr txBox="1"/>
          <p:nvPr/>
        </p:nvSpPr>
        <p:spPr>
          <a:xfrm>
            <a:off x="4493665" y="2971312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Cm is q x n1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8F55AF-404C-45C2-8335-DAFD1FB9ACCA}"/>
              </a:ext>
            </a:extLst>
          </p:cNvPr>
          <p:cNvSpPr txBox="1"/>
          <p:nvPr/>
        </p:nvSpPr>
        <p:spPr>
          <a:xfrm>
            <a:off x="1394807" y="3376815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 is m x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C9105B-4B51-4CEB-B2C6-D44E5560FBFB}"/>
              </a:ext>
            </a:extLst>
          </p:cNvPr>
          <p:cNvSpPr txBox="1"/>
          <p:nvPr/>
        </p:nvSpPr>
        <p:spPr>
          <a:xfrm>
            <a:off x="2777970" y="3375742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is q x 1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D3A9B23-8D15-49E3-B1CF-1119C940E9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127" y="3879283"/>
            <a:ext cx="2814583" cy="27277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5625207-87AB-41CF-BFE2-56D84DD552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127" y="4324184"/>
            <a:ext cx="2558068" cy="34946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0C6B0A8-6E13-4B4E-AA9C-69ACDCF580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195" y="4782979"/>
            <a:ext cx="2776288" cy="349463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B297A3DC-83A0-4E0B-BC28-8806B2353B35}"/>
              </a:ext>
            </a:extLst>
          </p:cNvPr>
          <p:cNvGrpSpPr/>
          <p:nvPr/>
        </p:nvGrpSpPr>
        <p:grpSpPr>
          <a:xfrm>
            <a:off x="3839479" y="3743162"/>
            <a:ext cx="7341757" cy="615951"/>
            <a:chOff x="3740279" y="4394165"/>
            <a:chExt cx="7341757" cy="61595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C217BC7-448D-4BA1-8347-E82163CF9EE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740279" y="4394165"/>
              <a:ext cx="5866483" cy="615951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8EF521F-67FF-4244-9D79-998FD3AB1C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624489" y="4394165"/>
              <a:ext cx="1457547" cy="615951"/>
            </a:xfrm>
            <a:prstGeom prst="rect">
              <a:avLst/>
            </a:prstGeom>
          </p:spPr>
        </p:pic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C5DD3F01-FA3B-44C9-90CE-6917A26CB95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39479" y="4427292"/>
            <a:ext cx="3208442" cy="71137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C0B3AE9-8A55-4955-A28D-E0FE7285EB4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39479" y="5261802"/>
            <a:ext cx="4412212" cy="42164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C53AA8D-6C07-4AE6-80A6-E3F4260020F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51551" y="5261802"/>
            <a:ext cx="1641403" cy="42164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BC37F15-22BD-4FC0-AD16-44C0BD2F9C3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59329" y="5741022"/>
            <a:ext cx="3518909" cy="72467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D9E1EE9-B15B-4297-9907-CBAEC729D45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78238" y="5956789"/>
            <a:ext cx="3345316" cy="42364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6D07611D-F958-429E-84CE-B053A582AA02}"/>
              </a:ext>
            </a:extLst>
          </p:cNvPr>
          <p:cNvSpPr txBox="1"/>
          <p:nvPr/>
        </p:nvSpPr>
        <p:spPr>
          <a:xfrm>
            <a:off x="575657" y="5819364"/>
            <a:ext cx="1487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Augmented</a:t>
            </a:r>
          </a:p>
          <a:p>
            <a:r>
              <a:rPr lang="en-US" dirty="0">
                <a:solidFill>
                  <a:srgbClr val="C00000"/>
                </a:solidFill>
              </a:rPr>
              <a:t>‘q’ </a:t>
            </a:r>
            <a:r>
              <a:rPr lang="en-US" dirty="0">
                <a:solidFill>
                  <a:srgbClr val="00B0F0"/>
                </a:solidFill>
              </a:rPr>
              <a:t>Integrators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4EEC30D-1623-48F8-88DB-7031189D2058}"/>
              </a:ext>
            </a:extLst>
          </p:cNvPr>
          <p:cNvSpPr txBox="1"/>
          <p:nvPr/>
        </p:nvSpPr>
        <p:spPr>
          <a:xfrm>
            <a:off x="378103" y="5287958"/>
            <a:ext cx="2078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Incremental form</a:t>
            </a:r>
          </a:p>
        </p:txBody>
      </p:sp>
    </p:spTree>
    <p:extLst>
      <p:ext uri="{BB962C8B-B14F-4D97-AF65-F5344CB8AC3E}">
        <p14:creationId xmlns:p14="http://schemas.microsoft.com/office/powerpoint/2010/main" val="3895402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9" grpId="0"/>
      <p:bldP spid="10" grpId="0"/>
      <p:bldP spid="11" grpId="0"/>
      <p:bldP spid="12" grpId="0"/>
      <p:bldP spid="13" grpId="0"/>
      <p:bldP spid="14" grpId="0"/>
      <p:bldP spid="36" grpId="0"/>
      <p:bldP spid="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97B2D-8157-4D81-9FF9-8B4BCE945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278" y="87157"/>
            <a:ext cx="10190356" cy="593880"/>
          </a:xfrm>
        </p:spPr>
        <p:txBody>
          <a:bodyPr>
            <a:normAutofit fontScale="90000"/>
          </a:bodyPr>
          <a:lstStyle/>
          <a:p>
            <a:r>
              <a:rPr lang="en-US" dirty="0"/>
              <a:t>Prediction using State space models - MIMO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6D44F8-37D9-4148-BAD5-6A56CD974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4703" y="852124"/>
            <a:ext cx="3819525" cy="5238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9D85CF-E1B2-4019-B871-C643464E5EBF}"/>
              </a:ext>
            </a:extLst>
          </p:cNvPr>
          <p:cNvSpPr txBox="1"/>
          <p:nvPr/>
        </p:nvSpPr>
        <p:spPr>
          <a:xfrm>
            <a:off x="8194703" y="1564051"/>
            <a:ext cx="2238113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/>
              <a:t>y(k+1) = C x(k)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8C2D6F-AC03-44C3-820C-ED951A135A98}"/>
              </a:ext>
            </a:extLst>
          </p:cNvPr>
          <p:cNvSpPr txBox="1"/>
          <p:nvPr/>
        </p:nvSpPr>
        <p:spPr>
          <a:xfrm>
            <a:off x="6264807" y="1014150"/>
            <a:ext cx="1858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System in incremental form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0BF3FE-67DA-4764-B236-E2CFFDD32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561" y="975467"/>
            <a:ext cx="3819525" cy="9269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883BD0-319C-4D30-8344-B2DFBC8F8D4C}"/>
              </a:ext>
            </a:extLst>
          </p:cNvPr>
          <p:cNvSpPr txBox="1"/>
          <p:nvPr/>
        </p:nvSpPr>
        <p:spPr>
          <a:xfrm>
            <a:off x="121624" y="1022056"/>
            <a:ext cx="17297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System</a:t>
            </a:r>
          </a:p>
          <a:p>
            <a:pPr algn="ctr"/>
            <a:r>
              <a:rPr lang="en-US" sz="2000" dirty="0"/>
              <a:t>representation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5A352D8-DA24-4B5B-8154-B713283D1D6F}"/>
              </a:ext>
            </a:extLst>
          </p:cNvPr>
          <p:cNvSpPr/>
          <p:nvPr/>
        </p:nvSpPr>
        <p:spPr>
          <a:xfrm>
            <a:off x="5703014" y="1077112"/>
            <a:ext cx="597625" cy="2602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1FE8886B-A03F-4B18-AB1A-FCBBB17E4D44}"/>
              </a:ext>
            </a:extLst>
          </p:cNvPr>
          <p:cNvSpPr txBox="1">
            <a:spLocks/>
          </p:cNvSpPr>
          <p:nvPr/>
        </p:nvSpPr>
        <p:spPr>
          <a:xfrm>
            <a:off x="313844" y="2631627"/>
            <a:ext cx="2307251" cy="707886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Output Prediction equation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q*</a:t>
            </a:r>
            <a:r>
              <a:rPr lang="en-US" dirty="0" err="1"/>
              <a:t>NpX</a:t>
            </a:r>
            <a:r>
              <a:rPr lang="en-US" dirty="0"/>
              <a:t> 1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8A458901-6C4A-416B-B30A-57A355CE83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7078" y="4947459"/>
            <a:ext cx="1433848" cy="150971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CBDE13A-4835-422B-931F-E8BDDE04F1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8383" y="4895978"/>
            <a:ext cx="4904433" cy="156119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2621D01-FFE7-4BDE-846A-53A9E57F21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4178" y="2186439"/>
            <a:ext cx="1656748" cy="124256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4809387-65A7-422E-99D0-B298658C0E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5138" y="2220132"/>
            <a:ext cx="1891699" cy="121988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C0040664-8F64-4F71-8AAD-C0B2500B43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8904" y="3657557"/>
            <a:ext cx="4054191" cy="987638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10CCA37-20AB-407E-A801-119D917BFFF0}"/>
              </a:ext>
            </a:extLst>
          </p:cNvPr>
          <p:cNvSpPr txBox="1"/>
          <p:nvPr/>
        </p:nvSpPr>
        <p:spPr>
          <a:xfrm>
            <a:off x="1851328" y="5835944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(q*Np x (n1+q)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A732065-9B30-4CCF-855F-283991CA1E34}"/>
              </a:ext>
            </a:extLst>
          </p:cNvPr>
          <p:cNvSpPr txBox="1"/>
          <p:nvPr/>
        </p:nvSpPr>
        <p:spPr>
          <a:xfrm>
            <a:off x="4512768" y="5835944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q*Np x m*Nc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DF9B878B-B733-4EE4-A8C7-EAE8E1D99641}"/>
              </a:ext>
            </a:extLst>
          </p:cNvPr>
          <p:cNvSpPr txBox="1">
            <a:spLocks/>
          </p:cNvSpPr>
          <p:nvPr/>
        </p:nvSpPr>
        <p:spPr>
          <a:xfrm>
            <a:off x="4702666" y="2624829"/>
            <a:ext cx="2307251" cy="707886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Output Prediction equation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m*Nc X 1</a:t>
            </a:r>
          </a:p>
        </p:txBody>
      </p:sp>
    </p:spTree>
    <p:extLst>
      <p:ext uri="{BB962C8B-B14F-4D97-AF65-F5344CB8AC3E}">
        <p14:creationId xmlns:p14="http://schemas.microsoft.com/office/powerpoint/2010/main" val="55182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  <p:bldP spid="9" grpId="0" animBg="1"/>
      <p:bldP spid="25" grpId="0" build="p"/>
      <p:bldP spid="39" grpId="0"/>
      <p:bldP spid="40" grpId="0"/>
      <p:bldP spid="2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ECA93-DC5D-42C6-9545-C99ACFA52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79388"/>
            <a:ext cx="10239375" cy="501649"/>
          </a:xfrm>
        </p:spPr>
        <p:txBody>
          <a:bodyPr>
            <a:normAutofit fontScale="90000"/>
          </a:bodyPr>
          <a:lstStyle/>
          <a:p>
            <a:r>
              <a:rPr lang="en-US" dirty="0"/>
              <a:t>Unconstrained solution – MIMO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9F1C5-02CC-441B-9479-5ED3D23F7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243" y="1764225"/>
            <a:ext cx="733425" cy="723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7236FC-AA16-4032-AC3E-452565EC2C04}"/>
              </a:ext>
            </a:extLst>
          </p:cNvPr>
          <p:cNvSpPr txBox="1"/>
          <p:nvPr/>
        </p:nvSpPr>
        <p:spPr>
          <a:xfrm>
            <a:off x="1841488" y="1941509"/>
            <a:ext cx="672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09DC32-4255-44D7-9581-C7101ED3EF26}"/>
              </a:ext>
            </a:extLst>
          </p:cNvPr>
          <p:cNvSpPr txBox="1"/>
          <p:nvPr/>
        </p:nvSpPr>
        <p:spPr>
          <a:xfrm>
            <a:off x="3994254" y="1895341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BB57B8-21E3-46D1-A618-C4816EF33A65}"/>
              </a:ext>
            </a:extLst>
          </p:cNvPr>
          <p:cNvSpPr txBox="1"/>
          <p:nvPr/>
        </p:nvSpPr>
        <p:spPr>
          <a:xfrm>
            <a:off x="6643217" y="195864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D17DACF-2245-42D0-B638-7950BE1C8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9497" y="1905187"/>
            <a:ext cx="1847850" cy="4762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DD5B149-9FBC-4901-B9FC-322EB03F4A0E}"/>
              </a:ext>
            </a:extLst>
          </p:cNvPr>
          <p:cNvSpPr txBox="1"/>
          <p:nvPr/>
        </p:nvSpPr>
        <p:spPr>
          <a:xfrm>
            <a:off x="8976931" y="1948372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= 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3914FB8-0D8B-4EA3-99F1-6D3F37CA5B76}"/>
                  </a:ext>
                </a:extLst>
              </p:cNvPr>
              <p:cNvSpPr txBox="1"/>
              <p:nvPr/>
            </p:nvSpPr>
            <p:spPr>
              <a:xfrm>
                <a:off x="5565789" y="2689461"/>
                <a:ext cx="216886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Symbol" panose="05050102010706020507" pitchFamily="18" charset="2"/>
                  </a:rPr>
                  <a:t>F</a:t>
                </a:r>
                <a:r>
                  <a:rPr lang="en-US" sz="2400" baseline="30000" dirty="0"/>
                  <a:t>T </a:t>
                </a:r>
                <a:r>
                  <a:rPr lang="en-US" sz="2400" dirty="0"/>
                  <a:t>(R</a:t>
                </a:r>
                <a:r>
                  <a:rPr lang="en-US" sz="2400" baseline="-25000" dirty="0"/>
                  <a:t>s</a:t>
                </a:r>
                <a:r>
                  <a:rPr lang="en-US" sz="2400" dirty="0"/>
                  <a:t> – F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dirty="0"/>
                  <a:t>(k</a:t>
                </a:r>
                <a:r>
                  <a:rPr lang="en-US" sz="2400" baseline="-25000" dirty="0"/>
                  <a:t>i</a:t>
                </a:r>
                <a:r>
                  <a:rPr lang="en-US" sz="2400" dirty="0"/>
                  <a:t>))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3914FB8-0D8B-4EA3-99F1-6D3F37CA5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789" y="2689461"/>
                <a:ext cx="2168868" cy="461665"/>
              </a:xfrm>
              <a:prstGeom prst="rect">
                <a:avLst/>
              </a:prstGeom>
              <a:blipFill>
                <a:blip r:embed="rId4"/>
                <a:stretch>
                  <a:fillRect l="-4213" t="-13158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04AB0ABE-CB6C-41D3-8A33-1344AA647BA6}"/>
              </a:ext>
            </a:extLst>
          </p:cNvPr>
          <p:cNvGrpSpPr/>
          <p:nvPr/>
        </p:nvGrpSpPr>
        <p:grpSpPr>
          <a:xfrm>
            <a:off x="4401738" y="1854712"/>
            <a:ext cx="2200275" cy="542925"/>
            <a:chOff x="4401738" y="1854712"/>
            <a:chExt cx="2200275" cy="54292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D535734-720E-4037-B222-0F478E774F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01738" y="1854712"/>
              <a:ext cx="2200275" cy="54292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AE4F2B3-7E07-4361-8A73-7BD84A4EBDFA}"/>
                </a:ext>
              </a:extLst>
            </p:cNvPr>
            <p:cNvSpPr txBox="1"/>
            <p:nvPr/>
          </p:nvSpPr>
          <p:spPr>
            <a:xfrm>
              <a:off x="5795918" y="185471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^</a:t>
              </a:r>
            </a:p>
          </p:txBody>
        </p: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6CFBB755-0ED7-4435-A04A-84DEB9FF51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3383" y="845122"/>
            <a:ext cx="9425233" cy="55478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F066908-5CC1-4BD8-A419-796ABCD99342}"/>
              </a:ext>
            </a:extLst>
          </p:cNvPr>
          <p:cNvSpPr txBox="1"/>
          <p:nvPr/>
        </p:nvSpPr>
        <p:spPr>
          <a:xfrm>
            <a:off x="314981" y="3390726"/>
            <a:ext cx="2199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Solving for </a:t>
            </a:r>
            <a:r>
              <a:rPr lang="en-US" dirty="0">
                <a:latin typeface="Symbol" panose="05050102010706020507" pitchFamily="18" charset="2"/>
              </a:rPr>
              <a:t>D</a:t>
            </a:r>
            <a:r>
              <a:rPr lang="en-US" dirty="0"/>
              <a:t>U we get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5EFF494-285A-432F-8547-89126DE08693}"/>
                  </a:ext>
                </a:extLst>
              </p:cNvPr>
              <p:cNvSpPr txBox="1"/>
              <p:nvPr/>
            </p:nvSpPr>
            <p:spPr>
              <a:xfrm>
                <a:off x="314981" y="3987414"/>
                <a:ext cx="4812144" cy="523220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rgbClr val="00B0F0"/>
                    </a:solidFill>
                    <a:latin typeface="Symbol" panose="05050102010706020507" pitchFamily="18" charset="2"/>
                  </a:rPr>
                  <a:t>D</a:t>
                </a:r>
                <a:r>
                  <a:rPr lang="en-US" sz="2800" dirty="0">
                    <a:solidFill>
                      <a:srgbClr val="00B0F0"/>
                    </a:solidFill>
                  </a:rPr>
                  <a:t>U = (</a:t>
                </a:r>
                <a:r>
                  <a:rPr lang="en-US" sz="2800" dirty="0">
                    <a:solidFill>
                      <a:srgbClr val="00B0F0"/>
                    </a:solidFill>
                    <a:latin typeface="Symbol" panose="05050102010706020507" pitchFamily="18" charset="2"/>
                  </a:rPr>
                  <a:t>F</a:t>
                </a:r>
                <a:r>
                  <a:rPr lang="en-US" sz="2800" baseline="30000" dirty="0">
                    <a:solidFill>
                      <a:srgbClr val="00B0F0"/>
                    </a:solidFill>
                  </a:rPr>
                  <a:t>T</a:t>
                </a:r>
                <a:r>
                  <a:rPr lang="en-US" sz="2800" dirty="0">
                    <a:solidFill>
                      <a:srgbClr val="00B0F0"/>
                    </a:solidFill>
                    <a:latin typeface="Symbol" panose="05050102010706020507" pitchFamily="18" charset="2"/>
                  </a:rPr>
                  <a:t>F</a:t>
                </a:r>
                <a:r>
                  <a:rPr lang="en-US" sz="2800" dirty="0">
                    <a:solidFill>
                      <a:srgbClr val="00B0F0"/>
                    </a:solidFill>
                  </a:rPr>
                  <a:t> + R)</a:t>
                </a:r>
                <a:r>
                  <a:rPr lang="en-US" sz="2800" baseline="30000" dirty="0">
                    <a:solidFill>
                      <a:srgbClr val="00B0F0"/>
                    </a:solidFill>
                  </a:rPr>
                  <a:t>-1</a:t>
                </a:r>
                <a:r>
                  <a:rPr lang="en-US" sz="2800" dirty="0">
                    <a:solidFill>
                      <a:srgbClr val="00B0F0"/>
                    </a:solidFill>
                    <a:latin typeface="Symbol" panose="05050102010706020507" pitchFamily="18" charset="2"/>
                  </a:rPr>
                  <a:t>F</a:t>
                </a:r>
                <a:r>
                  <a:rPr lang="en-US" sz="2800" baseline="30000" dirty="0">
                    <a:solidFill>
                      <a:srgbClr val="00B0F0"/>
                    </a:solidFill>
                  </a:rPr>
                  <a:t>T </a:t>
                </a:r>
                <a:r>
                  <a:rPr lang="en-US" sz="2800" dirty="0">
                    <a:solidFill>
                      <a:srgbClr val="00B0F0"/>
                    </a:solidFill>
                  </a:rPr>
                  <a:t>(R</a:t>
                </a:r>
                <a:r>
                  <a:rPr lang="en-US" sz="2800" baseline="-25000" dirty="0">
                    <a:solidFill>
                      <a:srgbClr val="00B0F0"/>
                    </a:solidFill>
                  </a:rPr>
                  <a:t>s</a:t>
                </a:r>
                <a:r>
                  <a:rPr lang="en-US" sz="2800" dirty="0">
                    <a:solidFill>
                      <a:srgbClr val="00B0F0"/>
                    </a:solidFill>
                  </a:rPr>
                  <a:t> – F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800" dirty="0">
                    <a:solidFill>
                      <a:srgbClr val="00B0F0"/>
                    </a:solidFill>
                  </a:rPr>
                  <a:t>(k</a:t>
                </a:r>
                <a:r>
                  <a:rPr lang="en-US" sz="2800" baseline="-25000" dirty="0">
                    <a:solidFill>
                      <a:srgbClr val="00B0F0"/>
                    </a:solidFill>
                  </a:rPr>
                  <a:t>i</a:t>
                </a:r>
                <a:r>
                  <a:rPr lang="en-US" sz="2800" dirty="0">
                    <a:solidFill>
                      <a:srgbClr val="00B0F0"/>
                    </a:solidFill>
                  </a:rPr>
                  <a:t>))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5EFF494-285A-432F-8547-89126DE08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981" y="3987414"/>
                <a:ext cx="4812144" cy="523220"/>
              </a:xfrm>
              <a:prstGeom prst="rect">
                <a:avLst/>
              </a:prstGeom>
              <a:blipFill>
                <a:blip r:embed="rId7"/>
                <a:stretch>
                  <a:fillRect l="-2528" t="-12500" b="-30682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Content Placeholder 6">
            <a:extLst>
              <a:ext uri="{FF2B5EF4-FFF2-40B4-BE49-F238E27FC236}">
                <a16:creationId xmlns:a16="http://schemas.microsoft.com/office/drawing/2014/main" id="{75445491-1C93-4D3E-81A1-402AE9115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8831" y="3494515"/>
            <a:ext cx="6377032" cy="1626828"/>
          </a:xfrm>
        </p:spPr>
        <p:txBody>
          <a:bodyPr>
            <a:noAutofit/>
          </a:bodyPr>
          <a:lstStyle/>
          <a:p>
            <a:r>
              <a:rPr lang="en-US" sz="1600" b="1" i="1" dirty="0"/>
              <a:t>Implementation steps ONLINE</a:t>
            </a:r>
          </a:p>
          <a:p>
            <a:pPr marL="514350" indent="-514350">
              <a:buAutoNum type="arabicPeriod"/>
            </a:pPr>
            <a:r>
              <a:rPr lang="en-US" sz="1600" b="1" i="1" dirty="0"/>
              <a:t>Obtain the current measurements of states, </a:t>
            </a:r>
          </a:p>
          <a:p>
            <a:pPr marL="514350" indent="-514350">
              <a:buAutoNum type="arabicPeriod"/>
            </a:pPr>
            <a:r>
              <a:rPr lang="en-US" sz="1600" b="1" i="1" dirty="0"/>
              <a:t>Estimate the states using Kalman filter</a:t>
            </a:r>
          </a:p>
          <a:p>
            <a:pPr marL="514350" indent="-514350">
              <a:buAutoNum type="arabicPeriod"/>
            </a:pPr>
            <a:r>
              <a:rPr lang="en-US" sz="1600" b="1" i="1" dirty="0"/>
              <a:t>Compute the optimal finite horizon control sequence (u</a:t>
            </a:r>
            <a:r>
              <a:rPr lang="en-US" sz="1600" b="1" i="1" baseline="-25000" dirty="0"/>
              <a:t>k</a:t>
            </a:r>
            <a:r>
              <a:rPr lang="en-US" sz="1600" b="1" i="1" dirty="0"/>
              <a:t>, u</a:t>
            </a:r>
            <a:r>
              <a:rPr lang="en-US" sz="1600" b="1" i="1" baseline="-25000" dirty="0"/>
              <a:t>k+1</a:t>
            </a:r>
            <a:r>
              <a:rPr lang="en-US" sz="1600" b="1" i="1" dirty="0"/>
              <a:t>, …</a:t>
            </a:r>
            <a:r>
              <a:rPr lang="en-US" sz="1600" b="1" i="1" dirty="0" err="1"/>
              <a:t>u</a:t>
            </a:r>
            <a:r>
              <a:rPr lang="en-US" sz="1600" b="1" i="1" baseline="-25000" dirty="0" err="1"/>
              <a:t>M</a:t>
            </a:r>
            <a:r>
              <a:rPr lang="en-US" sz="1600" b="1" i="1" dirty="0"/>
              <a:t>)</a:t>
            </a:r>
          </a:p>
          <a:p>
            <a:pPr marL="514350" indent="-514350">
              <a:buAutoNum type="arabicPeriod"/>
            </a:pPr>
            <a:r>
              <a:rPr lang="en-US" sz="1600" b="1" i="1" dirty="0"/>
              <a:t>Implement first move </a:t>
            </a:r>
            <a:r>
              <a:rPr lang="en-US" sz="1600" b="1" i="1" dirty="0" err="1"/>
              <a:t>u</a:t>
            </a:r>
            <a:r>
              <a:rPr lang="en-US" sz="1600" b="1" i="1" baseline="-25000" dirty="0" err="1"/>
              <a:t>k</a:t>
            </a:r>
            <a:r>
              <a:rPr lang="en-US" sz="1600" b="1" i="1" dirty="0"/>
              <a:t> for each of the inputs</a:t>
            </a:r>
          </a:p>
          <a:p>
            <a:pPr marL="514350" indent="-514350">
              <a:buAutoNum type="arabicPeriod"/>
            </a:pPr>
            <a:r>
              <a:rPr lang="en-US" sz="1600" b="1" i="1" dirty="0"/>
              <a:t>Repeat from Step 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0E062D0-7A99-4435-B659-423C855E55AE}"/>
              </a:ext>
            </a:extLst>
          </p:cNvPr>
          <p:cNvSpPr txBox="1"/>
          <p:nvPr/>
        </p:nvSpPr>
        <p:spPr>
          <a:xfrm>
            <a:off x="297976" y="4737990"/>
            <a:ext cx="2569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00B0F0"/>
                </a:solidFill>
              </a:rPr>
              <a:t>u</a:t>
            </a:r>
            <a:r>
              <a:rPr lang="en-US" sz="2800" baseline="-25000" dirty="0" err="1">
                <a:solidFill>
                  <a:srgbClr val="00B0F0"/>
                </a:solidFill>
              </a:rPr>
              <a:t>ki</a:t>
            </a:r>
            <a:r>
              <a:rPr lang="en-US" sz="2800" dirty="0">
                <a:solidFill>
                  <a:srgbClr val="00B0F0"/>
                </a:solidFill>
              </a:rPr>
              <a:t> = u </a:t>
            </a:r>
            <a:r>
              <a:rPr lang="en-US" sz="2800" baseline="-25000" dirty="0">
                <a:solidFill>
                  <a:srgbClr val="00B0F0"/>
                </a:solidFill>
              </a:rPr>
              <a:t>(ki-1)</a:t>
            </a:r>
            <a:r>
              <a:rPr lang="en-US" sz="2800" dirty="0">
                <a:solidFill>
                  <a:srgbClr val="00B0F0"/>
                </a:solidFill>
              </a:rPr>
              <a:t> + </a:t>
            </a:r>
            <a:r>
              <a:rPr lang="en-US" sz="2800" dirty="0">
                <a:solidFill>
                  <a:srgbClr val="00B0F0"/>
                </a:solidFill>
                <a:latin typeface="Symbol" panose="05050102010706020507" pitchFamily="18" charset="2"/>
              </a:rPr>
              <a:t>D</a:t>
            </a:r>
            <a:r>
              <a:rPr lang="en-US" sz="2800" dirty="0">
                <a:solidFill>
                  <a:srgbClr val="00B0F0"/>
                </a:solidFill>
              </a:rPr>
              <a:t>u</a:t>
            </a:r>
            <a:r>
              <a:rPr lang="en-US" sz="2800" baseline="-25000" dirty="0">
                <a:solidFill>
                  <a:srgbClr val="00B0F0"/>
                </a:solidFill>
              </a:rPr>
              <a:t>ki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D4BA4F8-DA39-49F2-9269-D6F3C663732D}"/>
              </a:ext>
            </a:extLst>
          </p:cNvPr>
          <p:cNvSpPr txBox="1"/>
          <p:nvPr/>
        </p:nvSpPr>
        <p:spPr>
          <a:xfrm>
            <a:off x="3647235" y="2685326"/>
            <a:ext cx="20490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F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F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R)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 = 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6075998-979D-47DE-9D2F-E7D1E996680A}"/>
              </a:ext>
            </a:extLst>
          </p:cNvPr>
          <p:cNvSpPr txBox="1"/>
          <p:nvPr/>
        </p:nvSpPr>
        <p:spPr>
          <a:xfrm>
            <a:off x="2721052" y="4861515"/>
            <a:ext cx="20492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</a:rPr>
              <a:t>(first m value in </a:t>
            </a:r>
            <a:r>
              <a:rPr lang="en-US" sz="1800" dirty="0">
                <a:solidFill>
                  <a:srgbClr val="C00000"/>
                </a:solidFill>
                <a:latin typeface="Symbol" panose="05050102010706020507" pitchFamily="18" charset="2"/>
              </a:rPr>
              <a:t>D</a:t>
            </a:r>
            <a:r>
              <a:rPr lang="en-US" sz="1800" dirty="0">
                <a:solidFill>
                  <a:srgbClr val="C00000"/>
                </a:solidFill>
              </a:rPr>
              <a:t>U)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00F4AB-3DA3-44AB-8D46-26D67FB886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4981" y="5469663"/>
            <a:ext cx="9096648" cy="9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811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  <p:bldP spid="14" grpId="0"/>
      <p:bldP spid="16" grpId="0"/>
      <p:bldP spid="29" grpId="0"/>
      <p:bldP spid="31" grpId="0" animBg="1"/>
      <p:bldP spid="33" grpId="0" build="p"/>
      <p:bldP spid="34" grpId="0"/>
      <p:bldP spid="42" grpId="0"/>
      <p:bldP spid="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3C457-3B8E-4918-99DC-CE0F1E891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09" y="231332"/>
            <a:ext cx="4619625" cy="65597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6C4EDF2-8594-459F-BE86-4BC60B7FB79F}"/>
                  </a:ext>
                </a:extLst>
              </p:cNvPr>
              <p:cNvSpPr txBox="1"/>
              <p:nvPr/>
            </p:nvSpPr>
            <p:spPr>
              <a:xfrm>
                <a:off x="7263755" y="5272739"/>
                <a:ext cx="479167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rgbClr val="00B0F0"/>
                    </a:solidFill>
                    <a:latin typeface="Symbol" panose="05050102010706020507" pitchFamily="18" charset="2"/>
                  </a:rPr>
                  <a:t>D</a:t>
                </a:r>
                <a:r>
                  <a:rPr lang="en-US" sz="2800" dirty="0">
                    <a:solidFill>
                      <a:srgbClr val="00B0F0"/>
                    </a:solidFill>
                  </a:rPr>
                  <a:t>U = (</a:t>
                </a:r>
                <a:r>
                  <a:rPr lang="en-US" sz="2800" dirty="0">
                    <a:solidFill>
                      <a:srgbClr val="00B0F0"/>
                    </a:solidFill>
                    <a:latin typeface="Symbol" panose="05050102010706020507" pitchFamily="18" charset="2"/>
                  </a:rPr>
                  <a:t>F</a:t>
                </a:r>
                <a:r>
                  <a:rPr lang="en-US" sz="2800" baseline="30000" dirty="0">
                    <a:solidFill>
                      <a:srgbClr val="00B0F0"/>
                    </a:solidFill>
                  </a:rPr>
                  <a:t>T</a:t>
                </a:r>
                <a:r>
                  <a:rPr lang="en-US" sz="2800" dirty="0">
                    <a:solidFill>
                      <a:srgbClr val="00B0F0"/>
                    </a:solidFill>
                    <a:latin typeface="Symbol" panose="05050102010706020507" pitchFamily="18" charset="2"/>
                  </a:rPr>
                  <a:t>F</a:t>
                </a:r>
                <a:r>
                  <a:rPr lang="en-US" sz="2800" dirty="0">
                    <a:solidFill>
                      <a:srgbClr val="00B0F0"/>
                    </a:solidFill>
                  </a:rPr>
                  <a:t> + R)</a:t>
                </a:r>
                <a:r>
                  <a:rPr lang="en-US" sz="2800" baseline="30000" dirty="0">
                    <a:solidFill>
                      <a:srgbClr val="00B0F0"/>
                    </a:solidFill>
                  </a:rPr>
                  <a:t>-1</a:t>
                </a:r>
                <a:r>
                  <a:rPr lang="en-US" sz="2800" dirty="0">
                    <a:solidFill>
                      <a:srgbClr val="00B0F0"/>
                    </a:solidFill>
                    <a:latin typeface="Symbol" panose="05050102010706020507" pitchFamily="18" charset="2"/>
                  </a:rPr>
                  <a:t>F</a:t>
                </a:r>
                <a:r>
                  <a:rPr lang="en-US" sz="2800" baseline="30000" dirty="0">
                    <a:solidFill>
                      <a:srgbClr val="00B0F0"/>
                    </a:solidFill>
                  </a:rPr>
                  <a:t>T </a:t>
                </a:r>
                <a:r>
                  <a:rPr lang="en-US" sz="2800" dirty="0">
                    <a:solidFill>
                      <a:srgbClr val="00B0F0"/>
                    </a:solidFill>
                  </a:rPr>
                  <a:t>(R</a:t>
                </a:r>
                <a:r>
                  <a:rPr lang="en-US" sz="2800" baseline="-25000" dirty="0">
                    <a:solidFill>
                      <a:srgbClr val="00B0F0"/>
                    </a:solidFill>
                  </a:rPr>
                  <a:t>s</a:t>
                </a:r>
                <a:r>
                  <a:rPr lang="en-US" sz="2800" dirty="0">
                    <a:solidFill>
                      <a:srgbClr val="00B0F0"/>
                    </a:solidFill>
                  </a:rPr>
                  <a:t> – F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800" dirty="0">
                    <a:solidFill>
                      <a:srgbClr val="00B0F0"/>
                    </a:solidFill>
                  </a:rPr>
                  <a:t>(k</a:t>
                </a:r>
                <a:r>
                  <a:rPr lang="en-US" sz="2800" baseline="-25000" dirty="0">
                    <a:solidFill>
                      <a:srgbClr val="00B0F0"/>
                    </a:solidFill>
                  </a:rPr>
                  <a:t>i</a:t>
                </a:r>
                <a:r>
                  <a:rPr lang="en-US" sz="2800" dirty="0">
                    <a:solidFill>
                      <a:srgbClr val="00B0F0"/>
                    </a:solidFill>
                  </a:rPr>
                  <a:t>))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6C4EDF2-8594-459F-BE86-4BC60B7FB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755" y="5272739"/>
                <a:ext cx="4791670" cy="523220"/>
              </a:xfrm>
              <a:prstGeom prst="rect">
                <a:avLst/>
              </a:prstGeom>
              <a:blipFill>
                <a:blip r:embed="rId2"/>
                <a:stretch>
                  <a:fillRect l="-2672" t="-15116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97D7E45-62AB-4B47-9A27-ED0187F26166}"/>
              </a:ext>
            </a:extLst>
          </p:cNvPr>
          <p:cNvSpPr txBox="1"/>
          <p:nvPr/>
        </p:nvSpPr>
        <p:spPr>
          <a:xfrm>
            <a:off x="3903304" y="5171430"/>
            <a:ext cx="31892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Matrices to compute: </a:t>
            </a:r>
          </a:p>
          <a:p>
            <a:r>
              <a:rPr lang="en-US" sz="2400" dirty="0">
                <a:solidFill>
                  <a:srgbClr val="00B0F0"/>
                </a:solidFill>
                <a:latin typeface="Symbol" panose="05050102010706020507" pitchFamily="18" charset="2"/>
              </a:rPr>
              <a:t>F, </a:t>
            </a:r>
            <a:r>
              <a:rPr lang="en-US" sz="2400" dirty="0">
                <a:solidFill>
                  <a:srgbClr val="FF0000"/>
                </a:solidFill>
              </a:rPr>
              <a:t>F</a:t>
            </a:r>
            <a:r>
              <a:rPr lang="en-US" sz="2400" dirty="0">
                <a:solidFill>
                  <a:srgbClr val="00B0F0"/>
                </a:solidFill>
                <a:latin typeface="Symbol" panose="05050102010706020507" pitchFamily="18" charset="2"/>
              </a:rPr>
              <a:t>, F</a:t>
            </a:r>
            <a:r>
              <a:rPr lang="en-US" sz="2400" baseline="30000" dirty="0">
                <a:solidFill>
                  <a:srgbClr val="00B0F0"/>
                </a:solidFill>
              </a:rPr>
              <a:t>T</a:t>
            </a:r>
            <a:r>
              <a:rPr lang="en-US" sz="2400" dirty="0">
                <a:solidFill>
                  <a:srgbClr val="00B0F0"/>
                </a:solidFill>
                <a:latin typeface="Symbol" panose="05050102010706020507" pitchFamily="18" charset="2"/>
              </a:rPr>
              <a:t>F, </a:t>
            </a:r>
            <a:r>
              <a:rPr lang="en-US" sz="2400" dirty="0">
                <a:solidFill>
                  <a:srgbClr val="FF0000"/>
                </a:solidFill>
                <a:latin typeface="Symbol" panose="05050102010706020507" pitchFamily="18" charset="2"/>
              </a:rPr>
              <a:t>F</a:t>
            </a:r>
            <a:r>
              <a:rPr lang="en-US" sz="2400" baseline="30000" dirty="0">
                <a:solidFill>
                  <a:srgbClr val="FF0000"/>
                </a:solidFill>
              </a:rPr>
              <a:t>T </a:t>
            </a:r>
            <a:r>
              <a:rPr lang="en-US" sz="2400" dirty="0">
                <a:solidFill>
                  <a:srgbClr val="FF0000"/>
                </a:solidFill>
              </a:rPr>
              <a:t>R</a:t>
            </a:r>
            <a:r>
              <a:rPr lang="en-US" sz="2400" baseline="-25000" dirty="0">
                <a:solidFill>
                  <a:srgbClr val="FF0000"/>
                </a:solidFill>
              </a:rPr>
              <a:t>s</a:t>
            </a:r>
            <a:r>
              <a:rPr lang="en-US" sz="2400" baseline="-25000" dirty="0">
                <a:solidFill>
                  <a:srgbClr val="00B0F0"/>
                </a:solidFill>
              </a:rPr>
              <a:t> , </a:t>
            </a:r>
            <a:r>
              <a:rPr lang="en-US" sz="2400" dirty="0">
                <a:latin typeface="Symbol" panose="05050102010706020507" pitchFamily="18" charset="2"/>
              </a:rPr>
              <a:t>F</a:t>
            </a:r>
            <a:r>
              <a:rPr lang="en-US" sz="2400" baseline="30000" dirty="0"/>
              <a:t>T </a:t>
            </a:r>
            <a:r>
              <a:rPr lang="en-US" sz="2400" dirty="0"/>
              <a:t>F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7A665E3-5706-488C-8601-2F3067B39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75" y="1346348"/>
            <a:ext cx="3964715" cy="390490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8723DA9-7CDF-4BE5-B233-E0D6ABC399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9606" y="1502127"/>
            <a:ext cx="2339069" cy="65597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3517B28-6BD8-422F-B289-D1B6140287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6156" y="1444977"/>
            <a:ext cx="3010038" cy="73415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F5CF142-2105-40AB-A668-2C595D706F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9446" y="2283830"/>
            <a:ext cx="1993107" cy="30284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478D4B7-5B57-44E4-9304-3B7DA26161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91525" y="2240836"/>
            <a:ext cx="1655557" cy="381427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3E50C7B-61EB-4313-A61C-17BEBF3754D4}"/>
              </a:ext>
            </a:extLst>
          </p:cNvPr>
          <p:cNvSpPr txBox="1"/>
          <p:nvPr/>
        </p:nvSpPr>
        <p:spPr>
          <a:xfrm>
            <a:off x="5009606" y="2721496"/>
            <a:ext cx="5281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Linearize around some operating point (h1.h2), we get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C64092E1-1FDF-4AE4-B400-F6A8FD483B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45666" y="3199768"/>
            <a:ext cx="3666260" cy="88374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CE6AD48D-8515-4A78-A915-6BC235FE6882}"/>
              </a:ext>
            </a:extLst>
          </p:cNvPr>
          <p:cNvSpPr txBox="1"/>
          <p:nvPr/>
        </p:nvSpPr>
        <p:spPr>
          <a:xfrm>
            <a:off x="6904520" y="33850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m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5C3EC664-4BFC-4A89-AA52-74E6407FB28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40766" y="4158370"/>
            <a:ext cx="4138030" cy="806948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1F5E71FE-D449-4687-B05E-90A19FD9033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26416" y="3061691"/>
            <a:ext cx="1028700" cy="5715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D7CB1E3-0C23-452A-AAEA-3A766817021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25537" y="3062350"/>
            <a:ext cx="1041228" cy="571501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77C4AD06-6883-4A97-8317-67C3F5BE853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90177" y="3690648"/>
            <a:ext cx="1038857" cy="52322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38D5BEC0-B3D0-4EF7-9B23-4C247039B6E9}"/>
              </a:ext>
            </a:extLst>
          </p:cNvPr>
          <p:cNvSpPr txBox="1"/>
          <p:nvPr/>
        </p:nvSpPr>
        <p:spPr>
          <a:xfrm>
            <a:off x="657922" y="944283"/>
            <a:ext cx="2986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 control of coupled tanks</a:t>
            </a:r>
          </a:p>
        </p:txBody>
      </p:sp>
    </p:spTree>
    <p:extLst>
      <p:ext uri="{BB962C8B-B14F-4D97-AF65-F5344CB8AC3E}">
        <p14:creationId xmlns:p14="http://schemas.microsoft.com/office/powerpoint/2010/main" val="2711284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  <p:bldP spid="36" grpId="0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FD2D-1A70-4C3F-ABE5-15E30E3C4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6F5E8-3539-4B48-8CAF-A0847C3C6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35275"/>
            <a:ext cx="6038850" cy="1079500"/>
          </a:xfrm>
        </p:spPr>
        <p:txBody>
          <a:bodyPr/>
          <a:lstStyle/>
          <a:p>
            <a:r>
              <a:rPr lang="en-US" dirty="0"/>
              <a:t>Sampling time = 0.05 secs, discretize</a:t>
            </a:r>
          </a:p>
          <a:p>
            <a:r>
              <a:rPr lang="en-US" dirty="0"/>
              <a:t>Np = 10, Nc =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407495-13D2-4A44-943D-44FEF7A1BB24}"/>
              </a:ext>
            </a:extLst>
          </p:cNvPr>
          <p:cNvSpPr txBox="1"/>
          <p:nvPr/>
        </p:nvSpPr>
        <p:spPr>
          <a:xfrm>
            <a:off x="1011119" y="1444122"/>
            <a:ext cx="25329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Linearize around L1 = 4m, L2 = 3.5m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A81673-FAB0-41F3-BE18-3D168C6BE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407" y="1535806"/>
            <a:ext cx="2914575" cy="6939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510BED-6435-4B6B-A42A-6E181FD05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275" y="1546419"/>
            <a:ext cx="2665776" cy="6664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18456E-AD09-4DE3-ACA2-A090118511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6852" y="1497825"/>
            <a:ext cx="1802287" cy="71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034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EE870-610B-4ADF-BD8C-26B5EF12C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74625"/>
            <a:ext cx="10515600" cy="1325563"/>
          </a:xfrm>
        </p:spPr>
        <p:txBody>
          <a:bodyPr/>
          <a:lstStyle/>
          <a:p>
            <a:r>
              <a:rPr lang="en-US" dirty="0"/>
              <a:t>Handling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E7165-C177-408D-AE5A-B3B21A490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675" y="1873251"/>
            <a:ext cx="10515600" cy="279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Inputs</a:t>
            </a:r>
            <a:r>
              <a:rPr lang="en-US" dirty="0"/>
              <a:t> </a:t>
            </a:r>
          </a:p>
          <a:p>
            <a:r>
              <a:rPr lang="en-US" dirty="0"/>
              <a:t>Rate of change constraints on the input – (</a:t>
            </a:r>
            <a:r>
              <a:rPr lang="en-US" dirty="0">
                <a:latin typeface="Symbol" panose="05050102010706020507" pitchFamily="18" charset="2"/>
              </a:rPr>
              <a:t>D</a:t>
            </a:r>
            <a:r>
              <a:rPr lang="en-US" dirty="0"/>
              <a:t>u)</a:t>
            </a:r>
          </a:p>
          <a:p>
            <a:r>
              <a:rPr lang="en-US" dirty="0"/>
              <a:t>Absolute constraint (u)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Output </a:t>
            </a:r>
          </a:p>
          <a:p>
            <a:r>
              <a:rPr lang="en-US" dirty="0"/>
              <a:t>Output limits - 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5263800-1317-49A8-B335-592AF7201E68}"/>
              </a:ext>
            </a:extLst>
          </p:cNvPr>
          <p:cNvSpPr txBox="1">
            <a:spLocks/>
          </p:cNvSpPr>
          <p:nvPr/>
        </p:nvSpPr>
        <p:spPr>
          <a:xfrm>
            <a:off x="371475" y="4864100"/>
            <a:ext cx="9401175" cy="1050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Inputs – </a:t>
            </a:r>
            <a:r>
              <a:rPr lang="en-US" dirty="0">
                <a:solidFill>
                  <a:srgbClr val="FF0000"/>
                </a:solidFill>
              </a:rPr>
              <a:t>Hard constraints – cannot be violated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Output</a:t>
            </a:r>
            <a:r>
              <a:rPr lang="en-US" dirty="0">
                <a:solidFill>
                  <a:srgbClr val="C00000"/>
                </a:solidFill>
              </a:rPr>
              <a:t> – Soft constraints – violation allowed with some penalty</a:t>
            </a:r>
          </a:p>
        </p:txBody>
      </p:sp>
    </p:spTree>
    <p:extLst>
      <p:ext uri="{BB962C8B-B14F-4D97-AF65-F5344CB8AC3E}">
        <p14:creationId xmlns:p14="http://schemas.microsoft.com/office/powerpoint/2010/main" val="757576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5BE25-9F3A-4470-9D78-60F44AF49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4" y="65087"/>
            <a:ext cx="11449051" cy="777875"/>
          </a:xfrm>
        </p:spPr>
        <p:txBody>
          <a:bodyPr>
            <a:noAutofit/>
          </a:bodyPr>
          <a:lstStyle/>
          <a:p>
            <a:r>
              <a:rPr lang="en-US" sz="3600" dirty="0"/>
              <a:t>Handling input constrains – Amplitude of control signal u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D021DAE-73B3-4CAB-B8AA-913B86B005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125" y="1772444"/>
            <a:ext cx="2454157" cy="1656556"/>
          </a:xfr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D198CD-7758-42AA-B0DC-F8306D6D6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" y="803423"/>
            <a:ext cx="6191250" cy="4381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D343B8-5646-404C-8BA8-B0DF17898BAB}"/>
              </a:ext>
            </a:extLst>
          </p:cNvPr>
          <p:cNvSpPr txBox="1"/>
          <p:nvPr/>
        </p:nvSpPr>
        <p:spPr>
          <a:xfrm>
            <a:off x="6962668" y="791665"/>
            <a:ext cx="2983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Decision variable is </a:t>
            </a:r>
            <a:r>
              <a:rPr lang="en-US" sz="2400" dirty="0">
                <a:solidFill>
                  <a:srgbClr val="FF0000"/>
                </a:solidFill>
                <a:latin typeface="Symbol" panose="05050102010706020507" pitchFamily="18" charset="2"/>
              </a:rPr>
              <a:t>D</a:t>
            </a:r>
            <a:r>
              <a:rPr lang="en-US" sz="2400" dirty="0">
                <a:solidFill>
                  <a:srgbClr val="FF0000"/>
                </a:solidFill>
              </a:rPr>
              <a:t>u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FA3DF2-FCF2-45F6-857E-291492A184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8855" y="1975094"/>
            <a:ext cx="3833813" cy="4381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374A4B-FAC0-4B0A-B691-D2BA7E7E0A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0348" y="2413244"/>
            <a:ext cx="3633788" cy="4402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E7B2790-BE16-475C-B2A4-BFA99D4B4DED}"/>
              </a:ext>
            </a:extLst>
          </p:cNvPr>
          <p:cNvSpPr txBox="1"/>
          <p:nvPr/>
        </p:nvSpPr>
        <p:spPr>
          <a:xfrm>
            <a:off x="4255240" y="1479668"/>
            <a:ext cx="2369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Example: SISO Nc = 4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57B4867-C9C7-4546-9226-570F92BCF4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77174" y="1940347"/>
            <a:ext cx="3714751" cy="38820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36A3000-C917-4935-A210-B4BAEF4A23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9758" y="2369134"/>
            <a:ext cx="4102242" cy="40688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C5B1315-92F7-4387-A14E-E2EEDEAB6D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36275" y="2753442"/>
            <a:ext cx="3396547" cy="37355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55BD546-0105-47A3-929D-6F8CAE836D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8125" y="3538537"/>
            <a:ext cx="1759080" cy="165655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78EAB98-05CC-45E9-87C9-EFF4686C1A6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40421" y="3545376"/>
            <a:ext cx="5510276" cy="161235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7F5E17B-775D-40BC-A3EC-85372DA13B3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32711" y="4444560"/>
            <a:ext cx="1114425" cy="42862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80C5165-5F54-4376-AB00-64C3D8B72F6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56479" y="3747265"/>
            <a:ext cx="438150" cy="4572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CB2C785-0F74-4CBF-A618-A197F888D9E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56479" y="4430272"/>
            <a:ext cx="438150" cy="457200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720C9BD-2ADC-4C35-B891-DADD10B33F64}"/>
              </a:ext>
            </a:extLst>
          </p:cNvPr>
          <p:cNvCxnSpPr/>
          <p:nvPr/>
        </p:nvCxnSpPr>
        <p:spPr>
          <a:xfrm flipV="1">
            <a:off x="2152650" y="5195094"/>
            <a:ext cx="352425" cy="577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A6B64DD-8524-4F9A-8248-FF2F202FDEC4}"/>
              </a:ext>
            </a:extLst>
          </p:cNvPr>
          <p:cNvCxnSpPr/>
          <p:nvPr/>
        </p:nvCxnSpPr>
        <p:spPr>
          <a:xfrm flipV="1">
            <a:off x="3902815" y="5195094"/>
            <a:ext cx="352425" cy="577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D9CDCB3-D4A8-44DF-A63C-4FC13CEBDE92}"/>
              </a:ext>
            </a:extLst>
          </p:cNvPr>
          <p:cNvSpPr txBox="1"/>
          <p:nvPr/>
        </p:nvSpPr>
        <p:spPr>
          <a:xfrm>
            <a:off x="1903746" y="575112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2E45EC7-D17F-4EFB-92B4-A3E8383E7E81}"/>
              </a:ext>
            </a:extLst>
          </p:cNvPr>
          <p:cNvSpPr txBox="1"/>
          <p:nvPr/>
        </p:nvSpPr>
        <p:spPr>
          <a:xfrm>
            <a:off x="3690257" y="5782950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C2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2F585338-E484-4BBE-9835-4607A3A7421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194629" y="3766103"/>
            <a:ext cx="2833153" cy="40688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BC7AA97A-3F2C-461C-ABFF-64A60A61D35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246835" y="4480536"/>
            <a:ext cx="2833154" cy="370914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42BA45C2-493F-4DE4-987D-42FC42A6E819}"/>
              </a:ext>
            </a:extLst>
          </p:cNvPr>
          <p:cNvGrpSpPr/>
          <p:nvPr/>
        </p:nvGrpSpPr>
        <p:grpSpPr>
          <a:xfrm>
            <a:off x="7642173" y="3747265"/>
            <a:ext cx="1114306" cy="437726"/>
            <a:chOff x="7642173" y="3747265"/>
            <a:chExt cx="1114306" cy="437726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F50A6079-6CED-48D7-8296-762B702CAC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21295" y="3747265"/>
              <a:ext cx="935184" cy="428626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9346D95-BC05-4D73-B205-2415643E23F6}"/>
                </a:ext>
              </a:extLst>
            </p:cNvPr>
            <p:cNvSpPr txBox="1"/>
            <p:nvPr/>
          </p:nvSpPr>
          <p:spPr>
            <a:xfrm>
              <a:off x="7642173" y="3784881"/>
              <a:ext cx="2632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391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21210-C925-47D3-B4D1-149309BDE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139394"/>
            <a:ext cx="10839450" cy="511175"/>
          </a:xfrm>
        </p:spPr>
        <p:txBody>
          <a:bodyPr>
            <a:noAutofit/>
          </a:bodyPr>
          <a:lstStyle/>
          <a:p>
            <a:r>
              <a:rPr lang="en-US" sz="3600" dirty="0"/>
              <a:t>Handling input constraints - incremental change in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E9FB8-2C35-455B-80E4-FC27E6D9B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1744703"/>
            <a:ext cx="8134350" cy="62626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Rate of input change</a:t>
            </a:r>
            <a:r>
              <a:rPr lang="en-US" dirty="0"/>
              <a:t>: Most easy constraint to include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1257F2-C795-4FB9-BD4E-8E17A2006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1004025"/>
            <a:ext cx="6191250" cy="4381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2B1822-535C-4FF5-8E90-46AA0001DA46}"/>
              </a:ext>
            </a:extLst>
          </p:cNvPr>
          <p:cNvSpPr txBox="1"/>
          <p:nvPr/>
        </p:nvSpPr>
        <p:spPr>
          <a:xfrm>
            <a:off x="6981718" y="992267"/>
            <a:ext cx="2983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Decision variable is </a:t>
            </a:r>
            <a:r>
              <a:rPr lang="en-US" sz="2400" dirty="0">
                <a:solidFill>
                  <a:srgbClr val="FF0000"/>
                </a:solidFill>
                <a:latin typeface="Symbol" panose="05050102010706020507" pitchFamily="18" charset="2"/>
              </a:rPr>
              <a:t>D</a:t>
            </a:r>
            <a:r>
              <a:rPr lang="en-US" sz="2400" dirty="0">
                <a:solidFill>
                  <a:srgbClr val="FF0000"/>
                </a:solidFill>
              </a:rPr>
              <a:t>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B742ED-118B-489C-AD51-FA347DFEE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2480208"/>
            <a:ext cx="4535977" cy="6262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D1C048-D5E9-4167-810E-32F1DDCFE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699" y="3338830"/>
            <a:ext cx="4392833" cy="5815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E6B1C81-FD01-49C5-BB21-14399DB0DC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6517" y="2370972"/>
            <a:ext cx="3267075" cy="17850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AF1EBF-8281-4A40-82D3-235590A054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3632" y="2262759"/>
            <a:ext cx="3481118" cy="84371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EBAF8B5-4269-4843-8524-F4DD0F7EBA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7751" y="4638930"/>
            <a:ext cx="3388422" cy="58153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2A5C09A-69B7-4B45-8E6F-E381ABC3D5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7675" y="4353946"/>
            <a:ext cx="3248025" cy="11620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096FDAB-9B61-4458-983B-97CDE71C1D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96187" y="4301048"/>
            <a:ext cx="437197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26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15020</TotalTime>
  <Words>584</Words>
  <Application>Microsoft Office PowerPoint</Application>
  <PresentationFormat>Widescreen</PresentationFormat>
  <Paragraphs>110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Symbol</vt:lpstr>
      <vt:lpstr>Office Theme</vt:lpstr>
      <vt:lpstr>Modern Control Theory</vt:lpstr>
      <vt:lpstr>Prediction using State space models - MIMO</vt:lpstr>
      <vt:lpstr>Prediction using State space models - MIMO</vt:lpstr>
      <vt:lpstr>Unconstrained solution – MIMO</vt:lpstr>
      <vt:lpstr>Example problem</vt:lpstr>
      <vt:lpstr>Demo</vt:lpstr>
      <vt:lpstr>Handling constraints</vt:lpstr>
      <vt:lpstr>Handling input constrains – Amplitude of control signal u</vt:lpstr>
      <vt:lpstr>Handling input constraints - incremental change in inputs</vt:lpstr>
      <vt:lpstr>Handling output constraints – control limits</vt:lpstr>
      <vt:lpstr>SISO Example – input constraints</vt:lpstr>
      <vt:lpstr>Handling constrains</vt:lpstr>
      <vt:lpstr>Solving QP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Srinivasan, Ranganathan</dc:creator>
  <cp:lastModifiedBy>Ranganathan Srinivasan</cp:lastModifiedBy>
  <cp:revision>504</cp:revision>
  <dcterms:created xsi:type="dcterms:W3CDTF">2021-09-16T08:41:24Z</dcterms:created>
  <dcterms:modified xsi:type="dcterms:W3CDTF">2022-10-26T05:55:38Z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546e5e1-5d42-4630-bacd-c69bfdcbd5e8_Enabled">
    <vt:lpwstr>true</vt:lpwstr>
  </property>
  <property fmtid="{D5CDD505-2E9C-101B-9397-08002B2CF9AE}" pid="3" name="MSIP_Label_d546e5e1-5d42-4630-bacd-c69bfdcbd5e8_SetDate">
    <vt:lpwstr>2021-10-27T02:23:00Z</vt:lpwstr>
  </property>
  <property fmtid="{D5CDD505-2E9C-101B-9397-08002B2CF9AE}" pid="4" name="MSIP_Label_d546e5e1-5d42-4630-bacd-c69bfdcbd5e8_Method">
    <vt:lpwstr>Standard</vt:lpwstr>
  </property>
  <property fmtid="{D5CDD505-2E9C-101B-9397-08002B2CF9AE}" pid="5" name="MSIP_Label_d546e5e1-5d42-4630-bacd-c69bfdcbd5e8_Name">
    <vt:lpwstr>d546e5e1-5d42-4630-bacd-c69bfdcbd5e8</vt:lpwstr>
  </property>
  <property fmtid="{D5CDD505-2E9C-101B-9397-08002B2CF9AE}" pid="6" name="MSIP_Label_d546e5e1-5d42-4630-bacd-c69bfdcbd5e8_SiteId">
    <vt:lpwstr>96ece526-9c7d-48b0-8daf-8b93c90a5d18</vt:lpwstr>
  </property>
  <property fmtid="{D5CDD505-2E9C-101B-9397-08002B2CF9AE}" pid="7" name="MSIP_Label_d546e5e1-5d42-4630-bacd-c69bfdcbd5e8_ActionId">
    <vt:lpwstr>d9f3bbd7-cc93-4954-a982-b310b4a01300</vt:lpwstr>
  </property>
  <property fmtid="{D5CDD505-2E9C-101B-9397-08002B2CF9AE}" pid="8" name="MSIP_Label_d546e5e1-5d42-4630-bacd-c69bfdcbd5e8_ContentBits">
    <vt:lpwstr>0</vt:lpwstr>
  </property>
  <property fmtid="{D5CDD505-2E9C-101B-9397-08002B2CF9AE}" pid="9" name="SmartTag">
    <vt:lpwstr>4</vt:lpwstr>
  </property>
</Properties>
</file>