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4" r:id="rId3"/>
    <p:sldId id="320" r:id="rId4"/>
    <p:sldId id="310" r:id="rId5"/>
    <p:sldId id="313" r:id="rId6"/>
    <p:sldId id="323" r:id="rId7"/>
    <p:sldId id="321" r:id="rId8"/>
    <p:sldId id="322" r:id="rId9"/>
    <p:sldId id="315" r:id="rId10"/>
    <p:sldId id="317" r:id="rId11"/>
    <p:sldId id="31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>
        <p:scale>
          <a:sx n="63" d="100"/>
          <a:sy n="63" d="100"/>
        </p:scale>
        <p:origin x="3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ADB1-0924-45D7-8E5D-BAEB9F647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0EEC3-4375-44D8-AB5F-AA9C29AF9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B456E-97D2-44AF-93CD-7474ACDF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DFF2D-E0BE-4537-B0C8-730FC12C7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C1D2D-2C76-4DBE-89BD-577E997E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3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672D-4222-46F5-9774-81136EFE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6C8DF-55ED-49E5-863A-E459376A5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AE0F2-EAA8-4764-97B2-7882FA132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5A6AD-DC61-44EB-9EBF-3D57FFD2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72B13-9BF9-424F-B67D-FC5A0BE9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7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E7A53-33FF-44A1-B6E1-EC7058C03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37323-5627-40F3-8C25-2099F19BC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8D660-8FF7-4E7B-9444-6D8D09EB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B5B4A-CAB5-475C-B6D0-6D89ABC9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93F18-6B7B-440B-ADE6-6FD836BC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6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C7DF-94BD-4267-B183-FB2D225C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9CF0F-168C-4A18-A46D-C826CF963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63DB5-6540-4A5A-9204-70F81296D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630A1-AFA7-4863-99B1-2F74806C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08A6A-4247-4ACD-8864-320E49A5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3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06C5-4569-4B63-A961-4E43F9CAF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64748-7590-4238-9EEC-39F23A459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88F66-5AFD-4866-9BF1-78C0D81C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8F236-F8C2-4AF7-9AC9-236CBF494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29326-4D95-41D3-86EA-32C697AA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3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C848-24F4-4364-B0E4-AC5AED00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F35A8-D571-4D46-ABCA-8DF76A1A9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FBBBF-61DE-45ED-A7BE-7C509C7C9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14E8C-527B-4525-8E9E-F56F512A5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28755-EEAF-409F-8CE7-C5F9355A9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9EB06-FC11-4CCB-9AA8-36F4AD9F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1FA7-E6DC-41DE-8639-8D4CB803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3DA19-D98D-4B47-BA98-FD85AB04E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FD333-77D1-44D2-9CE0-DF14697F6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A0E24-AE4E-4AEA-B147-675ABEFB5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52AFD-27F4-4823-BC62-37D031784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99C779-CE37-4E71-9C9F-C3F864E9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8A67EA-F9AF-433F-BFC1-93619C73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BCD8D-18C4-46AF-8F2F-80FDE207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8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9216-C705-4E4B-A35D-5B4C61EEC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5B8BB-2ED2-4E04-91AF-70DCDCF5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4DC39-DF96-47D3-ACE0-0F6A3986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EC039-BD16-41F2-82B4-439F3644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1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3D7A8D-7AE7-4144-BD6D-D8142B3A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156984-61EC-44FD-ACB3-3F4AD839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E20A4-6F6F-4DA8-9629-B92E3ACF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F0C7-13CE-48C8-8C72-AA4048CB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B137-9A98-4697-B4D4-DF9C2C4F3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390BE-E189-466B-8FB8-4C9D19B69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182E4-60A7-4869-AF9C-4272F05F1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CA1B0-0FF3-44EB-8018-97FEFC6C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485D2-8F37-4274-A8CF-16292D5D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1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450F-9203-4872-9850-4AA223B4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1D71F8-E43F-431B-8CE2-9E36E9561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3A4DF-81B2-422D-B300-97AA9A62E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375E5-12EA-408E-870B-07569E81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DCF9C-E5EE-4F42-999B-872D4AA8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2B3C9-EF85-41BA-9A3F-A5E923DB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0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04095-154D-433E-8A69-0E5FDA6FA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93D1A-5EF9-4C5A-A39D-6280A8279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C3AA1-9AE7-4B9D-BC6C-3101E65D9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FDF2D-1F5C-4993-A1C3-7763D3A94D63}" type="datetimeFigureOut">
              <a:rPr lang="en-US" smtClean="0"/>
              <a:t>10/28/2022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EB71D-0124-44CA-8630-090C2424C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2F2B-E88B-44AD-A3F5-67F38D59F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7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60.png"/><Relationship Id="rId3" Type="http://schemas.openxmlformats.org/officeDocument/2006/relationships/image" Target="../media/image1.png"/><Relationship Id="rId7" Type="http://schemas.openxmlformats.org/officeDocument/2006/relationships/image" Target="../media/image53.png"/><Relationship Id="rId12" Type="http://schemas.openxmlformats.org/officeDocument/2006/relationships/image" Target="../media/image5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8.png"/><Relationship Id="rId5" Type="http://schemas.openxmlformats.org/officeDocument/2006/relationships/image" Target="../media/image51.png"/><Relationship Id="rId15" Type="http://schemas.openxmlformats.org/officeDocument/2006/relationships/image" Target="../media/image62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69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57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2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48AE-38C1-49B3-A28B-9BBBE337B7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Modern Control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E869E-4C8D-4A8C-AAC8-8A4CBECE3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366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Model Predict Control  - MPC – Lecture 11</a:t>
            </a:r>
          </a:p>
          <a:p>
            <a:r>
              <a:rPr lang="en-US" dirty="0"/>
              <a:t>Constrained Control move calculation - MIMO</a:t>
            </a:r>
          </a:p>
        </p:txBody>
      </p:sp>
    </p:spTree>
    <p:extLst>
      <p:ext uri="{BB962C8B-B14F-4D97-AF65-F5344CB8AC3E}">
        <p14:creationId xmlns:p14="http://schemas.microsoft.com/office/powerpoint/2010/main" val="2571168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5BE25-9F3A-4470-9D78-60F44AF49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65087"/>
            <a:ext cx="11449051" cy="777875"/>
          </a:xfrm>
        </p:spPr>
        <p:txBody>
          <a:bodyPr>
            <a:noAutofit/>
          </a:bodyPr>
          <a:lstStyle/>
          <a:p>
            <a:r>
              <a:rPr lang="en-US" sz="3600" dirty="0"/>
              <a:t>Handling input constrains – Amplitude of control signal 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021DAE-73B3-4CAB-B8AA-913B86B00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25" y="1772444"/>
            <a:ext cx="2454157" cy="1656556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D198CD-7758-42AA-B0DC-F8306D6D6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803423"/>
            <a:ext cx="6191250" cy="438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D343B8-5646-404C-8BA8-B0DF17898BAB}"/>
              </a:ext>
            </a:extLst>
          </p:cNvPr>
          <p:cNvSpPr txBox="1"/>
          <p:nvPr/>
        </p:nvSpPr>
        <p:spPr>
          <a:xfrm>
            <a:off x="6962668" y="791665"/>
            <a:ext cx="298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Decision variable is </a:t>
            </a:r>
            <a:r>
              <a:rPr lang="en-US" sz="2400" dirty="0">
                <a:solidFill>
                  <a:srgbClr val="FF0000"/>
                </a:solidFill>
                <a:latin typeface="Symbol" panose="05050102010706020507" pitchFamily="18" charset="2"/>
              </a:rPr>
              <a:t>D</a:t>
            </a:r>
            <a:r>
              <a:rPr lang="en-US" sz="2400" dirty="0">
                <a:solidFill>
                  <a:srgbClr val="FF0000"/>
                </a:solidFill>
              </a:rPr>
              <a:t>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FA3DF2-FCF2-45F6-857E-291492A18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8855" y="1975094"/>
            <a:ext cx="3833813" cy="438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374A4B-FAC0-4B0A-B691-D2BA7E7E0A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0348" y="2413244"/>
            <a:ext cx="3633788" cy="4402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7B2790-BE16-475C-B2A4-BFA99D4B4DED}"/>
              </a:ext>
            </a:extLst>
          </p:cNvPr>
          <p:cNvSpPr txBox="1"/>
          <p:nvPr/>
        </p:nvSpPr>
        <p:spPr>
          <a:xfrm>
            <a:off x="4255240" y="1479668"/>
            <a:ext cx="2369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Example: SISO Nc = 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7B4867-C9C7-4546-9226-570F92BCF4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7174" y="1940347"/>
            <a:ext cx="3714751" cy="3882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6A3000-C917-4935-A210-B4BAEF4A23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758" y="2369134"/>
            <a:ext cx="4102242" cy="4068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C5B1315-92F7-4387-A14E-E2EEDEAB6D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6275" y="2753442"/>
            <a:ext cx="3396547" cy="3735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55BD546-0105-47A3-929D-6F8CAE836D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125" y="3538537"/>
            <a:ext cx="1759080" cy="165655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8EAB98-05CC-45E9-87C9-EFF4686C1A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40421" y="3545376"/>
            <a:ext cx="5510276" cy="16123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7F5E17B-775D-40BC-A3EC-85372DA13B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32711" y="4444560"/>
            <a:ext cx="1114425" cy="4286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80C5165-5F54-4376-AB00-64C3D8B72F6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56479" y="3747265"/>
            <a:ext cx="438150" cy="4572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CB2C785-0F74-4CBF-A618-A197F888D9E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56479" y="4430272"/>
            <a:ext cx="438150" cy="4572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20C9BD-2ADC-4C35-B891-DADD10B33F64}"/>
              </a:ext>
            </a:extLst>
          </p:cNvPr>
          <p:cNvCxnSpPr/>
          <p:nvPr/>
        </p:nvCxnSpPr>
        <p:spPr>
          <a:xfrm flipV="1">
            <a:off x="2152650" y="5195094"/>
            <a:ext cx="352425" cy="57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6B64DD-8524-4F9A-8248-FF2F202FDEC4}"/>
              </a:ext>
            </a:extLst>
          </p:cNvPr>
          <p:cNvCxnSpPr/>
          <p:nvPr/>
        </p:nvCxnSpPr>
        <p:spPr>
          <a:xfrm flipV="1">
            <a:off x="3902815" y="5195094"/>
            <a:ext cx="352425" cy="57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D9CDCB3-D4A8-44DF-A63C-4FC13CEBDE92}"/>
              </a:ext>
            </a:extLst>
          </p:cNvPr>
          <p:cNvSpPr txBox="1"/>
          <p:nvPr/>
        </p:nvSpPr>
        <p:spPr>
          <a:xfrm>
            <a:off x="1903746" y="575112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E45EC7-D17F-4EFB-92B4-A3E8383E7E81}"/>
              </a:ext>
            </a:extLst>
          </p:cNvPr>
          <p:cNvSpPr txBox="1"/>
          <p:nvPr/>
        </p:nvSpPr>
        <p:spPr>
          <a:xfrm>
            <a:off x="3690257" y="5782950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F585338-E484-4BBE-9835-4607A3A742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94629" y="3766103"/>
            <a:ext cx="2833153" cy="40688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C7AA97A-3F2C-461C-ABFF-64A60A61D3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46835" y="4480536"/>
            <a:ext cx="2833154" cy="370914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42BA45C2-493F-4DE4-987D-42FC42A6E819}"/>
              </a:ext>
            </a:extLst>
          </p:cNvPr>
          <p:cNvGrpSpPr/>
          <p:nvPr/>
        </p:nvGrpSpPr>
        <p:grpSpPr>
          <a:xfrm>
            <a:off x="7642173" y="3747265"/>
            <a:ext cx="1114306" cy="437726"/>
            <a:chOff x="7642173" y="3747265"/>
            <a:chExt cx="1114306" cy="437726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50A6079-6CED-48D7-8296-762B702CA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21295" y="3747265"/>
              <a:ext cx="935184" cy="428626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9346D95-BC05-4D73-B205-2415643E23F6}"/>
                </a:ext>
              </a:extLst>
            </p:cNvPr>
            <p:cNvSpPr txBox="1"/>
            <p:nvPr/>
          </p:nvSpPr>
          <p:spPr>
            <a:xfrm>
              <a:off x="7642173" y="3784881"/>
              <a:ext cx="263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391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D6F4E-84DF-4528-8675-04008BC72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65087"/>
            <a:ext cx="9991725" cy="615950"/>
          </a:xfrm>
        </p:spPr>
        <p:txBody>
          <a:bodyPr>
            <a:normAutofit fontScale="90000"/>
          </a:bodyPr>
          <a:lstStyle/>
          <a:p>
            <a:r>
              <a:rPr lang="en-US" dirty="0"/>
              <a:t>Handling output constraints – control limits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1651C-0AB7-47E4-9668-FBCE91E2B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301750"/>
            <a:ext cx="3552825" cy="212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y1</a:t>
            </a:r>
            <a:r>
              <a:rPr lang="en-US" baseline="-25000" dirty="0"/>
              <a:t>min</a:t>
            </a:r>
            <a:r>
              <a:rPr lang="en-US" dirty="0"/>
              <a:t> &lt; y1</a:t>
            </a:r>
            <a:r>
              <a:rPr lang="en-US" baseline="-25000" dirty="0"/>
              <a:t>pred</a:t>
            </a:r>
            <a:r>
              <a:rPr lang="en-US" dirty="0"/>
              <a:t> (k)&lt; y1</a:t>
            </a:r>
            <a:r>
              <a:rPr lang="en-US" baseline="-25000" dirty="0"/>
              <a:t>max</a:t>
            </a:r>
          </a:p>
          <a:p>
            <a:pPr marL="0" indent="0">
              <a:buNone/>
            </a:pPr>
            <a:r>
              <a:rPr lang="en-US" dirty="0"/>
              <a:t>y2</a:t>
            </a:r>
            <a:r>
              <a:rPr lang="en-US" baseline="-25000" dirty="0"/>
              <a:t>min</a:t>
            </a:r>
            <a:r>
              <a:rPr lang="en-US" dirty="0"/>
              <a:t> &lt; y2</a:t>
            </a:r>
            <a:r>
              <a:rPr lang="en-US" baseline="-25000" dirty="0"/>
              <a:t>pred</a:t>
            </a:r>
            <a:r>
              <a:rPr lang="en-US" dirty="0"/>
              <a:t> (k)&lt; y2</a:t>
            </a:r>
            <a:r>
              <a:rPr lang="en-US" baseline="-25000" dirty="0"/>
              <a:t>max</a:t>
            </a:r>
          </a:p>
          <a:p>
            <a:pPr marL="0" indent="0">
              <a:buNone/>
            </a:pPr>
            <a:r>
              <a:rPr lang="en-US" baseline="-25000" dirty="0"/>
              <a:t>                       ….</a:t>
            </a:r>
          </a:p>
          <a:p>
            <a:pPr marL="0" indent="0">
              <a:buNone/>
            </a:pPr>
            <a:r>
              <a:rPr lang="en-US" dirty="0" err="1"/>
              <a:t>yq</a:t>
            </a:r>
            <a:r>
              <a:rPr lang="en-US" baseline="-25000" dirty="0" err="1"/>
              <a:t>min</a:t>
            </a:r>
            <a:r>
              <a:rPr lang="en-US" dirty="0"/>
              <a:t> &lt; </a:t>
            </a:r>
            <a:r>
              <a:rPr lang="en-US" dirty="0" err="1"/>
              <a:t>yq</a:t>
            </a:r>
            <a:r>
              <a:rPr lang="en-US" baseline="-25000" dirty="0" err="1"/>
              <a:t>pred</a:t>
            </a:r>
            <a:r>
              <a:rPr lang="en-US" dirty="0"/>
              <a:t> (k)&lt; </a:t>
            </a:r>
            <a:r>
              <a:rPr lang="en-US" dirty="0" err="1"/>
              <a:t>yq</a:t>
            </a:r>
            <a:r>
              <a:rPr lang="en-US" baseline="-25000" dirty="0" err="1"/>
              <a:t>max</a:t>
            </a:r>
            <a:endParaRPr lang="en-US" baseline="-25000" dirty="0"/>
          </a:p>
          <a:p>
            <a:pPr marL="0" indent="0">
              <a:buNone/>
            </a:pPr>
            <a:endParaRPr lang="en-US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E66626-EF39-4BA0-9C2C-750DC5D11910}"/>
              </a:ext>
            </a:extLst>
          </p:cNvPr>
          <p:cNvSpPr txBox="1"/>
          <p:nvPr/>
        </p:nvSpPr>
        <p:spPr>
          <a:xfrm>
            <a:off x="4179094" y="1301750"/>
            <a:ext cx="3688556" cy="2028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 Y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(k) &lt; Y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max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 Y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(k+1) &lt; Y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max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…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 Y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k+Np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&lt; Y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15024-2F48-48AE-A68C-2F6CD8E5DFCD}"/>
              </a:ext>
            </a:extLst>
          </p:cNvPr>
          <p:cNvSpPr txBox="1"/>
          <p:nvPr/>
        </p:nvSpPr>
        <p:spPr>
          <a:xfrm>
            <a:off x="8334376" y="1822459"/>
            <a:ext cx="34194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(k</a:t>
            </a:r>
            <a:r>
              <a:rPr kumimoji="0" lang="en-US" sz="32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FD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  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12D15F-A22C-4CFC-AD7E-1F30311A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3797300"/>
            <a:ext cx="4714875" cy="5048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467F4E-9C96-4642-B169-EBB5A12B3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" y="4581525"/>
            <a:ext cx="1028700" cy="1066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85BDA3-6C4E-4CDE-9028-84E1A9EB5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537" y="4769427"/>
            <a:ext cx="581025" cy="4762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69F18E4-F8FA-42A3-A5DC-BEDD8B12F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2662" y="4769427"/>
            <a:ext cx="342900" cy="5143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E9991F2-7310-4A58-AA1F-A298DDC0DA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5562" y="4581525"/>
            <a:ext cx="29241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EE870-610B-4ADF-BD8C-26B5EF12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4625"/>
            <a:ext cx="10515600" cy="1325563"/>
          </a:xfrm>
        </p:spPr>
        <p:txBody>
          <a:bodyPr/>
          <a:lstStyle/>
          <a:p>
            <a:r>
              <a:rPr lang="en-US" dirty="0"/>
              <a:t>Handling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E7165-C177-408D-AE5A-B3B21A49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1873251"/>
            <a:ext cx="10515600" cy="279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Inputs</a:t>
            </a:r>
            <a:r>
              <a:rPr lang="en-US" dirty="0"/>
              <a:t> </a:t>
            </a:r>
          </a:p>
          <a:p>
            <a:r>
              <a:rPr lang="en-US" dirty="0"/>
              <a:t>Rate of change constraints on the input – (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u)</a:t>
            </a:r>
          </a:p>
          <a:p>
            <a:r>
              <a:rPr lang="en-US" dirty="0"/>
              <a:t>Absolute constraint (u)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Output </a:t>
            </a:r>
          </a:p>
          <a:p>
            <a:r>
              <a:rPr lang="en-US" dirty="0"/>
              <a:t>Output limits - 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263800-1317-49A8-B335-592AF7201E68}"/>
              </a:ext>
            </a:extLst>
          </p:cNvPr>
          <p:cNvSpPr txBox="1">
            <a:spLocks/>
          </p:cNvSpPr>
          <p:nvPr/>
        </p:nvSpPr>
        <p:spPr>
          <a:xfrm>
            <a:off x="371475" y="4864100"/>
            <a:ext cx="9401175" cy="1050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Inputs – </a:t>
            </a:r>
            <a:r>
              <a:rPr lang="en-US" dirty="0">
                <a:solidFill>
                  <a:srgbClr val="FF0000"/>
                </a:solidFill>
              </a:rPr>
              <a:t>Hard constraints – cannot be violated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Output</a:t>
            </a:r>
            <a:r>
              <a:rPr lang="en-US" dirty="0">
                <a:solidFill>
                  <a:srgbClr val="C00000"/>
                </a:solidFill>
              </a:rPr>
              <a:t> – Soft constraints – violation allowed with some penalty</a:t>
            </a:r>
          </a:p>
        </p:txBody>
      </p:sp>
    </p:spTree>
    <p:extLst>
      <p:ext uri="{BB962C8B-B14F-4D97-AF65-F5344CB8AC3E}">
        <p14:creationId xmlns:p14="http://schemas.microsoft.com/office/powerpoint/2010/main" val="75757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3EDF-1741-4172-8231-5D01BA48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07951"/>
            <a:ext cx="10296525" cy="749300"/>
          </a:xfrm>
        </p:spPr>
        <p:txBody>
          <a:bodyPr/>
          <a:lstStyle/>
          <a:p>
            <a:r>
              <a:rPr lang="en-US" dirty="0"/>
              <a:t>Handling constrains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CA8C62-08E7-4C59-89D4-2D7C91B79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375" y="1041413"/>
            <a:ext cx="6191250" cy="438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E090EA-16EF-4C2F-AB33-F198CD4E298F}"/>
              </a:ext>
            </a:extLst>
          </p:cNvPr>
          <p:cNvSpPr txBox="1"/>
          <p:nvPr/>
        </p:nvSpPr>
        <p:spPr>
          <a:xfrm>
            <a:off x="933450" y="1810064"/>
            <a:ext cx="679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Min</a:t>
            </a:r>
          </a:p>
          <a:p>
            <a:r>
              <a:rPr lang="en-US" sz="2400" dirty="0">
                <a:latin typeface="Symbol" panose="05050102010706020507" pitchFamily="18" charset="2"/>
              </a:rPr>
              <a:t>D</a:t>
            </a:r>
            <a:r>
              <a:rPr lang="en-US" sz="2400" dirty="0"/>
              <a:t>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13C12-304B-44AF-AC21-9E0C2638A460}"/>
              </a:ext>
            </a:extLst>
          </p:cNvPr>
          <p:cNvSpPr txBox="1"/>
          <p:nvPr/>
        </p:nvSpPr>
        <p:spPr>
          <a:xfrm>
            <a:off x="2286000" y="844989"/>
            <a:ext cx="679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Min</a:t>
            </a:r>
          </a:p>
          <a:p>
            <a:r>
              <a:rPr lang="en-US" sz="2400" dirty="0">
                <a:latin typeface="Symbol" panose="05050102010706020507" pitchFamily="18" charset="2"/>
              </a:rPr>
              <a:t>D</a:t>
            </a:r>
            <a:r>
              <a:rPr lang="en-US" sz="2400" dirty="0"/>
              <a:t>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4FFFE9-261B-4B6D-959B-41165B9E0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333" y="1810064"/>
            <a:ext cx="9425233" cy="5547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69F4E3-9719-4A56-9DA5-CDA8B83B8A64}"/>
              </a:ext>
            </a:extLst>
          </p:cNvPr>
          <p:cNvSpPr txBox="1"/>
          <p:nvPr/>
        </p:nvSpPr>
        <p:spPr>
          <a:xfrm>
            <a:off x="933450" y="2706510"/>
            <a:ext cx="679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Min</a:t>
            </a:r>
          </a:p>
          <a:p>
            <a:r>
              <a:rPr lang="en-US" sz="2400" dirty="0">
                <a:latin typeface="Symbol" panose="05050102010706020507" pitchFamily="18" charset="2"/>
              </a:rPr>
              <a:t>D</a:t>
            </a:r>
            <a:r>
              <a:rPr lang="en-US" sz="2400" dirty="0"/>
              <a:t>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EB39BD-67B0-49E0-9F03-107268DCD910}"/>
              </a:ext>
            </a:extLst>
          </p:cNvPr>
          <p:cNvSpPr txBox="1"/>
          <p:nvPr/>
        </p:nvSpPr>
        <p:spPr>
          <a:xfrm>
            <a:off x="1745333" y="2937342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J/2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35B470-54E2-403D-A652-B7E8D337C130}"/>
                  </a:ext>
                </a:extLst>
              </p:cNvPr>
              <p:cNvSpPr txBox="1"/>
              <p:nvPr/>
            </p:nvSpPr>
            <p:spPr>
              <a:xfrm>
                <a:off x="2452879" y="2905901"/>
                <a:ext cx="528927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i="1" dirty="0"/>
                  <a:t>½</a:t>
                </a:r>
                <a:r>
                  <a:rPr lang="en-US" sz="2400" i="1" dirty="0"/>
                  <a:t> </a:t>
                </a:r>
                <a:r>
                  <a:rPr lang="en-US" sz="2400" dirty="0">
                    <a:latin typeface="Symbol" panose="05050102010706020507" pitchFamily="18" charset="2"/>
                  </a:rPr>
                  <a:t>D</a:t>
                </a:r>
                <a:r>
                  <a:rPr lang="en-US" sz="2400" dirty="0"/>
                  <a:t>U</a:t>
                </a:r>
                <a:r>
                  <a:rPr lang="en-US" sz="2400" baseline="30000" dirty="0"/>
                  <a:t>T </a:t>
                </a:r>
                <a:r>
                  <a:rPr lang="en-US" sz="2400" dirty="0">
                    <a:solidFill>
                      <a:prstClr val="black"/>
                    </a:solidFill>
                  </a:rPr>
                  <a:t>(</a:t>
                </a:r>
                <a:r>
                  <a:rPr lang="en-US" sz="2400" dirty="0">
                    <a:solidFill>
                      <a:prstClr val="black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400" baseline="30000" dirty="0">
                    <a:solidFill>
                      <a:prstClr val="black"/>
                    </a:solidFill>
                  </a:rPr>
                  <a:t>T</a:t>
                </a:r>
                <a:r>
                  <a:rPr lang="en-US" sz="2400" dirty="0">
                    <a:solidFill>
                      <a:prstClr val="black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400" dirty="0">
                    <a:solidFill>
                      <a:prstClr val="black"/>
                    </a:solidFill>
                  </a:rPr>
                  <a:t>+ R)</a:t>
                </a:r>
                <a:r>
                  <a:rPr lang="en-US" sz="2400" dirty="0">
                    <a:solidFill>
                      <a:prstClr val="black"/>
                    </a:solidFill>
                    <a:latin typeface="Symbol" panose="05050102010706020507" pitchFamily="18" charset="2"/>
                  </a:rPr>
                  <a:t>D</a:t>
                </a:r>
                <a:r>
                  <a:rPr lang="en-US" sz="2400" dirty="0">
                    <a:solidFill>
                      <a:prstClr val="black"/>
                    </a:solidFill>
                  </a:rPr>
                  <a:t>U </a:t>
                </a:r>
                <a:r>
                  <a:rPr lang="en-US" sz="2400" dirty="0">
                    <a:latin typeface="Symbol" panose="05050102010706020507" pitchFamily="18" charset="2"/>
                  </a:rPr>
                  <a:t>-D</a:t>
                </a:r>
                <a:r>
                  <a:rPr lang="en-US" sz="2400" dirty="0"/>
                  <a:t>U</a:t>
                </a:r>
                <a:r>
                  <a:rPr lang="en-US" sz="2400" baseline="30000" dirty="0"/>
                  <a:t>T</a:t>
                </a:r>
                <a:r>
                  <a:rPr lang="en-US" sz="2400" dirty="0">
                    <a:latin typeface="Symbol" panose="05050102010706020507" pitchFamily="18" charset="2"/>
                  </a:rPr>
                  <a:t>F</a:t>
                </a:r>
                <a:r>
                  <a:rPr lang="en-US" sz="2400" baseline="30000" dirty="0"/>
                  <a:t>T </a:t>
                </a:r>
                <a:r>
                  <a:rPr lang="en-US" sz="2400" dirty="0"/>
                  <a:t>(R</a:t>
                </a:r>
                <a:r>
                  <a:rPr lang="en-US" sz="2400" baseline="-25000" dirty="0"/>
                  <a:t>s</a:t>
                </a:r>
                <a:r>
                  <a:rPr lang="en-US" sz="2400" dirty="0"/>
                  <a:t> – 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(k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))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35B470-54E2-403D-A652-B7E8D337C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79" y="2905901"/>
                <a:ext cx="5289278" cy="523220"/>
              </a:xfrm>
              <a:prstGeom prst="rect">
                <a:avLst/>
              </a:prstGeom>
              <a:blipFill>
                <a:blip r:embed="rId4"/>
                <a:stretch>
                  <a:fillRect l="-2304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805A075-668A-46EF-B474-9232EF24C3F8}"/>
              </a:ext>
            </a:extLst>
          </p:cNvPr>
          <p:cNvSpPr txBox="1"/>
          <p:nvPr/>
        </p:nvSpPr>
        <p:spPr>
          <a:xfrm>
            <a:off x="933450" y="3625196"/>
            <a:ext cx="679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Min</a:t>
            </a:r>
          </a:p>
          <a:p>
            <a:r>
              <a:rPr lang="en-US" sz="2400" dirty="0">
                <a:latin typeface="Symbol" panose="05050102010706020507" pitchFamily="18" charset="2"/>
              </a:rPr>
              <a:t>D</a:t>
            </a:r>
            <a:r>
              <a:rPr lang="en-US" sz="2400" dirty="0"/>
              <a:t>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8C01EE-AA06-47FA-AE45-81F44C30CF4B}"/>
              </a:ext>
            </a:extLst>
          </p:cNvPr>
          <p:cNvSpPr txBox="1"/>
          <p:nvPr/>
        </p:nvSpPr>
        <p:spPr>
          <a:xfrm>
            <a:off x="1745333" y="3856028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J’=  ½</a:t>
            </a:r>
            <a:r>
              <a:rPr lang="en-US" sz="2400" dirty="0">
                <a:latin typeface="Symbol" panose="05050102010706020507" pitchFamily="18" charset="2"/>
              </a:rPr>
              <a:t> D</a:t>
            </a:r>
            <a:r>
              <a:rPr lang="en-US" sz="2400" dirty="0"/>
              <a:t>U</a:t>
            </a:r>
            <a:r>
              <a:rPr lang="en-US" sz="2400" baseline="30000" dirty="0"/>
              <a:t>T </a:t>
            </a:r>
            <a:r>
              <a:rPr lang="en-US" sz="2400" i="1" dirty="0"/>
              <a:t>E</a:t>
            </a:r>
            <a:r>
              <a:rPr lang="en-US" sz="2400" i="1" dirty="0">
                <a:latin typeface="Symbol" panose="05050102010706020507" pitchFamily="18" charset="2"/>
              </a:rPr>
              <a:t>D</a:t>
            </a:r>
            <a:r>
              <a:rPr lang="en-US" sz="2400" i="1" dirty="0"/>
              <a:t>U + </a:t>
            </a:r>
            <a:r>
              <a:rPr lang="en-US" sz="2400" dirty="0">
                <a:latin typeface="Symbol" panose="05050102010706020507" pitchFamily="18" charset="2"/>
              </a:rPr>
              <a:t>D</a:t>
            </a:r>
            <a:r>
              <a:rPr lang="en-US" sz="2400" dirty="0"/>
              <a:t>U</a:t>
            </a:r>
            <a:r>
              <a:rPr lang="en-US" sz="2400" baseline="30000" dirty="0"/>
              <a:t>T </a:t>
            </a:r>
            <a:r>
              <a:rPr lang="en-US" sz="2400" i="1" dirty="0"/>
              <a:t>f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969B22-8B38-4B3A-9629-E588577B2A65}"/>
              </a:ext>
            </a:extLst>
          </p:cNvPr>
          <p:cNvSpPr txBox="1"/>
          <p:nvPr/>
        </p:nvSpPr>
        <p:spPr>
          <a:xfrm>
            <a:off x="5308542" y="3763694"/>
            <a:ext cx="4867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standard Quadratic programming (QP) with</a:t>
            </a:r>
          </a:p>
          <a:p>
            <a:r>
              <a:rPr lang="en-US" dirty="0"/>
              <a:t>E called the Hessian – symmetric positive definite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4F73FB2-C4DE-4F7B-8F5F-AEC2126018AA}"/>
              </a:ext>
            </a:extLst>
          </p:cNvPr>
          <p:cNvSpPr/>
          <p:nvPr/>
        </p:nvSpPr>
        <p:spPr>
          <a:xfrm>
            <a:off x="4778536" y="3900868"/>
            <a:ext cx="422114" cy="416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CE2AE5-3246-4D34-8748-C0D828D43271}"/>
              </a:ext>
            </a:extLst>
          </p:cNvPr>
          <p:cNvSpPr txBox="1"/>
          <p:nvPr/>
        </p:nvSpPr>
        <p:spPr>
          <a:xfrm>
            <a:off x="933450" y="4744453"/>
            <a:ext cx="118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 to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6ABFA06-DA51-4D5F-AC5C-A33524A1C6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2435" y="4362533"/>
            <a:ext cx="2543175" cy="12477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440C32B-F1A1-4019-BF21-CB56D3A205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7518" y="4394541"/>
            <a:ext cx="1259523" cy="65871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C0105E5-319A-4182-A5B8-AF3F3D898F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7949" y="4418047"/>
            <a:ext cx="2738437" cy="61170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1D6D0EB-7898-41BC-9976-23E8643495E5}"/>
              </a:ext>
            </a:extLst>
          </p:cNvPr>
          <p:cNvSpPr txBox="1"/>
          <p:nvPr/>
        </p:nvSpPr>
        <p:spPr>
          <a:xfrm>
            <a:off x="9327623" y="4496662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 amplitude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0314F6A-D7DA-4B8A-9A6B-8614E6F511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4180" y="5083638"/>
            <a:ext cx="1120144" cy="58536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BC21484-9325-457C-BDD8-2859279ADF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7216" y="5047077"/>
            <a:ext cx="1772918" cy="60138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8B6184E-00D0-449C-AB97-DE9192243871}"/>
              </a:ext>
            </a:extLst>
          </p:cNvPr>
          <p:cNvSpPr txBox="1"/>
          <p:nvPr/>
        </p:nvSpPr>
        <p:spPr>
          <a:xfrm>
            <a:off x="8403026" y="5083638"/>
            <a:ext cx="2084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Input rate of change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E36D561-E553-46AE-AF1C-79DFDF17FC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33442" y="5701312"/>
            <a:ext cx="1232432" cy="64334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753E95A-28D9-4EFE-B9C0-2EC4ECBE07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7949" y="5648463"/>
            <a:ext cx="2716525" cy="72157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0278F24-907A-4D72-820C-01A1DA766DDA}"/>
              </a:ext>
            </a:extLst>
          </p:cNvPr>
          <p:cNvSpPr txBox="1"/>
          <p:nvPr/>
        </p:nvSpPr>
        <p:spPr>
          <a:xfrm>
            <a:off x="9327623" y="5800607"/>
            <a:ext cx="2255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Output rate of change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99404B5-9472-4F1C-A8FE-428F92E2C8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52879" y="5663350"/>
            <a:ext cx="1428750" cy="4953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916D9CD-0B64-4539-9BAE-206EFB604521}"/>
              </a:ext>
            </a:extLst>
          </p:cNvPr>
          <p:cNvSpPr txBox="1"/>
          <p:nvPr/>
        </p:nvSpPr>
        <p:spPr>
          <a:xfrm>
            <a:off x="380004" y="5713902"/>
            <a:ext cx="2072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Linear in constraints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4B4086-939E-473F-9BC2-629A8BF11035}"/>
              </a:ext>
            </a:extLst>
          </p:cNvPr>
          <p:cNvSpPr txBox="1"/>
          <p:nvPr/>
        </p:nvSpPr>
        <p:spPr>
          <a:xfrm>
            <a:off x="608695" y="637004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AACEE0-B58A-47E7-B307-672AC5B7A020}"/>
              </a:ext>
            </a:extLst>
          </p:cNvPr>
          <p:cNvSpPr txBox="1"/>
          <p:nvPr/>
        </p:nvSpPr>
        <p:spPr>
          <a:xfrm>
            <a:off x="8644375" y="2777286"/>
            <a:ext cx="2299850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ymbol" panose="05050102010706020507" pitchFamily="18" charset="2"/>
              </a:rPr>
              <a:t>H = F</a:t>
            </a:r>
            <a:r>
              <a:rPr lang="en-US" sz="2400" baseline="30000" dirty="0">
                <a:solidFill>
                  <a:prstClr val="black"/>
                </a:solidFill>
              </a:rPr>
              <a:t>T</a:t>
            </a:r>
            <a:r>
              <a:rPr lang="en-US" sz="2400" dirty="0">
                <a:solidFill>
                  <a:prstClr val="black"/>
                </a:solidFill>
                <a:latin typeface="Symbol" panose="05050102010706020507" pitchFamily="18" charset="2"/>
              </a:rPr>
              <a:t>F</a:t>
            </a:r>
            <a:r>
              <a:rPr lang="en-US" sz="2400" dirty="0">
                <a:solidFill>
                  <a:prstClr val="black"/>
                </a:solidFill>
              </a:rPr>
              <a:t>+ R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51D6233-388E-48DA-A790-79531D26AFA6}"/>
                  </a:ext>
                </a:extLst>
              </p:cNvPr>
              <p:cNvSpPr txBox="1"/>
              <p:nvPr/>
            </p:nvSpPr>
            <p:spPr>
              <a:xfrm>
                <a:off x="8644375" y="3298018"/>
                <a:ext cx="2362826" cy="46166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 = </a:t>
                </a:r>
                <a:r>
                  <a:rPr lang="en-US" sz="2400" dirty="0">
                    <a:latin typeface="Symbol" panose="05050102010706020507" pitchFamily="18" charset="2"/>
                  </a:rPr>
                  <a:t>F</a:t>
                </a:r>
                <a:r>
                  <a:rPr lang="en-US" sz="2400" baseline="30000" dirty="0"/>
                  <a:t>T </a:t>
                </a:r>
                <a:r>
                  <a:rPr lang="en-US" sz="2400" dirty="0"/>
                  <a:t>(R</a:t>
                </a:r>
                <a:r>
                  <a:rPr lang="en-US" sz="2400" baseline="-25000" dirty="0"/>
                  <a:t>s</a:t>
                </a:r>
                <a:r>
                  <a:rPr lang="en-US" sz="2400" dirty="0"/>
                  <a:t> – 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(k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))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51D6233-388E-48DA-A790-79531D26A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375" y="3298018"/>
                <a:ext cx="2362826" cy="461665"/>
              </a:xfrm>
              <a:prstGeom prst="rect">
                <a:avLst/>
              </a:prstGeom>
              <a:blipFill>
                <a:blip r:embed="rId13"/>
                <a:stretch>
                  <a:fillRect l="-3590" t="-11538" r="-2821" b="-2692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12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/>
      <p:bldP spid="13" grpId="0"/>
      <p:bldP spid="14" grpId="0"/>
      <p:bldP spid="15" grpId="0"/>
      <p:bldP spid="16" grpId="0"/>
      <p:bldP spid="17" grpId="0" animBg="1"/>
      <p:bldP spid="18" grpId="0"/>
      <p:bldP spid="25" grpId="0"/>
      <p:bldP spid="30" grpId="0"/>
      <p:bldP spid="35" grpId="0"/>
      <p:bldP spid="41" grpId="0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C457-3B8E-4918-99DC-CE0F1E891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09" y="231332"/>
            <a:ext cx="4619625" cy="65597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C4EDF2-8594-459F-BE86-4BC60B7FB79F}"/>
                  </a:ext>
                </a:extLst>
              </p:cNvPr>
              <p:cNvSpPr txBox="1"/>
              <p:nvPr/>
            </p:nvSpPr>
            <p:spPr>
              <a:xfrm>
                <a:off x="7263755" y="5272739"/>
                <a:ext cx="47916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D</a:t>
                </a:r>
                <a:r>
                  <a:rPr lang="en-US" sz="2800" dirty="0">
                    <a:solidFill>
                      <a:srgbClr val="00B0F0"/>
                    </a:solidFill>
                  </a:rPr>
                  <a:t>U = (</a:t>
                </a:r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800" baseline="30000" dirty="0">
                    <a:solidFill>
                      <a:srgbClr val="00B0F0"/>
                    </a:solidFill>
                  </a:rPr>
                  <a:t>T</a:t>
                </a:r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800" dirty="0">
                    <a:solidFill>
                      <a:srgbClr val="00B0F0"/>
                    </a:solidFill>
                  </a:rPr>
                  <a:t> + R)</a:t>
                </a:r>
                <a:r>
                  <a:rPr lang="en-US" sz="2800" baseline="30000" dirty="0">
                    <a:solidFill>
                      <a:srgbClr val="00B0F0"/>
                    </a:solidFill>
                  </a:rPr>
                  <a:t>-1</a:t>
                </a:r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800" baseline="30000" dirty="0">
                    <a:solidFill>
                      <a:srgbClr val="00B0F0"/>
                    </a:solidFill>
                  </a:rPr>
                  <a:t>T </a:t>
                </a:r>
                <a:r>
                  <a:rPr lang="en-US" sz="2800" dirty="0">
                    <a:solidFill>
                      <a:srgbClr val="00B0F0"/>
                    </a:solidFill>
                  </a:rPr>
                  <a:t>(R</a:t>
                </a:r>
                <a:r>
                  <a:rPr lang="en-US" sz="2800" baseline="-25000" dirty="0">
                    <a:solidFill>
                      <a:srgbClr val="00B0F0"/>
                    </a:solidFill>
                  </a:rPr>
                  <a:t>s</a:t>
                </a:r>
                <a:r>
                  <a:rPr lang="en-US" sz="2800" dirty="0">
                    <a:solidFill>
                      <a:srgbClr val="00B0F0"/>
                    </a:solidFill>
                  </a:rPr>
                  <a:t> – 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rgbClr val="00B0F0"/>
                    </a:solidFill>
                  </a:rPr>
                  <a:t>(k</a:t>
                </a:r>
                <a:r>
                  <a:rPr lang="en-US" sz="2800" baseline="-25000" dirty="0">
                    <a:solidFill>
                      <a:srgbClr val="00B0F0"/>
                    </a:solidFill>
                  </a:rPr>
                  <a:t>i</a:t>
                </a:r>
                <a:r>
                  <a:rPr lang="en-US" sz="2800" dirty="0">
                    <a:solidFill>
                      <a:srgbClr val="00B0F0"/>
                    </a:solidFill>
                  </a:rPr>
                  <a:t>))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C4EDF2-8594-459F-BE86-4BC60B7F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755" y="5272739"/>
                <a:ext cx="4791670" cy="523220"/>
              </a:xfrm>
              <a:prstGeom prst="rect">
                <a:avLst/>
              </a:prstGeom>
              <a:blipFill>
                <a:blip r:embed="rId2"/>
                <a:stretch>
                  <a:fillRect l="-2672" t="-15116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97D7E45-62AB-4B47-9A27-ED0187F26166}"/>
              </a:ext>
            </a:extLst>
          </p:cNvPr>
          <p:cNvSpPr txBox="1"/>
          <p:nvPr/>
        </p:nvSpPr>
        <p:spPr>
          <a:xfrm>
            <a:off x="3903304" y="5171430"/>
            <a:ext cx="3189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Matrices to compute: </a:t>
            </a:r>
          </a:p>
          <a:p>
            <a:r>
              <a:rPr lang="en-US" sz="2400" dirty="0">
                <a:solidFill>
                  <a:srgbClr val="00B0F0"/>
                </a:solidFill>
                <a:latin typeface="Symbol" panose="05050102010706020507" pitchFamily="18" charset="2"/>
              </a:rPr>
              <a:t>F, </a:t>
            </a:r>
            <a:r>
              <a:rPr lang="en-US" sz="2400" dirty="0">
                <a:solidFill>
                  <a:srgbClr val="FF0000"/>
                </a:solidFill>
              </a:rPr>
              <a:t>F</a:t>
            </a:r>
            <a:r>
              <a:rPr lang="en-US" sz="2400" dirty="0">
                <a:solidFill>
                  <a:srgbClr val="00B0F0"/>
                </a:solidFill>
                <a:latin typeface="Symbol" panose="05050102010706020507" pitchFamily="18" charset="2"/>
              </a:rPr>
              <a:t>, F</a:t>
            </a:r>
            <a:r>
              <a:rPr lang="en-US" sz="2400" baseline="30000" dirty="0">
                <a:solidFill>
                  <a:srgbClr val="00B0F0"/>
                </a:solidFill>
              </a:rPr>
              <a:t>T</a:t>
            </a:r>
            <a:r>
              <a:rPr lang="en-US" sz="2400" dirty="0">
                <a:solidFill>
                  <a:srgbClr val="00B0F0"/>
                </a:solidFill>
                <a:latin typeface="Symbol" panose="05050102010706020507" pitchFamily="18" charset="2"/>
              </a:rPr>
              <a:t>F, </a:t>
            </a:r>
            <a:r>
              <a:rPr lang="en-US" sz="2400" dirty="0">
                <a:solidFill>
                  <a:srgbClr val="FF0000"/>
                </a:solidFill>
                <a:latin typeface="Symbol" panose="05050102010706020507" pitchFamily="18" charset="2"/>
              </a:rPr>
              <a:t>F</a:t>
            </a:r>
            <a:r>
              <a:rPr lang="en-US" sz="2400" baseline="30000" dirty="0">
                <a:solidFill>
                  <a:srgbClr val="FF0000"/>
                </a:solidFill>
              </a:rPr>
              <a:t>T 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baseline="-25000" dirty="0">
                <a:solidFill>
                  <a:srgbClr val="FF0000"/>
                </a:solidFill>
              </a:rPr>
              <a:t>s</a:t>
            </a:r>
            <a:r>
              <a:rPr lang="en-US" sz="2400" baseline="-25000" dirty="0">
                <a:solidFill>
                  <a:srgbClr val="00B0F0"/>
                </a:solidFill>
              </a:rPr>
              <a:t> , </a:t>
            </a:r>
            <a:r>
              <a:rPr lang="en-US" sz="2400" dirty="0">
                <a:latin typeface="Symbol" panose="05050102010706020507" pitchFamily="18" charset="2"/>
              </a:rPr>
              <a:t>F</a:t>
            </a:r>
            <a:r>
              <a:rPr lang="en-US" sz="2400" baseline="30000" dirty="0"/>
              <a:t>T </a:t>
            </a:r>
            <a:r>
              <a:rPr lang="en-US" sz="2400" dirty="0"/>
              <a:t>F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7A665E3-5706-488C-8601-2F3067B39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75" y="1346348"/>
            <a:ext cx="3964715" cy="390490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8723DA9-7CDF-4BE5-B233-E0D6ABC39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606" y="1502127"/>
            <a:ext cx="2339069" cy="6559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3517B28-6BD8-422F-B289-D1B6140287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6156" y="1444977"/>
            <a:ext cx="3010038" cy="73415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F5CF142-2105-40AB-A668-2C595D706F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9446" y="2283830"/>
            <a:ext cx="1993107" cy="30284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478D4B7-5B57-44E4-9304-3B7DA26161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1525" y="2240836"/>
            <a:ext cx="1655557" cy="38142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3E50C7B-61EB-4313-A61C-17BEBF3754D4}"/>
              </a:ext>
            </a:extLst>
          </p:cNvPr>
          <p:cNvSpPr txBox="1"/>
          <p:nvPr/>
        </p:nvSpPr>
        <p:spPr>
          <a:xfrm>
            <a:off x="5009606" y="2721496"/>
            <a:ext cx="5281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Linearize around some operating point (h1.h2), we get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64092E1-1FDF-4AE4-B400-F6A8FD483B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5666" y="3199768"/>
            <a:ext cx="3666260" cy="88374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E6AD48D-8515-4A78-A915-6BC235FE6882}"/>
              </a:ext>
            </a:extLst>
          </p:cNvPr>
          <p:cNvSpPr txBox="1"/>
          <p:nvPr/>
        </p:nvSpPr>
        <p:spPr>
          <a:xfrm>
            <a:off x="6904520" y="3385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m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C3EC664-4BFC-4A89-AA52-74E6407FB2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0766" y="4158370"/>
            <a:ext cx="4138030" cy="80694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F5E71FE-D449-4687-B05E-90A19FD903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26416" y="3061691"/>
            <a:ext cx="1028700" cy="5715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D7CB1E3-0C23-452A-AAEA-3A76681702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25537" y="3062350"/>
            <a:ext cx="1041228" cy="57150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7C4AD06-6883-4A97-8317-67C3F5BE85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90177" y="3690648"/>
            <a:ext cx="1038857" cy="52322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8D5BEC0-B3D0-4EF7-9B23-4C247039B6E9}"/>
              </a:ext>
            </a:extLst>
          </p:cNvPr>
          <p:cNvSpPr txBox="1"/>
          <p:nvPr/>
        </p:nvSpPr>
        <p:spPr>
          <a:xfrm>
            <a:off x="657922" y="944283"/>
            <a:ext cx="298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control of coupled tanks</a:t>
            </a:r>
          </a:p>
        </p:txBody>
      </p:sp>
    </p:spTree>
    <p:extLst>
      <p:ext uri="{BB962C8B-B14F-4D97-AF65-F5344CB8AC3E}">
        <p14:creationId xmlns:p14="http://schemas.microsoft.com/office/powerpoint/2010/main" val="271128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36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D2D-1A70-4C3F-ABE5-15E30E3C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6F5E8-3539-4B48-8CAF-A0847C3C6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835275"/>
            <a:ext cx="6477001" cy="2222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Sampling time = 0.05 secs, discretize</a:t>
            </a:r>
          </a:p>
          <a:p>
            <a:r>
              <a:rPr lang="en-US" dirty="0"/>
              <a:t>Np = 10, Nc = 3</a:t>
            </a:r>
          </a:p>
          <a:p>
            <a:r>
              <a:rPr lang="en-US" dirty="0"/>
              <a:t>Input constraints</a:t>
            </a:r>
          </a:p>
          <a:p>
            <a:pPr lvl="1"/>
            <a:r>
              <a:rPr lang="en-US" dirty="0"/>
              <a:t>Low limit – U1, U2, 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u1, 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u2</a:t>
            </a:r>
          </a:p>
          <a:p>
            <a:pPr lvl="1"/>
            <a:r>
              <a:rPr lang="en-US" dirty="0"/>
              <a:t>High limit – U1, U2, 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u1, 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u2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407495-13D2-4A44-943D-44FEF7A1BB24}"/>
              </a:ext>
            </a:extLst>
          </p:cNvPr>
          <p:cNvSpPr txBox="1"/>
          <p:nvPr/>
        </p:nvSpPr>
        <p:spPr>
          <a:xfrm>
            <a:off x="1011119" y="1444122"/>
            <a:ext cx="2532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Linearize around L1 = 4m, L2 = 3.5m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81673-FAB0-41F3-BE18-3D168C6BE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407" y="1535806"/>
            <a:ext cx="2914575" cy="6939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510BED-6435-4B6B-A42A-6E181FD05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275" y="1546419"/>
            <a:ext cx="2665776" cy="666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18456E-AD09-4DE3-ACA2-A09011851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6852" y="1497825"/>
            <a:ext cx="1802287" cy="71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3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44653-51FA-4B91-826B-D8DF34E54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96" y="66853"/>
            <a:ext cx="9600344" cy="693113"/>
          </a:xfrm>
        </p:spPr>
        <p:txBody>
          <a:bodyPr>
            <a:normAutofit fontScale="90000"/>
          </a:bodyPr>
          <a:lstStyle/>
          <a:p>
            <a:r>
              <a:rPr lang="en-US" dirty="0"/>
              <a:t>Impact of tuning – SISO system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41F026A-A493-4CAA-83A2-AB618F573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396" y="1156432"/>
            <a:ext cx="5500955" cy="91415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73A92A-2A97-4791-B3ED-225087757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96" y="2526882"/>
            <a:ext cx="3857839" cy="90211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EF7C78-FF92-4CB4-A469-E594761AC9B6}"/>
              </a:ext>
            </a:extLst>
          </p:cNvPr>
          <p:cNvCxnSpPr/>
          <p:nvPr/>
        </p:nvCxnSpPr>
        <p:spPr>
          <a:xfrm>
            <a:off x="6174769" y="1156432"/>
            <a:ext cx="0" cy="492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6B09AE5-9840-4E32-8103-7AEB1A23C625}"/>
              </a:ext>
            </a:extLst>
          </p:cNvPr>
          <p:cNvSpPr txBox="1"/>
          <p:nvPr/>
        </p:nvSpPr>
        <p:spPr>
          <a:xfrm>
            <a:off x="6565188" y="1613508"/>
            <a:ext cx="50577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fixed control horizon Nc, </a:t>
            </a:r>
          </a:p>
          <a:p>
            <a:r>
              <a:rPr lang="en-US" dirty="0"/>
              <a:t>Increasing Np will slow down the system</a:t>
            </a:r>
          </a:p>
          <a:p>
            <a:endParaRPr lang="en-US" dirty="0"/>
          </a:p>
          <a:p>
            <a:r>
              <a:rPr lang="en-US" dirty="0"/>
              <a:t>With fixed prediction horizon Np,</a:t>
            </a:r>
          </a:p>
          <a:p>
            <a:r>
              <a:rPr lang="en-US" dirty="0"/>
              <a:t>Increasing Nc speeds the system</a:t>
            </a:r>
          </a:p>
          <a:p>
            <a:endParaRPr lang="en-US" dirty="0"/>
          </a:p>
          <a:p>
            <a:r>
              <a:rPr lang="en-US" dirty="0"/>
              <a:t>With fixed Np and Nc</a:t>
            </a:r>
          </a:p>
          <a:p>
            <a:r>
              <a:rPr lang="en-US" dirty="0"/>
              <a:t>Increasing the move weight, slows down the system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General Rule</a:t>
            </a:r>
          </a:p>
          <a:p>
            <a:r>
              <a:rPr lang="en-US" dirty="0"/>
              <a:t>Nc should be large enough</a:t>
            </a:r>
          </a:p>
          <a:p>
            <a:r>
              <a:rPr lang="en-US" dirty="0"/>
              <a:t>Np-Nc should be close to settling time of the system</a:t>
            </a:r>
          </a:p>
        </p:txBody>
      </p:sp>
    </p:spTree>
    <p:extLst>
      <p:ext uri="{BB962C8B-B14F-4D97-AF65-F5344CB8AC3E}">
        <p14:creationId xmlns:p14="http://schemas.microsoft.com/office/powerpoint/2010/main" val="240392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33333-CC4A-40CA-B1C4-8844D8E4D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142691"/>
            <a:ext cx="9915525" cy="769770"/>
          </a:xfrm>
        </p:spPr>
        <p:txBody>
          <a:bodyPr/>
          <a:lstStyle/>
          <a:p>
            <a:r>
              <a:rPr lang="en-US" dirty="0"/>
              <a:t>Closed loop analysis in Unconstrained MPC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12253BF-09C4-4ED2-81C1-C2B0ADB1460F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568450"/>
                <a:ext cx="6591300" cy="48013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solidFill>
                      <a:srgbClr val="00B0F0"/>
                    </a:solidFill>
                    <a:latin typeface="+mj-lt"/>
                  </a:rPr>
                  <a:t>Recall</a:t>
                </a:r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 D</a:t>
                </a:r>
                <a:r>
                  <a:rPr lang="en-US" sz="2800" dirty="0">
                    <a:solidFill>
                      <a:srgbClr val="00B0F0"/>
                    </a:solidFill>
                  </a:rPr>
                  <a:t>U = (</a:t>
                </a:r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800" baseline="30000" dirty="0">
                    <a:solidFill>
                      <a:srgbClr val="00B0F0"/>
                    </a:solidFill>
                  </a:rPr>
                  <a:t>T</a:t>
                </a:r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800" dirty="0">
                    <a:solidFill>
                      <a:srgbClr val="00B0F0"/>
                    </a:solidFill>
                  </a:rPr>
                  <a:t> + R)</a:t>
                </a:r>
                <a:r>
                  <a:rPr lang="en-US" sz="2800" baseline="30000" dirty="0">
                    <a:solidFill>
                      <a:srgbClr val="00B0F0"/>
                    </a:solidFill>
                  </a:rPr>
                  <a:t>-1</a:t>
                </a:r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800" baseline="30000" dirty="0">
                    <a:solidFill>
                      <a:srgbClr val="00B0F0"/>
                    </a:solidFill>
                  </a:rPr>
                  <a:t>T </a:t>
                </a:r>
                <a:r>
                  <a:rPr lang="en-US" sz="2800" dirty="0">
                    <a:solidFill>
                      <a:srgbClr val="00B0F0"/>
                    </a:solidFill>
                  </a:rPr>
                  <a:t>(R</a:t>
                </a:r>
                <a:r>
                  <a:rPr lang="en-US" sz="2800" baseline="-25000" dirty="0">
                    <a:solidFill>
                      <a:srgbClr val="00B0F0"/>
                    </a:solidFill>
                  </a:rPr>
                  <a:t>s</a:t>
                </a:r>
                <a:r>
                  <a:rPr lang="en-US" sz="2800" dirty="0">
                    <a:solidFill>
                      <a:srgbClr val="00B0F0"/>
                    </a:solidFill>
                  </a:rPr>
                  <a:t> – 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rgbClr val="00B0F0"/>
                    </a:solidFill>
                  </a:rPr>
                  <a:t>(k</a:t>
                </a:r>
                <a:r>
                  <a:rPr lang="en-US" sz="2800" baseline="-25000" dirty="0">
                    <a:solidFill>
                      <a:srgbClr val="00B0F0"/>
                    </a:solidFill>
                  </a:rPr>
                  <a:t>i</a:t>
                </a:r>
                <a:r>
                  <a:rPr lang="en-US" sz="2800" dirty="0">
                    <a:solidFill>
                      <a:srgbClr val="00B0F0"/>
                    </a:solidFill>
                  </a:rPr>
                  <a:t>))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12253BF-09C4-4ED2-81C1-C2B0ADB1460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8450"/>
                <a:ext cx="6591300" cy="480131"/>
              </a:xfrm>
              <a:prstGeom prst="rect">
                <a:avLst/>
              </a:prstGeom>
              <a:blipFill>
                <a:blip r:embed="rId2"/>
                <a:stretch>
                  <a:fillRect l="-1847" t="-22222" b="-333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96E3CAD-978A-480C-BADC-BDC0AABA6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2048581"/>
            <a:ext cx="8705850" cy="9327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1D98ED-0B66-4435-ADFB-AB9D07124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51906"/>
            <a:ext cx="4907637" cy="447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1A2928-CF51-4A43-B2A1-579F448CFFCB}"/>
              </a:ext>
            </a:extLst>
          </p:cNvPr>
          <p:cNvSpPr txBox="1"/>
          <p:nvPr/>
        </p:nvSpPr>
        <p:spPr>
          <a:xfrm>
            <a:off x="6276975" y="3106411"/>
            <a:ext cx="3770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y</a:t>
            </a:r>
            <a:r>
              <a:rPr lang="en-US" dirty="0"/>
              <a:t> = First element of </a:t>
            </a:r>
            <a:r>
              <a:rPr lang="en-US" sz="1800" dirty="0">
                <a:solidFill>
                  <a:srgbClr val="00B0F0"/>
                </a:solidFill>
              </a:rPr>
              <a:t> (</a:t>
            </a:r>
            <a:r>
              <a:rPr lang="en-US" sz="1800" dirty="0">
                <a:solidFill>
                  <a:srgbClr val="00B0F0"/>
                </a:solidFill>
                <a:latin typeface="Symbol" panose="05050102010706020507" pitchFamily="18" charset="2"/>
              </a:rPr>
              <a:t>F</a:t>
            </a:r>
            <a:r>
              <a:rPr lang="en-US" sz="1800" baseline="30000" dirty="0">
                <a:solidFill>
                  <a:srgbClr val="00B0F0"/>
                </a:solidFill>
              </a:rPr>
              <a:t>T</a:t>
            </a:r>
            <a:r>
              <a:rPr lang="en-US" sz="1800" dirty="0">
                <a:solidFill>
                  <a:srgbClr val="00B0F0"/>
                </a:solidFill>
                <a:latin typeface="Symbol" panose="05050102010706020507" pitchFamily="18" charset="2"/>
              </a:rPr>
              <a:t>F</a:t>
            </a:r>
            <a:r>
              <a:rPr lang="en-US" sz="1800" dirty="0">
                <a:solidFill>
                  <a:srgbClr val="00B0F0"/>
                </a:solidFill>
              </a:rPr>
              <a:t> + R)</a:t>
            </a:r>
            <a:r>
              <a:rPr lang="en-US" sz="1800" baseline="30000" dirty="0">
                <a:solidFill>
                  <a:srgbClr val="00B0F0"/>
                </a:solidFill>
              </a:rPr>
              <a:t>-1</a:t>
            </a:r>
            <a:r>
              <a:rPr lang="en-US" sz="1800" dirty="0">
                <a:solidFill>
                  <a:srgbClr val="00B0F0"/>
                </a:solidFill>
                <a:latin typeface="Symbol" panose="05050102010706020507" pitchFamily="18" charset="2"/>
              </a:rPr>
              <a:t>F</a:t>
            </a:r>
            <a:r>
              <a:rPr lang="en-US" sz="1800" baseline="30000" dirty="0">
                <a:solidFill>
                  <a:srgbClr val="00B0F0"/>
                </a:solidFill>
              </a:rPr>
              <a:t>T </a:t>
            </a:r>
            <a:r>
              <a:rPr lang="en-US" sz="1800" dirty="0">
                <a:solidFill>
                  <a:srgbClr val="00B0F0"/>
                </a:solidFill>
              </a:rPr>
              <a:t>R</a:t>
            </a:r>
            <a:r>
              <a:rPr lang="en-US" sz="1800" baseline="-25000" dirty="0">
                <a:solidFill>
                  <a:srgbClr val="00B0F0"/>
                </a:solidFill>
              </a:rPr>
              <a:t>s</a:t>
            </a:r>
            <a:r>
              <a:rPr 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FD1335-6A0D-464C-900F-2E79457EC929}"/>
              </a:ext>
            </a:extLst>
          </p:cNvPr>
          <p:cNvSpPr txBox="1"/>
          <p:nvPr/>
        </p:nvSpPr>
        <p:spPr>
          <a:xfrm>
            <a:off x="6276975" y="3460954"/>
            <a:ext cx="382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mpc</a:t>
            </a:r>
            <a:r>
              <a:rPr lang="en-US" dirty="0"/>
              <a:t> = First element of </a:t>
            </a:r>
            <a:r>
              <a:rPr lang="en-US" sz="1800" dirty="0">
                <a:solidFill>
                  <a:srgbClr val="00B0F0"/>
                </a:solidFill>
              </a:rPr>
              <a:t> (</a:t>
            </a:r>
            <a:r>
              <a:rPr lang="en-US" sz="1800" dirty="0">
                <a:solidFill>
                  <a:srgbClr val="00B0F0"/>
                </a:solidFill>
                <a:latin typeface="Symbol" panose="05050102010706020507" pitchFamily="18" charset="2"/>
              </a:rPr>
              <a:t>F</a:t>
            </a:r>
            <a:r>
              <a:rPr lang="en-US" sz="1800" baseline="30000" dirty="0">
                <a:solidFill>
                  <a:srgbClr val="00B0F0"/>
                </a:solidFill>
              </a:rPr>
              <a:t>T</a:t>
            </a:r>
            <a:r>
              <a:rPr lang="en-US" sz="1800" dirty="0">
                <a:solidFill>
                  <a:srgbClr val="00B0F0"/>
                </a:solidFill>
                <a:latin typeface="Symbol" panose="05050102010706020507" pitchFamily="18" charset="2"/>
              </a:rPr>
              <a:t>F</a:t>
            </a:r>
            <a:r>
              <a:rPr lang="en-US" sz="1800" dirty="0">
                <a:solidFill>
                  <a:srgbClr val="00B0F0"/>
                </a:solidFill>
              </a:rPr>
              <a:t> + R)</a:t>
            </a:r>
            <a:r>
              <a:rPr lang="en-US" sz="1800" baseline="30000" dirty="0">
                <a:solidFill>
                  <a:srgbClr val="00B0F0"/>
                </a:solidFill>
              </a:rPr>
              <a:t>-1</a:t>
            </a:r>
            <a:r>
              <a:rPr lang="en-US" sz="1800" dirty="0">
                <a:solidFill>
                  <a:srgbClr val="00B0F0"/>
                </a:solidFill>
                <a:latin typeface="Symbol" panose="05050102010706020507" pitchFamily="18" charset="2"/>
              </a:rPr>
              <a:t>F</a:t>
            </a:r>
            <a:r>
              <a:rPr lang="en-US" sz="1800" baseline="30000" dirty="0">
                <a:solidFill>
                  <a:srgbClr val="00B0F0"/>
                </a:solidFill>
              </a:rPr>
              <a:t>T</a:t>
            </a:r>
            <a:r>
              <a:rPr lang="en-US" dirty="0">
                <a:solidFill>
                  <a:srgbClr val="00B0F0"/>
                </a:solidFill>
              </a:rPr>
              <a:t>F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0CB13C1-0381-446E-BBE7-6EF8B99B2949}"/>
              </a:ext>
            </a:extLst>
          </p:cNvPr>
          <p:cNvGrpSpPr/>
          <p:nvPr/>
        </p:nvGrpSpPr>
        <p:grpSpPr>
          <a:xfrm>
            <a:off x="238125" y="3887243"/>
            <a:ext cx="5326737" cy="1015663"/>
            <a:chOff x="238125" y="3887243"/>
            <a:chExt cx="5326737" cy="101566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9B1934D-2344-420E-9C32-0463888B1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45337" y="4133136"/>
              <a:ext cx="3819525" cy="52387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6F6D6A0-100F-4DCC-8A2C-3995AB4FEC4A}"/>
                </a:ext>
              </a:extLst>
            </p:cNvPr>
            <p:cNvSpPr txBox="1"/>
            <p:nvPr/>
          </p:nvSpPr>
          <p:spPr>
            <a:xfrm>
              <a:off x="238125" y="3887243"/>
              <a:ext cx="13335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00B0F0"/>
                  </a:solidFill>
                  <a:latin typeface="+mj-lt"/>
                </a:rPr>
                <a:t>Recall Incremental model</a:t>
              </a:r>
              <a:endParaRPr lang="en-US" sz="2000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1C5FEB14-0EDD-431C-9C15-A2090EAF9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5337" y="4902906"/>
            <a:ext cx="5908708" cy="5238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82FFF1A-DA75-4595-9AC2-D3DE5446B9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9055" y="5451269"/>
            <a:ext cx="4664990" cy="4428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D4AC90D-235E-4EB1-BC17-AEB8C20DF24D}"/>
              </a:ext>
            </a:extLst>
          </p:cNvPr>
          <p:cNvSpPr txBox="1"/>
          <p:nvPr/>
        </p:nvSpPr>
        <p:spPr>
          <a:xfrm>
            <a:off x="8258175" y="4486275"/>
            <a:ext cx="286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Closed loop Eigen Values are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C44EF42-521C-45B7-8763-D4D4DC2AAE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8625" y="5197026"/>
            <a:ext cx="3619500" cy="42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0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2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8834-909C-472B-8BB6-8652FA7FF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6526"/>
            <a:ext cx="9448800" cy="482600"/>
          </a:xfrm>
        </p:spPr>
        <p:txBody>
          <a:bodyPr>
            <a:normAutofit fontScale="90000"/>
          </a:bodyPr>
          <a:lstStyle/>
          <a:p>
            <a:r>
              <a:rPr lang="en-US" dirty="0"/>
              <a:t>Closed loop stability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46DBC1-CCBC-40EC-BD03-44C1EC72D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429375" cy="80962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DE9641-1CF8-4820-AE06-248F89095024}"/>
                  </a:ext>
                </a:extLst>
              </p:cNvPr>
              <p:cNvSpPr txBox="1"/>
              <p:nvPr/>
            </p:nvSpPr>
            <p:spPr>
              <a:xfrm>
                <a:off x="723900" y="2750887"/>
                <a:ext cx="41624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D</a:t>
                </a:r>
                <a:r>
                  <a:rPr lang="en-US" sz="2400" dirty="0">
                    <a:solidFill>
                      <a:srgbClr val="00B0F0"/>
                    </a:solidFill>
                  </a:rPr>
                  <a:t>U = (</a:t>
                </a:r>
                <a:r>
                  <a:rPr lang="en-US" sz="24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400" baseline="30000" dirty="0">
                    <a:solidFill>
                      <a:srgbClr val="00B0F0"/>
                    </a:solidFill>
                  </a:rPr>
                  <a:t>T</a:t>
                </a:r>
                <a:r>
                  <a:rPr lang="en-US" sz="24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400" dirty="0">
                    <a:solidFill>
                      <a:srgbClr val="00B0F0"/>
                    </a:solidFill>
                  </a:rPr>
                  <a:t> + R)</a:t>
                </a:r>
                <a:r>
                  <a:rPr lang="en-US" sz="2400" baseline="30000" dirty="0">
                    <a:solidFill>
                      <a:srgbClr val="00B0F0"/>
                    </a:solidFill>
                  </a:rPr>
                  <a:t>-1</a:t>
                </a:r>
                <a:r>
                  <a:rPr lang="en-US" sz="24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400" baseline="30000" dirty="0">
                    <a:solidFill>
                      <a:srgbClr val="00B0F0"/>
                    </a:solidFill>
                  </a:rPr>
                  <a:t>T </a:t>
                </a:r>
                <a:r>
                  <a:rPr lang="en-US" sz="2400" dirty="0">
                    <a:solidFill>
                      <a:srgbClr val="00B0F0"/>
                    </a:solidFill>
                  </a:rPr>
                  <a:t>(R</a:t>
                </a:r>
                <a:r>
                  <a:rPr lang="en-US" sz="2400" baseline="-25000" dirty="0">
                    <a:solidFill>
                      <a:srgbClr val="00B0F0"/>
                    </a:solidFill>
                  </a:rPr>
                  <a:t>s</a:t>
                </a:r>
                <a:r>
                  <a:rPr lang="en-US" sz="2400" dirty="0">
                    <a:solidFill>
                      <a:srgbClr val="00B0F0"/>
                    </a:solidFill>
                  </a:rPr>
                  <a:t> – 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B0F0"/>
                    </a:solidFill>
                  </a:rPr>
                  <a:t>(</a:t>
                </a:r>
                <a:r>
                  <a:rPr lang="en-US" sz="2400" dirty="0" err="1">
                    <a:solidFill>
                      <a:srgbClr val="00B0F0"/>
                    </a:solidFill>
                  </a:rPr>
                  <a:t>k</a:t>
                </a:r>
                <a:r>
                  <a:rPr lang="en-US" sz="2400" baseline="-25000" dirty="0" err="1">
                    <a:solidFill>
                      <a:srgbClr val="00B0F0"/>
                    </a:solidFill>
                  </a:rPr>
                  <a:t>i</a:t>
                </a:r>
                <a:r>
                  <a:rPr lang="en-US" sz="2400" dirty="0">
                    <a:solidFill>
                      <a:srgbClr val="00B0F0"/>
                    </a:solidFill>
                  </a:rPr>
                  <a:t>)) </a:t>
                </a:r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DE9641-1CF8-4820-AE06-248F89095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2750887"/>
                <a:ext cx="4162425" cy="461665"/>
              </a:xfrm>
              <a:prstGeom prst="rect">
                <a:avLst/>
              </a:prstGeom>
              <a:blipFill>
                <a:blip r:embed="rId3"/>
                <a:stretch>
                  <a:fillRect l="-2343" t="-1315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0C3593A-88D3-43AC-B482-457CD4A3742E}"/>
              </a:ext>
            </a:extLst>
          </p:cNvPr>
          <p:cNvSpPr txBox="1"/>
          <p:nvPr/>
        </p:nvSpPr>
        <p:spPr>
          <a:xfrm>
            <a:off x="723900" y="3594641"/>
            <a:ext cx="3276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Case 1: No constraint on U R= 0</a:t>
            </a:r>
          </a:p>
          <a:p>
            <a:r>
              <a:rPr lang="en-US" sz="1800" dirty="0">
                <a:solidFill>
                  <a:srgbClr val="00B0F0"/>
                </a:solidFill>
                <a:latin typeface="Symbol" panose="05050102010706020507" pitchFamily="18" charset="2"/>
              </a:rPr>
              <a:t>D</a:t>
            </a:r>
            <a:r>
              <a:rPr lang="en-US" sz="1800" dirty="0">
                <a:solidFill>
                  <a:srgbClr val="00B0F0"/>
                </a:solidFill>
              </a:rPr>
              <a:t>u = [7.2 -6.4 0 0]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E59E565-6F55-4907-9B9A-D97B5E3DE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8761" y="1750086"/>
            <a:ext cx="3440264" cy="88016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A3AD1AB-4A0E-4E8D-AB85-21A2541F02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500" y="3678958"/>
            <a:ext cx="3643315" cy="47769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12415A-41B4-4ADB-9BC1-3ADCF68BAE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1915" y="3732837"/>
            <a:ext cx="942975" cy="36993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B43169D-2140-4834-A595-38DEA61819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0500" y="4238675"/>
            <a:ext cx="4829175" cy="381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63CB968-36FE-49F6-A76B-868258CB983A}"/>
              </a:ext>
            </a:extLst>
          </p:cNvPr>
          <p:cNvSpPr txBox="1"/>
          <p:nvPr/>
        </p:nvSpPr>
        <p:spPr>
          <a:xfrm>
            <a:off x="1638300" y="4276825"/>
            <a:ext cx="208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Case 1: Eigen Values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180F3A-3AAF-4D4C-BFF5-0FF00B170AAD}"/>
              </a:ext>
            </a:extLst>
          </p:cNvPr>
          <p:cNvSpPr txBox="1"/>
          <p:nvPr/>
        </p:nvSpPr>
        <p:spPr>
          <a:xfrm>
            <a:off x="723900" y="4898495"/>
            <a:ext cx="3276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Case 2: constraint on U R= 10  </a:t>
            </a:r>
          </a:p>
          <a:p>
            <a:r>
              <a:rPr lang="en-US" sz="1800" dirty="0">
                <a:solidFill>
                  <a:srgbClr val="00B0F0"/>
                </a:solidFill>
                <a:latin typeface="Symbol" panose="05050102010706020507" pitchFamily="18" charset="2"/>
              </a:rPr>
              <a:t>D</a:t>
            </a:r>
            <a:r>
              <a:rPr lang="en-US" sz="1800" dirty="0">
                <a:solidFill>
                  <a:srgbClr val="00B0F0"/>
                </a:solidFill>
              </a:rPr>
              <a:t>u = </a:t>
            </a:r>
            <a:r>
              <a:rPr lang="en-US" dirty="0">
                <a:solidFill>
                  <a:srgbClr val="00B050"/>
                </a:solidFill>
              </a:rPr>
              <a:t>[0.127 0.103 0.083 0.07]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4E6C8A-C8AE-41B4-B153-111F78382703}"/>
              </a:ext>
            </a:extLst>
          </p:cNvPr>
          <p:cNvSpPr txBox="1"/>
          <p:nvPr/>
        </p:nvSpPr>
        <p:spPr>
          <a:xfrm>
            <a:off x="1638300" y="5580679"/>
            <a:ext cx="208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Case 2: Eigen Values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94579E7-B938-4A00-BFA9-D171A3E272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2875" y="4898495"/>
            <a:ext cx="933450" cy="3619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FD537A1-10D4-4E7B-B201-A8362DB1BC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6325" y="4871511"/>
            <a:ext cx="1771650" cy="4381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044C831-FF95-4D47-B80A-6D9334F877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67150" y="5588481"/>
            <a:ext cx="3028950" cy="35242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2081104-290B-46D4-9A75-449E25BAE601}"/>
              </a:ext>
            </a:extLst>
          </p:cNvPr>
          <p:cNvSpPr txBox="1"/>
          <p:nvPr/>
        </p:nvSpPr>
        <p:spPr>
          <a:xfrm>
            <a:off x="7229475" y="5186295"/>
            <a:ext cx="270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has become slower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2BC8151-D0E8-45D2-A039-DCAA25A3CA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43815" y="2764031"/>
            <a:ext cx="3619500" cy="42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7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build="p"/>
      <p:bldP spid="27" grpId="0"/>
      <p:bldP spid="28" grpId="0" build="p"/>
      <p:bldP spid="29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1210-C925-47D3-B4D1-149309BDE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39394"/>
            <a:ext cx="10839450" cy="511175"/>
          </a:xfrm>
        </p:spPr>
        <p:txBody>
          <a:bodyPr>
            <a:noAutofit/>
          </a:bodyPr>
          <a:lstStyle/>
          <a:p>
            <a:r>
              <a:rPr lang="en-US" sz="3600" dirty="0"/>
              <a:t>Handling input constraints - incremental change in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E9FB8-2C35-455B-80E4-FC27E6D9B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744703"/>
            <a:ext cx="8134350" cy="62626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Rate of input change</a:t>
            </a:r>
            <a:r>
              <a:rPr lang="en-US" dirty="0"/>
              <a:t>: Most easy constraint to include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1257F2-C795-4FB9-BD4E-8E17A2006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004025"/>
            <a:ext cx="6191250" cy="438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2B1822-535C-4FF5-8E90-46AA0001DA46}"/>
              </a:ext>
            </a:extLst>
          </p:cNvPr>
          <p:cNvSpPr txBox="1"/>
          <p:nvPr/>
        </p:nvSpPr>
        <p:spPr>
          <a:xfrm>
            <a:off x="6981718" y="992267"/>
            <a:ext cx="298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Decision variable is </a:t>
            </a:r>
            <a:r>
              <a:rPr lang="en-US" sz="2400" dirty="0">
                <a:solidFill>
                  <a:srgbClr val="FF0000"/>
                </a:solidFill>
                <a:latin typeface="Symbol" panose="05050102010706020507" pitchFamily="18" charset="2"/>
              </a:rPr>
              <a:t>D</a:t>
            </a:r>
            <a:r>
              <a:rPr lang="en-US" sz="2400" dirty="0">
                <a:solidFill>
                  <a:srgbClr val="FF0000"/>
                </a:solidFill>
              </a:rPr>
              <a:t>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B742ED-118B-489C-AD51-FA347DFEE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480208"/>
            <a:ext cx="4535977" cy="6262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D1C048-D5E9-4167-810E-32F1DDCFE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699" y="3338830"/>
            <a:ext cx="4392833" cy="5815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6B1C81-FD01-49C5-BB21-14399DB0D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517" y="2370972"/>
            <a:ext cx="3267075" cy="17850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AF1EBF-8281-4A40-82D3-235590A054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3632" y="2262759"/>
            <a:ext cx="3481118" cy="8437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BAF8B5-4269-4843-8524-F4DD0F7EBA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751" y="4638930"/>
            <a:ext cx="3388422" cy="5815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A5C09A-69B7-4B45-8E6F-E381ABC3D5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7675" y="4353946"/>
            <a:ext cx="3248025" cy="11620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096FDAB-9B61-4458-983B-97CDE71C1D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6187" y="4301048"/>
            <a:ext cx="43719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6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15158</TotalTime>
  <Words>541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Symbol</vt:lpstr>
      <vt:lpstr>Office Theme</vt:lpstr>
      <vt:lpstr>Modern Control Theory</vt:lpstr>
      <vt:lpstr>Handling constraints</vt:lpstr>
      <vt:lpstr>Handling constrains</vt:lpstr>
      <vt:lpstr>Example problem</vt:lpstr>
      <vt:lpstr>Demo</vt:lpstr>
      <vt:lpstr>Impact of tuning – SISO system</vt:lpstr>
      <vt:lpstr>Closed loop analysis in Unconstrained MPC</vt:lpstr>
      <vt:lpstr>Closed loop stability example</vt:lpstr>
      <vt:lpstr>Handling input constraints - incremental change in inputs</vt:lpstr>
      <vt:lpstr>Handling input constrains – Amplitude of control signal u</vt:lpstr>
      <vt:lpstr>Handling output constraints – control limits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Srinivasan, Ranganathan</dc:creator>
  <cp:lastModifiedBy>Ranganathan Srinivasan</cp:lastModifiedBy>
  <cp:revision>540</cp:revision>
  <dcterms:created xsi:type="dcterms:W3CDTF">2021-09-16T08:41:24Z</dcterms:created>
  <dcterms:modified xsi:type="dcterms:W3CDTF">2022-10-28T12:03:55Z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46e5e1-5d42-4630-bacd-c69bfdcbd5e8_Enabled">
    <vt:lpwstr>true</vt:lpwstr>
  </property>
  <property fmtid="{D5CDD505-2E9C-101B-9397-08002B2CF9AE}" pid="3" name="MSIP_Label_d546e5e1-5d42-4630-bacd-c69bfdcbd5e8_SetDate">
    <vt:lpwstr>2021-10-29T12:32:00Z</vt:lpwstr>
  </property>
  <property fmtid="{D5CDD505-2E9C-101B-9397-08002B2CF9AE}" pid="4" name="MSIP_Label_d546e5e1-5d42-4630-bacd-c69bfdcbd5e8_Method">
    <vt:lpwstr>Standard</vt:lpwstr>
  </property>
  <property fmtid="{D5CDD505-2E9C-101B-9397-08002B2CF9AE}" pid="5" name="MSIP_Label_d546e5e1-5d42-4630-bacd-c69bfdcbd5e8_Name">
    <vt:lpwstr>d546e5e1-5d42-4630-bacd-c69bfdcbd5e8</vt:lpwstr>
  </property>
  <property fmtid="{D5CDD505-2E9C-101B-9397-08002B2CF9AE}" pid="6" name="MSIP_Label_d546e5e1-5d42-4630-bacd-c69bfdcbd5e8_SiteId">
    <vt:lpwstr>96ece526-9c7d-48b0-8daf-8b93c90a5d18</vt:lpwstr>
  </property>
  <property fmtid="{D5CDD505-2E9C-101B-9397-08002B2CF9AE}" pid="7" name="MSIP_Label_d546e5e1-5d42-4630-bacd-c69bfdcbd5e8_ActionId">
    <vt:lpwstr>d9f3bbd7-cc93-4954-a982-b310b4a01300</vt:lpwstr>
  </property>
  <property fmtid="{D5CDD505-2E9C-101B-9397-08002B2CF9AE}" pid="8" name="MSIP_Label_d546e5e1-5d42-4630-bacd-c69bfdcbd5e8_ContentBits">
    <vt:lpwstr>0</vt:lpwstr>
  </property>
  <property fmtid="{D5CDD505-2E9C-101B-9397-08002B2CF9AE}" pid="9" name="SmartTag">
    <vt:lpwstr>4</vt:lpwstr>
  </property>
</Properties>
</file>