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82" r:id="rId4"/>
    <p:sldId id="283" r:id="rId5"/>
    <p:sldId id="284" r:id="rId6"/>
    <p:sldId id="288" r:id="rId7"/>
    <p:sldId id="294" r:id="rId8"/>
    <p:sldId id="290" r:id="rId9"/>
    <p:sldId id="291" r:id="rId10"/>
    <p:sldId id="257" r:id="rId11"/>
    <p:sldId id="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ADB1-0924-45D7-8E5D-BAEB9F647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0EEC3-4375-44D8-AB5F-AA9C29AF9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B456E-97D2-44AF-93CD-7474ACDF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FF2D-E0BE-4537-B0C8-730FC12C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C1D2D-2C76-4DBE-89BD-577E997E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3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672D-4222-46F5-9774-81136EFE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6C8DF-55ED-49E5-863A-E459376A5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AE0F2-EAA8-4764-97B2-7882FA13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5A6AD-DC61-44EB-9EBF-3D57FFD2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72B13-9BF9-424F-B67D-FC5A0BE9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7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E7A53-33FF-44A1-B6E1-EC7058C03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37323-5627-40F3-8C25-2099F19BC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8D660-8FF7-4E7B-9444-6D8D09EB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B5B4A-CAB5-475C-B6D0-6D89ABC9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93F18-6B7B-440B-ADE6-6FD836BC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6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C7DF-94BD-4267-B183-FB2D225C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CF0F-168C-4A18-A46D-C826CF963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63DB5-6540-4A5A-9204-70F81296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630A1-AFA7-4863-99B1-2F74806C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8A6A-4247-4ACD-8864-320E49A5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3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06C5-4569-4B63-A961-4E43F9CA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64748-7590-4238-9EEC-39F23A459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88F66-5AFD-4866-9BF1-78C0D81C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8F236-F8C2-4AF7-9AC9-236CBF49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29326-4D95-41D3-86EA-32C697AA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3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C848-24F4-4364-B0E4-AC5AED00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35A8-D571-4D46-ABCA-8DF76A1A9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FBBBF-61DE-45ED-A7BE-7C509C7C9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14E8C-527B-4525-8E9E-F56F512A5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28755-EEAF-409F-8CE7-C5F9355A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9EB06-FC11-4CCB-9AA8-36F4AD9F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1FA7-E6DC-41DE-8639-8D4CB803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3DA19-D98D-4B47-BA98-FD85AB04E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FD333-77D1-44D2-9CE0-DF14697F6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A0E24-AE4E-4AEA-B147-675ABEFB5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52AFD-27F4-4823-BC62-37D031784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9C779-CE37-4E71-9C9F-C3F864E9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A67EA-F9AF-433F-BFC1-93619C73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BCD8D-18C4-46AF-8F2F-80FDE207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8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9216-C705-4E4B-A35D-5B4C61EE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5B8BB-2ED2-4E04-91AF-70DCDCF5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4DC39-DF96-47D3-ACE0-0F6A3986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EC039-BD16-41F2-82B4-439F3644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1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D7A8D-7AE7-4144-BD6D-D8142B3A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56984-61EC-44FD-ACB3-3F4AD839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E20A4-6F6F-4DA8-9629-B92E3ACF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F0C7-13CE-48C8-8C72-AA4048CB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B137-9A98-4697-B4D4-DF9C2C4F3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390BE-E189-466B-8FB8-4C9D19B69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182E4-60A7-4869-AF9C-4272F05F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CA1B0-0FF3-44EB-8018-97FEFC6C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485D2-8F37-4274-A8CF-16292D5D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1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450F-9203-4872-9850-4AA223B4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D71F8-E43F-431B-8CE2-9E36E9561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3A4DF-81B2-422D-B300-97AA9A62E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375E5-12EA-408E-870B-07569E81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DCF9C-E5EE-4F42-999B-872D4AA8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2B3C9-EF85-41BA-9A3F-A5E923DB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0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04095-154D-433E-8A69-0E5FDA6F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93D1A-5EF9-4C5A-A39D-6280A8279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3AA1-9AE7-4B9D-BC6C-3101E65D9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DF2D-1F5C-4993-A1C3-7763D3A94D63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EB71D-0124-44CA-8630-090C2424C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2F2B-E88B-44AD-A3F5-67F38D59F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7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48AE-38C1-49B3-A28B-9BBBE337B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Control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E869E-4C8D-4A8C-AAC8-8A4CBECE3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Model Predict Control  - MPC – Lecture 3</a:t>
            </a:r>
          </a:p>
          <a:p>
            <a:r>
              <a:rPr lang="en-US" dirty="0"/>
              <a:t>Dynamic Prediction Models</a:t>
            </a:r>
          </a:p>
        </p:txBody>
      </p:sp>
    </p:spTree>
    <p:extLst>
      <p:ext uri="{BB962C8B-B14F-4D97-AF65-F5344CB8AC3E}">
        <p14:creationId xmlns:p14="http://schemas.microsoft.com/office/powerpoint/2010/main" val="2571168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31B5-F845-4CF1-9B63-29643D87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04774"/>
            <a:ext cx="10125075" cy="711200"/>
          </a:xfrm>
        </p:spPr>
        <p:txBody>
          <a:bodyPr/>
          <a:lstStyle/>
          <a:p>
            <a:r>
              <a:rPr lang="en-US" dirty="0"/>
              <a:t>Dynamic prediction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12F39-5ED0-40C5-A576-CE55AB78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995363"/>
            <a:ext cx="10515600" cy="4351338"/>
          </a:xfrm>
        </p:spPr>
        <p:txBody>
          <a:bodyPr/>
          <a:lstStyle/>
          <a:p>
            <a:r>
              <a:rPr lang="en-US" dirty="0"/>
              <a:t>Model types</a:t>
            </a:r>
          </a:p>
          <a:p>
            <a:pPr lvl="1"/>
            <a:r>
              <a:rPr lang="en-US" dirty="0"/>
              <a:t>Physics based or data-based (or empirical) models</a:t>
            </a:r>
          </a:p>
          <a:p>
            <a:pPr lvl="1"/>
            <a:r>
              <a:rPr lang="en-US" dirty="0"/>
              <a:t>Linear or non-linear relationships</a:t>
            </a:r>
          </a:p>
          <a:p>
            <a:r>
              <a:rPr lang="en-US" dirty="0"/>
              <a:t>Types of Linear models</a:t>
            </a:r>
          </a:p>
          <a:p>
            <a:pPr lvl="1"/>
            <a:r>
              <a:rPr lang="en-US" dirty="0"/>
              <a:t>Impulse response coefficients</a:t>
            </a:r>
          </a:p>
          <a:p>
            <a:pPr lvl="1"/>
            <a:r>
              <a:rPr lang="en-US" dirty="0"/>
              <a:t>Step response coefficients – Most process industry implementations</a:t>
            </a:r>
          </a:p>
          <a:p>
            <a:pPr lvl="1"/>
            <a:r>
              <a:rPr lang="en-US" dirty="0"/>
              <a:t>Transfer function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State-space – Recent applications such autonomous vehicles, robots, satellite systems,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054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AEA4-2614-43BD-83FB-14CF48FE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107951"/>
            <a:ext cx="9867900" cy="787400"/>
          </a:xfrm>
        </p:spPr>
        <p:txBody>
          <a:bodyPr/>
          <a:lstStyle/>
          <a:p>
            <a:r>
              <a:rPr lang="en-US" dirty="0"/>
              <a:t>State space models  -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94B8-5BCB-4395-B3AE-A886794BD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00568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5 CVs * 5 MVs </a:t>
            </a:r>
          </a:p>
          <a:p>
            <a:r>
              <a:rPr lang="en-US" dirty="0"/>
              <a:t>Each model has 30 coefficients</a:t>
            </a:r>
          </a:p>
          <a:p>
            <a:r>
              <a:rPr lang="en-US" dirty="0"/>
              <a:t>Total - ?</a:t>
            </a:r>
          </a:p>
          <a:p>
            <a:r>
              <a:rPr lang="en-US" dirty="0"/>
              <a:t>Mixed time scale – what is this?</a:t>
            </a:r>
          </a:p>
          <a:p>
            <a:r>
              <a:rPr lang="en-US" dirty="0"/>
              <a:t>Unstable system? Can I represent as step coefficients?</a:t>
            </a:r>
          </a:p>
          <a:p>
            <a:r>
              <a:rPr lang="en-US" dirty="0"/>
              <a:t>Type of disturbances that can be modeled?</a:t>
            </a:r>
          </a:p>
        </p:txBody>
      </p:sp>
    </p:spTree>
    <p:extLst>
      <p:ext uri="{BB962C8B-B14F-4D97-AF65-F5344CB8AC3E}">
        <p14:creationId xmlns:p14="http://schemas.microsoft.com/office/powerpoint/2010/main" val="132571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82D8-55B8-49EB-8A07-AB777633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55575"/>
            <a:ext cx="10220325" cy="777875"/>
          </a:xfrm>
        </p:spPr>
        <p:txBody>
          <a:bodyPr/>
          <a:lstStyle/>
          <a:p>
            <a:r>
              <a:rPr lang="en-US" dirty="0"/>
              <a:t>Free response and forced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8AAA-81DB-4229-AB6F-3089B54F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473200"/>
            <a:ext cx="10515600" cy="1717675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Free response – </a:t>
            </a:r>
          </a:p>
          <a:p>
            <a:r>
              <a:rPr lang="en-US" dirty="0"/>
              <a:t>Check if the system with current input can reach to the set-point or</a:t>
            </a:r>
          </a:p>
          <a:p>
            <a:r>
              <a:rPr lang="en-US" dirty="0"/>
              <a:t>Find out how close it can take it to the set-point or objective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24FACE-567B-492C-86F0-B14DAAA53E6D}"/>
              </a:ext>
            </a:extLst>
          </p:cNvPr>
          <p:cNvSpPr txBox="1">
            <a:spLocks/>
          </p:cNvSpPr>
          <p:nvPr/>
        </p:nvSpPr>
        <p:spPr>
          <a:xfrm>
            <a:off x="323850" y="3730625"/>
            <a:ext cx="10515600" cy="1717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Forced response – </a:t>
            </a:r>
          </a:p>
          <a:p>
            <a:r>
              <a:rPr lang="en-US" dirty="0"/>
              <a:t>Don’t make any control action if the system can reach to the set-point or</a:t>
            </a:r>
          </a:p>
          <a:p>
            <a:r>
              <a:rPr lang="en-US" dirty="0"/>
              <a:t>Compute control actions that can take it to the set-point or objective over and above the free response.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3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015D-9EF1-489A-85F8-C2D89AA3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0"/>
            <a:ext cx="10420350" cy="949325"/>
          </a:xfrm>
        </p:spPr>
        <p:txBody>
          <a:bodyPr/>
          <a:lstStyle/>
          <a:p>
            <a:r>
              <a:rPr lang="en-US" dirty="0"/>
              <a:t>Step response prediction (2/2)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42A9A-FEAA-43B5-80CA-75C95D89BF3E}"/>
              </a:ext>
            </a:extLst>
          </p:cNvPr>
          <p:cNvSpPr txBox="1"/>
          <p:nvPr/>
        </p:nvSpPr>
        <p:spPr>
          <a:xfrm>
            <a:off x="190500" y="1147246"/>
            <a:ext cx="3362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j</a:t>
            </a:r>
            <a:r>
              <a:rPr lang="en-US" sz="2400" baseline="30000" dirty="0" err="1">
                <a:solidFill>
                  <a:srgbClr val="FF0000"/>
                </a:solidFill>
              </a:rPr>
              <a:t>th</a:t>
            </a:r>
            <a:r>
              <a:rPr lang="en-US" sz="2400" dirty="0">
                <a:solidFill>
                  <a:srgbClr val="FF0000"/>
                </a:solidFill>
              </a:rPr>
              <a:t>  step ahead prediction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5B75FB-7DA3-433B-9EE2-B33694911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75" y="1806832"/>
            <a:ext cx="8229600" cy="126682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7974C7-3946-4B33-8BE4-E10A9F2554B8}"/>
              </a:ext>
            </a:extLst>
          </p:cNvPr>
          <p:cNvSpPr txBox="1"/>
          <p:nvPr/>
        </p:nvSpPr>
        <p:spPr>
          <a:xfrm>
            <a:off x="333375" y="4822823"/>
            <a:ext cx="2754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 FREE response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BA0D52-2802-4B86-82E2-94D07CC9F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314" y="5344722"/>
            <a:ext cx="4200525" cy="895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1922F2-E4C6-4F18-95B3-3B09DF775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5606659"/>
            <a:ext cx="1076325" cy="3714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AE07C5-0DDA-4856-B83C-D48EDC142AD6}"/>
              </a:ext>
            </a:extLst>
          </p:cNvPr>
          <p:cNvSpPr txBox="1"/>
          <p:nvPr/>
        </p:nvSpPr>
        <p:spPr>
          <a:xfrm>
            <a:off x="1445273" y="56147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036BB1-87FE-4AC4-B006-88230F1435D0}"/>
              </a:ext>
            </a:extLst>
          </p:cNvPr>
          <p:cNvCxnSpPr>
            <a:cxnSpLocks/>
          </p:cNvCxnSpPr>
          <p:nvPr/>
        </p:nvCxnSpPr>
        <p:spPr>
          <a:xfrm flipH="1">
            <a:off x="4724400" y="3267075"/>
            <a:ext cx="1371600" cy="217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185E44F-0CF7-418A-A3B8-8765661765A6}"/>
              </a:ext>
            </a:extLst>
          </p:cNvPr>
          <p:cNvSpPr txBox="1"/>
          <p:nvPr/>
        </p:nvSpPr>
        <p:spPr>
          <a:xfrm>
            <a:off x="333375" y="3879976"/>
            <a:ext cx="4957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What happens when u(k-i) = u(k-1) for all i &gt; 0</a:t>
            </a:r>
          </a:p>
        </p:txBody>
      </p:sp>
    </p:spTree>
    <p:extLst>
      <p:ext uri="{BB962C8B-B14F-4D97-AF65-F5344CB8AC3E}">
        <p14:creationId xmlns:p14="http://schemas.microsoft.com/office/powerpoint/2010/main" val="35165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6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2005-78DD-4C97-9723-55053E23D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" y="65087"/>
            <a:ext cx="11506200" cy="61595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– simple predictive receding horizon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FBB63-4217-4CCE-BFC9-507365918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" y="835025"/>
            <a:ext cx="10515600" cy="1004049"/>
          </a:xfrm>
        </p:spPr>
        <p:txBody>
          <a:bodyPr/>
          <a:lstStyle/>
          <a:p>
            <a:r>
              <a:rPr lang="en-US" dirty="0"/>
              <a:t>Find a predictive control law with single receding horizon move, such that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38EA51-6FA2-4A33-BFEC-2B7A6DB2C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56" y="1203896"/>
            <a:ext cx="1632117" cy="467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B683A8-FA20-421C-8C09-C9B44089DA85}"/>
              </a:ext>
            </a:extLst>
          </p:cNvPr>
          <p:cNvSpPr txBox="1"/>
          <p:nvPr/>
        </p:nvSpPr>
        <p:spPr>
          <a:xfrm>
            <a:off x="345798" y="1849348"/>
            <a:ext cx="3362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j</a:t>
            </a:r>
            <a:r>
              <a:rPr lang="en-US" sz="2400" baseline="30000" dirty="0" err="1">
                <a:solidFill>
                  <a:srgbClr val="FF0000"/>
                </a:solidFill>
              </a:rPr>
              <a:t>th</a:t>
            </a:r>
            <a:r>
              <a:rPr lang="en-US" sz="2400" dirty="0">
                <a:solidFill>
                  <a:srgbClr val="FF0000"/>
                </a:solidFill>
              </a:rPr>
              <a:t>  step ahead prediction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B2408E-241C-4EDC-B29C-FEE3A5F08A8A}"/>
              </a:ext>
            </a:extLst>
          </p:cNvPr>
          <p:cNvSpPr txBox="1"/>
          <p:nvPr/>
        </p:nvSpPr>
        <p:spPr>
          <a:xfrm>
            <a:off x="345798" y="2786576"/>
            <a:ext cx="84764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j = J, </a:t>
            </a:r>
          </a:p>
          <a:p>
            <a:r>
              <a:rPr lang="en-US" altLang="en-US" sz="2400" dirty="0">
                <a:solidFill>
                  <a:srgbClr val="00B050"/>
                </a:solidFill>
                <a:latin typeface="Symbol" panose="05050102010706020507" pitchFamily="18" charset="2"/>
              </a:rPr>
              <a:t>D</a:t>
            </a:r>
            <a:r>
              <a:rPr lang="en-US" altLang="en-US" sz="2400" i="1" dirty="0">
                <a:solidFill>
                  <a:srgbClr val="00B050"/>
                </a:solidFill>
              </a:rPr>
              <a:t>u(k + i) = 0 for i &gt; 0, i.e. </a:t>
            </a:r>
            <a:r>
              <a:rPr lang="en-US" altLang="en-US" sz="2400" dirty="0">
                <a:solidFill>
                  <a:srgbClr val="00B050"/>
                </a:solidFill>
                <a:latin typeface="Symbol" panose="05050102010706020507" pitchFamily="18" charset="2"/>
              </a:rPr>
              <a:t>D</a:t>
            </a:r>
            <a:r>
              <a:rPr lang="en-US" altLang="en-US" sz="2400" i="1" dirty="0">
                <a:solidFill>
                  <a:srgbClr val="00B050"/>
                </a:solidFill>
              </a:rPr>
              <a:t>u(k + 1) = </a:t>
            </a:r>
            <a:r>
              <a:rPr lang="en-US" altLang="en-US" sz="2400" dirty="0">
                <a:solidFill>
                  <a:srgbClr val="00B050"/>
                </a:solidFill>
                <a:latin typeface="Symbol" panose="05050102010706020507" pitchFamily="18" charset="2"/>
              </a:rPr>
              <a:t>D</a:t>
            </a:r>
            <a:r>
              <a:rPr lang="en-US" altLang="en-US" sz="2400" i="1" dirty="0">
                <a:solidFill>
                  <a:srgbClr val="00B050"/>
                </a:solidFill>
              </a:rPr>
              <a:t>u(k + 2) …. = </a:t>
            </a:r>
            <a:r>
              <a:rPr lang="en-US" altLang="en-US" sz="2400" dirty="0">
                <a:solidFill>
                  <a:srgbClr val="00B050"/>
                </a:solidFill>
                <a:latin typeface="Symbol" panose="05050102010706020507" pitchFamily="18" charset="2"/>
              </a:rPr>
              <a:t>D</a:t>
            </a:r>
            <a:r>
              <a:rPr lang="en-US" altLang="en-US" sz="2400" i="1" dirty="0">
                <a:solidFill>
                  <a:srgbClr val="00B050"/>
                </a:solidFill>
              </a:rPr>
              <a:t>u(k + J-1) = 0   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6530C6-3ABF-458F-ADB2-87A46BF13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30" y="4144119"/>
            <a:ext cx="4822103" cy="757760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C221961F-7587-48E1-A9F6-58A26E560703}"/>
              </a:ext>
            </a:extLst>
          </p:cNvPr>
          <p:cNvSpPr/>
          <p:nvPr/>
        </p:nvSpPr>
        <p:spPr>
          <a:xfrm>
            <a:off x="2753473" y="3942597"/>
            <a:ext cx="237377" cy="310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F5300D-3B05-4399-88B1-C188F9D972AD}"/>
              </a:ext>
            </a:extLst>
          </p:cNvPr>
          <p:cNvGrpSpPr/>
          <p:nvPr/>
        </p:nvGrpSpPr>
        <p:grpSpPr>
          <a:xfrm>
            <a:off x="3996647" y="1556424"/>
            <a:ext cx="6196098" cy="1729430"/>
            <a:chOff x="3996647" y="1556424"/>
            <a:chExt cx="6196098" cy="172943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5AABD4A-A626-4EED-A5B5-DF3EE6F4C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96647" y="1556424"/>
              <a:ext cx="6196098" cy="1153756"/>
            </a:xfrm>
            <a:prstGeom prst="rect">
              <a:avLst/>
            </a:prstGeom>
          </p:spPr>
        </p:pic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2672885E-F963-4F4A-B0AD-04F2067615EC}"/>
                </a:ext>
              </a:extLst>
            </p:cNvPr>
            <p:cNvSpPr/>
            <p:nvPr/>
          </p:nvSpPr>
          <p:spPr>
            <a:xfrm rot="16200000">
              <a:off x="6499532" y="1761806"/>
              <a:ext cx="354669" cy="1954762"/>
            </a:xfrm>
            <a:prstGeom prst="leftBrace">
              <a:avLst>
                <a:gd name="adj1" fmla="val 8333"/>
                <a:gd name="adj2" fmla="val 49451"/>
              </a:avLst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4429B2-5099-4997-9AD3-F5AF522F3998}"/>
                </a:ext>
              </a:extLst>
            </p:cNvPr>
            <p:cNvSpPr txBox="1"/>
            <p:nvPr/>
          </p:nvSpPr>
          <p:spPr>
            <a:xfrm>
              <a:off x="5927429" y="2916522"/>
              <a:ext cx="1726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Forced response</a:t>
              </a:r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B36417E7-98C0-45D7-906D-11E328D9B905}"/>
                </a:ext>
              </a:extLst>
            </p:cNvPr>
            <p:cNvSpPr/>
            <p:nvPr/>
          </p:nvSpPr>
          <p:spPr>
            <a:xfrm rot="16200000">
              <a:off x="9136328" y="1973040"/>
              <a:ext cx="218801" cy="1255479"/>
            </a:xfrm>
            <a:prstGeom prst="leftBrace">
              <a:avLst>
                <a:gd name="adj1" fmla="val 8333"/>
                <a:gd name="adj2" fmla="val 49451"/>
              </a:avLst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20FD4A-405F-48D9-A75D-418DFE07F225}"/>
                </a:ext>
              </a:extLst>
            </p:cNvPr>
            <p:cNvSpPr txBox="1"/>
            <p:nvPr/>
          </p:nvSpPr>
          <p:spPr>
            <a:xfrm>
              <a:off x="8382318" y="2856169"/>
              <a:ext cx="1504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Free response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4BA1D223-46AD-49E1-80B0-3E08EFFEF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356" y="3029169"/>
            <a:ext cx="1959869" cy="45869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7FD0774-F071-4E66-9500-EDEE413823CE}"/>
              </a:ext>
            </a:extLst>
          </p:cNvPr>
          <p:cNvGrpSpPr/>
          <p:nvPr/>
        </p:nvGrpSpPr>
        <p:grpSpPr>
          <a:xfrm>
            <a:off x="1487795" y="5054903"/>
            <a:ext cx="3019615" cy="493345"/>
            <a:chOff x="1548365" y="5151426"/>
            <a:chExt cx="3019615" cy="49334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A7AEC1B-9A38-4D3C-8F55-A390ACD3C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47796" y="5151426"/>
              <a:ext cx="2420184" cy="49334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F13C6E-EA87-43D8-A317-6F96A8AEABA3}"/>
                </a:ext>
              </a:extLst>
            </p:cNvPr>
            <p:cNvSpPr txBox="1"/>
            <p:nvPr/>
          </p:nvSpPr>
          <p:spPr>
            <a:xfrm>
              <a:off x="1548365" y="5167265"/>
              <a:ext cx="778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</a:t>
              </a:r>
              <a:r>
                <a:rPr lang="en-US" sz="2400" baseline="-25000" dirty="0"/>
                <a:t>sp </a:t>
              </a:r>
              <a:r>
                <a:rPr lang="en-US" sz="2400" dirty="0"/>
                <a:t>= </a:t>
              </a:r>
            </a:p>
          </p:txBody>
        </p:sp>
      </p:grpSp>
      <p:sp>
        <p:nvSpPr>
          <p:cNvPr id="29" name="Arrow: Down 28">
            <a:extLst>
              <a:ext uri="{FF2B5EF4-FFF2-40B4-BE49-F238E27FC236}">
                <a16:creationId xmlns:a16="http://schemas.microsoft.com/office/drawing/2014/main" id="{3F9DAC0F-AD74-4904-A343-4807EAD6C9BB}"/>
              </a:ext>
            </a:extLst>
          </p:cNvPr>
          <p:cNvSpPr/>
          <p:nvPr/>
        </p:nvSpPr>
        <p:spPr>
          <a:xfrm>
            <a:off x="2760226" y="4786469"/>
            <a:ext cx="237377" cy="310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6B4E154-1141-4A88-8D5A-50D2632BA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601" y="5945645"/>
            <a:ext cx="3233250" cy="847268"/>
          </a:xfrm>
          <a:prstGeom prst="rect">
            <a:avLst/>
          </a:prstGeom>
        </p:spPr>
      </p:pic>
      <p:sp>
        <p:nvSpPr>
          <p:cNvPr id="33" name="Arrow: Down 32">
            <a:extLst>
              <a:ext uri="{FF2B5EF4-FFF2-40B4-BE49-F238E27FC236}">
                <a16:creationId xmlns:a16="http://schemas.microsoft.com/office/drawing/2014/main" id="{C45AFD82-0564-4453-988F-E9CB3E6F6432}"/>
              </a:ext>
            </a:extLst>
          </p:cNvPr>
          <p:cNvSpPr/>
          <p:nvPr/>
        </p:nvSpPr>
        <p:spPr>
          <a:xfrm>
            <a:off x="2751020" y="5545942"/>
            <a:ext cx="237377" cy="310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FF878D-CA38-485C-AAA4-F5B25B5B9E4C}"/>
              </a:ext>
            </a:extLst>
          </p:cNvPr>
          <p:cNvSpPr txBox="1"/>
          <p:nvPr/>
        </p:nvSpPr>
        <p:spPr>
          <a:xfrm>
            <a:off x="6096000" y="4531985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SISO system with prediction-based control law using simple step response coefficients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1F9C69-88EB-40D8-A375-04AB393D72AE}"/>
              </a:ext>
            </a:extLst>
          </p:cNvPr>
          <p:cNvSpPr txBox="1"/>
          <p:nvPr/>
        </p:nvSpPr>
        <p:spPr>
          <a:xfrm>
            <a:off x="5528036" y="5978514"/>
            <a:ext cx="61799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What are the pitfalls in this?</a:t>
            </a:r>
          </a:p>
        </p:txBody>
      </p:sp>
    </p:spTree>
    <p:extLst>
      <p:ext uri="{BB962C8B-B14F-4D97-AF65-F5344CB8AC3E}">
        <p14:creationId xmlns:p14="http://schemas.microsoft.com/office/powerpoint/2010/main" val="169934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2" grpId="0" build="p"/>
      <p:bldP spid="15" grpId="0" animBg="1"/>
      <p:bldP spid="29" grpId="0" animBg="1"/>
      <p:bldP spid="33" grpId="0" animBg="1"/>
      <p:bldP spid="34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C72AB-334B-4834-9750-4CD538C46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0120" y="5445137"/>
            <a:ext cx="4851035" cy="729601"/>
          </a:xfrm>
          <a:ln>
            <a:solidFill>
              <a:srgbClr val="00B0F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move required tend to be smaller as J increases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A9CED1-6775-4BD3-AC28-B7A5E24F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" y="65087"/>
            <a:ext cx="11506200" cy="61595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– simple predictive receding horizon controller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F4DFF8-386E-4266-9E05-73A3416F6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40" y="819700"/>
            <a:ext cx="1881755" cy="754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B91D91-EBDB-4748-B737-98D662A9F3AE}"/>
              </a:ext>
            </a:extLst>
          </p:cNvPr>
          <p:cNvSpPr txBox="1"/>
          <p:nvPr/>
        </p:nvSpPr>
        <p:spPr>
          <a:xfrm>
            <a:off x="2969951" y="908302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= 3, 4, 6, 8</a:t>
            </a:r>
          </a:p>
          <a:p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t = 5 mins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526ECB-F63F-4B2F-86CC-F582E7AD7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1536124"/>
            <a:ext cx="4851035" cy="33750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7DE55D-4769-4746-A65B-0EBC2A139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39" y="1536124"/>
            <a:ext cx="4278686" cy="34398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86C3AC-A082-426D-8D73-20CEE8B5C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492" y="5403030"/>
            <a:ext cx="2830850" cy="74182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468078-7F16-4EF6-8421-07BD1E649168}"/>
              </a:ext>
            </a:extLst>
          </p:cNvPr>
          <p:cNvSpPr txBox="1"/>
          <p:nvPr/>
        </p:nvSpPr>
        <p:spPr>
          <a:xfrm>
            <a:off x="1530715" y="3634859"/>
            <a:ext cx="268022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As J increases Sj increases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6FBAA2C-357A-4052-8E7C-81051E3A560D}"/>
              </a:ext>
            </a:extLst>
          </p:cNvPr>
          <p:cNvSpPr txBox="1">
            <a:spLocks/>
          </p:cNvSpPr>
          <p:nvPr/>
        </p:nvSpPr>
        <p:spPr>
          <a:xfrm>
            <a:off x="8278933" y="5441229"/>
            <a:ext cx="3465392" cy="74182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As J decreases, y becomes aggressive</a:t>
            </a:r>
          </a:p>
        </p:txBody>
      </p:sp>
    </p:spTree>
    <p:extLst>
      <p:ext uri="{BB962C8B-B14F-4D97-AF65-F5344CB8AC3E}">
        <p14:creationId xmlns:p14="http://schemas.microsoft.com/office/powerpoint/2010/main" val="365210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C11C-8F70-4AED-B824-C8D39AAC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" y="0"/>
            <a:ext cx="11382375" cy="768350"/>
          </a:xfrm>
        </p:spPr>
        <p:txBody>
          <a:bodyPr>
            <a:noAutofit/>
          </a:bodyPr>
          <a:lstStyle/>
          <a:p>
            <a:r>
              <a:rPr lang="en-US" sz="3600" dirty="0"/>
              <a:t>Correcting for model prediction errors – output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A3EA-A7A8-4A02-A493-04891991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1253332"/>
            <a:ext cx="7054279" cy="13066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can predictions drift away actual?</a:t>
            </a:r>
          </a:p>
          <a:p>
            <a:pPr lvl="1"/>
            <a:r>
              <a:rPr lang="en-US" dirty="0"/>
              <a:t>Inaccurate model</a:t>
            </a:r>
          </a:p>
          <a:p>
            <a:pPr lvl="1"/>
            <a:r>
              <a:rPr lang="en-US" dirty="0"/>
              <a:t>Unmeasured disturbances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F8103-0520-4814-B9D4-2285DC296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380" y="1120236"/>
            <a:ext cx="4589070" cy="1306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1A66B7-2DC3-437C-96F9-77FF4AD86FE0}"/>
              </a:ext>
            </a:extLst>
          </p:cNvPr>
          <p:cNvSpPr txBox="1"/>
          <p:nvPr/>
        </p:nvSpPr>
        <p:spPr>
          <a:xfrm>
            <a:off x="114299" y="2571980"/>
            <a:ext cx="63341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How do we correct the model predictions?</a:t>
            </a:r>
          </a:p>
          <a:p>
            <a:pPr lvl="1"/>
            <a:r>
              <a:rPr lang="en-US" sz="2400" dirty="0"/>
              <a:t>Output feedback based on the latest measurement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AC24A2-58E1-4EB5-A284-2E70F32E8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9" y="4211039"/>
            <a:ext cx="1257300" cy="647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BA0B9B-F63D-4F52-9926-10D10E8A3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012" y="4300537"/>
            <a:ext cx="4048125" cy="65722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9DF9F25D-C0E6-4AC9-8B35-EA67FD7C043A}"/>
              </a:ext>
            </a:extLst>
          </p:cNvPr>
          <p:cNvSpPr/>
          <p:nvPr/>
        </p:nvSpPr>
        <p:spPr>
          <a:xfrm rot="16200000">
            <a:off x="4107131" y="4479349"/>
            <a:ext cx="361950" cy="1280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9BBAD-1299-46E3-858F-DC748458BD08}"/>
              </a:ext>
            </a:extLst>
          </p:cNvPr>
          <p:cNvSpPr txBox="1"/>
          <p:nvPr/>
        </p:nvSpPr>
        <p:spPr>
          <a:xfrm>
            <a:off x="3348562" y="5300356"/>
            <a:ext cx="2279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Bias term or </a:t>
            </a:r>
          </a:p>
          <a:p>
            <a:r>
              <a:rPr lang="en-US" dirty="0">
                <a:solidFill>
                  <a:srgbClr val="FF0000"/>
                </a:solidFill>
              </a:rPr>
              <a:t>correction term or </a:t>
            </a:r>
          </a:p>
          <a:p>
            <a:r>
              <a:rPr lang="en-US" dirty="0">
                <a:solidFill>
                  <a:srgbClr val="FF0000"/>
                </a:solidFill>
              </a:rPr>
              <a:t>Estimated disturbance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60E85-9E5D-481B-9488-D39BBC6C81E0}"/>
              </a:ext>
            </a:extLst>
          </p:cNvPr>
          <p:cNvSpPr txBox="1"/>
          <p:nvPr/>
        </p:nvSpPr>
        <p:spPr>
          <a:xfrm>
            <a:off x="6096000" y="3622912"/>
            <a:ext cx="5760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MIMO Model prediction with bias correction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FAFA4F-1440-494B-AEA9-5D984D3F5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875" y="5280599"/>
            <a:ext cx="6334125" cy="56944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5CBDEF6-9EBC-44F4-AA1A-4D56C1B7DA31}"/>
              </a:ext>
            </a:extLst>
          </p:cNvPr>
          <p:cNvGrpSpPr/>
          <p:nvPr/>
        </p:nvGrpSpPr>
        <p:grpSpPr>
          <a:xfrm>
            <a:off x="7091519" y="5882335"/>
            <a:ext cx="4269206" cy="461665"/>
            <a:chOff x="6558775" y="5981700"/>
            <a:chExt cx="4269206" cy="46166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CB7A79-8313-4766-B009-8AE81DE057BC}"/>
                </a:ext>
              </a:extLst>
            </p:cNvPr>
            <p:cNvSpPr txBox="1"/>
            <p:nvPr/>
          </p:nvSpPr>
          <p:spPr>
            <a:xfrm>
              <a:off x="6905625" y="5981700"/>
              <a:ext cx="3922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is matrix of ‘1’ with dimension </a:t>
              </a:r>
              <a:r>
                <a:rPr lang="en-US" sz="2400" dirty="0" err="1"/>
                <a:t>mP</a:t>
              </a:r>
              <a:r>
                <a:rPr lang="en-US" sz="2400" dirty="0"/>
                <a:t> </a:t>
              </a:r>
              <a:r>
                <a:rPr lang="en-US" sz="2400" dirty="0" err="1"/>
                <a:t>xm</a:t>
              </a:r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2B47742-4A11-40BE-95F6-2935FABA6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58775" y="6112281"/>
              <a:ext cx="346850" cy="331084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8E6F65D-8410-4AF6-A99D-BC49B22771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3642" y="4110985"/>
            <a:ext cx="3565203" cy="94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5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9264-9E42-122D-AB5B-A2630F8B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74" y="159851"/>
            <a:ext cx="10065055" cy="735887"/>
          </a:xfrm>
        </p:spPr>
        <p:txBody>
          <a:bodyPr/>
          <a:lstStyle/>
          <a:p>
            <a:r>
              <a:rPr lang="en-IN" dirty="0"/>
              <a:t>MPC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F8FE5-1D22-F3E4-DD1C-1F6B488A3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31" y="1428896"/>
            <a:ext cx="6111551" cy="526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5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94FD-E01A-41A5-8748-29B95F2B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88900"/>
            <a:ext cx="9286875" cy="503239"/>
          </a:xfrm>
        </p:spPr>
        <p:txBody>
          <a:bodyPr>
            <a:normAutofit fontScale="90000"/>
          </a:bodyPr>
          <a:lstStyle/>
          <a:p>
            <a:r>
              <a:rPr lang="en-US" dirty="0"/>
              <a:t>Why have multiple control moves?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D5CC5-7C08-4326-81B2-87363C9A4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664" y="435276"/>
            <a:ext cx="1714500" cy="50323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A268B-8D6C-41C3-B8B7-8AE5CED1A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5" y="638465"/>
            <a:ext cx="4626890" cy="3324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77E67A-E09A-446B-9955-7B6EF92E561A}"/>
              </a:ext>
            </a:extLst>
          </p:cNvPr>
          <p:cNvSpPr txBox="1"/>
          <p:nvPr/>
        </p:nvSpPr>
        <p:spPr>
          <a:xfrm>
            <a:off x="9772572" y="435276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5/(2s+1)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816585-AC01-4A0E-85E1-4F4853298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721" y="835386"/>
            <a:ext cx="3355668" cy="185516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C14674-7A1D-490E-B612-6AF15BD835EA}"/>
              </a:ext>
            </a:extLst>
          </p:cNvPr>
          <p:cNvGrpSpPr/>
          <p:nvPr/>
        </p:nvGrpSpPr>
        <p:grpSpPr>
          <a:xfrm>
            <a:off x="4569537" y="1151572"/>
            <a:ext cx="3148177" cy="674132"/>
            <a:chOff x="6753225" y="668893"/>
            <a:chExt cx="3148177" cy="6741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0ACE3B-4787-48CC-952C-D9E936E9D73B}"/>
                </a:ext>
              </a:extLst>
            </p:cNvPr>
            <p:cNvSpPr/>
            <p:nvPr/>
          </p:nvSpPr>
          <p:spPr>
            <a:xfrm>
              <a:off x="7684376" y="752475"/>
              <a:ext cx="1285875" cy="590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D5CD0F3-D66B-421D-8841-FB6459635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3225" y="1038225"/>
              <a:ext cx="931151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4EED00-8690-47C4-8561-387FFADFA9E1}"/>
                </a:ext>
              </a:extLst>
            </p:cNvPr>
            <p:cNvCxnSpPr/>
            <p:nvPr/>
          </p:nvCxnSpPr>
          <p:spPr>
            <a:xfrm flipV="1">
              <a:off x="8970251" y="1000919"/>
              <a:ext cx="931151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322E65-54EB-4375-ABA7-683024078E90}"/>
                </a:ext>
              </a:extLst>
            </p:cNvPr>
            <p:cNvSpPr txBox="1"/>
            <p:nvPr/>
          </p:nvSpPr>
          <p:spPr>
            <a:xfrm>
              <a:off x="7006408" y="7096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01FA2C-B042-455F-A1FB-3B6B763FE793}"/>
                </a:ext>
              </a:extLst>
            </p:cNvPr>
            <p:cNvSpPr txBox="1"/>
            <p:nvPr/>
          </p:nvSpPr>
          <p:spPr>
            <a:xfrm>
              <a:off x="9260520" y="66889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FFBB1B-016E-4E75-A86B-AF1CBFEC253C}"/>
              </a:ext>
            </a:extLst>
          </p:cNvPr>
          <p:cNvGrpSpPr/>
          <p:nvPr/>
        </p:nvGrpSpPr>
        <p:grpSpPr>
          <a:xfrm>
            <a:off x="6376823" y="2946005"/>
            <a:ext cx="2443327" cy="636006"/>
            <a:chOff x="6753225" y="668893"/>
            <a:chExt cx="3148177" cy="6741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32F59D-17BC-4151-881C-FE1470AADE51}"/>
                </a:ext>
              </a:extLst>
            </p:cNvPr>
            <p:cNvSpPr/>
            <p:nvPr/>
          </p:nvSpPr>
          <p:spPr>
            <a:xfrm>
              <a:off x="7684376" y="752475"/>
              <a:ext cx="1285875" cy="590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CCF497E-88F4-471A-BAB9-70165D2FED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3225" y="1038225"/>
              <a:ext cx="931151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91B447-C6F5-43EB-9CCE-79C593936047}"/>
                </a:ext>
              </a:extLst>
            </p:cNvPr>
            <p:cNvCxnSpPr/>
            <p:nvPr/>
          </p:nvCxnSpPr>
          <p:spPr>
            <a:xfrm flipV="1">
              <a:off x="8970251" y="1000919"/>
              <a:ext cx="931151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C8A250-ADFD-45D3-A7EA-F22591B7D900}"/>
                </a:ext>
              </a:extLst>
            </p:cNvPr>
            <p:cNvSpPr txBox="1"/>
            <p:nvPr/>
          </p:nvSpPr>
          <p:spPr>
            <a:xfrm>
              <a:off x="7006408" y="7096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7FAAE1-7C0B-40BA-8488-5AC6E61F6E23}"/>
                </a:ext>
              </a:extLst>
            </p:cNvPr>
            <p:cNvSpPr txBox="1"/>
            <p:nvPr/>
          </p:nvSpPr>
          <p:spPr>
            <a:xfrm>
              <a:off x="9260520" y="66889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ACE7DCE-91FF-48A2-974D-511E735AD802}"/>
              </a:ext>
            </a:extLst>
          </p:cNvPr>
          <p:cNvSpPr/>
          <p:nvPr/>
        </p:nvSpPr>
        <p:spPr>
          <a:xfrm>
            <a:off x="5207712" y="2920190"/>
            <a:ext cx="1133880" cy="79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847562-F4BA-4D23-8C80-5A1141A44CD9}"/>
              </a:ext>
            </a:extLst>
          </p:cNvPr>
          <p:cNvSpPr txBox="1"/>
          <p:nvPr/>
        </p:nvSpPr>
        <p:spPr>
          <a:xfrm>
            <a:off x="9114505" y="2971283"/>
            <a:ext cx="2639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</a:t>
            </a:r>
            <a:r>
              <a:rPr lang="en-US" dirty="0">
                <a:sym typeface="Wingdings" panose="05000000000000000000" pitchFamily="2" charset="2"/>
              </a:rPr>
              <a:t>10, what should be u?</a:t>
            </a:r>
          </a:p>
          <a:p>
            <a:r>
              <a:rPr lang="en-US" dirty="0">
                <a:sym typeface="Wingdings" panose="05000000000000000000" pitchFamily="2" charset="2"/>
              </a:rPr>
              <a:t>u = 2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A666DE-CB4D-43FC-A1AE-0AF30BFCE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01" y="3819237"/>
            <a:ext cx="5141851" cy="27622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1A1842D-9D1B-4E5A-9DA0-2C7B8590C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791" y="3785776"/>
            <a:ext cx="5538408" cy="291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23" grpId="0" animBg="1"/>
      <p:bldP spid="2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8F5D-B27A-45DD-B2D9-D3D3A371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121679"/>
            <a:ext cx="11667665" cy="749300"/>
          </a:xfrm>
        </p:spPr>
        <p:txBody>
          <a:bodyPr>
            <a:normAutofit fontScale="90000"/>
          </a:bodyPr>
          <a:lstStyle/>
          <a:p>
            <a:r>
              <a:rPr lang="en-US" dirty="0"/>
              <a:t>Does controller need to make control move all the time?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F49423-7E31-4468-AB77-98107389E924}"/>
              </a:ext>
            </a:extLst>
          </p:cNvPr>
          <p:cNvGrpSpPr/>
          <p:nvPr/>
        </p:nvGrpSpPr>
        <p:grpSpPr>
          <a:xfrm>
            <a:off x="2113248" y="4890272"/>
            <a:ext cx="2443327" cy="636006"/>
            <a:chOff x="6753225" y="668893"/>
            <a:chExt cx="3148177" cy="6741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99F1358-8058-4779-9F47-006957ED9433}"/>
                </a:ext>
              </a:extLst>
            </p:cNvPr>
            <p:cNvSpPr/>
            <p:nvPr/>
          </p:nvSpPr>
          <p:spPr>
            <a:xfrm>
              <a:off x="7684376" y="752475"/>
              <a:ext cx="1285875" cy="5905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EF3B50E-99DD-42AF-83D9-297D824A69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3225" y="1038225"/>
              <a:ext cx="931151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50919D7-1B70-41B5-B899-E4F6D8A97C2C}"/>
                </a:ext>
              </a:extLst>
            </p:cNvPr>
            <p:cNvCxnSpPr/>
            <p:nvPr/>
          </p:nvCxnSpPr>
          <p:spPr>
            <a:xfrm flipV="1">
              <a:off x="8970251" y="1000919"/>
              <a:ext cx="931151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5174EA-CC91-4709-9E6C-157EE6E04674}"/>
                </a:ext>
              </a:extLst>
            </p:cNvPr>
            <p:cNvSpPr txBox="1"/>
            <p:nvPr/>
          </p:nvSpPr>
          <p:spPr>
            <a:xfrm>
              <a:off x="7006408" y="7096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A29F53-56ED-441B-B99C-465045F05554}"/>
                </a:ext>
              </a:extLst>
            </p:cNvPr>
            <p:cNvSpPr txBox="1"/>
            <p:nvPr/>
          </p:nvSpPr>
          <p:spPr>
            <a:xfrm>
              <a:off x="9260520" y="66889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2ACA1EA-7EC9-4F3B-B5CC-CADF995966CB}"/>
              </a:ext>
            </a:extLst>
          </p:cNvPr>
          <p:cNvSpPr/>
          <p:nvPr/>
        </p:nvSpPr>
        <p:spPr>
          <a:xfrm>
            <a:off x="944137" y="4864457"/>
            <a:ext cx="1133880" cy="79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79FE25F-E6DA-4718-A300-815C4E19C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711607"/>
            <a:ext cx="4145255" cy="21801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1B5B6A-6815-4FAC-A810-C139B17B8AE4}"/>
              </a:ext>
            </a:extLst>
          </p:cNvPr>
          <p:cNvSpPr txBox="1"/>
          <p:nvPr/>
        </p:nvSpPr>
        <p:spPr>
          <a:xfrm>
            <a:off x="2844272" y="6113210"/>
            <a:ext cx="637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NO ACTION REQUIRED as it will reach to its Target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29D37D-60C6-44A4-BDA1-35DADD202C84}"/>
              </a:ext>
            </a:extLst>
          </p:cNvPr>
          <p:cNvSpPr txBox="1"/>
          <p:nvPr/>
        </p:nvSpPr>
        <p:spPr>
          <a:xfrm>
            <a:off x="7223378" y="4903632"/>
            <a:ext cx="4265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What should controller do?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C26A101-C645-4A99-8B36-E5E8CE71F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970" y="735717"/>
            <a:ext cx="7465045" cy="4037308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9332AB2-A3B1-4E24-A3A9-9F9B0026D7E2}"/>
              </a:ext>
            </a:extLst>
          </p:cNvPr>
          <p:cNvSpPr txBox="1">
            <a:spLocks/>
          </p:cNvSpPr>
          <p:nvPr/>
        </p:nvSpPr>
        <p:spPr>
          <a:xfrm>
            <a:off x="208156" y="1027603"/>
            <a:ext cx="1714500" cy="503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EDA327-9FA6-47C1-859B-3679503607E0}"/>
              </a:ext>
            </a:extLst>
          </p:cNvPr>
          <p:cNvSpPr txBox="1"/>
          <p:nvPr/>
        </p:nvSpPr>
        <p:spPr>
          <a:xfrm>
            <a:off x="1901064" y="1027603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5/(2s+1)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B25D80-1B4E-4982-8362-631A2DB3D4A2}"/>
              </a:ext>
            </a:extLst>
          </p:cNvPr>
          <p:cNvSpPr txBox="1"/>
          <p:nvPr/>
        </p:nvSpPr>
        <p:spPr>
          <a:xfrm>
            <a:off x="5410736" y="4919897"/>
            <a:ext cx="1133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y </a:t>
            </a:r>
            <a:r>
              <a:rPr lang="en-US" sz="2800" dirty="0">
                <a:solidFill>
                  <a:srgbClr val="00B0F0"/>
                </a:solidFill>
                <a:sym typeface="Wingdings" panose="05000000000000000000" pitchFamily="2" charset="2"/>
              </a:rPr>
              <a:t>10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/>
      <p:bldP spid="20" grpId="0"/>
      <p:bldP spid="25" grpId="0" build="p"/>
      <p:bldP spid="26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8586</TotalTime>
  <Words>475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Office Theme</vt:lpstr>
      <vt:lpstr>Modern Control Theory</vt:lpstr>
      <vt:lpstr>Free response and forced response</vt:lpstr>
      <vt:lpstr>Step response prediction (2/2)</vt:lpstr>
      <vt:lpstr>Example – simple predictive receding horizon controller</vt:lpstr>
      <vt:lpstr>Example – simple predictive receding horizon controller</vt:lpstr>
      <vt:lpstr>Correcting for model prediction errors – output feedback</vt:lpstr>
      <vt:lpstr>MPC Components</vt:lpstr>
      <vt:lpstr>Why have multiple control moves?</vt:lpstr>
      <vt:lpstr>Does controller need to make control move all the time?</vt:lpstr>
      <vt:lpstr>Dynamic prediction models</vt:lpstr>
      <vt:lpstr>State space models  - Motivation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Ranganathan</dc:creator>
  <cp:lastModifiedBy>Ranganathan Srinivasan</cp:lastModifiedBy>
  <cp:revision>183</cp:revision>
  <dcterms:created xsi:type="dcterms:W3CDTF">2021-09-16T08:41:24Z</dcterms:created>
  <dcterms:modified xsi:type="dcterms:W3CDTF">2022-10-12T05:21:05Z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46e5e1-5d42-4630-bacd-c69bfdcbd5e8_Enabled">
    <vt:lpwstr>true</vt:lpwstr>
  </property>
  <property fmtid="{D5CDD505-2E9C-101B-9397-08002B2CF9AE}" pid="3" name="MSIP_Label_d546e5e1-5d42-4630-bacd-c69bfdcbd5e8_SetDate">
    <vt:lpwstr>2021-10-05T04:04:22Z</vt:lpwstr>
  </property>
  <property fmtid="{D5CDD505-2E9C-101B-9397-08002B2CF9AE}" pid="4" name="MSIP_Label_d546e5e1-5d42-4630-bacd-c69bfdcbd5e8_Method">
    <vt:lpwstr>Standard</vt:lpwstr>
  </property>
  <property fmtid="{D5CDD505-2E9C-101B-9397-08002B2CF9AE}" pid="5" name="MSIP_Label_d546e5e1-5d42-4630-bacd-c69bfdcbd5e8_Name">
    <vt:lpwstr>d546e5e1-5d42-4630-bacd-c69bfdcbd5e8</vt:lpwstr>
  </property>
  <property fmtid="{D5CDD505-2E9C-101B-9397-08002B2CF9AE}" pid="6" name="MSIP_Label_d546e5e1-5d42-4630-bacd-c69bfdcbd5e8_SiteId">
    <vt:lpwstr>96ece526-9c7d-48b0-8daf-8b93c90a5d18</vt:lpwstr>
  </property>
  <property fmtid="{D5CDD505-2E9C-101B-9397-08002B2CF9AE}" pid="7" name="MSIP_Label_d546e5e1-5d42-4630-bacd-c69bfdcbd5e8_ActionId">
    <vt:lpwstr>d9f3bbd7-cc93-4954-a982-b310b4a01300</vt:lpwstr>
  </property>
  <property fmtid="{D5CDD505-2E9C-101B-9397-08002B2CF9AE}" pid="8" name="MSIP_Label_d546e5e1-5d42-4630-bacd-c69bfdcbd5e8_ContentBits">
    <vt:lpwstr>0</vt:lpwstr>
  </property>
  <property fmtid="{D5CDD505-2E9C-101B-9397-08002B2CF9AE}" pid="9" name="SmartTag">
    <vt:lpwstr>4</vt:lpwstr>
  </property>
</Properties>
</file>