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3" r:id="rId4"/>
    <p:sldId id="284" r:id="rId5"/>
    <p:sldId id="288" r:id="rId6"/>
    <p:sldId id="257" r:id="rId7"/>
    <p:sldId id="289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6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 Control  - MPC – Lecture 6</a:t>
            </a:r>
          </a:p>
          <a:p>
            <a:r>
              <a:rPr lang="en-US" dirty="0"/>
              <a:t>Dynamic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50C1-B985-4B5A-96E6-7303E3F2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50812"/>
            <a:ext cx="10391775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(3/6)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AF9C-CBC0-4BBB-858D-7C823E52B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931281"/>
            <a:ext cx="6953250" cy="66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Re-arranging the terms in matrix/ vector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55CD8-A27F-4666-97CD-CE3C57EA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20" y="1447052"/>
            <a:ext cx="6398307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B2F66-E2E7-4CD1-971E-901E5154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73" y="3337614"/>
            <a:ext cx="1281608" cy="160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7526A-39EE-4620-9966-B591E53ED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539" y="3314461"/>
            <a:ext cx="3690311" cy="1653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0E49F3-8655-4AC6-BF8B-9DFA92C40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25" y="3272881"/>
            <a:ext cx="1161015" cy="1695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C8B2B-E1B7-4EF6-8D50-25EFCFFF3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819" y="3274789"/>
            <a:ext cx="1278139" cy="1602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C68D7C-42D1-4457-9247-05E2C3726E70}"/>
              </a:ext>
            </a:extLst>
          </p:cNvPr>
          <p:cNvSpPr txBox="1"/>
          <p:nvPr/>
        </p:nvSpPr>
        <p:spPr>
          <a:xfrm>
            <a:off x="2264987" y="5218833"/>
            <a:ext cx="3088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X = </a:t>
            </a:r>
            <a:r>
              <a:rPr lang="en-US" sz="4000" i="1" dirty="0">
                <a:latin typeface="Symbol" panose="05050102010706020507" pitchFamily="18" charset="2"/>
              </a:rPr>
              <a:t>F </a:t>
            </a:r>
            <a:r>
              <a:rPr lang="en-US" sz="4000" i="1" dirty="0"/>
              <a:t>x</a:t>
            </a:r>
            <a:r>
              <a:rPr lang="en-US" sz="4000" i="1" baseline="-25000" dirty="0"/>
              <a:t>0</a:t>
            </a:r>
            <a:r>
              <a:rPr lang="en-US" sz="4000" i="1" dirty="0"/>
              <a:t> + </a:t>
            </a:r>
            <a:r>
              <a:rPr lang="en-US" sz="4000" i="1" dirty="0">
                <a:latin typeface="Symbol" panose="05050102010706020507" pitchFamily="18" charset="2"/>
              </a:rPr>
              <a:t>T</a:t>
            </a:r>
            <a:r>
              <a:rPr lang="en-US" sz="4000" i="1" dirty="0"/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A5388-19FB-4AE9-9242-9C6A1611B382}"/>
              </a:ext>
            </a:extLst>
          </p:cNvPr>
          <p:cNvSpPr txBox="1"/>
          <p:nvPr/>
        </p:nvSpPr>
        <p:spPr>
          <a:xfrm>
            <a:off x="2222941" y="6063544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Free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7B0DA-AFD1-4640-B1E5-FEC3AE434895}"/>
              </a:ext>
            </a:extLst>
          </p:cNvPr>
          <p:cNvSpPr txBox="1"/>
          <p:nvPr/>
        </p:nvSpPr>
        <p:spPr>
          <a:xfrm>
            <a:off x="5199962" y="6063544"/>
            <a:ext cx="172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Forced response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BB4A2B-A1FB-456D-B6AD-82052ED7BF05}"/>
              </a:ext>
            </a:extLst>
          </p:cNvPr>
          <p:cNvCxnSpPr/>
          <p:nvPr/>
        </p:nvCxnSpPr>
        <p:spPr>
          <a:xfrm flipH="1">
            <a:off x="2975103" y="5832775"/>
            <a:ext cx="570977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511EEE-CA73-4A86-99F2-F97618BD0180}"/>
              </a:ext>
            </a:extLst>
          </p:cNvPr>
          <p:cNvCxnSpPr>
            <a:endCxn id="16" idx="0"/>
          </p:cNvCxnSpPr>
          <p:nvPr/>
        </p:nvCxnSpPr>
        <p:spPr>
          <a:xfrm>
            <a:off x="5412296" y="5878494"/>
            <a:ext cx="651076" cy="18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3FFFE2-9AB1-4A20-8A35-C38D25A0500C}"/>
              </a:ext>
            </a:extLst>
          </p:cNvPr>
          <p:cNvSpPr txBox="1"/>
          <p:nvPr/>
        </p:nvSpPr>
        <p:spPr>
          <a:xfrm>
            <a:off x="7686675" y="5391150"/>
            <a:ext cx="270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measurement model y</a:t>
            </a:r>
          </a:p>
        </p:txBody>
      </p:sp>
    </p:spTree>
    <p:extLst>
      <p:ext uri="{BB962C8B-B14F-4D97-AF65-F5344CB8AC3E}">
        <p14:creationId xmlns:p14="http://schemas.microsoft.com/office/powerpoint/2010/main" val="15172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DB14-79E5-41BD-889D-D9A8A6B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2726"/>
            <a:ext cx="10077450" cy="65405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(4/6)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88B8-8568-4AB1-9029-67E403BA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363" y="1266905"/>
            <a:ext cx="2809875" cy="774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Not in incremental of control moves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7A2642-2F1E-492A-AB9B-DBAD30F4BA00}"/>
              </a:ext>
            </a:extLst>
          </p:cNvPr>
          <p:cNvGrpSpPr/>
          <p:nvPr/>
        </p:nvGrpSpPr>
        <p:grpSpPr>
          <a:xfrm>
            <a:off x="342900" y="1012228"/>
            <a:ext cx="4703840" cy="1214043"/>
            <a:chOff x="5000938" y="5082008"/>
            <a:chExt cx="4703840" cy="12140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64CE80-48FD-4937-B971-F2562D9EB820}"/>
                </a:ext>
              </a:extLst>
            </p:cNvPr>
            <p:cNvSpPr txBox="1"/>
            <p:nvPr/>
          </p:nvSpPr>
          <p:spPr>
            <a:xfrm>
              <a:off x="5042984" y="5082008"/>
              <a:ext cx="30882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/>
                <a:t>X = </a:t>
              </a:r>
              <a:r>
                <a:rPr lang="en-US" sz="4000" i="1" dirty="0">
                  <a:latin typeface="Symbol" panose="05050102010706020507" pitchFamily="18" charset="2"/>
                </a:rPr>
                <a:t>F </a:t>
              </a:r>
              <a:r>
                <a:rPr lang="en-US" sz="4000" i="1" dirty="0"/>
                <a:t>x</a:t>
              </a:r>
              <a:r>
                <a:rPr lang="en-US" sz="4000" i="1" baseline="-25000" dirty="0"/>
                <a:t>0</a:t>
              </a:r>
              <a:r>
                <a:rPr lang="en-US" sz="4000" i="1" dirty="0"/>
                <a:t> + </a:t>
              </a:r>
              <a:r>
                <a:rPr lang="en-US" sz="4000" i="1" dirty="0">
                  <a:latin typeface="Symbol" panose="05050102010706020507" pitchFamily="18" charset="2"/>
                </a:rPr>
                <a:t>T</a:t>
              </a:r>
              <a:r>
                <a:rPr lang="en-US" sz="4000" i="1" dirty="0"/>
                <a:t>U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7AA93C-EB63-47B6-A7EE-C99DB204A023}"/>
                </a:ext>
              </a:extLst>
            </p:cNvPr>
            <p:cNvSpPr txBox="1"/>
            <p:nvPr/>
          </p:nvSpPr>
          <p:spPr>
            <a:xfrm>
              <a:off x="5000938" y="5926719"/>
              <a:ext cx="1504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Free response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52EA3F-0CFC-4CA3-A851-D3679E377C64}"/>
                </a:ext>
              </a:extLst>
            </p:cNvPr>
            <p:cNvSpPr txBox="1"/>
            <p:nvPr/>
          </p:nvSpPr>
          <p:spPr>
            <a:xfrm>
              <a:off x="7977959" y="5926719"/>
              <a:ext cx="1726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Forced response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996C5-AA22-4404-A67D-6CB200E7BD0D}"/>
                </a:ext>
              </a:extLst>
            </p:cNvPr>
            <p:cNvCxnSpPr/>
            <p:nvPr/>
          </p:nvCxnSpPr>
          <p:spPr>
            <a:xfrm flipH="1">
              <a:off x="5753100" y="5695950"/>
              <a:ext cx="570977" cy="285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FCF3C53-7100-4548-A5FF-0F091E925A5F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8190293" y="5741669"/>
              <a:ext cx="651076" cy="185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72561-8C4C-478F-BB2D-78165B65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39" y="2710277"/>
            <a:ext cx="4238625" cy="1028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72B4A9-E0F3-4159-B718-C23CE74B047D}"/>
              </a:ext>
            </a:extLst>
          </p:cNvPr>
          <p:cNvSpPr txBox="1"/>
          <p:nvPr/>
        </p:nvSpPr>
        <p:spPr>
          <a:xfrm>
            <a:off x="196066" y="2901461"/>
            <a:ext cx="1729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System</a:t>
            </a:r>
          </a:p>
          <a:p>
            <a:pPr algn="ctr"/>
            <a:r>
              <a:rPr lang="en-US" sz="2000" dirty="0"/>
              <a:t>representation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7A65F-9262-4E1A-BE06-E54EAD73A917}"/>
              </a:ext>
            </a:extLst>
          </p:cNvPr>
          <p:cNvSpPr txBox="1"/>
          <p:nvPr/>
        </p:nvSpPr>
        <p:spPr>
          <a:xfrm>
            <a:off x="463061" y="3946605"/>
            <a:ext cx="1264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Difference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935700-67B2-4671-B5CE-8ACED35A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317" y="4605247"/>
            <a:ext cx="4381500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C7F09A-9448-4FC6-9994-00C079C64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13" y="4794915"/>
            <a:ext cx="3295650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9359FD-961C-4241-8801-9188C0836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317" y="5750658"/>
            <a:ext cx="4886325" cy="571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D03606-E9F6-44F7-93D3-1FDA21B7D822}"/>
              </a:ext>
            </a:extLst>
          </p:cNvPr>
          <p:cNvSpPr txBox="1"/>
          <p:nvPr/>
        </p:nvSpPr>
        <p:spPr>
          <a:xfrm>
            <a:off x="574213" y="5023515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07F07B-7A12-4500-9399-DAA46DF09D56}"/>
              </a:ext>
            </a:extLst>
          </p:cNvPr>
          <p:cNvSpPr txBox="1"/>
          <p:nvPr/>
        </p:nvSpPr>
        <p:spPr>
          <a:xfrm>
            <a:off x="196066" y="5750658"/>
            <a:ext cx="18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 incremental form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957981-6AD7-4EF9-9C13-61AA3D407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590" y="3803790"/>
            <a:ext cx="2724150" cy="542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B7E1134-1727-45D0-9ED3-4D17C501F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740" y="3870617"/>
            <a:ext cx="5676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5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2498-FF6F-49C8-AC19-D27E0250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4" y="87157"/>
            <a:ext cx="10515600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(5/6)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08E1-B202-44AB-868D-06B41BAD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63" y="3934461"/>
            <a:ext cx="1858288" cy="593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A4262-C6BD-4B2C-9172-592E5599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51" y="877575"/>
            <a:ext cx="4886325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4B596D-3B49-4DEE-8C26-9BC21435BFBD}"/>
              </a:ext>
            </a:extLst>
          </p:cNvPr>
          <p:cNvSpPr txBox="1"/>
          <p:nvPr/>
        </p:nvSpPr>
        <p:spPr>
          <a:xfrm>
            <a:off x="144963" y="877575"/>
            <a:ext cx="18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 incremental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E69E-60B1-457F-8BAA-A958F461AC4B}"/>
              </a:ext>
            </a:extLst>
          </p:cNvPr>
          <p:cNvSpPr txBox="1"/>
          <p:nvPr/>
        </p:nvSpPr>
        <p:spPr>
          <a:xfrm>
            <a:off x="146824" y="1772636"/>
            <a:ext cx="144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 in outputs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58EBDB-4D6F-4911-9081-A660EC8E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51" y="1600634"/>
            <a:ext cx="755332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583F3C-5439-4F13-89A5-383C776AB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251" y="2209417"/>
            <a:ext cx="405765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5A51E9-34C1-4AA8-AB0B-16420E7DA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388" y="2833160"/>
            <a:ext cx="2676525" cy="1047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8451C2-4783-44AC-A752-2D1466AE3213}"/>
              </a:ext>
            </a:extLst>
          </p:cNvPr>
          <p:cNvSpPr txBox="1"/>
          <p:nvPr/>
        </p:nvSpPr>
        <p:spPr>
          <a:xfrm>
            <a:off x="103960" y="3087237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543D5A-BF01-4C6B-8C25-53C2E8FFB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251" y="3675740"/>
            <a:ext cx="8181975" cy="1104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673C0C-F5C5-4E75-90FB-F0940030F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3026" y="5599501"/>
            <a:ext cx="3714750" cy="1104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820E8-1240-43AB-8AF9-B91F6DF68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8251" y="4928133"/>
            <a:ext cx="381952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3BF7CFB0-E594-428F-A9A0-BAD9CC131AD3}"/>
              </a:ext>
            </a:extLst>
          </p:cNvPr>
          <p:cNvSpPr/>
          <p:nvPr/>
        </p:nvSpPr>
        <p:spPr>
          <a:xfrm>
            <a:off x="1271892" y="5122793"/>
            <a:ext cx="649181" cy="287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1946455-B226-4693-AD60-002D4E69CB40}"/>
              </a:ext>
            </a:extLst>
          </p:cNvPr>
          <p:cNvSpPr/>
          <p:nvPr/>
        </p:nvSpPr>
        <p:spPr>
          <a:xfrm>
            <a:off x="6229238" y="5980425"/>
            <a:ext cx="584157" cy="308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C0C597-D408-4DC6-AB41-3BC2EC46848D}"/>
              </a:ext>
            </a:extLst>
          </p:cNvPr>
          <p:cNvSpPr txBox="1"/>
          <p:nvPr/>
        </p:nvSpPr>
        <p:spPr>
          <a:xfrm>
            <a:off x="7304934" y="5827863"/>
            <a:ext cx="18758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y(k) = C x(k)</a:t>
            </a:r>
          </a:p>
        </p:txBody>
      </p:sp>
    </p:spTree>
    <p:extLst>
      <p:ext uri="{BB962C8B-B14F-4D97-AF65-F5344CB8AC3E}">
        <p14:creationId xmlns:p14="http://schemas.microsoft.com/office/powerpoint/2010/main" val="346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3" grpId="0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7B2D-8157-4D81-9FF9-8B4BCE9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87157"/>
            <a:ext cx="10190356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(6/6)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ECC4-F343-436C-B2B7-41C93FF7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85" y="2677432"/>
            <a:ext cx="3543537" cy="4729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State Prediction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D44F8-37D9-4148-BAD5-6A56CD97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03" y="852124"/>
            <a:ext cx="381952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D85CF-E1B2-4019-B871-C643464E5EBF}"/>
              </a:ext>
            </a:extLst>
          </p:cNvPr>
          <p:cNvSpPr txBox="1"/>
          <p:nvPr/>
        </p:nvSpPr>
        <p:spPr>
          <a:xfrm>
            <a:off x="8194703" y="1564051"/>
            <a:ext cx="18758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y(k) = C x(k)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C2D6F-AC03-44C3-820C-ED951A135A98}"/>
              </a:ext>
            </a:extLst>
          </p:cNvPr>
          <p:cNvSpPr txBox="1"/>
          <p:nvPr/>
        </p:nvSpPr>
        <p:spPr>
          <a:xfrm>
            <a:off x="6113356" y="1052833"/>
            <a:ext cx="18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 incremental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BF3FE-67DA-4764-B236-E2CFFDD3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61" y="975467"/>
            <a:ext cx="3819525" cy="92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83BD0-319C-4D30-8344-B2DFBC8F8D4C}"/>
              </a:ext>
            </a:extLst>
          </p:cNvPr>
          <p:cNvSpPr txBox="1"/>
          <p:nvPr/>
        </p:nvSpPr>
        <p:spPr>
          <a:xfrm>
            <a:off x="121624" y="1022056"/>
            <a:ext cx="1729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System</a:t>
            </a:r>
          </a:p>
          <a:p>
            <a:pPr algn="ctr"/>
            <a:r>
              <a:rPr lang="en-US" sz="2000" dirty="0"/>
              <a:t>representation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A352D8-DA24-4B5B-8154-B713283D1D6F}"/>
              </a:ext>
            </a:extLst>
          </p:cNvPr>
          <p:cNvSpPr/>
          <p:nvPr/>
        </p:nvSpPr>
        <p:spPr>
          <a:xfrm>
            <a:off x="5703014" y="1077112"/>
            <a:ext cx="597625" cy="26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4F7F7-6E53-4400-A74C-8A37137635E0}"/>
              </a:ext>
            </a:extLst>
          </p:cNvPr>
          <p:cNvSpPr txBox="1"/>
          <p:nvPr/>
        </p:nvSpPr>
        <p:spPr>
          <a:xfrm>
            <a:off x="4105248" y="2559980"/>
            <a:ext cx="488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X(k+1) = </a:t>
            </a:r>
            <a:r>
              <a:rPr lang="en-US" sz="4000" i="1" dirty="0">
                <a:latin typeface="Symbol" panose="05050102010706020507" pitchFamily="18" charset="2"/>
              </a:rPr>
              <a:t>F </a:t>
            </a:r>
            <a:r>
              <a:rPr lang="en-US" sz="4000" i="1" dirty="0"/>
              <a:t>x</a:t>
            </a:r>
            <a:r>
              <a:rPr lang="en-US" sz="4000" i="1" baseline="-25000" dirty="0"/>
              <a:t>0</a:t>
            </a:r>
            <a:r>
              <a:rPr lang="en-US" sz="4000" i="1" dirty="0"/>
              <a:t> + </a:t>
            </a:r>
            <a:r>
              <a:rPr lang="en-US" sz="4000" i="1" dirty="0">
                <a:latin typeface="Symbol" panose="05050102010706020507" pitchFamily="18" charset="2"/>
              </a:rPr>
              <a:t>TD</a:t>
            </a:r>
            <a:r>
              <a:rPr lang="en-US" sz="4000" i="1" dirty="0"/>
              <a:t>U(k)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EE4F2-3BC9-4CDB-9B9C-0DF0E7A16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08" y="3418952"/>
            <a:ext cx="1281608" cy="1602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A5C1FC-F05D-46C3-A960-AA03E37EC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274" y="3395799"/>
            <a:ext cx="3690311" cy="16533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A51F471-70D6-4F2B-9FC2-30425F7B0C1B}"/>
              </a:ext>
            </a:extLst>
          </p:cNvPr>
          <p:cNvGrpSpPr/>
          <p:nvPr/>
        </p:nvGrpSpPr>
        <p:grpSpPr>
          <a:xfrm>
            <a:off x="5755063" y="3600806"/>
            <a:ext cx="2324015" cy="952500"/>
            <a:chOff x="7660887" y="2716258"/>
            <a:chExt cx="2324015" cy="9525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6D6D10-225F-4BE2-9A78-11EBFB8D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2777" y="2716258"/>
              <a:ext cx="1762125" cy="952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FD4001-7716-45DD-9786-EE52AA7CBBFB}"/>
                </a:ext>
              </a:extLst>
            </p:cNvPr>
            <p:cNvSpPr txBox="1"/>
            <p:nvPr/>
          </p:nvSpPr>
          <p:spPr>
            <a:xfrm>
              <a:off x="7660887" y="3003881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 =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F01441-7005-48E5-B7D7-B6455BF1854B}"/>
              </a:ext>
            </a:extLst>
          </p:cNvPr>
          <p:cNvGrpSpPr/>
          <p:nvPr/>
        </p:nvGrpSpPr>
        <p:grpSpPr>
          <a:xfrm>
            <a:off x="8211836" y="3600806"/>
            <a:ext cx="1785884" cy="1028700"/>
            <a:chOff x="8546376" y="3963797"/>
            <a:chExt cx="1785884" cy="10287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4CBE21A-9331-427A-AC65-79BC1F69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7335" y="3963797"/>
              <a:ext cx="1304925" cy="1028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372850-027A-4E17-91AD-3F4F87E6B184}"/>
                </a:ext>
              </a:extLst>
            </p:cNvPr>
            <p:cNvSpPr txBox="1"/>
            <p:nvPr/>
          </p:nvSpPr>
          <p:spPr>
            <a:xfrm>
              <a:off x="8546376" y="4224160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  =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D8D10F-A352-42CE-B174-174E6ED187B5}"/>
              </a:ext>
            </a:extLst>
          </p:cNvPr>
          <p:cNvGrpSpPr/>
          <p:nvPr/>
        </p:nvGrpSpPr>
        <p:grpSpPr>
          <a:xfrm>
            <a:off x="10207794" y="3753206"/>
            <a:ext cx="1681005" cy="647700"/>
            <a:chOff x="10151223" y="4192397"/>
            <a:chExt cx="1681005" cy="6477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8850AA1-781E-4756-AD45-AB3EAAE0B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46378" y="4192397"/>
              <a:ext cx="1085850" cy="6477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E41D73-BB29-4420-BC7C-0C8550F4CF42}"/>
                </a:ext>
              </a:extLst>
            </p:cNvPr>
            <p:cNvSpPr txBox="1"/>
            <p:nvPr/>
          </p:nvSpPr>
          <p:spPr>
            <a:xfrm>
              <a:off x="10151223" y="4335952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  = 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FE8886B-A03F-4B18-AB1A-FCBBB17E4D44}"/>
              </a:ext>
            </a:extLst>
          </p:cNvPr>
          <p:cNvSpPr txBox="1">
            <a:spLocks/>
          </p:cNvSpPr>
          <p:nvPr/>
        </p:nvSpPr>
        <p:spPr>
          <a:xfrm>
            <a:off x="269008" y="5700644"/>
            <a:ext cx="3543537" cy="472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 Prediction equation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A929D3-C393-4500-A1F7-1E8D6D94641E}"/>
              </a:ext>
            </a:extLst>
          </p:cNvPr>
          <p:cNvSpPr txBox="1"/>
          <p:nvPr/>
        </p:nvSpPr>
        <p:spPr>
          <a:xfrm>
            <a:off x="3732397" y="5551850"/>
            <a:ext cx="39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Y(k) = C</a:t>
            </a:r>
            <a:r>
              <a:rPr lang="en-US" sz="4000" i="1" dirty="0">
                <a:latin typeface="Symbol" panose="05050102010706020507" pitchFamily="18" charset="2"/>
              </a:rPr>
              <a:t>C(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000" i="1" dirty="0">
                <a:latin typeface="Symbol" panose="05050102010706020507" pitchFamily="18" charset="2"/>
              </a:rPr>
              <a:t>)</a:t>
            </a:r>
            <a:endParaRPr lang="en-US" sz="4000" i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CAAA95A-3370-458D-94E0-555914F6A8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2810" y="2098170"/>
            <a:ext cx="986104" cy="14400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14DF9E-4A2C-4D00-8DCD-6786DE44E4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4726" y="2111314"/>
            <a:ext cx="1051294" cy="13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8" grpId="0"/>
      <p:bldP spid="9" grpId="0" animBg="1"/>
      <p:bldP spid="10" grpId="0"/>
      <p:bldP spid="25" grpId="0" build="p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A0C7-0870-4D9A-B14C-14656CFC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5" y="164404"/>
            <a:ext cx="10435683" cy="583039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equation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40B7-BA7D-4BFC-A053-5311187A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64" y="1690688"/>
            <a:ext cx="2429107" cy="5830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State space prediction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B5F30-45F1-4822-83A0-7B7C3222E2E2}"/>
              </a:ext>
            </a:extLst>
          </p:cNvPr>
          <p:cNvSpPr txBox="1"/>
          <p:nvPr/>
        </p:nvSpPr>
        <p:spPr>
          <a:xfrm>
            <a:off x="3967053" y="1640335"/>
            <a:ext cx="534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X(k+1) = </a:t>
            </a:r>
            <a:r>
              <a:rPr lang="en-US" sz="4000" i="1" dirty="0">
                <a:latin typeface="Symbol" panose="05050102010706020507" pitchFamily="18" charset="2"/>
              </a:rPr>
              <a:t>F </a:t>
            </a:r>
            <a:r>
              <a:rPr lang="en-US" sz="4000" i="1" dirty="0"/>
              <a:t>x</a:t>
            </a:r>
            <a:r>
              <a:rPr lang="en-US" sz="4000" i="1" baseline="-25000" dirty="0"/>
              <a:t>0</a:t>
            </a:r>
            <a:r>
              <a:rPr lang="en-US" sz="4000" i="1" dirty="0"/>
              <a:t> + </a:t>
            </a:r>
            <a:r>
              <a:rPr lang="en-US" sz="4000" i="1" dirty="0">
                <a:latin typeface="Symbol" panose="05050102010706020507" pitchFamily="18" charset="2"/>
              </a:rPr>
              <a:t>TD</a:t>
            </a:r>
            <a:r>
              <a:rPr lang="en-US" sz="4000" i="1" dirty="0"/>
              <a:t>U(k)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ED4403-7805-4870-A605-47BC4B6BADDB}"/>
              </a:ext>
            </a:extLst>
          </p:cNvPr>
          <p:cNvSpPr txBox="1">
            <a:spLocks/>
          </p:cNvSpPr>
          <p:nvPr/>
        </p:nvSpPr>
        <p:spPr>
          <a:xfrm>
            <a:off x="503664" y="2720303"/>
            <a:ext cx="2429107" cy="583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space Output Prediction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61F08-464D-466F-B180-CFD93D0D8939}"/>
              </a:ext>
            </a:extLst>
          </p:cNvPr>
          <p:cNvSpPr txBox="1"/>
          <p:nvPr/>
        </p:nvSpPr>
        <p:spPr>
          <a:xfrm>
            <a:off x="3967053" y="2571509"/>
            <a:ext cx="39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Y(k+1) = C</a:t>
            </a:r>
            <a:r>
              <a:rPr lang="en-US" sz="4000" i="1" dirty="0">
                <a:latin typeface="Symbol" panose="05050102010706020507" pitchFamily="18" charset="2"/>
              </a:rPr>
              <a:t>C(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sz="4000" i="1" dirty="0">
                <a:latin typeface="Symbol" panose="05050102010706020507" pitchFamily="18" charset="2"/>
              </a:rPr>
              <a:t>)</a:t>
            </a:r>
            <a:endParaRPr lang="en-US" sz="40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455C83-CBA1-4E36-B423-5F5AB056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53" y="3755799"/>
            <a:ext cx="4787678" cy="79794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63E0E3-B839-44D2-A38B-5004E7EFF8BD}"/>
              </a:ext>
            </a:extLst>
          </p:cNvPr>
          <p:cNvSpPr txBox="1">
            <a:spLocks/>
          </p:cNvSpPr>
          <p:nvPr/>
        </p:nvSpPr>
        <p:spPr>
          <a:xfrm>
            <a:off x="291791" y="3755799"/>
            <a:ext cx="2429107" cy="583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Step response Prediction equation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838F2-0D20-410D-924A-3E1E802E4ADD}"/>
              </a:ext>
            </a:extLst>
          </p:cNvPr>
          <p:cNvSpPr txBox="1"/>
          <p:nvPr/>
        </p:nvSpPr>
        <p:spPr>
          <a:xfrm>
            <a:off x="3307281" y="4981748"/>
            <a:ext cx="264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Free response  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E3B75-0A06-45B5-9F9F-7E994324AA10}"/>
              </a:ext>
            </a:extLst>
          </p:cNvPr>
          <p:cNvSpPr txBox="1"/>
          <p:nvPr/>
        </p:nvSpPr>
        <p:spPr>
          <a:xfrm>
            <a:off x="3307280" y="5863289"/>
            <a:ext cx="314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Forced response =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AC75D-D545-48C7-A911-AFDAB680F878}"/>
              </a:ext>
            </a:extLst>
          </p:cNvPr>
          <p:cNvSpPr txBox="1"/>
          <p:nvPr/>
        </p:nvSpPr>
        <p:spPr>
          <a:xfrm>
            <a:off x="5948025" y="5012525"/>
            <a:ext cx="1370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 </a:t>
            </a:r>
            <a:r>
              <a:rPr lang="en-US" sz="2400" i="1" dirty="0">
                <a:latin typeface="Symbol" panose="05050102010706020507" pitchFamily="18" charset="2"/>
              </a:rPr>
              <a:t>F </a:t>
            </a:r>
            <a:r>
              <a:rPr lang="en-US" sz="2400" i="1" dirty="0"/>
              <a:t>x</a:t>
            </a:r>
            <a:r>
              <a:rPr lang="en-US" sz="2400" i="1" baseline="-25000" dirty="0"/>
              <a:t>0</a:t>
            </a:r>
            <a:r>
              <a:rPr lang="en-US" sz="2400" i="1" dirty="0"/>
              <a:t> = 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C967B-5951-4507-AAF4-5EABF3D9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740" y="5055463"/>
            <a:ext cx="1348513" cy="4495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6FC90-39CD-4EE3-8DE3-305765F9CEB2}"/>
              </a:ext>
            </a:extLst>
          </p:cNvPr>
          <p:cNvSpPr txBox="1"/>
          <p:nvPr/>
        </p:nvSpPr>
        <p:spPr>
          <a:xfrm>
            <a:off x="6128303" y="5920671"/>
            <a:ext cx="1619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>
                <a:latin typeface="Symbol" panose="05050102010706020507" pitchFamily="18" charset="2"/>
              </a:rPr>
              <a:t>TD</a:t>
            </a:r>
            <a:r>
              <a:rPr lang="en-US" sz="2400" i="1" dirty="0"/>
              <a:t>U(k)  =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24BE66-4DC4-4AA8-A44F-48134ABFD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817" y="5920671"/>
            <a:ext cx="11239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6" grpId="0"/>
      <p:bldP spid="10" grpId="0" build="p"/>
      <p:bldP spid="11" grpId="0"/>
      <p:bldP spid="12" grpId="0"/>
      <p:bldP spid="1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183E-17EB-4532-BDFD-D3C2DF29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470150"/>
            <a:ext cx="10515600" cy="1325563"/>
          </a:xfrm>
        </p:spPr>
        <p:txBody>
          <a:bodyPr/>
          <a:lstStyle/>
          <a:p>
            <a:r>
              <a:rPr lang="en-US" dirty="0"/>
              <a:t>Prediction model - Recap</a:t>
            </a:r>
          </a:p>
        </p:txBody>
      </p:sp>
    </p:spTree>
    <p:extLst>
      <p:ext uri="{BB962C8B-B14F-4D97-AF65-F5344CB8AC3E}">
        <p14:creationId xmlns:p14="http://schemas.microsoft.com/office/powerpoint/2010/main" val="259429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82D8-55B8-49EB-8A07-AB777633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55575"/>
            <a:ext cx="10220325" cy="77787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Recap 1: Free response and forced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8AAA-81DB-4229-AB6F-3089B54F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73200"/>
            <a:ext cx="10515600" cy="171767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Free response – </a:t>
            </a:r>
          </a:p>
          <a:p>
            <a:r>
              <a:rPr lang="en-US" dirty="0"/>
              <a:t>Check if the system with current input can reach to the set-point or</a:t>
            </a:r>
          </a:p>
          <a:p>
            <a:r>
              <a:rPr lang="en-US" dirty="0"/>
              <a:t>Find out how close it can take it to the set-point or objective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24FACE-567B-492C-86F0-B14DAAA53E6D}"/>
              </a:ext>
            </a:extLst>
          </p:cNvPr>
          <p:cNvSpPr txBox="1">
            <a:spLocks/>
          </p:cNvSpPr>
          <p:nvPr/>
        </p:nvSpPr>
        <p:spPr>
          <a:xfrm>
            <a:off x="323850" y="3730625"/>
            <a:ext cx="105156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Forced response – </a:t>
            </a:r>
          </a:p>
          <a:p>
            <a:r>
              <a:rPr lang="en-US" dirty="0"/>
              <a:t>Don’t make any control action if the system can reach to the set-point or</a:t>
            </a:r>
          </a:p>
          <a:p>
            <a:r>
              <a:rPr lang="en-US" dirty="0"/>
              <a:t>Compute control actions that can take it to the set-point or objective over and above the free response.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3905A-1704-46CF-A559-3362D717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73" y="5760320"/>
            <a:ext cx="3964875" cy="6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72AB-334B-4834-9750-4CD538C4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20" y="5445137"/>
            <a:ext cx="4851035" cy="729601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move required tend to be smaller as J increases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A9CED1-6775-4BD3-AC28-B7A5E24F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65087"/>
            <a:ext cx="11506200" cy="6159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Recap 2: Minimal look ahead or prediction required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4DFF8-386E-4266-9E05-73A3416F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0" y="819700"/>
            <a:ext cx="1881755" cy="754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91D91-EBDB-4748-B737-98D662A9F3AE}"/>
              </a:ext>
            </a:extLst>
          </p:cNvPr>
          <p:cNvSpPr txBox="1"/>
          <p:nvPr/>
        </p:nvSpPr>
        <p:spPr>
          <a:xfrm>
            <a:off x="2969951" y="90830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= 3, 4, 6, 8</a:t>
            </a:r>
          </a:p>
          <a:p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 = 5 mins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26ECB-F63F-4B2F-86CC-F582E7AD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536124"/>
            <a:ext cx="4851035" cy="3375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DE55D-4769-4746-A65B-0EBC2A139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39" y="1536124"/>
            <a:ext cx="4278686" cy="3439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86C3AC-A082-426D-8D73-20CEE8B5C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92" y="5403030"/>
            <a:ext cx="2830850" cy="7418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468078-7F16-4EF6-8421-07BD1E649168}"/>
              </a:ext>
            </a:extLst>
          </p:cNvPr>
          <p:cNvSpPr txBox="1"/>
          <p:nvPr/>
        </p:nvSpPr>
        <p:spPr>
          <a:xfrm>
            <a:off x="1530715" y="3634859"/>
            <a:ext cx="268022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As J increases Sj increases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FBAA2C-357A-4052-8E7C-81051E3A560D}"/>
              </a:ext>
            </a:extLst>
          </p:cNvPr>
          <p:cNvSpPr txBox="1">
            <a:spLocks/>
          </p:cNvSpPr>
          <p:nvPr/>
        </p:nvSpPr>
        <p:spPr>
          <a:xfrm>
            <a:off x="8278933" y="5441229"/>
            <a:ext cx="3465392" cy="7418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 J decreases, y becomes aggressive</a:t>
            </a:r>
          </a:p>
        </p:txBody>
      </p:sp>
    </p:spTree>
    <p:extLst>
      <p:ext uri="{BB962C8B-B14F-4D97-AF65-F5344CB8AC3E}">
        <p14:creationId xmlns:p14="http://schemas.microsoft.com/office/powerpoint/2010/main" val="365210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11C-8F70-4AED-B824-C8D39AAC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0"/>
            <a:ext cx="11382375" cy="7683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Recap 3: Correcting for model prediction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A3EA-A7A8-4A02-A493-04891991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253332"/>
            <a:ext cx="7054279" cy="13066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can predictions drift away actual?</a:t>
            </a:r>
          </a:p>
          <a:p>
            <a:r>
              <a:rPr lang="en-US" dirty="0"/>
              <a:t>Inaccurate model</a:t>
            </a:r>
          </a:p>
          <a:p>
            <a:r>
              <a:rPr lang="en-US" dirty="0"/>
              <a:t>Unmeasured disturbances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F8103-0520-4814-B9D4-2285DC29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380" y="1120236"/>
            <a:ext cx="4589070" cy="1306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A66B7-2DC3-437C-96F9-77FF4AD86FE0}"/>
              </a:ext>
            </a:extLst>
          </p:cNvPr>
          <p:cNvSpPr txBox="1"/>
          <p:nvPr/>
        </p:nvSpPr>
        <p:spPr>
          <a:xfrm>
            <a:off x="114299" y="2571980"/>
            <a:ext cx="6334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How do we correct the model predictions?</a:t>
            </a:r>
          </a:p>
          <a:p>
            <a:pPr lvl="1"/>
            <a:r>
              <a:rPr lang="en-US" sz="2400" dirty="0"/>
              <a:t>Output feedback based on the latest measurement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AC24A2-58E1-4EB5-A284-2E70F32E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" y="4211039"/>
            <a:ext cx="12573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BA0B9B-F63D-4F52-9926-10D10E8A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2" y="4300537"/>
            <a:ext cx="4048125" cy="65722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9DF9F25D-C0E6-4AC9-8B35-EA67FD7C043A}"/>
              </a:ext>
            </a:extLst>
          </p:cNvPr>
          <p:cNvSpPr/>
          <p:nvPr/>
        </p:nvSpPr>
        <p:spPr>
          <a:xfrm rot="16200000">
            <a:off x="4107131" y="4479349"/>
            <a:ext cx="361950" cy="1280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9BBAD-1299-46E3-858F-DC748458BD08}"/>
              </a:ext>
            </a:extLst>
          </p:cNvPr>
          <p:cNvSpPr txBox="1"/>
          <p:nvPr/>
        </p:nvSpPr>
        <p:spPr>
          <a:xfrm>
            <a:off x="3348562" y="5300356"/>
            <a:ext cx="2279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Bias term or </a:t>
            </a:r>
          </a:p>
          <a:p>
            <a:r>
              <a:rPr lang="en-US" dirty="0">
                <a:solidFill>
                  <a:srgbClr val="FF0000"/>
                </a:solidFill>
              </a:rPr>
              <a:t>correction term or </a:t>
            </a:r>
          </a:p>
          <a:p>
            <a:r>
              <a:rPr lang="en-US" dirty="0">
                <a:solidFill>
                  <a:srgbClr val="FF0000"/>
                </a:solidFill>
              </a:rPr>
              <a:t>Estimated disturbance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60E85-9E5D-481B-9488-D39BBC6C81E0}"/>
              </a:ext>
            </a:extLst>
          </p:cNvPr>
          <p:cNvSpPr txBox="1"/>
          <p:nvPr/>
        </p:nvSpPr>
        <p:spPr>
          <a:xfrm>
            <a:off x="6096000" y="3622912"/>
            <a:ext cx="5760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MIMO Model prediction with bias correction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AFA4F-1440-494B-AEA9-5D984D3F5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75" y="5280599"/>
            <a:ext cx="6334125" cy="56944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5CBDEF6-9EBC-44F4-AA1A-4D56C1B7DA31}"/>
              </a:ext>
            </a:extLst>
          </p:cNvPr>
          <p:cNvGrpSpPr/>
          <p:nvPr/>
        </p:nvGrpSpPr>
        <p:grpSpPr>
          <a:xfrm>
            <a:off x="7091519" y="5882335"/>
            <a:ext cx="4269206" cy="461665"/>
            <a:chOff x="6558775" y="5981700"/>
            <a:chExt cx="4269206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CB7A79-8313-4766-B009-8AE81DE057BC}"/>
                </a:ext>
              </a:extLst>
            </p:cNvPr>
            <p:cNvSpPr txBox="1"/>
            <p:nvPr/>
          </p:nvSpPr>
          <p:spPr>
            <a:xfrm>
              <a:off x="6905625" y="5981700"/>
              <a:ext cx="3922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is matrix of ‘1’ with dimension </a:t>
              </a:r>
              <a:r>
                <a:rPr lang="en-US" sz="2400" dirty="0" err="1"/>
                <a:t>mP</a:t>
              </a:r>
              <a:r>
                <a:rPr lang="en-US" sz="2400" dirty="0"/>
                <a:t> </a:t>
              </a:r>
              <a:r>
                <a:rPr lang="en-US" sz="2400" dirty="0" err="1"/>
                <a:t>xm</a:t>
              </a:r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2B47742-4A11-40BE-95F6-2935FABA6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8775" y="6112281"/>
              <a:ext cx="346850" cy="33108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8E6F65D-8410-4AF6-A99D-BC49B22771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642" y="4110985"/>
            <a:ext cx="3565203" cy="9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12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31B5-F845-4CF1-9B63-29643D87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04774"/>
            <a:ext cx="10125075" cy="711200"/>
          </a:xfrm>
        </p:spPr>
        <p:txBody>
          <a:bodyPr/>
          <a:lstStyle/>
          <a:p>
            <a:r>
              <a:rPr lang="en-US" dirty="0"/>
              <a:t>Dynamic 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2F39-5ED0-40C5-A576-CE55AB78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95363"/>
            <a:ext cx="10515600" cy="4351338"/>
          </a:xfrm>
        </p:spPr>
        <p:txBody>
          <a:bodyPr/>
          <a:lstStyle/>
          <a:p>
            <a:r>
              <a:rPr lang="en-US" dirty="0"/>
              <a:t>Model types</a:t>
            </a:r>
          </a:p>
          <a:p>
            <a:pPr lvl="1"/>
            <a:r>
              <a:rPr lang="en-US" dirty="0"/>
              <a:t>Physics based or data-based (or empirical) models</a:t>
            </a:r>
          </a:p>
          <a:p>
            <a:pPr lvl="1"/>
            <a:r>
              <a:rPr lang="en-US" dirty="0"/>
              <a:t>Linear or non-linear relationships</a:t>
            </a:r>
          </a:p>
          <a:p>
            <a:r>
              <a:rPr lang="en-US" dirty="0"/>
              <a:t>Types of Linear models</a:t>
            </a:r>
          </a:p>
          <a:p>
            <a:pPr lvl="1"/>
            <a:r>
              <a:rPr lang="en-US" dirty="0"/>
              <a:t>Impulse response coefficients</a:t>
            </a:r>
          </a:p>
          <a:p>
            <a:pPr lvl="1"/>
            <a:r>
              <a:rPr lang="en-US" dirty="0"/>
              <a:t>Step response coefficients – Most process industry implementations</a:t>
            </a:r>
          </a:p>
          <a:p>
            <a:pPr lvl="1"/>
            <a:r>
              <a:rPr lang="en-US" dirty="0"/>
              <a:t>Transfer function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State-space – Recent applications such autonomous vehicles, robots, satellite systems,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5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AEA4-2614-43BD-83FB-14CF48FE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07951"/>
            <a:ext cx="9867900" cy="787400"/>
          </a:xfrm>
        </p:spPr>
        <p:txBody>
          <a:bodyPr/>
          <a:lstStyle/>
          <a:p>
            <a:r>
              <a:rPr lang="en-US" dirty="0"/>
              <a:t>State space models 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94B8-5BCB-4395-B3AE-A886794B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005681"/>
            <a:ext cx="10515600" cy="4351338"/>
          </a:xfrm>
        </p:spPr>
        <p:txBody>
          <a:bodyPr/>
          <a:lstStyle/>
          <a:p>
            <a:r>
              <a:rPr lang="en-US" dirty="0"/>
              <a:t>5 CVs * 5 MVs </a:t>
            </a:r>
          </a:p>
          <a:p>
            <a:r>
              <a:rPr lang="en-US" dirty="0"/>
              <a:t>Each model has 30 coefficients</a:t>
            </a:r>
          </a:p>
          <a:p>
            <a:r>
              <a:rPr lang="en-US" dirty="0"/>
              <a:t>Total - ?</a:t>
            </a:r>
          </a:p>
          <a:p>
            <a:r>
              <a:rPr lang="en-US" dirty="0"/>
              <a:t>Mixed time scale – what is this?</a:t>
            </a:r>
          </a:p>
          <a:p>
            <a:r>
              <a:rPr lang="en-US" dirty="0"/>
              <a:t>Unstable system? </a:t>
            </a:r>
          </a:p>
          <a:p>
            <a:r>
              <a:rPr lang="en-US" dirty="0"/>
              <a:t>Can I represent as step coefficients?</a:t>
            </a:r>
          </a:p>
          <a:p>
            <a:r>
              <a:rPr lang="en-US" dirty="0"/>
              <a:t>Type of disturbances that can be modeled?</a:t>
            </a:r>
          </a:p>
        </p:txBody>
      </p:sp>
    </p:spTree>
    <p:extLst>
      <p:ext uri="{BB962C8B-B14F-4D97-AF65-F5344CB8AC3E}">
        <p14:creationId xmlns:p14="http://schemas.microsoft.com/office/powerpoint/2010/main" val="13257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EF4E-2346-45AB-878B-A8903E27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28600"/>
            <a:ext cx="10106025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(1/6)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1EA2-E11E-4C96-8F83-37CDA66B9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650" y="2209801"/>
            <a:ext cx="3800475" cy="527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State 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AA52B-4D8E-46DF-91C1-75E7397C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657350"/>
            <a:ext cx="4057650" cy="40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D4ABD-8EB2-4369-A28E-6D9D745E1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209801"/>
            <a:ext cx="2209800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7A713-4401-4E29-8CC0-CF1EA5069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" y="2838452"/>
            <a:ext cx="2009775" cy="5048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7D3A4C-39DB-4BCE-84FF-D1CDC95A269F}"/>
              </a:ext>
            </a:extLst>
          </p:cNvPr>
          <p:cNvSpPr txBox="1">
            <a:spLocks/>
          </p:cNvSpPr>
          <p:nvPr/>
        </p:nvSpPr>
        <p:spPr>
          <a:xfrm>
            <a:off x="2933700" y="2838452"/>
            <a:ext cx="3800475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Output measurements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54A776-0076-4341-9BC7-B9021054C626}"/>
              </a:ext>
            </a:extLst>
          </p:cNvPr>
          <p:cNvSpPr txBox="1">
            <a:spLocks/>
          </p:cNvSpPr>
          <p:nvPr/>
        </p:nvSpPr>
        <p:spPr>
          <a:xfrm>
            <a:off x="671512" y="3495678"/>
            <a:ext cx="3281363" cy="527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(A, B) are controllable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02910B-E5CA-4D13-931D-7A12049BC1F5}"/>
              </a:ext>
            </a:extLst>
          </p:cNvPr>
          <p:cNvSpPr txBox="1">
            <a:spLocks/>
          </p:cNvSpPr>
          <p:nvPr/>
        </p:nvSpPr>
        <p:spPr>
          <a:xfrm>
            <a:off x="671511" y="4083057"/>
            <a:ext cx="3281363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(C, A) are observable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2ED984-A17E-42F0-A827-36A584963D6E}"/>
              </a:ext>
            </a:extLst>
          </p:cNvPr>
          <p:cNvSpPr txBox="1">
            <a:spLocks/>
          </p:cNvSpPr>
          <p:nvPr/>
        </p:nvSpPr>
        <p:spPr>
          <a:xfrm>
            <a:off x="6715125" y="2861917"/>
            <a:ext cx="4367214" cy="5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 = C and we can omit </a:t>
            </a:r>
            <a:r>
              <a:rPr lang="en-US" sz="2400" i="1" dirty="0"/>
              <a:t>z(k)</a:t>
            </a:r>
          </a:p>
        </p:txBody>
      </p:sp>
    </p:spTree>
    <p:extLst>
      <p:ext uri="{BB962C8B-B14F-4D97-AF65-F5344CB8AC3E}">
        <p14:creationId xmlns:p14="http://schemas.microsoft.com/office/powerpoint/2010/main" val="4761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47D0-6519-4D4B-8763-996A3C8B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using state space models (2/6)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55914-1FA8-49FB-95D3-FE7D5A520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0346"/>
            <a:ext cx="2600325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7C3D5-0797-46FD-86C6-A6C82CB1B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000"/>
            <a:ext cx="405765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2747F5-7502-4DF8-850E-ADC6FB4F5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02317"/>
            <a:ext cx="2552700" cy="390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56E89C-8CD6-437D-8A0E-D5040C88B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3934738"/>
            <a:ext cx="2543175" cy="495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FA7B65-8D9F-4DFF-9CE3-98BCAB579C5C}"/>
              </a:ext>
            </a:extLst>
          </p:cNvPr>
          <p:cNvSpPr txBox="1"/>
          <p:nvPr/>
        </p:nvSpPr>
        <p:spPr>
          <a:xfrm>
            <a:off x="1790700" y="457193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CB131E-5581-426E-91BA-59A8FF114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462" y="2669871"/>
            <a:ext cx="2552700" cy="590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A76B1D-785A-4A07-AC01-6AB838EA2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462" y="3354692"/>
            <a:ext cx="7362825" cy="438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4546F-F256-434C-A744-FEDA9A749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1462" y="3902076"/>
            <a:ext cx="5229225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A7EF88-F4A0-4C2C-BBCE-70DAA0D2E8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0987" y="5511429"/>
            <a:ext cx="7353300" cy="447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8B1B07-4E4A-4292-8A4F-59888FD6A5BB}"/>
              </a:ext>
            </a:extLst>
          </p:cNvPr>
          <p:cNvSpPr txBox="1"/>
          <p:nvPr/>
        </p:nvSpPr>
        <p:spPr>
          <a:xfrm>
            <a:off x="1095374" y="5511429"/>
            <a:ext cx="254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Bu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19079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9579</TotalTime>
  <Words>546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Office Theme</vt:lpstr>
      <vt:lpstr>Modern Control Theory</vt:lpstr>
      <vt:lpstr>Prediction model - Recap</vt:lpstr>
      <vt:lpstr>Recap 1: Free response and forced response</vt:lpstr>
      <vt:lpstr>Recap 2: Minimal look ahead or prediction required</vt:lpstr>
      <vt:lpstr>Recap 3: Correcting for model prediction errors</vt:lpstr>
      <vt:lpstr>Dynamic prediction models</vt:lpstr>
      <vt:lpstr>State space models  - Motivation</vt:lpstr>
      <vt:lpstr>Prediction using State space models (1/6)</vt:lpstr>
      <vt:lpstr>Prediction using state space models (2/6)</vt:lpstr>
      <vt:lpstr>Prediction using State space models (3/6)</vt:lpstr>
      <vt:lpstr>Prediction using State space models (4/6)</vt:lpstr>
      <vt:lpstr>Prediction using State space models (5/6)</vt:lpstr>
      <vt:lpstr>Prediction using State space models (6/6)</vt:lpstr>
      <vt:lpstr>Prediction equation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Ranganathan Srinivasan</cp:lastModifiedBy>
  <cp:revision>230</cp:revision>
  <dcterms:created xsi:type="dcterms:W3CDTF">2021-09-16T08:41:24Z</dcterms:created>
  <dcterms:modified xsi:type="dcterms:W3CDTF">2022-10-13T04:25:15Z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2021-10-12T02:42:53Z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