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300" r:id="rId4"/>
    <p:sldId id="31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7FADB1-0924-45D7-8E5D-BAEB9F647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C0EEC3-4375-44D8-AB5F-AA9C29AF9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9B456E-97D2-44AF-93CD-7474ACDF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8DFF2D-E0BE-4537-B0C8-730FC12C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7C1D2D-2C76-4DBE-89BD-577E997E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DD672D-4222-46F5-9774-81136EFE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B66C8DF-55ED-49E5-863A-E459376A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1AE0F2-EAA8-4764-97B2-7882FA13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D5A6AD-DC61-44EB-9EBF-3D57FFD2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872B13-9BF9-424F-B67D-FC5A0BE9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25E7A53-33FF-44A1-B6E1-EC7058C03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B37323-5627-40F3-8C25-2099F19BC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18D660-8FF7-4E7B-9444-6D8D09E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5B5B4A-CAB5-475C-B6D0-6D89ABC9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493F18-6B7B-440B-ADE6-6FD836BC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66C7DF-94BD-4267-B183-FB2D225C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E9CF0F-168C-4A18-A46D-C826CF96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263DB5-6540-4A5A-9204-70F81296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6630A1-AFA7-4863-99B1-2F74806C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308A6A-4247-4ACD-8864-320E49A5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FF06C5-4569-4B63-A961-4E43F9CA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364748-7590-4238-9EEC-39F23A45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388F66-5AFD-4866-9BF1-78C0D81C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C8F236-F8C2-4AF7-9AC9-236CBF49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429326-4D95-41D3-86EA-32C697AA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04C848-24F4-4364-B0E4-AC5AED0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4F35A8-D571-4D46-ABCA-8DF76A1A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0FBBBF-61DE-45ED-A7BE-7C509C7C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4214E8C-527B-4525-8E9E-F56F512A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028755-EEAF-409F-8CE7-C5F9355A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A99EB06-FC11-4CCB-9AA8-36F4AD9F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F51FA7-E6DC-41DE-8639-8D4CB803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23DA19-D98D-4B47-BA98-FD85AB04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5FD333-77D1-44D2-9CE0-DF14697F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9FA0E24-AE4E-4AEA-B147-675ABEFB5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A452AFD-27F4-4823-BC62-37D031784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299C779-CE37-4E71-9C9F-C3F864E9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78A67EA-F9AF-433F-BFC1-93619C73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A9BCD8D-18C4-46AF-8F2F-80FDE207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9D9216-C705-4E4B-A35D-5B4C61EE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735B8BB-2ED2-4E04-91AF-70DCDCF5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C4DC39-DF96-47D3-ACE0-0F6A398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CEC039-BD16-41F2-82B4-439F3644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B3D7A8D-7AE7-4144-BD6D-D8142B3A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0156984-61EC-44FD-ACB3-3F4AD839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6E20A4-6F6F-4DA8-9629-B92E3ACF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76F0C7-13CE-48C8-8C72-AA4048CB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44B137-9A98-4697-B4D4-DF9C2C4F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1390BE-E189-466B-8FB8-4C9D19B6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19182E4-60A7-4869-AF9C-4272F05F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92CA1B0-0FF3-44EB-8018-97FEFC6C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E485D2-8F37-4274-A8CF-16292D5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0450F-9203-4872-9850-4AA223B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1D71F8-E43F-431B-8CE2-9E36E9561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1F3A4DF-81B2-422D-B300-97AA9A62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F8375E5-12EA-408E-870B-07569E81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9DCF9C-E5EE-4F42-999B-872D4AA8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E2B3C9-EF85-41BA-9A3F-A5E923DB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2E04095-154D-433E-8A69-0E5FDA6F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593D1A-5EF9-4C5A-A39D-6280A827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2C3AA1-9AE7-4B9D-BC6C-3101E65D9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DF2D-1F5C-4993-A1C3-7763D3A94D63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8EB71D-0124-44CA-8630-090C2424C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FB02F2B-E88B-44AD-A3F5-67F38D59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emf"/><Relationship Id="rId5" Type="http://schemas.openxmlformats.org/officeDocument/2006/relationships/image" Target="../media/image3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F548AE-38C1-49B3-A28B-9BBBE337B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Control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5E869E-4C8D-4A8C-AAC8-8A4CBECE3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366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Predict Control  - MPC – Lecture 7</a:t>
            </a:r>
          </a:p>
          <a:p>
            <a:r>
              <a:rPr lang="en-US" dirty="0"/>
              <a:t>Dynamic Prediction Models</a:t>
            </a:r>
          </a:p>
        </p:txBody>
      </p:sp>
    </p:spTree>
    <p:extLst>
      <p:ext uri="{BB962C8B-B14F-4D97-AF65-F5344CB8AC3E}">
        <p14:creationId xmlns:p14="http://schemas.microsoft.com/office/powerpoint/2010/main" val="257116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B53A88-7A78-4124-BD1E-A91CA1DF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88900"/>
            <a:ext cx="8839200" cy="701675"/>
          </a:xfrm>
        </p:spPr>
        <p:txBody>
          <a:bodyPr/>
          <a:lstStyle/>
          <a:p>
            <a:r>
              <a:rPr lang="en-US" dirty="0"/>
              <a:t>Example – SISO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D6A168-856C-4C6D-AEE8-7D6D0D3D1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775" y="1055171"/>
            <a:ext cx="4057650" cy="57546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latin typeface="Symbol" panose="05050102010706020507" pitchFamily="18" charset="2"/>
              </a:rPr>
              <a:t>q </a:t>
            </a:r>
            <a:r>
              <a:rPr lang="en-US" dirty="0"/>
              <a:t>(0) = x</a:t>
            </a:r>
            <a:r>
              <a:rPr lang="en-US" baseline="-25000" dirty="0"/>
              <a:t>1</a:t>
            </a:r>
            <a:r>
              <a:rPr lang="en-US" dirty="0"/>
              <a:t>(0) = 1, x</a:t>
            </a:r>
            <a:r>
              <a:rPr lang="en-US" baseline="-25000" dirty="0"/>
              <a:t>2</a:t>
            </a:r>
            <a:r>
              <a:rPr lang="en-US" dirty="0"/>
              <a:t>(0) = 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AEA4E11-9D15-4B84-9D21-DBF0964892CE}"/>
              </a:ext>
            </a:extLst>
          </p:cNvPr>
          <p:cNvSpPr txBox="1"/>
          <p:nvPr/>
        </p:nvSpPr>
        <p:spPr>
          <a:xfrm>
            <a:off x="228600" y="1068665"/>
            <a:ext cx="245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initial condition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8C77698-AE05-4FE8-B625-A983EB65AE0C}"/>
              </a:ext>
            </a:extLst>
          </p:cNvPr>
          <p:cNvSpPr txBox="1"/>
          <p:nvPr/>
        </p:nvSpPr>
        <p:spPr>
          <a:xfrm>
            <a:off x="228600" y="1697315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Observer initial condition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53ECC1F-8FA1-4FDD-9074-C1F98DDC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260" y="1632505"/>
            <a:ext cx="3398436" cy="436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24DB7DF-5A4D-46D0-93E4-C9FEFFDEA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52" y="2619097"/>
            <a:ext cx="4466916" cy="3831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64F536-B0C3-4D71-82A3-DC0B6CD7C799}"/>
              </a:ext>
            </a:extLst>
          </p:cNvPr>
          <p:cNvSpPr txBox="1"/>
          <p:nvPr/>
        </p:nvSpPr>
        <p:spPr>
          <a:xfrm>
            <a:off x="1291159" y="2249765"/>
            <a:ext cx="326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Open loop observer with K</a:t>
            </a:r>
            <a:r>
              <a:rPr lang="en-US" baseline="-25000" dirty="0">
                <a:solidFill>
                  <a:srgbClr val="FF0000"/>
                </a:solidFill>
              </a:rPr>
              <a:t>ob</a:t>
            </a:r>
            <a:r>
              <a:rPr lang="en-US" dirty="0">
                <a:solidFill>
                  <a:srgbClr val="FF0000"/>
                </a:solidFill>
              </a:rPr>
              <a:t> = 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05C1E8C-F10C-4B18-8EDC-60335E0DA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440" y="2591467"/>
            <a:ext cx="4562401" cy="38118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5D68380-F9EF-479C-9812-4AC2402E8642}"/>
              </a:ext>
            </a:extLst>
          </p:cNvPr>
          <p:cNvSpPr txBox="1"/>
          <p:nvPr/>
        </p:nvSpPr>
        <p:spPr>
          <a:xfrm>
            <a:off x="6519229" y="2043859"/>
            <a:ext cx="237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observer with closed loop poles 0.1 and 0.2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005BBA0-7A97-4325-8181-14D7FBF6A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9749" y="1253331"/>
            <a:ext cx="3768731" cy="4854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13C4A82-86FF-4ABE-B621-9534B6E96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2964" y="2015602"/>
            <a:ext cx="1667719" cy="6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9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DF33B-C23E-41DC-9A09-A8697ED60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22250"/>
            <a:ext cx="979170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MIMO system – Kalman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7A4D44-2BF4-464B-85E3-D6C9A693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253331"/>
            <a:ext cx="7534275" cy="1042194"/>
          </a:xfrm>
        </p:spPr>
        <p:txBody>
          <a:bodyPr>
            <a:normAutofit/>
          </a:bodyPr>
          <a:lstStyle/>
          <a:p>
            <a:r>
              <a:rPr lang="en-US" dirty="0"/>
              <a:t>Real life, state and measurements have noise</a:t>
            </a:r>
          </a:p>
          <a:p>
            <a:r>
              <a:rPr lang="en-US" dirty="0"/>
              <a:t>Propagation of noise must be handled properly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3623DA-A6BD-4A5E-9201-E31A69607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2871927"/>
            <a:ext cx="6915150" cy="10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154330F-B096-4DA8-A6E9-1D1820E3D5A0}"/>
              </a:ext>
            </a:extLst>
          </p:cNvPr>
          <p:cNvSpPr txBox="1"/>
          <p:nvPr/>
        </p:nvSpPr>
        <p:spPr>
          <a:xfrm>
            <a:off x="9277350" y="2936155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d(k) = state noise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C026B96-7521-4AE6-BD80-9FFBEFFB2A1E}"/>
              </a:ext>
            </a:extLst>
          </p:cNvPr>
          <p:cNvSpPr txBox="1"/>
          <p:nvPr/>
        </p:nvSpPr>
        <p:spPr>
          <a:xfrm>
            <a:off x="9305925" y="3429000"/>
            <a:ext cx="268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x</a:t>
            </a:r>
            <a:r>
              <a:rPr lang="en-US" dirty="0"/>
              <a:t>(k) = measurement noise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B898D6C-B7AF-4C5D-8446-420E7D85B591}"/>
              </a:ext>
            </a:extLst>
          </p:cNvPr>
          <p:cNvSpPr txBox="1"/>
          <p:nvPr/>
        </p:nvSpPr>
        <p:spPr>
          <a:xfrm>
            <a:off x="440006" y="4819928"/>
            <a:ext cx="422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will be using the estimated state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52EBA0B2-B48C-4D06-A583-E2899D4757A0}"/>
              </a:ext>
            </a:extLst>
          </p:cNvPr>
          <p:cNvGrpSpPr/>
          <p:nvPr/>
        </p:nvGrpSpPr>
        <p:grpSpPr>
          <a:xfrm>
            <a:off x="5207020" y="4408541"/>
            <a:ext cx="4991339" cy="1467047"/>
            <a:chOff x="5207020" y="4430843"/>
            <a:chExt cx="4431735" cy="1467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="" id="{B5EDDC5C-4B8F-4774-822F-00953EFDFE95}"/>
                    </a:ext>
                  </a:extLst>
                </p:cNvPr>
                <p:cNvSpPr txBox="1"/>
                <p:nvPr/>
              </p:nvSpPr>
              <p:spPr>
                <a:xfrm>
                  <a:off x="5207020" y="4574451"/>
                  <a:ext cx="4431735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4000" i="1" dirty="0"/>
                    <a:t>(k+1) = </a:t>
                  </a:r>
                  <a:r>
                    <a:rPr lang="en-US" sz="4000" i="1" dirty="0">
                      <a:latin typeface="Symbol" panose="05050102010706020507" pitchFamily="18" charset="2"/>
                    </a:rPr>
                    <a:t>F </a:t>
                  </a:r>
                  <a:r>
                    <a:rPr lang="en-US" sz="4000" i="1" dirty="0"/>
                    <a:t>x</a:t>
                  </a:r>
                  <a:r>
                    <a:rPr lang="en-US" sz="4000" i="1" baseline="-25000" dirty="0"/>
                    <a:t>0</a:t>
                  </a:r>
                  <a:r>
                    <a:rPr lang="en-US" sz="4000" i="1" dirty="0"/>
                    <a:t> + </a:t>
                  </a:r>
                  <a:r>
                    <a:rPr lang="en-US" sz="4000" i="1" dirty="0">
                      <a:latin typeface="Symbol" panose="05050102010706020507" pitchFamily="18" charset="2"/>
                    </a:rPr>
                    <a:t>TD</a:t>
                  </a:r>
                  <a:r>
                    <a:rPr lang="en-US" sz="4000" i="1" dirty="0"/>
                    <a:t>U(k)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5EDDC5C-4B8F-4774-822F-00953EFDF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020" y="4574451"/>
                  <a:ext cx="4431735" cy="1323439"/>
                </a:xfrm>
                <a:prstGeom prst="rect">
                  <a:avLst/>
                </a:prstGeom>
                <a:blipFill>
                  <a:blip r:embed="rId3"/>
                  <a:stretch>
                    <a:fillRect t="-9633" r="-26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02543CC1-3758-4165-AB2F-21DDB855B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7020" y="4430843"/>
              <a:ext cx="466725" cy="28721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2DAC8412-F4B1-4998-96EE-78171D78F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6328" y="4667528"/>
              <a:ext cx="247650" cy="15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166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4EA817-7685-4A28-9D44-440009FB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69862"/>
            <a:ext cx="9525000" cy="511175"/>
          </a:xfrm>
        </p:spPr>
        <p:txBody>
          <a:bodyPr>
            <a:normAutofit fontScale="90000"/>
          </a:bodyPr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F993A5-6D9B-4918-B026-FE4208D43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20775"/>
            <a:ext cx="5876925" cy="9080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Minimize the error between set-point and predicted response at all steps</a:t>
            </a:r>
          </a:p>
          <a:p>
            <a:pPr lvl="1"/>
            <a:r>
              <a:rPr lang="en-US" dirty="0"/>
              <a:t>This leads faster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B19F71-77DE-446E-9F88-2451E0BEE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25" y="1120775"/>
            <a:ext cx="4425529" cy="33575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F2D823A-6DC2-4D2D-8FDE-EDF10B6FBCE7}"/>
              </a:ext>
            </a:extLst>
          </p:cNvPr>
          <p:cNvSpPr txBox="1">
            <a:spLocks/>
          </p:cNvSpPr>
          <p:nvPr/>
        </p:nvSpPr>
        <p:spPr>
          <a:xfrm>
            <a:off x="647700" y="2206624"/>
            <a:ext cx="5876925" cy="1222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Minimize the control that minimized the error between set-point and predicted response at all steps</a:t>
            </a:r>
          </a:p>
          <a:p>
            <a:pPr marL="0" indent="0">
              <a:buNone/>
            </a:pPr>
            <a:r>
              <a:rPr lang="en-US" dirty="0"/>
              <a:t>	This leads trade off between faster response and 	use of input energy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08F9210-600F-4182-AE5C-93C4766AC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3781425"/>
            <a:ext cx="61912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5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D5353C-5519-8467-BEDD-441FBF13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26" y="1230312"/>
            <a:ext cx="2502159" cy="642581"/>
          </a:xfrm>
        </p:spPr>
        <p:txBody>
          <a:bodyPr>
            <a:normAutofit fontScale="90000"/>
          </a:bodyPr>
          <a:lstStyle/>
          <a:p>
            <a:r>
              <a:rPr lang="en-IN" dirty="0"/>
              <a:t>Zone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7F7AC24E-8BAA-9FE8-F0AB-06BEA4E982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40645"/>
              </p:ext>
            </p:extLst>
          </p:nvPr>
        </p:nvGraphicFramePr>
        <p:xfrm>
          <a:off x="3394400" y="686414"/>
          <a:ext cx="5067300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5067360" imgH="1729800" progId="PBrush">
                  <p:embed/>
                </p:oleObj>
              </mc:Choice>
              <mc:Fallback>
                <p:oleObj name="Bitmap Image" r:id="rId3" imgW="5067360" imgH="1729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4400" y="686414"/>
                        <a:ext cx="5067300" cy="173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CAFD3A91-C88A-AF6C-0F9D-B86471A3D5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144125"/>
              </p:ext>
            </p:extLst>
          </p:nvPr>
        </p:nvGraphicFramePr>
        <p:xfrm>
          <a:off x="3425503" y="3006919"/>
          <a:ext cx="5113337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5" imgW="5113080" imgH="1737360" progId="PBrush">
                  <p:embed/>
                </p:oleObj>
              </mc:Choice>
              <mc:Fallback>
                <p:oleObj name="Bitmap Image" r:id="rId5" imgW="5113080" imgH="1737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5503" y="3006919"/>
                        <a:ext cx="5113337" cy="173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xmlns="" id="{2B2D8ABD-1F64-4EC8-61B6-71F03A5511F7}"/>
              </a:ext>
            </a:extLst>
          </p:cNvPr>
          <p:cNvSpPr txBox="1">
            <a:spLocks/>
          </p:cNvSpPr>
          <p:nvPr/>
        </p:nvSpPr>
        <p:spPr>
          <a:xfrm>
            <a:off x="520959" y="3553990"/>
            <a:ext cx="2502159" cy="642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Trajectory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DBD9AB5D-B593-F2F3-F43F-0EB24BBD38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503954"/>
              </p:ext>
            </p:extLst>
          </p:nvPr>
        </p:nvGraphicFramePr>
        <p:xfrm>
          <a:off x="3532658" y="4980797"/>
          <a:ext cx="489902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7" imgW="4899600" imgH="1539360" progId="PBrush">
                  <p:embed/>
                </p:oleObj>
              </mc:Choice>
              <mc:Fallback>
                <p:oleObj name="Bitmap Image" r:id="rId7" imgW="4899600" imgH="1539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2658" y="4980797"/>
                        <a:ext cx="4899025" cy="1539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xmlns="" id="{4FCD5388-A428-E9D5-F85D-51252F092D30}"/>
              </a:ext>
            </a:extLst>
          </p:cNvPr>
          <p:cNvSpPr txBox="1">
            <a:spLocks/>
          </p:cNvSpPr>
          <p:nvPr/>
        </p:nvSpPr>
        <p:spPr>
          <a:xfrm>
            <a:off x="632925" y="5429443"/>
            <a:ext cx="2502159" cy="642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Funnel</a:t>
            </a:r>
          </a:p>
        </p:txBody>
      </p:sp>
    </p:spTree>
    <p:extLst>
      <p:ext uri="{BB962C8B-B14F-4D97-AF65-F5344CB8AC3E}">
        <p14:creationId xmlns:p14="http://schemas.microsoft.com/office/powerpoint/2010/main" val="260640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762498-FF6F-49C8-AC19-D27E0250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24" y="87157"/>
            <a:ext cx="10515600" cy="59388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using State space models (5/6)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FF08E1-B202-44AB-868D-06B41BAD7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63" y="3934461"/>
            <a:ext cx="1858288" cy="593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A9A4262-C6BD-4B2C-9172-592E5599D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51" y="877575"/>
            <a:ext cx="4886325" cy="57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F4B596D-3B49-4DEE-8C26-9BC21435BFBD}"/>
              </a:ext>
            </a:extLst>
          </p:cNvPr>
          <p:cNvSpPr txBox="1"/>
          <p:nvPr/>
        </p:nvSpPr>
        <p:spPr>
          <a:xfrm>
            <a:off x="144963" y="877575"/>
            <a:ext cx="185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in incremental 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6AE69E-60B1-457F-8BAA-A958F461AC4B}"/>
              </a:ext>
            </a:extLst>
          </p:cNvPr>
          <p:cNvSpPr txBox="1"/>
          <p:nvPr/>
        </p:nvSpPr>
        <p:spPr>
          <a:xfrm>
            <a:off x="146824" y="1772636"/>
            <a:ext cx="1449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Difference in outputs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758EBDB-4D6F-4911-9081-A660EC8E7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251" y="1600634"/>
            <a:ext cx="7553325" cy="447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6583F3C-5439-4F13-89A5-383C776AB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251" y="2209417"/>
            <a:ext cx="4057650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F5A51E9-34C1-4AA8-AB0B-16420E7DA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388" y="2833160"/>
            <a:ext cx="2676525" cy="1047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D8451C2-4783-44AC-A752-2D1466AE3213}"/>
              </a:ext>
            </a:extLst>
          </p:cNvPr>
          <p:cNvSpPr txBox="1"/>
          <p:nvPr/>
        </p:nvSpPr>
        <p:spPr>
          <a:xfrm>
            <a:off x="103960" y="3087237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D543D5A-BF01-4C6B-8C25-53C2E8FFB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8251" y="3675740"/>
            <a:ext cx="8181975" cy="1104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2C673C0C-F5C5-4E75-90FB-F0940030F3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3026" y="5599501"/>
            <a:ext cx="3714750" cy="1104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12820E8-1240-43AB-8AF9-B91F6DF682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8251" y="4928133"/>
            <a:ext cx="3819525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xmlns="" id="{3BF7CFB0-E594-428F-A9A0-BAD9CC131AD3}"/>
              </a:ext>
            </a:extLst>
          </p:cNvPr>
          <p:cNvSpPr/>
          <p:nvPr/>
        </p:nvSpPr>
        <p:spPr>
          <a:xfrm>
            <a:off x="1271892" y="5122793"/>
            <a:ext cx="649181" cy="287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xmlns="" id="{41946455-B226-4693-AD60-002D4E69CB40}"/>
              </a:ext>
            </a:extLst>
          </p:cNvPr>
          <p:cNvSpPr/>
          <p:nvPr/>
        </p:nvSpPr>
        <p:spPr>
          <a:xfrm>
            <a:off x="6229238" y="5980425"/>
            <a:ext cx="584157" cy="308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DC0C597-D408-4DC6-AB41-3BC2EC46848D}"/>
              </a:ext>
            </a:extLst>
          </p:cNvPr>
          <p:cNvSpPr txBox="1"/>
          <p:nvPr/>
        </p:nvSpPr>
        <p:spPr>
          <a:xfrm>
            <a:off x="7304934" y="5827863"/>
            <a:ext cx="18758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y(k) = C x(k)</a:t>
            </a:r>
          </a:p>
        </p:txBody>
      </p:sp>
    </p:spTree>
    <p:extLst>
      <p:ext uri="{BB962C8B-B14F-4D97-AF65-F5344CB8AC3E}">
        <p14:creationId xmlns:p14="http://schemas.microsoft.com/office/powerpoint/2010/main" val="3468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3" grpId="0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097B2D-8157-4D81-9FF9-8B4BCE94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78" y="87157"/>
            <a:ext cx="10190356" cy="59388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using State space models (6/6)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14ECC4-F343-436C-B2B7-41C93FF7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85" y="2677432"/>
            <a:ext cx="3543537" cy="4729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State Prediction equation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6D44F8-37D9-4148-BAD5-6A56CD97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703" y="852124"/>
            <a:ext cx="3819525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09D85CF-E1B2-4019-B871-C643464E5EBF}"/>
              </a:ext>
            </a:extLst>
          </p:cNvPr>
          <p:cNvSpPr txBox="1"/>
          <p:nvPr/>
        </p:nvSpPr>
        <p:spPr>
          <a:xfrm>
            <a:off x="8194703" y="1564051"/>
            <a:ext cx="187583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y(k) = C x(k)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28C2D6F-AC03-44C3-820C-ED951A135A98}"/>
              </a:ext>
            </a:extLst>
          </p:cNvPr>
          <p:cNvSpPr txBox="1"/>
          <p:nvPr/>
        </p:nvSpPr>
        <p:spPr>
          <a:xfrm>
            <a:off x="6113356" y="1052833"/>
            <a:ext cx="185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in incremental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0BF3FE-67DA-4764-B236-E2CFFDD3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61" y="975467"/>
            <a:ext cx="3819525" cy="926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B883BD0-319C-4D30-8344-B2DFBC8F8D4C}"/>
              </a:ext>
            </a:extLst>
          </p:cNvPr>
          <p:cNvSpPr txBox="1"/>
          <p:nvPr/>
        </p:nvSpPr>
        <p:spPr>
          <a:xfrm>
            <a:off x="121624" y="1022056"/>
            <a:ext cx="1729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55A352D8-DA24-4B5B-8154-B713283D1D6F}"/>
              </a:ext>
            </a:extLst>
          </p:cNvPr>
          <p:cNvSpPr/>
          <p:nvPr/>
        </p:nvSpPr>
        <p:spPr>
          <a:xfrm>
            <a:off x="5703014" y="1077112"/>
            <a:ext cx="597625" cy="260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C44F7F7-6E53-4400-A74C-8A37137635E0}"/>
              </a:ext>
            </a:extLst>
          </p:cNvPr>
          <p:cNvSpPr txBox="1"/>
          <p:nvPr/>
        </p:nvSpPr>
        <p:spPr>
          <a:xfrm>
            <a:off x="4105248" y="2559980"/>
            <a:ext cx="4880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X(k+1) =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F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4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TD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U(k)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DDEE4F2-3BC9-4CDB-9B9C-0DF0E7A16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08" y="3418952"/>
            <a:ext cx="1281608" cy="16020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5A5C1FC-F05D-46C3-A960-AA03E37EC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274" y="3395799"/>
            <a:ext cx="3690311" cy="165331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A51F471-70D6-4F2B-9FC2-30425F7B0C1B}"/>
              </a:ext>
            </a:extLst>
          </p:cNvPr>
          <p:cNvGrpSpPr/>
          <p:nvPr/>
        </p:nvGrpSpPr>
        <p:grpSpPr>
          <a:xfrm>
            <a:off x="5755063" y="3600806"/>
            <a:ext cx="2324015" cy="952500"/>
            <a:chOff x="7660887" y="2716258"/>
            <a:chExt cx="2324015" cy="9525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0D6D6D10-225F-4BE2-9A78-11EBFB8D5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22777" y="2716258"/>
              <a:ext cx="1762125" cy="9525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19FD4001-7716-45DD-9786-EE52AA7CBBFB}"/>
                </a:ext>
              </a:extLst>
            </p:cNvPr>
            <p:cNvSpPr txBox="1"/>
            <p:nvPr/>
          </p:nvSpPr>
          <p:spPr>
            <a:xfrm>
              <a:off x="7660887" y="3003881"/>
              <a:ext cx="63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  =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78F01441-7005-48E5-B7D7-B6455BF1854B}"/>
              </a:ext>
            </a:extLst>
          </p:cNvPr>
          <p:cNvGrpSpPr/>
          <p:nvPr/>
        </p:nvGrpSpPr>
        <p:grpSpPr>
          <a:xfrm>
            <a:off x="8211836" y="3600806"/>
            <a:ext cx="1785884" cy="1028700"/>
            <a:chOff x="8546376" y="3963797"/>
            <a:chExt cx="1785884" cy="10287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34CBE21A-9331-427A-AC65-79BC1F69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27335" y="3963797"/>
              <a:ext cx="1304925" cy="10287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94372850-027A-4E17-91AD-3F4F87E6B184}"/>
                </a:ext>
              </a:extLst>
            </p:cNvPr>
            <p:cNvSpPr txBox="1"/>
            <p:nvPr/>
          </p:nvSpPr>
          <p:spPr>
            <a:xfrm>
              <a:off x="8546376" y="4224160"/>
              <a:ext cx="63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  =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F5D8D10F-A352-42CE-B174-174E6ED187B5}"/>
              </a:ext>
            </a:extLst>
          </p:cNvPr>
          <p:cNvGrpSpPr/>
          <p:nvPr/>
        </p:nvGrpSpPr>
        <p:grpSpPr>
          <a:xfrm>
            <a:off x="10207794" y="3753206"/>
            <a:ext cx="1681005" cy="647700"/>
            <a:chOff x="10151223" y="4192397"/>
            <a:chExt cx="1681005" cy="6477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38850AA1-781E-4756-AD45-AB3EAAE0B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46378" y="4192397"/>
              <a:ext cx="1085850" cy="6477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DE41D73-BB29-4420-BC7C-0C8550F4CF42}"/>
                </a:ext>
              </a:extLst>
            </p:cNvPr>
            <p:cNvSpPr txBox="1"/>
            <p:nvPr/>
          </p:nvSpPr>
          <p:spPr>
            <a:xfrm>
              <a:off x="10151223" y="4335952"/>
              <a:ext cx="622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  = 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1FE8886B-A03F-4B18-AB1A-FCBBB17E4D44}"/>
              </a:ext>
            </a:extLst>
          </p:cNvPr>
          <p:cNvSpPr txBox="1">
            <a:spLocks/>
          </p:cNvSpPr>
          <p:nvPr/>
        </p:nvSpPr>
        <p:spPr>
          <a:xfrm>
            <a:off x="269008" y="5700644"/>
            <a:ext cx="3543537" cy="472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Prediction equation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BA929D3-C393-4500-A1F7-1E8D6D94641E}"/>
              </a:ext>
            </a:extLst>
          </p:cNvPr>
          <p:cNvSpPr txBox="1"/>
          <p:nvPr/>
        </p:nvSpPr>
        <p:spPr>
          <a:xfrm>
            <a:off x="3732397" y="5551850"/>
            <a:ext cx="39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Y(k) = C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C(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)</a:t>
            </a: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ECAAA95A-3370-458D-94E0-555914F6A8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2810" y="2120472"/>
            <a:ext cx="986104" cy="14400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AE14DF9E-4A2C-4D00-8DCD-6786DE44E4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4726" y="2111314"/>
            <a:ext cx="1051294" cy="13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2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8" grpId="0"/>
      <p:bldP spid="9" grpId="0" animBg="1"/>
      <p:bldP spid="10" grpId="0"/>
      <p:bldP spid="25" grpId="0" build="p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CA0C7-0870-4D9A-B14C-14656CFC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25" y="164404"/>
            <a:ext cx="10435683" cy="583039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equation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4540B7-BA7D-4BFC-A053-5311187A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64" y="1690688"/>
            <a:ext cx="2429107" cy="5830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State space prediction equation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89B5F30-45F1-4822-83A0-7B7C3222E2E2}"/>
              </a:ext>
            </a:extLst>
          </p:cNvPr>
          <p:cNvSpPr txBox="1"/>
          <p:nvPr/>
        </p:nvSpPr>
        <p:spPr>
          <a:xfrm>
            <a:off x="3967053" y="1640335"/>
            <a:ext cx="5344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X(k+1) =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F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4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TD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U(k)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8ED4403-7805-4870-A605-47BC4B6BADDB}"/>
              </a:ext>
            </a:extLst>
          </p:cNvPr>
          <p:cNvSpPr txBox="1">
            <a:spLocks/>
          </p:cNvSpPr>
          <p:nvPr/>
        </p:nvSpPr>
        <p:spPr>
          <a:xfrm>
            <a:off x="503664" y="2720303"/>
            <a:ext cx="2429107" cy="583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 space Output Prediction equation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5B61F08-464D-466F-B180-CFD93D0D8939}"/>
              </a:ext>
            </a:extLst>
          </p:cNvPr>
          <p:cNvSpPr txBox="1"/>
          <p:nvPr/>
        </p:nvSpPr>
        <p:spPr>
          <a:xfrm>
            <a:off x="3967053" y="2571509"/>
            <a:ext cx="3961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Y(k+1) = C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C(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k+1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)</a:t>
            </a: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C455C83-CBA1-4E36-B423-5F5AB056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53" y="3755799"/>
            <a:ext cx="4787678" cy="79794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E63E0E3-B839-44D2-A38B-5004E7EFF8BD}"/>
              </a:ext>
            </a:extLst>
          </p:cNvPr>
          <p:cNvSpPr txBox="1">
            <a:spLocks/>
          </p:cNvSpPr>
          <p:nvPr/>
        </p:nvSpPr>
        <p:spPr>
          <a:xfrm>
            <a:off x="291791" y="3755799"/>
            <a:ext cx="2429107" cy="583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Step response Prediction equation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D838F2-0D20-410D-924A-3E1E802E4ADD}"/>
              </a:ext>
            </a:extLst>
          </p:cNvPr>
          <p:cNvSpPr txBox="1"/>
          <p:nvPr/>
        </p:nvSpPr>
        <p:spPr>
          <a:xfrm>
            <a:off x="3307281" y="4981748"/>
            <a:ext cx="2640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Free response  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3E3B75-0A06-45B5-9F9F-7E994324AA10}"/>
              </a:ext>
            </a:extLst>
          </p:cNvPr>
          <p:cNvSpPr txBox="1"/>
          <p:nvPr/>
        </p:nvSpPr>
        <p:spPr>
          <a:xfrm>
            <a:off x="3307280" y="5863289"/>
            <a:ext cx="314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Forced response =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D1AC75D-D545-48C7-A911-AFDAB680F878}"/>
              </a:ext>
            </a:extLst>
          </p:cNvPr>
          <p:cNvSpPr txBox="1"/>
          <p:nvPr/>
        </p:nvSpPr>
        <p:spPr>
          <a:xfrm>
            <a:off x="5948025" y="5012525"/>
            <a:ext cx="1370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8BC967B-5951-4507-AAF4-5EABF3D9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740" y="5055463"/>
            <a:ext cx="1348513" cy="4495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756FC90-39CD-4EE3-8DE3-305765F9CEB2}"/>
              </a:ext>
            </a:extLst>
          </p:cNvPr>
          <p:cNvSpPr txBox="1"/>
          <p:nvPr/>
        </p:nvSpPr>
        <p:spPr>
          <a:xfrm>
            <a:off x="6128303" y="5920671"/>
            <a:ext cx="1619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TD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U(k)  =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9A24BE66-4DC4-4AA8-A44F-48134ABFD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817" y="5920671"/>
            <a:ext cx="11239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  <p:bldP spid="6" grpId="0"/>
      <p:bldP spid="10" grpId="0" build="p"/>
      <p:bldP spid="11" grpId="0"/>
      <p:bldP spid="12" grpId="0"/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726444-A0C3-4237-85BC-35894C24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65100"/>
            <a:ext cx="9563100" cy="606425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Importance of Integrators – offset free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342E87-BA47-482A-9A09-4200BDFC0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14" y="1475563"/>
            <a:ext cx="4121304" cy="3858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Classical Feedback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25468E-CDD9-413C-A252-C6E2794D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411" y="670691"/>
            <a:ext cx="5117064" cy="2381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3DACEA-4F5D-4273-9B94-2B49E4C0558D}"/>
              </a:ext>
            </a:extLst>
          </p:cNvPr>
          <p:cNvSpPr txBox="1"/>
          <p:nvPr/>
        </p:nvSpPr>
        <p:spPr>
          <a:xfrm>
            <a:off x="428625" y="2357078"/>
            <a:ext cx="5467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Steady error of closed loop system goes to zero if the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 has an integral action 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plant already has integral action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2F75996-5F95-4112-9D4A-0EE805A19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14" y="3406556"/>
            <a:ext cx="6417261" cy="1190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958F1CC-EB6F-4AC9-B1EE-46F62154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721" y="3451440"/>
            <a:ext cx="2803754" cy="874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EBDABB5-E581-4C6C-A663-9313AE5A624B}"/>
              </a:ext>
            </a:extLst>
          </p:cNvPr>
          <p:cNvSpPr txBox="1"/>
          <p:nvPr/>
        </p:nvSpPr>
        <p:spPr>
          <a:xfrm>
            <a:off x="647699" y="4666508"/>
            <a:ext cx="201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Eigen matrix of A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DB174C2-119B-42BF-90C9-E343192FA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524" y="4617811"/>
            <a:ext cx="2400300" cy="466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88CA29E-35FD-4286-A3AD-9D533B8C2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0411" y="4515117"/>
            <a:ext cx="3095625" cy="790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BCDAD71-8C2D-4FA0-AB97-8F5A773337E1}"/>
              </a:ext>
            </a:extLst>
          </p:cNvPr>
          <p:cNvSpPr txBox="1"/>
          <p:nvPr/>
        </p:nvSpPr>
        <p:spPr>
          <a:xfrm>
            <a:off x="3265097" y="5233749"/>
            <a:ext cx="547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(</a:t>
            </a:r>
            <a:r>
              <a:rPr lang="en-US" sz="2800" dirty="0">
                <a:latin typeface="Symbol" panose="05050102010706020507" pitchFamily="18" charset="2"/>
              </a:rPr>
              <a:t>l</a:t>
            </a:r>
            <a:r>
              <a:rPr lang="en-US" sz="2800" dirty="0"/>
              <a:t>-1)*det(</a:t>
            </a:r>
            <a:r>
              <a:rPr lang="en-US" sz="2800" dirty="0" err="1">
                <a:latin typeface="Symbol" panose="05050102010706020507" pitchFamily="18" charset="2"/>
              </a:rPr>
              <a:t>l</a:t>
            </a:r>
            <a:r>
              <a:rPr lang="en-US" sz="2800" dirty="0" err="1"/>
              <a:t>I</a:t>
            </a:r>
            <a:r>
              <a:rPr lang="en-US" sz="2800" dirty="0"/>
              <a:t>-A</a:t>
            </a:r>
            <a:r>
              <a:rPr lang="en-US" sz="2800" baseline="-25000" dirty="0"/>
              <a:t>m</a:t>
            </a:r>
            <a:r>
              <a:rPr lang="en-US" sz="2800" dirty="0"/>
              <a:t>) = (</a:t>
            </a:r>
            <a:r>
              <a:rPr lang="en-US" sz="2800" dirty="0">
                <a:latin typeface="Symbol" panose="05050102010706020507" pitchFamily="18" charset="2"/>
              </a:rPr>
              <a:t>l</a:t>
            </a:r>
            <a:r>
              <a:rPr lang="en-US" sz="2800" dirty="0"/>
              <a:t>-1)*Eigen(A</a:t>
            </a:r>
            <a:r>
              <a:rPr lang="en-US" sz="2800" baseline="-25000" dirty="0"/>
              <a:t>m</a:t>
            </a:r>
            <a:r>
              <a:rPr lang="en-US" sz="28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493673-45E6-4C85-BC61-45C62DF9BC3F}"/>
              </a:ext>
            </a:extLst>
          </p:cNvPr>
          <p:cNvSpPr txBox="1"/>
          <p:nvPr/>
        </p:nvSpPr>
        <p:spPr>
          <a:xfrm>
            <a:off x="1579307" y="5861903"/>
            <a:ext cx="9678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The delta model add at least one integrator to the original open loop system</a:t>
            </a:r>
          </a:p>
          <a:p>
            <a:r>
              <a:rPr lang="en-US" sz="2400" dirty="0">
                <a:solidFill>
                  <a:srgbClr val="00B0F0"/>
                </a:solidFill>
              </a:rPr>
              <a:t>For MIMO the system , the integrators would be as many outputs</a:t>
            </a:r>
          </a:p>
        </p:txBody>
      </p:sp>
    </p:spTree>
    <p:extLst>
      <p:ext uri="{BB962C8B-B14F-4D97-AF65-F5344CB8AC3E}">
        <p14:creationId xmlns:p14="http://schemas.microsoft.com/office/powerpoint/2010/main" val="275264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10" grpId="0"/>
      <p:bldP spid="15" grpId="0"/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E79419-B290-42AE-9B7B-2A0A34E79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3" y="153253"/>
            <a:ext cx="10335322" cy="761148"/>
          </a:xfrm>
        </p:spPr>
        <p:txBody>
          <a:bodyPr/>
          <a:lstStyle/>
          <a:p>
            <a:r>
              <a:rPr lang="en-US" dirty="0"/>
              <a:t>State space model – need of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F4F8E2-E94D-488E-B3A0-88F32D24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2205581"/>
            <a:ext cx="5339575" cy="1842311"/>
          </a:xfrm>
        </p:spPr>
        <p:txBody>
          <a:bodyPr>
            <a:normAutofit fontScale="92500"/>
          </a:bodyPr>
          <a:lstStyle/>
          <a:p>
            <a:r>
              <a:rPr lang="en-US" dirty="0"/>
              <a:t>State space model assumes the all states are measurable</a:t>
            </a:r>
          </a:p>
          <a:p>
            <a:r>
              <a:rPr lang="en-US" dirty="0"/>
              <a:t>If only few measurements exist, how would be propagate the states?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BC43692-1608-4966-969A-8A2B9CEFD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5" y="861605"/>
            <a:ext cx="4766299" cy="1156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B40E63C-C582-4D2E-9916-8AAA233A6ADF}"/>
              </a:ext>
            </a:extLst>
          </p:cNvPr>
          <p:cNvSpPr txBox="1"/>
          <p:nvPr/>
        </p:nvSpPr>
        <p:spPr>
          <a:xfrm>
            <a:off x="6096000" y="984269"/>
            <a:ext cx="5296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For prediction propagation, what can we say about the state measurements?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BA330B6-012C-4679-AD16-88503392EA35}"/>
              </a:ext>
            </a:extLst>
          </p:cNvPr>
          <p:cNvSpPr txBox="1"/>
          <p:nvPr/>
        </p:nvSpPr>
        <p:spPr>
          <a:xfrm>
            <a:off x="6096000" y="2711237"/>
            <a:ext cx="358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 answer is Observer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C5B8ED-81C0-465A-8D77-CF99CC9288AF}"/>
              </a:ext>
            </a:extLst>
          </p:cNvPr>
          <p:cNvSpPr txBox="1"/>
          <p:nvPr/>
        </p:nvSpPr>
        <p:spPr>
          <a:xfrm>
            <a:off x="2044767" y="4493349"/>
            <a:ext cx="890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observer allows us to estimate the states from the measurements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0717151-443C-41B8-9B53-1FDAC988C61D}"/>
              </a:ext>
            </a:extLst>
          </p:cNvPr>
          <p:cNvSpPr txBox="1"/>
          <p:nvPr/>
        </p:nvSpPr>
        <p:spPr>
          <a:xfrm>
            <a:off x="4415884" y="5327765"/>
            <a:ext cx="4430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(Cm, Am) are observable pair</a:t>
            </a:r>
          </a:p>
        </p:txBody>
      </p:sp>
    </p:spTree>
    <p:extLst>
      <p:ext uri="{BB962C8B-B14F-4D97-AF65-F5344CB8AC3E}">
        <p14:creationId xmlns:p14="http://schemas.microsoft.com/office/powerpoint/2010/main" val="195903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67B41D-1262-4F6E-9644-BF227FA0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88" y="34375"/>
            <a:ext cx="10078147" cy="475000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Observer re-cap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CD1C09-DBEF-4B17-ABEA-4A84E2EC6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94" y="804388"/>
            <a:ext cx="1146717" cy="5308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6BDC78-BDFD-4DA0-8C0E-2E6419F7D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15" y="663150"/>
            <a:ext cx="1276350" cy="7143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FF53724-81D8-4B4D-803C-2D3BDECD6B1F}"/>
              </a:ext>
            </a:extLst>
          </p:cNvPr>
          <p:cNvSpPr txBox="1">
            <a:spLocks/>
          </p:cNvSpPr>
          <p:nvPr/>
        </p:nvSpPr>
        <p:spPr>
          <a:xfrm>
            <a:off x="2186189" y="842488"/>
            <a:ext cx="5673995" cy="530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denote the estimates of </a:t>
            </a:r>
            <a:r>
              <a:rPr lang="en-US" i="1" dirty="0"/>
              <a:t>x</a:t>
            </a:r>
            <a:r>
              <a:rPr lang="en-US" i="1" baseline="-25000" dirty="0"/>
              <a:t>m</a:t>
            </a:r>
            <a:r>
              <a:rPr lang="en-US" i="1" dirty="0"/>
              <a:t>(k) given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8519F1-AEC8-4715-A428-96F41D636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800" y="731683"/>
            <a:ext cx="1178576" cy="6387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5EAD07E-8C68-4BC9-AFBD-4C3258F8A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36" y="1308917"/>
            <a:ext cx="5880409" cy="7030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050F236-746A-4E68-B3EE-8F54D9BE42B3}"/>
              </a:ext>
            </a:extLst>
          </p:cNvPr>
          <p:cNvSpPr txBox="1"/>
          <p:nvPr/>
        </p:nvSpPr>
        <p:spPr>
          <a:xfrm>
            <a:off x="6999325" y="4917198"/>
            <a:ext cx="4862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is open loop prediction with standard pitfalls:</a:t>
            </a:r>
          </a:p>
          <a:p>
            <a:pPr algn="ctr"/>
            <a:r>
              <a:rPr lang="en-US" dirty="0"/>
              <a:t>Works only if initial condition is accurate</a:t>
            </a:r>
          </a:p>
          <a:p>
            <a:pPr algn="ctr"/>
            <a:r>
              <a:rPr lang="en-US" dirty="0"/>
              <a:t>Convergence is not guaranteed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14183F4-2261-47E1-96E2-BF77BAA5F7D1}"/>
              </a:ext>
            </a:extLst>
          </p:cNvPr>
          <p:cNvSpPr txBox="1">
            <a:spLocks/>
          </p:cNvSpPr>
          <p:nvPr/>
        </p:nvSpPr>
        <p:spPr>
          <a:xfrm>
            <a:off x="316036" y="3035847"/>
            <a:ext cx="1414447" cy="48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Define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D46333A5-9615-448F-808B-A972888D2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67" y="2088709"/>
            <a:ext cx="5370574" cy="5649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BFA880B-9290-489D-A0C9-481D123AA2EB}"/>
              </a:ext>
            </a:extLst>
          </p:cNvPr>
          <p:cNvSpPr txBox="1"/>
          <p:nvPr/>
        </p:nvSpPr>
        <p:spPr>
          <a:xfrm>
            <a:off x="6193973" y="2031656"/>
            <a:ext cx="2201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Actual 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49274EC-C428-4841-921E-B261BCC1493B}"/>
              </a:ext>
            </a:extLst>
          </p:cNvPr>
          <p:cNvSpPr txBox="1"/>
          <p:nvPr/>
        </p:nvSpPr>
        <p:spPr>
          <a:xfrm>
            <a:off x="6193973" y="1407468"/>
            <a:ext cx="2730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Estimated system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67FF48A4-23EA-4150-BF60-D971FF8E8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473" y="3051158"/>
            <a:ext cx="4133850" cy="5143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59B6BC76-1D3E-4376-A83F-B10114678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292" y="3728382"/>
            <a:ext cx="5772150" cy="685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973D50FE-C934-4545-BED1-9D0662785C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1767" y="4459736"/>
            <a:ext cx="2124075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66AB90D-55BC-4601-9CD0-F18104A947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658" y="5107401"/>
            <a:ext cx="1771650" cy="542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1C5295D-AEBD-4175-ABD1-CA17BC3867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3804" y="5150494"/>
            <a:ext cx="32480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4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3" grpId="0" build="p"/>
      <p:bldP spid="17" grpId="0"/>
      <p:bldP spid="19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35B09D-590C-433A-87DF-A22FB60D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88" y="153252"/>
            <a:ext cx="10156902" cy="772299"/>
          </a:xfrm>
        </p:spPr>
        <p:txBody>
          <a:bodyPr/>
          <a:lstStyle/>
          <a:p>
            <a:r>
              <a:rPr lang="en-US" dirty="0"/>
              <a:t>How do we design observer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BD6E89A-B8AE-4C70-BE25-FA1E5469EBE7}"/>
              </a:ext>
            </a:extLst>
          </p:cNvPr>
          <p:cNvSpPr txBox="1"/>
          <p:nvPr/>
        </p:nvSpPr>
        <p:spPr>
          <a:xfrm>
            <a:off x="279361" y="4225698"/>
            <a:ext cx="3311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initial error in </a:t>
            </a:r>
            <a:r>
              <a:rPr lang="en-US" sz="2400" b="1" i="1" dirty="0"/>
              <a:t>X</a:t>
            </a:r>
            <a:r>
              <a:rPr lang="en-US" sz="2400" b="1" i="1" baseline="-25000" dirty="0"/>
              <a:t>m</a:t>
            </a:r>
            <a:r>
              <a:rPr lang="en-US" sz="2400" b="1" i="1" dirty="0"/>
              <a:t>(0)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161436EE-4044-47D9-9E08-D513B003A5CA}"/>
              </a:ext>
            </a:extLst>
          </p:cNvPr>
          <p:cNvSpPr/>
          <p:nvPr/>
        </p:nvSpPr>
        <p:spPr>
          <a:xfrm rot="5235239">
            <a:off x="6133284" y="4614337"/>
            <a:ext cx="449304" cy="502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38C46B3-55E7-4F29-99B7-0F5B7665B0DA}"/>
              </a:ext>
            </a:extLst>
          </p:cNvPr>
          <p:cNvSpPr txBox="1"/>
          <p:nvPr/>
        </p:nvSpPr>
        <p:spPr>
          <a:xfrm>
            <a:off x="3866801" y="5172176"/>
            <a:ext cx="5324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CLOSED LOOP POLE placement to get the error to zero with a proper design of K</a:t>
            </a:r>
            <a:r>
              <a:rPr lang="en-US" sz="2400" baseline="-25000" dirty="0">
                <a:solidFill>
                  <a:srgbClr val="00B050"/>
                </a:solidFill>
              </a:rPr>
              <a:t>ob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FE943815-1B47-465C-A22F-00C7BB10D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6" y="1768873"/>
            <a:ext cx="8942024" cy="648175"/>
          </a:xfrm>
          <a:prstGeom prst="rect">
            <a:avLst/>
          </a:prstGeom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xmlns="" id="{6587C399-54A0-4B86-82A8-8986880726D1}"/>
              </a:ext>
            </a:extLst>
          </p:cNvPr>
          <p:cNvSpPr/>
          <p:nvPr/>
        </p:nvSpPr>
        <p:spPr>
          <a:xfrm rot="16200000">
            <a:off x="2756504" y="1703417"/>
            <a:ext cx="636781" cy="19703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xmlns="" id="{4BE6FBB7-AA76-4157-B6D2-C5EA51EDB0E0}"/>
              </a:ext>
            </a:extLst>
          </p:cNvPr>
          <p:cNvSpPr/>
          <p:nvPr/>
        </p:nvSpPr>
        <p:spPr>
          <a:xfrm rot="16200000">
            <a:off x="6306832" y="1703417"/>
            <a:ext cx="636781" cy="19703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077A9AE-666F-47EB-BF26-4674E6DA8CB1}"/>
              </a:ext>
            </a:extLst>
          </p:cNvPr>
          <p:cNvSpPr txBox="1"/>
          <p:nvPr/>
        </p:nvSpPr>
        <p:spPr>
          <a:xfrm>
            <a:off x="1766629" y="3001269"/>
            <a:ext cx="275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Original model propagation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A8746A4-4014-4DDF-8170-82F96C6B5380}"/>
              </a:ext>
            </a:extLst>
          </p:cNvPr>
          <p:cNvSpPr txBox="1"/>
          <p:nvPr/>
        </p:nvSpPr>
        <p:spPr>
          <a:xfrm>
            <a:off x="5829648" y="3006967"/>
            <a:ext cx="1681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Correction term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xmlns="" id="{2CEE6AD1-5AA1-4E95-8F57-C69E9E8F6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931" y="1085659"/>
            <a:ext cx="7962900" cy="64817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Use measurement feedback to address the pitfalls</a:t>
            </a:r>
          </a:p>
          <a:p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F29F49D3-3D36-4E4B-A19F-9676CFBF2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96" y="3348734"/>
            <a:ext cx="6562725" cy="685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3162FFC1-B5E2-4BCB-90E5-8B381FF87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284" y="3444466"/>
            <a:ext cx="4114800" cy="609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4C0B9C14-A729-4D96-A301-E490E4BD0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0485" y="4054779"/>
            <a:ext cx="5324475" cy="6858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8A17B575-40CF-4FB2-8E02-7B1D4772B168}"/>
              </a:ext>
            </a:extLst>
          </p:cNvPr>
          <p:cNvSpPr txBox="1"/>
          <p:nvPr/>
        </p:nvSpPr>
        <p:spPr>
          <a:xfrm>
            <a:off x="4754164" y="6003173"/>
            <a:ext cx="3207544" cy="378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</a:rPr>
              <a:t>K</a:t>
            </a:r>
            <a:r>
              <a:rPr lang="en-US" sz="1800" b="1" baseline="-25000" dirty="0">
                <a:solidFill>
                  <a:srgbClr val="00B050"/>
                </a:solidFill>
              </a:rPr>
              <a:t>ob </a:t>
            </a:r>
            <a:r>
              <a:rPr lang="en-US" sz="1800" b="1" dirty="0">
                <a:solidFill>
                  <a:srgbClr val="00B050"/>
                </a:solidFill>
              </a:rPr>
              <a:t>gives degrees of freedom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212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build="p"/>
      <p:bldP spid="25" grpId="0" animBg="1"/>
      <p:bldP spid="26" grpId="0" animBg="1"/>
      <p:bldP spid="27" grpId="0"/>
      <p:bldP spid="28" grpId="0"/>
      <p:bldP spid="30" grpId="0" build="p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FDE70-4A66-47AA-A0D5-C9F413F9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22251"/>
            <a:ext cx="10334625" cy="53975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SISO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A0BDA2-B4DE-4B31-8A88-66557011C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253331"/>
            <a:ext cx="7391400" cy="539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Simple pendulum – linearized equation of motion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C210AF-4FA1-4C6A-AB03-E96A8BAD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980" y="1118232"/>
            <a:ext cx="2163887" cy="8099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D763542-C0E7-4A73-B76B-B711FC91AB89}"/>
              </a:ext>
            </a:extLst>
          </p:cNvPr>
          <p:cNvSpPr txBox="1"/>
          <p:nvPr/>
        </p:nvSpPr>
        <p:spPr>
          <a:xfrm>
            <a:off x="266700" y="1884301"/>
            <a:ext cx="4408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Measurement is angular velocity – </a:t>
            </a:r>
            <a:r>
              <a:rPr lang="en-US" sz="2000" i="1" dirty="0"/>
              <a:t>d</a:t>
            </a:r>
            <a:r>
              <a:rPr lang="en-US" sz="2000" i="1" dirty="0">
                <a:latin typeface="Symbol" panose="05050102010706020507" pitchFamily="18" charset="2"/>
              </a:rPr>
              <a:t>q</a:t>
            </a:r>
            <a:r>
              <a:rPr lang="en-US" sz="2000" i="1" dirty="0"/>
              <a:t>/dt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4437FA-ACEE-4C9D-B49E-805B81E9A2E2}"/>
              </a:ext>
            </a:extLst>
          </p:cNvPr>
          <p:cNvSpPr txBox="1"/>
          <p:nvPr/>
        </p:nvSpPr>
        <p:spPr>
          <a:xfrm>
            <a:off x="4953000" y="1917004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Estimate pendulum angle </a:t>
            </a:r>
            <a:r>
              <a:rPr lang="en-US" sz="2000" i="1" dirty="0">
                <a:latin typeface="Symbol" panose="05050102010706020507" pitchFamily="18" charset="2"/>
              </a:rPr>
              <a:t>q</a:t>
            </a:r>
            <a:endParaRPr lang="en-US" sz="2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C0D6C04-A4B2-485F-A0EC-C144C4FC5342}"/>
              </a:ext>
            </a:extLst>
          </p:cNvPr>
          <p:cNvSpPr txBox="1"/>
          <p:nvPr/>
        </p:nvSpPr>
        <p:spPr>
          <a:xfrm>
            <a:off x="266700" y="2590800"/>
            <a:ext cx="4579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Let </a:t>
            </a:r>
            <a:r>
              <a:rPr lang="en-US" sz="2000" dirty="0">
                <a:latin typeface="Symbol" panose="05050102010706020507" pitchFamily="18" charset="2"/>
              </a:rPr>
              <a:t>w</a:t>
            </a:r>
            <a:r>
              <a:rPr lang="en-US" sz="2000" dirty="0"/>
              <a:t> = 2 rad/s, sampling interval = 0.1 sec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18A0B4B-961E-4BB4-AFD1-047C04D9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99" y="3297299"/>
            <a:ext cx="3116559" cy="4398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295961E-2A99-4A1D-8287-0C5C7B2F4DFA}"/>
              </a:ext>
            </a:extLst>
          </p:cNvPr>
          <p:cNvSpPr txBox="1"/>
          <p:nvPr/>
        </p:nvSpPr>
        <p:spPr>
          <a:xfrm>
            <a:off x="266700" y="3297299"/>
            <a:ext cx="1024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E2D8D4C-9005-41AA-904B-AF83813C1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955" y="4036857"/>
            <a:ext cx="4897660" cy="8531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4E05749-35BD-4D7B-ABB4-119631ECEC54}"/>
              </a:ext>
            </a:extLst>
          </p:cNvPr>
          <p:cNvSpPr txBox="1"/>
          <p:nvPr/>
        </p:nvSpPr>
        <p:spPr>
          <a:xfrm>
            <a:off x="266700" y="4281162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7FD07B7-0179-4395-A003-B2A470346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590" y="4022047"/>
            <a:ext cx="2547938" cy="8679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9D589FE-88AE-4EC7-B82B-9C5133E33DD4}"/>
              </a:ext>
            </a:extLst>
          </p:cNvPr>
          <p:cNvSpPr txBox="1"/>
          <p:nvPr/>
        </p:nvSpPr>
        <p:spPr>
          <a:xfrm>
            <a:off x="4675023" y="3329217"/>
            <a:ext cx="1659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(d</a:t>
            </a:r>
            <a:r>
              <a:rPr lang="en-US" sz="1800" i="1" dirty="0">
                <a:latin typeface="Symbol" panose="05050102010706020507" pitchFamily="18" charset="2"/>
              </a:rPr>
              <a:t>q</a:t>
            </a:r>
            <a:r>
              <a:rPr lang="en-US" sz="1800" i="1" dirty="0"/>
              <a:t>/dt)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7D7396A-3B49-4C41-B89B-0418AD13181C}"/>
              </a:ext>
            </a:extLst>
          </p:cNvPr>
          <p:cNvSpPr txBox="1"/>
          <p:nvPr/>
        </p:nvSpPr>
        <p:spPr>
          <a:xfrm>
            <a:off x="381000" y="5705475"/>
            <a:ext cx="17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 model: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28C8AA31-46CB-4A82-B0D8-8A20AE135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544" y="5514858"/>
            <a:ext cx="6026015" cy="7695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DCF84E5-A906-4ACC-B5E7-4A062B9DA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2475" y="5396546"/>
            <a:ext cx="3133252" cy="98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7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12" grpId="0"/>
      <p:bldP spid="15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11152</TotalTime>
  <Words>505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Bitmap Image</vt:lpstr>
      <vt:lpstr>Modern Control Theory</vt:lpstr>
      <vt:lpstr>Prediction using State space models (5/6)</vt:lpstr>
      <vt:lpstr>Prediction using State space models (6/6)</vt:lpstr>
      <vt:lpstr>Prediction equation comparison</vt:lpstr>
      <vt:lpstr>Importance of Integrators – offset free control</vt:lpstr>
      <vt:lpstr>State space model – need of observer</vt:lpstr>
      <vt:lpstr>Observer re-cap</vt:lpstr>
      <vt:lpstr>How do we design observer</vt:lpstr>
      <vt:lpstr>Example – SISO observer</vt:lpstr>
      <vt:lpstr>Example – SISO observer</vt:lpstr>
      <vt:lpstr>MIMO system – Kalman filter</vt:lpstr>
      <vt:lpstr>Cost function</vt:lpstr>
      <vt:lpstr>Zone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Ranganathan</dc:creator>
  <cp:lastModifiedBy>Microsoft account</cp:lastModifiedBy>
  <cp:revision>310</cp:revision>
  <dcterms:created xsi:type="dcterms:W3CDTF">2021-09-16T08:41:24Z</dcterms:created>
  <dcterms:modified xsi:type="dcterms:W3CDTF">2022-11-10T18:25:57Z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2021-10-13T02:02:13Z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d9f3bbd7-cc93-4954-a982-b310b4a01300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