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300" r:id="rId4"/>
    <p:sldId id="308" r:id="rId5"/>
    <p:sldId id="309" r:id="rId6"/>
    <p:sldId id="311" r:id="rId7"/>
    <p:sldId id="31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ADB1-0924-45D7-8E5D-BAEB9F647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0EEC3-4375-44D8-AB5F-AA9C29AF9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456E-97D2-44AF-93CD-7474ACDF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FF2D-E0BE-4537-B0C8-730FC12C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1D2D-2C76-4DBE-89BD-577E997E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3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672D-4222-46F5-9774-81136EFE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6C8DF-55ED-49E5-863A-E459376A5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E0F2-EAA8-4764-97B2-7882FA13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A6AD-DC61-44EB-9EBF-3D57FFD2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2B13-9BF9-424F-B67D-FC5A0BE9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7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E7A53-33FF-44A1-B6E1-EC7058C03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37323-5627-40F3-8C25-2099F19BC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D660-8FF7-4E7B-9444-6D8D09E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5B4A-CAB5-475C-B6D0-6D89ABC9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3F18-6B7B-440B-ADE6-6FD836BC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6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C7DF-94BD-4267-B183-FB2D225C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CF0F-168C-4A18-A46D-C826CF96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3DB5-6540-4A5A-9204-70F81296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630A1-AFA7-4863-99B1-2F74806C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8A6A-4247-4ACD-8864-320E49A5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06C5-4569-4B63-A961-4E43F9CA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64748-7590-4238-9EEC-39F23A45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8F66-5AFD-4866-9BF1-78C0D81C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F236-F8C2-4AF7-9AC9-236CBF49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29326-4D95-41D3-86EA-32C697AA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C848-24F4-4364-B0E4-AC5AED00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35A8-D571-4D46-ABCA-8DF76A1A9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FBBBF-61DE-45ED-A7BE-7C509C7C9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14E8C-527B-4525-8E9E-F56F512A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28755-EEAF-409F-8CE7-C5F9355A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9EB06-FC11-4CCB-9AA8-36F4AD9F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1FA7-E6DC-41DE-8639-8D4CB803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3DA19-D98D-4B47-BA98-FD85AB04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FD333-77D1-44D2-9CE0-DF14697F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A0E24-AE4E-4AEA-B147-675ABEFB5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52AFD-27F4-4823-BC62-37D031784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9C779-CE37-4E71-9C9F-C3F864E9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A67EA-F9AF-433F-BFC1-93619C73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BCD8D-18C4-46AF-8F2F-80FDE207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9216-C705-4E4B-A35D-5B4C61EE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5B8BB-2ED2-4E04-91AF-70DCDCF5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4DC39-DF96-47D3-ACE0-0F6A3986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EC039-BD16-41F2-82B4-439F3644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1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D7A8D-7AE7-4144-BD6D-D8142B3A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56984-61EC-44FD-ACB3-3F4AD839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E20A4-6F6F-4DA8-9629-B92E3ACF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F0C7-13CE-48C8-8C72-AA4048CB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B137-9A98-4697-B4D4-DF9C2C4F3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390BE-E189-466B-8FB8-4C9D19B69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82E4-60A7-4869-AF9C-4272F05F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A1B0-0FF3-44EB-8018-97FEFC6C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485D2-8F37-4274-A8CF-16292D5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1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450F-9203-4872-9850-4AA223B4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D71F8-E43F-431B-8CE2-9E36E9561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3A4DF-81B2-422D-B300-97AA9A62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75E5-12EA-408E-870B-07569E81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DCF9C-E5EE-4F42-999B-872D4AA8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2B3C9-EF85-41BA-9A3F-A5E923DB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04095-154D-433E-8A69-0E5FDA6F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93D1A-5EF9-4C5A-A39D-6280A8279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3AA1-9AE7-4B9D-BC6C-3101E65D9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DF2D-1F5C-4993-A1C3-7763D3A94D6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B71D-0124-44CA-8630-090C2424C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2F2B-E88B-44AD-A3F5-67F38D59F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.png"/><Relationship Id="rId7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3.png"/><Relationship Id="rId5" Type="http://schemas.openxmlformats.org/officeDocument/2006/relationships/image" Target="../media/image7.png"/><Relationship Id="rId10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48AE-38C1-49B3-A28B-9BBBE337B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Control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E869E-4C8D-4A8C-AAC8-8A4CBECE3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366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Predict Control  - MPC – Lecture 8</a:t>
            </a:r>
          </a:p>
          <a:p>
            <a:r>
              <a:rPr lang="en-US" dirty="0"/>
              <a:t>Unconstrained Control move calculation</a:t>
            </a:r>
          </a:p>
        </p:txBody>
      </p:sp>
    </p:spTree>
    <p:extLst>
      <p:ext uri="{BB962C8B-B14F-4D97-AF65-F5344CB8AC3E}">
        <p14:creationId xmlns:p14="http://schemas.microsoft.com/office/powerpoint/2010/main" val="257116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587A-F0B1-4DAB-87F6-8196192F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0"/>
            <a:ext cx="10382250" cy="787400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B8F9E1-3FEA-4178-B36B-3E75FEA5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410133"/>
            <a:ext cx="5126819" cy="3584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00E0D6-D0D2-4422-BDE0-233507303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433" y="980641"/>
            <a:ext cx="5224462" cy="41474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F9129A-8F42-4E60-82E0-6C18650A4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686" y="5617472"/>
            <a:ext cx="37338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1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7B2D-8157-4D81-9FF9-8B4BCE94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78" y="87157"/>
            <a:ext cx="10190356" cy="59388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using State space models (6/6)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D44F8-37D9-4148-BAD5-6A56CD974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703" y="852124"/>
            <a:ext cx="3819525" cy="523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9D85CF-E1B2-4019-B871-C643464E5EBF}"/>
              </a:ext>
            </a:extLst>
          </p:cNvPr>
          <p:cNvSpPr txBox="1"/>
          <p:nvPr/>
        </p:nvSpPr>
        <p:spPr>
          <a:xfrm>
            <a:off x="8194703" y="1564051"/>
            <a:ext cx="260039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y(k+1) = C x(k+1)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C2D6F-AC03-44C3-820C-ED951A135A98}"/>
              </a:ext>
            </a:extLst>
          </p:cNvPr>
          <p:cNvSpPr txBox="1"/>
          <p:nvPr/>
        </p:nvSpPr>
        <p:spPr>
          <a:xfrm>
            <a:off x="6113356" y="1052833"/>
            <a:ext cx="185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in incremental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BF3FE-67DA-4764-B236-E2CFFDD32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61" y="975467"/>
            <a:ext cx="3819525" cy="926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883BD0-319C-4D30-8344-B2DFBC8F8D4C}"/>
              </a:ext>
            </a:extLst>
          </p:cNvPr>
          <p:cNvSpPr txBox="1"/>
          <p:nvPr/>
        </p:nvSpPr>
        <p:spPr>
          <a:xfrm>
            <a:off x="121624" y="1022056"/>
            <a:ext cx="1729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System</a:t>
            </a:r>
          </a:p>
          <a:p>
            <a:pPr algn="ctr"/>
            <a:r>
              <a:rPr lang="en-US" sz="2000" dirty="0"/>
              <a:t>representation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5A352D8-DA24-4B5B-8154-B713283D1D6F}"/>
              </a:ext>
            </a:extLst>
          </p:cNvPr>
          <p:cNvSpPr/>
          <p:nvPr/>
        </p:nvSpPr>
        <p:spPr>
          <a:xfrm>
            <a:off x="5703014" y="1077112"/>
            <a:ext cx="597625" cy="260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51F471-70D6-4F2B-9FC2-30425F7B0C1B}"/>
              </a:ext>
            </a:extLst>
          </p:cNvPr>
          <p:cNvGrpSpPr/>
          <p:nvPr/>
        </p:nvGrpSpPr>
        <p:grpSpPr>
          <a:xfrm>
            <a:off x="3320010" y="2264868"/>
            <a:ext cx="1879013" cy="875944"/>
            <a:chOff x="7660887" y="2716258"/>
            <a:chExt cx="2324015" cy="9525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D6D6D10-225F-4BE2-9A78-11EBFB8D5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22777" y="2716258"/>
              <a:ext cx="1762125" cy="9525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FD4001-7716-45DD-9786-EE52AA7CBBFB}"/>
                </a:ext>
              </a:extLst>
            </p:cNvPr>
            <p:cNvSpPr txBox="1"/>
            <p:nvPr/>
          </p:nvSpPr>
          <p:spPr>
            <a:xfrm>
              <a:off x="7660887" y="3003881"/>
              <a:ext cx="63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  =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F01441-7005-48E5-B7D7-B6455BF1854B}"/>
              </a:ext>
            </a:extLst>
          </p:cNvPr>
          <p:cNvGrpSpPr/>
          <p:nvPr/>
        </p:nvGrpSpPr>
        <p:grpSpPr>
          <a:xfrm>
            <a:off x="6001826" y="2296205"/>
            <a:ext cx="1513189" cy="875944"/>
            <a:chOff x="8546376" y="3963797"/>
            <a:chExt cx="1785884" cy="10287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4CBE21A-9331-427A-AC65-79BC1F69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7335" y="3963797"/>
              <a:ext cx="1304925" cy="10287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372850-027A-4E17-91AD-3F4F87E6B184}"/>
                </a:ext>
              </a:extLst>
            </p:cNvPr>
            <p:cNvSpPr txBox="1"/>
            <p:nvPr/>
          </p:nvSpPr>
          <p:spPr>
            <a:xfrm>
              <a:off x="8546376" y="4224160"/>
              <a:ext cx="63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  =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D8D10F-A352-42CE-B174-174E6ED187B5}"/>
              </a:ext>
            </a:extLst>
          </p:cNvPr>
          <p:cNvGrpSpPr/>
          <p:nvPr/>
        </p:nvGrpSpPr>
        <p:grpSpPr>
          <a:xfrm>
            <a:off x="8263070" y="2373861"/>
            <a:ext cx="1681005" cy="647700"/>
            <a:chOff x="10151223" y="4192397"/>
            <a:chExt cx="1681005" cy="6477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8850AA1-781E-4756-AD45-AB3EAAE0B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46378" y="4192397"/>
              <a:ext cx="1085850" cy="6477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E41D73-BB29-4420-BC7C-0C8550F4CF42}"/>
                </a:ext>
              </a:extLst>
            </p:cNvPr>
            <p:cNvSpPr txBox="1"/>
            <p:nvPr/>
          </p:nvSpPr>
          <p:spPr>
            <a:xfrm>
              <a:off x="10151223" y="4335952"/>
              <a:ext cx="622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  = 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FE8886B-A03F-4B18-AB1A-FCBBB17E4D44}"/>
              </a:ext>
            </a:extLst>
          </p:cNvPr>
          <p:cNvSpPr txBox="1">
            <a:spLocks/>
          </p:cNvSpPr>
          <p:nvPr/>
        </p:nvSpPr>
        <p:spPr>
          <a:xfrm>
            <a:off x="450288" y="3985595"/>
            <a:ext cx="2307251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Output Prediction equation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A458901-6C4A-416B-B30A-57A355CE8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078" y="4947459"/>
            <a:ext cx="1433848" cy="15097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BDE13A-4835-422B-931F-E8BDDE04F1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6201" y="4987954"/>
            <a:ext cx="4477874" cy="14254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2621D01-FFE7-4BDE-846A-53A9E57F21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0622" y="3540407"/>
            <a:ext cx="1656748" cy="124256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4809387-65A7-422E-99D0-B298658C0E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6259" y="3478184"/>
            <a:ext cx="1891699" cy="12198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0040664-8F64-4F71-8AAD-C0B2500B43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4054" y="3628522"/>
            <a:ext cx="4054191" cy="98763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0CCA37-20AB-407E-A801-119D917BFFF0}"/>
              </a:ext>
            </a:extLst>
          </p:cNvPr>
          <p:cNvSpPr txBox="1"/>
          <p:nvPr/>
        </p:nvSpPr>
        <p:spPr>
          <a:xfrm>
            <a:off x="2401745" y="577127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Np x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732065-9B30-4CCF-855F-283991CA1E34}"/>
              </a:ext>
            </a:extLst>
          </p:cNvPr>
          <p:cNvSpPr txBox="1"/>
          <p:nvPr/>
        </p:nvSpPr>
        <p:spPr>
          <a:xfrm>
            <a:off x="4886259" y="577127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Np x Nc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E8223F3-AE64-45F5-B560-8C9BFEB8A8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769" y="2444705"/>
            <a:ext cx="1858288" cy="72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2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 animBg="1"/>
      <p:bldP spid="25" grpId="0" build="p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A817-7685-4A28-9D44-440009FB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69862"/>
            <a:ext cx="9525000" cy="511175"/>
          </a:xfrm>
        </p:spPr>
        <p:txBody>
          <a:bodyPr>
            <a:normAutofit fontScale="90000"/>
          </a:bodyPr>
          <a:lstStyle/>
          <a:p>
            <a:r>
              <a:rPr lang="en-US" dirty="0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93A5-6D9B-4918-B026-FE4208D43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20775"/>
            <a:ext cx="5876925" cy="9080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Minimize the error between set-point and predicted response at all steps</a:t>
            </a:r>
          </a:p>
          <a:p>
            <a:pPr lvl="1"/>
            <a:r>
              <a:rPr lang="en-US" dirty="0"/>
              <a:t>This leads faster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19F71-77DE-446E-9F88-2451E0BEE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525" y="1120775"/>
            <a:ext cx="4425529" cy="33575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2D823A-6DC2-4D2D-8FDE-EDF10B6FBCE7}"/>
              </a:ext>
            </a:extLst>
          </p:cNvPr>
          <p:cNvSpPr txBox="1">
            <a:spLocks/>
          </p:cNvSpPr>
          <p:nvPr/>
        </p:nvSpPr>
        <p:spPr>
          <a:xfrm>
            <a:off x="571500" y="2200272"/>
            <a:ext cx="6629400" cy="1222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000" dirty="0"/>
              <a:t>Minimize the control that minimized the error between set-point and predicted response at all steps</a:t>
            </a:r>
          </a:p>
          <a:p>
            <a:pPr marL="0" indent="0">
              <a:buNone/>
            </a:pPr>
            <a:r>
              <a:rPr lang="en-US" sz="2000" dirty="0"/>
              <a:t>	This leads trade off between faster response and 	use of input energy/ </a:t>
            </a:r>
          </a:p>
          <a:p>
            <a:pPr marL="0" indent="0">
              <a:buNone/>
            </a:pPr>
            <a:r>
              <a:rPr lang="en-US" sz="2000" dirty="0"/>
              <a:t>	constraints on rate of change of input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8F9210-600F-4182-AE5C-93C4766AC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4159248"/>
            <a:ext cx="6191250" cy="438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661211-15CD-4C82-ACE4-A7EE48C95881}"/>
              </a:ext>
            </a:extLst>
          </p:cNvPr>
          <p:cNvSpPr txBox="1"/>
          <p:nvPr/>
        </p:nvSpPr>
        <p:spPr>
          <a:xfrm>
            <a:off x="819150" y="4821962"/>
            <a:ext cx="655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 SISO system: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Y = Np step prediction for output (Np x 1)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Rs = Set-point trajectory into the future (Np x 1)</a:t>
            </a:r>
          </a:p>
          <a:p>
            <a:r>
              <a:rPr lang="en-US" sz="2000" b="1" dirty="0">
                <a:solidFill>
                  <a:srgbClr val="00B0F0"/>
                </a:solidFill>
                <a:latin typeface="Symbol" panose="05050102010706020507" pitchFamily="18" charset="2"/>
              </a:rPr>
              <a:t>D</a:t>
            </a:r>
            <a:r>
              <a:rPr lang="en-US" sz="2000" b="1" dirty="0">
                <a:solidFill>
                  <a:srgbClr val="00B0F0"/>
                </a:solidFill>
              </a:rPr>
              <a:t>u = Nc future control moves (Nc x 1)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R is scalar – penalty on control move</a:t>
            </a:r>
          </a:p>
        </p:txBody>
      </p:sp>
    </p:spTree>
    <p:extLst>
      <p:ext uri="{BB962C8B-B14F-4D97-AF65-F5344CB8AC3E}">
        <p14:creationId xmlns:p14="http://schemas.microsoft.com/office/powerpoint/2010/main" val="275695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B59E-2239-48EA-801E-B68EF43B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4" y="136526"/>
            <a:ext cx="10515601" cy="577850"/>
          </a:xfrm>
        </p:spPr>
        <p:txBody>
          <a:bodyPr>
            <a:normAutofit fontScale="90000"/>
          </a:bodyPr>
          <a:lstStyle/>
          <a:p>
            <a:r>
              <a:rPr lang="en-US" dirty="0"/>
              <a:t>Unconstrained solution – SISO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1492-1A92-4548-9388-9121E6369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61" y="2183879"/>
            <a:ext cx="6810376" cy="3693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U that minimized J can be obtained from the solution of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0782A-C793-469A-8846-ACABEBDFE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57" y="1274763"/>
            <a:ext cx="4974535" cy="53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2AFB1A-EA65-46C4-AADD-70C143064882}"/>
              </a:ext>
            </a:extLst>
          </p:cNvPr>
          <p:cNvSpPr txBox="1"/>
          <p:nvPr/>
        </p:nvSpPr>
        <p:spPr>
          <a:xfrm>
            <a:off x="990600" y="1438831"/>
            <a:ext cx="196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Objective function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0FD67B-ED7A-4301-BFD0-74C2D3D53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437" y="1973259"/>
            <a:ext cx="1171575" cy="790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417EDB-D719-44B2-89D3-89C96D34B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250" y="2763832"/>
            <a:ext cx="2839389" cy="7045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D5E3FE-8FF4-406C-9458-AF1E15818514}"/>
              </a:ext>
            </a:extLst>
          </p:cNvPr>
          <p:cNvSpPr txBox="1"/>
          <p:nvPr/>
        </p:nvSpPr>
        <p:spPr>
          <a:xfrm>
            <a:off x="10353675" y="14388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5305A-1DAC-48B7-94CF-1A6C60B1D6BA}"/>
              </a:ext>
            </a:extLst>
          </p:cNvPr>
          <p:cNvSpPr txBox="1"/>
          <p:nvPr/>
        </p:nvSpPr>
        <p:spPr>
          <a:xfrm>
            <a:off x="881061" y="2908334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Substitute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A43847-D9DF-45F1-8317-5DC8D1F9982D}"/>
              </a:ext>
            </a:extLst>
          </p:cNvPr>
          <p:cNvSpPr txBox="1"/>
          <p:nvPr/>
        </p:nvSpPr>
        <p:spPr>
          <a:xfrm>
            <a:off x="5342183" y="293143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FA71AB-FF78-41D8-B7BD-A5E2674EA956}"/>
                  </a:ext>
                </a:extLst>
              </p:cNvPr>
              <p:cNvSpPr txBox="1"/>
              <p:nvPr/>
            </p:nvSpPr>
            <p:spPr>
              <a:xfrm>
                <a:off x="2261250" y="3846599"/>
                <a:ext cx="6900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 = (R</a:t>
                </a:r>
                <a:r>
                  <a:rPr lang="en-US" sz="2400" baseline="-25000" dirty="0"/>
                  <a:t>s</a:t>
                </a:r>
                <a:r>
                  <a:rPr lang="en-US" sz="2400" dirty="0"/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(k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) – </a:t>
                </a:r>
                <a:r>
                  <a:rPr lang="en-US" sz="2400" dirty="0">
                    <a:latin typeface="Symbol" panose="05050102010706020507" pitchFamily="18" charset="2"/>
                  </a:rPr>
                  <a:t>FD</a:t>
                </a:r>
                <a:r>
                  <a:rPr lang="en-US" sz="2400" dirty="0"/>
                  <a:t>U)</a:t>
                </a:r>
                <a:r>
                  <a:rPr lang="en-US" sz="2400" baseline="30000" dirty="0"/>
                  <a:t>T</a:t>
                </a:r>
                <a:r>
                  <a:rPr lang="en-US" sz="2400" dirty="0"/>
                  <a:t>(R</a:t>
                </a:r>
                <a:r>
                  <a:rPr lang="en-US" sz="2400" baseline="-25000" dirty="0"/>
                  <a:t>s</a:t>
                </a:r>
                <a:r>
                  <a:rPr lang="en-US" sz="2400" dirty="0"/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(k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) – </a:t>
                </a:r>
                <a:r>
                  <a:rPr lang="en-US" sz="2400" dirty="0">
                    <a:latin typeface="Symbol" panose="05050102010706020507" pitchFamily="18" charset="2"/>
                  </a:rPr>
                  <a:t>FD</a:t>
                </a:r>
                <a:r>
                  <a:rPr lang="en-US" sz="2400" dirty="0"/>
                  <a:t>U) + </a:t>
                </a:r>
                <a:r>
                  <a:rPr lang="en-US" sz="2400" dirty="0">
                    <a:latin typeface="Symbol" panose="05050102010706020507" pitchFamily="18" charset="2"/>
                  </a:rPr>
                  <a:t>D</a:t>
                </a:r>
                <a:r>
                  <a:rPr lang="en-US" sz="2400" dirty="0"/>
                  <a:t>U</a:t>
                </a:r>
                <a:r>
                  <a:rPr lang="en-US" sz="2400" baseline="30000" dirty="0"/>
                  <a:t>T</a:t>
                </a:r>
                <a:r>
                  <a:rPr lang="en-US" sz="2400" dirty="0"/>
                  <a:t>R</a:t>
                </a:r>
                <a:r>
                  <a:rPr lang="en-US" sz="2400" dirty="0">
                    <a:latin typeface="Symbol" panose="05050102010706020507" pitchFamily="18" charset="2"/>
                  </a:rPr>
                  <a:t>D</a:t>
                </a:r>
                <a:r>
                  <a:rPr lang="en-US" sz="2400" dirty="0"/>
                  <a:t>U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FA71AB-FF78-41D8-B7BD-A5E2674EA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50" y="3846599"/>
                <a:ext cx="6900607" cy="461665"/>
              </a:xfrm>
              <a:prstGeom prst="rect">
                <a:avLst/>
              </a:prstGeom>
              <a:blipFill>
                <a:blip r:embed="rId5"/>
                <a:stretch>
                  <a:fillRect l="-1413"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F70B9E-877B-4592-854D-32BF9D53FCD9}"/>
                  </a:ext>
                </a:extLst>
              </p:cNvPr>
              <p:cNvSpPr txBox="1"/>
              <p:nvPr/>
            </p:nvSpPr>
            <p:spPr>
              <a:xfrm>
                <a:off x="395511" y="4761761"/>
                <a:ext cx="117298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 = (R</a:t>
                </a:r>
                <a:r>
                  <a:rPr lang="en-US" sz="2400" baseline="-25000" dirty="0"/>
                  <a:t>s</a:t>
                </a:r>
                <a:r>
                  <a:rPr lang="en-US" sz="2400" dirty="0"/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(k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))</a:t>
                </a:r>
                <a:r>
                  <a:rPr lang="en-US" sz="2400" baseline="30000" dirty="0"/>
                  <a:t>T</a:t>
                </a:r>
                <a:r>
                  <a:rPr lang="en-US" sz="2400" dirty="0"/>
                  <a:t> (R</a:t>
                </a:r>
                <a:r>
                  <a:rPr lang="en-US" sz="2400" baseline="-25000" dirty="0"/>
                  <a:t>s</a:t>
                </a:r>
                <a:r>
                  <a:rPr lang="en-US" sz="2400" dirty="0"/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(k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)) –  (R</a:t>
                </a:r>
                <a:r>
                  <a:rPr lang="en-US" sz="2400" baseline="-25000" dirty="0"/>
                  <a:t>s</a:t>
                </a:r>
                <a:r>
                  <a:rPr lang="en-US" sz="2400" dirty="0"/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(k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))</a:t>
                </a:r>
                <a:r>
                  <a:rPr lang="en-US" sz="2400" baseline="30000" dirty="0"/>
                  <a:t>T</a:t>
                </a:r>
                <a:r>
                  <a:rPr lang="en-US" sz="2400" dirty="0">
                    <a:latin typeface="Symbol" panose="05050102010706020507" pitchFamily="18" charset="2"/>
                  </a:rPr>
                  <a:t>FD</a:t>
                </a:r>
                <a:r>
                  <a:rPr lang="en-US" sz="2400" dirty="0"/>
                  <a:t>U - (</a:t>
                </a:r>
                <a:r>
                  <a:rPr lang="en-US" sz="2400" dirty="0">
                    <a:latin typeface="Symbol" panose="05050102010706020507" pitchFamily="18" charset="2"/>
                  </a:rPr>
                  <a:t>FD</a:t>
                </a:r>
                <a:r>
                  <a:rPr lang="en-US" sz="2400" dirty="0"/>
                  <a:t>U)</a:t>
                </a:r>
                <a:r>
                  <a:rPr lang="en-US" sz="2400" baseline="30000" dirty="0"/>
                  <a:t>T</a:t>
                </a:r>
                <a:r>
                  <a:rPr lang="en-US" sz="2400" dirty="0"/>
                  <a:t>(R</a:t>
                </a:r>
                <a:r>
                  <a:rPr lang="en-US" sz="2400" baseline="-25000" dirty="0"/>
                  <a:t>s</a:t>
                </a:r>
                <a:r>
                  <a:rPr lang="en-US" sz="2400" dirty="0"/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(k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)) + </a:t>
                </a:r>
                <a:r>
                  <a:rPr lang="en-US" sz="2400" dirty="0">
                    <a:latin typeface="Symbol" panose="05050102010706020507" pitchFamily="18" charset="2"/>
                  </a:rPr>
                  <a:t>D</a:t>
                </a:r>
                <a:r>
                  <a:rPr lang="en-US" sz="2400" dirty="0"/>
                  <a:t>U</a:t>
                </a:r>
                <a:r>
                  <a:rPr lang="en-US" sz="2400" baseline="30000" dirty="0"/>
                  <a:t>T</a:t>
                </a:r>
                <a:r>
                  <a:rPr lang="en-US" sz="2400" dirty="0"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/>
                  <a:t>T</a:t>
                </a:r>
                <a:r>
                  <a:rPr lang="en-US" sz="2400" dirty="0">
                    <a:latin typeface="Symbol" panose="05050102010706020507" pitchFamily="18" charset="2"/>
                  </a:rPr>
                  <a:t>FD</a:t>
                </a:r>
                <a:r>
                  <a:rPr lang="en-US" sz="2400" dirty="0"/>
                  <a:t>U + </a:t>
                </a:r>
                <a:r>
                  <a:rPr lang="en-US" sz="2400" dirty="0">
                    <a:latin typeface="Symbol" panose="05050102010706020507" pitchFamily="18" charset="2"/>
                  </a:rPr>
                  <a:t>D</a:t>
                </a:r>
                <a:r>
                  <a:rPr lang="en-US" sz="2400" dirty="0"/>
                  <a:t>U</a:t>
                </a:r>
                <a:r>
                  <a:rPr lang="en-US" sz="2400" baseline="30000" dirty="0"/>
                  <a:t>T</a:t>
                </a:r>
                <a:r>
                  <a:rPr lang="en-US" sz="2400" dirty="0"/>
                  <a:t>R</a:t>
                </a:r>
                <a:r>
                  <a:rPr lang="en-US" sz="2400" dirty="0">
                    <a:latin typeface="Symbol" panose="05050102010706020507" pitchFamily="18" charset="2"/>
                  </a:rPr>
                  <a:t>D</a:t>
                </a:r>
                <a:r>
                  <a:rPr lang="en-US" sz="2400" dirty="0"/>
                  <a:t>U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F70B9E-877B-4592-854D-32BF9D53F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11" y="4761761"/>
                <a:ext cx="11729814" cy="461665"/>
              </a:xfrm>
              <a:prstGeom prst="rect">
                <a:avLst/>
              </a:prstGeom>
              <a:blipFill>
                <a:blip r:embed="rId6"/>
                <a:stretch>
                  <a:fillRect l="-832"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A87EED7B-3747-4974-94BF-7B57902559AA}"/>
              </a:ext>
            </a:extLst>
          </p:cNvPr>
          <p:cNvGrpSpPr/>
          <p:nvPr/>
        </p:nvGrpSpPr>
        <p:grpSpPr>
          <a:xfrm>
            <a:off x="1809749" y="5526591"/>
            <a:ext cx="9426555" cy="518311"/>
            <a:chOff x="1809749" y="5526591"/>
            <a:chExt cx="9426555" cy="51831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AAA5739-11FB-42D9-9530-3E7B59595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09749" y="5583237"/>
              <a:ext cx="9426555" cy="46166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CB7D4F-71BD-4069-ACFF-30BE9BA30EE3}"/>
                </a:ext>
              </a:extLst>
            </p:cNvPr>
            <p:cNvSpPr txBox="1"/>
            <p:nvPr/>
          </p:nvSpPr>
          <p:spPr>
            <a:xfrm>
              <a:off x="7831469" y="556491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^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E4ABC0-BEFA-46E2-9A8D-2BB0180A8F80}"/>
                </a:ext>
              </a:extLst>
            </p:cNvPr>
            <p:cNvSpPr txBox="1"/>
            <p:nvPr/>
          </p:nvSpPr>
          <p:spPr>
            <a:xfrm>
              <a:off x="3277716" y="55265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^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5C69DD-4D03-4D03-A782-C61B9EC524F8}"/>
                </a:ext>
              </a:extLst>
            </p:cNvPr>
            <p:cNvSpPr txBox="1"/>
            <p:nvPr/>
          </p:nvSpPr>
          <p:spPr>
            <a:xfrm>
              <a:off x="4950598" y="55265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58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CA93-DC5D-42C6-9545-C99ACFA5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79388"/>
            <a:ext cx="10239375" cy="501649"/>
          </a:xfrm>
        </p:spPr>
        <p:txBody>
          <a:bodyPr>
            <a:normAutofit fontScale="90000"/>
          </a:bodyPr>
          <a:lstStyle/>
          <a:p>
            <a:r>
              <a:rPr lang="en-US" dirty="0"/>
              <a:t>Unconstrained solution – SISO (2/2)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9F1C5-02CC-441B-9479-5ED3D23F7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243" y="1764225"/>
            <a:ext cx="733425" cy="72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236FC-AA16-4032-AC3E-452565EC2C04}"/>
              </a:ext>
            </a:extLst>
          </p:cNvPr>
          <p:cNvSpPr txBox="1"/>
          <p:nvPr/>
        </p:nvSpPr>
        <p:spPr>
          <a:xfrm>
            <a:off x="1841488" y="1941509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9DC32-4255-44D7-9581-C7101ED3EF26}"/>
              </a:ext>
            </a:extLst>
          </p:cNvPr>
          <p:cNvSpPr txBox="1"/>
          <p:nvPr/>
        </p:nvSpPr>
        <p:spPr>
          <a:xfrm>
            <a:off x="3994254" y="189534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B57B8-21E3-46D1-A618-C4816EF33A65}"/>
              </a:ext>
            </a:extLst>
          </p:cNvPr>
          <p:cNvSpPr txBox="1"/>
          <p:nvPr/>
        </p:nvSpPr>
        <p:spPr>
          <a:xfrm>
            <a:off x="6643217" y="19586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17DACF-2245-42D0-B638-7950BE1C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497" y="1905187"/>
            <a:ext cx="1847850" cy="476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D5B149-9FBC-4901-B9FC-322EB03F4A0E}"/>
              </a:ext>
            </a:extLst>
          </p:cNvPr>
          <p:cNvSpPr txBox="1"/>
          <p:nvPr/>
        </p:nvSpPr>
        <p:spPr>
          <a:xfrm>
            <a:off x="8976931" y="19483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= 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914FB8-0D8B-4EA3-99F1-6D3F37CA5B76}"/>
                  </a:ext>
                </a:extLst>
              </p:cNvPr>
              <p:cNvSpPr txBox="1"/>
              <p:nvPr/>
            </p:nvSpPr>
            <p:spPr>
              <a:xfrm>
                <a:off x="5565789" y="2689461"/>
                <a:ext cx="21688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/>
                  <a:t>T </a:t>
                </a:r>
                <a:r>
                  <a:rPr lang="en-US" sz="2400" dirty="0"/>
                  <a:t>(R</a:t>
                </a:r>
                <a:r>
                  <a:rPr lang="en-US" sz="2400" baseline="-25000" dirty="0"/>
                  <a:t>s</a:t>
                </a:r>
                <a:r>
                  <a:rPr lang="en-US" sz="2400" dirty="0"/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(k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))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914FB8-0D8B-4EA3-99F1-6D3F37CA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789" y="2689461"/>
                <a:ext cx="2168868" cy="461665"/>
              </a:xfrm>
              <a:prstGeom prst="rect">
                <a:avLst/>
              </a:prstGeom>
              <a:blipFill>
                <a:blip r:embed="rId4"/>
                <a:stretch>
                  <a:fillRect l="-4213"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4AB0ABE-CB6C-41D3-8A33-1344AA647BA6}"/>
              </a:ext>
            </a:extLst>
          </p:cNvPr>
          <p:cNvGrpSpPr/>
          <p:nvPr/>
        </p:nvGrpSpPr>
        <p:grpSpPr>
          <a:xfrm>
            <a:off x="4401738" y="1854712"/>
            <a:ext cx="2200275" cy="542925"/>
            <a:chOff x="4401738" y="1854712"/>
            <a:chExt cx="2200275" cy="5429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D535734-720E-4037-B222-0F478E774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1738" y="1854712"/>
              <a:ext cx="2200275" cy="54292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4F2B3-7E07-4361-8A73-7BD84A4EBDFA}"/>
                </a:ext>
              </a:extLst>
            </p:cNvPr>
            <p:cNvSpPr txBox="1"/>
            <p:nvPr/>
          </p:nvSpPr>
          <p:spPr>
            <a:xfrm>
              <a:off x="5795918" y="18547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^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CFBB755-0ED7-4435-A04A-84DEB9FF5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3383" y="845122"/>
            <a:ext cx="9425233" cy="5547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F066908-5CC1-4BD8-A419-796ABCD99342}"/>
              </a:ext>
            </a:extLst>
          </p:cNvPr>
          <p:cNvSpPr txBox="1"/>
          <p:nvPr/>
        </p:nvSpPr>
        <p:spPr>
          <a:xfrm>
            <a:off x="328568" y="3679103"/>
            <a:ext cx="21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Solving for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U we 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EFF494-285A-432F-8547-89126DE08693}"/>
                  </a:ext>
                </a:extLst>
              </p:cNvPr>
              <p:cNvSpPr txBox="1"/>
              <p:nvPr/>
            </p:nvSpPr>
            <p:spPr>
              <a:xfrm>
                <a:off x="328568" y="4275791"/>
                <a:ext cx="4812144" cy="52322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2800" dirty="0">
                    <a:solidFill>
                      <a:srgbClr val="00B0F0"/>
                    </a:solidFill>
                  </a:rPr>
                  <a:t>U = (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dirty="0">
                    <a:solidFill>
                      <a:srgbClr val="00B0F0"/>
                    </a:solidFill>
                  </a:rPr>
                  <a:t> + R)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-1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 </a:t>
                </a:r>
                <a:r>
                  <a:rPr lang="en-US" sz="2800" dirty="0">
                    <a:solidFill>
                      <a:srgbClr val="00B0F0"/>
                    </a:solidFill>
                  </a:rPr>
                  <a:t>(R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US" sz="2800" dirty="0">
                    <a:solidFill>
                      <a:srgbClr val="00B0F0"/>
                    </a:solidFill>
                  </a:rPr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00B0F0"/>
                    </a:solidFill>
                  </a:rPr>
                  <a:t>(k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i</a:t>
                </a:r>
                <a:r>
                  <a:rPr lang="en-US" sz="2800" dirty="0">
                    <a:solidFill>
                      <a:srgbClr val="00B0F0"/>
                    </a:solidFill>
                  </a:rPr>
                  <a:t>))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EFF494-285A-432F-8547-89126DE08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8" y="4275791"/>
                <a:ext cx="4812144" cy="523220"/>
              </a:xfrm>
              <a:prstGeom prst="rect">
                <a:avLst/>
              </a:prstGeom>
              <a:blipFill>
                <a:blip r:embed="rId7"/>
                <a:stretch>
                  <a:fillRect l="-2528" t="-12500" b="-3068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ontent Placeholder 6">
            <a:extLst>
              <a:ext uri="{FF2B5EF4-FFF2-40B4-BE49-F238E27FC236}">
                <a16:creationId xmlns:a16="http://schemas.microsoft.com/office/drawing/2014/main" id="{75445491-1C93-4D3E-81A1-402AE911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831" y="3625577"/>
            <a:ext cx="6377032" cy="1626828"/>
          </a:xfrm>
        </p:spPr>
        <p:txBody>
          <a:bodyPr>
            <a:noAutofit/>
          </a:bodyPr>
          <a:lstStyle/>
          <a:p>
            <a:r>
              <a:rPr lang="en-US" sz="1600" b="1" i="1" dirty="0"/>
              <a:t>Implementation steps ONLINE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Obtain the current measurements of states, 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Estimate the states using Kalman filter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Compute the optimal finite horizon control sequence (u</a:t>
            </a:r>
            <a:r>
              <a:rPr lang="en-US" sz="1600" b="1" i="1" baseline="-25000" dirty="0"/>
              <a:t>k</a:t>
            </a:r>
            <a:r>
              <a:rPr lang="en-US" sz="1600" b="1" i="1" dirty="0"/>
              <a:t>, u</a:t>
            </a:r>
            <a:r>
              <a:rPr lang="en-US" sz="1600" b="1" i="1" baseline="-25000" dirty="0"/>
              <a:t>k+1</a:t>
            </a:r>
            <a:r>
              <a:rPr lang="en-US" sz="1600" b="1" i="1" dirty="0"/>
              <a:t>, …</a:t>
            </a:r>
            <a:r>
              <a:rPr lang="en-US" sz="1600" b="1" i="1" dirty="0" err="1"/>
              <a:t>u</a:t>
            </a:r>
            <a:r>
              <a:rPr lang="en-US" sz="1600" b="1" i="1" baseline="-25000" dirty="0" err="1"/>
              <a:t>M</a:t>
            </a:r>
            <a:r>
              <a:rPr lang="en-US" sz="1600" b="1" i="1" dirty="0"/>
              <a:t>)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Implement first move u</a:t>
            </a:r>
            <a:r>
              <a:rPr lang="en-US" sz="1600" b="1" i="1" baseline="-25000" dirty="0"/>
              <a:t>k</a:t>
            </a:r>
            <a:r>
              <a:rPr lang="en-US" sz="1600" b="1" i="1" dirty="0"/>
              <a:t> 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Repeat from Step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E062D0-7A99-4435-B659-423C855E55AE}"/>
              </a:ext>
            </a:extLst>
          </p:cNvPr>
          <p:cNvSpPr txBox="1"/>
          <p:nvPr/>
        </p:nvSpPr>
        <p:spPr>
          <a:xfrm>
            <a:off x="311563" y="5026367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B0F0"/>
                </a:solidFill>
              </a:rPr>
              <a:t>u</a:t>
            </a:r>
            <a:r>
              <a:rPr lang="en-US" sz="2800" baseline="-25000" dirty="0" err="1">
                <a:solidFill>
                  <a:srgbClr val="00B0F0"/>
                </a:solidFill>
              </a:rPr>
              <a:t>ki</a:t>
            </a:r>
            <a:r>
              <a:rPr lang="en-US" sz="2800" dirty="0">
                <a:solidFill>
                  <a:srgbClr val="00B0F0"/>
                </a:solidFill>
              </a:rPr>
              <a:t> = u </a:t>
            </a:r>
            <a:r>
              <a:rPr lang="en-US" sz="2800" baseline="-25000" dirty="0">
                <a:solidFill>
                  <a:srgbClr val="00B0F0"/>
                </a:solidFill>
              </a:rPr>
              <a:t>(ki-1)</a:t>
            </a:r>
            <a:r>
              <a:rPr lang="en-US" sz="2800" dirty="0">
                <a:solidFill>
                  <a:srgbClr val="00B0F0"/>
                </a:solidFill>
              </a:rPr>
              <a:t> + </a:t>
            </a:r>
            <a:r>
              <a:rPr lang="en-US" sz="2800" dirty="0">
                <a:solidFill>
                  <a:srgbClr val="00B0F0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00B0F0"/>
                </a:solidFill>
              </a:rPr>
              <a:t>u</a:t>
            </a:r>
            <a:r>
              <a:rPr lang="en-US" sz="2800" baseline="-25000" dirty="0">
                <a:solidFill>
                  <a:srgbClr val="00B0F0"/>
                </a:solidFill>
              </a:rPr>
              <a:t>ki</a:t>
            </a:r>
            <a:endParaRPr lang="en-US" sz="2800" dirty="0">
              <a:solidFill>
                <a:srgbClr val="C00000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9144A06-7EC6-4844-A3F4-5426B642E0B4}"/>
              </a:ext>
            </a:extLst>
          </p:cNvPr>
          <p:cNvGrpSpPr/>
          <p:nvPr/>
        </p:nvGrpSpPr>
        <p:grpSpPr>
          <a:xfrm>
            <a:off x="247650" y="5866312"/>
            <a:ext cx="7010400" cy="565613"/>
            <a:chOff x="247650" y="5866312"/>
            <a:chExt cx="7010400" cy="565613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D730598-60CC-441A-B527-32B0AE609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7650" y="5908050"/>
              <a:ext cx="7010400" cy="52387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B7C5-ECEA-4506-9281-D81FF372952C}"/>
                </a:ext>
              </a:extLst>
            </p:cNvPr>
            <p:cNvSpPr txBox="1"/>
            <p:nvPr/>
          </p:nvSpPr>
          <p:spPr>
            <a:xfrm>
              <a:off x="6404347" y="58663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^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D4BA4F8-DA39-49F2-9269-D6F3C663732D}"/>
              </a:ext>
            </a:extLst>
          </p:cNvPr>
          <p:cNvSpPr txBox="1"/>
          <p:nvPr/>
        </p:nvSpPr>
        <p:spPr>
          <a:xfrm>
            <a:off x="3647235" y="2685326"/>
            <a:ext cx="2049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R)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 = 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075998-979D-47DE-9D2F-E7D1E996680A}"/>
              </a:ext>
            </a:extLst>
          </p:cNvPr>
          <p:cNvSpPr txBox="1"/>
          <p:nvPr/>
        </p:nvSpPr>
        <p:spPr>
          <a:xfrm>
            <a:off x="2734640" y="5149892"/>
            <a:ext cx="1826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(first value in </a:t>
            </a:r>
            <a:r>
              <a:rPr lang="en-US" sz="1800" dirty="0">
                <a:solidFill>
                  <a:srgbClr val="C00000"/>
                </a:solidFill>
                <a:latin typeface="Symbol" panose="05050102010706020507" pitchFamily="18" charset="2"/>
              </a:rPr>
              <a:t>D</a:t>
            </a:r>
            <a:r>
              <a:rPr lang="en-US" sz="1800" dirty="0">
                <a:solidFill>
                  <a:srgbClr val="C00000"/>
                </a:solidFill>
              </a:rPr>
              <a:t>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1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4" grpId="0"/>
      <p:bldP spid="16" grpId="0"/>
      <p:bldP spid="29" grpId="0"/>
      <p:bldP spid="31" grpId="0" animBg="1"/>
      <p:bldP spid="33" grpId="0" build="p"/>
      <p:bldP spid="34" grpId="0"/>
      <p:bldP spid="42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C457-3B8E-4918-99DC-CE0F1E89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69892"/>
            <a:ext cx="9315450" cy="6559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419F-7AA5-499F-AB5F-D6C0ADE6F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16" y="941508"/>
            <a:ext cx="4648200" cy="584200"/>
          </a:xfrm>
        </p:spPr>
        <p:txBody>
          <a:bodyPr/>
          <a:lstStyle/>
          <a:p>
            <a:r>
              <a:rPr lang="en-US" dirty="0"/>
              <a:t>Double integrator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7AE11-3E76-4CD3-AAFA-B0BE09D37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706" y="253847"/>
            <a:ext cx="4329320" cy="12317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4EDF2-8594-459F-BE86-4BC60B7FB79F}"/>
                  </a:ext>
                </a:extLst>
              </p:cNvPr>
              <p:cNvSpPr txBox="1"/>
              <p:nvPr/>
            </p:nvSpPr>
            <p:spPr>
              <a:xfrm>
                <a:off x="3371850" y="3254687"/>
                <a:ext cx="54483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2800" dirty="0">
                    <a:solidFill>
                      <a:srgbClr val="00B0F0"/>
                    </a:solidFill>
                  </a:rPr>
                  <a:t>U = (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dirty="0">
                    <a:solidFill>
                      <a:srgbClr val="00B0F0"/>
                    </a:solidFill>
                  </a:rPr>
                  <a:t> + R)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-1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 </a:t>
                </a:r>
                <a:r>
                  <a:rPr lang="en-US" sz="2800" dirty="0">
                    <a:solidFill>
                      <a:srgbClr val="00B0F0"/>
                    </a:solidFill>
                  </a:rPr>
                  <a:t>(R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US" sz="2800" dirty="0">
                    <a:solidFill>
                      <a:srgbClr val="00B0F0"/>
                    </a:solidFill>
                  </a:rPr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00B0F0"/>
                    </a:solidFill>
                  </a:rPr>
                  <a:t>(k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i</a:t>
                </a:r>
                <a:r>
                  <a:rPr lang="en-US" sz="2800" dirty="0">
                    <a:solidFill>
                      <a:srgbClr val="00B0F0"/>
                    </a:solidFill>
                  </a:rPr>
                  <a:t>))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4EDF2-8594-459F-BE86-4BC60B7F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850" y="3254687"/>
                <a:ext cx="5448300" cy="523220"/>
              </a:xfrm>
              <a:prstGeom prst="rect">
                <a:avLst/>
              </a:prstGeom>
              <a:blipFill>
                <a:blip r:embed="rId3"/>
                <a:stretch>
                  <a:fillRect l="-2237" t="-15116" b="-325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97D7E45-62AB-4B47-9A27-ED0187F26166}"/>
              </a:ext>
            </a:extLst>
          </p:cNvPr>
          <p:cNvSpPr txBox="1"/>
          <p:nvPr/>
        </p:nvSpPr>
        <p:spPr>
          <a:xfrm>
            <a:off x="1935364" y="1580156"/>
            <a:ext cx="22565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Matrices to compute: </a:t>
            </a:r>
          </a:p>
          <a:p>
            <a:r>
              <a:rPr lang="en-US" dirty="0">
                <a:solidFill>
                  <a:srgbClr val="00B0F0"/>
                </a:solidFill>
                <a:latin typeface="Symbol" panose="05050102010706020507" pitchFamily="18" charset="2"/>
              </a:rPr>
              <a:t>F,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rgbClr val="00B0F0"/>
                </a:solidFill>
                <a:latin typeface="Symbol" panose="05050102010706020507" pitchFamily="18" charset="2"/>
              </a:rPr>
              <a:t>, </a:t>
            </a:r>
          </a:p>
          <a:p>
            <a:r>
              <a:rPr lang="en-US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baseline="30000" dirty="0">
                <a:solidFill>
                  <a:srgbClr val="00B0F0"/>
                </a:solidFill>
              </a:rPr>
              <a:t>T</a:t>
            </a:r>
            <a:r>
              <a:rPr lang="en-US" dirty="0">
                <a:solidFill>
                  <a:srgbClr val="00B0F0"/>
                </a:solidFill>
                <a:latin typeface="Symbol" panose="05050102010706020507" pitchFamily="18" charset="2"/>
              </a:rPr>
              <a:t>F, </a:t>
            </a:r>
          </a:p>
          <a:p>
            <a:r>
              <a:rPr lang="en-US" dirty="0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en-US" baseline="30000" dirty="0">
                <a:solidFill>
                  <a:srgbClr val="FF0000"/>
                </a:solidFill>
              </a:rPr>
              <a:t>T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baseline="-25000" dirty="0">
                <a:solidFill>
                  <a:srgbClr val="FF0000"/>
                </a:solidFill>
              </a:rPr>
              <a:t>s</a:t>
            </a:r>
            <a:r>
              <a:rPr lang="en-US" baseline="-25000" dirty="0">
                <a:solidFill>
                  <a:srgbClr val="00B0F0"/>
                </a:solidFill>
              </a:rPr>
              <a:t> </a:t>
            </a:r>
          </a:p>
          <a:p>
            <a:r>
              <a:rPr lang="en-US" dirty="0">
                <a:latin typeface="Symbol" panose="05050102010706020507" pitchFamily="18" charset="2"/>
              </a:rPr>
              <a:t>F</a:t>
            </a:r>
            <a:r>
              <a:rPr lang="en-US" baseline="30000" dirty="0"/>
              <a:t>T </a:t>
            </a:r>
            <a:r>
              <a:rPr lang="en-US" dirty="0"/>
              <a:t>F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83224D-DA3B-47CB-9596-F11D84A5DDB7}"/>
              </a:ext>
            </a:extLst>
          </p:cNvPr>
          <p:cNvGrpSpPr/>
          <p:nvPr/>
        </p:nvGrpSpPr>
        <p:grpSpPr>
          <a:xfrm>
            <a:off x="6805668" y="4266259"/>
            <a:ext cx="1879013" cy="875944"/>
            <a:chOff x="7660887" y="2716258"/>
            <a:chExt cx="2324015" cy="9525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8FF1AB7-961F-4AA2-AF50-1AA478EE1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22777" y="2716258"/>
              <a:ext cx="1762125" cy="9525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4E0AF5-5782-4381-8C79-C002BF12BDCF}"/>
                </a:ext>
              </a:extLst>
            </p:cNvPr>
            <p:cNvSpPr txBox="1"/>
            <p:nvPr/>
          </p:nvSpPr>
          <p:spPr>
            <a:xfrm>
              <a:off x="7660887" y="3003881"/>
              <a:ext cx="63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  =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8C9E18-59D5-4C6B-9336-0870E27E19CB}"/>
              </a:ext>
            </a:extLst>
          </p:cNvPr>
          <p:cNvGrpSpPr/>
          <p:nvPr/>
        </p:nvGrpSpPr>
        <p:grpSpPr>
          <a:xfrm>
            <a:off x="8803894" y="4266259"/>
            <a:ext cx="1513189" cy="875944"/>
            <a:chOff x="8546376" y="3963797"/>
            <a:chExt cx="1785884" cy="10287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019181-6FA2-4258-8540-A3E1C9F95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7335" y="3963797"/>
              <a:ext cx="1304925" cy="10287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206521-60EA-44BA-8314-12B582333895}"/>
                </a:ext>
              </a:extLst>
            </p:cNvPr>
            <p:cNvSpPr txBox="1"/>
            <p:nvPr/>
          </p:nvSpPr>
          <p:spPr>
            <a:xfrm>
              <a:off x="8546376" y="4224160"/>
              <a:ext cx="63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  =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1B8118-FDFE-4618-8DCD-D9DC8DAAA8D2}"/>
              </a:ext>
            </a:extLst>
          </p:cNvPr>
          <p:cNvGrpSpPr/>
          <p:nvPr/>
        </p:nvGrpSpPr>
        <p:grpSpPr>
          <a:xfrm>
            <a:off x="10330848" y="4334279"/>
            <a:ext cx="1681005" cy="647700"/>
            <a:chOff x="10151223" y="4192397"/>
            <a:chExt cx="1681005" cy="6477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79C837B-1EAF-4EB9-8DD5-DC42AC6C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46378" y="4192397"/>
              <a:ext cx="1085850" cy="6477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9F7F42-E433-4F46-9F55-179474B8BCD5}"/>
                </a:ext>
              </a:extLst>
            </p:cNvPr>
            <p:cNvSpPr txBox="1"/>
            <p:nvPr/>
          </p:nvSpPr>
          <p:spPr>
            <a:xfrm>
              <a:off x="10151223" y="4335952"/>
              <a:ext cx="622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  = 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E8EFF2E-1A96-46BB-B7EF-B32EE6670D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516" y="3890324"/>
            <a:ext cx="1433848" cy="15097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C0215B-0114-45DB-921B-AED5E7E283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808" y="3932476"/>
            <a:ext cx="4477874" cy="14254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80B557-B074-46E4-BA17-668B5055A847}"/>
              </a:ext>
            </a:extLst>
          </p:cNvPr>
          <p:cNvSpPr txBox="1"/>
          <p:nvPr/>
        </p:nvSpPr>
        <p:spPr>
          <a:xfrm>
            <a:off x="965628" y="572848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Np x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34D0A9-2895-4994-9E07-A6B64BD90640}"/>
              </a:ext>
            </a:extLst>
          </p:cNvPr>
          <p:cNvSpPr txBox="1"/>
          <p:nvPr/>
        </p:nvSpPr>
        <p:spPr>
          <a:xfrm>
            <a:off x="3921856" y="572535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Np x Nc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40BC49-B7B3-419B-AE6D-1B7823036C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5606" y="5391053"/>
            <a:ext cx="1858288" cy="7274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5A7B86-1272-4B57-A797-0C8663B78A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6937" y="6094684"/>
            <a:ext cx="4314133" cy="5045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DD6C0F-0C08-1D62-07AF-22C27AD79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51943" y="1738774"/>
            <a:ext cx="6418802" cy="12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8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build="p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12780</TotalTime>
  <Words>420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Symbol</vt:lpstr>
      <vt:lpstr>Office Theme</vt:lpstr>
      <vt:lpstr>Modern Control Theory</vt:lpstr>
      <vt:lpstr>RECAP</vt:lpstr>
      <vt:lpstr>Prediction using State space models (6/6)</vt:lpstr>
      <vt:lpstr>Cost function</vt:lpstr>
      <vt:lpstr>Unconstrained solution – SISO (1/2)</vt:lpstr>
      <vt:lpstr>Unconstrained solution – SISO (2/2)</vt:lpstr>
      <vt:lpstr>Example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Ranganathan</dc:creator>
  <cp:lastModifiedBy>Ranganathan Srinivasan</cp:lastModifiedBy>
  <cp:revision>392</cp:revision>
  <dcterms:created xsi:type="dcterms:W3CDTF">2021-09-16T08:41:24Z</dcterms:created>
  <dcterms:modified xsi:type="dcterms:W3CDTF">2022-10-19T04:03:53Z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2021-10-21T00:57:50Z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d9f3bbd7-cc93-4954-a982-b310b4a01300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</Properties>
</file>