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4" r:id="rId3"/>
    <p:sldId id="315" r:id="rId4"/>
    <p:sldId id="312" r:id="rId5"/>
    <p:sldId id="300" r:id="rId6"/>
    <p:sldId id="308" r:id="rId7"/>
    <p:sldId id="311" r:id="rId8"/>
    <p:sldId id="310" r:id="rId9"/>
    <p:sldId id="31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2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ADB1-0924-45D7-8E5D-BAEB9F647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0EEC3-4375-44D8-AB5F-AA9C29AF9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456E-97D2-44AF-93CD-7474ACDF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DFF2D-E0BE-4537-B0C8-730FC12C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1D2D-2C76-4DBE-89BD-577E997E0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D672D-4222-46F5-9774-81136EFE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C8DF-55ED-49E5-863A-E459376A5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E0F2-EAA8-4764-97B2-7882FA132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A6AD-DC61-44EB-9EBF-3D57FFD2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72B13-9BF9-424F-B67D-FC5A0BE9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7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E7A53-33FF-44A1-B6E1-EC7058C03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37323-5627-40F3-8C25-2099F19BC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8D660-8FF7-4E7B-9444-6D8D09EBD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B5B4A-CAB5-475C-B6D0-6D89ABC93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93F18-6B7B-440B-ADE6-6FD836BC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60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C7DF-94BD-4267-B183-FB2D225CC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CF0F-168C-4A18-A46D-C826CF96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3DB5-6540-4A5A-9204-70F81296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630A1-AFA7-4863-99B1-2F74806C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A6A-4247-4ACD-8864-320E49A5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06C5-4569-4B63-A961-4E43F9CAF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64748-7590-4238-9EEC-39F23A45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88F66-5AFD-4866-9BF1-78C0D81C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F236-F8C2-4AF7-9AC9-236CBF494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9326-4D95-41D3-86EA-32C697AA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C848-24F4-4364-B0E4-AC5AED0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F35A8-D571-4D46-ABCA-8DF76A1A9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BBBF-61DE-45ED-A7BE-7C509C7C9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14E8C-527B-4525-8E9E-F56F512A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28755-EEAF-409F-8CE7-C5F9355A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B06-FC11-4CCB-9AA8-36F4AD9F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51FA7-E6DC-41DE-8639-8D4CB803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3DA19-D98D-4B47-BA98-FD85AB04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FD333-77D1-44D2-9CE0-DF14697F6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0E24-AE4E-4AEA-B147-675ABEFB5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52AFD-27F4-4823-BC62-37D031784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9C779-CE37-4E71-9C9F-C3F864E9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8A67EA-F9AF-433F-BFC1-93619C7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BCD8D-18C4-46AF-8F2F-80FDE207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8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9216-C705-4E4B-A35D-5B4C61EE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5B8BB-2ED2-4E04-91AF-70DCDCF5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4DC39-DF96-47D3-ACE0-0F6A3986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C039-BD16-41F2-82B4-439F3644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D7A8D-7AE7-4144-BD6D-D8142B3A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56984-61EC-44FD-ACB3-3F4AD839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E20A4-6F6F-4DA8-9629-B92E3ACF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6F0C7-13CE-48C8-8C72-AA4048CB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B137-9A98-4697-B4D4-DF9C2C4F3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390BE-E189-466B-8FB8-4C9D19B69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182E4-60A7-4869-AF9C-4272F05F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A1B0-0FF3-44EB-8018-97FEFC6C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85D2-8F37-4274-A8CF-16292D5D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0450F-9203-4872-9850-4AA223B40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1D71F8-E43F-431B-8CE2-9E36E9561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F3A4DF-81B2-422D-B300-97AA9A62E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375E5-12EA-408E-870B-07569E819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DCF9C-E5EE-4F42-999B-872D4AA8C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2B3C9-EF85-41BA-9A3F-A5E923DB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0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04095-154D-433E-8A69-0E5FDA6F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D1A-5EF9-4C5A-A39D-6280A8279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C3AA1-9AE7-4B9D-BC6C-3101E65D9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DF2D-1F5C-4993-A1C3-7763D3A94D63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EB71D-0124-44CA-8630-090C2424C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2F2B-E88B-44AD-A3F5-67F38D59F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031CC-4CAC-40E3-882E-3EBD6BC31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6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48AE-38C1-49B3-A28B-9BBBE337B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Modern Control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E869E-4C8D-4A8C-AAC8-8A4CBECE3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366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Model Predict Control  - MPC – Lecture 9</a:t>
            </a:r>
          </a:p>
          <a:p>
            <a:r>
              <a:rPr lang="en-US" dirty="0"/>
              <a:t>Unconstrained Control move calculation - MIMO</a:t>
            </a:r>
          </a:p>
        </p:txBody>
      </p:sp>
    </p:spTree>
    <p:extLst>
      <p:ext uri="{BB962C8B-B14F-4D97-AF65-F5344CB8AC3E}">
        <p14:creationId xmlns:p14="http://schemas.microsoft.com/office/powerpoint/2010/main" val="257116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(6/6)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223811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y(k+1) = C x(k)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2D6F-AC03-44C3-820C-ED951A135A98}"/>
              </a:ext>
            </a:extLst>
          </p:cNvPr>
          <p:cNvSpPr txBox="1"/>
          <p:nvPr/>
        </p:nvSpPr>
        <p:spPr>
          <a:xfrm>
            <a:off x="6113356" y="1052833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51F471-70D6-4F2B-9FC2-30425F7B0C1B}"/>
              </a:ext>
            </a:extLst>
          </p:cNvPr>
          <p:cNvGrpSpPr/>
          <p:nvPr/>
        </p:nvGrpSpPr>
        <p:grpSpPr>
          <a:xfrm>
            <a:off x="3320010" y="2264868"/>
            <a:ext cx="1879013" cy="875944"/>
            <a:chOff x="7660887" y="2716258"/>
            <a:chExt cx="2324015" cy="9525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D6D6D10-225F-4BE2-9A78-11EBFB8D5C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2777" y="2716258"/>
              <a:ext cx="1762125" cy="952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9FD4001-7716-45DD-9786-EE52AA7CBBFB}"/>
                </a:ext>
              </a:extLst>
            </p:cNvPr>
            <p:cNvSpPr txBox="1"/>
            <p:nvPr/>
          </p:nvSpPr>
          <p:spPr>
            <a:xfrm>
              <a:off x="7660887" y="3003881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  = 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F01441-7005-48E5-B7D7-B6455BF1854B}"/>
              </a:ext>
            </a:extLst>
          </p:cNvPr>
          <p:cNvGrpSpPr/>
          <p:nvPr/>
        </p:nvGrpSpPr>
        <p:grpSpPr>
          <a:xfrm>
            <a:off x="6001826" y="2296205"/>
            <a:ext cx="1513189" cy="875944"/>
            <a:chOff x="8546376" y="3963797"/>
            <a:chExt cx="1785884" cy="102870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4CBE21A-9331-427A-AC65-79BC1F69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27335" y="3963797"/>
              <a:ext cx="1304925" cy="10287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372850-027A-4E17-91AD-3F4F87E6B184}"/>
                </a:ext>
              </a:extLst>
            </p:cNvPr>
            <p:cNvSpPr txBox="1"/>
            <p:nvPr/>
          </p:nvSpPr>
          <p:spPr>
            <a:xfrm>
              <a:off x="8546376" y="4224160"/>
              <a:ext cx="635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B  = 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D8D10F-A352-42CE-B174-174E6ED187B5}"/>
              </a:ext>
            </a:extLst>
          </p:cNvPr>
          <p:cNvGrpSpPr/>
          <p:nvPr/>
        </p:nvGrpSpPr>
        <p:grpSpPr>
          <a:xfrm>
            <a:off x="8263070" y="2373861"/>
            <a:ext cx="1681005" cy="647700"/>
            <a:chOff x="10151223" y="4192397"/>
            <a:chExt cx="1681005" cy="6477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8850AA1-781E-4756-AD45-AB3EAAE0B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746378" y="4192397"/>
              <a:ext cx="1085850" cy="6477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E41D73-BB29-4420-BC7C-0C8550F4CF42}"/>
                </a:ext>
              </a:extLst>
            </p:cNvPr>
            <p:cNvSpPr txBox="1"/>
            <p:nvPr/>
          </p:nvSpPr>
          <p:spPr>
            <a:xfrm>
              <a:off x="10151223" y="4335952"/>
              <a:ext cx="6222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  = </a:t>
              </a: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450288" y="3985595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458901-6C4A-416B-B30A-57A355CE83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7078" y="4947459"/>
            <a:ext cx="1433848" cy="15097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BDE13A-4835-422B-931F-E8BDDE04F1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6201" y="4987954"/>
            <a:ext cx="4477874" cy="14254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621D01-FFE7-4BDE-846A-53A9E57F21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0622" y="3540407"/>
            <a:ext cx="1656748" cy="12425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809387-65A7-422E-99D0-B298658C0E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86259" y="3478184"/>
            <a:ext cx="1891699" cy="12198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040664-8F64-4F71-8AAD-C0B2500B43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74054" y="3628522"/>
            <a:ext cx="4054191" cy="9876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0CCA37-20AB-407E-A801-119D917BFFF0}"/>
              </a:ext>
            </a:extLst>
          </p:cNvPr>
          <p:cNvSpPr txBox="1"/>
          <p:nvPr/>
        </p:nvSpPr>
        <p:spPr>
          <a:xfrm>
            <a:off x="2401745" y="577127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Np x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32065-9B30-4CCF-855F-283991CA1E34}"/>
              </a:ext>
            </a:extLst>
          </p:cNvPr>
          <p:cNvSpPr txBox="1"/>
          <p:nvPr/>
        </p:nvSpPr>
        <p:spPr>
          <a:xfrm>
            <a:off x="4886259" y="5771275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Np x Nc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E8223F3-AE64-45F5-B560-8C9BFEB8A8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4769" y="2444705"/>
            <a:ext cx="1858288" cy="72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4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25" grpId="0" build="p"/>
      <p:bldP spid="39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A93-DC5D-42C6-9545-C99ACFA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9388"/>
            <a:ext cx="10239375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Unconstrained solution – SISO (2/2)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F1C5-02CC-441B-9479-5ED3D23F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43" y="1764225"/>
            <a:ext cx="73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236FC-AA16-4032-AC3E-452565EC2C04}"/>
              </a:ext>
            </a:extLst>
          </p:cNvPr>
          <p:cNvSpPr txBox="1"/>
          <p:nvPr/>
        </p:nvSpPr>
        <p:spPr>
          <a:xfrm>
            <a:off x="1841488" y="194150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DC32-4255-44D7-9581-C7101ED3EF26}"/>
              </a:ext>
            </a:extLst>
          </p:cNvPr>
          <p:cNvSpPr txBox="1"/>
          <p:nvPr/>
        </p:nvSpPr>
        <p:spPr>
          <a:xfrm>
            <a:off x="3994254" y="18953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B57B8-21E3-46D1-A618-C4816EF33A65}"/>
              </a:ext>
            </a:extLst>
          </p:cNvPr>
          <p:cNvSpPr txBox="1"/>
          <p:nvPr/>
        </p:nvSpPr>
        <p:spPr>
          <a:xfrm>
            <a:off x="6643217" y="1958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17DACF-2245-42D0-B638-7950BE1C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97" y="1905187"/>
            <a:ext cx="1847850" cy="47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5B149-9FBC-4901-B9FC-322EB03F4A0E}"/>
              </a:ext>
            </a:extLst>
          </p:cNvPr>
          <p:cNvSpPr txBox="1"/>
          <p:nvPr/>
        </p:nvSpPr>
        <p:spPr>
          <a:xfrm>
            <a:off x="8976931" y="19483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/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blipFill>
                <a:blip r:embed="rId4"/>
                <a:stretch>
                  <a:fillRect l="-421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B0ABE-CB6C-41D3-8A33-1344AA647BA6}"/>
              </a:ext>
            </a:extLst>
          </p:cNvPr>
          <p:cNvGrpSpPr/>
          <p:nvPr/>
        </p:nvGrpSpPr>
        <p:grpSpPr>
          <a:xfrm>
            <a:off x="4401738" y="1854712"/>
            <a:ext cx="2200275" cy="542925"/>
            <a:chOff x="4401738" y="1854712"/>
            <a:chExt cx="2200275" cy="542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535734-720E-4037-B222-0F478E774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1738" y="1854712"/>
              <a:ext cx="2200275" cy="5429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4F2B3-7E07-4361-8A73-7BD84A4EBDFA}"/>
                </a:ext>
              </a:extLst>
            </p:cNvPr>
            <p:cNvSpPr txBox="1"/>
            <p:nvPr/>
          </p:nvSpPr>
          <p:spPr>
            <a:xfrm>
              <a:off x="5795918" y="18547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CFBB755-0ED7-4435-A04A-84DEB9FF5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164" y="1154122"/>
            <a:ext cx="9425233" cy="5547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066908-5CC1-4BD8-A419-796ABCD99342}"/>
              </a:ext>
            </a:extLst>
          </p:cNvPr>
          <p:cNvSpPr txBox="1"/>
          <p:nvPr/>
        </p:nvSpPr>
        <p:spPr>
          <a:xfrm>
            <a:off x="328568" y="3679103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 we 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/>
              <p:nvPr/>
            </p:nvSpPr>
            <p:spPr>
              <a:xfrm>
                <a:off x="328568" y="4285122"/>
                <a:ext cx="4812144" cy="52322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68" y="4285122"/>
                <a:ext cx="4812144" cy="523220"/>
              </a:xfrm>
              <a:prstGeom prst="rect">
                <a:avLst/>
              </a:prstGeom>
              <a:blipFill>
                <a:blip r:embed="rId7"/>
                <a:stretch>
                  <a:fillRect l="-2528" t="-13636" b="-30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75445491-1C93-4D3E-81A1-402AE91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831" y="3625577"/>
            <a:ext cx="6377032" cy="1626828"/>
          </a:xfrm>
        </p:spPr>
        <p:txBody>
          <a:bodyPr>
            <a:noAutofit/>
          </a:bodyPr>
          <a:lstStyle/>
          <a:p>
            <a:r>
              <a:rPr lang="en-US" sz="1600" b="1" i="1" dirty="0"/>
              <a:t>Implementation steps ONLINE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Obtain the current measurements of states,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Estimate the states using Kalman filter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Compute the optimal finite horizon control sequence (u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, u</a:t>
            </a:r>
            <a:r>
              <a:rPr lang="en-US" sz="1600" b="1" i="1" baseline="-25000" dirty="0"/>
              <a:t>k+1</a:t>
            </a:r>
            <a:r>
              <a:rPr lang="en-US" sz="1600" b="1" i="1" dirty="0"/>
              <a:t>, …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M</a:t>
            </a:r>
            <a:r>
              <a:rPr lang="en-US" sz="1600" b="1" i="1" dirty="0"/>
              <a:t>)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Implement first move 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Repeat from 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62D0-7A99-4435-B659-423C855E55AE}"/>
              </a:ext>
            </a:extLst>
          </p:cNvPr>
          <p:cNvSpPr txBox="1"/>
          <p:nvPr/>
        </p:nvSpPr>
        <p:spPr>
          <a:xfrm>
            <a:off x="311563" y="5026367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u</a:t>
            </a:r>
            <a:r>
              <a:rPr lang="en-US" sz="2800" baseline="-25000" dirty="0" err="1">
                <a:solidFill>
                  <a:srgbClr val="00B0F0"/>
                </a:solidFill>
              </a:rPr>
              <a:t>ki</a:t>
            </a:r>
            <a:r>
              <a:rPr lang="en-US" sz="2800" dirty="0">
                <a:solidFill>
                  <a:srgbClr val="00B0F0"/>
                </a:solidFill>
              </a:rPr>
              <a:t> = u </a:t>
            </a:r>
            <a:r>
              <a:rPr lang="en-US" sz="2800" baseline="-25000" dirty="0">
                <a:solidFill>
                  <a:srgbClr val="00B0F0"/>
                </a:solidFill>
              </a:rPr>
              <a:t>(ki-1)</a:t>
            </a:r>
            <a:r>
              <a:rPr lang="en-US" sz="2800" dirty="0">
                <a:solidFill>
                  <a:srgbClr val="00B0F0"/>
                </a:solidFill>
              </a:rPr>
              <a:t> + </a:t>
            </a:r>
            <a:r>
              <a:rPr lang="en-US" sz="2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00B0F0"/>
                </a:solidFill>
              </a:rPr>
              <a:t>u</a:t>
            </a:r>
            <a:r>
              <a:rPr lang="en-US" sz="2800" baseline="-25000" dirty="0">
                <a:solidFill>
                  <a:srgbClr val="00B0F0"/>
                </a:solidFill>
              </a:rPr>
              <a:t>ki</a:t>
            </a:r>
            <a:endParaRPr lang="en-US" sz="2800" dirty="0">
              <a:solidFill>
                <a:srgbClr val="C00000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9144A06-7EC6-4844-A3F4-5426B642E0B4}"/>
              </a:ext>
            </a:extLst>
          </p:cNvPr>
          <p:cNvGrpSpPr/>
          <p:nvPr/>
        </p:nvGrpSpPr>
        <p:grpSpPr>
          <a:xfrm>
            <a:off x="247650" y="5866312"/>
            <a:ext cx="7010400" cy="565613"/>
            <a:chOff x="247650" y="5866312"/>
            <a:chExt cx="7010400" cy="565613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D730598-60CC-441A-B527-32B0AE609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7650" y="5908050"/>
              <a:ext cx="7010400" cy="52387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24AB7C5-ECEA-4506-9281-D81FF372952C}"/>
                </a:ext>
              </a:extLst>
            </p:cNvPr>
            <p:cNvSpPr txBox="1"/>
            <p:nvPr/>
          </p:nvSpPr>
          <p:spPr>
            <a:xfrm>
              <a:off x="6404347" y="58663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FD4BA4F8-DA39-49F2-9269-D6F3C663732D}"/>
              </a:ext>
            </a:extLst>
          </p:cNvPr>
          <p:cNvSpPr txBox="1"/>
          <p:nvPr/>
        </p:nvSpPr>
        <p:spPr>
          <a:xfrm>
            <a:off x="3647235" y="2685326"/>
            <a:ext cx="204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R)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=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75998-979D-47DE-9D2F-E7D1E996680A}"/>
              </a:ext>
            </a:extLst>
          </p:cNvPr>
          <p:cNvSpPr txBox="1"/>
          <p:nvPr/>
        </p:nvSpPr>
        <p:spPr>
          <a:xfrm>
            <a:off x="2734640" y="5149892"/>
            <a:ext cx="1826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(first value in </a:t>
            </a:r>
            <a:r>
              <a:rPr lang="en-US" sz="1800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C00000"/>
                </a:solidFill>
              </a:rPr>
              <a:t>U)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E673106-9A07-423F-8E7A-A715CC49BFA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5850" y="780810"/>
            <a:ext cx="5105962" cy="361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6" grpId="0"/>
      <p:bldP spid="29" grpId="0"/>
      <p:bldP spid="31" grpId="0" animBg="1"/>
      <p:bldP spid="33" grpId="0" build="p"/>
      <p:bldP spid="34" grpId="0"/>
      <p:bldP spid="42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5F69-ED6B-41E8-B70C-F8F2D178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" y="65087"/>
            <a:ext cx="10601325" cy="61595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- MIMO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701E-12C2-408B-8DAB-528F530A6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63" y="779766"/>
            <a:ext cx="5762626" cy="1004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 inputs, q outputs and n1 states</a:t>
            </a:r>
          </a:p>
          <a:p>
            <a:pPr marL="0" indent="0">
              <a:buNone/>
            </a:pPr>
            <a:r>
              <a:rPr lang="en-US" dirty="0"/>
              <a:t>For good control q &lt;=m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3D55F-E337-414D-97AF-87C8CD70F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5" y="1749784"/>
            <a:ext cx="6724651" cy="10925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DABEB-1B42-469B-B9A8-34B5F358637B}"/>
              </a:ext>
            </a:extLst>
          </p:cNvPr>
          <p:cNvSpPr txBox="1"/>
          <p:nvPr/>
        </p:nvSpPr>
        <p:spPr>
          <a:xfrm>
            <a:off x="7391400" y="1878555"/>
            <a:ext cx="294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w(k) is integrated white noise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9E3CA4-08B5-470E-9974-092FC3473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247887"/>
            <a:ext cx="2295525" cy="373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305EF-6EE0-47C1-A96D-302A4B6EA4F3}"/>
              </a:ext>
            </a:extLst>
          </p:cNvPr>
          <p:cNvSpPr txBox="1"/>
          <p:nvPr/>
        </p:nvSpPr>
        <p:spPr>
          <a:xfrm>
            <a:off x="318482" y="2915021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 is n1 x n1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888CF9-2DE5-4C7B-9361-2FDA6E9A358E}"/>
              </a:ext>
            </a:extLst>
          </p:cNvPr>
          <p:cNvSpPr txBox="1"/>
          <p:nvPr/>
        </p:nvSpPr>
        <p:spPr>
          <a:xfrm>
            <a:off x="1751888" y="291502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Bm is n1 x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48DDA9-D15D-464E-9177-B515BF392C68}"/>
              </a:ext>
            </a:extLst>
          </p:cNvPr>
          <p:cNvSpPr txBox="1"/>
          <p:nvPr/>
        </p:nvSpPr>
        <p:spPr>
          <a:xfrm>
            <a:off x="3185294" y="2967408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Bd is n1 x 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5F42B-64D8-435C-873D-A740704B495B}"/>
              </a:ext>
            </a:extLst>
          </p:cNvPr>
          <p:cNvSpPr txBox="1"/>
          <p:nvPr/>
        </p:nvSpPr>
        <p:spPr>
          <a:xfrm>
            <a:off x="4493665" y="29713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Cm is q x n1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8F55AF-404C-45C2-8335-DAFD1FB9ACCA}"/>
              </a:ext>
            </a:extLst>
          </p:cNvPr>
          <p:cNvSpPr txBox="1"/>
          <p:nvPr/>
        </p:nvSpPr>
        <p:spPr>
          <a:xfrm>
            <a:off x="1394807" y="337681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 is m x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C9105B-4B51-4CEB-B2C6-D44E5560FBFB}"/>
              </a:ext>
            </a:extLst>
          </p:cNvPr>
          <p:cNvSpPr txBox="1"/>
          <p:nvPr/>
        </p:nvSpPr>
        <p:spPr>
          <a:xfrm>
            <a:off x="2777970" y="337574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is q x 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3A9B23-8D15-49E3-B1CF-1119C940E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7" y="3879283"/>
            <a:ext cx="2814583" cy="27277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625207-87AB-41CF-BFE2-56D84DD55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27" y="4324184"/>
            <a:ext cx="2558068" cy="3494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0C6B0A8-6E13-4B4E-AA9C-69ACDCF580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195" y="4782979"/>
            <a:ext cx="2776288" cy="34946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297A3DC-83A0-4E0B-BC28-8806B2353B35}"/>
              </a:ext>
            </a:extLst>
          </p:cNvPr>
          <p:cNvGrpSpPr/>
          <p:nvPr/>
        </p:nvGrpSpPr>
        <p:grpSpPr>
          <a:xfrm>
            <a:off x="3839479" y="3743162"/>
            <a:ext cx="7341757" cy="615951"/>
            <a:chOff x="3740279" y="4394165"/>
            <a:chExt cx="7341757" cy="6159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C217BC7-448D-4BA1-8347-E82163CF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40279" y="4394165"/>
              <a:ext cx="5866483" cy="61595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8EF521F-67FF-4244-9D79-998FD3AB1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624489" y="4394165"/>
              <a:ext cx="1457547" cy="615951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C5DD3F01-FA3B-44C9-90CE-6917A26CB9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9479" y="4427292"/>
            <a:ext cx="3208442" cy="71137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C0B3AE9-8A55-4955-A28D-E0FE7285EB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479" y="5261802"/>
            <a:ext cx="4412212" cy="42164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C53AA8D-6C07-4AE6-80A6-E3F4260020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51551" y="5261802"/>
            <a:ext cx="1641403" cy="42164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BC37F15-22BD-4FC0-AD16-44C0BD2F9C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59329" y="5741022"/>
            <a:ext cx="3518909" cy="7246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9E1EE9-B15B-4297-9907-CBAEC729D4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8238" y="5956789"/>
            <a:ext cx="3345316" cy="42364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D07611D-F958-429E-84CE-B053A582AA02}"/>
              </a:ext>
            </a:extLst>
          </p:cNvPr>
          <p:cNvSpPr txBox="1"/>
          <p:nvPr/>
        </p:nvSpPr>
        <p:spPr>
          <a:xfrm>
            <a:off x="575657" y="5819364"/>
            <a:ext cx="1487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Augmented</a:t>
            </a:r>
          </a:p>
          <a:p>
            <a:r>
              <a:rPr lang="en-US" dirty="0">
                <a:solidFill>
                  <a:srgbClr val="C00000"/>
                </a:solidFill>
              </a:rPr>
              <a:t>‘q’ </a:t>
            </a:r>
            <a:r>
              <a:rPr lang="en-US" dirty="0">
                <a:solidFill>
                  <a:srgbClr val="00B0F0"/>
                </a:solidFill>
              </a:rPr>
              <a:t>Integrators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EEC30D-1623-48F8-88DB-7031189D2058}"/>
              </a:ext>
            </a:extLst>
          </p:cNvPr>
          <p:cNvSpPr txBox="1"/>
          <p:nvPr/>
        </p:nvSpPr>
        <p:spPr>
          <a:xfrm>
            <a:off x="378103" y="5287958"/>
            <a:ext cx="20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Incremental form</a:t>
            </a:r>
          </a:p>
        </p:txBody>
      </p:sp>
    </p:spTree>
    <p:extLst>
      <p:ext uri="{BB962C8B-B14F-4D97-AF65-F5344CB8AC3E}">
        <p14:creationId xmlns:p14="http://schemas.microsoft.com/office/powerpoint/2010/main" val="389540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9" grpId="0"/>
      <p:bldP spid="10" grpId="0"/>
      <p:bldP spid="11" grpId="0"/>
      <p:bldP spid="12" grpId="0"/>
      <p:bldP spid="13" grpId="0"/>
      <p:bldP spid="14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7B2D-8157-4D81-9FF9-8B4BCE94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78" y="87157"/>
            <a:ext cx="10190356" cy="593880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Prediction using State space models - MIMO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D44F8-37D9-4148-BAD5-6A56CD974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703" y="852124"/>
            <a:ext cx="3819525" cy="523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9D85CF-E1B2-4019-B871-C643464E5EBF}"/>
              </a:ext>
            </a:extLst>
          </p:cNvPr>
          <p:cNvSpPr txBox="1"/>
          <p:nvPr/>
        </p:nvSpPr>
        <p:spPr>
          <a:xfrm>
            <a:off x="8194703" y="1564051"/>
            <a:ext cx="223811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/>
              <a:t>y(k+1) = C x(k)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8C2D6F-AC03-44C3-820C-ED951A135A98}"/>
              </a:ext>
            </a:extLst>
          </p:cNvPr>
          <p:cNvSpPr txBox="1"/>
          <p:nvPr/>
        </p:nvSpPr>
        <p:spPr>
          <a:xfrm>
            <a:off x="6264807" y="1014150"/>
            <a:ext cx="1858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System in incremental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BF3FE-67DA-4764-B236-E2CFFDD3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561" y="975467"/>
            <a:ext cx="3819525" cy="9269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B883BD0-319C-4D30-8344-B2DFBC8F8D4C}"/>
              </a:ext>
            </a:extLst>
          </p:cNvPr>
          <p:cNvSpPr txBox="1"/>
          <p:nvPr/>
        </p:nvSpPr>
        <p:spPr>
          <a:xfrm>
            <a:off x="121624" y="1022056"/>
            <a:ext cx="1729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System</a:t>
            </a:r>
          </a:p>
          <a:p>
            <a:pPr algn="ctr"/>
            <a:r>
              <a:rPr lang="en-US" sz="2000" dirty="0"/>
              <a:t>representation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352D8-DA24-4B5B-8154-B713283D1D6F}"/>
              </a:ext>
            </a:extLst>
          </p:cNvPr>
          <p:cNvSpPr/>
          <p:nvPr/>
        </p:nvSpPr>
        <p:spPr>
          <a:xfrm>
            <a:off x="5703014" y="1077112"/>
            <a:ext cx="597625" cy="2602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FE8886B-A03F-4B18-AB1A-FCBBB17E4D44}"/>
              </a:ext>
            </a:extLst>
          </p:cNvPr>
          <p:cNvSpPr txBox="1">
            <a:spLocks/>
          </p:cNvSpPr>
          <p:nvPr/>
        </p:nvSpPr>
        <p:spPr>
          <a:xfrm>
            <a:off x="313844" y="2631627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q*</a:t>
            </a:r>
            <a:r>
              <a:rPr lang="en-US" dirty="0" err="1"/>
              <a:t>NpX</a:t>
            </a:r>
            <a:r>
              <a:rPr lang="en-US" dirty="0"/>
              <a:t> 1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A458901-6C4A-416B-B30A-57A355CE8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78" y="4947459"/>
            <a:ext cx="1433848" cy="150971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BDE13A-4835-422B-931F-E8BDDE04F1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8383" y="4895978"/>
            <a:ext cx="4904433" cy="156119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621D01-FFE7-4BDE-846A-53A9E57F21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4178" y="2186439"/>
            <a:ext cx="1656748" cy="124256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4809387-65A7-422E-99D0-B298658C0E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5138" y="2220132"/>
            <a:ext cx="1891699" cy="12198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0040664-8F64-4F71-8AAD-C0B2500B43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8904" y="3657557"/>
            <a:ext cx="4054191" cy="987638"/>
          </a:xfrm>
          <a:prstGeom prst="rect">
            <a:avLst/>
          </a:prstGeom>
          <a:ln>
            <a:solidFill>
              <a:schemeClr val="accent2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0CCA37-20AB-407E-A801-119D917BFFF0}"/>
              </a:ext>
            </a:extLst>
          </p:cNvPr>
          <p:cNvSpPr txBox="1"/>
          <p:nvPr/>
        </p:nvSpPr>
        <p:spPr>
          <a:xfrm>
            <a:off x="1851328" y="5835944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(q*Np x (n1+q)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732065-9B30-4CCF-855F-283991CA1E34}"/>
              </a:ext>
            </a:extLst>
          </p:cNvPr>
          <p:cNvSpPr txBox="1"/>
          <p:nvPr/>
        </p:nvSpPr>
        <p:spPr>
          <a:xfrm>
            <a:off x="4512768" y="5835944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q*Np x m*Nc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F9B878B-B733-4EE4-A8C7-EAE8E1D99641}"/>
              </a:ext>
            </a:extLst>
          </p:cNvPr>
          <p:cNvSpPr txBox="1">
            <a:spLocks/>
          </p:cNvSpPr>
          <p:nvPr/>
        </p:nvSpPr>
        <p:spPr>
          <a:xfrm>
            <a:off x="4702666" y="2624829"/>
            <a:ext cx="2307251" cy="70788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Output Prediction equation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m*Nc X 1</a:t>
            </a:r>
          </a:p>
        </p:txBody>
      </p:sp>
    </p:spTree>
    <p:extLst>
      <p:ext uri="{BB962C8B-B14F-4D97-AF65-F5344CB8AC3E}">
        <p14:creationId xmlns:p14="http://schemas.microsoft.com/office/powerpoint/2010/main" val="5518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/>
      <p:bldP spid="9" grpId="0" animBg="1"/>
      <p:bldP spid="25" grpId="0" build="p"/>
      <p:bldP spid="39" grpId="0"/>
      <p:bldP spid="40" grpId="0"/>
      <p:bldP spid="2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EA817-7685-4A28-9D44-440009FB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27282"/>
            <a:ext cx="9525000" cy="511175"/>
          </a:xfrm>
        </p:spPr>
        <p:txBody>
          <a:bodyPr>
            <a:normAutofit fontScale="90000"/>
          </a:bodyPr>
          <a:lstStyle/>
          <a:p>
            <a:r>
              <a:rPr lang="en-US" dirty="0"/>
              <a:t>Cost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93A5-6D9B-4918-B026-FE4208D43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3" y="844429"/>
            <a:ext cx="5876925" cy="90805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Minimize the error between set-point and predicted response at all steps</a:t>
            </a:r>
          </a:p>
          <a:p>
            <a:pPr lvl="1"/>
            <a:r>
              <a:rPr lang="en-US" sz="1800" dirty="0"/>
              <a:t>This leads faster response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F2D823A-6DC2-4D2D-8FDE-EDF10B6FBCE7}"/>
              </a:ext>
            </a:extLst>
          </p:cNvPr>
          <p:cNvSpPr txBox="1">
            <a:spLocks/>
          </p:cNvSpPr>
          <p:nvPr/>
        </p:nvSpPr>
        <p:spPr>
          <a:xfrm>
            <a:off x="351060" y="1852040"/>
            <a:ext cx="5628230" cy="125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800" dirty="0"/>
              <a:t>Minimize the control that minimized the error between set-point and predicted response at all steps</a:t>
            </a:r>
          </a:p>
          <a:p>
            <a:pPr marL="0" indent="0">
              <a:buNone/>
            </a:pPr>
            <a:r>
              <a:rPr lang="en-US" sz="1800" dirty="0"/>
              <a:t>	This leads trade off between faster response and 	use of input energy/ </a:t>
            </a:r>
          </a:p>
          <a:p>
            <a:pPr marL="0" indent="0">
              <a:buNone/>
            </a:pPr>
            <a:r>
              <a:rPr lang="en-US" sz="1800" dirty="0"/>
              <a:t>	constraints on rate of change of input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8F9210-600F-4182-AE5C-93C4766AC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3659381"/>
            <a:ext cx="5105962" cy="3613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661211-15CD-4C82-ACE4-A7EE48C95881}"/>
              </a:ext>
            </a:extLst>
          </p:cNvPr>
          <p:cNvSpPr txBox="1"/>
          <p:nvPr/>
        </p:nvSpPr>
        <p:spPr>
          <a:xfrm>
            <a:off x="847725" y="4574312"/>
            <a:ext cx="655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MIMO system: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Y = step prediction for output (q*Np x 1)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Rs = Set-point trajectory into the future (q*Np x 1)</a:t>
            </a:r>
          </a:p>
          <a:p>
            <a:r>
              <a:rPr lang="en-US" sz="2000" b="1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000" b="1" dirty="0">
                <a:solidFill>
                  <a:srgbClr val="00B0F0"/>
                </a:solidFill>
              </a:rPr>
              <a:t>u = Nc future control moves (m*Nc x 1)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R – penalty on control move (m*Nc x m*Nc 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1D7EF1-0248-410F-ABAB-6F78BC94B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730" y="430974"/>
            <a:ext cx="5641210" cy="42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A93-DC5D-42C6-9545-C99ACFA52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79388"/>
            <a:ext cx="10239375" cy="501649"/>
          </a:xfrm>
        </p:spPr>
        <p:txBody>
          <a:bodyPr>
            <a:normAutofit fontScale="90000"/>
          </a:bodyPr>
          <a:lstStyle/>
          <a:p>
            <a:r>
              <a:rPr lang="en-US" dirty="0"/>
              <a:t>Unconstrained solution – MIMO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F1C5-02CC-441B-9479-5ED3D23F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243" y="1764225"/>
            <a:ext cx="733425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7236FC-AA16-4032-AC3E-452565EC2C04}"/>
              </a:ext>
            </a:extLst>
          </p:cNvPr>
          <p:cNvSpPr txBox="1"/>
          <p:nvPr/>
        </p:nvSpPr>
        <p:spPr>
          <a:xfrm>
            <a:off x="1841488" y="1941509"/>
            <a:ext cx="67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DC32-4255-44D7-9581-C7101ED3EF26}"/>
              </a:ext>
            </a:extLst>
          </p:cNvPr>
          <p:cNvSpPr txBox="1"/>
          <p:nvPr/>
        </p:nvSpPr>
        <p:spPr>
          <a:xfrm>
            <a:off x="3994254" y="189534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B57B8-21E3-46D1-A618-C4816EF33A65}"/>
              </a:ext>
            </a:extLst>
          </p:cNvPr>
          <p:cNvSpPr txBox="1"/>
          <p:nvPr/>
        </p:nvSpPr>
        <p:spPr>
          <a:xfrm>
            <a:off x="6643217" y="195864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17DACF-2245-42D0-B638-7950BE1C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497" y="1905187"/>
            <a:ext cx="1847850" cy="476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DD5B149-9FBC-4901-B9FC-322EB03F4A0E}"/>
              </a:ext>
            </a:extLst>
          </p:cNvPr>
          <p:cNvSpPr txBox="1"/>
          <p:nvPr/>
        </p:nvSpPr>
        <p:spPr>
          <a:xfrm>
            <a:off x="8976931" y="194837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= 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/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Symbol" panose="05050102010706020507" pitchFamily="18" charset="2"/>
                  </a:rPr>
                  <a:t>F</a:t>
                </a:r>
                <a:r>
                  <a:rPr lang="en-US" sz="2400" baseline="30000" dirty="0"/>
                  <a:t>T </a:t>
                </a:r>
                <a:r>
                  <a:rPr lang="en-US" sz="2400" dirty="0"/>
                  <a:t>(R</a:t>
                </a:r>
                <a:r>
                  <a:rPr lang="en-US" sz="2400" baseline="-25000" dirty="0"/>
                  <a:t>s</a:t>
                </a:r>
                <a:r>
                  <a:rPr lang="en-US" sz="2400" dirty="0"/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(k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))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14FB8-0D8B-4EA3-99F1-6D3F37CA5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789" y="2689461"/>
                <a:ext cx="2168868" cy="461665"/>
              </a:xfrm>
              <a:prstGeom prst="rect">
                <a:avLst/>
              </a:prstGeom>
              <a:blipFill>
                <a:blip r:embed="rId4"/>
                <a:stretch>
                  <a:fillRect l="-4213" t="-131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4AB0ABE-CB6C-41D3-8A33-1344AA647BA6}"/>
              </a:ext>
            </a:extLst>
          </p:cNvPr>
          <p:cNvGrpSpPr/>
          <p:nvPr/>
        </p:nvGrpSpPr>
        <p:grpSpPr>
          <a:xfrm>
            <a:off x="4401738" y="1854712"/>
            <a:ext cx="2200275" cy="542925"/>
            <a:chOff x="4401738" y="1854712"/>
            <a:chExt cx="2200275" cy="5429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D535734-720E-4037-B222-0F478E774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01738" y="1854712"/>
              <a:ext cx="2200275" cy="5429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4F2B3-7E07-4361-8A73-7BD84A4EBDFA}"/>
                </a:ext>
              </a:extLst>
            </p:cNvPr>
            <p:cNvSpPr txBox="1"/>
            <p:nvPr/>
          </p:nvSpPr>
          <p:spPr>
            <a:xfrm>
              <a:off x="5795918" y="185471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^</a:t>
              </a: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6CFBB755-0ED7-4435-A04A-84DEB9FF51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383" y="845122"/>
            <a:ext cx="9425233" cy="55478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F066908-5CC1-4BD8-A419-796ABCD99342}"/>
              </a:ext>
            </a:extLst>
          </p:cNvPr>
          <p:cNvSpPr txBox="1"/>
          <p:nvPr/>
        </p:nvSpPr>
        <p:spPr>
          <a:xfrm>
            <a:off x="314981" y="3390726"/>
            <a:ext cx="2199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Solving for </a:t>
            </a:r>
            <a:r>
              <a:rPr lang="en-US" dirty="0">
                <a:latin typeface="Symbol" panose="05050102010706020507" pitchFamily="18" charset="2"/>
              </a:rPr>
              <a:t>D</a:t>
            </a:r>
            <a:r>
              <a:rPr lang="en-US" dirty="0"/>
              <a:t>U we 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/>
              <p:nvPr/>
            </p:nvSpPr>
            <p:spPr>
              <a:xfrm>
                <a:off x="314981" y="3987414"/>
                <a:ext cx="4812144" cy="523220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EFF494-285A-432F-8547-89126DE08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1" y="3987414"/>
                <a:ext cx="4812144" cy="523220"/>
              </a:xfrm>
              <a:prstGeom prst="rect">
                <a:avLst/>
              </a:prstGeom>
              <a:blipFill>
                <a:blip r:embed="rId7"/>
                <a:stretch>
                  <a:fillRect l="-2528" t="-12500" b="-30682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75445491-1C93-4D3E-81A1-402AE91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8831" y="3494515"/>
            <a:ext cx="6377032" cy="1626828"/>
          </a:xfrm>
        </p:spPr>
        <p:txBody>
          <a:bodyPr>
            <a:noAutofit/>
          </a:bodyPr>
          <a:lstStyle/>
          <a:p>
            <a:r>
              <a:rPr lang="en-US" sz="1600" b="1" i="1" dirty="0"/>
              <a:t>Implementation steps ONLINE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Obtain the current measurements of states, 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Estimate the states using Kalman filter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Compute the optimal finite horizon control sequence (u</a:t>
            </a:r>
            <a:r>
              <a:rPr lang="en-US" sz="1600" b="1" i="1" baseline="-25000" dirty="0"/>
              <a:t>k</a:t>
            </a:r>
            <a:r>
              <a:rPr lang="en-US" sz="1600" b="1" i="1" dirty="0"/>
              <a:t>, u</a:t>
            </a:r>
            <a:r>
              <a:rPr lang="en-US" sz="1600" b="1" i="1" baseline="-25000" dirty="0"/>
              <a:t>k+1</a:t>
            </a:r>
            <a:r>
              <a:rPr lang="en-US" sz="1600" b="1" i="1" dirty="0"/>
              <a:t>, …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M</a:t>
            </a:r>
            <a:r>
              <a:rPr lang="en-US" sz="1600" b="1" i="1" dirty="0"/>
              <a:t>)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Implement first move </a:t>
            </a:r>
            <a:r>
              <a:rPr lang="en-US" sz="1600" b="1" i="1" dirty="0" err="1"/>
              <a:t>u</a:t>
            </a:r>
            <a:r>
              <a:rPr lang="en-US" sz="1600" b="1" i="1" baseline="-25000" dirty="0" err="1"/>
              <a:t>k</a:t>
            </a:r>
            <a:r>
              <a:rPr lang="en-US" sz="1600" b="1" i="1" dirty="0"/>
              <a:t> for each of the inputs</a:t>
            </a:r>
          </a:p>
          <a:p>
            <a:pPr marL="514350" indent="-514350">
              <a:buAutoNum type="arabicPeriod"/>
            </a:pPr>
            <a:r>
              <a:rPr lang="en-US" sz="1600" b="1" i="1" dirty="0"/>
              <a:t>Repeat from Step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E062D0-7A99-4435-B659-423C855E55AE}"/>
              </a:ext>
            </a:extLst>
          </p:cNvPr>
          <p:cNvSpPr txBox="1"/>
          <p:nvPr/>
        </p:nvSpPr>
        <p:spPr>
          <a:xfrm>
            <a:off x="297976" y="4737990"/>
            <a:ext cx="2569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solidFill>
                  <a:srgbClr val="00B0F0"/>
                </a:solidFill>
              </a:rPr>
              <a:t>u</a:t>
            </a:r>
            <a:r>
              <a:rPr lang="en-US" sz="2800" baseline="-25000" dirty="0" err="1">
                <a:solidFill>
                  <a:srgbClr val="00B0F0"/>
                </a:solidFill>
              </a:rPr>
              <a:t>ki</a:t>
            </a:r>
            <a:r>
              <a:rPr lang="en-US" sz="2800" dirty="0">
                <a:solidFill>
                  <a:srgbClr val="00B0F0"/>
                </a:solidFill>
              </a:rPr>
              <a:t> = u </a:t>
            </a:r>
            <a:r>
              <a:rPr lang="en-US" sz="2800" baseline="-25000" dirty="0">
                <a:solidFill>
                  <a:srgbClr val="00B0F0"/>
                </a:solidFill>
              </a:rPr>
              <a:t>(ki-1)</a:t>
            </a:r>
            <a:r>
              <a:rPr lang="en-US" sz="2800" dirty="0">
                <a:solidFill>
                  <a:srgbClr val="00B0F0"/>
                </a:solidFill>
              </a:rPr>
              <a:t> + </a:t>
            </a:r>
            <a:r>
              <a:rPr lang="en-US" sz="2800" dirty="0">
                <a:solidFill>
                  <a:srgbClr val="00B0F0"/>
                </a:solidFill>
                <a:latin typeface="Symbol" panose="05050102010706020507" pitchFamily="18" charset="2"/>
              </a:rPr>
              <a:t>D</a:t>
            </a:r>
            <a:r>
              <a:rPr lang="en-US" sz="2800" dirty="0">
                <a:solidFill>
                  <a:srgbClr val="00B0F0"/>
                </a:solidFill>
              </a:rPr>
              <a:t>u</a:t>
            </a:r>
            <a:r>
              <a:rPr lang="en-US" sz="2800" baseline="-25000" dirty="0">
                <a:solidFill>
                  <a:srgbClr val="00B0F0"/>
                </a:solidFill>
              </a:rPr>
              <a:t>ki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4BA4F8-DA39-49F2-9269-D6F3C663732D}"/>
              </a:ext>
            </a:extLst>
          </p:cNvPr>
          <p:cNvSpPr txBox="1"/>
          <p:nvPr/>
        </p:nvSpPr>
        <p:spPr>
          <a:xfrm>
            <a:off x="3647235" y="2685326"/>
            <a:ext cx="20490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F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R)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 = 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075998-979D-47DE-9D2F-E7D1E996680A}"/>
              </a:ext>
            </a:extLst>
          </p:cNvPr>
          <p:cNvSpPr txBox="1"/>
          <p:nvPr/>
        </p:nvSpPr>
        <p:spPr>
          <a:xfrm>
            <a:off x="2721052" y="4861515"/>
            <a:ext cx="2049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(first m value in </a:t>
            </a:r>
            <a:r>
              <a:rPr lang="en-US" sz="1800" dirty="0">
                <a:solidFill>
                  <a:srgbClr val="C00000"/>
                </a:solidFill>
                <a:latin typeface="Symbol" panose="05050102010706020507" pitchFamily="18" charset="2"/>
              </a:rPr>
              <a:t>D</a:t>
            </a:r>
            <a:r>
              <a:rPr lang="en-US" sz="1800" dirty="0">
                <a:solidFill>
                  <a:srgbClr val="C00000"/>
                </a:solidFill>
              </a:rPr>
              <a:t>U)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F4AB-3DA3-44AB-8D46-26D67FB886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81" y="5469663"/>
            <a:ext cx="9096648" cy="9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4" grpId="0"/>
      <p:bldP spid="16" grpId="0"/>
      <p:bldP spid="29" grpId="0"/>
      <p:bldP spid="31" grpId="0" animBg="1"/>
      <p:bldP spid="33" grpId="0" build="p"/>
      <p:bldP spid="34" grpId="0"/>
      <p:bldP spid="42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3C457-3B8E-4918-99DC-CE0F1E891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09" y="231332"/>
            <a:ext cx="4619625" cy="6559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/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D</a:t>
                </a:r>
                <a:r>
                  <a:rPr lang="en-US" sz="2800" dirty="0">
                    <a:solidFill>
                      <a:srgbClr val="00B0F0"/>
                    </a:solidFill>
                  </a:rPr>
                  <a:t>U = (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dirty="0">
                    <a:solidFill>
                      <a:srgbClr val="00B0F0"/>
                    </a:solidFill>
                  </a:rPr>
                  <a:t> + R)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-1</a:t>
                </a:r>
                <a:r>
                  <a:rPr lang="en-US" sz="2800" dirty="0">
                    <a:solidFill>
                      <a:srgbClr val="00B0F0"/>
                    </a:solidFill>
                    <a:latin typeface="Symbol" panose="05050102010706020507" pitchFamily="18" charset="2"/>
                  </a:rPr>
                  <a:t>F</a:t>
                </a:r>
                <a:r>
                  <a:rPr lang="en-US" sz="2800" baseline="30000" dirty="0">
                    <a:solidFill>
                      <a:srgbClr val="00B0F0"/>
                    </a:solidFill>
                  </a:rPr>
                  <a:t>T </a:t>
                </a:r>
                <a:r>
                  <a:rPr lang="en-US" sz="2800" dirty="0">
                    <a:solidFill>
                      <a:srgbClr val="00B0F0"/>
                    </a:solidFill>
                  </a:rPr>
                  <a:t>(R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s</a:t>
                </a:r>
                <a:r>
                  <a:rPr lang="en-US" sz="2800" dirty="0">
                    <a:solidFill>
                      <a:srgbClr val="00B0F0"/>
                    </a:solidFill>
                  </a:rPr>
                  <a:t> – 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800" dirty="0">
                    <a:solidFill>
                      <a:srgbClr val="00B0F0"/>
                    </a:solidFill>
                  </a:rPr>
                  <a:t>(k</a:t>
                </a:r>
                <a:r>
                  <a:rPr lang="en-US" sz="2800" baseline="-25000" dirty="0">
                    <a:solidFill>
                      <a:srgbClr val="00B0F0"/>
                    </a:solidFill>
                  </a:rPr>
                  <a:t>i</a:t>
                </a:r>
                <a:r>
                  <a:rPr lang="en-US" sz="2800" dirty="0">
                    <a:solidFill>
                      <a:srgbClr val="00B0F0"/>
                    </a:solidFill>
                  </a:rPr>
                  <a:t>))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C4EDF2-8594-459F-BE86-4BC60B7FB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55" y="5272739"/>
                <a:ext cx="4791670" cy="523220"/>
              </a:xfrm>
              <a:prstGeom prst="rect">
                <a:avLst/>
              </a:prstGeom>
              <a:blipFill>
                <a:blip r:embed="rId2"/>
                <a:stretch>
                  <a:fillRect l="-2672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97D7E45-62AB-4B47-9A27-ED0187F26166}"/>
              </a:ext>
            </a:extLst>
          </p:cNvPr>
          <p:cNvSpPr txBox="1"/>
          <p:nvPr/>
        </p:nvSpPr>
        <p:spPr>
          <a:xfrm>
            <a:off x="3903304" y="5171430"/>
            <a:ext cx="3189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to compute: </a:t>
            </a:r>
          </a:p>
          <a:p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</a:rPr>
              <a:t>F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, F</a:t>
            </a:r>
            <a:r>
              <a:rPr lang="en-US" sz="2400" baseline="30000" dirty="0">
                <a:solidFill>
                  <a:srgbClr val="00B0F0"/>
                </a:solidFill>
              </a:rPr>
              <a:t>T</a:t>
            </a:r>
            <a:r>
              <a:rPr lang="en-US" sz="2400" dirty="0">
                <a:solidFill>
                  <a:srgbClr val="00B0F0"/>
                </a:solidFill>
                <a:latin typeface="Symbol" panose="05050102010706020507" pitchFamily="18" charset="2"/>
              </a:rPr>
              <a:t>F, </a:t>
            </a:r>
            <a:r>
              <a:rPr lang="en-US" sz="2400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en-US" sz="2400" baseline="30000" dirty="0">
                <a:solidFill>
                  <a:srgbClr val="FF0000"/>
                </a:solidFill>
              </a:rPr>
              <a:t>T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baseline="-25000" dirty="0">
                <a:solidFill>
                  <a:srgbClr val="FF0000"/>
                </a:solidFill>
              </a:rPr>
              <a:t>s</a:t>
            </a:r>
            <a:r>
              <a:rPr lang="en-US" sz="2400" baseline="-25000" dirty="0">
                <a:solidFill>
                  <a:srgbClr val="00B0F0"/>
                </a:solidFill>
              </a:rPr>
              <a:t> , </a:t>
            </a:r>
            <a:r>
              <a:rPr lang="en-US" sz="2400" dirty="0">
                <a:latin typeface="Symbol" panose="05050102010706020507" pitchFamily="18" charset="2"/>
              </a:rPr>
              <a:t>F</a:t>
            </a:r>
            <a:r>
              <a:rPr lang="en-US" sz="2400" baseline="30000" dirty="0"/>
              <a:t>T </a:t>
            </a:r>
            <a:r>
              <a:rPr lang="en-US" sz="2400" dirty="0"/>
              <a:t>F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7A665E3-5706-488C-8601-2F3067B39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575" y="1346348"/>
            <a:ext cx="3964715" cy="39049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8723DA9-7CDF-4BE5-B233-E0D6ABC39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606" y="1502127"/>
            <a:ext cx="2339069" cy="655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517B28-6BD8-422F-B289-D1B6140287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6156" y="1444977"/>
            <a:ext cx="3010038" cy="73415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F5CF142-2105-40AB-A668-2C595D706F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446" y="2283830"/>
            <a:ext cx="1993107" cy="30284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78D4B7-5B57-44E4-9304-3B7DA26161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1525" y="2240836"/>
            <a:ext cx="1655557" cy="38142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3E50C7B-61EB-4313-A61C-17BEBF3754D4}"/>
              </a:ext>
            </a:extLst>
          </p:cNvPr>
          <p:cNvSpPr txBox="1"/>
          <p:nvPr/>
        </p:nvSpPr>
        <p:spPr>
          <a:xfrm>
            <a:off x="5009606" y="2721496"/>
            <a:ext cx="528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Linearize around some operating point (h1.h2), we get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64092E1-1FDF-4AE4-B400-F6A8FD483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5666" y="3199768"/>
            <a:ext cx="3666260" cy="8837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6AD48D-8515-4A78-A915-6BC235FE6882}"/>
              </a:ext>
            </a:extLst>
          </p:cNvPr>
          <p:cNvSpPr txBox="1"/>
          <p:nvPr/>
        </p:nvSpPr>
        <p:spPr>
          <a:xfrm>
            <a:off x="6904520" y="338505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m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5C3EC664-4BFC-4A89-AA52-74E6407FB2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0766" y="4158370"/>
            <a:ext cx="4138030" cy="80694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F5E71FE-D449-4687-B05E-90A19FD903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26416" y="3061691"/>
            <a:ext cx="1028700" cy="5715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7CB1E3-0C23-452A-AAEA-3A76681702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25537" y="3062350"/>
            <a:ext cx="1041228" cy="5715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7C4AD06-6883-4A97-8317-67C3F5BE85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90177" y="3690648"/>
            <a:ext cx="1038857" cy="52322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8D5BEC0-B3D0-4EF7-9B23-4C247039B6E9}"/>
              </a:ext>
            </a:extLst>
          </p:cNvPr>
          <p:cNvSpPr txBox="1"/>
          <p:nvPr/>
        </p:nvSpPr>
        <p:spPr>
          <a:xfrm>
            <a:off x="657922" y="944283"/>
            <a:ext cx="2986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control of coupled tanks</a:t>
            </a:r>
          </a:p>
        </p:txBody>
      </p:sp>
    </p:spTree>
    <p:extLst>
      <p:ext uri="{BB962C8B-B14F-4D97-AF65-F5344CB8AC3E}">
        <p14:creationId xmlns:p14="http://schemas.microsoft.com/office/powerpoint/2010/main" val="271128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  <p:bldP spid="36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D2D-1A70-4C3F-ABE5-15E30E3C4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6F5E8-3539-4B48-8CAF-A0847C3C6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5275"/>
            <a:ext cx="6038850" cy="1079500"/>
          </a:xfrm>
        </p:spPr>
        <p:txBody>
          <a:bodyPr/>
          <a:lstStyle/>
          <a:p>
            <a:r>
              <a:rPr lang="en-US" dirty="0"/>
              <a:t>Sampling time = 0.05 secs, discretize</a:t>
            </a:r>
          </a:p>
          <a:p>
            <a:r>
              <a:rPr lang="en-US" dirty="0"/>
              <a:t>Np = 10, Nc =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07495-13D2-4A44-943D-44FEF7A1BB24}"/>
              </a:ext>
            </a:extLst>
          </p:cNvPr>
          <p:cNvSpPr txBox="1"/>
          <p:nvPr/>
        </p:nvSpPr>
        <p:spPr>
          <a:xfrm>
            <a:off x="1011119" y="1444122"/>
            <a:ext cx="2532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Linearize around L1 = 4m, L2 = 3.5m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81673-FAB0-41F3-BE18-3D168C6BE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407" y="1535806"/>
            <a:ext cx="2914575" cy="693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10BED-6435-4B6B-A42A-6E181FD05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9275" y="1546419"/>
            <a:ext cx="2665776" cy="666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18456E-AD09-4DE3-ACA2-A09011851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852" y="1497825"/>
            <a:ext cx="1802287" cy="7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3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15058</TotalTime>
  <Words>586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Office Theme</vt:lpstr>
      <vt:lpstr>Modern Control Theory</vt:lpstr>
      <vt:lpstr>Prediction using State space models (6/6)</vt:lpstr>
      <vt:lpstr>Unconstrained solution – SISO (2/2)</vt:lpstr>
      <vt:lpstr>Prediction using State space models - MIMO</vt:lpstr>
      <vt:lpstr>Prediction using State space models - MIMO</vt:lpstr>
      <vt:lpstr>Cost function</vt:lpstr>
      <vt:lpstr>Unconstrained solution – MIMO</vt:lpstr>
      <vt:lpstr>Example problem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Ranganathan</dc:creator>
  <cp:lastModifiedBy>Ranganathan Srinivasan</cp:lastModifiedBy>
  <cp:revision>448</cp:revision>
  <dcterms:created xsi:type="dcterms:W3CDTF">2021-09-16T08:41:24Z</dcterms:created>
  <dcterms:modified xsi:type="dcterms:W3CDTF">2022-10-20T04:02:44Z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546e5e1-5d42-4630-bacd-c69bfdcbd5e8_Enabled">
    <vt:lpwstr>true</vt:lpwstr>
  </property>
  <property fmtid="{D5CDD505-2E9C-101B-9397-08002B2CF9AE}" pid="3" name="MSIP_Label_d546e5e1-5d42-4630-bacd-c69bfdcbd5e8_SetDate">
    <vt:lpwstr>2021-10-26T02:18:42Z</vt:lpwstr>
  </property>
  <property fmtid="{D5CDD505-2E9C-101B-9397-08002B2CF9AE}" pid="4" name="MSIP_Label_d546e5e1-5d42-4630-bacd-c69bfdcbd5e8_Method">
    <vt:lpwstr>Standard</vt:lpwstr>
  </property>
  <property fmtid="{D5CDD505-2E9C-101B-9397-08002B2CF9AE}" pid="5" name="MSIP_Label_d546e5e1-5d42-4630-bacd-c69bfdcbd5e8_Name">
    <vt:lpwstr>d546e5e1-5d42-4630-bacd-c69bfdcbd5e8</vt:lpwstr>
  </property>
  <property fmtid="{D5CDD505-2E9C-101B-9397-08002B2CF9AE}" pid="6" name="MSIP_Label_d546e5e1-5d42-4630-bacd-c69bfdcbd5e8_SiteId">
    <vt:lpwstr>96ece526-9c7d-48b0-8daf-8b93c90a5d18</vt:lpwstr>
  </property>
  <property fmtid="{D5CDD505-2E9C-101B-9397-08002B2CF9AE}" pid="7" name="MSIP_Label_d546e5e1-5d42-4630-bacd-c69bfdcbd5e8_ActionId">
    <vt:lpwstr>d9f3bbd7-cc93-4954-a982-b310b4a01300</vt:lpwstr>
  </property>
  <property fmtid="{D5CDD505-2E9C-101B-9397-08002B2CF9AE}" pid="8" name="MSIP_Label_d546e5e1-5d42-4630-bacd-c69bfdcbd5e8_ContentBits">
    <vt:lpwstr>0</vt:lpwstr>
  </property>
  <property fmtid="{D5CDD505-2E9C-101B-9397-08002B2CF9AE}" pid="9" name="SmartTag">
    <vt:lpwstr>4</vt:lpwstr>
  </property>
</Properties>
</file>