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20" r:id="rId4"/>
    <p:sldId id="310" r:id="rId5"/>
    <p:sldId id="313" r:id="rId6"/>
    <p:sldId id="323" r:id="rId7"/>
    <p:sldId id="321" r:id="rId8"/>
    <p:sldId id="322" r:id="rId9"/>
    <p:sldId id="315" r:id="rId10"/>
    <p:sldId id="317" r:id="rId11"/>
    <p:sldId id="31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0.png"/><Relationship Id="rId3" Type="http://schemas.openxmlformats.org/officeDocument/2006/relationships/image" Target="../media/image1.png"/><Relationship Id="rId7" Type="http://schemas.openxmlformats.org/officeDocument/2006/relationships/image" Target="../media/image53.png"/><Relationship Id="rId12" Type="http://schemas.openxmlformats.org/officeDocument/2006/relationships/image" Target="../media/image5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51.png"/><Relationship Id="rId15" Type="http://schemas.openxmlformats.org/officeDocument/2006/relationships/image" Target="../media/image62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69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57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2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11</a:t>
            </a:r>
          </a:p>
          <a:p>
            <a:r>
              <a:rPr lang="en-US" dirty="0"/>
              <a:t>Constrained Control move calculation - MIMO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5BE25-9F3A-4470-9D78-60F44AF4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4" y="65087"/>
            <a:ext cx="11449051" cy="777875"/>
          </a:xfrm>
        </p:spPr>
        <p:txBody>
          <a:bodyPr>
            <a:noAutofit/>
          </a:bodyPr>
          <a:lstStyle/>
          <a:p>
            <a:r>
              <a:rPr lang="en-US" sz="3600" dirty="0"/>
              <a:t>Handling input constrains – Amplitude of control signal u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21DAE-73B3-4CAB-B8AA-913B86B00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1772444"/>
            <a:ext cx="2454157" cy="1656556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D198CD-7758-42AA-B0DC-F8306D6D6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803423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D343B8-5646-404C-8BA8-B0DF17898BAB}"/>
              </a:ext>
            </a:extLst>
          </p:cNvPr>
          <p:cNvSpPr txBox="1"/>
          <p:nvPr/>
        </p:nvSpPr>
        <p:spPr>
          <a:xfrm>
            <a:off x="6962668" y="791665"/>
            <a:ext cx="298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variable is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9FA3DF2-FCF2-45F6-857E-291492A18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855" y="1975094"/>
            <a:ext cx="3833813" cy="43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74A4B-FAC0-4B0A-B691-D2BA7E7E0A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0348" y="2413244"/>
            <a:ext cx="3633788" cy="4402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B2790-BE16-475C-B2A4-BFA99D4B4DED}"/>
              </a:ext>
            </a:extLst>
          </p:cNvPr>
          <p:cNvSpPr txBox="1"/>
          <p:nvPr/>
        </p:nvSpPr>
        <p:spPr>
          <a:xfrm>
            <a:off x="4255240" y="1479668"/>
            <a:ext cx="2369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Example: SISO Nc = 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7B4867-C9C7-4546-9226-570F92BCF4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7174" y="1940347"/>
            <a:ext cx="3714751" cy="3882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6A3000-C917-4935-A210-B4BAEF4A2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9758" y="2369134"/>
            <a:ext cx="4102242" cy="40688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5B1315-92F7-4387-A14E-E2EEDEAB6D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6275" y="2753442"/>
            <a:ext cx="3396547" cy="3735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55BD546-0105-47A3-929D-6F8CAE836D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125" y="3538537"/>
            <a:ext cx="1759080" cy="16565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78EAB98-05CC-45E9-87C9-EFF4686C1A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40421" y="3545376"/>
            <a:ext cx="5510276" cy="16123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7F5E17B-775D-40BC-A3EC-85372DA13B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32711" y="4444560"/>
            <a:ext cx="1114425" cy="4286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80C5165-5F54-4376-AB00-64C3D8B72F6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6479" y="3747265"/>
            <a:ext cx="438150" cy="4572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CB2C785-0F74-4CBF-A618-A197F888D9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56479" y="4430272"/>
            <a:ext cx="438150" cy="4572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20C9BD-2ADC-4C35-B891-DADD10B33F64}"/>
              </a:ext>
            </a:extLst>
          </p:cNvPr>
          <p:cNvCxnSpPr/>
          <p:nvPr/>
        </p:nvCxnSpPr>
        <p:spPr>
          <a:xfrm flipV="1">
            <a:off x="2152650" y="5195094"/>
            <a:ext cx="3524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6B64DD-8524-4F9A-8248-FF2F202FDEC4}"/>
              </a:ext>
            </a:extLst>
          </p:cNvPr>
          <p:cNvCxnSpPr/>
          <p:nvPr/>
        </p:nvCxnSpPr>
        <p:spPr>
          <a:xfrm flipV="1">
            <a:off x="3902815" y="5195094"/>
            <a:ext cx="352425" cy="57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D9CDCB3-D4A8-44DF-A63C-4FC13CEBDE92}"/>
              </a:ext>
            </a:extLst>
          </p:cNvPr>
          <p:cNvSpPr txBox="1"/>
          <p:nvPr/>
        </p:nvSpPr>
        <p:spPr>
          <a:xfrm>
            <a:off x="1903746" y="575112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E45EC7-D17F-4EFB-92B4-A3E8383E7E81}"/>
              </a:ext>
            </a:extLst>
          </p:cNvPr>
          <p:cNvSpPr txBox="1"/>
          <p:nvPr/>
        </p:nvSpPr>
        <p:spPr>
          <a:xfrm>
            <a:off x="3690257" y="5782950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F585338-E484-4BBE-9835-4607A3A742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94629" y="3766103"/>
            <a:ext cx="2833153" cy="40688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C7AA97A-3F2C-461C-ABFF-64A60A61D3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46835" y="4480536"/>
            <a:ext cx="2833154" cy="37091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2BA45C2-493F-4DE4-987D-42FC42A6E819}"/>
              </a:ext>
            </a:extLst>
          </p:cNvPr>
          <p:cNvGrpSpPr/>
          <p:nvPr/>
        </p:nvGrpSpPr>
        <p:grpSpPr>
          <a:xfrm>
            <a:off x="7642173" y="3747265"/>
            <a:ext cx="1114306" cy="437726"/>
            <a:chOff x="7642173" y="3747265"/>
            <a:chExt cx="1114306" cy="43772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50A6079-6CED-48D7-8296-762B702CA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821295" y="3747265"/>
              <a:ext cx="935184" cy="428626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9346D95-BC05-4D73-B205-2415643E23F6}"/>
                </a:ext>
              </a:extLst>
            </p:cNvPr>
            <p:cNvSpPr txBox="1"/>
            <p:nvPr/>
          </p:nvSpPr>
          <p:spPr>
            <a:xfrm>
              <a:off x="7642173" y="3784881"/>
              <a:ext cx="2632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391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D6F4E-84DF-4528-8675-04008BC72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65087"/>
            <a:ext cx="9991725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Handling output constraints – control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651C-0AB7-47E4-9668-FBCE91E2B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01750"/>
            <a:ext cx="3552825" cy="212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y1</a:t>
            </a:r>
            <a:r>
              <a:rPr lang="en-US" baseline="-25000" dirty="0"/>
              <a:t>min</a:t>
            </a:r>
            <a:r>
              <a:rPr lang="en-US" dirty="0"/>
              <a:t> &lt; y1</a:t>
            </a:r>
            <a:r>
              <a:rPr lang="en-US" baseline="-25000" dirty="0"/>
              <a:t>pred</a:t>
            </a:r>
            <a:r>
              <a:rPr lang="en-US" dirty="0"/>
              <a:t> (k)&lt; y1</a:t>
            </a:r>
            <a:r>
              <a:rPr lang="en-US" baseline="-25000" dirty="0"/>
              <a:t>max</a:t>
            </a:r>
          </a:p>
          <a:p>
            <a:pPr marL="0" indent="0">
              <a:buNone/>
            </a:pPr>
            <a:r>
              <a:rPr lang="en-US" dirty="0"/>
              <a:t>y2</a:t>
            </a:r>
            <a:r>
              <a:rPr lang="en-US" baseline="-25000" dirty="0"/>
              <a:t>min</a:t>
            </a:r>
            <a:r>
              <a:rPr lang="en-US" dirty="0"/>
              <a:t> &lt; y2</a:t>
            </a:r>
            <a:r>
              <a:rPr lang="en-US" baseline="-25000" dirty="0"/>
              <a:t>pred</a:t>
            </a:r>
            <a:r>
              <a:rPr lang="en-US" dirty="0"/>
              <a:t> (k)&lt; y2</a:t>
            </a:r>
            <a:r>
              <a:rPr lang="en-US" baseline="-25000" dirty="0"/>
              <a:t>max</a:t>
            </a:r>
          </a:p>
          <a:p>
            <a:pPr marL="0" indent="0">
              <a:buNone/>
            </a:pPr>
            <a:r>
              <a:rPr lang="en-US" baseline="-25000" dirty="0"/>
              <a:t>                       ….</a:t>
            </a:r>
          </a:p>
          <a:p>
            <a:pPr marL="0" indent="0">
              <a:buNone/>
            </a:pPr>
            <a:r>
              <a:rPr lang="en-US" dirty="0" err="1"/>
              <a:t>yq</a:t>
            </a:r>
            <a:r>
              <a:rPr lang="en-US" baseline="-25000" dirty="0" err="1"/>
              <a:t>min</a:t>
            </a:r>
            <a:r>
              <a:rPr lang="en-US" dirty="0"/>
              <a:t> &lt; </a:t>
            </a:r>
            <a:r>
              <a:rPr lang="en-US" dirty="0" err="1"/>
              <a:t>yq</a:t>
            </a:r>
            <a:r>
              <a:rPr lang="en-US" baseline="-25000" dirty="0" err="1"/>
              <a:t>pred</a:t>
            </a:r>
            <a:r>
              <a:rPr lang="en-US" dirty="0"/>
              <a:t> (k)&lt; </a:t>
            </a:r>
            <a:r>
              <a:rPr lang="en-US" dirty="0" err="1"/>
              <a:t>yq</a:t>
            </a:r>
            <a:r>
              <a:rPr lang="en-US" baseline="-25000" dirty="0" err="1"/>
              <a:t>max</a:t>
            </a: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66626-EF39-4BA0-9C2C-750DC5D11910}"/>
              </a:ext>
            </a:extLst>
          </p:cNvPr>
          <p:cNvSpPr txBox="1"/>
          <p:nvPr/>
        </p:nvSpPr>
        <p:spPr>
          <a:xfrm>
            <a:off x="4179094" y="1301750"/>
            <a:ext cx="3688556" cy="2028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(k+1)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k+Np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&lt; Y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15024-2F48-48AE-A68C-2F6CD8E5DFCD}"/>
              </a:ext>
            </a:extLst>
          </p:cNvPr>
          <p:cNvSpPr txBox="1"/>
          <p:nvPr/>
        </p:nvSpPr>
        <p:spPr>
          <a:xfrm>
            <a:off x="8334376" y="1822459"/>
            <a:ext cx="34194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en-US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(k</a:t>
            </a:r>
            <a:r>
              <a:rPr kumimoji="0" lang="en-US" sz="3200" b="0" i="1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 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12D15F-A22C-4CFC-AD7E-1F30311A9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3797300"/>
            <a:ext cx="471487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67F4E-9C96-4642-B169-EBB5A12B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" y="4581525"/>
            <a:ext cx="1028700" cy="1066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85BDA3-6C4E-4CDE-9028-84E1A9EB5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37" y="4769427"/>
            <a:ext cx="581025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69F18E4-F8FA-42A3-A5DC-BEDD8B12FE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662" y="4769427"/>
            <a:ext cx="342900" cy="5143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9991F2-7310-4A58-AA1F-A298DDC0D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5562" y="4581525"/>
            <a:ext cx="29241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E870-610B-4ADF-BD8C-26B5EF12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4625"/>
            <a:ext cx="10515600" cy="1325563"/>
          </a:xfrm>
        </p:spPr>
        <p:txBody>
          <a:bodyPr/>
          <a:lstStyle/>
          <a:p>
            <a:r>
              <a:rPr lang="en-US" dirty="0"/>
              <a:t>Handling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7165-C177-408D-AE5A-B3B21A49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1873251"/>
            <a:ext cx="10515600" cy="279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Inputs</a:t>
            </a:r>
            <a:r>
              <a:rPr lang="en-US" dirty="0"/>
              <a:t> </a:t>
            </a:r>
          </a:p>
          <a:p>
            <a:r>
              <a:rPr lang="en-US" dirty="0"/>
              <a:t>Rate of change constraints on the input – (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u)</a:t>
            </a:r>
          </a:p>
          <a:p>
            <a:r>
              <a:rPr lang="en-US" dirty="0"/>
              <a:t>Absolute constraint (u)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Output </a:t>
            </a:r>
          </a:p>
          <a:p>
            <a:r>
              <a:rPr lang="en-US" dirty="0"/>
              <a:t>Output limits - 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63800-1317-49A8-B335-592AF7201E68}"/>
              </a:ext>
            </a:extLst>
          </p:cNvPr>
          <p:cNvSpPr txBox="1">
            <a:spLocks/>
          </p:cNvSpPr>
          <p:nvPr/>
        </p:nvSpPr>
        <p:spPr>
          <a:xfrm>
            <a:off x="371475" y="4864100"/>
            <a:ext cx="9401175" cy="1050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Inputs – </a:t>
            </a:r>
            <a:r>
              <a:rPr lang="en-US" dirty="0">
                <a:solidFill>
                  <a:srgbClr val="FF0000"/>
                </a:solidFill>
              </a:rPr>
              <a:t>Hard constraints – cannot be violated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Output</a:t>
            </a:r>
            <a:r>
              <a:rPr lang="en-US" dirty="0">
                <a:solidFill>
                  <a:srgbClr val="C00000"/>
                </a:solidFill>
              </a:rPr>
              <a:t> – Soft constraints – violation allowed with some penalty</a:t>
            </a:r>
          </a:p>
        </p:txBody>
      </p:sp>
    </p:spTree>
    <p:extLst>
      <p:ext uri="{BB962C8B-B14F-4D97-AF65-F5344CB8AC3E}">
        <p14:creationId xmlns:p14="http://schemas.microsoft.com/office/powerpoint/2010/main" val="75757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A3EDF-1741-4172-8231-5D01BA48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07951"/>
            <a:ext cx="10296525" cy="749300"/>
          </a:xfrm>
        </p:spPr>
        <p:txBody>
          <a:bodyPr/>
          <a:lstStyle/>
          <a:p>
            <a:r>
              <a:rPr lang="en-US" dirty="0"/>
              <a:t>Handling constrains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CA8C62-08E7-4C59-89D4-2D7C91B79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1041413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E090EA-16EF-4C2F-AB33-F198CD4E298F}"/>
              </a:ext>
            </a:extLst>
          </p:cNvPr>
          <p:cNvSpPr txBox="1"/>
          <p:nvPr/>
        </p:nvSpPr>
        <p:spPr>
          <a:xfrm>
            <a:off x="933450" y="1810064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13C12-304B-44AF-AC21-9E0C2638A460}"/>
              </a:ext>
            </a:extLst>
          </p:cNvPr>
          <p:cNvSpPr txBox="1"/>
          <p:nvPr/>
        </p:nvSpPr>
        <p:spPr>
          <a:xfrm>
            <a:off x="2286000" y="844989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4FFFE9-261B-4B6D-959B-41165B9E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333" y="1810064"/>
            <a:ext cx="9425233" cy="5547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69F4E3-9719-4A56-9DA5-CDA8B83B8A64}"/>
              </a:ext>
            </a:extLst>
          </p:cNvPr>
          <p:cNvSpPr txBox="1"/>
          <p:nvPr/>
        </p:nvSpPr>
        <p:spPr>
          <a:xfrm>
            <a:off x="933450" y="2706510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EB39BD-67B0-49E0-9F03-107268DCD910}"/>
              </a:ext>
            </a:extLst>
          </p:cNvPr>
          <p:cNvSpPr txBox="1"/>
          <p:nvPr/>
        </p:nvSpPr>
        <p:spPr>
          <a:xfrm>
            <a:off x="1745333" y="293734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J/2 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5B470-54E2-403D-A652-B7E8D337C130}"/>
                  </a:ext>
                </a:extLst>
              </p:cNvPr>
              <p:cNvSpPr txBox="1"/>
              <p:nvPr/>
            </p:nvSpPr>
            <p:spPr>
              <a:xfrm>
                <a:off x="2452879" y="2905901"/>
                <a:ext cx="52892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i="1" dirty="0"/>
                  <a:t>½</a:t>
                </a:r>
                <a:r>
                  <a:rPr lang="en-US" sz="2400" i="1" dirty="0"/>
                  <a:t> </a:t>
                </a:r>
                <a:r>
                  <a:rPr lang="en-US" sz="2400" dirty="0">
                    <a:latin typeface="Symbol" panose="05050102010706020507" pitchFamily="18" charset="2"/>
                  </a:rPr>
                  <a:t>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 </a:t>
                </a:r>
                <a:r>
                  <a:rPr lang="en-US" sz="2400" dirty="0">
                    <a:solidFill>
                      <a:prstClr val="black"/>
                    </a:solidFill>
                  </a:rPr>
                  <a:t>(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prstClr val="black"/>
                    </a:solidFill>
                  </a:rPr>
                  <a:t>T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dirty="0">
                    <a:solidFill>
                      <a:prstClr val="black"/>
                    </a:solidFill>
                  </a:rPr>
                  <a:t>+ R)</a:t>
                </a:r>
                <a:r>
                  <a:rPr lang="en-US" sz="2400" dirty="0">
                    <a:solidFill>
                      <a:prstClr val="black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prstClr val="black"/>
                    </a:solidFill>
                  </a:rPr>
                  <a:t>U </a:t>
                </a:r>
                <a:r>
                  <a:rPr lang="en-US" sz="2400" dirty="0">
                    <a:latin typeface="Symbol" panose="05050102010706020507" pitchFamily="18" charset="2"/>
                  </a:rPr>
                  <a:t>-D</a:t>
                </a:r>
                <a:r>
                  <a:rPr lang="en-US" sz="2400" dirty="0"/>
                  <a:t>U</a:t>
                </a:r>
                <a:r>
                  <a:rPr lang="en-US" sz="2400" baseline="30000" dirty="0"/>
                  <a:t>T</a:t>
                </a:r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D35B470-54E2-403D-A652-B7E8D337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79" y="2905901"/>
                <a:ext cx="5289278" cy="523220"/>
              </a:xfrm>
              <a:prstGeom prst="rect">
                <a:avLst/>
              </a:prstGeom>
              <a:blipFill>
                <a:blip r:embed="rId4"/>
                <a:stretch>
                  <a:fillRect l="-2304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805A075-668A-46EF-B474-9232EF24C3F8}"/>
              </a:ext>
            </a:extLst>
          </p:cNvPr>
          <p:cNvSpPr txBox="1"/>
          <p:nvPr/>
        </p:nvSpPr>
        <p:spPr>
          <a:xfrm>
            <a:off x="933450" y="3625196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</a:t>
            </a:r>
          </a:p>
          <a:p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8C01EE-AA06-47FA-AE45-81F44C30CF4B}"/>
              </a:ext>
            </a:extLst>
          </p:cNvPr>
          <p:cNvSpPr txBox="1"/>
          <p:nvPr/>
        </p:nvSpPr>
        <p:spPr>
          <a:xfrm>
            <a:off x="1745333" y="3856028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J’=  ½</a:t>
            </a:r>
            <a:r>
              <a:rPr lang="en-US" sz="2400" dirty="0">
                <a:latin typeface="Symbol" panose="05050102010706020507" pitchFamily="18" charset="2"/>
              </a:rPr>
              <a:t> D</a:t>
            </a:r>
            <a:r>
              <a:rPr lang="en-US" sz="2400" dirty="0"/>
              <a:t>U</a:t>
            </a:r>
            <a:r>
              <a:rPr lang="en-US" sz="2400" baseline="30000" dirty="0"/>
              <a:t>T </a:t>
            </a:r>
            <a:r>
              <a:rPr lang="en-US" sz="2400" i="1" dirty="0"/>
              <a:t>E</a:t>
            </a:r>
            <a:r>
              <a:rPr lang="en-US" sz="2400" i="1" dirty="0">
                <a:latin typeface="Symbol" panose="05050102010706020507" pitchFamily="18" charset="2"/>
              </a:rPr>
              <a:t>D</a:t>
            </a:r>
            <a:r>
              <a:rPr lang="en-US" sz="2400" i="1" dirty="0"/>
              <a:t>U + </a:t>
            </a:r>
            <a:r>
              <a:rPr lang="en-US" sz="2400" dirty="0">
                <a:latin typeface="Symbol" panose="05050102010706020507" pitchFamily="18" charset="2"/>
              </a:rPr>
              <a:t>D</a:t>
            </a:r>
            <a:r>
              <a:rPr lang="en-US" sz="2400" dirty="0"/>
              <a:t>U</a:t>
            </a:r>
            <a:r>
              <a:rPr lang="en-US" sz="2400" baseline="30000" dirty="0"/>
              <a:t>T </a:t>
            </a:r>
            <a:r>
              <a:rPr lang="en-US" sz="2400" i="1" dirty="0"/>
              <a:t>f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969B22-8B38-4B3A-9629-E588577B2A65}"/>
              </a:ext>
            </a:extLst>
          </p:cNvPr>
          <p:cNvSpPr txBox="1"/>
          <p:nvPr/>
        </p:nvSpPr>
        <p:spPr>
          <a:xfrm>
            <a:off x="5308542" y="3763694"/>
            <a:ext cx="4867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standard Quadratic programming (QP) with</a:t>
            </a:r>
          </a:p>
          <a:p>
            <a:r>
              <a:rPr lang="en-US" dirty="0"/>
              <a:t>E called the Hessian – symmetric positive definite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4F73FB2-C4DE-4F7B-8F5F-AEC2126018AA}"/>
              </a:ext>
            </a:extLst>
          </p:cNvPr>
          <p:cNvSpPr/>
          <p:nvPr/>
        </p:nvSpPr>
        <p:spPr>
          <a:xfrm>
            <a:off x="4778536" y="3900868"/>
            <a:ext cx="422114" cy="4168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E2AE5-3246-4D34-8748-C0D828D43271}"/>
              </a:ext>
            </a:extLst>
          </p:cNvPr>
          <p:cNvSpPr txBox="1"/>
          <p:nvPr/>
        </p:nvSpPr>
        <p:spPr>
          <a:xfrm>
            <a:off x="933450" y="4744453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to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ABFA06-DA51-4D5F-AC5C-A33524A1C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2435" y="4362533"/>
            <a:ext cx="2543175" cy="1247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440C32B-F1A1-4019-BF21-CB56D3A205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518" y="4394541"/>
            <a:ext cx="1259523" cy="6587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0105E5-319A-4182-A5B8-AF3F3D898F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49" y="4418047"/>
            <a:ext cx="2738437" cy="61170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1D6D0EB-7898-41BC-9976-23E8643495E5}"/>
              </a:ext>
            </a:extLst>
          </p:cNvPr>
          <p:cNvSpPr txBox="1"/>
          <p:nvPr/>
        </p:nvSpPr>
        <p:spPr>
          <a:xfrm>
            <a:off x="9327623" y="449666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Input amplitude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0314F6A-D7DA-4B8A-9A6B-8614E6F51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4180" y="5083638"/>
            <a:ext cx="1120144" cy="58536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BC21484-9325-457C-BDD8-2859279ADF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7216" y="5047077"/>
            <a:ext cx="1772918" cy="60138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8B6184E-00D0-449C-AB97-DE9192243871}"/>
              </a:ext>
            </a:extLst>
          </p:cNvPr>
          <p:cNvSpPr txBox="1"/>
          <p:nvPr/>
        </p:nvSpPr>
        <p:spPr>
          <a:xfrm>
            <a:off x="8403026" y="5083638"/>
            <a:ext cx="2084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Input rate of change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E36D561-E553-46AE-AF1C-79DFDF17FC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3442" y="5701312"/>
            <a:ext cx="1232432" cy="6433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753E95A-28D9-4EFE-B9C0-2EC4ECBE075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7949" y="5648463"/>
            <a:ext cx="2716525" cy="72157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0278F24-907A-4D72-820C-01A1DA766DDA}"/>
              </a:ext>
            </a:extLst>
          </p:cNvPr>
          <p:cNvSpPr txBox="1"/>
          <p:nvPr/>
        </p:nvSpPr>
        <p:spPr>
          <a:xfrm>
            <a:off x="9327623" y="5800607"/>
            <a:ext cx="2255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rate of change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99404B5-9472-4F1C-A8FE-428F92E2C8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2879" y="5663350"/>
            <a:ext cx="1428750" cy="4953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916D9CD-0B64-4539-9BAE-206EFB604521}"/>
              </a:ext>
            </a:extLst>
          </p:cNvPr>
          <p:cNvSpPr txBox="1"/>
          <p:nvPr/>
        </p:nvSpPr>
        <p:spPr>
          <a:xfrm>
            <a:off x="380004" y="5713902"/>
            <a:ext cx="2072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Linear in constraints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4B4086-939E-473F-9BC2-629A8BF11035}"/>
              </a:ext>
            </a:extLst>
          </p:cNvPr>
          <p:cNvSpPr txBox="1"/>
          <p:nvPr/>
        </p:nvSpPr>
        <p:spPr>
          <a:xfrm>
            <a:off x="608695" y="63700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AACEE0-B58A-47E7-B307-672AC5B7A020}"/>
              </a:ext>
            </a:extLst>
          </p:cNvPr>
          <p:cNvSpPr txBox="1"/>
          <p:nvPr/>
        </p:nvSpPr>
        <p:spPr>
          <a:xfrm>
            <a:off x="8644375" y="2777286"/>
            <a:ext cx="229985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Symbol" panose="05050102010706020507" pitchFamily="18" charset="2"/>
              </a:rPr>
              <a:t>E = F</a:t>
            </a:r>
            <a:r>
              <a:rPr lang="en-US" sz="2400" baseline="30000" dirty="0">
                <a:solidFill>
                  <a:prstClr val="black"/>
                </a:solidFill>
              </a:rPr>
              <a:t>T</a:t>
            </a:r>
            <a:r>
              <a:rPr lang="en-US" sz="2400" dirty="0">
                <a:solidFill>
                  <a:prstClr val="black"/>
                </a:solidFill>
                <a:latin typeface="Symbol" panose="05050102010706020507" pitchFamily="18" charset="2"/>
              </a:rPr>
              <a:t>F</a:t>
            </a:r>
            <a:r>
              <a:rPr lang="en-US" sz="2400" dirty="0">
                <a:solidFill>
                  <a:prstClr val="black"/>
                </a:solidFill>
              </a:rPr>
              <a:t>+ R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1D6233-388E-48DA-A790-79531D26AFA6}"/>
                  </a:ext>
                </a:extLst>
              </p:cNvPr>
              <p:cNvSpPr txBox="1"/>
              <p:nvPr/>
            </p:nvSpPr>
            <p:spPr>
              <a:xfrm>
                <a:off x="8644375" y="3298018"/>
                <a:ext cx="2362826" cy="46166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 = </a:t>
                </a:r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1D6233-388E-48DA-A790-79531D26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4375" y="3298018"/>
                <a:ext cx="2362826" cy="461665"/>
              </a:xfrm>
              <a:prstGeom prst="rect">
                <a:avLst/>
              </a:prstGeom>
              <a:blipFill>
                <a:blip r:embed="rId13"/>
                <a:stretch>
                  <a:fillRect l="-3590" t="-11538" r="-2821" b="-2692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12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1" grpId="0"/>
      <p:bldP spid="13" grpId="0"/>
      <p:bldP spid="14" grpId="0"/>
      <p:bldP spid="15" grpId="0"/>
      <p:bldP spid="16" grpId="0"/>
      <p:bldP spid="17" grpId="0" animBg="1"/>
      <p:bldP spid="18" grpId="0"/>
      <p:bldP spid="25" grpId="0"/>
      <p:bldP spid="30" grpId="0"/>
      <p:bldP spid="35" grpId="0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C457-3B8E-4918-99DC-CE0F1E8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9" y="231332"/>
            <a:ext cx="4619625" cy="6559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/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blipFill>
                <a:blip r:embed="rId2"/>
                <a:stretch>
                  <a:fillRect l="-2672" t="-1511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7D7E45-62AB-4B47-9A27-ED0187F26166}"/>
              </a:ext>
            </a:extLst>
          </p:cNvPr>
          <p:cNvSpPr txBox="1"/>
          <p:nvPr/>
        </p:nvSpPr>
        <p:spPr>
          <a:xfrm>
            <a:off x="3903304" y="5171430"/>
            <a:ext cx="318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to compute: </a:t>
            </a:r>
          </a:p>
          <a:p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, F</a:t>
            </a:r>
            <a:r>
              <a:rPr lang="en-US" sz="2400" baseline="30000" dirty="0">
                <a:solidFill>
                  <a:srgbClr val="00B0F0"/>
                </a:solidFill>
              </a:rPr>
              <a:t>T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sz="2400" baseline="30000" dirty="0">
                <a:solidFill>
                  <a:srgbClr val="FF0000"/>
                </a:solidFill>
              </a:rPr>
              <a:t>T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</a:rPr>
              <a:t> , 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baseline="30000" dirty="0"/>
              <a:t>T </a:t>
            </a:r>
            <a:r>
              <a:rPr lang="en-US" sz="2400" dirty="0"/>
              <a:t>F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A665E3-5706-488C-8601-2F3067B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5" y="1346348"/>
            <a:ext cx="3964715" cy="39049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723DA9-7CDF-4BE5-B233-E0D6ABC3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06" y="1502127"/>
            <a:ext cx="2339069" cy="655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517B28-6BD8-422F-B289-D1B614028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156" y="1444977"/>
            <a:ext cx="3010038" cy="734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5CF142-2105-40AB-A668-2C595D706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446" y="2283830"/>
            <a:ext cx="1993107" cy="3028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78D4B7-5B57-44E4-9304-3B7DA2616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525" y="2240836"/>
            <a:ext cx="1655557" cy="381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E50C7B-61EB-4313-A61C-17BEBF3754D4}"/>
              </a:ext>
            </a:extLst>
          </p:cNvPr>
          <p:cNvSpPr txBox="1"/>
          <p:nvPr/>
        </p:nvSpPr>
        <p:spPr>
          <a:xfrm>
            <a:off x="5009606" y="2721496"/>
            <a:ext cx="528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 around some operating point (h1.h2), we get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64092E1-1FDF-4AE4-B400-F6A8FD483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5666" y="3199768"/>
            <a:ext cx="3666260" cy="883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6AD48D-8515-4A78-A915-6BC235FE6882}"/>
              </a:ext>
            </a:extLst>
          </p:cNvPr>
          <p:cNvSpPr txBox="1"/>
          <p:nvPr/>
        </p:nvSpPr>
        <p:spPr>
          <a:xfrm>
            <a:off x="6904520" y="3385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3EC664-4BFC-4A89-AA52-74E6407FB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766" y="4158370"/>
            <a:ext cx="4138030" cy="8069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F5E71FE-D449-4687-B05E-90A19FD903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6416" y="3061691"/>
            <a:ext cx="1028700" cy="571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7CB1E3-0C23-452A-AAEA-3A76681702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537" y="3062350"/>
            <a:ext cx="1041228" cy="5715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7C4AD06-6883-4A97-8317-67C3F5BE8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0177" y="3690648"/>
            <a:ext cx="1038857" cy="52322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8D5BEC0-B3D0-4EF7-9B23-4C247039B6E9}"/>
              </a:ext>
            </a:extLst>
          </p:cNvPr>
          <p:cNvSpPr txBox="1"/>
          <p:nvPr/>
        </p:nvSpPr>
        <p:spPr>
          <a:xfrm>
            <a:off x="657922" y="944283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control of coupled tanks</a:t>
            </a:r>
          </a:p>
        </p:txBody>
      </p:sp>
    </p:spTree>
    <p:extLst>
      <p:ext uri="{BB962C8B-B14F-4D97-AF65-F5344CB8AC3E}">
        <p14:creationId xmlns:p14="http://schemas.microsoft.com/office/powerpoint/2010/main" val="27112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36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D2D-1A70-4C3F-ABE5-15E30E3C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F5E8-3539-4B48-8CAF-A0847C3C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35275"/>
            <a:ext cx="6477001" cy="222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Sampling time = 0.05 secs, discretize</a:t>
            </a:r>
          </a:p>
          <a:p>
            <a:r>
              <a:rPr lang="en-US" dirty="0"/>
              <a:t>Np = 10, Nc = 3</a:t>
            </a:r>
          </a:p>
          <a:p>
            <a:r>
              <a:rPr lang="en-US" dirty="0"/>
              <a:t>Input constraints</a:t>
            </a:r>
          </a:p>
          <a:p>
            <a:pPr lvl="1"/>
            <a:r>
              <a:rPr lang="en-US" dirty="0"/>
              <a:t>Low limit – U1, U2,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u1,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u2</a:t>
            </a:r>
          </a:p>
          <a:p>
            <a:pPr lvl="1"/>
            <a:r>
              <a:rPr lang="en-US" dirty="0"/>
              <a:t>High limit – U1, U2,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u1,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07495-13D2-4A44-943D-44FEF7A1BB24}"/>
              </a:ext>
            </a:extLst>
          </p:cNvPr>
          <p:cNvSpPr txBox="1"/>
          <p:nvPr/>
        </p:nvSpPr>
        <p:spPr>
          <a:xfrm>
            <a:off x="1011119" y="1444122"/>
            <a:ext cx="253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Linearize around L1 = 4m, L2 = 3.5m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1673-FAB0-41F3-BE18-3D168C6B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07" y="1535806"/>
            <a:ext cx="2914575" cy="693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10BED-6435-4B6B-A42A-6E181FD0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75" y="1546419"/>
            <a:ext cx="2665776" cy="66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8456E-AD09-4DE3-ACA2-A0901185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52" y="1497825"/>
            <a:ext cx="1802287" cy="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44653-51FA-4B91-826B-D8DF34E54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96" y="66853"/>
            <a:ext cx="9600344" cy="693113"/>
          </a:xfrm>
        </p:spPr>
        <p:txBody>
          <a:bodyPr>
            <a:normAutofit fontScale="90000"/>
          </a:bodyPr>
          <a:lstStyle/>
          <a:p>
            <a:r>
              <a:rPr lang="en-US" dirty="0"/>
              <a:t>Impact of tuning – SISO system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41F026A-A493-4CAA-83A2-AB618F573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396" y="1156432"/>
            <a:ext cx="5500955" cy="91415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73A92A-2A97-4791-B3ED-22508775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96" y="2526882"/>
            <a:ext cx="3857839" cy="90211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EF7C78-FF92-4CB4-A469-E594761AC9B6}"/>
              </a:ext>
            </a:extLst>
          </p:cNvPr>
          <p:cNvCxnSpPr/>
          <p:nvPr/>
        </p:nvCxnSpPr>
        <p:spPr>
          <a:xfrm>
            <a:off x="6174769" y="1156432"/>
            <a:ext cx="0" cy="492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B09AE5-9840-4E32-8103-7AEB1A23C625}"/>
              </a:ext>
            </a:extLst>
          </p:cNvPr>
          <p:cNvSpPr txBox="1"/>
          <p:nvPr/>
        </p:nvSpPr>
        <p:spPr>
          <a:xfrm>
            <a:off x="6565188" y="1613508"/>
            <a:ext cx="50577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fixed control horizon Nc, </a:t>
            </a:r>
          </a:p>
          <a:p>
            <a:r>
              <a:rPr lang="en-US" dirty="0"/>
              <a:t>Increasing Np will slow down the system</a:t>
            </a:r>
          </a:p>
          <a:p>
            <a:endParaRPr lang="en-US" dirty="0"/>
          </a:p>
          <a:p>
            <a:r>
              <a:rPr lang="en-US" dirty="0"/>
              <a:t>With fixed prediction horizon Np,</a:t>
            </a:r>
          </a:p>
          <a:p>
            <a:r>
              <a:rPr lang="en-US" dirty="0"/>
              <a:t>Increasing Nc speeds the system</a:t>
            </a:r>
          </a:p>
          <a:p>
            <a:endParaRPr lang="en-US" dirty="0"/>
          </a:p>
          <a:p>
            <a:r>
              <a:rPr lang="en-US" dirty="0"/>
              <a:t>With fixed Np and Nc</a:t>
            </a:r>
          </a:p>
          <a:p>
            <a:r>
              <a:rPr lang="en-US" dirty="0"/>
              <a:t>Increasing the move weight, slows down the system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General Rule</a:t>
            </a:r>
          </a:p>
          <a:p>
            <a:r>
              <a:rPr lang="en-US" dirty="0"/>
              <a:t>Nc should be large enough</a:t>
            </a:r>
          </a:p>
          <a:p>
            <a:r>
              <a:rPr lang="en-US" dirty="0"/>
              <a:t>Np-Nc should be close to settling time of the system</a:t>
            </a:r>
          </a:p>
        </p:txBody>
      </p:sp>
    </p:spTree>
    <p:extLst>
      <p:ext uri="{BB962C8B-B14F-4D97-AF65-F5344CB8AC3E}">
        <p14:creationId xmlns:p14="http://schemas.microsoft.com/office/powerpoint/2010/main" val="240392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33333-CC4A-40CA-B1C4-8844D8E4D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142691"/>
            <a:ext cx="9915525" cy="769770"/>
          </a:xfrm>
        </p:spPr>
        <p:txBody>
          <a:bodyPr/>
          <a:lstStyle/>
          <a:p>
            <a:r>
              <a:rPr lang="en-US" dirty="0"/>
              <a:t>Closed loop analysis in Unconstrained MPC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2253BF-09C4-4ED2-81C1-C2B0ADB1460F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568450"/>
                <a:ext cx="6591300" cy="480131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solidFill>
                      <a:srgbClr val="00B0F0"/>
                    </a:solidFill>
                    <a:latin typeface="+mj-lt"/>
                  </a:rPr>
                  <a:t>Recall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 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12253BF-09C4-4ED2-81C1-C2B0ADB1460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8450"/>
                <a:ext cx="6591300" cy="480131"/>
              </a:xfrm>
              <a:prstGeom prst="rect">
                <a:avLst/>
              </a:prstGeom>
              <a:blipFill>
                <a:blip r:embed="rId2"/>
                <a:stretch>
                  <a:fillRect l="-1847" t="-22222"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96E3CAD-978A-480C-BADC-BDC0AABA6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048581"/>
            <a:ext cx="8705850" cy="932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D98ED-0B66-4435-ADFB-AB9D07124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1906"/>
            <a:ext cx="4907637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1A2928-CF51-4A43-B2A1-579F448CFFCB}"/>
              </a:ext>
            </a:extLst>
          </p:cNvPr>
          <p:cNvSpPr txBox="1"/>
          <p:nvPr/>
        </p:nvSpPr>
        <p:spPr>
          <a:xfrm>
            <a:off x="6276975" y="3106411"/>
            <a:ext cx="377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y</a:t>
            </a:r>
            <a:r>
              <a:rPr lang="en-US" dirty="0"/>
              <a:t> = First element of 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srgbClr val="00B0F0"/>
                </a:solidFill>
              </a:rPr>
              <a:t> + R)</a:t>
            </a:r>
            <a:r>
              <a:rPr lang="en-US" sz="1800" baseline="30000" dirty="0">
                <a:solidFill>
                  <a:srgbClr val="00B0F0"/>
                </a:solidFill>
              </a:rPr>
              <a:t>-1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 </a:t>
            </a:r>
            <a:r>
              <a:rPr lang="en-US" sz="1800" dirty="0">
                <a:solidFill>
                  <a:srgbClr val="00B0F0"/>
                </a:solidFill>
              </a:rPr>
              <a:t>R</a:t>
            </a:r>
            <a:r>
              <a:rPr lang="en-US" sz="1800" baseline="-25000" dirty="0">
                <a:solidFill>
                  <a:srgbClr val="00B0F0"/>
                </a:solidFill>
              </a:rPr>
              <a:t>s</a:t>
            </a: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FD1335-6A0D-464C-900F-2E79457EC929}"/>
              </a:ext>
            </a:extLst>
          </p:cNvPr>
          <p:cNvSpPr txBox="1"/>
          <p:nvPr/>
        </p:nvSpPr>
        <p:spPr>
          <a:xfrm>
            <a:off x="6276975" y="3460954"/>
            <a:ext cx="3825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r>
              <a:rPr lang="en-US" baseline="-25000" dirty="0"/>
              <a:t>mpc</a:t>
            </a:r>
            <a:r>
              <a:rPr lang="en-US" dirty="0"/>
              <a:t> = First element of </a:t>
            </a:r>
            <a:r>
              <a:rPr lang="en-US" sz="1800" dirty="0">
                <a:solidFill>
                  <a:srgbClr val="00B0F0"/>
                </a:solidFill>
              </a:rPr>
              <a:t> (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dirty="0">
                <a:solidFill>
                  <a:srgbClr val="00B0F0"/>
                </a:solidFill>
              </a:rPr>
              <a:t> + R)</a:t>
            </a:r>
            <a:r>
              <a:rPr lang="en-US" sz="1800" baseline="30000" dirty="0">
                <a:solidFill>
                  <a:srgbClr val="00B0F0"/>
                </a:solidFill>
              </a:rPr>
              <a:t>-1</a:t>
            </a:r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F</a:t>
            </a:r>
            <a:r>
              <a:rPr lang="en-US" sz="1800" baseline="30000" dirty="0">
                <a:solidFill>
                  <a:srgbClr val="00B0F0"/>
                </a:solidFill>
              </a:rPr>
              <a:t>T</a:t>
            </a:r>
            <a:r>
              <a:rPr lang="en-US" dirty="0">
                <a:solidFill>
                  <a:srgbClr val="00B0F0"/>
                </a:solidFill>
              </a:rPr>
              <a:t>F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B13C1-0381-446E-BBE7-6EF8B99B2949}"/>
              </a:ext>
            </a:extLst>
          </p:cNvPr>
          <p:cNvGrpSpPr/>
          <p:nvPr/>
        </p:nvGrpSpPr>
        <p:grpSpPr>
          <a:xfrm>
            <a:off x="238125" y="3887243"/>
            <a:ext cx="5326737" cy="1015663"/>
            <a:chOff x="238125" y="3887243"/>
            <a:chExt cx="5326737" cy="101566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9B1934D-2344-420E-9C32-0463888B1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5337" y="4133136"/>
              <a:ext cx="3819525" cy="5238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F6D6A0-100F-4DCC-8A2C-3995AB4FEC4A}"/>
                </a:ext>
              </a:extLst>
            </p:cNvPr>
            <p:cNvSpPr txBox="1"/>
            <p:nvPr/>
          </p:nvSpPr>
          <p:spPr>
            <a:xfrm>
              <a:off x="238125" y="3887243"/>
              <a:ext cx="13335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rgbClr val="00B0F0"/>
                  </a:solidFill>
                  <a:latin typeface="+mj-lt"/>
                </a:rPr>
                <a:t>Recall Incremental model</a:t>
              </a:r>
              <a:endParaRPr lang="en-US" sz="2000" dirty="0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C5FEB14-0EDD-431C-9C15-A2090EAF96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5337" y="4902906"/>
            <a:ext cx="5908708" cy="5238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82FFF1A-DA75-4595-9AC2-D3DE5446B9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9055" y="5451269"/>
            <a:ext cx="4664990" cy="44281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D4AC90D-235E-4EB1-BC17-AEB8C20DF24D}"/>
              </a:ext>
            </a:extLst>
          </p:cNvPr>
          <p:cNvSpPr txBox="1"/>
          <p:nvPr/>
        </p:nvSpPr>
        <p:spPr>
          <a:xfrm>
            <a:off x="8258175" y="4486275"/>
            <a:ext cx="286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loop Eigen Values are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C44EF42-521C-45B7-8763-D4D4DC2AAE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25" y="5197026"/>
            <a:ext cx="3619500" cy="4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0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08834-909C-472B-8BB6-8652FA7FF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6526"/>
            <a:ext cx="9448800" cy="482600"/>
          </a:xfrm>
        </p:spPr>
        <p:txBody>
          <a:bodyPr>
            <a:normAutofit fontScale="90000"/>
          </a:bodyPr>
          <a:lstStyle/>
          <a:p>
            <a:r>
              <a:rPr lang="en-US" dirty="0"/>
              <a:t>Closed loop stability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46DBC1-CCBC-40EC-BD03-44C1EC72D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429375" cy="80962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E9641-1CF8-4820-AE06-248F89095024}"/>
                  </a:ext>
                </a:extLst>
              </p:cNvPr>
              <p:cNvSpPr txBox="1"/>
              <p:nvPr/>
            </p:nvSpPr>
            <p:spPr>
              <a:xfrm>
                <a:off x="723900" y="2750887"/>
                <a:ext cx="41624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4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4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400" dirty="0">
                    <a:solidFill>
                      <a:srgbClr val="00B0F0"/>
                    </a:solidFill>
                  </a:rPr>
                  <a:t>(R</a:t>
                </a:r>
                <a:r>
                  <a:rPr lang="en-US" sz="24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4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00B0F0"/>
                    </a:solidFill>
                  </a:rPr>
                  <a:t>(</a:t>
                </a:r>
                <a:r>
                  <a:rPr lang="en-US" sz="2400" dirty="0" err="1">
                    <a:solidFill>
                      <a:srgbClr val="00B0F0"/>
                    </a:solidFill>
                  </a:rPr>
                  <a:t>k</a:t>
                </a:r>
                <a:r>
                  <a:rPr lang="en-US" sz="2400" baseline="-25000" dirty="0" err="1">
                    <a:solidFill>
                      <a:srgbClr val="00B0F0"/>
                    </a:solidFill>
                  </a:rPr>
                  <a:t>i</a:t>
                </a:r>
                <a:r>
                  <a:rPr lang="en-US" sz="2400" dirty="0">
                    <a:solidFill>
                      <a:srgbClr val="00B0F0"/>
                    </a:solidFill>
                  </a:rPr>
                  <a:t>)) </a:t>
                </a:r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DE9641-1CF8-4820-AE06-248F89095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2750887"/>
                <a:ext cx="4162425" cy="461665"/>
              </a:xfrm>
              <a:prstGeom prst="rect">
                <a:avLst/>
              </a:prstGeom>
              <a:blipFill>
                <a:blip r:embed="rId3"/>
                <a:stretch>
                  <a:fillRect l="-234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C3593A-88D3-43AC-B482-457CD4A3742E}"/>
              </a:ext>
            </a:extLst>
          </p:cNvPr>
          <p:cNvSpPr txBox="1"/>
          <p:nvPr/>
        </p:nvSpPr>
        <p:spPr>
          <a:xfrm>
            <a:off x="723900" y="3594641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Case 1: No constraint on U R= 0</a:t>
            </a:r>
          </a:p>
          <a:p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00B0F0"/>
                </a:solidFill>
              </a:rPr>
              <a:t>u = [7.2 -6.4 0 0]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E59E565-6F55-4907-9B9A-D97B5E3DE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8761" y="1750086"/>
            <a:ext cx="3440264" cy="880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3AD1AB-4A0E-4E8D-AB85-21A2541F02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0" y="3678958"/>
            <a:ext cx="3643315" cy="4776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12415A-41B4-4ADB-9BC1-3ADCF68BA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1915" y="3732837"/>
            <a:ext cx="942975" cy="36993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43169D-2140-4834-A595-38DEA61819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500" y="4238675"/>
            <a:ext cx="4829175" cy="381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63CB968-36FE-49F6-A76B-868258CB983A}"/>
              </a:ext>
            </a:extLst>
          </p:cNvPr>
          <p:cNvSpPr txBox="1"/>
          <p:nvPr/>
        </p:nvSpPr>
        <p:spPr>
          <a:xfrm>
            <a:off x="1638300" y="4276825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 1: Eigen Values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180F3A-3AAF-4D4C-BFF5-0FF00B170AAD}"/>
              </a:ext>
            </a:extLst>
          </p:cNvPr>
          <p:cNvSpPr txBox="1"/>
          <p:nvPr/>
        </p:nvSpPr>
        <p:spPr>
          <a:xfrm>
            <a:off x="723900" y="4898495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Case 2: constraint on U R= 10  </a:t>
            </a:r>
          </a:p>
          <a:p>
            <a:r>
              <a:rPr lang="en-US" sz="1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00B0F0"/>
                </a:solidFill>
              </a:rPr>
              <a:t>u = </a:t>
            </a:r>
            <a:r>
              <a:rPr lang="en-US" dirty="0">
                <a:solidFill>
                  <a:srgbClr val="00B050"/>
                </a:solidFill>
              </a:rPr>
              <a:t>[0.127 0.103 0.083 0.07]</a:t>
            </a:r>
            <a:endParaRPr lang="en-US" sz="18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4E6C8A-C8AE-41B4-B153-111F78382703}"/>
              </a:ext>
            </a:extLst>
          </p:cNvPr>
          <p:cNvSpPr txBox="1"/>
          <p:nvPr/>
        </p:nvSpPr>
        <p:spPr>
          <a:xfrm>
            <a:off x="1638300" y="5580679"/>
            <a:ext cx="208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Case 2: Eigen Values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94579E7-B938-4A00-BFA9-D171A3E272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2875" y="4898495"/>
            <a:ext cx="933450" cy="36195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CFD537A1-10D4-4E7B-B201-A8362DB1BC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86325" y="4871511"/>
            <a:ext cx="1771650" cy="43815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44C831-FF95-4D47-B80A-6D9334F877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7150" y="5588481"/>
            <a:ext cx="3028950" cy="35242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2081104-290B-46D4-9A75-449E25BAE601}"/>
              </a:ext>
            </a:extLst>
          </p:cNvPr>
          <p:cNvSpPr txBox="1"/>
          <p:nvPr/>
        </p:nvSpPr>
        <p:spPr>
          <a:xfrm>
            <a:off x="7229475" y="5186295"/>
            <a:ext cx="270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has become slower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2BC8151-D0E8-45D2-A039-DCAA25A3CA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43815" y="2764031"/>
            <a:ext cx="3619500" cy="42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7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 build="p"/>
      <p:bldP spid="27" grpId="0"/>
      <p:bldP spid="28" grpId="0" build="p"/>
      <p:bldP spid="29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1210-C925-47D3-B4D1-149309BDE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39394"/>
            <a:ext cx="10839450" cy="511175"/>
          </a:xfrm>
        </p:spPr>
        <p:txBody>
          <a:bodyPr>
            <a:noAutofit/>
          </a:bodyPr>
          <a:lstStyle/>
          <a:p>
            <a:r>
              <a:rPr lang="en-US" sz="3600" dirty="0"/>
              <a:t>Handling input constraints - incremental change in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9FB8-2C35-455B-80E4-FC27E6D9B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744703"/>
            <a:ext cx="8134350" cy="62626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Rate of input change</a:t>
            </a:r>
            <a:r>
              <a:rPr lang="en-US" dirty="0"/>
              <a:t>: Most easy constraint to include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1257F2-C795-4FB9-BD4E-8E17A2006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1004025"/>
            <a:ext cx="6191250" cy="438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2B1822-535C-4FF5-8E90-46AA0001DA46}"/>
              </a:ext>
            </a:extLst>
          </p:cNvPr>
          <p:cNvSpPr txBox="1"/>
          <p:nvPr/>
        </p:nvSpPr>
        <p:spPr>
          <a:xfrm>
            <a:off x="6981718" y="992267"/>
            <a:ext cx="2983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Decision variable is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sz="2400" dirty="0">
                <a:solidFill>
                  <a:srgbClr val="FF0000"/>
                </a:solidFill>
              </a:rPr>
              <a:t>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B742ED-118B-489C-AD51-FA347DFEE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480208"/>
            <a:ext cx="4535977" cy="6262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D1C048-D5E9-4167-810E-32F1DDCFE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99" y="3338830"/>
            <a:ext cx="4392833" cy="581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6B1C81-FD01-49C5-BB21-14399DB0D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517" y="2370972"/>
            <a:ext cx="3267075" cy="17850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AF1EBF-8281-4A40-82D3-235590A054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3632" y="2262759"/>
            <a:ext cx="3481118" cy="84371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BAF8B5-4269-4843-8524-F4DD0F7EBA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751" y="4638930"/>
            <a:ext cx="3388422" cy="5815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A5C09A-69B7-4B45-8E6F-E381ABC3D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7675" y="4353946"/>
            <a:ext cx="3248025" cy="1162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96FDAB-9B61-4458-983B-97CDE71C1D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96187" y="4301048"/>
            <a:ext cx="43719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15137</TotalTime>
  <Words>541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Office Theme</vt:lpstr>
      <vt:lpstr>Modern Control Theory</vt:lpstr>
      <vt:lpstr>Handling constraints</vt:lpstr>
      <vt:lpstr>Handling constrains</vt:lpstr>
      <vt:lpstr>Example problem</vt:lpstr>
      <vt:lpstr>Demo</vt:lpstr>
      <vt:lpstr>Impact of tuning – SISO system</vt:lpstr>
      <vt:lpstr>Closed loop analysis in Unconstrained MPC</vt:lpstr>
      <vt:lpstr>Closed loop stability example</vt:lpstr>
      <vt:lpstr>Handling input constraints - incremental change in inputs</vt:lpstr>
      <vt:lpstr>Handling input constrains – Amplitude of control signal u</vt:lpstr>
      <vt:lpstr>Handling output constraints – control limits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Srinivasan, Ranganathan</cp:lastModifiedBy>
  <cp:revision>539</cp:revision>
  <dcterms:created xsi:type="dcterms:W3CDTF">2021-09-16T08:41:24Z</dcterms:created>
  <dcterms:modified xsi:type="dcterms:W3CDTF">2021-10-29T12:32:00Z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2021-10-29T12:32:00Z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