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9" r:id="rId11"/>
    <p:sldId id="268" r:id="rId12"/>
    <p:sldId id="267" r:id="rId13"/>
    <p:sldId id="272" r:id="rId14"/>
    <p:sldId id="271" r:id="rId15"/>
    <p:sldId id="270" r:id="rId16"/>
    <p:sldId id="273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0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rajeshkumarpatel/Desktop/Jasmin/Data%20Science%20Excel%20Module/Spreadsheet_New/Zomato_Data_1_Ne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[Zomato_Data_1_New.xlsx]Objective Pivot Table &amp; Chart!PivotTable2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No.</a:t>
            </a:r>
            <a:r>
              <a:rPr lang="en-US" sz="1800" b="1" baseline="0"/>
              <a:t> Of Restaurants in Each Country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'Objective Pivot Table &amp; Chart'!$C$7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'Objective Pivot Table &amp; Chart'!$B$8:$B$23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'Objective Pivot Table &amp; Chart'!$C$8:$C$23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8652</c:v>
                </c:pt>
                <c:pt idx="4">
                  <c:v>21</c:v>
                </c:pt>
                <c:pt idx="5">
                  <c:v>40</c:v>
                </c:pt>
                <c:pt idx="6">
                  <c:v>22</c:v>
                </c:pt>
                <c:pt idx="7">
                  <c:v>20</c:v>
                </c:pt>
                <c:pt idx="8">
                  <c:v>20</c:v>
                </c:pt>
                <c:pt idx="9">
                  <c:v>60</c:v>
                </c:pt>
                <c:pt idx="10">
                  <c:v>20</c:v>
                </c:pt>
                <c:pt idx="11">
                  <c:v>34</c:v>
                </c:pt>
                <c:pt idx="12">
                  <c:v>60</c:v>
                </c:pt>
                <c:pt idx="13">
                  <c:v>80</c:v>
                </c:pt>
                <c:pt idx="14">
                  <c:v>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6-7A4E-8CB5-CA3ECDABAE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65627488"/>
        <c:axId val="1726852096"/>
      </c:barChart>
      <c:catAx>
        <c:axId val="1965627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Country</a:t>
                </a:r>
                <a:r>
                  <a:rPr lang="en-GB" sz="1200" b="1" baseline="0"/>
                  <a:t> Name</a:t>
                </a:r>
                <a:endParaRPr lang="en-GB" sz="1200" b="1"/>
              </a:p>
            </c:rich>
          </c:tx>
          <c:layout>
            <c:manualLayout>
              <c:xMode val="edge"/>
              <c:yMode val="edge"/>
              <c:x val="0.37510628513509703"/>
              <c:y val="0.802546296296296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852096"/>
        <c:crosses val="autoZero"/>
        <c:auto val="1"/>
        <c:lblAlgn val="ctr"/>
        <c:lblOffset val="100"/>
        <c:noMultiLvlLbl val="0"/>
      </c:catAx>
      <c:valAx>
        <c:axId val="172685209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Count</a:t>
                </a:r>
                <a:r>
                  <a:rPr lang="en-GB" sz="1200" b="1" baseline="0"/>
                  <a:t> Of Restaurants</a:t>
                </a:r>
                <a:endParaRPr lang="en-GB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62748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[Zomato_Data_1_New.xlsx]Objective Pivot Table &amp; Chart!PivotTable3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Year Wise Opening Of Resturants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'Objective Pivot Table &amp; Chart'!$F$7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'Objective Pivot Table &amp; Chart'!$E$8:$E$17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'Objective Pivot Table &amp; Chart'!$F$8:$F$17</c:f>
              <c:numCache>
                <c:formatCode>General</c:formatCode>
                <c:ptCount val="9"/>
                <c:pt idx="0">
                  <c:v>1080</c:v>
                </c:pt>
                <c:pt idx="1">
                  <c:v>1098</c:v>
                </c:pt>
                <c:pt idx="2">
                  <c:v>1022</c:v>
                </c:pt>
                <c:pt idx="3">
                  <c:v>1061</c:v>
                </c:pt>
                <c:pt idx="4">
                  <c:v>1051</c:v>
                </c:pt>
                <c:pt idx="5">
                  <c:v>1024</c:v>
                </c:pt>
                <c:pt idx="6">
                  <c:v>1027</c:v>
                </c:pt>
                <c:pt idx="7">
                  <c:v>1086</c:v>
                </c:pt>
                <c:pt idx="8">
                  <c:v>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E-3645-8177-2C0733094B4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741488736"/>
        <c:axId val="741789440"/>
      </c:barChart>
      <c:catAx>
        <c:axId val="741488736"/>
        <c:scaling>
          <c:orientation val="minMax"/>
        </c:scaling>
        <c:delete val="0"/>
        <c:axPos val="b"/>
        <c:title>
          <c:tx>
            <c:rich>
              <a:bodyPr rot="6000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Opening</a:t>
                </a:r>
                <a:r>
                  <a:rPr lang="en-GB" sz="1200" b="1" baseline="0"/>
                  <a:t> Year</a:t>
                </a:r>
                <a:endParaRPr lang="en-GB" sz="1200" b="1"/>
              </a:p>
            </c:rich>
          </c:tx>
          <c:layout>
            <c:manualLayout>
              <c:xMode val="edge"/>
              <c:yMode val="edge"/>
              <c:x val="0.39905161854768156"/>
              <c:y val="0.911609588542651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6000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789440"/>
        <c:crosses val="autoZero"/>
        <c:auto val="1"/>
        <c:lblAlgn val="ctr"/>
        <c:lblOffset val="100"/>
        <c:noMultiLvlLbl val="0"/>
      </c:catAx>
      <c:valAx>
        <c:axId val="741789440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Count</a:t>
                </a:r>
                <a:r>
                  <a:rPr lang="en-GB" sz="1200" b="1" baseline="0"/>
                  <a:t> Of Restaurants</a:t>
                </a:r>
              </a:p>
              <a:p>
                <a:pPr>
                  <a:defRPr/>
                </a:pPr>
                <a:endParaRPr lang="en-GB"/>
              </a:p>
            </c:rich>
          </c:tx>
          <c:layout>
            <c:manualLayout>
              <c:xMode val="edge"/>
              <c:yMode val="edge"/>
              <c:x val="2.570694087403599E-2"/>
              <c:y val="9.84157702118221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48873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/>
              <a:t>Countries For New Restaurants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 Pivot Table &amp; chart'!$C$25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'Subjective  Pivot Table &amp; chart'!$B$26:$B$29</c:f>
              <c:strCache>
                <c:ptCount val="4"/>
                <c:pt idx="0">
                  <c:v>Australia</c:v>
                </c:pt>
                <c:pt idx="1">
                  <c:v>Canada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'Subjective  Pivot Table &amp; chart'!$C$26:$C$29</c:f>
              <c:numCache>
                <c:formatCode>General</c:formatCode>
                <c:ptCount val="4"/>
                <c:pt idx="0">
                  <c:v>24</c:v>
                </c:pt>
                <c:pt idx="1">
                  <c:v>4</c:v>
                </c:pt>
                <c:pt idx="2">
                  <c:v>20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8-0844-88B5-54BEB36252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4842992"/>
        <c:axId val="1474868320"/>
      </c:barChart>
      <c:catAx>
        <c:axId val="147484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Country</a:t>
                </a:r>
              </a:p>
            </c:rich>
          </c:tx>
          <c:layout>
            <c:manualLayout>
              <c:xMode val="edge"/>
              <c:yMode val="edge"/>
              <c:x val="0.40060979877515313"/>
              <c:y val="0.89513888888888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868320"/>
        <c:crosses val="autoZero"/>
        <c:auto val="1"/>
        <c:lblAlgn val="ctr"/>
        <c:lblOffset val="100"/>
        <c:noMultiLvlLbl val="0"/>
      </c:catAx>
      <c:valAx>
        <c:axId val="147486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No</a:t>
                </a:r>
                <a:r>
                  <a:rPr lang="en-GB" sz="1200" b="1" baseline="0"/>
                  <a:t>. Of Restaurants  "&lt;4 Avg. Rating"</a:t>
                </a:r>
                <a:endParaRPr lang="en-GB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84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City's Food Quality Rating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Q2 &amp; Q3 City Wise'!$H$6</c:f>
              <c:strCache>
                <c:ptCount val="1"/>
                <c:pt idx="0">
                  <c:v>Average of Rating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'Subjective Q2 &amp; Q3 City Wise'!$F$7:$G$24</c:f>
              <c:multiLvlStrCache>
                <c:ptCount val="12"/>
                <c:lvl>
                  <c:pt idx="0">
                    <c:v>Chatham-Kent</c:v>
                  </c:pt>
                  <c:pt idx="1">
                    <c:v>Consort</c:v>
                  </c:pt>
                  <c:pt idx="2">
                    <c:v>Singapore</c:v>
                  </c:pt>
                  <c:pt idx="3">
                    <c:v>Armidale</c:v>
                  </c:pt>
                  <c:pt idx="4">
                    <c:v>Balingup</c:v>
                  </c:pt>
                  <c:pt idx="5">
                    <c:v>Dicky Beach</c:v>
                  </c:pt>
                  <c:pt idx="6">
                    <c:v>Forrest</c:v>
                  </c:pt>
                  <c:pt idx="7">
                    <c:v>Lorn</c:v>
                  </c:pt>
                  <c:pt idx="8">
                    <c:v>Macedon</c:v>
                  </c:pt>
                  <c:pt idx="9">
                    <c:v>Paynesville</c:v>
                  </c:pt>
                  <c:pt idx="10">
                    <c:v>Phillip Island</c:v>
                  </c:pt>
                  <c:pt idx="11">
                    <c:v>Victor Harbor</c:v>
                  </c:pt>
                </c:lvl>
                <c:lvl>
                  <c:pt idx="0">
                    <c:v>Canada</c:v>
                  </c:pt>
                  <c:pt idx="2">
                    <c:v>Singapore</c:v>
                  </c:pt>
                  <c:pt idx="3">
                    <c:v>Australia</c:v>
                  </c:pt>
                </c:lvl>
              </c:multiLvlStrCache>
            </c:multiLvlStrRef>
          </c:cat>
          <c:val>
            <c:numRef>
              <c:f>'Subjective Q2 &amp; Q3 City Wise'!$H$7:$H$24</c:f>
              <c:numCache>
                <c:formatCode>0.00</c:formatCode>
                <c:ptCount val="12"/>
                <c:pt idx="0">
                  <c:v>3.7</c:v>
                </c:pt>
                <c:pt idx="1">
                  <c:v>3</c:v>
                </c:pt>
                <c:pt idx="2">
                  <c:v>3.5750000000000006</c:v>
                </c:pt>
                <c:pt idx="3">
                  <c:v>3.5</c:v>
                </c:pt>
                <c:pt idx="4">
                  <c:v>3.2</c:v>
                </c:pt>
                <c:pt idx="5">
                  <c:v>3.6</c:v>
                </c:pt>
                <c:pt idx="6">
                  <c:v>3.7</c:v>
                </c:pt>
                <c:pt idx="7">
                  <c:v>3.6</c:v>
                </c:pt>
                <c:pt idx="8">
                  <c:v>3.5</c:v>
                </c:pt>
                <c:pt idx="9">
                  <c:v>2.6</c:v>
                </c:pt>
                <c:pt idx="10">
                  <c:v>3.7</c:v>
                </c:pt>
                <c:pt idx="1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3C-1440-A38F-C1B92796BE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3620992"/>
        <c:axId val="183262367"/>
      </c:barChart>
      <c:catAx>
        <c:axId val="20236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262367"/>
        <c:crosses val="autoZero"/>
        <c:auto val="1"/>
        <c:lblAlgn val="ctr"/>
        <c:lblOffset val="100"/>
        <c:noMultiLvlLbl val="0"/>
      </c:catAx>
      <c:valAx>
        <c:axId val="18326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100" b="1"/>
                  <a:t>Average</a:t>
                </a:r>
                <a:r>
                  <a:rPr lang="en-GB" sz="1100" b="1" baseline="0"/>
                  <a:t> Rating</a:t>
                </a:r>
                <a:endParaRPr lang="en-GB" sz="11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3620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Food</a:t>
            </a:r>
            <a:r>
              <a:rPr lang="en-US" sz="1800" b="1" baseline="0"/>
              <a:t> Expenditure in</a:t>
            </a:r>
            <a:r>
              <a:rPr lang="en-US" sz="1800" b="1"/>
              <a:t> (Rs.)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 Pivot Table &amp; chart'!$H$25</c:f>
              <c:strCache>
                <c:ptCount val="1"/>
                <c:pt idx="0">
                  <c:v>Average of Price (Rs.)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'Subjective  Pivot Table &amp; chart'!$G$26:$G$29</c:f>
              <c:strCache>
                <c:ptCount val="4"/>
                <c:pt idx="0">
                  <c:v>Australia</c:v>
                </c:pt>
                <c:pt idx="1">
                  <c:v>Canada</c:v>
                </c:pt>
                <c:pt idx="2">
                  <c:v>Singapore</c:v>
                </c:pt>
                <c:pt idx="3">
                  <c:v>Sri Lanka</c:v>
                </c:pt>
              </c:strCache>
            </c:strRef>
          </c:cat>
          <c:val>
            <c:numRef>
              <c:f>'Subjective  Pivot Table &amp; chart'!$H$26:$H$29</c:f>
              <c:numCache>
                <c:formatCode>0.00</c:formatCode>
                <c:ptCount val="4"/>
                <c:pt idx="0">
                  <c:v>1315.1908333333338</c:v>
                </c:pt>
                <c:pt idx="1">
                  <c:v>2221.0375000000004</c:v>
                </c:pt>
                <c:pt idx="2">
                  <c:v>9648.7124999999996</c:v>
                </c:pt>
                <c:pt idx="3">
                  <c:v>641.25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8-E84C-BAEB-99250C2492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0722992"/>
        <c:axId val="1725254608"/>
      </c:barChart>
      <c:catAx>
        <c:axId val="212072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 dirty="0"/>
                  <a:t>Country</a:t>
                </a:r>
                <a:r>
                  <a:rPr lang="en-GB" sz="1200" b="1" baseline="0" dirty="0"/>
                  <a:t> Name</a:t>
                </a:r>
                <a:endParaRPr lang="en-GB" sz="1200" b="1" dirty="0"/>
              </a:p>
            </c:rich>
          </c:tx>
          <c:layout>
            <c:manualLayout>
              <c:xMode val="edge"/>
              <c:yMode val="edge"/>
              <c:x val="0.37388227836302806"/>
              <c:y val="0.93016404912267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5254608"/>
        <c:crosses val="autoZero"/>
        <c:auto val="1"/>
        <c:lblAlgn val="ctr"/>
        <c:lblOffset val="100"/>
        <c:noMultiLvlLbl val="0"/>
      </c:catAx>
      <c:valAx>
        <c:axId val="172525460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Rs</a:t>
                </a:r>
                <a:r>
                  <a:rPr lang="en-GB"/>
                  <a:t>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72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[Zomato_Data_1_New.xlsx]Subjective Price!PivotTable2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/>
              <a:t>Biggest</a:t>
            </a:r>
            <a:r>
              <a:rPr lang="en-GB" sz="1800" b="1" baseline="0"/>
              <a:t> Competitors</a:t>
            </a:r>
            <a:endParaRPr lang="en-GB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Price'!$D$9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'Subjective Price'!$B$10:$C$20</c:f>
              <c:multiLvlStrCache>
                <c:ptCount val="11"/>
                <c:lvl>
                  <c:pt idx="0">
                    <c:v>Beechworth</c:v>
                  </c:pt>
                  <c:pt idx="1">
                    <c:v>East Ballina</c:v>
                  </c:pt>
                  <c:pt idx="2">
                    <c:v>Hepburn Springs</c:v>
                  </c:pt>
                  <c:pt idx="3">
                    <c:v>Huskisson</c:v>
                  </c:pt>
                  <c:pt idx="4">
                    <c:v>Lakes Entrance</c:v>
                  </c:pt>
                  <c:pt idx="5">
                    <c:v>Middleton Beach</c:v>
                  </c:pt>
                  <c:pt idx="6">
                    <c:v>Palm Cove</c:v>
                  </c:pt>
                  <c:pt idx="7">
                    <c:v>Tanunda</c:v>
                  </c:pt>
                  <c:pt idx="8">
                    <c:v>Trentham East</c:v>
                  </c:pt>
                  <c:pt idx="9">
                    <c:v>Vineland Station</c:v>
                  </c:pt>
                  <c:pt idx="10">
                    <c:v>Colombo</c:v>
                  </c:pt>
                </c:lvl>
                <c:lvl>
                  <c:pt idx="0">
                    <c:v>Australia</c:v>
                  </c:pt>
                  <c:pt idx="9">
                    <c:v>Canada</c:v>
                  </c:pt>
                  <c:pt idx="10">
                    <c:v>Sri Lanka</c:v>
                  </c:pt>
                </c:lvl>
              </c:multiLvlStrCache>
            </c:multiLvlStrRef>
          </c:cat>
          <c:val>
            <c:numRef>
              <c:f>'Subjective Price'!$D$10:$D$20</c:f>
              <c:numCache>
                <c:formatCode>0.00</c:formatCode>
                <c:ptCount val="11"/>
                <c:pt idx="0">
                  <c:v>4.5999999999999996</c:v>
                </c:pt>
                <c:pt idx="1">
                  <c:v>4.0999999999999996</c:v>
                </c:pt>
                <c:pt idx="2">
                  <c:v>3.8</c:v>
                </c:pt>
                <c:pt idx="3">
                  <c:v>4.0999999999999996</c:v>
                </c:pt>
                <c:pt idx="4">
                  <c:v>3.8</c:v>
                </c:pt>
                <c:pt idx="5">
                  <c:v>3.8</c:v>
                </c:pt>
                <c:pt idx="6">
                  <c:v>4.4000000000000004</c:v>
                </c:pt>
                <c:pt idx="7">
                  <c:v>4.4000000000000004</c:v>
                </c:pt>
                <c:pt idx="8">
                  <c:v>4.0999999999999996</c:v>
                </c:pt>
                <c:pt idx="9">
                  <c:v>4.3</c:v>
                </c:pt>
                <c:pt idx="10">
                  <c:v>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79-1D47-A5DA-5DA9E7898E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437083520"/>
        <c:axId val="1437088640"/>
      </c:barChart>
      <c:catAx>
        <c:axId val="1437083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088640"/>
        <c:crosses val="autoZero"/>
        <c:auto val="1"/>
        <c:lblAlgn val="ctr"/>
        <c:lblOffset val="100"/>
        <c:noMultiLvlLbl val="0"/>
      </c:catAx>
      <c:valAx>
        <c:axId val="143708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/>
                  <a:t>Rstaurants with rating</a:t>
                </a:r>
                <a:r>
                  <a:rPr lang="en-GB" sz="1200" b="1" baseline="0"/>
                  <a:t>  &gt; 3.8</a:t>
                </a:r>
                <a:endParaRPr lang="en-GB" sz="1200" b="1"/>
              </a:p>
            </c:rich>
          </c:tx>
          <c:layout>
            <c:manualLayout>
              <c:xMode val="edge"/>
              <c:yMode val="edge"/>
              <c:x val="1.5185910681450223E-2"/>
              <c:y val="0.21963380838896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708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[Zomato_Data_1_New.xlsx]Cuisines!PivotTable9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Cuisines</a:t>
            </a:r>
            <a:r>
              <a:rPr lang="en-GB" baseline="0"/>
              <a:t> Range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alpha val="85000"/>
            </a:schemeClr>
          </a:solidFill>
          <a:ln w="31750" cap="rnd" cmpd="sng" algn="ctr">
            <a:solidFill>
              <a:schemeClr val="accent6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Cuisines!$J$9</c:f>
              <c:strCache>
                <c:ptCount val="1"/>
                <c:pt idx="0">
                  <c:v>Sum of Price_range</c:v>
                </c:pt>
              </c:strCache>
            </c:strRef>
          </c:tx>
          <c:spPr>
            <a:ln w="31750" cap="rnd">
              <a:solidFill>
                <a:schemeClr val="accent6">
                  <a:shade val="76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Cuisines!$I$10:$I$15</c:f>
              <c:strCache>
                <c:ptCount val="6"/>
                <c:pt idx="0">
                  <c:v>American</c:v>
                </c:pt>
                <c:pt idx="1">
                  <c:v>Cafe</c:v>
                </c:pt>
                <c:pt idx="2">
                  <c:v>Chinese</c:v>
                </c:pt>
                <c:pt idx="3">
                  <c:v>Continental</c:v>
                </c:pt>
                <c:pt idx="4">
                  <c:v>Desserts</c:v>
                </c:pt>
                <c:pt idx="5">
                  <c:v>Italian</c:v>
                </c:pt>
              </c:strCache>
            </c:strRef>
          </c:cat>
          <c:val>
            <c:numRef>
              <c:f>Cuisines!$J$10:$J$15</c:f>
              <c:numCache>
                <c:formatCode>General</c:formatCode>
                <c:ptCount val="6"/>
                <c:pt idx="0">
                  <c:v>95</c:v>
                </c:pt>
                <c:pt idx="1">
                  <c:v>517</c:v>
                </c:pt>
                <c:pt idx="2">
                  <c:v>525</c:v>
                </c:pt>
                <c:pt idx="3">
                  <c:v>63</c:v>
                </c:pt>
                <c:pt idx="4">
                  <c:v>61</c:v>
                </c:pt>
                <c:pt idx="5">
                  <c:v>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89-FE41-A15D-7B1C8891B6E3}"/>
            </c:ext>
          </c:extLst>
        </c:ser>
        <c:ser>
          <c:idx val="1"/>
          <c:order val="1"/>
          <c:tx>
            <c:strRef>
              <c:f>Cuisines!$K$9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31750" cap="rnd">
              <a:solidFill>
                <a:schemeClr val="accent6">
                  <a:tint val="77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Cuisines!$I$10:$I$15</c:f>
              <c:strCache>
                <c:ptCount val="6"/>
                <c:pt idx="0">
                  <c:v>American</c:v>
                </c:pt>
                <c:pt idx="1">
                  <c:v>Cafe</c:v>
                </c:pt>
                <c:pt idx="2">
                  <c:v>Chinese</c:v>
                </c:pt>
                <c:pt idx="3">
                  <c:v>Continental</c:v>
                </c:pt>
                <c:pt idx="4">
                  <c:v>Desserts</c:v>
                </c:pt>
                <c:pt idx="5">
                  <c:v>Italian</c:v>
                </c:pt>
              </c:strCache>
            </c:strRef>
          </c:cat>
          <c:val>
            <c:numRef>
              <c:f>Cuisines!$K$10:$K$15</c:f>
              <c:numCache>
                <c:formatCode>0.00</c:formatCode>
                <c:ptCount val="6"/>
                <c:pt idx="0">
                  <c:v>3.7625000000000002</c:v>
                </c:pt>
                <c:pt idx="1">
                  <c:v>3.0481605351170562</c:v>
                </c:pt>
                <c:pt idx="2">
                  <c:v>2.4093220338983055</c:v>
                </c:pt>
                <c:pt idx="3">
                  <c:v>3.6142857142857148</c:v>
                </c:pt>
                <c:pt idx="4">
                  <c:v>2.9603773584905655</c:v>
                </c:pt>
                <c:pt idx="5">
                  <c:v>3.731481481481481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89-FE41-A15D-7B1C8891B6E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51522927"/>
        <c:axId val="980322495"/>
      </c:lineChart>
      <c:catAx>
        <c:axId val="951522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Cuisines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322495"/>
        <c:crosses val="autoZero"/>
        <c:auto val="1"/>
        <c:lblAlgn val="ctr"/>
        <c:lblOffset val="100"/>
        <c:noMultiLvlLbl val="0"/>
      </c:catAx>
      <c:valAx>
        <c:axId val="98032249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/>
                  <a:t>SUM</a:t>
                </a:r>
                <a:r>
                  <a:rPr lang="en-GB" sz="1200" baseline="0"/>
                  <a:t> Of Price Range</a:t>
                </a:r>
                <a:endParaRPr lang="en-GB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95152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[Zomato_Data_1_New.xlsx]Subjective Q7!PivotTable8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Online Delivery affects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'Subjective Q7'!$F$8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E0-5A4C-970D-04B25BEFA66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E0-5A4C-970D-04B25BEFA661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Q7'!$E$9:$E$10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'Subjective Q7'!$F$9:$F$10</c:f>
              <c:numCache>
                <c:formatCode>0.00</c:formatCode>
                <c:ptCount val="2"/>
                <c:pt idx="0">
                  <c:v>2.7543098591549251</c:v>
                </c:pt>
                <c:pt idx="1">
                  <c:v>3.2880048959608374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E0-5A4C-970D-04B25BEFA66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[Zomato_Data_1_New.xlsx]Subjective Q7!PivotTable7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Table Booking affects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shade val="7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6">
              <a:tint val="7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'Subjective Q7'!$C$8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F1-434B-864C-6C8279C903AE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F1-434B-864C-6C8279C903AE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Q7'!$B$9:$B$10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'Subjective Q7'!$C$9:$C$10</c:f>
              <c:numCache>
                <c:formatCode>0.00</c:formatCode>
                <c:ptCount val="2"/>
                <c:pt idx="0">
                  <c:v>2.809686643631593</c:v>
                </c:pt>
                <c:pt idx="1">
                  <c:v>3.4825561312607975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F1-434B-864C-6C8279C903A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3;p29">
            <a:extLst>
              <a:ext uri="{FF2B5EF4-FFF2-40B4-BE49-F238E27FC236}">
                <a16:creationId xmlns:a16="http://schemas.microsoft.com/office/drawing/2014/main" id="{DCF5045B-68A9-A2C3-586F-7C4980B1E8A7}"/>
              </a:ext>
            </a:extLst>
          </p:cNvPr>
          <p:cNvSpPr txBox="1"/>
          <p:nvPr/>
        </p:nvSpPr>
        <p:spPr>
          <a:xfrm>
            <a:off x="1248936" y="0"/>
            <a:ext cx="9144000" cy="1159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ZOMATO EXPANSION PROJECT</a:t>
            </a:r>
            <a:endParaRPr sz="8000" b="1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pic>
        <p:nvPicPr>
          <p:cNvPr id="5" name="Google Shape;162;p29">
            <a:extLst>
              <a:ext uri="{FF2B5EF4-FFF2-40B4-BE49-F238E27FC236}">
                <a16:creationId xmlns:a16="http://schemas.microsoft.com/office/drawing/2014/main" id="{8E76B1B5-59D6-C314-E5FD-6EDF12E37C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665483"/>
            <a:ext cx="6096000" cy="4724166"/>
          </a:xfrm>
          <a:prstGeom prst="rect">
            <a:avLst/>
          </a:prstGeom>
          <a:noFill/>
          <a:ln w="9525" cap="flat" cmpd="sng">
            <a:solidFill>
              <a:srgbClr val="F8D5C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164;p29">
            <a:extLst>
              <a:ext uri="{FF2B5EF4-FFF2-40B4-BE49-F238E27FC236}">
                <a16:creationId xmlns:a16="http://schemas.microsoft.com/office/drawing/2014/main" id="{25ABE8B2-44DB-DEC9-D34E-71C71201F075}"/>
              </a:ext>
            </a:extLst>
          </p:cNvPr>
          <p:cNvSpPr txBox="1"/>
          <p:nvPr/>
        </p:nvSpPr>
        <p:spPr>
          <a:xfrm>
            <a:off x="7128656" y="4129052"/>
            <a:ext cx="3774000" cy="17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</a:rPr>
              <a:t>Presentation By - </a:t>
            </a:r>
            <a:endParaRPr sz="25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</a:rPr>
              <a:t>Jasmin Rajesh Patel</a:t>
            </a:r>
          </a:p>
        </p:txBody>
      </p:sp>
    </p:spTree>
    <p:extLst>
      <p:ext uri="{BB962C8B-B14F-4D97-AF65-F5344CB8AC3E}">
        <p14:creationId xmlns:p14="http://schemas.microsoft.com/office/powerpoint/2010/main" val="20297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0;p39">
            <a:extLst>
              <a:ext uri="{FF2B5EF4-FFF2-40B4-BE49-F238E27FC236}">
                <a16:creationId xmlns:a16="http://schemas.microsoft.com/office/drawing/2014/main" id="{D43EE81D-53E4-3F6F-A882-F53E975C6EB2}"/>
              </a:ext>
            </a:extLst>
          </p:cNvPr>
          <p:cNvSpPr/>
          <p:nvPr/>
        </p:nvSpPr>
        <p:spPr>
          <a:xfrm>
            <a:off x="1075481" y="347404"/>
            <a:ext cx="4421931" cy="823774"/>
          </a:xfrm>
          <a:custGeom>
            <a:avLst/>
            <a:gdLst/>
            <a:ahLst/>
            <a:cxnLst/>
            <a:rect l="l" t="t" r="r" b="b"/>
            <a:pathLst>
              <a:path w="16911" h="3199" extrusionOk="0">
                <a:moveTo>
                  <a:pt x="1" y="1"/>
                </a:moveTo>
                <a:lnTo>
                  <a:pt x="1" y="3198"/>
                </a:lnTo>
                <a:lnTo>
                  <a:pt x="16911" y="3198"/>
                </a:lnTo>
                <a:lnTo>
                  <a:pt x="16911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Current Scenario</a:t>
            </a:r>
            <a:endParaRPr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4F8C2AD-8BE7-A77A-8077-B41A80992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394801"/>
              </p:ext>
            </p:extLst>
          </p:nvPr>
        </p:nvGraphicFramePr>
        <p:xfrm>
          <a:off x="1605776" y="1171178"/>
          <a:ext cx="8229600" cy="4515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897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98D990-4DCF-7BCD-9C51-51927D05C4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543694"/>
              </p:ext>
            </p:extLst>
          </p:nvPr>
        </p:nvGraphicFramePr>
        <p:xfrm>
          <a:off x="1349298" y="880946"/>
          <a:ext cx="7928517" cy="4616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Google Shape;256;p40">
            <a:extLst>
              <a:ext uri="{FF2B5EF4-FFF2-40B4-BE49-F238E27FC236}">
                <a16:creationId xmlns:a16="http://schemas.microsoft.com/office/drawing/2014/main" id="{550DBB32-24BD-B5EB-BD6E-162EE0039BB9}"/>
              </a:ext>
            </a:extLst>
          </p:cNvPr>
          <p:cNvSpPr txBox="1"/>
          <p:nvPr/>
        </p:nvSpPr>
        <p:spPr>
          <a:xfrm>
            <a:off x="1349298" y="5492254"/>
            <a:ext cx="7979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must have a balanced expenditure on food.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44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2;p41">
            <a:extLst>
              <a:ext uri="{FF2B5EF4-FFF2-40B4-BE49-F238E27FC236}">
                <a16:creationId xmlns:a16="http://schemas.microsoft.com/office/drawing/2014/main" id="{5C14A9AA-B22A-3812-637E-E83D211D1991}"/>
              </a:ext>
            </a:extLst>
          </p:cNvPr>
          <p:cNvSpPr/>
          <p:nvPr/>
        </p:nvSpPr>
        <p:spPr>
          <a:xfrm>
            <a:off x="2337074" y="343600"/>
            <a:ext cx="4007969" cy="938790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Competition</a:t>
            </a:r>
            <a:endParaRPr sz="1600" dirty="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8CBCA6-B126-F7CE-BCCE-097DD2BD5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093690"/>
              </p:ext>
            </p:extLst>
          </p:nvPr>
        </p:nvGraphicFramePr>
        <p:xfrm>
          <a:off x="1851102" y="1616927"/>
          <a:ext cx="8263054" cy="4226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438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8;p42">
            <a:extLst>
              <a:ext uri="{FF2B5EF4-FFF2-40B4-BE49-F238E27FC236}">
                <a16:creationId xmlns:a16="http://schemas.microsoft.com/office/drawing/2014/main" id="{F762879E-4D90-1D0D-7407-1902A829A259}"/>
              </a:ext>
            </a:extLst>
          </p:cNvPr>
          <p:cNvSpPr/>
          <p:nvPr/>
        </p:nvSpPr>
        <p:spPr>
          <a:xfrm>
            <a:off x="974905" y="227571"/>
            <a:ext cx="3585944" cy="820644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Cuisines</a:t>
            </a:r>
            <a:endParaRPr sz="1700">
              <a:solidFill>
                <a:srgbClr val="FFFFFF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C97A10-C8CF-7815-F5FD-042CC30EF7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261656"/>
              </p:ext>
            </p:extLst>
          </p:nvPr>
        </p:nvGraphicFramePr>
        <p:xfrm>
          <a:off x="1148576" y="1405053"/>
          <a:ext cx="8675648" cy="4460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270;p42">
            <a:extLst>
              <a:ext uri="{FF2B5EF4-FFF2-40B4-BE49-F238E27FC236}">
                <a16:creationId xmlns:a16="http://schemas.microsoft.com/office/drawing/2014/main" id="{F83A0BA3-DF69-C11D-0716-9F784AC60A3A}"/>
              </a:ext>
            </a:extLst>
          </p:cNvPr>
          <p:cNvSpPr txBox="1"/>
          <p:nvPr/>
        </p:nvSpPr>
        <p:spPr>
          <a:xfrm>
            <a:off x="734861" y="5865540"/>
            <a:ext cx="85968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Choice of Cuisines affects the restaurant ratings.</a:t>
            </a:r>
            <a:endParaRPr sz="23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99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43">
            <a:extLst>
              <a:ext uri="{FF2B5EF4-FFF2-40B4-BE49-F238E27FC236}">
                <a16:creationId xmlns:a16="http://schemas.microsoft.com/office/drawing/2014/main" id="{0DDFDD0C-E944-AB29-6920-D1254D607B4C}"/>
              </a:ext>
            </a:extLst>
          </p:cNvPr>
          <p:cNvSpPr txBox="1">
            <a:spLocks/>
          </p:cNvSpPr>
          <p:nvPr/>
        </p:nvSpPr>
        <p:spPr>
          <a:xfrm>
            <a:off x="6650628" y="665751"/>
            <a:ext cx="3599400" cy="627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Font typeface="Wingdings 3" charset="2"/>
              <a:buNone/>
            </a:pPr>
            <a:r>
              <a:rPr lang="en-IN" sz="24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Online Table Booking</a:t>
            </a:r>
            <a:endParaRPr lang="en-IN" sz="1700">
              <a:solidFill>
                <a:srgbClr val="FFFFFF"/>
              </a:solidFill>
            </a:endParaRPr>
          </a:p>
        </p:txBody>
      </p:sp>
      <p:sp>
        <p:nvSpPr>
          <p:cNvPr id="5" name="Google Shape;278;p43">
            <a:extLst>
              <a:ext uri="{FF2B5EF4-FFF2-40B4-BE49-F238E27FC236}">
                <a16:creationId xmlns:a16="http://schemas.microsoft.com/office/drawing/2014/main" id="{E1050ECB-8EB4-F8BB-B075-57114DE9A591}"/>
              </a:ext>
            </a:extLst>
          </p:cNvPr>
          <p:cNvSpPr/>
          <p:nvPr/>
        </p:nvSpPr>
        <p:spPr>
          <a:xfrm flipH="1">
            <a:off x="5671957" y="739426"/>
            <a:ext cx="659850" cy="47965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9;p43">
            <a:extLst>
              <a:ext uri="{FF2B5EF4-FFF2-40B4-BE49-F238E27FC236}">
                <a16:creationId xmlns:a16="http://schemas.microsoft.com/office/drawing/2014/main" id="{8BB5AEBF-1F3E-6CEE-280D-A9589F18F254}"/>
              </a:ext>
            </a:extLst>
          </p:cNvPr>
          <p:cNvSpPr txBox="1">
            <a:spLocks/>
          </p:cNvSpPr>
          <p:nvPr/>
        </p:nvSpPr>
        <p:spPr>
          <a:xfrm>
            <a:off x="1704478" y="3867676"/>
            <a:ext cx="3088500" cy="6270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Font typeface="Wingdings 3" charset="2"/>
              <a:buNone/>
            </a:pPr>
            <a:r>
              <a:rPr lang="en-IN" sz="240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Home Delivery</a:t>
            </a:r>
            <a:endParaRPr lang="en-IN" sz="1700">
              <a:solidFill>
                <a:srgbClr val="FFFFFF"/>
              </a:solidFill>
            </a:endParaRPr>
          </a:p>
        </p:txBody>
      </p:sp>
      <p:sp>
        <p:nvSpPr>
          <p:cNvPr id="7" name="Google Shape;280;p43">
            <a:extLst>
              <a:ext uri="{FF2B5EF4-FFF2-40B4-BE49-F238E27FC236}">
                <a16:creationId xmlns:a16="http://schemas.microsoft.com/office/drawing/2014/main" id="{150FDDD4-1379-1480-9E00-D7F7413FA278}"/>
              </a:ext>
            </a:extLst>
          </p:cNvPr>
          <p:cNvSpPr/>
          <p:nvPr/>
        </p:nvSpPr>
        <p:spPr>
          <a:xfrm>
            <a:off x="5306057" y="3941351"/>
            <a:ext cx="659850" cy="479652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1;p43">
            <a:extLst>
              <a:ext uri="{FF2B5EF4-FFF2-40B4-BE49-F238E27FC236}">
                <a16:creationId xmlns:a16="http://schemas.microsoft.com/office/drawing/2014/main" id="{2A7AE3A2-A33A-9675-9601-F0EA69A82031}"/>
              </a:ext>
            </a:extLst>
          </p:cNvPr>
          <p:cNvSpPr txBox="1"/>
          <p:nvPr/>
        </p:nvSpPr>
        <p:spPr>
          <a:xfrm>
            <a:off x="1908253" y="4859776"/>
            <a:ext cx="82296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These Additional Facilities affects customer’s ratings.</a:t>
            </a:r>
            <a:endParaRPr sz="2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E3C45B6-D147-4A85-5966-5308ED3C9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905829"/>
              </p:ext>
            </p:extLst>
          </p:nvPr>
        </p:nvGraphicFramePr>
        <p:xfrm>
          <a:off x="6331806" y="1731524"/>
          <a:ext cx="391822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BF5348-74AA-4BE3-3B1D-93DDBBE3B6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993200"/>
              </p:ext>
            </p:extLst>
          </p:nvPr>
        </p:nvGraphicFramePr>
        <p:xfrm>
          <a:off x="1704477" y="601026"/>
          <a:ext cx="3599399" cy="2901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251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6;p44">
            <a:extLst>
              <a:ext uri="{FF2B5EF4-FFF2-40B4-BE49-F238E27FC236}">
                <a16:creationId xmlns:a16="http://schemas.microsoft.com/office/drawing/2014/main" id="{C2B25B10-646F-C157-3D27-0BE0B2AFEB6A}"/>
              </a:ext>
            </a:extLst>
          </p:cNvPr>
          <p:cNvSpPr txBox="1">
            <a:spLocks/>
          </p:cNvSpPr>
          <p:nvPr/>
        </p:nvSpPr>
        <p:spPr>
          <a:xfrm>
            <a:off x="1102947" y="524108"/>
            <a:ext cx="9614400" cy="1010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-IN" sz="2600" b="1">
                <a:solidFill>
                  <a:schemeClr val="lt1"/>
                </a:solidFill>
              </a:rPr>
              <a:t>We can offer the current high rating Restaurants to tie up with us. </a:t>
            </a:r>
            <a:endParaRPr lang="en-IN" sz="5100" b="1" dirty="0">
              <a:solidFill>
                <a:schemeClr val="lt1"/>
              </a:solidFill>
            </a:endParaRPr>
          </a:p>
        </p:txBody>
      </p:sp>
      <p:pic>
        <p:nvPicPr>
          <p:cNvPr id="3" name="Google Shape;288;p44">
            <a:extLst>
              <a:ext uri="{FF2B5EF4-FFF2-40B4-BE49-F238E27FC236}">
                <a16:creationId xmlns:a16="http://schemas.microsoft.com/office/drawing/2014/main" id="{6B3D6E52-4AF4-90B0-13F8-692BE48D15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3028"/>
          <a:stretch/>
        </p:blipFill>
        <p:spPr>
          <a:xfrm>
            <a:off x="1731047" y="1580646"/>
            <a:ext cx="8358199" cy="21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89;p44">
            <a:extLst>
              <a:ext uri="{FF2B5EF4-FFF2-40B4-BE49-F238E27FC236}">
                <a16:creationId xmlns:a16="http://schemas.microsoft.com/office/drawing/2014/main" id="{B63C941D-9C8D-D933-6239-C037F02C02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887" t="26497" r="4087"/>
          <a:stretch/>
        </p:blipFill>
        <p:spPr>
          <a:xfrm>
            <a:off x="1731047" y="3775108"/>
            <a:ext cx="8358200" cy="175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73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4;p45">
            <a:extLst>
              <a:ext uri="{FF2B5EF4-FFF2-40B4-BE49-F238E27FC236}">
                <a16:creationId xmlns:a16="http://schemas.microsoft.com/office/drawing/2014/main" id="{7E1845B2-5E9F-592C-9ADD-21FE612F900E}"/>
              </a:ext>
            </a:extLst>
          </p:cNvPr>
          <p:cNvGrpSpPr/>
          <p:nvPr/>
        </p:nvGrpSpPr>
        <p:grpSpPr>
          <a:xfrm flipH="1">
            <a:off x="4861821" y="429488"/>
            <a:ext cx="4743075" cy="792561"/>
            <a:chOff x="4411970" y="2962952"/>
            <a:chExt cx="706544" cy="104212"/>
          </a:xfrm>
        </p:grpSpPr>
        <p:sp>
          <p:nvSpPr>
            <p:cNvPr id="3" name="Google Shape;295;p45">
              <a:extLst>
                <a:ext uri="{FF2B5EF4-FFF2-40B4-BE49-F238E27FC236}">
                  <a16:creationId xmlns:a16="http://schemas.microsoft.com/office/drawing/2014/main" id="{E14A7621-10F0-1E64-0529-5A19E0ED5747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rgbClr val="FFFFFF"/>
                  </a:solidFill>
                  <a:latin typeface="Be Vietnam Pro Black"/>
                  <a:ea typeface="Be Vietnam Pro Black"/>
                  <a:cs typeface="Be Vietnam Pro Black"/>
                  <a:sym typeface="Be Vietnam Pro Black"/>
                </a:rPr>
                <a:t>Conclusion</a:t>
              </a:r>
              <a:endParaRPr/>
            </a:p>
          </p:txBody>
        </p:sp>
        <p:sp>
          <p:nvSpPr>
            <p:cNvPr id="4" name="Google Shape;296;p45">
              <a:extLst>
                <a:ext uri="{FF2B5EF4-FFF2-40B4-BE49-F238E27FC236}">
                  <a16:creationId xmlns:a16="http://schemas.microsoft.com/office/drawing/2014/main" id="{B4F45143-F3F7-267C-91B0-98D5D589E08E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7;p45">
              <a:extLst>
                <a:ext uri="{FF2B5EF4-FFF2-40B4-BE49-F238E27FC236}">
                  <a16:creationId xmlns:a16="http://schemas.microsoft.com/office/drawing/2014/main" id="{7F455101-23D3-2AE9-F9B5-4B76A85673FE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8;p45">
              <a:extLst>
                <a:ext uri="{FF2B5EF4-FFF2-40B4-BE49-F238E27FC236}">
                  <a16:creationId xmlns:a16="http://schemas.microsoft.com/office/drawing/2014/main" id="{432C30D2-E1B3-5547-B73A-A3882CD9BF09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99;p45">
            <a:extLst>
              <a:ext uri="{FF2B5EF4-FFF2-40B4-BE49-F238E27FC236}">
                <a16:creationId xmlns:a16="http://schemas.microsoft.com/office/drawing/2014/main" id="{CB571A87-A2A3-D5BA-3B7F-874972344802}"/>
              </a:ext>
            </a:extLst>
          </p:cNvPr>
          <p:cNvSpPr txBox="1"/>
          <p:nvPr/>
        </p:nvSpPr>
        <p:spPr>
          <a:xfrm>
            <a:off x="1371600" y="1334281"/>
            <a:ext cx="8866638" cy="441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4 selected countries for our expansion are Australia, Canada, Singapore, Sri Lanka. Our Major Focus will be on Australia, As this Country has 3 most suitable cities</a:t>
            </a:r>
            <a:r>
              <a:rPr lang="en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According to our data, To get a higher rating, We must keep the rate of cuisines in the middle range, keep high quality cuisines and provide additional facilities in our new Restaurants.</a:t>
            </a:r>
            <a:endParaRPr sz="20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lang="en" sz="20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must offer more services like online delivery and table booking to increase the customer’s ratings because customers enjoy additional ease &amp; convenience in their dining experience.</a:t>
            </a:r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40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D4740-478D-BF91-937A-7875D900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5" y="418641"/>
            <a:ext cx="11228180" cy="60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0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0;p47">
            <a:extLst>
              <a:ext uri="{FF2B5EF4-FFF2-40B4-BE49-F238E27FC236}">
                <a16:creationId xmlns:a16="http://schemas.microsoft.com/office/drawing/2014/main" id="{C89F702B-EC36-3652-24D6-FF8BBC18D356}"/>
              </a:ext>
            </a:extLst>
          </p:cNvPr>
          <p:cNvSpPr txBox="1">
            <a:spLocks/>
          </p:cNvSpPr>
          <p:nvPr/>
        </p:nvSpPr>
        <p:spPr>
          <a:xfrm>
            <a:off x="646397" y="1931466"/>
            <a:ext cx="10270646" cy="17149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IN" b="1">
                <a:solidFill>
                  <a:schemeClr val="lt1"/>
                </a:solidFill>
              </a:rPr>
              <a:t>Thank You</a:t>
            </a:r>
            <a:endParaRPr lang="en-IN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69;p30">
            <a:extLst>
              <a:ext uri="{FF2B5EF4-FFF2-40B4-BE49-F238E27FC236}">
                <a16:creationId xmlns:a16="http://schemas.microsoft.com/office/drawing/2014/main" id="{1887F61B-2549-EEF2-095B-540B1762F1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584"/>
          <a:stretch/>
        </p:blipFill>
        <p:spPr>
          <a:xfrm>
            <a:off x="1016550" y="590425"/>
            <a:ext cx="10056611" cy="5687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45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74;p31">
            <a:extLst>
              <a:ext uri="{FF2B5EF4-FFF2-40B4-BE49-F238E27FC236}">
                <a16:creationId xmlns:a16="http://schemas.microsoft.com/office/drawing/2014/main" id="{81038916-1F3A-D23A-A6D9-127E6788E15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3804" y="2408102"/>
            <a:ext cx="5792226" cy="33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5;p31">
            <a:extLst>
              <a:ext uri="{FF2B5EF4-FFF2-40B4-BE49-F238E27FC236}">
                <a16:creationId xmlns:a16="http://schemas.microsoft.com/office/drawing/2014/main" id="{547D3924-3A27-B38E-0476-C4E5C7B537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154" y="557561"/>
            <a:ext cx="3195650" cy="331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176;p31">
            <a:extLst>
              <a:ext uri="{FF2B5EF4-FFF2-40B4-BE49-F238E27FC236}">
                <a16:creationId xmlns:a16="http://schemas.microsoft.com/office/drawing/2014/main" id="{D49928F7-DAD1-5075-E633-A9FB9B7B49F7}"/>
              </a:ext>
            </a:extLst>
          </p:cNvPr>
          <p:cNvGrpSpPr/>
          <p:nvPr/>
        </p:nvGrpSpPr>
        <p:grpSpPr>
          <a:xfrm>
            <a:off x="1879304" y="787838"/>
            <a:ext cx="3721364" cy="710166"/>
            <a:chOff x="4459463" y="2488594"/>
            <a:chExt cx="801189" cy="234254"/>
          </a:xfrm>
        </p:grpSpPr>
        <p:sp>
          <p:nvSpPr>
            <p:cNvPr id="7" name="Google Shape;177;p31">
              <a:extLst>
                <a:ext uri="{FF2B5EF4-FFF2-40B4-BE49-F238E27FC236}">
                  <a16:creationId xmlns:a16="http://schemas.microsoft.com/office/drawing/2014/main" id="{00259DB3-F1C8-CDD4-73F0-E9709B646933}"/>
                </a:ext>
              </a:extLst>
            </p:cNvPr>
            <p:cNvSpPr/>
            <p:nvPr/>
          </p:nvSpPr>
          <p:spPr>
            <a:xfrm>
              <a:off x="4459463" y="2488594"/>
              <a:ext cx="118803" cy="234254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solidFill>
              <a:srgbClr val="F8D5C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FF0000"/>
                </a:highlight>
              </a:endParaRPr>
            </a:p>
          </p:txBody>
        </p:sp>
        <p:sp>
          <p:nvSpPr>
            <p:cNvPr id="8" name="Google Shape;178;p31">
              <a:extLst>
                <a:ext uri="{FF2B5EF4-FFF2-40B4-BE49-F238E27FC236}">
                  <a16:creationId xmlns:a16="http://schemas.microsoft.com/office/drawing/2014/main" id="{5B7DFEAF-8C94-751D-DC82-36FEFB04928F}"/>
                </a:ext>
              </a:extLst>
            </p:cNvPr>
            <p:cNvSpPr/>
            <p:nvPr/>
          </p:nvSpPr>
          <p:spPr>
            <a:xfrm>
              <a:off x="4471958" y="2574409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solidFill>
              <a:srgbClr val="CC000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9;p31">
              <a:extLst>
                <a:ext uri="{FF2B5EF4-FFF2-40B4-BE49-F238E27FC236}">
                  <a16:creationId xmlns:a16="http://schemas.microsoft.com/office/drawing/2014/main" id="{24615839-4363-3120-AE4A-FEAA74B7971C}"/>
                </a:ext>
              </a:extLst>
            </p:cNvPr>
            <p:cNvSpPr/>
            <p:nvPr/>
          </p:nvSpPr>
          <p:spPr>
            <a:xfrm>
              <a:off x="4485626" y="2497506"/>
              <a:ext cx="775026" cy="216431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solidFill>
              <a:srgbClr val="CC0000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FFFFFF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ZOMATO JOURNEY</a:t>
              </a:r>
              <a:endParaRPr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40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4;p32">
            <a:extLst>
              <a:ext uri="{FF2B5EF4-FFF2-40B4-BE49-F238E27FC236}">
                <a16:creationId xmlns:a16="http://schemas.microsoft.com/office/drawing/2014/main" id="{76647CE8-6EE7-F99B-1A0B-57A723509B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499"/>
          <a:stretch/>
        </p:blipFill>
        <p:spPr>
          <a:xfrm>
            <a:off x="1149449" y="357100"/>
            <a:ext cx="9667233" cy="5842978"/>
          </a:xfrm>
          <a:prstGeom prst="rect">
            <a:avLst/>
          </a:prstGeom>
          <a:noFill/>
          <a:ln w="9525" cap="flat" cmpd="sng">
            <a:solidFill>
              <a:srgbClr val="FDF3E9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4115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9;p33">
            <a:extLst>
              <a:ext uri="{FF2B5EF4-FFF2-40B4-BE49-F238E27FC236}">
                <a16:creationId xmlns:a16="http://schemas.microsoft.com/office/drawing/2014/main" id="{D49C9601-25A5-489D-8435-5C499B5C0C28}"/>
              </a:ext>
            </a:extLst>
          </p:cNvPr>
          <p:cNvGrpSpPr/>
          <p:nvPr/>
        </p:nvGrpSpPr>
        <p:grpSpPr>
          <a:xfrm>
            <a:off x="2405898" y="493146"/>
            <a:ext cx="5965402" cy="587110"/>
            <a:chOff x="6336019" y="3733725"/>
            <a:chExt cx="2566206" cy="351310"/>
          </a:xfrm>
        </p:grpSpPr>
        <p:sp>
          <p:nvSpPr>
            <p:cNvPr id="3" name="Google Shape;190;p33">
              <a:extLst>
                <a:ext uri="{FF2B5EF4-FFF2-40B4-BE49-F238E27FC236}">
                  <a16:creationId xmlns:a16="http://schemas.microsoft.com/office/drawing/2014/main" id="{640524BC-6043-A807-36ED-0CEA1DFC200E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rgbClr val="FDF3E9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PROBLEM STATEMENT</a:t>
              </a:r>
              <a:endParaRPr b="1" dirty="0">
                <a:solidFill>
                  <a:srgbClr val="FDF3E9"/>
                </a:solidFill>
                <a:latin typeface="Figtree"/>
                <a:ea typeface="Figtree"/>
                <a:cs typeface="Figtree"/>
                <a:sym typeface="Figtre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sp>
          <p:nvSpPr>
            <p:cNvPr id="4" name="Google Shape;191;p33">
              <a:extLst>
                <a:ext uri="{FF2B5EF4-FFF2-40B4-BE49-F238E27FC236}">
                  <a16:creationId xmlns:a16="http://schemas.microsoft.com/office/drawing/2014/main" id="{E59D9EB5-E329-04FF-D0F5-3EF11F972C4E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2;p33">
              <a:extLst>
                <a:ext uri="{FF2B5EF4-FFF2-40B4-BE49-F238E27FC236}">
                  <a16:creationId xmlns:a16="http://schemas.microsoft.com/office/drawing/2014/main" id="{24A3F0B0-243D-FD3D-A456-AF1C271AC283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3;p33">
              <a:extLst>
                <a:ext uri="{FF2B5EF4-FFF2-40B4-BE49-F238E27FC236}">
                  <a16:creationId xmlns:a16="http://schemas.microsoft.com/office/drawing/2014/main" id="{57904FA0-1BB2-4347-28EE-2C96BBE45908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94;p33">
            <a:extLst>
              <a:ext uri="{FF2B5EF4-FFF2-40B4-BE49-F238E27FC236}">
                <a16:creationId xmlns:a16="http://schemas.microsoft.com/office/drawing/2014/main" id="{BDAAC4F8-489B-0600-2505-849A119FCA87}"/>
              </a:ext>
            </a:extLst>
          </p:cNvPr>
          <p:cNvSpPr txBox="1"/>
          <p:nvPr/>
        </p:nvSpPr>
        <p:spPr>
          <a:xfrm>
            <a:off x="2687239" y="2099092"/>
            <a:ext cx="8217615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SUGGESTING SOME COUNTRIES AND CITIES FOR OPENING NEW RESTAURANTS AND EXPANSION STRATEGIES FOR ZOMATO BY ANALYSING THEIR DATASETS.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A9FCD-D5B9-03CA-A12A-6F0E9BF3E6E2}"/>
              </a:ext>
            </a:extLst>
          </p:cNvPr>
          <p:cNvSpPr txBox="1"/>
          <p:nvPr/>
        </p:nvSpPr>
        <p:spPr>
          <a:xfrm>
            <a:off x="6505021" y="146617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9;p34">
            <a:extLst>
              <a:ext uri="{FF2B5EF4-FFF2-40B4-BE49-F238E27FC236}">
                <a16:creationId xmlns:a16="http://schemas.microsoft.com/office/drawing/2014/main" id="{5BE5497F-F72F-A781-26EB-25B9BD55AF2E}"/>
              </a:ext>
            </a:extLst>
          </p:cNvPr>
          <p:cNvSpPr txBox="1"/>
          <p:nvPr/>
        </p:nvSpPr>
        <p:spPr>
          <a:xfrm>
            <a:off x="1955492" y="88328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Contents</a:t>
            </a:r>
            <a:endParaRPr sz="3200" dirty="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3" name="Google Shape;200;p34">
            <a:extLst>
              <a:ext uri="{FF2B5EF4-FFF2-40B4-BE49-F238E27FC236}">
                <a16:creationId xmlns:a16="http://schemas.microsoft.com/office/drawing/2014/main" id="{B18CEC03-BE48-A349-6E72-D14D30F29219}"/>
              </a:ext>
            </a:extLst>
          </p:cNvPr>
          <p:cNvSpPr txBox="1"/>
          <p:nvPr/>
        </p:nvSpPr>
        <p:spPr>
          <a:xfrm>
            <a:off x="1481892" y="2109064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01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Google Shape;201;p34">
            <a:extLst>
              <a:ext uri="{FF2B5EF4-FFF2-40B4-BE49-F238E27FC236}">
                <a16:creationId xmlns:a16="http://schemas.microsoft.com/office/drawing/2014/main" id="{E886D0C8-8619-6963-19BE-25113D8338C5}"/>
              </a:ext>
            </a:extLst>
          </p:cNvPr>
          <p:cNvSpPr txBox="1"/>
          <p:nvPr/>
        </p:nvSpPr>
        <p:spPr>
          <a:xfrm>
            <a:off x="2006692" y="1944805"/>
            <a:ext cx="1568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Overview</a:t>
            </a:r>
            <a:endParaRPr sz="2000" dirty="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5" name="Google Shape;202;p34">
            <a:extLst>
              <a:ext uri="{FF2B5EF4-FFF2-40B4-BE49-F238E27FC236}">
                <a16:creationId xmlns:a16="http://schemas.microsoft.com/office/drawing/2014/main" id="{8DA9C74E-357B-0F5A-D49A-576F1257A787}"/>
              </a:ext>
            </a:extLst>
          </p:cNvPr>
          <p:cNvSpPr txBox="1"/>
          <p:nvPr/>
        </p:nvSpPr>
        <p:spPr>
          <a:xfrm>
            <a:off x="7348767" y="2158839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03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" name="Google Shape;203;p34">
            <a:extLst>
              <a:ext uri="{FF2B5EF4-FFF2-40B4-BE49-F238E27FC236}">
                <a16:creationId xmlns:a16="http://schemas.microsoft.com/office/drawing/2014/main" id="{E3612D86-0BFB-7A0F-E001-9CF576B9812E}"/>
              </a:ext>
            </a:extLst>
          </p:cNvPr>
          <p:cNvSpPr txBox="1"/>
          <p:nvPr/>
        </p:nvSpPr>
        <p:spPr>
          <a:xfrm>
            <a:off x="8187092" y="1963680"/>
            <a:ext cx="14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Current Scenario</a:t>
            </a: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7" name="Google Shape;204;p34">
            <a:extLst>
              <a:ext uri="{FF2B5EF4-FFF2-40B4-BE49-F238E27FC236}">
                <a16:creationId xmlns:a16="http://schemas.microsoft.com/office/drawing/2014/main" id="{E316C49C-4867-083D-03AF-5E1E28E3C37E}"/>
              </a:ext>
            </a:extLst>
          </p:cNvPr>
          <p:cNvSpPr txBox="1"/>
          <p:nvPr/>
        </p:nvSpPr>
        <p:spPr>
          <a:xfrm>
            <a:off x="4107692" y="2162527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02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8" name="Google Shape;205;p34">
            <a:extLst>
              <a:ext uri="{FF2B5EF4-FFF2-40B4-BE49-F238E27FC236}">
                <a16:creationId xmlns:a16="http://schemas.microsoft.com/office/drawing/2014/main" id="{2C904BC9-85E9-BD83-23B9-8C1536302A95}"/>
              </a:ext>
            </a:extLst>
          </p:cNvPr>
          <p:cNvSpPr txBox="1"/>
          <p:nvPr/>
        </p:nvSpPr>
        <p:spPr>
          <a:xfrm>
            <a:off x="4645830" y="1998680"/>
            <a:ext cx="2678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Countries &amp; Cities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 for Expansion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9" name="Google Shape;206;p34">
            <a:extLst>
              <a:ext uri="{FF2B5EF4-FFF2-40B4-BE49-F238E27FC236}">
                <a16:creationId xmlns:a16="http://schemas.microsoft.com/office/drawing/2014/main" id="{7A79EEBB-894B-BDDA-1E8E-0307CE0AC8E1}"/>
              </a:ext>
            </a:extLst>
          </p:cNvPr>
          <p:cNvSpPr txBox="1"/>
          <p:nvPr/>
        </p:nvSpPr>
        <p:spPr>
          <a:xfrm>
            <a:off x="1518792" y="3309577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04</a:t>
            </a:r>
            <a:endParaRPr sz="20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0" name="Google Shape;207;p34">
            <a:extLst>
              <a:ext uri="{FF2B5EF4-FFF2-40B4-BE49-F238E27FC236}">
                <a16:creationId xmlns:a16="http://schemas.microsoft.com/office/drawing/2014/main" id="{95B66D1E-CD3F-26A1-509C-F6A45F8B78B7}"/>
              </a:ext>
            </a:extLst>
          </p:cNvPr>
          <p:cNvSpPr txBox="1"/>
          <p:nvPr/>
        </p:nvSpPr>
        <p:spPr>
          <a:xfrm>
            <a:off x="2128091" y="3193430"/>
            <a:ext cx="1914325" cy="74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Food Expenditure</a:t>
            </a:r>
            <a:endParaRPr sz="2000" b="1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" name="Google Shape;208;p34">
            <a:extLst>
              <a:ext uri="{FF2B5EF4-FFF2-40B4-BE49-F238E27FC236}">
                <a16:creationId xmlns:a16="http://schemas.microsoft.com/office/drawing/2014/main" id="{C1527A0C-B957-1DC2-67D2-A8589B0D2748}"/>
              </a:ext>
            </a:extLst>
          </p:cNvPr>
          <p:cNvSpPr txBox="1"/>
          <p:nvPr/>
        </p:nvSpPr>
        <p:spPr>
          <a:xfrm>
            <a:off x="4107692" y="3311777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05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" name="Google Shape;209;p34">
            <a:extLst>
              <a:ext uri="{FF2B5EF4-FFF2-40B4-BE49-F238E27FC236}">
                <a16:creationId xmlns:a16="http://schemas.microsoft.com/office/drawing/2014/main" id="{F15D0BBD-0FFC-D707-23AA-A22E8E6C3EED}"/>
              </a:ext>
            </a:extLst>
          </p:cNvPr>
          <p:cNvSpPr txBox="1"/>
          <p:nvPr/>
        </p:nvSpPr>
        <p:spPr>
          <a:xfrm>
            <a:off x="4753880" y="3316955"/>
            <a:ext cx="210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Competition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13" name="Google Shape;210;p34">
            <a:extLst>
              <a:ext uri="{FF2B5EF4-FFF2-40B4-BE49-F238E27FC236}">
                <a16:creationId xmlns:a16="http://schemas.microsoft.com/office/drawing/2014/main" id="{FC76F9DF-4BAC-A197-633E-BB414BCC7339}"/>
              </a:ext>
            </a:extLst>
          </p:cNvPr>
          <p:cNvSpPr txBox="1"/>
          <p:nvPr/>
        </p:nvSpPr>
        <p:spPr>
          <a:xfrm>
            <a:off x="4753892" y="4402255"/>
            <a:ext cx="2107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Main Findings</a:t>
            </a:r>
            <a:r>
              <a:rPr lang="en" sz="2000" b="1">
                <a:solidFill>
                  <a:schemeClr val="lt1"/>
                </a:solidFill>
                <a:highlight>
                  <a:srgbClr val="FFFFFF"/>
                </a:highlight>
                <a:latin typeface="Be Vietnam Pro"/>
                <a:ea typeface="Be Vietnam Pro"/>
                <a:cs typeface="Be Vietnam Pro"/>
                <a:sym typeface="Be Vietnam Pro"/>
              </a:rPr>
              <a:t> 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14" name="Google Shape;211;p34">
            <a:extLst>
              <a:ext uri="{FF2B5EF4-FFF2-40B4-BE49-F238E27FC236}">
                <a16:creationId xmlns:a16="http://schemas.microsoft.com/office/drawing/2014/main" id="{70AEFADB-A684-56A9-894C-AC66DA84C431}"/>
              </a:ext>
            </a:extLst>
          </p:cNvPr>
          <p:cNvSpPr txBox="1"/>
          <p:nvPr/>
        </p:nvSpPr>
        <p:spPr>
          <a:xfrm>
            <a:off x="8060242" y="3309580"/>
            <a:ext cx="14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Cuisines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15" name="Google Shape;212;p34">
            <a:extLst>
              <a:ext uri="{FF2B5EF4-FFF2-40B4-BE49-F238E27FC236}">
                <a16:creationId xmlns:a16="http://schemas.microsoft.com/office/drawing/2014/main" id="{EA12B03A-4591-7BB3-1196-03AC18EE7595}"/>
              </a:ext>
            </a:extLst>
          </p:cNvPr>
          <p:cNvSpPr txBox="1"/>
          <p:nvPr/>
        </p:nvSpPr>
        <p:spPr>
          <a:xfrm>
            <a:off x="2006692" y="4402255"/>
            <a:ext cx="1789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Additional Facilities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16" name="Google Shape;213;p34">
            <a:extLst>
              <a:ext uri="{FF2B5EF4-FFF2-40B4-BE49-F238E27FC236}">
                <a16:creationId xmlns:a16="http://schemas.microsoft.com/office/drawing/2014/main" id="{1ACB077F-C4D8-E425-F84A-7477CDEB090F}"/>
              </a:ext>
            </a:extLst>
          </p:cNvPr>
          <p:cNvSpPr txBox="1"/>
          <p:nvPr/>
        </p:nvSpPr>
        <p:spPr>
          <a:xfrm>
            <a:off x="8087642" y="4575055"/>
            <a:ext cx="178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Conclusion</a:t>
            </a:r>
            <a:endParaRPr sz="2000">
              <a:solidFill>
                <a:schemeClr val="lt1"/>
              </a:solidFill>
              <a:latin typeface="Be Vietnam Pro Black"/>
              <a:ea typeface="Be Vietnam Pro Black"/>
              <a:cs typeface="Be Vietnam Pro Black"/>
              <a:sym typeface="Be Vietnam Pro Black"/>
            </a:endParaRPr>
          </a:p>
        </p:txBody>
      </p:sp>
      <p:sp>
        <p:nvSpPr>
          <p:cNvPr id="17" name="Google Shape;214;p34">
            <a:extLst>
              <a:ext uri="{FF2B5EF4-FFF2-40B4-BE49-F238E27FC236}">
                <a16:creationId xmlns:a16="http://schemas.microsoft.com/office/drawing/2014/main" id="{2C6EE404-44F5-17E0-E240-21124163C338}"/>
              </a:ext>
            </a:extLst>
          </p:cNvPr>
          <p:cNvSpPr txBox="1"/>
          <p:nvPr/>
        </p:nvSpPr>
        <p:spPr>
          <a:xfrm>
            <a:off x="7348767" y="3366205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" name="Google Shape;215;p34">
            <a:extLst>
              <a:ext uri="{FF2B5EF4-FFF2-40B4-BE49-F238E27FC236}">
                <a16:creationId xmlns:a16="http://schemas.microsoft.com/office/drawing/2014/main" id="{193297A7-FB6E-A65F-FF52-F4E7FCB02B62}"/>
              </a:ext>
            </a:extLst>
          </p:cNvPr>
          <p:cNvSpPr txBox="1"/>
          <p:nvPr/>
        </p:nvSpPr>
        <p:spPr>
          <a:xfrm>
            <a:off x="7348767" y="4573577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09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9" name="Google Shape;216;p34">
            <a:extLst>
              <a:ext uri="{FF2B5EF4-FFF2-40B4-BE49-F238E27FC236}">
                <a16:creationId xmlns:a16="http://schemas.microsoft.com/office/drawing/2014/main" id="{C6646C29-9DBF-1D34-3A0B-801B68161F86}"/>
              </a:ext>
            </a:extLst>
          </p:cNvPr>
          <p:cNvSpPr txBox="1"/>
          <p:nvPr/>
        </p:nvSpPr>
        <p:spPr>
          <a:xfrm>
            <a:off x="4107692" y="4597402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08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0" name="Google Shape;217;p34">
            <a:extLst>
              <a:ext uri="{FF2B5EF4-FFF2-40B4-BE49-F238E27FC236}">
                <a16:creationId xmlns:a16="http://schemas.microsoft.com/office/drawing/2014/main" id="{55304D87-5FAC-F0CF-1C8E-AD7608341083}"/>
              </a:ext>
            </a:extLst>
          </p:cNvPr>
          <p:cNvSpPr txBox="1"/>
          <p:nvPr/>
        </p:nvSpPr>
        <p:spPr>
          <a:xfrm>
            <a:off x="1518792" y="4573602"/>
            <a:ext cx="6462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07</a:t>
            </a:r>
            <a:endParaRPr sz="2000" b="1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299271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23;p35">
            <a:extLst>
              <a:ext uri="{FF2B5EF4-FFF2-40B4-BE49-F238E27FC236}">
                <a16:creationId xmlns:a16="http://schemas.microsoft.com/office/drawing/2014/main" id="{1CA524EE-765E-59CE-3A8F-1F42B340CDC9}"/>
              </a:ext>
            </a:extLst>
          </p:cNvPr>
          <p:cNvGrpSpPr/>
          <p:nvPr/>
        </p:nvGrpSpPr>
        <p:grpSpPr>
          <a:xfrm>
            <a:off x="475372" y="417655"/>
            <a:ext cx="4866065" cy="847091"/>
            <a:chOff x="4436707" y="4340222"/>
            <a:chExt cx="1023767" cy="244217"/>
          </a:xfrm>
        </p:grpSpPr>
        <p:sp>
          <p:nvSpPr>
            <p:cNvPr id="3" name="Google Shape;224;p35">
              <a:extLst>
                <a:ext uri="{FF2B5EF4-FFF2-40B4-BE49-F238E27FC236}">
                  <a16:creationId xmlns:a16="http://schemas.microsoft.com/office/drawing/2014/main" id="{E0050D45-F3E8-015E-EA16-89DFEE90407D}"/>
                </a:ext>
              </a:extLst>
            </p:cNvPr>
            <p:cNvSpPr/>
            <p:nvPr/>
          </p:nvSpPr>
          <p:spPr>
            <a:xfrm>
              <a:off x="4436707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5;p35">
              <a:extLst>
                <a:ext uri="{FF2B5EF4-FFF2-40B4-BE49-F238E27FC236}">
                  <a16:creationId xmlns:a16="http://schemas.microsoft.com/office/drawing/2014/main" id="{7C49C6CD-EEB7-828E-47B0-30CC831388F8}"/>
                </a:ext>
              </a:extLst>
            </p:cNvPr>
            <p:cNvSpPr/>
            <p:nvPr/>
          </p:nvSpPr>
          <p:spPr>
            <a:xfrm>
              <a:off x="4484204" y="4386022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6;p35">
              <a:extLst>
                <a:ext uri="{FF2B5EF4-FFF2-40B4-BE49-F238E27FC236}">
                  <a16:creationId xmlns:a16="http://schemas.microsoft.com/office/drawing/2014/main" id="{8D249E7E-881C-292C-DDE0-4463D7FCA1D9}"/>
                </a:ext>
              </a:extLst>
            </p:cNvPr>
            <p:cNvSpPr/>
            <p:nvPr/>
          </p:nvSpPr>
          <p:spPr>
            <a:xfrm>
              <a:off x="4533339" y="4385283"/>
              <a:ext cx="927134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noFill/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FFFFFF"/>
                  </a:solidFill>
                  <a:latin typeface="Be Vietnam Pro Black"/>
                  <a:ea typeface="Be Vietnam Pro Black"/>
                  <a:cs typeface="Be Vietnam Pro Black"/>
                  <a:sym typeface="Be Vietnam Pro Black"/>
                </a:rPr>
                <a:t>Global Overview</a:t>
              </a:r>
              <a:endParaRPr sz="200" dirty="0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452D10-4A25-CF17-6B88-F940EA0E0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204676"/>
              </p:ext>
            </p:extLst>
          </p:nvPr>
        </p:nvGraphicFramePr>
        <p:xfrm>
          <a:off x="1338146" y="1650379"/>
          <a:ext cx="9311269" cy="4505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115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2;p36">
            <a:extLst>
              <a:ext uri="{FF2B5EF4-FFF2-40B4-BE49-F238E27FC236}">
                <a16:creationId xmlns:a16="http://schemas.microsoft.com/office/drawing/2014/main" id="{CD3AE0B2-C8A3-A07E-E421-436D830BB0F5}"/>
              </a:ext>
            </a:extLst>
          </p:cNvPr>
          <p:cNvSpPr/>
          <p:nvPr/>
        </p:nvSpPr>
        <p:spPr>
          <a:xfrm>
            <a:off x="677500" y="279226"/>
            <a:ext cx="4421931" cy="823774"/>
          </a:xfrm>
          <a:custGeom>
            <a:avLst/>
            <a:gdLst/>
            <a:ahLst/>
            <a:cxnLst/>
            <a:rect l="l" t="t" r="r" b="b"/>
            <a:pathLst>
              <a:path w="16911" h="3199" extrusionOk="0">
                <a:moveTo>
                  <a:pt x="1" y="1"/>
                </a:moveTo>
                <a:lnTo>
                  <a:pt x="1" y="3198"/>
                </a:lnTo>
                <a:lnTo>
                  <a:pt x="16911" y="3198"/>
                </a:lnTo>
                <a:lnTo>
                  <a:pt x="16911" y="1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rgbClr val="FFFFFF"/>
                </a:solidFill>
                <a:latin typeface="Be Vietnam Pro Black"/>
                <a:ea typeface="Be Vietnam Pro Black"/>
                <a:cs typeface="Be Vietnam Pro Black"/>
                <a:sym typeface="Be Vietnam Pro Black"/>
              </a:rPr>
              <a:t>Market Trends</a:t>
            </a:r>
            <a:endParaRPr sz="2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D6D5B2-576B-2BD9-5C31-20761B07E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945116"/>
              </p:ext>
            </p:extLst>
          </p:nvPr>
        </p:nvGraphicFramePr>
        <p:xfrm>
          <a:off x="1349298" y="1237785"/>
          <a:ext cx="9367024" cy="4125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Google Shape;233;p36">
            <a:extLst>
              <a:ext uri="{FF2B5EF4-FFF2-40B4-BE49-F238E27FC236}">
                <a16:creationId xmlns:a16="http://schemas.microsoft.com/office/drawing/2014/main" id="{629AACB5-995B-41F5-BF23-1162B4D0536A}"/>
              </a:ext>
            </a:extLst>
          </p:cNvPr>
          <p:cNvSpPr txBox="1"/>
          <p:nvPr/>
        </p:nvSpPr>
        <p:spPr>
          <a:xfrm>
            <a:off x="1349297" y="5831793"/>
            <a:ext cx="9367023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than 1000 restaurants opened each year.</a:t>
            </a:r>
            <a:endParaRPr sz="2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99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9;p37">
            <a:extLst>
              <a:ext uri="{FF2B5EF4-FFF2-40B4-BE49-F238E27FC236}">
                <a16:creationId xmlns:a16="http://schemas.microsoft.com/office/drawing/2014/main" id="{2001FD42-92E8-DF18-D31B-F6C7ACF25929}"/>
              </a:ext>
            </a:extLst>
          </p:cNvPr>
          <p:cNvSpPr txBox="1">
            <a:spLocks/>
          </p:cNvSpPr>
          <p:nvPr/>
        </p:nvSpPr>
        <p:spPr>
          <a:xfrm>
            <a:off x="879151" y="287417"/>
            <a:ext cx="7200900" cy="11757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endParaRPr lang="en-IN" sz="2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22"/>
              <a:buFont typeface="Arial"/>
              <a:buNone/>
            </a:pPr>
            <a:r>
              <a:rPr lang="en-IN" sz="147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Expansion Opportunities</a:t>
            </a:r>
            <a:endParaRPr lang="en-IN" sz="14750" dirty="0">
              <a:solidFill>
                <a:schemeClr val="lt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78A477A-8A3A-E7CF-664B-E8B1BD908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402396"/>
              </p:ext>
            </p:extLst>
          </p:nvPr>
        </p:nvGraphicFramePr>
        <p:xfrm>
          <a:off x="1382751" y="1463117"/>
          <a:ext cx="7069873" cy="363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0521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298</Words>
  <Application>Microsoft Macintosh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 Vietnam Pro</vt:lpstr>
      <vt:lpstr>Be Vietnam Pro Black</vt:lpstr>
      <vt:lpstr>Calibri</vt:lpstr>
      <vt:lpstr>Century Gothic</vt:lpstr>
      <vt:lpstr>Figtree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2024-03-13T13:43:58Z</dcterms:created>
  <dcterms:modified xsi:type="dcterms:W3CDTF">2024-04-09T06:46:43Z</dcterms:modified>
</cp:coreProperties>
</file>