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4" r:id="rId7"/>
    <p:sldId id="260" r:id="rId8"/>
    <p:sldId id="261" r:id="rId9"/>
    <p:sldId id="275" r:id="rId10"/>
    <p:sldId id="265" r:id="rId11"/>
    <p:sldId id="278" r:id="rId12"/>
    <p:sldId id="264" r:id="rId13"/>
    <p:sldId id="279" r:id="rId14"/>
    <p:sldId id="267" r:id="rId15"/>
    <p:sldId id="262" r:id="rId16"/>
    <p:sldId id="281" r:id="rId17"/>
    <p:sldId id="283" r:id="rId18"/>
    <p:sldId id="268" r:id="rId19"/>
    <p:sldId id="269" r:id="rId20"/>
    <p:sldId id="282" r:id="rId21"/>
    <p:sldId id="270" r:id="rId22"/>
    <p:sldId id="276" r:id="rId23"/>
    <p:sldId id="277" r:id="rId24"/>
    <p:sldId id="280" r:id="rId25"/>
    <p:sldId id="27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6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3DDD2-D784-4708-A06F-30ED9743AB8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5A2FF-99AA-42E3-9308-5A35ED2E5D70}">
      <dgm:prSet/>
      <dgm:spPr/>
      <dgm:t>
        <a:bodyPr/>
        <a:lstStyle/>
        <a:p>
          <a:pPr>
            <a:defRPr b="1"/>
          </a:pPr>
          <a:r>
            <a:rPr lang="en-US"/>
            <a:t>Objective</a:t>
          </a:r>
        </a:p>
      </dgm:t>
    </dgm:pt>
    <dgm:pt modelId="{0E368C4E-7678-48E8-A895-DD11E784EB36}" type="parTrans" cxnId="{F8DCE165-08B6-4759-9A6C-374FBBD60AB4}">
      <dgm:prSet/>
      <dgm:spPr/>
      <dgm:t>
        <a:bodyPr/>
        <a:lstStyle/>
        <a:p>
          <a:endParaRPr lang="en-US"/>
        </a:p>
      </dgm:t>
    </dgm:pt>
    <dgm:pt modelId="{BCECCCD3-E06E-436E-8E06-FA0D6F455702}" type="sibTrans" cxnId="{F8DCE165-08B6-4759-9A6C-374FBBD60AB4}">
      <dgm:prSet/>
      <dgm:spPr/>
      <dgm:t>
        <a:bodyPr/>
        <a:lstStyle/>
        <a:p>
          <a:endParaRPr lang="en-US"/>
        </a:p>
      </dgm:t>
    </dgm:pt>
    <dgm:pt modelId="{1A57E988-4E07-4B66-9C8E-ECFFA2BF16F1}">
      <dgm:prSet custT="1"/>
      <dgm:spPr/>
      <dgm:t>
        <a:bodyPr/>
        <a:lstStyle/>
        <a:p>
          <a:r>
            <a:rPr lang="en-US" sz="2400" dirty="0"/>
            <a:t>Build a machine learning model to predict the sales of a few supermarket chains</a:t>
          </a:r>
        </a:p>
      </dgm:t>
    </dgm:pt>
    <dgm:pt modelId="{6064626A-FB0D-4187-A7C3-E6D9C6331281}" type="parTrans" cxnId="{B77E10A8-B55C-4D3D-8011-BD36DDE532FF}">
      <dgm:prSet/>
      <dgm:spPr/>
      <dgm:t>
        <a:bodyPr/>
        <a:lstStyle/>
        <a:p>
          <a:endParaRPr lang="en-US"/>
        </a:p>
      </dgm:t>
    </dgm:pt>
    <dgm:pt modelId="{144AD7CB-ECFF-42AD-8974-5E92D0D2C475}" type="sibTrans" cxnId="{B77E10A8-B55C-4D3D-8011-BD36DDE532FF}">
      <dgm:prSet/>
      <dgm:spPr/>
      <dgm:t>
        <a:bodyPr/>
        <a:lstStyle/>
        <a:p>
          <a:endParaRPr lang="en-US"/>
        </a:p>
      </dgm:t>
    </dgm:pt>
    <dgm:pt modelId="{DAF0E236-EC27-4CFD-9C12-060E8427C08C}">
      <dgm:prSet/>
      <dgm:spPr/>
      <dgm:t>
        <a:bodyPr/>
        <a:lstStyle/>
        <a:p>
          <a:pPr>
            <a:defRPr b="1"/>
          </a:pPr>
          <a:r>
            <a:rPr lang="en-US"/>
            <a:t>Business Questions to be answered with prediction</a:t>
          </a:r>
        </a:p>
      </dgm:t>
    </dgm:pt>
    <dgm:pt modelId="{1B67039F-068F-4D2C-8B32-A7A44ED78679}" type="parTrans" cxnId="{48149DF4-808A-463A-87B5-463572A15232}">
      <dgm:prSet/>
      <dgm:spPr/>
      <dgm:t>
        <a:bodyPr/>
        <a:lstStyle/>
        <a:p>
          <a:endParaRPr lang="en-US"/>
        </a:p>
      </dgm:t>
    </dgm:pt>
    <dgm:pt modelId="{6DFD8A38-1DDD-4B83-BBDF-5020E95EEFF1}" type="sibTrans" cxnId="{48149DF4-808A-463A-87B5-463572A15232}">
      <dgm:prSet/>
      <dgm:spPr/>
      <dgm:t>
        <a:bodyPr/>
        <a:lstStyle/>
        <a:p>
          <a:endParaRPr lang="en-US"/>
        </a:p>
      </dgm:t>
    </dgm:pt>
    <dgm:pt modelId="{69047048-A56E-47BC-9BDF-F277CECD8713}">
      <dgm:prSet/>
      <dgm:spPr/>
      <dgm:t>
        <a:bodyPr/>
        <a:lstStyle/>
        <a:p>
          <a:pPr>
            <a:buNone/>
          </a:pPr>
          <a:r>
            <a:rPr lang="en-US" dirty="0"/>
            <a:t>What are the predicted sales of the</a:t>
          </a:r>
        </a:p>
      </dgm:t>
    </dgm:pt>
    <dgm:pt modelId="{3D94AE26-4507-4FFB-8B85-FE3D213CA6BB}" type="parTrans" cxnId="{3B4A507F-6B7B-427F-A249-BEE19FE8A775}">
      <dgm:prSet/>
      <dgm:spPr/>
      <dgm:t>
        <a:bodyPr/>
        <a:lstStyle/>
        <a:p>
          <a:endParaRPr lang="en-US"/>
        </a:p>
      </dgm:t>
    </dgm:pt>
    <dgm:pt modelId="{E64CD384-FA0A-4CF1-AEBA-74CBAC3A52C8}" type="sibTrans" cxnId="{3B4A507F-6B7B-427F-A249-BEE19FE8A775}">
      <dgm:prSet/>
      <dgm:spPr/>
      <dgm:t>
        <a:bodyPr/>
        <a:lstStyle/>
        <a:p>
          <a:endParaRPr lang="en-US"/>
        </a:p>
      </dgm:t>
    </dgm:pt>
    <dgm:pt modelId="{7992C3E8-69A7-458F-B9DB-636DCFDD3E0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individual grocery outlets ?</a:t>
          </a:r>
        </a:p>
      </dgm:t>
    </dgm:pt>
    <dgm:pt modelId="{BB4B45C3-DB42-481E-B3FE-B49FDF118219}" type="parTrans" cxnId="{71A22534-677F-439B-A940-F2A8F9BE32A7}">
      <dgm:prSet/>
      <dgm:spPr/>
      <dgm:t>
        <a:bodyPr/>
        <a:lstStyle/>
        <a:p>
          <a:endParaRPr lang="en-US"/>
        </a:p>
      </dgm:t>
    </dgm:pt>
    <dgm:pt modelId="{AA162AE0-8FD9-4294-BD8D-61D34249AA59}" type="sibTrans" cxnId="{71A22534-677F-439B-A940-F2A8F9BE32A7}">
      <dgm:prSet/>
      <dgm:spPr/>
      <dgm:t>
        <a:bodyPr/>
        <a:lstStyle/>
        <a:p>
          <a:endParaRPr lang="en-US"/>
        </a:p>
      </dgm:t>
    </dgm:pt>
    <dgm:pt modelId="{05450781-7D26-41B5-8EE4-21A5072246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categories  of products ?</a:t>
          </a:r>
        </a:p>
      </dgm:t>
    </dgm:pt>
    <dgm:pt modelId="{53694495-AF50-4E36-9418-4CB19356AB76}" type="parTrans" cxnId="{C68EB2D1-3CEE-4303-A6B6-490A8288B8CB}">
      <dgm:prSet/>
      <dgm:spPr/>
      <dgm:t>
        <a:bodyPr/>
        <a:lstStyle/>
        <a:p>
          <a:endParaRPr lang="en-US"/>
        </a:p>
      </dgm:t>
    </dgm:pt>
    <dgm:pt modelId="{CC87B454-0312-47B2-9C5B-1EC3A2B6764D}" type="sibTrans" cxnId="{C68EB2D1-3CEE-4303-A6B6-490A8288B8CB}">
      <dgm:prSet/>
      <dgm:spPr/>
      <dgm:t>
        <a:bodyPr/>
        <a:lstStyle/>
        <a:p>
          <a:endParaRPr lang="en-US"/>
        </a:p>
      </dgm:t>
    </dgm:pt>
    <dgm:pt modelId="{D7DEE461-F4AD-4767-816C-AB463CD36C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individual products  ?</a:t>
          </a:r>
        </a:p>
      </dgm:t>
    </dgm:pt>
    <dgm:pt modelId="{7EA3A7F6-CB05-498B-81E7-49D303A4B047}" type="parTrans" cxnId="{AFF7DFB2-3F36-4A4B-9BDD-2E5587809AC6}">
      <dgm:prSet/>
      <dgm:spPr/>
      <dgm:t>
        <a:bodyPr/>
        <a:lstStyle/>
        <a:p>
          <a:endParaRPr lang="en-US"/>
        </a:p>
      </dgm:t>
    </dgm:pt>
    <dgm:pt modelId="{9F4E1340-767F-4A55-83DC-E213CFC8783E}" type="sibTrans" cxnId="{AFF7DFB2-3F36-4A4B-9BDD-2E5587809AC6}">
      <dgm:prSet/>
      <dgm:spPr/>
      <dgm:t>
        <a:bodyPr/>
        <a:lstStyle/>
        <a:p>
          <a:endParaRPr lang="en-US"/>
        </a:p>
      </dgm:t>
    </dgm:pt>
    <dgm:pt modelId="{9C9F1EF9-281A-486C-847C-A8B60BC8033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food products based on fat content?</a:t>
          </a:r>
        </a:p>
      </dgm:t>
    </dgm:pt>
    <dgm:pt modelId="{F701663F-5A64-46F9-BCE9-F2A1B157151E}" type="parTrans" cxnId="{B0D3008E-FF71-4132-92D7-4125A6F9CB1C}">
      <dgm:prSet/>
      <dgm:spPr/>
      <dgm:t>
        <a:bodyPr/>
        <a:lstStyle/>
        <a:p>
          <a:endParaRPr lang="en-US"/>
        </a:p>
      </dgm:t>
    </dgm:pt>
    <dgm:pt modelId="{A3523B9D-0BB2-4D2C-9C7D-C7816A0A13C8}" type="sibTrans" cxnId="{B0D3008E-FF71-4132-92D7-4125A6F9CB1C}">
      <dgm:prSet/>
      <dgm:spPr/>
      <dgm:t>
        <a:bodyPr/>
        <a:lstStyle/>
        <a:p>
          <a:endParaRPr lang="en-US"/>
        </a:p>
      </dgm:t>
    </dgm:pt>
    <dgm:pt modelId="{2211ED8C-DEF3-4A77-90FA-0883E111E1B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grocery outlets  based on location, size and type of outlet ? </a:t>
          </a:r>
        </a:p>
      </dgm:t>
    </dgm:pt>
    <dgm:pt modelId="{9679515B-FE3C-4F1F-A3E2-27E7D7D412EF}" type="parTrans" cxnId="{F11AF84F-A8DC-4F5D-AE14-0EE7B488544A}">
      <dgm:prSet/>
      <dgm:spPr/>
      <dgm:t>
        <a:bodyPr/>
        <a:lstStyle/>
        <a:p>
          <a:endParaRPr lang="en-US"/>
        </a:p>
      </dgm:t>
    </dgm:pt>
    <dgm:pt modelId="{CED1E320-5691-409E-87F9-34DC1FC647DA}" type="sibTrans" cxnId="{F11AF84F-A8DC-4F5D-AE14-0EE7B488544A}">
      <dgm:prSet/>
      <dgm:spPr/>
      <dgm:t>
        <a:bodyPr/>
        <a:lstStyle/>
        <a:p>
          <a:endParaRPr lang="en-US"/>
        </a:p>
      </dgm:t>
    </dgm:pt>
    <dgm:pt modelId="{992B2AC3-BD96-47A0-95FF-AE7E8E7739A1}" type="pres">
      <dgm:prSet presAssocID="{BE33DDD2-D784-4708-A06F-30ED9743AB8A}" presName="root" presStyleCnt="0">
        <dgm:presLayoutVars>
          <dgm:dir/>
          <dgm:resizeHandles val="exact"/>
        </dgm:presLayoutVars>
      </dgm:prSet>
      <dgm:spPr/>
    </dgm:pt>
    <dgm:pt modelId="{CC4715CC-C542-4CBE-915C-DCE58A2E9CA9}" type="pres">
      <dgm:prSet presAssocID="{5215A2FF-99AA-42E3-9308-5A35ED2E5D70}" presName="compNode" presStyleCnt="0"/>
      <dgm:spPr/>
    </dgm:pt>
    <dgm:pt modelId="{BB7F5BA9-40D9-44E2-922F-9BCE2741D123}" type="pres">
      <dgm:prSet presAssocID="{5215A2FF-99AA-42E3-9308-5A35ED2E5D70}" presName="iconRect" presStyleLbl="node1" presStyleIdx="0" presStyleCnt="2" custLinFactNeighborX="-2538" custLinFactNeighborY="-20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C85F329-2D97-4FD2-881C-99CAB6B6B644}" type="pres">
      <dgm:prSet presAssocID="{5215A2FF-99AA-42E3-9308-5A35ED2E5D70}" presName="iconSpace" presStyleCnt="0"/>
      <dgm:spPr/>
    </dgm:pt>
    <dgm:pt modelId="{A67F7E04-A6D0-4BFE-B6AB-CA0D0F943C77}" type="pres">
      <dgm:prSet presAssocID="{5215A2FF-99AA-42E3-9308-5A35ED2E5D70}" presName="parTx" presStyleLbl="revTx" presStyleIdx="0" presStyleCnt="4">
        <dgm:presLayoutVars>
          <dgm:chMax val="0"/>
          <dgm:chPref val="0"/>
        </dgm:presLayoutVars>
      </dgm:prSet>
      <dgm:spPr/>
    </dgm:pt>
    <dgm:pt modelId="{2F913D1D-026D-45A0-A9EC-837F2A262496}" type="pres">
      <dgm:prSet presAssocID="{5215A2FF-99AA-42E3-9308-5A35ED2E5D70}" presName="txSpace" presStyleCnt="0"/>
      <dgm:spPr/>
    </dgm:pt>
    <dgm:pt modelId="{16D5DD32-884C-42E1-9D8E-E37B749CCD07}" type="pres">
      <dgm:prSet presAssocID="{5215A2FF-99AA-42E3-9308-5A35ED2E5D70}" presName="desTx" presStyleLbl="revTx" presStyleIdx="1" presStyleCnt="4">
        <dgm:presLayoutVars/>
      </dgm:prSet>
      <dgm:spPr/>
    </dgm:pt>
    <dgm:pt modelId="{DAD37CC8-D8BA-4E00-8917-16407E5CAC91}" type="pres">
      <dgm:prSet presAssocID="{BCECCCD3-E06E-436E-8E06-FA0D6F455702}" presName="sibTrans" presStyleCnt="0"/>
      <dgm:spPr/>
    </dgm:pt>
    <dgm:pt modelId="{273A6461-6327-4078-8E42-E7857D3F543C}" type="pres">
      <dgm:prSet presAssocID="{DAF0E236-EC27-4CFD-9C12-060E8427C08C}" presName="compNode" presStyleCnt="0"/>
      <dgm:spPr/>
    </dgm:pt>
    <dgm:pt modelId="{3A481002-9DD7-4AC3-8AB4-E296C0139281}" type="pres">
      <dgm:prSet presAssocID="{DAF0E236-EC27-4CFD-9C12-060E8427C08C}" presName="iconRect" presStyleLbl="node1" presStyleIdx="1" presStyleCnt="2" custLinFactNeighborX="8657" custLinFactNeighborY="-331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0915DF6B-76D0-47D3-A757-555816F68703}" type="pres">
      <dgm:prSet presAssocID="{DAF0E236-EC27-4CFD-9C12-060E8427C08C}" presName="iconSpace" presStyleCnt="0"/>
      <dgm:spPr/>
    </dgm:pt>
    <dgm:pt modelId="{F04A96B0-BED9-40AC-8A7D-18C5647950C4}" type="pres">
      <dgm:prSet presAssocID="{DAF0E236-EC27-4CFD-9C12-060E8427C08C}" presName="parTx" presStyleLbl="revTx" presStyleIdx="2" presStyleCnt="4">
        <dgm:presLayoutVars>
          <dgm:chMax val="0"/>
          <dgm:chPref val="0"/>
        </dgm:presLayoutVars>
      </dgm:prSet>
      <dgm:spPr/>
    </dgm:pt>
    <dgm:pt modelId="{7A91C7D8-A981-41EC-9B82-0FE9500FE43E}" type="pres">
      <dgm:prSet presAssocID="{DAF0E236-EC27-4CFD-9C12-060E8427C08C}" presName="txSpace" presStyleCnt="0"/>
      <dgm:spPr/>
    </dgm:pt>
    <dgm:pt modelId="{F9EB731D-A278-4660-AF8F-54AA1D338B01}" type="pres">
      <dgm:prSet presAssocID="{DAF0E236-EC27-4CFD-9C12-060E8427C08C}" presName="desTx" presStyleLbl="revTx" presStyleIdx="3" presStyleCnt="4">
        <dgm:presLayoutVars/>
      </dgm:prSet>
      <dgm:spPr/>
    </dgm:pt>
  </dgm:ptLst>
  <dgm:cxnLst>
    <dgm:cxn modelId="{1AF1CD04-06B1-4C35-8BCC-34AE867B02D4}" type="presOf" srcId="{1A57E988-4E07-4B66-9C8E-ECFFA2BF16F1}" destId="{16D5DD32-884C-42E1-9D8E-E37B749CCD07}" srcOrd="0" destOrd="0" presId="urn:microsoft.com/office/officeart/2018/2/layout/IconLabelDescriptionList"/>
    <dgm:cxn modelId="{DC04861A-F93C-48EB-8628-D23121B0FE74}" type="presOf" srcId="{9C9F1EF9-281A-486C-847C-A8B60BC80334}" destId="{F9EB731D-A278-4660-AF8F-54AA1D338B01}" srcOrd="0" destOrd="4" presId="urn:microsoft.com/office/officeart/2018/2/layout/IconLabelDescriptionList"/>
    <dgm:cxn modelId="{7508AD2B-7B02-4007-9626-FEA36DBD5CCB}" type="presOf" srcId="{DAF0E236-EC27-4CFD-9C12-060E8427C08C}" destId="{F04A96B0-BED9-40AC-8A7D-18C5647950C4}" srcOrd="0" destOrd="0" presId="urn:microsoft.com/office/officeart/2018/2/layout/IconLabelDescriptionList"/>
    <dgm:cxn modelId="{71A22534-677F-439B-A940-F2A8F9BE32A7}" srcId="{69047048-A56E-47BC-9BDF-F277CECD8713}" destId="{7992C3E8-69A7-458F-B9DB-636DCFDD3E0F}" srcOrd="0" destOrd="0" parTransId="{BB4B45C3-DB42-481E-B3FE-B49FDF118219}" sibTransId="{AA162AE0-8FD9-4294-BD8D-61D34249AA59}"/>
    <dgm:cxn modelId="{F8DCE165-08B6-4759-9A6C-374FBBD60AB4}" srcId="{BE33DDD2-D784-4708-A06F-30ED9743AB8A}" destId="{5215A2FF-99AA-42E3-9308-5A35ED2E5D70}" srcOrd="0" destOrd="0" parTransId="{0E368C4E-7678-48E8-A895-DD11E784EB36}" sibTransId="{BCECCCD3-E06E-436E-8E06-FA0D6F455702}"/>
    <dgm:cxn modelId="{F11AF84F-A8DC-4F5D-AE14-0EE7B488544A}" srcId="{69047048-A56E-47BC-9BDF-F277CECD8713}" destId="{2211ED8C-DEF3-4A77-90FA-0883E111E1B7}" srcOrd="4" destOrd="0" parTransId="{9679515B-FE3C-4F1F-A3E2-27E7D7D412EF}" sibTransId="{CED1E320-5691-409E-87F9-34DC1FC647DA}"/>
    <dgm:cxn modelId="{5C5FEF77-9DE4-4BBF-BFAB-954124FD1151}" type="presOf" srcId="{05450781-7D26-41B5-8EE4-21A5072246D7}" destId="{F9EB731D-A278-4660-AF8F-54AA1D338B01}" srcOrd="0" destOrd="2" presId="urn:microsoft.com/office/officeart/2018/2/layout/IconLabelDescriptionList"/>
    <dgm:cxn modelId="{3B4A507F-6B7B-427F-A249-BEE19FE8A775}" srcId="{DAF0E236-EC27-4CFD-9C12-060E8427C08C}" destId="{69047048-A56E-47BC-9BDF-F277CECD8713}" srcOrd="0" destOrd="0" parTransId="{3D94AE26-4507-4FFB-8B85-FE3D213CA6BB}" sibTransId="{E64CD384-FA0A-4CF1-AEBA-74CBAC3A52C8}"/>
    <dgm:cxn modelId="{FB2C2581-285F-4CB5-8066-B343195075B4}" type="presOf" srcId="{2211ED8C-DEF3-4A77-90FA-0883E111E1B7}" destId="{F9EB731D-A278-4660-AF8F-54AA1D338B01}" srcOrd="0" destOrd="5" presId="urn:microsoft.com/office/officeart/2018/2/layout/IconLabelDescriptionList"/>
    <dgm:cxn modelId="{B0D3008E-FF71-4132-92D7-4125A6F9CB1C}" srcId="{69047048-A56E-47BC-9BDF-F277CECD8713}" destId="{9C9F1EF9-281A-486C-847C-A8B60BC80334}" srcOrd="3" destOrd="0" parTransId="{F701663F-5A64-46F9-BCE9-F2A1B157151E}" sibTransId="{A3523B9D-0BB2-4D2C-9C7D-C7816A0A13C8}"/>
    <dgm:cxn modelId="{B77E10A8-B55C-4D3D-8011-BD36DDE532FF}" srcId="{5215A2FF-99AA-42E3-9308-5A35ED2E5D70}" destId="{1A57E988-4E07-4B66-9C8E-ECFFA2BF16F1}" srcOrd="0" destOrd="0" parTransId="{6064626A-FB0D-4187-A7C3-E6D9C6331281}" sibTransId="{144AD7CB-ECFF-42AD-8974-5E92D0D2C475}"/>
    <dgm:cxn modelId="{CE8BB8AE-32C4-4FA9-914A-A0BA697BBCDA}" type="presOf" srcId="{69047048-A56E-47BC-9BDF-F277CECD8713}" destId="{F9EB731D-A278-4660-AF8F-54AA1D338B01}" srcOrd="0" destOrd="0" presId="urn:microsoft.com/office/officeart/2018/2/layout/IconLabelDescriptionList"/>
    <dgm:cxn modelId="{AFF7DFB2-3F36-4A4B-9BDD-2E5587809AC6}" srcId="{69047048-A56E-47BC-9BDF-F277CECD8713}" destId="{D7DEE461-F4AD-4767-816C-AB463CD36C73}" srcOrd="2" destOrd="0" parTransId="{7EA3A7F6-CB05-498B-81E7-49D303A4B047}" sibTransId="{9F4E1340-767F-4A55-83DC-E213CFC8783E}"/>
    <dgm:cxn modelId="{1E6FB9C9-80FA-439F-BEB0-25428C296276}" type="presOf" srcId="{5215A2FF-99AA-42E3-9308-5A35ED2E5D70}" destId="{A67F7E04-A6D0-4BFE-B6AB-CA0D0F943C77}" srcOrd="0" destOrd="0" presId="urn:microsoft.com/office/officeart/2018/2/layout/IconLabelDescriptionList"/>
    <dgm:cxn modelId="{C68EB2D1-3CEE-4303-A6B6-490A8288B8CB}" srcId="{69047048-A56E-47BC-9BDF-F277CECD8713}" destId="{05450781-7D26-41B5-8EE4-21A5072246D7}" srcOrd="1" destOrd="0" parTransId="{53694495-AF50-4E36-9418-4CB19356AB76}" sibTransId="{CC87B454-0312-47B2-9C5B-1EC3A2B6764D}"/>
    <dgm:cxn modelId="{A2D890D7-D3F5-40C5-BF80-79B69AD270CE}" type="presOf" srcId="{7992C3E8-69A7-458F-B9DB-636DCFDD3E0F}" destId="{F9EB731D-A278-4660-AF8F-54AA1D338B01}" srcOrd="0" destOrd="1" presId="urn:microsoft.com/office/officeart/2018/2/layout/IconLabelDescriptionList"/>
    <dgm:cxn modelId="{AB43D8E9-FAA8-4CC0-937C-E9B575793249}" type="presOf" srcId="{D7DEE461-F4AD-4767-816C-AB463CD36C73}" destId="{F9EB731D-A278-4660-AF8F-54AA1D338B01}" srcOrd="0" destOrd="3" presId="urn:microsoft.com/office/officeart/2018/2/layout/IconLabelDescriptionList"/>
    <dgm:cxn modelId="{48149DF4-808A-463A-87B5-463572A15232}" srcId="{BE33DDD2-D784-4708-A06F-30ED9743AB8A}" destId="{DAF0E236-EC27-4CFD-9C12-060E8427C08C}" srcOrd="1" destOrd="0" parTransId="{1B67039F-068F-4D2C-8B32-A7A44ED78679}" sibTransId="{6DFD8A38-1DDD-4B83-BBDF-5020E95EEFF1}"/>
    <dgm:cxn modelId="{40DD9CF8-2B7E-4BAD-A4FB-DF931C111BA6}" type="presOf" srcId="{BE33DDD2-D784-4708-A06F-30ED9743AB8A}" destId="{992B2AC3-BD96-47A0-95FF-AE7E8E7739A1}" srcOrd="0" destOrd="0" presId="urn:microsoft.com/office/officeart/2018/2/layout/IconLabelDescriptionList"/>
    <dgm:cxn modelId="{5AEAA249-2A4E-4510-9A39-F11DC263BF2B}" type="presParOf" srcId="{992B2AC3-BD96-47A0-95FF-AE7E8E7739A1}" destId="{CC4715CC-C542-4CBE-915C-DCE58A2E9CA9}" srcOrd="0" destOrd="0" presId="urn:microsoft.com/office/officeart/2018/2/layout/IconLabelDescriptionList"/>
    <dgm:cxn modelId="{7F98531A-C647-472A-928F-3BAD27D58242}" type="presParOf" srcId="{CC4715CC-C542-4CBE-915C-DCE58A2E9CA9}" destId="{BB7F5BA9-40D9-44E2-922F-9BCE2741D123}" srcOrd="0" destOrd="0" presId="urn:microsoft.com/office/officeart/2018/2/layout/IconLabelDescriptionList"/>
    <dgm:cxn modelId="{08E0C761-6AD7-4A60-9C4A-105E68947FCE}" type="presParOf" srcId="{CC4715CC-C542-4CBE-915C-DCE58A2E9CA9}" destId="{1C85F329-2D97-4FD2-881C-99CAB6B6B644}" srcOrd="1" destOrd="0" presId="urn:microsoft.com/office/officeart/2018/2/layout/IconLabelDescriptionList"/>
    <dgm:cxn modelId="{D2B3DD04-6225-46DF-9F92-16B71F2C94D7}" type="presParOf" srcId="{CC4715CC-C542-4CBE-915C-DCE58A2E9CA9}" destId="{A67F7E04-A6D0-4BFE-B6AB-CA0D0F943C77}" srcOrd="2" destOrd="0" presId="urn:microsoft.com/office/officeart/2018/2/layout/IconLabelDescriptionList"/>
    <dgm:cxn modelId="{58A43301-1163-4DFD-A25B-372FE197274B}" type="presParOf" srcId="{CC4715CC-C542-4CBE-915C-DCE58A2E9CA9}" destId="{2F913D1D-026D-45A0-A9EC-837F2A262496}" srcOrd="3" destOrd="0" presId="urn:microsoft.com/office/officeart/2018/2/layout/IconLabelDescriptionList"/>
    <dgm:cxn modelId="{E9EDCB54-CAC6-48AE-BB04-1F9278607007}" type="presParOf" srcId="{CC4715CC-C542-4CBE-915C-DCE58A2E9CA9}" destId="{16D5DD32-884C-42E1-9D8E-E37B749CCD07}" srcOrd="4" destOrd="0" presId="urn:microsoft.com/office/officeart/2018/2/layout/IconLabelDescriptionList"/>
    <dgm:cxn modelId="{73173CE7-D837-4F53-B56B-402975AC62D8}" type="presParOf" srcId="{992B2AC3-BD96-47A0-95FF-AE7E8E7739A1}" destId="{DAD37CC8-D8BA-4E00-8917-16407E5CAC91}" srcOrd="1" destOrd="0" presId="urn:microsoft.com/office/officeart/2018/2/layout/IconLabelDescriptionList"/>
    <dgm:cxn modelId="{69379B19-ACAA-4C3B-BB74-61D5C771C7E7}" type="presParOf" srcId="{992B2AC3-BD96-47A0-95FF-AE7E8E7739A1}" destId="{273A6461-6327-4078-8E42-E7857D3F543C}" srcOrd="2" destOrd="0" presId="urn:microsoft.com/office/officeart/2018/2/layout/IconLabelDescriptionList"/>
    <dgm:cxn modelId="{CA0DC6C8-1871-47D1-9324-9BC51751087C}" type="presParOf" srcId="{273A6461-6327-4078-8E42-E7857D3F543C}" destId="{3A481002-9DD7-4AC3-8AB4-E296C0139281}" srcOrd="0" destOrd="0" presId="urn:microsoft.com/office/officeart/2018/2/layout/IconLabelDescriptionList"/>
    <dgm:cxn modelId="{3EA7FC25-D034-4E7A-9BF3-23D230A57C94}" type="presParOf" srcId="{273A6461-6327-4078-8E42-E7857D3F543C}" destId="{0915DF6B-76D0-47D3-A757-555816F68703}" srcOrd="1" destOrd="0" presId="urn:microsoft.com/office/officeart/2018/2/layout/IconLabelDescriptionList"/>
    <dgm:cxn modelId="{30FB6F93-50A7-40EC-BA9E-D48B1FF10CEF}" type="presParOf" srcId="{273A6461-6327-4078-8E42-E7857D3F543C}" destId="{F04A96B0-BED9-40AC-8A7D-18C5647950C4}" srcOrd="2" destOrd="0" presId="urn:microsoft.com/office/officeart/2018/2/layout/IconLabelDescriptionList"/>
    <dgm:cxn modelId="{E87E5328-C5CF-4821-985A-0872C3541560}" type="presParOf" srcId="{273A6461-6327-4078-8E42-E7857D3F543C}" destId="{7A91C7D8-A981-41EC-9B82-0FE9500FE43E}" srcOrd="3" destOrd="0" presId="urn:microsoft.com/office/officeart/2018/2/layout/IconLabelDescriptionList"/>
    <dgm:cxn modelId="{A171C1E1-95E8-4A8A-8640-C6BFD6BFC11A}" type="presParOf" srcId="{273A6461-6327-4078-8E42-E7857D3F543C}" destId="{F9EB731D-A278-4660-AF8F-54AA1D338B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5BA9-40D9-44E2-922F-9BCE2741D123}">
      <dsp:nvSpPr>
        <dsp:cNvPr id="0" name=""/>
        <dsp:cNvSpPr/>
      </dsp:nvSpPr>
      <dsp:spPr>
        <a:xfrm>
          <a:off x="727539" y="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7E04-A6D0-4BFE-B6AB-CA0D0F943C77}">
      <dsp:nvSpPr>
        <dsp:cNvPr id="0" name=""/>
        <dsp:cNvSpPr/>
      </dsp:nvSpPr>
      <dsp:spPr>
        <a:xfrm>
          <a:off x="765914" y="18795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Objective</a:t>
          </a:r>
        </a:p>
      </dsp:txBody>
      <dsp:txXfrm>
        <a:off x="765914" y="1879523"/>
        <a:ext cx="4320000" cy="648000"/>
      </dsp:txXfrm>
    </dsp:sp>
    <dsp:sp modelId="{16D5DD32-884C-42E1-9D8E-E37B749CCD07}">
      <dsp:nvSpPr>
        <dsp:cNvPr id="0" name=""/>
        <dsp:cNvSpPr/>
      </dsp:nvSpPr>
      <dsp:spPr>
        <a:xfrm>
          <a:off x="765914" y="2614938"/>
          <a:ext cx="4320000" cy="193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a machine learning model to predict the sales of a few supermarket chains</a:t>
          </a:r>
        </a:p>
      </dsp:txBody>
      <dsp:txXfrm>
        <a:off x="765914" y="2614938"/>
        <a:ext cx="4320000" cy="1935405"/>
      </dsp:txXfrm>
    </dsp:sp>
    <dsp:sp modelId="{3A481002-9DD7-4AC3-8AB4-E296C0139281}">
      <dsp:nvSpPr>
        <dsp:cNvPr id="0" name=""/>
        <dsp:cNvSpPr/>
      </dsp:nvSpPr>
      <dsp:spPr>
        <a:xfrm>
          <a:off x="5972808" y="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96B0-BED9-40AC-8A7D-18C5647950C4}">
      <dsp:nvSpPr>
        <dsp:cNvPr id="0" name=""/>
        <dsp:cNvSpPr/>
      </dsp:nvSpPr>
      <dsp:spPr>
        <a:xfrm>
          <a:off x="5841914" y="18795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Business Questions to be answered with prediction</a:t>
          </a:r>
        </a:p>
      </dsp:txBody>
      <dsp:txXfrm>
        <a:off x="5841914" y="1879523"/>
        <a:ext cx="4320000" cy="648000"/>
      </dsp:txXfrm>
    </dsp:sp>
    <dsp:sp modelId="{F9EB731D-A278-4660-AF8F-54AA1D338B01}">
      <dsp:nvSpPr>
        <dsp:cNvPr id="0" name=""/>
        <dsp:cNvSpPr/>
      </dsp:nvSpPr>
      <dsp:spPr>
        <a:xfrm>
          <a:off x="5841914" y="2614938"/>
          <a:ext cx="4320000" cy="193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are the predicted sales of the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 dirty="0"/>
            <a:t>individual grocery outlets 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 dirty="0"/>
            <a:t>categories  of products 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 dirty="0"/>
            <a:t>individual products  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 dirty="0"/>
            <a:t>food products based on fat content?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 dirty="0"/>
            <a:t>grocery outlets  based on location, size and type of outlet ? </a:t>
          </a:r>
        </a:p>
      </dsp:txBody>
      <dsp:txXfrm>
        <a:off x="5841914" y="2614938"/>
        <a:ext cx="4320000" cy="193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B24D-E363-44D3-88E4-81888C8A0D8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8129-EB91-4BE7-92BE-2FEC775A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D6DF3-E780-4A48-B48B-8E4CCE47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Summative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8E543-8CE4-47F6-A1BA-B77233D97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Sales Prediction</a:t>
            </a:r>
          </a:p>
        </p:txBody>
      </p:sp>
    </p:spTree>
    <p:extLst>
      <p:ext uri="{BB962C8B-B14F-4D97-AF65-F5344CB8AC3E}">
        <p14:creationId xmlns:p14="http://schemas.microsoft.com/office/powerpoint/2010/main" val="41072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39FC-5F3C-429E-A9C3-E7699F2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630"/>
          </a:xfrm>
        </p:spPr>
        <p:txBody>
          <a:bodyPr>
            <a:normAutofit/>
          </a:bodyPr>
          <a:lstStyle/>
          <a:p>
            <a:r>
              <a:rPr lang="en-US" sz="2400" dirty="0"/>
              <a:t>Hyperparameter Tuning of Random Forest Regressor and </a:t>
            </a:r>
            <a:r>
              <a:rPr lang="en-US" sz="2400" dirty="0" err="1"/>
              <a:t>XGBoost</a:t>
            </a:r>
            <a:r>
              <a:rPr lang="en-US" sz="2400" dirty="0"/>
              <a:t> Regressor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E9B9-EBF2-4B92-9333-D4A512CB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3759923"/>
            <a:ext cx="6392779" cy="986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49C0BA-4EF0-4F03-AEF7-79805E7A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9" y="994243"/>
            <a:ext cx="5810569" cy="19413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C5A5F3-D20F-42BB-B026-77060701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413" y="1896881"/>
            <a:ext cx="6718471" cy="178096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4626011-B947-47D0-86F9-FE9C605B010F}"/>
              </a:ext>
            </a:extLst>
          </p:cNvPr>
          <p:cNvSpPr/>
          <p:nvPr/>
        </p:nvSpPr>
        <p:spPr>
          <a:xfrm>
            <a:off x="5657266" y="3269751"/>
            <a:ext cx="2812382" cy="318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A86225-D26E-4AB7-AACA-FC8B28CCE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489" y="4643245"/>
            <a:ext cx="6657474" cy="18115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29DF391-0A93-4B56-BFE3-62F7240BA47E}"/>
              </a:ext>
            </a:extLst>
          </p:cNvPr>
          <p:cNvSpPr/>
          <p:nvPr/>
        </p:nvSpPr>
        <p:spPr>
          <a:xfrm>
            <a:off x="5188618" y="5959670"/>
            <a:ext cx="2595813" cy="318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FAAF-EB5B-4319-BDE4-BBD10907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using </a:t>
            </a:r>
            <a:r>
              <a:rPr lang="en-US" dirty="0" err="1"/>
              <a:t>ExtraTreesRegressor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28785-7D2A-4290-AD24-589C93971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51" y="1440614"/>
            <a:ext cx="4727270" cy="21749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D6209-79DE-490D-A6B7-34B989AE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0" y="3708894"/>
            <a:ext cx="9942439" cy="2783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E0B165-69C9-4089-A41E-1AFCC0328EE7}"/>
              </a:ext>
            </a:extLst>
          </p:cNvPr>
          <p:cNvSpPr/>
          <p:nvPr/>
        </p:nvSpPr>
        <p:spPr>
          <a:xfrm>
            <a:off x="10317078" y="4502657"/>
            <a:ext cx="1581269" cy="199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9BF07-0EAB-417B-BA6A-C1D77B973994}"/>
              </a:ext>
            </a:extLst>
          </p:cNvPr>
          <p:cNvSpPr/>
          <p:nvPr/>
        </p:nvSpPr>
        <p:spPr>
          <a:xfrm>
            <a:off x="10263819" y="5925553"/>
            <a:ext cx="1731665" cy="4030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2BA0-6C5A-4865-9B11-E681F6ED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Resolving Model Overfitting with Principal Component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18160-E6C8-4B7E-83FD-BD801B2CE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10" y="1456071"/>
            <a:ext cx="6614533" cy="13178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7EF0B-D7D7-45D5-A86D-3F851445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54" y="3134833"/>
            <a:ext cx="7338118" cy="2736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4DDC4-9F9A-4D5E-B13F-7BABB05C9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34" y="1830611"/>
            <a:ext cx="2621875" cy="33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69CE-7705-4544-87A5-B4802E0F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540"/>
          </a:xfrm>
        </p:spPr>
        <p:txBody>
          <a:bodyPr>
            <a:normAutofit/>
          </a:bodyPr>
          <a:lstStyle/>
          <a:p>
            <a:r>
              <a:rPr lang="en-US" sz="2800" dirty="0"/>
              <a:t>Results after Principal Component Analysis and 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666C0-C767-4809-AC52-48ACF924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02" y="2243890"/>
            <a:ext cx="8062189" cy="1281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85D7E-2A36-4AF0-84E1-7436930F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2" y="3753940"/>
            <a:ext cx="5317019" cy="172034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28B6B3-BD26-4A9D-97AF-4C30132B6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775" y="4614110"/>
            <a:ext cx="7070072" cy="1281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2B64C-9492-4534-9AEA-278D4BA9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68" y="1204665"/>
            <a:ext cx="7680158" cy="8937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D11340-F692-4881-B442-7215A6414009}"/>
              </a:ext>
            </a:extLst>
          </p:cNvPr>
          <p:cNvSpPr/>
          <p:nvPr/>
        </p:nvSpPr>
        <p:spPr>
          <a:xfrm>
            <a:off x="4671261" y="5494086"/>
            <a:ext cx="2168692" cy="318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2D8DC-6098-475A-B809-9ED19B98BDDE}"/>
              </a:ext>
            </a:extLst>
          </p:cNvPr>
          <p:cNvSpPr/>
          <p:nvPr/>
        </p:nvSpPr>
        <p:spPr>
          <a:xfrm>
            <a:off x="3413961" y="3227219"/>
            <a:ext cx="2637923" cy="318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956-8CA7-4333-B375-DA233B44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Exporting the Audit Log of Model Training to SQL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4D4C1-A6B9-47C4-8F00-DB635A0A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009"/>
            <a:ext cx="7764379" cy="2601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136A-4380-4900-9BDA-27500031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9456"/>
            <a:ext cx="10515600" cy="1223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84EE9-14DB-445D-BDB1-593B797C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36246"/>
            <a:ext cx="10357184" cy="9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A02B-AC8F-4276-8385-61EDD1D1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of Regression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3D67F-9F19-479F-9DB1-40CE7B301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6" y="1239252"/>
            <a:ext cx="10577267" cy="51891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35166F-6AE5-4908-9678-1B5060DBB9A5}"/>
              </a:ext>
            </a:extLst>
          </p:cNvPr>
          <p:cNvSpPr/>
          <p:nvPr/>
        </p:nvSpPr>
        <p:spPr>
          <a:xfrm>
            <a:off x="896351" y="5089359"/>
            <a:ext cx="1124952" cy="300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B231-183F-488C-A443-81281A7B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Principal Component Analysis and Hyperparameter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E8FEC-A55E-4AD2-A38D-E785607F9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59" y="2093495"/>
            <a:ext cx="10219281" cy="355848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5D2A74-5039-4CD8-A4EB-19E317CBC513}"/>
              </a:ext>
            </a:extLst>
          </p:cNvPr>
          <p:cNvSpPr/>
          <p:nvPr/>
        </p:nvSpPr>
        <p:spPr>
          <a:xfrm>
            <a:off x="9119937" y="5083342"/>
            <a:ext cx="1991686" cy="3328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DE5EF-A4AD-48E9-97F1-3E6022510123}"/>
              </a:ext>
            </a:extLst>
          </p:cNvPr>
          <p:cNvSpPr/>
          <p:nvPr/>
        </p:nvSpPr>
        <p:spPr>
          <a:xfrm>
            <a:off x="9198142" y="3338764"/>
            <a:ext cx="1913481" cy="2171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5B17-A84D-40F1-B60D-AD8F5066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>
            <a:normAutofit/>
          </a:bodyPr>
          <a:lstStyle/>
          <a:p>
            <a:r>
              <a:rPr lang="en-US" sz="3200" dirty="0"/>
              <a:t>Predicting the sales with chosen Model (</a:t>
            </a:r>
            <a:r>
              <a:rPr lang="en-US" sz="3200" dirty="0" err="1"/>
              <a:t>XGBoost</a:t>
            </a:r>
            <a:r>
              <a:rPr lang="en-US" sz="3200" dirty="0"/>
              <a:t> Regressor)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62207-26B6-4612-930C-655DA23D1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73" y="1253331"/>
            <a:ext cx="9645065" cy="4351338"/>
          </a:xfrm>
        </p:spPr>
      </p:pic>
    </p:spTree>
    <p:extLst>
      <p:ext uri="{BB962C8B-B14F-4D97-AF65-F5344CB8AC3E}">
        <p14:creationId xmlns:p14="http://schemas.microsoft.com/office/powerpoint/2010/main" val="119162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D0FB-2343-4785-A283-6FE8F249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05"/>
          </a:xfrm>
        </p:spPr>
        <p:txBody>
          <a:bodyPr/>
          <a:lstStyle/>
          <a:p>
            <a:r>
              <a:rPr lang="en-US" sz="4400" dirty="0"/>
              <a:t>Exporting </a:t>
            </a:r>
            <a:r>
              <a:rPr lang="en-US" dirty="0"/>
              <a:t>Sales Prediction </a:t>
            </a:r>
            <a:r>
              <a:rPr lang="en-US" sz="4400" dirty="0"/>
              <a:t>to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7167-396C-4C96-92C8-41163C98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2D6437-67D5-4F78-8A44-E633FA95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489"/>
            <a:ext cx="10160799" cy="4993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E290F6-7B73-4117-8407-59309AA749C7}"/>
              </a:ext>
            </a:extLst>
          </p:cNvPr>
          <p:cNvSpPr/>
          <p:nvPr/>
        </p:nvSpPr>
        <p:spPr>
          <a:xfrm>
            <a:off x="1120351" y="5105830"/>
            <a:ext cx="956510" cy="2346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D71E7-3B07-4F07-AAC5-E84EBC2B81DD}"/>
              </a:ext>
            </a:extLst>
          </p:cNvPr>
          <p:cNvSpPr/>
          <p:nvPr/>
        </p:nvSpPr>
        <p:spPr>
          <a:xfrm>
            <a:off x="9976102" y="2508545"/>
            <a:ext cx="956510" cy="3798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A3FE-504B-4D65-AE01-747EF31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Predicted Sales Data and </a:t>
            </a:r>
            <a:r>
              <a:rPr lang="en-US" sz="2400" dirty="0" err="1"/>
              <a:t>AuditLog</a:t>
            </a:r>
            <a:r>
              <a:rPr lang="en-US" sz="2400" dirty="0"/>
              <a:t> Data from SQL Server to Power BI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9C3400-66D1-4C4E-81FE-0A510ABF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09045" cy="23579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9540F-2E8E-48F2-A900-AC166FE0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000" y="3647341"/>
            <a:ext cx="5534577" cy="2654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E4D54E-15DD-4671-B5F7-D03A2E6B1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1442"/>
            <a:ext cx="5385155" cy="3944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D55A3C-44ED-4514-A74D-DA186DC140BC}"/>
              </a:ext>
            </a:extLst>
          </p:cNvPr>
          <p:cNvSpPr/>
          <p:nvPr/>
        </p:nvSpPr>
        <p:spPr>
          <a:xfrm>
            <a:off x="6293929" y="3872594"/>
            <a:ext cx="1382217" cy="33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971D1-37FF-4B41-BF8E-36404156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5AB935-728C-48DC-9AFD-175ED44AD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613058"/>
              </p:ext>
            </p:extLst>
          </p:nvPr>
        </p:nvGraphicFramePr>
        <p:xfrm>
          <a:off x="644056" y="1575459"/>
          <a:ext cx="10927829" cy="472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84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22F1-58B7-4BAA-9CEB-8F106505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970"/>
          </a:xfrm>
        </p:spPr>
        <p:txBody>
          <a:bodyPr/>
          <a:lstStyle/>
          <a:p>
            <a:r>
              <a:rPr lang="en-US" dirty="0"/>
              <a:t>Power BI </a:t>
            </a:r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AuditLog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FDA5E-BDF5-498D-A1D4-22EC99230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901" y="1269333"/>
            <a:ext cx="9157638" cy="511854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3DF724-C5BA-4339-839A-B0EDCCE6FB5D}"/>
              </a:ext>
            </a:extLst>
          </p:cNvPr>
          <p:cNvSpPr/>
          <p:nvPr/>
        </p:nvSpPr>
        <p:spPr>
          <a:xfrm>
            <a:off x="7778415" y="2298033"/>
            <a:ext cx="559469" cy="383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77824-93B2-4932-89C5-863283430C09}"/>
              </a:ext>
            </a:extLst>
          </p:cNvPr>
          <p:cNvSpPr/>
          <p:nvPr/>
        </p:nvSpPr>
        <p:spPr>
          <a:xfrm>
            <a:off x="1750595" y="4632158"/>
            <a:ext cx="625642" cy="119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03CFF-84E8-47EC-BD85-A6E27595EE58}"/>
              </a:ext>
            </a:extLst>
          </p:cNvPr>
          <p:cNvSpPr/>
          <p:nvPr/>
        </p:nvSpPr>
        <p:spPr>
          <a:xfrm>
            <a:off x="6876048" y="5161547"/>
            <a:ext cx="481264" cy="770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3096-8663-4408-80C3-68D8D5B6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Predicted Sales (Products)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6E1E6-5C4E-498D-AA55-853A38C34C04}"/>
              </a:ext>
            </a:extLst>
          </p:cNvPr>
          <p:cNvSpPr txBox="1"/>
          <p:nvPr/>
        </p:nvSpPr>
        <p:spPr>
          <a:xfrm>
            <a:off x="8897352" y="1660024"/>
            <a:ext cx="2983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Item visibility does increase sales </a:t>
            </a:r>
            <a:r>
              <a:rPr lang="en-US" sz="1000" dirty="0"/>
              <a:t>(smaller vales indicate higher visibility)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 Fat foods do sell more than foods with regular fat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Food items generate the most sales followed by non consumables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Medium MRP (</a:t>
            </a:r>
            <a:r>
              <a:rPr lang="en-US" dirty="0" err="1"/>
              <a:t>Mariginal</a:t>
            </a:r>
            <a:r>
              <a:rPr lang="en-US" dirty="0"/>
              <a:t> Revenue Product)  items sell the most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 3 performing products are snack foods, fruits and vegetables and household products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6272D7-79A2-46A1-B875-85AFE4A6B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69" y="1761844"/>
            <a:ext cx="7703797" cy="4351338"/>
          </a:xfrm>
        </p:spPr>
      </p:pic>
    </p:spTree>
    <p:extLst>
      <p:ext uri="{BB962C8B-B14F-4D97-AF65-F5344CB8AC3E}">
        <p14:creationId xmlns:p14="http://schemas.microsoft.com/office/powerpoint/2010/main" val="106738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3096-8663-4408-80C3-68D8D5B6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Predicted Sales (Location)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80DB-106C-4E25-8A38-E68415EB0D32}"/>
              </a:ext>
            </a:extLst>
          </p:cNvPr>
          <p:cNvSpPr txBox="1"/>
          <p:nvPr/>
        </p:nvSpPr>
        <p:spPr>
          <a:xfrm>
            <a:off x="8879306" y="1777499"/>
            <a:ext cx="2983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Outlets in the rural area are predicted to generate the most sales (41%)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Grocery Stores will generate the most sales significantly more than </a:t>
            </a:r>
            <a:r>
              <a:rPr lang="en-US" dirty="0" err="1"/>
              <a:t>hypermarts</a:t>
            </a:r>
            <a:r>
              <a:rPr lang="en-US" dirty="0"/>
              <a:t>, supermarkets  and convenience stores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Small grocery stores are predicted to generate the most 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 3 performing outlets are OUT027, OUT046 and OUT045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D04C84-38D3-4A96-B455-43C9CE12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43" y="1777499"/>
            <a:ext cx="7752979" cy="4351338"/>
          </a:xfrm>
        </p:spPr>
      </p:pic>
    </p:spTree>
    <p:extLst>
      <p:ext uri="{BB962C8B-B14F-4D97-AF65-F5344CB8AC3E}">
        <p14:creationId xmlns:p14="http://schemas.microsoft.com/office/powerpoint/2010/main" val="358645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3096-8663-4408-80C3-68D8D5B6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Predicted </a:t>
            </a:r>
            <a:r>
              <a:rPr lang="en-US"/>
              <a:t>Sales (Outlet)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3FFE1-7F75-46BF-B160-D745B2DE4578}"/>
              </a:ext>
            </a:extLst>
          </p:cNvPr>
          <p:cNvSpPr txBox="1"/>
          <p:nvPr/>
        </p:nvSpPr>
        <p:spPr>
          <a:xfrm>
            <a:off x="6220327" y="1960394"/>
            <a:ext cx="4036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Predicted sales of individual outlet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type of location the outlet is at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of outlet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predicted sales of product categories that the outlet sells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predicted sales of the individual products of the outlet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products that outlet sells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F93B20-A441-4BB9-923F-6CB4BCC8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18" y="1540748"/>
            <a:ext cx="3631991" cy="4351338"/>
          </a:xfrm>
        </p:spPr>
      </p:pic>
    </p:spTree>
    <p:extLst>
      <p:ext uri="{BB962C8B-B14F-4D97-AF65-F5344CB8AC3E}">
        <p14:creationId xmlns:p14="http://schemas.microsoft.com/office/powerpoint/2010/main" val="351455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1191-7460-421B-92C0-7379F10C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 by Comparison with Historical Sales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C4D3-A44D-48DB-AC85-2B6E9A4F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0" y="3593264"/>
            <a:ext cx="3849090" cy="2691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1D533-DDB0-40CB-8DFD-3FB47A7D8BD2}"/>
              </a:ext>
            </a:extLst>
          </p:cNvPr>
          <p:cNvSpPr txBox="1"/>
          <p:nvPr/>
        </p:nvSpPr>
        <p:spPr>
          <a:xfrm>
            <a:off x="4612611" y="3852111"/>
            <a:ext cx="161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should be more starchy foods added to the products inventory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491-7989-4C19-B49B-FFA83032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25" y="1017845"/>
            <a:ext cx="3891378" cy="2348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CC8D9-0BD1-4AB2-9E67-D21B9C7745FA}"/>
              </a:ext>
            </a:extLst>
          </p:cNvPr>
          <p:cNvSpPr txBox="1"/>
          <p:nvPr/>
        </p:nvSpPr>
        <p:spPr>
          <a:xfrm>
            <a:off x="10515600" y="1479354"/>
            <a:ext cx="136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Visibility should be kept &lt; 0.175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980D7-DE2B-4A04-9791-B52571F4DCBF}"/>
              </a:ext>
            </a:extLst>
          </p:cNvPr>
          <p:cNvSpPr txBox="1"/>
          <p:nvPr/>
        </p:nvSpPr>
        <p:spPr>
          <a:xfrm>
            <a:off x="4726563" y="911961"/>
            <a:ext cx="15163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Historical sales show that medium sized and larger outlets generate the most sales in rural areas and smaller outlets generate the most sales in suburban and urban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C5768-4E83-4C1E-A502-6D10596E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11" y="3593264"/>
            <a:ext cx="3766892" cy="2825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D6E8F3-2568-4DD5-B031-5B21F2248946}"/>
              </a:ext>
            </a:extLst>
          </p:cNvPr>
          <p:cNvSpPr txBox="1"/>
          <p:nvPr/>
        </p:nvSpPr>
        <p:spPr>
          <a:xfrm>
            <a:off x="10515600" y="3852111"/>
            <a:ext cx="1367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unique products sold in store does not affect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183D9-7415-48B7-AA48-52701369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52989" y="911961"/>
            <a:ext cx="3859621" cy="2352775"/>
          </a:xfrm>
        </p:spPr>
      </p:pic>
    </p:spTree>
    <p:extLst>
      <p:ext uri="{BB962C8B-B14F-4D97-AF65-F5344CB8AC3E}">
        <p14:creationId xmlns:p14="http://schemas.microsoft.com/office/powerpoint/2010/main" val="127026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1191-7460-421B-92C0-7379F10C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07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 by Comparison with Historical Sales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CC8D9-0BD1-4AB2-9E67-D21B9C7745FA}"/>
              </a:ext>
            </a:extLst>
          </p:cNvPr>
          <p:cNvSpPr txBox="1"/>
          <p:nvPr/>
        </p:nvSpPr>
        <p:spPr>
          <a:xfrm>
            <a:off x="673768" y="4994792"/>
            <a:ext cx="376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outlet types in the rural locations are consistent with historical data on outlet sales ; there are most number of </a:t>
            </a:r>
            <a:r>
              <a:rPr lang="en-US" dirty="0" err="1"/>
              <a:t>Hypermarts</a:t>
            </a:r>
            <a:r>
              <a:rPr lang="en-US" dirty="0"/>
              <a:t> in Rural locations as </a:t>
            </a:r>
            <a:r>
              <a:rPr lang="en-US" dirty="0" err="1"/>
              <a:t>hypermarts</a:t>
            </a:r>
            <a:r>
              <a:rPr lang="en-US" dirty="0"/>
              <a:t> generate the most sales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0A104F-F27D-4A89-AEB9-64A48CA1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1" y="1439011"/>
            <a:ext cx="6062635" cy="32886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62E75E8-4C6B-4BD1-8B66-20018CF4BD6A}"/>
              </a:ext>
            </a:extLst>
          </p:cNvPr>
          <p:cNvSpPr txBox="1"/>
          <p:nvPr/>
        </p:nvSpPr>
        <p:spPr>
          <a:xfrm>
            <a:off x="1443790" y="1069679"/>
            <a:ext cx="45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Analysis of Historical Data</a:t>
            </a:r>
          </a:p>
        </p:txBody>
      </p:sp>
      <p:pic>
        <p:nvPicPr>
          <p:cNvPr id="10" name="Content Placeholder 32">
            <a:extLst>
              <a:ext uri="{FF2B5EF4-FFF2-40B4-BE49-F238E27FC236}">
                <a16:creationId xmlns:a16="http://schemas.microsoft.com/office/drawing/2014/main" id="{64510E8F-A8EF-4786-9875-8D809F6B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89" y="2141537"/>
            <a:ext cx="7735711" cy="4351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CB14A2-2A6E-4940-8AF1-5C1229C61786}"/>
              </a:ext>
            </a:extLst>
          </p:cNvPr>
          <p:cNvSpPr/>
          <p:nvPr/>
        </p:nvSpPr>
        <p:spPr>
          <a:xfrm>
            <a:off x="9696913" y="2704781"/>
            <a:ext cx="2382251" cy="1662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7D42-71F0-4B86-9795-987B9D92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753"/>
            <a:ext cx="10515600" cy="550921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307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8655-973A-4C7C-B4B0-FE45973A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MS SQL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9E727-BC43-48DD-A5CF-B00296D4B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29" y="1440555"/>
            <a:ext cx="8947866" cy="505232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B415D6-539F-47F0-AE84-B3D5C04C166B}"/>
              </a:ext>
            </a:extLst>
          </p:cNvPr>
          <p:cNvSpPr/>
          <p:nvPr/>
        </p:nvSpPr>
        <p:spPr>
          <a:xfrm>
            <a:off x="838199" y="4536192"/>
            <a:ext cx="1291389" cy="1202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DD0C-FAFD-43E5-B0BB-DB499FD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SQL Server to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B2AE1-C80D-4315-97CC-DCA84F24E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40" y="1440614"/>
            <a:ext cx="10473348" cy="4833853"/>
          </a:xfrm>
        </p:spPr>
      </p:pic>
    </p:spTree>
    <p:extLst>
      <p:ext uri="{BB962C8B-B14F-4D97-AF65-F5344CB8AC3E}">
        <p14:creationId xmlns:p14="http://schemas.microsoft.com/office/powerpoint/2010/main" val="5530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8B3-40C6-434B-BE2F-C39BD3B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Understanding the Data (Continuous Features)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41819-1B70-457B-B3DB-CB4DB9141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028" y="1629683"/>
            <a:ext cx="49236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17551-E223-4C15-A342-AB741C1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68" y="3805352"/>
            <a:ext cx="3802536" cy="2503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4991A-61F7-4320-A075-FAB068F9D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93" y="1446230"/>
            <a:ext cx="4802235" cy="20068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4262FEC-A655-446D-A4C0-BDFB14063C9F}"/>
              </a:ext>
            </a:extLst>
          </p:cNvPr>
          <p:cNvSpPr/>
          <p:nvPr/>
        </p:nvSpPr>
        <p:spPr>
          <a:xfrm rot="10800000">
            <a:off x="4540549" y="4969041"/>
            <a:ext cx="980037" cy="346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E87B2DAB-3D23-4EB8-8D7C-7E191690EDD4}"/>
              </a:ext>
            </a:extLst>
          </p:cNvPr>
          <p:cNvSpPr/>
          <p:nvPr/>
        </p:nvSpPr>
        <p:spPr>
          <a:xfrm rot="11947036" flipV="1">
            <a:off x="4269569" y="2587613"/>
            <a:ext cx="1521995" cy="5978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6B6E9-0788-4CFF-8A8E-8D0ACE316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352" y="4440011"/>
            <a:ext cx="3019075" cy="2052864"/>
          </a:xfrm>
          <a:prstGeom prst="rect">
            <a:avLst/>
          </a:prstGeom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C36AD759-E411-4F7E-B4C3-AC17D9836DCA}"/>
              </a:ext>
            </a:extLst>
          </p:cNvPr>
          <p:cNvSpPr/>
          <p:nvPr/>
        </p:nvSpPr>
        <p:spPr>
          <a:xfrm rot="10800000" flipH="1">
            <a:off x="10106526" y="2261934"/>
            <a:ext cx="691816" cy="1931067"/>
          </a:xfrm>
          <a:prstGeom prst="bentUpArrow">
            <a:avLst>
              <a:gd name="adj1" fmla="val 25000"/>
              <a:gd name="adj2" fmla="val 246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CC5D-EC62-440C-9615-0FF7015A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Understanding the Data (Categorical Features)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9DBC5-A834-4F58-B748-9993424B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01" y="1351331"/>
            <a:ext cx="8957246" cy="535085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4DFF6A-3110-42C8-9888-97C62C9D9F97}"/>
              </a:ext>
            </a:extLst>
          </p:cNvPr>
          <p:cNvSpPr/>
          <p:nvPr/>
        </p:nvSpPr>
        <p:spPr>
          <a:xfrm>
            <a:off x="2015289" y="3314700"/>
            <a:ext cx="3459079" cy="667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637F-119D-4EC7-9FE0-3F20861D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50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C9F33E-79AB-4AD1-9057-77CCFD8B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771"/>
            <a:ext cx="10515600" cy="5139192"/>
          </a:xfrm>
        </p:spPr>
        <p:txBody>
          <a:bodyPr/>
          <a:lstStyle/>
          <a:p>
            <a:r>
              <a:rPr lang="en-US" dirty="0"/>
              <a:t>Imputing Missing item weight with different means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Imputing Outlet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Consolidating fat content for food items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4250C2-4608-42F6-B2D9-9410000E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99" y="1438140"/>
            <a:ext cx="5376657" cy="1193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61E33-EC60-45CF-ACBD-37DF0ACD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37" y="1567444"/>
            <a:ext cx="3600690" cy="1041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8DEC8-A12C-44B4-8452-1418DD54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29" y="3138916"/>
            <a:ext cx="2556064" cy="6993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618AE4-2C35-4A76-9635-3E9207F7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231" y="2901091"/>
            <a:ext cx="7380514" cy="1273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5A9A8-12D3-4773-8C9A-D1927EDFB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272" y="4910155"/>
            <a:ext cx="7290671" cy="10194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889EF3-AF13-4BDB-B849-A922E5F18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05" y="4535714"/>
            <a:ext cx="3420811" cy="18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4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DBCA-A2D9-45CD-949A-889060AC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998"/>
          </a:xfrm>
        </p:spPr>
        <p:txBody>
          <a:bodyPr/>
          <a:lstStyle/>
          <a:p>
            <a:r>
              <a:rPr lang="en-US" dirty="0"/>
              <a:t>Data Preprocessing and Feature Engineering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5F2783-E59E-4191-83C5-0E5F5DA4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417"/>
            <a:ext cx="5061857" cy="4973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Creating a new feature containing the Main Categories of Products Sold from Item Identifier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BB40B-FF14-4FB5-80D6-EC228DE4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1623"/>
            <a:ext cx="4458630" cy="1929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5757D-4127-4FC7-8678-6C483CE9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59650"/>
            <a:ext cx="4477657" cy="699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645A16-B09A-47F1-9E70-6CC19EF44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681" y="1203125"/>
            <a:ext cx="5060119" cy="5095510"/>
          </a:xfrm>
          <a:prstGeom prst="rect">
            <a:avLst/>
          </a:prstGeom>
        </p:spPr>
      </p:pic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F54E5D57-E031-4DB8-BF60-5A696874E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29" y="1751987"/>
            <a:ext cx="3147395" cy="16630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C841DD-A5CA-4CAB-A0FE-3128A95F497C}"/>
              </a:ext>
            </a:extLst>
          </p:cNvPr>
          <p:cNvSpPr txBox="1"/>
          <p:nvPr/>
        </p:nvSpPr>
        <p:spPr>
          <a:xfrm>
            <a:off x="6227307" y="1043085"/>
            <a:ext cx="4484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2. Reducing values of outlet establishment year to smaller values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DDF4BFE-3118-47A4-A5C1-DEBFAC207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886" y="1656840"/>
            <a:ext cx="4672299" cy="2256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4B15D1-09F2-4FF5-ADDE-9B6F3510A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53" y="4072689"/>
            <a:ext cx="5206435" cy="228619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FA11A-CC16-4239-BBA7-A283D47F1422}"/>
              </a:ext>
            </a:extLst>
          </p:cNvPr>
          <p:cNvCxnSpPr>
            <a:cxnSpLocks/>
          </p:cNvCxnSpPr>
          <p:nvPr/>
        </p:nvCxnSpPr>
        <p:spPr>
          <a:xfrm>
            <a:off x="6017792" y="1203124"/>
            <a:ext cx="0" cy="52897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2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546-9623-4ED3-BA08-B375EDDB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 Training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5BD9C-F24E-46D6-B9F3-827EB8A9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14" y="1696088"/>
            <a:ext cx="924519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69D5DA-8D13-49AC-A78E-9E9F58F64AD6}"/>
              </a:ext>
            </a:extLst>
          </p:cNvPr>
          <p:cNvSpPr/>
          <p:nvPr/>
        </p:nvSpPr>
        <p:spPr>
          <a:xfrm>
            <a:off x="8178796" y="1741714"/>
            <a:ext cx="1632763" cy="435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19EBC-E4AC-404A-A964-087BEC483071}"/>
              </a:ext>
            </a:extLst>
          </p:cNvPr>
          <p:cNvSpPr/>
          <p:nvPr/>
        </p:nvSpPr>
        <p:spPr>
          <a:xfrm>
            <a:off x="6522549" y="1747114"/>
            <a:ext cx="660399" cy="430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16A3A-DBF9-4E58-B17D-ACEF9B3154C5}"/>
              </a:ext>
            </a:extLst>
          </p:cNvPr>
          <p:cNvSpPr txBox="1"/>
          <p:nvPr/>
        </p:nvSpPr>
        <p:spPr>
          <a:xfrm>
            <a:off x="10058253" y="3917382"/>
            <a:ext cx="1872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overfitting issue by feature selection, PCA and Hyperparameter Tuning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BA9C0-02FE-4004-878C-21BB63846000}"/>
              </a:ext>
            </a:extLst>
          </p:cNvPr>
          <p:cNvSpPr/>
          <p:nvPr/>
        </p:nvSpPr>
        <p:spPr>
          <a:xfrm>
            <a:off x="8241152" y="4632254"/>
            <a:ext cx="1612431" cy="60157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521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Summative Capstone</vt:lpstr>
      <vt:lpstr>Business Objective</vt:lpstr>
      <vt:lpstr>Data in MS SQL Server</vt:lpstr>
      <vt:lpstr>Getting Data from SQL Server to Dataframe</vt:lpstr>
      <vt:lpstr>Understanding the Data (Continuous Features)</vt:lpstr>
      <vt:lpstr>Understanding the Data (Categorical Features)</vt:lpstr>
      <vt:lpstr>Data Cleaning</vt:lpstr>
      <vt:lpstr>Data Preprocessing and Feature Engineering</vt:lpstr>
      <vt:lpstr>Preliminary Model Training Scores</vt:lpstr>
      <vt:lpstr>Hyperparameter Tuning of Random Forest Regressor and XGBoost Regressor </vt:lpstr>
      <vt:lpstr>Feature Selection using ExtraTreesRegressor</vt:lpstr>
      <vt:lpstr>Resolving Model Overfitting with Principal Component Analysis</vt:lpstr>
      <vt:lpstr>Results after Principal Component Analysis and Hyperparameter Tuning</vt:lpstr>
      <vt:lpstr>Exporting the Audit Log of Model Training to SQL Server</vt:lpstr>
      <vt:lpstr>Scores of Regression Models</vt:lpstr>
      <vt:lpstr>Principal Component Analysis and Hyperparameter Tuning</vt:lpstr>
      <vt:lpstr>Predicting the sales with chosen Model (XGBoost Regressor)</vt:lpstr>
      <vt:lpstr>Exporting Sales Prediction to SQL Server</vt:lpstr>
      <vt:lpstr>Getting Predicted Sales Data and AuditLog Data from SQL Server to Power BI</vt:lpstr>
      <vt:lpstr>Power BI Visualisation of AuditLog</vt:lpstr>
      <vt:lpstr>Insights from Predicted Sales (Products) </vt:lpstr>
      <vt:lpstr>Insights from Predicted Sales (Location) </vt:lpstr>
      <vt:lpstr>Insights from Predicted Sales (Outlet) </vt:lpstr>
      <vt:lpstr>Recommendations by Comparison with Historical Sales Data</vt:lpstr>
      <vt:lpstr>Recommendations by Comparison with Historical Sales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Capstone</dc:title>
  <dc:creator>Terry Goldman</dc:creator>
  <cp:lastModifiedBy>Terry Goldman</cp:lastModifiedBy>
  <cp:revision>54</cp:revision>
  <dcterms:created xsi:type="dcterms:W3CDTF">2021-11-18T14:09:51Z</dcterms:created>
  <dcterms:modified xsi:type="dcterms:W3CDTF">2021-11-24T01:44:56Z</dcterms:modified>
</cp:coreProperties>
</file>