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4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EBE1-FB6C-4408-B02B-053866DA5153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9621-C3C6-4EA1-857C-D69E3749A9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254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EBE1-FB6C-4408-B02B-053866DA5153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9621-C3C6-4EA1-857C-D69E3749A9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815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EBE1-FB6C-4408-B02B-053866DA5153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9621-C3C6-4EA1-857C-D69E3749A9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80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EBE1-FB6C-4408-B02B-053866DA5153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9621-C3C6-4EA1-857C-D69E3749A903}" type="slidenum">
              <a:rPr lang="en-SG" smtClean="0"/>
              <a:t>‹#›</a:t>
            </a:fld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696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EBE1-FB6C-4408-B02B-053866DA5153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9621-C3C6-4EA1-857C-D69E3749A9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7088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EBE1-FB6C-4408-B02B-053866DA5153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9621-C3C6-4EA1-857C-D69E3749A9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738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EBE1-FB6C-4408-B02B-053866DA5153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9621-C3C6-4EA1-857C-D69E3749A9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582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EBE1-FB6C-4408-B02B-053866DA5153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9621-C3C6-4EA1-857C-D69E3749A9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487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EBE1-FB6C-4408-B02B-053866DA5153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9621-C3C6-4EA1-857C-D69E3749A9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2536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EBE1-FB6C-4408-B02B-053866DA5153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9621-C3C6-4EA1-857C-D69E3749A9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054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EBE1-FB6C-4408-B02B-053866DA5153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9621-C3C6-4EA1-857C-D69E3749A9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235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EBE1-FB6C-4408-B02B-053866DA5153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9621-C3C6-4EA1-857C-D69E3749A9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109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EBE1-FB6C-4408-B02B-053866DA5153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9621-C3C6-4EA1-857C-D69E3749A9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11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EBE1-FB6C-4408-B02B-053866DA5153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9621-C3C6-4EA1-857C-D69E3749A9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195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EBE1-FB6C-4408-B02B-053866DA5153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9621-C3C6-4EA1-857C-D69E3749A9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917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EBE1-FB6C-4408-B02B-053866DA5153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9621-C3C6-4EA1-857C-D69E3749A9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565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EBE1-FB6C-4408-B02B-053866DA5153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9621-C3C6-4EA1-857C-D69E3749A9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067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EBE1-FB6C-4408-B02B-053866DA5153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C9621-C3C6-4EA1-857C-D69E3749A9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022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51FEBE1-FB6C-4408-B02B-053866DA5153}" type="datetimeFigureOut">
              <a:rPr lang="en-SG" smtClean="0"/>
              <a:t>8/5/2020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FC9621-C3C6-4EA1-857C-D69E3749A9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394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2845-9BAD-429C-85AC-ECBC27945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811" y="1329360"/>
            <a:ext cx="10469563" cy="2356815"/>
          </a:xfrm>
        </p:spPr>
        <p:txBody>
          <a:bodyPr/>
          <a:lstStyle/>
          <a:p>
            <a:r>
              <a:rPr lang="en-US" dirty="0" err="1"/>
              <a:t>Pess</a:t>
            </a:r>
            <a:r>
              <a:rPr lang="en-US" dirty="0"/>
              <a:t> Project User interface design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C3FEB-26EF-433E-9B9C-CB991AB21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Jasmin Tey(21)</a:t>
            </a:r>
          </a:p>
          <a:p>
            <a:r>
              <a:rPr lang="en-US"/>
              <a:t>Class:CW1901J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423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374956-E703-42E1-9FA5-8A6623BC584E}"/>
              </a:ext>
            </a:extLst>
          </p:cNvPr>
          <p:cNvSpPr/>
          <p:nvPr/>
        </p:nvSpPr>
        <p:spPr>
          <a:xfrm>
            <a:off x="291548" y="122763"/>
            <a:ext cx="11516139" cy="6585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05809-0969-4863-A740-32C4594B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4" y="150157"/>
            <a:ext cx="4494996" cy="461665"/>
          </a:xfrm>
        </p:spPr>
        <p:txBody>
          <a:bodyPr>
            <a:noAutofit/>
          </a:bodyPr>
          <a:lstStyle/>
          <a:p>
            <a:r>
              <a:rPr lang="en-US" sz="3200" dirty="0"/>
              <a:t>View Previous Info</a:t>
            </a:r>
            <a:endParaRPr lang="en-SG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79ED2-8FBF-41C9-AE90-05B2C7628CFB}"/>
              </a:ext>
            </a:extLst>
          </p:cNvPr>
          <p:cNvSpPr/>
          <p:nvPr/>
        </p:nvSpPr>
        <p:spPr>
          <a:xfrm>
            <a:off x="496104" y="717185"/>
            <a:ext cx="230124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Log Calls</a:t>
            </a:r>
            <a:endParaRPr lang="en-SG" sz="2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C49901-7EB9-451B-8EC7-1B6FDD5CD04E}"/>
              </a:ext>
            </a:extLst>
          </p:cNvPr>
          <p:cNvSpPr/>
          <p:nvPr/>
        </p:nvSpPr>
        <p:spPr>
          <a:xfrm>
            <a:off x="2814098" y="713802"/>
            <a:ext cx="3048000" cy="461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Update Car Status</a:t>
            </a:r>
            <a:endParaRPr lang="en-SG" sz="2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3A185B-0ABB-4D1A-BD62-3E610CFB5A71}"/>
              </a:ext>
            </a:extLst>
          </p:cNvPr>
          <p:cNvSpPr/>
          <p:nvPr/>
        </p:nvSpPr>
        <p:spPr>
          <a:xfrm>
            <a:off x="5862098" y="730784"/>
            <a:ext cx="3215640" cy="46166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View Previous Info</a:t>
            </a:r>
            <a:endParaRPr lang="en-SG" sz="20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038C6A-384A-438F-BCE3-4E12B7F39A23}"/>
              </a:ext>
            </a:extLst>
          </p:cNvPr>
          <p:cNvSpPr/>
          <p:nvPr/>
        </p:nvSpPr>
        <p:spPr>
          <a:xfrm>
            <a:off x="9077738" y="730783"/>
            <a:ext cx="2535945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History</a:t>
            </a:r>
            <a:endParaRPr lang="en-SG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A914C-4F13-4CD9-90CF-955A90C121ED}"/>
              </a:ext>
            </a:extLst>
          </p:cNvPr>
          <p:cNvSpPr txBox="1"/>
          <p:nvPr/>
        </p:nvSpPr>
        <p:spPr>
          <a:xfrm>
            <a:off x="496104" y="1277447"/>
            <a:ext cx="5349240" cy="523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Enter a date (dd/mm/</a:t>
            </a:r>
            <a:r>
              <a:rPr lang="en-US" sz="2800" u="sng" dirty="0" err="1"/>
              <a:t>yyyy</a:t>
            </a:r>
            <a:r>
              <a:rPr lang="en-US" sz="2800" dirty="0"/>
              <a:t>)</a:t>
            </a:r>
            <a:endParaRPr lang="en-SG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4745E7-AF12-40C9-B482-516D6189EA83}"/>
              </a:ext>
            </a:extLst>
          </p:cNvPr>
          <p:cNvSpPr/>
          <p:nvPr/>
        </p:nvSpPr>
        <p:spPr>
          <a:xfrm>
            <a:off x="540498" y="1856747"/>
            <a:ext cx="44196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	01/01/2020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519DF3-CB0B-44F9-AFDC-E09237FB5B83}"/>
              </a:ext>
            </a:extLst>
          </p:cNvPr>
          <p:cNvSpPr/>
          <p:nvPr/>
        </p:nvSpPr>
        <p:spPr>
          <a:xfrm>
            <a:off x="7079784" y="1868169"/>
            <a:ext cx="44196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2B75E7F-F3FB-49C5-96B0-6D42618DBC93}"/>
              </a:ext>
            </a:extLst>
          </p:cNvPr>
          <p:cNvSpPr/>
          <p:nvPr/>
        </p:nvSpPr>
        <p:spPr>
          <a:xfrm rot="5400000">
            <a:off x="11026297" y="1868169"/>
            <a:ext cx="484508" cy="461665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F6E8D5-CAF9-49B4-8E59-A8B0C69F121E}"/>
              </a:ext>
            </a:extLst>
          </p:cNvPr>
          <p:cNvSpPr/>
          <p:nvPr/>
        </p:nvSpPr>
        <p:spPr>
          <a:xfrm>
            <a:off x="662608" y="2630865"/>
            <a:ext cx="2051958" cy="5232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View Report</a:t>
            </a:r>
            <a:endParaRPr lang="en-SG" sz="2800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7A80D23-01B1-44BB-AEAC-CCCBDE237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752710"/>
              </p:ext>
            </p:extLst>
          </p:nvPr>
        </p:nvGraphicFramePr>
        <p:xfrm>
          <a:off x="662608" y="3252684"/>
          <a:ext cx="10836777" cy="32673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8111">
                  <a:extLst>
                    <a:ext uri="{9D8B030D-6E8A-4147-A177-3AD203B41FA5}">
                      <a16:colId xmlns:a16="http://schemas.microsoft.com/office/drawing/2014/main" val="3158220921"/>
                    </a:ext>
                  </a:extLst>
                </a:gridCol>
                <a:gridCol w="1548111">
                  <a:extLst>
                    <a:ext uri="{9D8B030D-6E8A-4147-A177-3AD203B41FA5}">
                      <a16:colId xmlns:a16="http://schemas.microsoft.com/office/drawing/2014/main" val="945951250"/>
                    </a:ext>
                  </a:extLst>
                </a:gridCol>
                <a:gridCol w="1548111">
                  <a:extLst>
                    <a:ext uri="{9D8B030D-6E8A-4147-A177-3AD203B41FA5}">
                      <a16:colId xmlns:a16="http://schemas.microsoft.com/office/drawing/2014/main" val="2759697980"/>
                    </a:ext>
                  </a:extLst>
                </a:gridCol>
                <a:gridCol w="1548111">
                  <a:extLst>
                    <a:ext uri="{9D8B030D-6E8A-4147-A177-3AD203B41FA5}">
                      <a16:colId xmlns:a16="http://schemas.microsoft.com/office/drawing/2014/main" val="1782410278"/>
                    </a:ext>
                  </a:extLst>
                </a:gridCol>
                <a:gridCol w="1548111">
                  <a:extLst>
                    <a:ext uri="{9D8B030D-6E8A-4147-A177-3AD203B41FA5}">
                      <a16:colId xmlns:a16="http://schemas.microsoft.com/office/drawing/2014/main" val="3369250575"/>
                    </a:ext>
                  </a:extLst>
                </a:gridCol>
                <a:gridCol w="1548111">
                  <a:extLst>
                    <a:ext uri="{9D8B030D-6E8A-4147-A177-3AD203B41FA5}">
                      <a16:colId xmlns:a16="http://schemas.microsoft.com/office/drawing/2014/main" val="3129128181"/>
                    </a:ext>
                  </a:extLst>
                </a:gridCol>
                <a:gridCol w="1548111">
                  <a:extLst>
                    <a:ext uri="{9D8B030D-6E8A-4147-A177-3AD203B41FA5}">
                      <a16:colId xmlns:a16="http://schemas.microsoft.com/office/drawing/2014/main" val="18413212"/>
                    </a:ext>
                  </a:extLst>
                </a:gridCol>
              </a:tblGrid>
              <a:tr h="71522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 Legend 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Car No: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Type of incident: 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 Dispatched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 Car reached Site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Click for Details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50922"/>
                  </a:ext>
                </a:extLst>
              </a:tr>
              <a:tr h="637241">
                <a:tc>
                  <a:txBody>
                    <a:bodyPr/>
                    <a:lstStyle/>
                    <a:p>
                      <a:r>
                        <a:rPr lang="en-US" dirty="0"/>
                        <a:t>12.15pm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027720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Traffic Hazard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XYZ Road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12.40pm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54323"/>
                  </a:ext>
                </a:extLst>
              </a:tr>
              <a:tr h="382984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05188"/>
                  </a:ext>
                </a:extLst>
              </a:tr>
              <a:tr h="382984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50252"/>
                  </a:ext>
                </a:extLst>
              </a:tr>
              <a:tr h="382984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55256"/>
                  </a:ext>
                </a:extLst>
              </a:tr>
              <a:tr h="382984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10899"/>
                  </a:ext>
                </a:extLst>
              </a:tr>
              <a:tr h="382984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51390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1C358FF-BA20-47E6-828A-0AEE27C33AF6}"/>
              </a:ext>
            </a:extLst>
          </p:cNvPr>
          <p:cNvSpPr/>
          <p:nvPr/>
        </p:nvSpPr>
        <p:spPr>
          <a:xfrm>
            <a:off x="10044571" y="4056995"/>
            <a:ext cx="1223980" cy="4486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Click</a:t>
            </a:r>
            <a:r>
              <a:rPr lang="en-US" dirty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648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86037F-194E-4E8E-B71A-DF567EEA094F}"/>
              </a:ext>
            </a:extLst>
          </p:cNvPr>
          <p:cNvSpPr/>
          <p:nvPr/>
        </p:nvSpPr>
        <p:spPr>
          <a:xfrm>
            <a:off x="122724" y="0"/>
            <a:ext cx="11946552" cy="67919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05809-0969-4863-A740-32C4594B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4" y="66063"/>
            <a:ext cx="3389102" cy="479464"/>
          </a:xfrm>
        </p:spPr>
        <p:txBody>
          <a:bodyPr>
            <a:noAutofit/>
          </a:bodyPr>
          <a:lstStyle/>
          <a:p>
            <a:r>
              <a:rPr lang="en-US" sz="3200" dirty="0"/>
              <a:t>VIEW HISTORY</a:t>
            </a:r>
            <a:endParaRPr lang="en-SG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79ED2-8FBF-41C9-AE90-05B2C7628CFB}"/>
              </a:ext>
            </a:extLst>
          </p:cNvPr>
          <p:cNvSpPr/>
          <p:nvPr/>
        </p:nvSpPr>
        <p:spPr>
          <a:xfrm>
            <a:off x="459408" y="615168"/>
            <a:ext cx="1964556" cy="4747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Log Calls</a:t>
            </a:r>
            <a:endParaRPr lang="en-SG" sz="2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C49901-7EB9-451B-8EC7-1B6FDD5CD04E}"/>
              </a:ext>
            </a:extLst>
          </p:cNvPr>
          <p:cNvSpPr/>
          <p:nvPr/>
        </p:nvSpPr>
        <p:spPr>
          <a:xfrm>
            <a:off x="2423964" y="615168"/>
            <a:ext cx="304800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Update Car Status</a:t>
            </a:r>
            <a:endParaRPr lang="en-SG" sz="2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3A185B-0ABB-4D1A-BD62-3E610CFB5A71}"/>
              </a:ext>
            </a:extLst>
          </p:cNvPr>
          <p:cNvSpPr/>
          <p:nvPr/>
        </p:nvSpPr>
        <p:spPr>
          <a:xfrm>
            <a:off x="5471964" y="615168"/>
            <a:ext cx="321564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View Previous Info</a:t>
            </a:r>
            <a:endParaRPr lang="en-SG" sz="20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038C6A-384A-438F-BCE3-4E12B7F39A23}"/>
              </a:ext>
            </a:extLst>
          </p:cNvPr>
          <p:cNvSpPr/>
          <p:nvPr/>
        </p:nvSpPr>
        <p:spPr>
          <a:xfrm>
            <a:off x="8687604" y="609238"/>
            <a:ext cx="2926080" cy="46166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History</a:t>
            </a:r>
            <a:endParaRPr lang="en-SG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A914C-4F13-4CD9-90CF-955A90C121ED}"/>
              </a:ext>
            </a:extLst>
          </p:cNvPr>
          <p:cNvSpPr txBox="1"/>
          <p:nvPr/>
        </p:nvSpPr>
        <p:spPr>
          <a:xfrm>
            <a:off x="499233" y="1175219"/>
            <a:ext cx="346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Search Caller by</a:t>
            </a:r>
            <a:r>
              <a:rPr lang="en-US" sz="2800" dirty="0"/>
              <a:t>:</a:t>
            </a:r>
            <a:endParaRPr lang="en-SG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C9A8D-E696-483F-9109-ED8C751FE152}"/>
              </a:ext>
            </a:extLst>
          </p:cNvPr>
          <p:cNvSpPr txBox="1"/>
          <p:nvPr/>
        </p:nvSpPr>
        <p:spPr>
          <a:xfrm>
            <a:off x="616381" y="1672034"/>
            <a:ext cx="2749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Caller Name:</a:t>
            </a:r>
            <a:endParaRPr lang="en-SG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EABBD3-1445-4D4C-A668-820AEE9BE69F}"/>
              </a:ext>
            </a:extLst>
          </p:cNvPr>
          <p:cNvSpPr txBox="1"/>
          <p:nvPr/>
        </p:nvSpPr>
        <p:spPr>
          <a:xfrm>
            <a:off x="299445" y="2244322"/>
            <a:ext cx="4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Contact phone number:</a:t>
            </a:r>
            <a:endParaRPr lang="en-SG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1A6F4-9B57-45C8-A95B-02BDB53B3AE8}"/>
              </a:ext>
            </a:extLst>
          </p:cNvPr>
          <p:cNvSpPr txBox="1"/>
          <p:nvPr/>
        </p:nvSpPr>
        <p:spPr>
          <a:xfrm>
            <a:off x="499233" y="2905780"/>
            <a:ext cx="4316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Location of incident:</a:t>
            </a:r>
            <a:endParaRPr lang="en-SG" sz="28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01C6F0-74AA-40A2-B296-BEF6DB4356B6}"/>
              </a:ext>
            </a:extLst>
          </p:cNvPr>
          <p:cNvSpPr/>
          <p:nvPr/>
        </p:nvSpPr>
        <p:spPr>
          <a:xfrm>
            <a:off x="3338364" y="1572167"/>
            <a:ext cx="535357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EEAE69-863D-480D-B024-A8BB69EE04EF}"/>
              </a:ext>
            </a:extLst>
          </p:cNvPr>
          <p:cNvSpPr/>
          <p:nvPr/>
        </p:nvSpPr>
        <p:spPr>
          <a:xfrm>
            <a:off x="4382245" y="2152807"/>
            <a:ext cx="6513770" cy="624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9EE5FE-18A8-49C0-A3B0-5430357CE078}"/>
              </a:ext>
            </a:extLst>
          </p:cNvPr>
          <p:cNvSpPr/>
          <p:nvPr/>
        </p:nvSpPr>
        <p:spPr>
          <a:xfrm>
            <a:off x="4382245" y="2843536"/>
            <a:ext cx="4082800" cy="734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792EFC-02F9-4B20-8288-A9950C831910}"/>
              </a:ext>
            </a:extLst>
          </p:cNvPr>
          <p:cNvSpPr/>
          <p:nvPr/>
        </p:nvSpPr>
        <p:spPr>
          <a:xfrm>
            <a:off x="9395790" y="6248178"/>
            <a:ext cx="2507453" cy="49679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Search Again</a:t>
            </a:r>
            <a:endParaRPr lang="en-SG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F96FFA-404F-46BC-AB61-7066C900F83C}"/>
              </a:ext>
            </a:extLst>
          </p:cNvPr>
          <p:cNvSpPr txBox="1"/>
          <p:nvPr/>
        </p:nvSpPr>
        <p:spPr>
          <a:xfrm>
            <a:off x="265861" y="3699676"/>
            <a:ext cx="4316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Date of Call:</a:t>
            </a:r>
            <a:endParaRPr lang="en-SG" sz="28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6320A9-6428-4657-BB09-F45DC8185FCA}"/>
              </a:ext>
            </a:extLst>
          </p:cNvPr>
          <p:cNvSpPr/>
          <p:nvPr/>
        </p:nvSpPr>
        <p:spPr>
          <a:xfrm>
            <a:off x="3166760" y="3648866"/>
            <a:ext cx="6513770" cy="624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A42625C-B775-40CD-93E8-76B83A387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089178"/>
              </p:ext>
            </p:extLst>
          </p:nvPr>
        </p:nvGraphicFramePr>
        <p:xfrm>
          <a:off x="578315" y="4842680"/>
          <a:ext cx="1081855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508">
                  <a:extLst>
                    <a:ext uri="{9D8B030D-6E8A-4147-A177-3AD203B41FA5}">
                      <a16:colId xmlns:a16="http://schemas.microsoft.com/office/drawing/2014/main" val="1662082390"/>
                    </a:ext>
                  </a:extLst>
                </a:gridCol>
                <a:gridCol w="1083203">
                  <a:extLst>
                    <a:ext uri="{9D8B030D-6E8A-4147-A177-3AD203B41FA5}">
                      <a16:colId xmlns:a16="http://schemas.microsoft.com/office/drawing/2014/main" val="369336103"/>
                    </a:ext>
                  </a:extLst>
                </a:gridCol>
                <a:gridCol w="1472931">
                  <a:extLst>
                    <a:ext uri="{9D8B030D-6E8A-4147-A177-3AD203B41FA5}">
                      <a16:colId xmlns:a16="http://schemas.microsoft.com/office/drawing/2014/main" val="1612165977"/>
                    </a:ext>
                  </a:extLst>
                </a:gridCol>
                <a:gridCol w="2080389">
                  <a:extLst>
                    <a:ext uri="{9D8B030D-6E8A-4147-A177-3AD203B41FA5}">
                      <a16:colId xmlns:a16="http://schemas.microsoft.com/office/drawing/2014/main" val="49871896"/>
                    </a:ext>
                  </a:extLst>
                </a:gridCol>
                <a:gridCol w="1545508">
                  <a:extLst>
                    <a:ext uri="{9D8B030D-6E8A-4147-A177-3AD203B41FA5}">
                      <a16:colId xmlns:a16="http://schemas.microsoft.com/office/drawing/2014/main" val="3103917356"/>
                    </a:ext>
                  </a:extLst>
                </a:gridCol>
                <a:gridCol w="1538182">
                  <a:extLst>
                    <a:ext uri="{9D8B030D-6E8A-4147-A177-3AD203B41FA5}">
                      <a16:colId xmlns:a16="http://schemas.microsoft.com/office/drawing/2014/main" val="2449741090"/>
                    </a:ext>
                  </a:extLst>
                </a:gridCol>
                <a:gridCol w="1552834">
                  <a:extLst>
                    <a:ext uri="{9D8B030D-6E8A-4147-A177-3AD203B41FA5}">
                      <a16:colId xmlns:a16="http://schemas.microsoft.com/office/drawing/2014/main" val="2385556495"/>
                    </a:ext>
                  </a:extLst>
                </a:gridCol>
              </a:tblGrid>
              <a:tr h="61692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 Legend 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Car No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Type of incident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 Dispatched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 Car reached Site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Click for Details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94180"/>
                  </a:ext>
                </a:extLst>
              </a:tr>
              <a:tr h="538766">
                <a:tc>
                  <a:txBody>
                    <a:bodyPr/>
                    <a:lstStyle/>
                    <a:p>
                      <a:r>
                        <a:rPr lang="en-US" dirty="0"/>
                        <a:t>12.15pm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027720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Traffic Hazard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XYZ Road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12.40pm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2745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5F5988-E27A-49A6-B29F-99141CAF0F5F}"/>
              </a:ext>
            </a:extLst>
          </p:cNvPr>
          <p:cNvSpPr/>
          <p:nvPr/>
        </p:nvSpPr>
        <p:spPr>
          <a:xfrm>
            <a:off x="10025268" y="5561652"/>
            <a:ext cx="1248496" cy="43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Click</a:t>
            </a:r>
            <a:r>
              <a:rPr lang="en-US" dirty="0"/>
              <a:t> </a:t>
            </a:r>
            <a:endParaRPr lang="en-SG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9B0EEF-FFBC-4075-8F88-DDB4DAC35B21}"/>
              </a:ext>
            </a:extLst>
          </p:cNvPr>
          <p:cNvSpPr/>
          <p:nvPr/>
        </p:nvSpPr>
        <p:spPr>
          <a:xfrm>
            <a:off x="459408" y="4222896"/>
            <a:ext cx="2507453" cy="49679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Search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337225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6659-C978-4844-A07C-66E1B8DD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55576"/>
            <a:ext cx="2924175" cy="1073150"/>
          </a:xfrm>
        </p:spPr>
        <p:txBody>
          <a:bodyPr/>
          <a:lstStyle/>
          <a:p>
            <a:r>
              <a:rPr lang="en-US" dirty="0"/>
              <a:t>PESS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56977-7335-4718-B28A-414004B331D2}"/>
              </a:ext>
            </a:extLst>
          </p:cNvPr>
          <p:cNvSpPr txBox="1"/>
          <p:nvPr/>
        </p:nvSpPr>
        <p:spPr>
          <a:xfrm>
            <a:off x="624840" y="2575560"/>
            <a:ext cx="323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User Name:</a:t>
            </a:r>
            <a:endParaRPr lang="en-SG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7CD6FF-E938-4F84-993F-FC74B8860E5C}"/>
              </a:ext>
            </a:extLst>
          </p:cNvPr>
          <p:cNvSpPr/>
          <p:nvPr/>
        </p:nvSpPr>
        <p:spPr>
          <a:xfrm>
            <a:off x="3352800" y="3405278"/>
            <a:ext cx="59131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752F13-083C-4349-9A85-067981259FF0}"/>
              </a:ext>
            </a:extLst>
          </p:cNvPr>
          <p:cNvSpPr/>
          <p:nvPr/>
        </p:nvSpPr>
        <p:spPr>
          <a:xfrm>
            <a:off x="3352800" y="2575559"/>
            <a:ext cx="59131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4ABBC-704B-4B51-AF53-4CC8E77672AF}"/>
              </a:ext>
            </a:extLst>
          </p:cNvPr>
          <p:cNvSpPr txBox="1"/>
          <p:nvPr/>
        </p:nvSpPr>
        <p:spPr>
          <a:xfrm>
            <a:off x="617220" y="3405277"/>
            <a:ext cx="323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Password:</a:t>
            </a:r>
            <a:endParaRPr lang="en-SG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5CC85B-5451-44AE-BE0E-27D801489A38}"/>
              </a:ext>
            </a:extLst>
          </p:cNvPr>
          <p:cNvSpPr/>
          <p:nvPr/>
        </p:nvSpPr>
        <p:spPr>
          <a:xfrm>
            <a:off x="1794510" y="4760533"/>
            <a:ext cx="3116580" cy="5847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Login</a:t>
            </a:r>
            <a:endParaRPr lang="en-SG" sz="2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6C38F7-227C-4921-A61F-72DE97298F6A}"/>
              </a:ext>
            </a:extLst>
          </p:cNvPr>
          <p:cNvSpPr/>
          <p:nvPr/>
        </p:nvSpPr>
        <p:spPr>
          <a:xfrm>
            <a:off x="8241030" y="4815839"/>
            <a:ext cx="3116580" cy="5847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Cancel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95274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5809-0969-4863-A740-32C4594B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4" y="66063"/>
            <a:ext cx="2561482" cy="440069"/>
          </a:xfrm>
        </p:spPr>
        <p:txBody>
          <a:bodyPr>
            <a:noAutofit/>
          </a:bodyPr>
          <a:lstStyle/>
          <a:p>
            <a:r>
              <a:rPr lang="en-US" sz="3200" dirty="0"/>
              <a:t>Log Call</a:t>
            </a:r>
            <a:endParaRPr lang="en-SG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79ED2-8FBF-41C9-AE90-05B2C7628CFB}"/>
              </a:ext>
            </a:extLst>
          </p:cNvPr>
          <p:cNvSpPr/>
          <p:nvPr/>
        </p:nvSpPr>
        <p:spPr>
          <a:xfrm>
            <a:off x="122724" y="615168"/>
            <a:ext cx="2301240" cy="46166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Log Calls</a:t>
            </a:r>
            <a:endParaRPr lang="en-SG" sz="2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C49901-7EB9-451B-8EC7-1B6FDD5CD04E}"/>
              </a:ext>
            </a:extLst>
          </p:cNvPr>
          <p:cNvSpPr/>
          <p:nvPr/>
        </p:nvSpPr>
        <p:spPr>
          <a:xfrm>
            <a:off x="2423964" y="615168"/>
            <a:ext cx="304800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Update Car Status</a:t>
            </a:r>
            <a:endParaRPr lang="en-SG" sz="2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3A185B-0ABB-4D1A-BD62-3E610CFB5A71}"/>
              </a:ext>
            </a:extLst>
          </p:cNvPr>
          <p:cNvSpPr/>
          <p:nvPr/>
        </p:nvSpPr>
        <p:spPr>
          <a:xfrm>
            <a:off x="5471964" y="615168"/>
            <a:ext cx="321564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View Previous Info</a:t>
            </a:r>
            <a:endParaRPr lang="en-SG" sz="20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038C6A-384A-438F-BCE3-4E12B7F39A23}"/>
              </a:ext>
            </a:extLst>
          </p:cNvPr>
          <p:cNvSpPr/>
          <p:nvPr/>
        </p:nvSpPr>
        <p:spPr>
          <a:xfrm>
            <a:off x="8687604" y="609238"/>
            <a:ext cx="292608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History</a:t>
            </a:r>
            <a:endParaRPr lang="en-SG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A914C-4F13-4CD9-90CF-955A90C121ED}"/>
              </a:ext>
            </a:extLst>
          </p:cNvPr>
          <p:cNvSpPr txBox="1"/>
          <p:nvPr/>
        </p:nvSpPr>
        <p:spPr>
          <a:xfrm>
            <a:off x="1521873" y="1105341"/>
            <a:ext cx="2191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Call Input</a:t>
            </a:r>
            <a:endParaRPr lang="en-SG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C9A8D-E696-483F-9109-ED8C751FE152}"/>
              </a:ext>
            </a:extLst>
          </p:cNvPr>
          <p:cNvSpPr txBox="1"/>
          <p:nvPr/>
        </p:nvSpPr>
        <p:spPr>
          <a:xfrm>
            <a:off x="810063" y="1504809"/>
            <a:ext cx="361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Caller Name:</a:t>
            </a:r>
            <a:endParaRPr lang="en-SG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EABBD3-1445-4D4C-A668-820AEE9BE69F}"/>
              </a:ext>
            </a:extLst>
          </p:cNvPr>
          <p:cNvSpPr txBox="1"/>
          <p:nvPr/>
        </p:nvSpPr>
        <p:spPr>
          <a:xfrm>
            <a:off x="876623" y="2008798"/>
            <a:ext cx="516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Contact phone number:</a:t>
            </a:r>
            <a:endParaRPr lang="en-SG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1A6F4-9B57-45C8-A95B-02BDB53B3AE8}"/>
              </a:ext>
            </a:extLst>
          </p:cNvPr>
          <p:cNvSpPr txBox="1"/>
          <p:nvPr/>
        </p:nvSpPr>
        <p:spPr>
          <a:xfrm>
            <a:off x="876623" y="2579962"/>
            <a:ext cx="4316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Location of incident:</a:t>
            </a:r>
            <a:endParaRPr lang="en-SG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922C0-C158-4115-89A5-6B78A1E2CA5A}"/>
              </a:ext>
            </a:extLst>
          </p:cNvPr>
          <p:cNvSpPr txBox="1"/>
          <p:nvPr/>
        </p:nvSpPr>
        <p:spPr>
          <a:xfrm>
            <a:off x="590184" y="3705478"/>
            <a:ext cx="4316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Type of Incident:</a:t>
            </a:r>
            <a:endParaRPr lang="en-SG" sz="28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01C6F0-74AA-40A2-B296-BEF6DB4356B6}"/>
              </a:ext>
            </a:extLst>
          </p:cNvPr>
          <p:cNvSpPr/>
          <p:nvPr/>
        </p:nvSpPr>
        <p:spPr>
          <a:xfrm>
            <a:off x="3614675" y="1508155"/>
            <a:ext cx="535357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Jerry Lee 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EEAE69-863D-480D-B024-A8BB69EE04EF}"/>
              </a:ext>
            </a:extLst>
          </p:cNvPr>
          <p:cNvSpPr/>
          <p:nvPr/>
        </p:nvSpPr>
        <p:spPr>
          <a:xfrm>
            <a:off x="4906390" y="2096021"/>
            <a:ext cx="6328932" cy="515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12345678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9EE5FE-18A8-49C0-A3B0-5430357CE078}"/>
              </a:ext>
            </a:extLst>
          </p:cNvPr>
          <p:cNvSpPr/>
          <p:nvPr/>
        </p:nvSpPr>
        <p:spPr>
          <a:xfrm>
            <a:off x="4608582" y="2678039"/>
            <a:ext cx="4942404" cy="999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Yishun street 41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F4DEC7-F81B-46BA-AF83-33A521180F3B}"/>
              </a:ext>
            </a:extLst>
          </p:cNvPr>
          <p:cNvSpPr/>
          <p:nvPr/>
        </p:nvSpPr>
        <p:spPr>
          <a:xfrm>
            <a:off x="3713419" y="3723066"/>
            <a:ext cx="5886972" cy="547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Fallen tree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FD106C-8287-4D9A-BACA-1F9FF45B2E10}"/>
              </a:ext>
            </a:extLst>
          </p:cNvPr>
          <p:cNvSpPr txBox="1"/>
          <p:nvPr/>
        </p:nvSpPr>
        <p:spPr>
          <a:xfrm>
            <a:off x="122724" y="4374358"/>
            <a:ext cx="361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Description of incident</a:t>
            </a:r>
            <a:endParaRPr lang="en-SG" sz="24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F11417-1A06-4C91-9C68-37A71E3BE19B}"/>
              </a:ext>
            </a:extLst>
          </p:cNvPr>
          <p:cNvSpPr/>
          <p:nvPr/>
        </p:nvSpPr>
        <p:spPr>
          <a:xfrm>
            <a:off x="3715478" y="4320867"/>
            <a:ext cx="4519356" cy="805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Fallen tree happened at </a:t>
            </a:r>
            <a:r>
              <a:rPr lang="en-US" dirty="0" err="1">
                <a:solidFill>
                  <a:schemeClr val="tx1"/>
                </a:solidFill>
              </a:rPr>
              <a:t>yishun</a:t>
            </a:r>
            <a:r>
              <a:rPr lang="en-US" dirty="0">
                <a:solidFill>
                  <a:schemeClr val="tx1"/>
                </a:solidFill>
              </a:rPr>
              <a:t> street 41 on the road when it is raining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F67623-97DA-4D75-80AE-CDBE45BC0158}"/>
              </a:ext>
            </a:extLst>
          </p:cNvPr>
          <p:cNvSpPr/>
          <p:nvPr/>
        </p:nvSpPr>
        <p:spPr>
          <a:xfrm>
            <a:off x="3713419" y="5191716"/>
            <a:ext cx="4519356" cy="94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NIL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A951A1-1501-420F-9DDB-2B7D6A43F28C}"/>
              </a:ext>
            </a:extLst>
          </p:cNvPr>
          <p:cNvSpPr txBox="1"/>
          <p:nvPr/>
        </p:nvSpPr>
        <p:spPr>
          <a:xfrm>
            <a:off x="166551" y="5107789"/>
            <a:ext cx="4519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Other Relevant information </a:t>
            </a:r>
            <a:endParaRPr lang="en-SG" sz="32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792EFC-02F9-4B20-8288-A9950C831910}"/>
              </a:ext>
            </a:extLst>
          </p:cNvPr>
          <p:cNvSpPr/>
          <p:nvPr/>
        </p:nvSpPr>
        <p:spPr>
          <a:xfrm>
            <a:off x="7079784" y="6185007"/>
            <a:ext cx="3215640" cy="6248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Process call </a:t>
            </a:r>
            <a:endParaRPr lang="en-SG" sz="28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6EB352-5FD2-4FDC-A77D-36A086FDA76A}"/>
              </a:ext>
            </a:extLst>
          </p:cNvPr>
          <p:cNvSpPr/>
          <p:nvPr/>
        </p:nvSpPr>
        <p:spPr>
          <a:xfrm>
            <a:off x="2433385" y="6185007"/>
            <a:ext cx="3215640" cy="6248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Reset</a:t>
            </a:r>
            <a:endParaRPr lang="en-SG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44B48-7930-4FB6-A140-56A7FDD52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444" y="2087868"/>
            <a:ext cx="529928" cy="5232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275C0DB-95D2-4077-A1FC-83352ED22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63" y="3748335"/>
            <a:ext cx="529928" cy="52322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15F8AE-E6DB-4173-973E-FD6292B544EF}"/>
              </a:ext>
            </a:extLst>
          </p:cNvPr>
          <p:cNvCxnSpPr>
            <a:cxnSpLocks/>
          </p:cNvCxnSpPr>
          <p:nvPr/>
        </p:nvCxnSpPr>
        <p:spPr>
          <a:xfrm flipV="1">
            <a:off x="4685907" y="2663509"/>
            <a:ext cx="0" cy="999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5D9892B-594B-462C-A501-2E47440B10F6}"/>
              </a:ext>
            </a:extLst>
          </p:cNvPr>
          <p:cNvSpPr/>
          <p:nvPr/>
        </p:nvSpPr>
        <p:spPr>
          <a:xfrm>
            <a:off x="4625008" y="2696729"/>
            <a:ext cx="130333" cy="986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E9038C-262E-4053-8B35-8A35F0E6F5E9}"/>
              </a:ext>
            </a:extLst>
          </p:cNvPr>
          <p:cNvCxnSpPr>
            <a:cxnSpLocks/>
            <a:stCxn id="30" idx="2"/>
            <a:endCxn id="30" idx="0"/>
          </p:cNvCxnSpPr>
          <p:nvPr/>
        </p:nvCxnSpPr>
        <p:spPr>
          <a:xfrm flipV="1">
            <a:off x="3990310" y="5176976"/>
            <a:ext cx="0" cy="964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E053918-F53B-4327-A3CC-38EB419F665C}"/>
              </a:ext>
            </a:extLst>
          </p:cNvPr>
          <p:cNvSpPr/>
          <p:nvPr/>
        </p:nvSpPr>
        <p:spPr>
          <a:xfrm>
            <a:off x="3713419" y="5176976"/>
            <a:ext cx="553781" cy="964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62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5809-0969-4863-A740-32C4594B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4" y="66063"/>
            <a:ext cx="2561482" cy="440069"/>
          </a:xfrm>
        </p:spPr>
        <p:txBody>
          <a:bodyPr>
            <a:noAutofit/>
          </a:bodyPr>
          <a:lstStyle/>
          <a:p>
            <a:r>
              <a:rPr lang="en-US" sz="3200" dirty="0"/>
              <a:t>Log Call</a:t>
            </a:r>
            <a:endParaRPr lang="en-SG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79ED2-8FBF-41C9-AE90-05B2C7628CFB}"/>
              </a:ext>
            </a:extLst>
          </p:cNvPr>
          <p:cNvSpPr/>
          <p:nvPr/>
        </p:nvSpPr>
        <p:spPr>
          <a:xfrm>
            <a:off x="122724" y="615168"/>
            <a:ext cx="2301240" cy="46166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Log Calls</a:t>
            </a:r>
            <a:endParaRPr lang="en-SG" sz="2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C49901-7EB9-451B-8EC7-1B6FDD5CD04E}"/>
              </a:ext>
            </a:extLst>
          </p:cNvPr>
          <p:cNvSpPr/>
          <p:nvPr/>
        </p:nvSpPr>
        <p:spPr>
          <a:xfrm>
            <a:off x="2423964" y="615168"/>
            <a:ext cx="304800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Update Car Status</a:t>
            </a:r>
            <a:endParaRPr lang="en-SG" sz="2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3A185B-0ABB-4D1A-BD62-3E610CFB5A71}"/>
              </a:ext>
            </a:extLst>
          </p:cNvPr>
          <p:cNvSpPr/>
          <p:nvPr/>
        </p:nvSpPr>
        <p:spPr>
          <a:xfrm>
            <a:off x="5471964" y="615168"/>
            <a:ext cx="321564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View Previous Info</a:t>
            </a:r>
            <a:endParaRPr lang="en-SG" sz="20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038C6A-384A-438F-BCE3-4E12B7F39A23}"/>
              </a:ext>
            </a:extLst>
          </p:cNvPr>
          <p:cNvSpPr/>
          <p:nvPr/>
        </p:nvSpPr>
        <p:spPr>
          <a:xfrm>
            <a:off x="8687604" y="609238"/>
            <a:ext cx="292608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History</a:t>
            </a:r>
            <a:endParaRPr lang="en-SG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A914C-4F13-4CD9-90CF-955A90C121ED}"/>
              </a:ext>
            </a:extLst>
          </p:cNvPr>
          <p:cNvSpPr txBox="1"/>
          <p:nvPr/>
        </p:nvSpPr>
        <p:spPr>
          <a:xfrm>
            <a:off x="90234" y="1185869"/>
            <a:ext cx="350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Pending Incidents</a:t>
            </a:r>
            <a:endParaRPr lang="en-SG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5E03B-E4BE-4222-ABCD-44D9A7B9BA24}"/>
              </a:ext>
            </a:extLst>
          </p:cNvPr>
          <p:cNvSpPr txBox="1"/>
          <p:nvPr/>
        </p:nvSpPr>
        <p:spPr>
          <a:xfrm>
            <a:off x="90234" y="1642725"/>
            <a:ext cx="6903169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Click on checkbox is call is duplicated</a:t>
            </a:r>
            <a:endParaRPr lang="en-SG" sz="28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C40E501-E0FF-46FC-95E2-32EE96C65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61905"/>
              </p:ext>
            </p:extLst>
          </p:nvPr>
        </p:nvGraphicFramePr>
        <p:xfrm>
          <a:off x="186964" y="2060391"/>
          <a:ext cx="11818072" cy="408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296">
                  <a:extLst>
                    <a:ext uri="{9D8B030D-6E8A-4147-A177-3AD203B41FA5}">
                      <a16:colId xmlns:a16="http://schemas.microsoft.com/office/drawing/2014/main" val="1691206033"/>
                    </a:ext>
                  </a:extLst>
                </a:gridCol>
                <a:gridCol w="1688296">
                  <a:extLst>
                    <a:ext uri="{9D8B030D-6E8A-4147-A177-3AD203B41FA5}">
                      <a16:colId xmlns:a16="http://schemas.microsoft.com/office/drawing/2014/main" val="2768744183"/>
                    </a:ext>
                  </a:extLst>
                </a:gridCol>
                <a:gridCol w="1688296">
                  <a:extLst>
                    <a:ext uri="{9D8B030D-6E8A-4147-A177-3AD203B41FA5}">
                      <a16:colId xmlns:a16="http://schemas.microsoft.com/office/drawing/2014/main" val="3017057211"/>
                    </a:ext>
                  </a:extLst>
                </a:gridCol>
                <a:gridCol w="1688296">
                  <a:extLst>
                    <a:ext uri="{9D8B030D-6E8A-4147-A177-3AD203B41FA5}">
                      <a16:colId xmlns:a16="http://schemas.microsoft.com/office/drawing/2014/main" val="2307308704"/>
                    </a:ext>
                  </a:extLst>
                </a:gridCol>
                <a:gridCol w="1688296">
                  <a:extLst>
                    <a:ext uri="{9D8B030D-6E8A-4147-A177-3AD203B41FA5}">
                      <a16:colId xmlns:a16="http://schemas.microsoft.com/office/drawing/2014/main" val="464856193"/>
                    </a:ext>
                  </a:extLst>
                </a:gridCol>
                <a:gridCol w="1688296">
                  <a:extLst>
                    <a:ext uri="{9D8B030D-6E8A-4147-A177-3AD203B41FA5}">
                      <a16:colId xmlns:a16="http://schemas.microsoft.com/office/drawing/2014/main" val="2831585612"/>
                    </a:ext>
                  </a:extLst>
                </a:gridCol>
                <a:gridCol w="1688296">
                  <a:extLst>
                    <a:ext uri="{9D8B030D-6E8A-4147-A177-3AD203B41FA5}">
                      <a16:colId xmlns:a16="http://schemas.microsoft.com/office/drawing/2014/main" val="3135406704"/>
                    </a:ext>
                  </a:extLst>
                </a:gridCol>
              </a:tblGrid>
              <a:tr h="1084297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No:</a:t>
                      </a:r>
                      <a:endParaRPr lang="en-SG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Type of incident: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Venue of Incident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Time of call : 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Time of Dispatch : 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Status of Dispatch: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Check if Duplicated?</a:t>
                      </a:r>
                      <a:endParaRPr lang="en-SG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262"/>
                  </a:ext>
                </a:extLst>
              </a:tr>
              <a:tr h="100144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Theft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Yishun Ring Rd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11am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11.15am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Dispatched 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783395"/>
                  </a:ext>
                </a:extLst>
              </a:tr>
              <a:tr h="1001440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Car accident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Jurong West Street 90 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1pm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1.15pm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On-Site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984100"/>
                  </a:ext>
                </a:extLst>
              </a:tr>
              <a:tr h="100144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Violence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Ang Mo Kio ITE HQ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3pm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3.15pm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Dispatched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90002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F2E21B7-01CB-40E6-BC0D-039332F11086}"/>
              </a:ext>
            </a:extLst>
          </p:cNvPr>
          <p:cNvSpPr/>
          <p:nvPr/>
        </p:nvSpPr>
        <p:spPr>
          <a:xfrm>
            <a:off x="10805160" y="3316644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0D3CCE-9641-4B13-B43C-78FCF15289DC}"/>
              </a:ext>
            </a:extLst>
          </p:cNvPr>
          <p:cNvSpPr/>
          <p:nvPr/>
        </p:nvSpPr>
        <p:spPr>
          <a:xfrm>
            <a:off x="10805160" y="4277546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CA6C06-1B92-44D1-AA82-DDCCFBF3023E}"/>
              </a:ext>
            </a:extLst>
          </p:cNvPr>
          <p:cNvSpPr/>
          <p:nvPr/>
        </p:nvSpPr>
        <p:spPr>
          <a:xfrm>
            <a:off x="10805160" y="5304812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A3A153-36FF-48E9-AC92-637C0AFB2BBE}"/>
              </a:ext>
            </a:extLst>
          </p:cNvPr>
          <p:cNvSpPr/>
          <p:nvPr/>
        </p:nvSpPr>
        <p:spPr>
          <a:xfrm>
            <a:off x="3008244" y="6231953"/>
            <a:ext cx="2675755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Duplicate Call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0B2398D-3E29-4BB4-8253-D5FB4D778766}"/>
              </a:ext>
            </a:extLst>
          </p:cNvPr>
          <p:cNvSpPr/>
          <p:nvPr/>
        </p:nvSpPr>
        <p:spPr>
          <a:xfrm>
            <a:off x="6508001" y="6212074"/>
            <a:ext cx="2675755" cy="536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Continue</a:t>
            </a:r>
            <a:endParaRPr lang="en-S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2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5809-0969-4863-A740-32C4594B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4" y="66063"/>
            <a:ext cx="2561482" cy="440069"/>
          </a:xfrm>
        </p:spPr>
        <p:txBody>
          <a:bodyPr>
            <a:noAutofit/>
          </a:bodyPr>
          <a:lstStyle/>
          <a:p>
            <a:r>
              <a:rPr lang="en-US" sz="3200" dirty="0"/>
              <a:t>Log Call</a:t>
            </a:r>
            <a:endParaRPr lang="en-SG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79ED2-8FBF-41C9-AE90-05B2C7628CFB}"/>
              </a:ext>
            </a:extLst>
          </p:cNvPr>
          <p:cNvSpPr/>
          <p:nvPr/>
        </p:nvSpPr>
        <p:spPr>
          <a:xfrm>
            <a:off x="122724" y="615168"/>
            <a:ext cx="2301240" cy="46166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Log Calls</a:t>
            </a:r>
            <a:endParaRPr lang="en-SG" sz="2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C49901-7EB9-451B-8EC7-1B6FDD5CD04E}"/>
              </a:ext>
            </a:extLst>
          </p:cNvPr>
          <p:cNvSpPr/>
          <p:nvPr/>
        </p:nvSpPr>
        <p:spPr>
          <a:xfrm>
            <a:off x="2423964" y="615168"/>
            <a:ext cx="304800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Update Car Status</a:t>
            </a:r>
            <a:endParaRPr lang="en-SG" sz="2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3A185B-0ABB-4D1A-BD62-3E610CFB5A71}"/>
              </a:ext>
            </a:extLst>
          </p:cNvPr>
          <p:cNvSpPr/>
          <p:nvPr/>
        </p:nvSpPr>
        <p:spPr>
          <a:xfrm>
            <a:off x="5471964" y="615168"/>
            <a:ext cx="321564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View Previous Info</a:t>
            </a:r>
            <a:endParaRPr lang="en-SG" sz="20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038C6A-384A-438F-BCE3-4E12B7F39A23}"/>
              </a:ext>
            </a:extLst>
          </p:cNvPr>
          <p:cNvSpPr/>
          <p:nvPr/>
        </p:nvSpPr>
        <p:spPr>
          <a:xfrm>
            <a:off x="8687604" y="609238"/>
            <a:ext cx="292608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History</a:t>
            </a:r>
            <a:endParaRPr lang="en-SG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A914C-4F13-4CD9-90CF-955A90C121ED}"/>
              </a:ext>
            </a:extLst>
          </p:cNvPr>
          <p:cNvSpPr txBox="1"/>
          <p:nvPr/>
        </p:nvSpPr>
        <p:spPr>
          <a:xfrm>
            <a:off x="122724" y="1083292"/>
            <a:ext cx="350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Dispatch Patrol Cars </a:t>
            </a:r>
            <a:endParaRPr lang="en-SG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5E03B-E4BE-4222-ABCD-44D9A7B9BA24}"/>
              </a:ext>
            </a:extLst>
          </p:cNvPr>
          <p:cNvSpPr txBox="1"/>
          <p:nvPr/>
        </p:nvSpPr>
        <p:spPr>
          <a:xfrm>
            <a:off x="122723" y="1906954"/>
            <a:ext cx="6903169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Click to select one or more patrol cars:</a:t>
            </a:r>
            <a:endParaRPr lang="en-SG" sz="2800" dirty="0"/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4068B3A0-D23E-4026-9FD9-34DB64BDF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67112"/>
              </p:ext>
            </p:extLst>
          </p:nvPr>
        </p:nvGraphicFramePr>
        <p:xfrm>
          <a:off x="259080" y="2475037"/>
          <a:ext cx="11611617" cy="36754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00993">
                  <a:extLst>
                    <a:ext uri="{9D8B030D-6E8A-4147-A177-3AD203B41FA5}">
                      <a16:colId xmlns:a16="http://schemas.microsoft.com/office/drawing/2014/main" val="1077811443"/>
                    </a:ext>
                  </a:extLst>
                </a:gridCol>
                <a:gridCol w="2327656">
                  <a:extLst>
                    <a:ext uri="{9D8B030D-6E8A-4147-A177-3AD203B41FA5}">
                      <a16:colId xmlns:a16="http://schemas.microsoft.com/office/drawing/2014/main" val="1261374784"/>
                    </a:ext>
                  </a:extLst>
                </a:gridCol>
                <a:gridCol w="2327656">
                  <a:extLst>
                    <a:ext uri="{9D8B030D-6E8A-4147-A177-3AD203B41FA5}">
                      <a16:colId xmlns:a16="http://schemas.microsoft.com/office/drawing/2014/main" val="2598965530"/>
                    </a:ext>
                  </a:extLst>
                </a:gridCol>
                <a:gridCol w="2327656">
                  <a:extLst>
                    <a:ext uri="{9D8B030D-6E8A-4147-A177-3AD203B41FA5}">
                      <a16:colId xmlns:a16="http://schemas.microsoft.com/office/drawing/2014/main" val="2002272810"/>
                    </a:ext>
                  </a:extLst>
                </a:gridCol>
                <a:gridCol w="2327656">
                  <a:extLst>
                    <a:ext uri="{9D8B030D-6E8A-4147-A177-3AD203B41FA5}">
                      <a16:colId xmlns:a16="http://schemas.microsoft.com/office/drawing/2014/main" val="3526845493"/>
                    </a:ext>
                  </a:extLst>
                </a:gridCol>
              </a:tblGrid>
              <a:tr h="880946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Patrol Car No: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Date: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Time Returned: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Status: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Selection: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00897"/>
                  </a:ext>
                </a:extLst>
              </a:tr>
              <a:tr h="682643">
                <a:tc>
                  <a:txBody>
                    <a:bodyPr/>
                    <a:lstStyle/>
                    <a:p>
                      <a:r>
                        <a:rPr lang="en-US" dirty="0"/>
                        <a:t>01036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22/12/2020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11.15am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08895"/>
                  </a:ext>
                </a:extLst>
              </a:tr>
              <a:tr h="682643">
                <a:tc>
                  <a:txBody>
                    <a:bodyPr/>
                    <a:lstStyle/>
                    <a:p>
                      <a:r>
                        <a:rPr lang="en-US" dirty="0"/>
                        <a:t>01029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22/12/2020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22424"/>
                  </a:ext>
                </a:extLst>
              </a:tr>
              <a:tr h="682643">
                <a:tc>
                  <a:txBody>
                    <a:bodyPr/>
                    <a:lstStyle/>
                    <a:p>
                      <a:r>
                        <a:rPr lang="en-US" dirty="0"/>
                        <a:t>01017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22/12/2020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78344"/>
                  </a:ext>
                </a:extLst>
              </a:tr>
              <a:tr h="682643">
                <a:tc>
                  <a:txBody>
                    <a:bodyPr/>
                    <a:lstStyle/>
                    <a:p>
                      <a:r>
                        <a:rPr lang="en-US" dirty="0"/>
                        <a:t>01027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22/12/2020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66027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0A15B9A-7DA4-494C-A658-207ABC65D9E9}"/>
              </a:ext>
            </a:extLst>
          </p:cNvPr>
          <p:cNvSpPr/>
          <p:nvPr/>
        </p:nvSpPr>
        <p:spPr>
          <a:xfrm>
            <a:off x="9738360" y="3429000"/>
            <a:ext cx="1554480" cy="44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Click</a:t>
            </a:r>
            <a:r>
              <a:rPr lang="en-US" dirty="0"/>
              <a:t> 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0CBDD2-5A39-4D6E-8A6C-4F2EA865F34B}"/>
              </a:ext>
            </a:extLst>
          </p:cNvPr>
          <p:cNvSpPr/>
          <p:nvPr/>
        </p:nvSpPr>
        <p:spPr>
          <a:xfrm>
            <a:off x="9738360" y="4211673"/>
            <a:ext cx="1554480" cy="470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Click</a:t>
            </a:r>
            <a:r>
              <a:rPr lang="en-US" dirty="0"/>
              <a:t> 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A47C1C-DD46-4681-8322-B1C8077D9437}"/>
              </a:ext>
            </a:extLst>
          </p:cNvPr>
          <p:cNvSpPr/>
          <p:nvPr/>
        </p:nvSpPr>
        <p:spPr>
          <a:xfrm>
            <a:off x="9738360" y="4913739"/>
            <a:ext cx="1554480" cy="470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Click</a:t>
            </a:r>
            <a:r>
              <a:rPr lang="en-US" dirty="0"/>
              <a:t> </a:t>
            </a:r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FCB23E-D12A-4399-86A9-40A136DF6F2D}"/>
              </a:ext>
            </a:extLst>
          </p:cNvPr>
          <p:cNvSpPr/>
          <p:nvPr/>
        </p:nvSpPr>
        <p:spPr>
          <a:xfrm>
            <a:off x="9738360" y="5609877"/>
            <a:ext cx="1554480" cy="470749"/>
          </a:xfrm>
          <a:prstGeom prst="rect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Click</a:t>
            </a:r>
            <a:r>
              <a:rPr lang="en-US"/>
              <a:t> 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B5DD2-E03C-417D-A37F-20D916E2E775}"/>
              </a:ext>
            </a:extLst>
          </p:cNvPr>
          <p:cNvSpPr txBox="1"/>
          <p:nvPr/>
        </p:nvSpPr>
        <p:spPr>
          <a:xfrm>
            <a:off x="122723" y="1499846"/>
            <a:ext cx="350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Patrol Cars Available </a:t>
            </a:r>
            <a:endParaRPr lang="en-SG" sz="2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C38EE6-13F7-4420-9054-4ECC3D64DF44}"/>
              </a:ext>
            </a:extLst>
          </p:cNvPr>
          <p:cNvSpPr/>
          <p:nvPr/>
        </p:nvSpPr>
        <p:spPr>
          <a:xfrm>
            <a:off x="4274467" y="6248439"/>
            <a:ext cx="2126333" cy="493822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Dispatch</a:t>
            </a:r>
            <a:endParaRPr lang="en-SG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5809-0969-4863-A740-32C4594B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4" y="66063"/>
            <a:ext cx="4494996" cy="461665"/>
          </a:xfrm>
        </p:spPr>
        <p:txBody>
          <a:bodyPr>
            <a:noAutofit/>
          </a:bodyPr>
          <a:lstStyle/>
          <a:p>
            <a:r>
              <a:rPr lang="en-US" sz="3200" dirty="0"/>
              <a:t>Update CAR STATUS </a:t>
            </a:r>
            <a:endParaRPr lang="en-SG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79ED2-8FBF-41C9-AE90-05B2C7628CFB}"/>
              </a:ext>
            </a:extLst>
          </p:cNvPr>
          <p:cNvSpPr/>
          <p:nvPr/>
        </p:nvSpPr>
        <p:spPr>
          <a:xfrm>
            <a:off x="122724" y="615168"/>
            <a:ext cx="230124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Log Calls</a:t>
            </a:r>
            <a:endParaRPr lang="en-SG" sz="2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C49901-7EB9-451B-8EC7-1B6FDD5CD04E}"/>
              </a:ext>
            </a:extLst>
          </p:cNvPr>
          <p:cNvSpPr/>
          <p:nvPr/>
        </p:nvSpPr>
        <p:spPr>
          <a:xfrm>
            <a:off x="2423964" y="615168"/>
            <a:ext cx="3048000" cy="46166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Update Car Status</a:t>
            </a:r>
            <a:endParaRPr lang="en-SG" sz="2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3A185B-0ABB-4D1A-BD62-3E610CFB5A71}"/>
              </a:ext>
            </a:extLst>
          </p:cNvPr>
          <p:cNvSpPr/>
          <p:nvPr/>
        </p:nvSpPr>
        <p:spPr>
          <a:xfrm>
            <a:off x="5471964" y="615168"/>
            <a:ext cx="321564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View Previous Info</a:t>
            </a:r>
            <a:endParaRPr lang="en-SG" sz="20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038C6A-384A-438F-BCE3-4E12B7F39A23}"/>
              </a:ext>
            </a:extLst>
          </p:cNvPr>
          <p:cNvSpPr/>
          <p:nvPr/>
        </p:nvSpPr>
        <p:spPr>
          <a:xfrm>
            <a:off x="8687604" y="609238"/>
            <a:ext cx="292608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History</a:t>
            </a:r>
            <a:endParaRPr lang="en-SG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A914C-4F13-4CD9-90CF-955A90C121ED}"/>
              </a:ext>
            </a:extLst>
          </p:cNvPr>
          <p:cNvSpPr txBox="1"/>
          <p:nvPr/>
        </p:nvSpPr>
        <p:spPr>
          <a:xfrm>
            <a:off x="122724" y="1263682"/>
            <a:ext cx="5349240" cy="523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 Patrol Car Status </a:t>
            </a:r>
            <a:endParaRPr lang="en-SG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5E03B-E4BE-4222-ABCD-44D9A7B9BA24}"/>
              </a:ext>
            </a:extLst>
          </p:cNvPr>
          <p:cNvSpPr txBox="1"/>
          <p:nvPr/>
        </p:nvSpPr>
        <p:spPr>
          <a:xfrm>
            <a:off x="122725" y="1822299"/>
            <a:ext cx="5973276" cy="523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Select patrol car number:</a:t>
            </a:r>
            <a:endParaRPr lang="en-SG" sz="28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0B4A0E9-599A-4D8A-92B5-C2850F7BB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85823"/>
              </p:ext>
            </p:extLst>
          </p:nvPr>
        </p:nvGraphicFramePr>
        <p:xfrm>
          <a:off x="238128" y="3429000"/>
          <a:ext cx="11715744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36">
                  <a:extLst>
                    <a:ext uri="{9D8B030D-6E8A-4147-A177-3AD203B41FA5}">
                      <a16:colId xmlns:a16="http://schemas.microsoft.com/office/drawing/2014/main" val="2641801377"/>
                    </a:ext>
                  </a:extLst>
                </a:gridCol>
                <a:gridCol w="2928936">
                  <a:extLst>
                    <a:ext uri="{9D8B030D-6E8A-4147-A177-3AD203B41FA5}">
                      <a16:colId xmlns:a16="http://schemas.microsoft.com/office/drawing/2014/main" val="1569781889"/>
                    </a:ext>
                  </a:extLst>
                </a:gridCol>
                <a:gridCol w="2902226">
                  <a:extLst>
                    <a:ext uri="{9D8B030D-6E8A-4147-A177-3AD203B41FA5}">
                      <a16:colId xmlns:a16="http://schemas.microsoft.com/office/drawing/2014/main" val="666931190"/>
                    </a:ext>
                  </a:extLst>
                </a:gridCol>
                <a:gridCol w="2955646">
                  <a:extLst>
                    <a:ext uri="{9D8B030D-6E8A-4147-A177-3AD203B41FA5}">
                      <a16:colId xmlns:a16="http://schemas.microsoft.com/office/drawing/2014/main" val="1554964585"/>
                    </a:ext>
                  </a:extLst>
                </a:gridCol>
              </a:tblGrid>
              <a:tr h="86106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Patrol Car No: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Date: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Time Returned: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Status: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09604"/>
                  </a:ext>
                </a:extLst>
              </a:tr>
              <a:tr h="86106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01036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22/12/2020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3.35pm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4540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32FCD8C-AA9E-49CE-ACC9-627A7F5FB63F}"/>
              </a:ext>
            </a:extLst>
          </p:cNvPr>
          <p:cNvSpPr/>
          <p:nvPr/>
        </p:nvSpPr>
        <p:spPr>
          <a:xfrm>
            <a:off x="9144000" y="4382963"/>
            <a:ext cx="205408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	Available </a:t>
            </a:r>
            <a:endParaRPr lang="en-SG" dirty="0"/>
          </a:p>
        </p:txBody>
      </p:sp>
      <p:sp>
        <p:nvSpPr>
          <p:cNvPr id="13" name="Action Button: Go Forward or Next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6D697E6-A325-42DB-A779-104199F0A935}"/>
              </a:ext>
            </a:extLst>
          </p:cNvPr>
          <p:cNvSpPr/>
          <p:nvPr/>
        </p:nvSpPr>
        <p:spPr>
          <a:xfrm rot="5400000">
            <a:off x="10738300" y="4382963"/>
            <a:ext cx="457910" cy="461665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4745E7-AF12-40C9-B482-516D6189EA83}"/>
              </a:ext>
            </a:extLst>
          </p:cNvPr>
          <p:cNvSpPr/>
          <p:nvPr/>
        </p:nvSpPr>
        <p:spPr>
          <a:xfrm>
            <a:off x="3916017" y="1822299"/>
            <a:ext cx="44196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SG" dirty="0"/>
          </a:p>
        </p:txBody>
      </p:sp>
      <p:sp>
        <p:nvSpPr>
          <p:cNvPr id="20" name="Action Button: Go Forward or Next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03EC8E8-FFA3-4884-9E6D-85AA14F633F4}"/>
              </a:ext>
            </a:extLst>
          </p:cNvPr>
          <p:cNvSpPr/>
          <p:nvPr/>
        </p:nvSpPr>
        <p:spPr>
          <a:xfrm rot="5400000">
            <a:off x="7889081" y="1811760"/>
            <a:ext cx="457910" cy="461665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E26186-E4F9-4981-A8E2-672E8BB64515}"/>
              </a:ext>
            </a:extLst>
          </p:cNvPr>
          <p:cNvSpPr txBox="1"/>
          <p:nvPr/>
        </p:nvSpPr>
        <p:spPr>
          <a:xfrm>
            <a:off x="100668" y="2625649"/>
            <a:ext cx="3954497" cy="523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Display incident:</a:t>
            </a:r>
            <a:endParaRPr lang="en-SG" sz="28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3985EC-79B9-47E1-A2E8-728D20978122}"/>
              </a:ext>
            </a:extLst>
          </p:cNvPr>
          <p:cNvSpPr/>
          <p:nvPr/>
        </p:nvSpPr>
        <p:spPr>
          <a:xfrm>
            <a:off x="4386470" y="5963478"/>
            <a:ext cx="2676939" cy="58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Update</a:t>
            </a:r>
            <a:endParaRPr lang="en-SG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5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5809-0969-4863-A740-32C4594B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4" y="66063"/>
            <a:ext cx="4494996" cy="461665"/>
          </a:xfrm>
        </p:spPr>
        <p:txBody>
          <a:bodyPr>
            <a:noAutofit/>
          </a:bodyPr>
          <a:lstStyle/>
          <a:p>
            <a:r>
              <a:rPr lang="en-US" sz="3200" dirty="0"/>
              <a:t>Update CAR STATUS </a:t>
            </a:r>
            <a:endParaRPr lang="en-SG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79ED2-8FBF-41C9-AE90-05B2C7628CFB}"/>
              </a:ext>
            </a:extLst>
          </p:cNvPr>
          <p:cNvSpPr/>
          <p:nvPr/>
        </p:nvSpPr>
        <p:spPr>
          <a:xfrm>
            <a:off x="122724" y="615168"/>
            <a:ext cx="230124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Log Calls</a:t>
            </a:r>
            <a:endParaRPr lang="en-SG" sz="2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C49901-7EB9-451B-8EC7-1B6FDD5CD04E}"/>
              </a:ext>
            </a:extLst>
          </p:cNvPr>
          <p:cNvSpPr/>
          <p:nvPr/>
        </p:nvSpPr>
        <p:spPr>
          <a:xfrm>
            <a:off x="2423964" y="615168"/>
            <a:ext cx="3048000" cy="46166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Update Car Status</a:t>
            </a:r>
            <a:endParaRPr lang="en-SG" sz="2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3A185B-0ABB-4D1A-BD62-3E610CFB5A71}"/>
              </a:ext>
            </a:extLst>
          </p:cNvPr>
          <p:cNvSpPr/>
          <p:nvPr/>
        </p:nvSpPr>
        <p:spPr>
          <a:xfrm>
            <a:off x="5471964" y="615168"/>
            <a:ext cx="321564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View Previous Info</a:t>
            </a:r>
            <a:endParaRPr lang="en-SG" sz="20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038C6A-384A-438F-BCE3-4E12B7F39A23}"/>
              </a:ext>
            </a:extLst>
          </p:cNvPr>
          <p:cNvSpPr/>
          <p:nvPr/>
        </p:nvSpPr>
        <p:spPr>
          <a:xfrm>
            <a:off x="8687604" y="609238"/>
            <a:ext cx="292608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History</a:t>
            </a:r>
            <a:endParaRPr lang="en-SG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A914C-4F13-4CD9-90CF-955A90C121ED}"/>
              </a:ext>
            </a:extLst>
          </p:cNvPr>
          <p:cNvSpPr txBox="1"/>
          <p:nvPr/>
        </p:nvSpPr>
        <p:spPr>
          <a:xfrm>
            <a:off x="122724" y="1263682"/>
            <a:ext cx="5349240" cy="523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 Patrol Car Actual Time</a:t>
            </a:r>
            <a:endParaRPr lang="en-SG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5E03B-E4BE-4222-ABCD-44D9A7B9BA24}"/>
              </a:ext>
            </a:extLst>
          </p:cNvPr>
          <p:cNvSpPr txBox="1"/>
          <p:nvPr/>
        </p:nvSpPr>
        <p:spPr>
          <a:xfrm>
            <a:off x="122725" y="1822299"/>
            <a:ext cx="5973276" cy="523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Select patrol car number:</a:t>
            </a:r>
            <a:endParaRPr lang="en-SG" sz="28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0B4A0E9-599A-4D8A-92B5-C2850F7BB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16022"/>
              </p:ext>
            </p:extLst>
          </p:nvPr>
        </p:nvGraphicFramePr>
        <p:xfrm>
          <a:off x="60953" y="3335720"/>
          <a:ext cx="11905760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326">
                  <a:extLst>
                    <a:ext uri="{9D8B030D-6E8A-4147-A177-3AD203B41FA5}">
                      <a16:colId xmlns:a16="http://schemas.microsoft.com/office/drawing/2014/main" val="2641801377"/>
                    </a:ext>
                  </a:extLst>
                </a:gridCol>
                <a:gridCol w="2222085">
                  <a:extLst>
                    <a:ext uri="{9D8B030D-6E8A-4147-A177-3AD203B41FA5}">
                      <a16:colId xmlns:a16="http://schemas.microsoft.com/office/drawing/2014/main" val="1569781889"/>
                    </a:ext>
                  </a:extLst>
                </a:gridCol>
                <a:gridCol w="2517913">
                  <a:extLst>
                    <a:ext uri="{9D8B030D-6E8A-4147-A177-3AD203B41FA5}">
                      <a16:colId xmlns:a16="http://schemas.microsoft.com/office/drawing/2014/main" val="666931190"/>
                    </a:ext>
                  </a:extLst>
                </a:gridCol>
                <a:gridCol w="2297523">
                  <a:extLst>
                    <a:ext uri="{9D8B030D-6E8A-4147-A177-3AD203B41FA5}">
                      <a16:colId xmlns:a16="http://schemas.microsoft.com/office/drawing/2014/main" val="1554964585"/>
                    </a:ext>
                  </a:extLst>
                </a:gridCol>
                <a:gridCol w="2517913">
                  <a:extLst>
                    <a:ext uri="{9D8B030D-6E8A-4147-A177-3AD203B41FA5}">
                      <a16:colId xmlns:a16="http://schemas.microsoft.com/office/drawing/2014/main" val="635503776"/>
                    </a:ext>
                  </a:extLst>
                </a:gridCol>
              </a:tblGrid>
              <a:tr h="86106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Patrol Car No: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Date: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Time Returned: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Status: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Selection: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09604"/>
                  </a:ext>
                </a:extLst>
              </a:tr>
              <a:tr h="86106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01036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22/12/2020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3.35pm</a:t>
                      </a:r>
                      <a:endParaRPr lang="en-SG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Dispatched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4540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32FCD8C-AA9E-49CE-ACC9-627A7F5FB63F}"/>
              </a:ext>
            </a:extLst>
          </p:cNvPr>
          <p:cNvSpPr/>
          <p:nvPr/>
        </p:nvSpPr>
        <p:spPr>
          <a:xfrm>
            <a:off x="9688142" y="4316949"/>
            <a:ext cx="205408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4745E7-AF12-40C9-B482-516D6189EA83}"/>
              </a:ext>
            </a:extLst>
          </p:cNvPr>
          <p:cNvSpPr/>
          <p:nvPr/>
        </p:nvSpPr>
        <p:spPr>
          <a:xfrm>
            <a:off x="3916017" y="1822299"/>
            <a:ext cx="44196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	</a:t>
            </a:r>
            <a:endParaRPr lang="en-SG" dirty="0"/>
          </a:p>
        </p:txBody>
      </p:sp>
      <p:sp>
        <p:nvSpPr>
          <p:cNvPr id="20" name="Action Button: Go Forward or Next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03EC8E8-FFA3-4884-9E6D-85AA14F633F4}"/>
              </a:ext>
            </a:extLst>
          </p:cNvPr>
          <p:cNvSpPr/>
          <p:nvPr/>
        </p:nvSpPr>
        <p:spPr>
          <a:xfrm rot="5400000">
            <a:off x="7870007" y="1822299"/>
            <a:ext cx="457910" cy="461665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E26186-E4F9-4981-A8E2-672E8BB64515}"/>
              </a:ext>
            </a:extLst>
          </p:cNvPr>
          <p:cNvSpPr txBox="1"/>
          <p:nvPr/>
        </p:nvSpPr>
        <p:spPr>
          <a:xfrm>
            <a:off x="100667" y="2625650"/>
            <a:ext cx="7767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Enter Time when patrol car reach the scene: </a:t>
            </a:r>
            <a:endParaRPr lang="en-SG" sz="28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3985EC-79B9-47E1-A2E8-728D20978122}"/>
              </a:ext>
            </a:extLst>
          </p:cNvPr>
          <p:cNvSpPr/>
          <p:nvPr/>
        </p:nvSpPr>
        <p:spPr>
          <a:xfrm>
            <a:off x="4386470" y="5963478"/>
            <a:ext cx="2676939" cy="58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Update</a:t>
            </a:r>
            <a:endParaRPr lang="en-SG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6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5809-0969-4863-A740-32C4594B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4" y="66063"/>
            <a:ext cx="4494996" cy="461665"/>
          </a:xfrm>
        </p:spPr>
        <p:txBody>
          <a:bodyPr>
            <a:noAutofit/>
          </a:bodyPr>
          <a:lstStyle/>
          <a:p>
            <a:r>
              <a:rPr lang="en-US" sz="3200" dirty="0"/>
              <a:t>VIEW PREVIOUS INFO</a:t>
            </a:r>
            <a:endParaRPr lang="en-SG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79ED2-8FBF-41C9-AE90-05B2C7628CFB}"/>
              </a:ext>
            </a:extLst>
          </p:cNvPr>
          <p:cNvSpPr/>
          <p:nvPr/>
        </p:nvSpPr>
        <p:spPr>
          <a:xfrm>
            <a:off x="122724" y="615168"/>
            <a:ext cx="230124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Log Calls</a:t>
            </a:r>
            <a:endParaRPr lang="en-SG" sz="2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C49901-7EB9-451B-8EC7-1B6FDD5CD04E}"/>
              </a:ext>
            </a:extLst>
          </p:cNvPr>
          <p:cNvSpPr/>
          <p:nvPr/>
        </p:nvSpPr>
        <p:spPr>
          <a:xfrm>
            <a:off x="2423964" y="615168"/>
            <a:ext cx="3048000" cy="461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Update Car Status</a:t>
            </a:r>
            <a:endParaRPr lang="en-SG" sz="2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3A185B-0ABB-4D1A-BD62-3E610CFB5A71}"/>
              </a:ext>
            </a:extLst>
          </p:cNvPr>
          <p:cNvSpPr/>
          <p:nvPr/>
        </p:nvSpPr>
        <p:spPr>
          <a:xfrm>
            <a:off x="5471964" y="615168"/>
            <a:ext cx="3215640" cy="46166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View Previous Info</a:t>
            </a:r>
            <a:endParaRPr lang="en-SG" sz="20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038C6A-384A-438F-BCE3-4E12B7F39A23}"/>
              </a:ext>
            </a:extLst>
          </p:cNvPr>
          <p:cNvSpPr/>
          <p:nvPr/>
        </p:nvSpPr>
        <p:spPr>
          <a:xfrm>
            <a:off x="8687604" y="609238"/>
            <a:ext cx="292608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History</a:t>
            </a:r>
            <a:endParaRPr lang="en-SG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A914C-4F13-4CD9-90CF-955A90C121ED}"/>
              </a:ext>
            </a:extLst>
          </p:cNvPr>
          <p:cNvSpPr txBox="1"/>
          <p:nvPr/>
        </p:nvSpPr>
        <p:spPr>
          <a:xfrm>
            <a:off x="122724" y="1263682"/>
            <a:ext cx="5349240" cy="523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Enter a date (dd/mm/</a:t>
            </a:r>
            <a:r>
              <a:rPr lang="en-US" sz="2800" dirty="0" err="1"/>
              <a:t>yyyy</a:t>
            </a:r>
            <a:r>
              <a:rPr lang="en-US" sz="2800" dirty="0"/>
              <a:t>)</a:t>
            </a:r>
            <a:endParaRPr lang="en-SG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4745E7-AF12-40C9-B482-516D6189EA83}"/>
              </a:ext>
            </a:extLst>
          </p:cNvPr>
          <p:cNvSpPr/>
          <p:nvPr/>
        </p:nvSpPr>
        <p:spPr>
          <a:xfrm>
            <a:off x="214164" y="1845712"/>
            <a:ext cx="44196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	01/01/2020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519DF3-CB0B-44F9-AFDC-E09237FB5B83}"/>
              </a:ext>
            </a:extLst>
          </p:cNvPr>
          <p:cNvSpPr/>
          <p:nvPr/>
        </p:nvSpPr>
        <p:spPr>
          <a:xfrm>
            <a:off x="7079784" y="1868169"/>
            <a:ext cx="44196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2B75E7F-F3FB-49C5-96B0-6D42618DBC93}"/>
              </a:ext>
            </a:extLst>
          </p:cNvPr>
          <p:cNvSpPr/>
          <p:nvPr/>
        </p:nvSpPr>
        <p:spPr>
          <a:xfrm rot="5400000">
            <a:off x="11026297" y="1868169"/>
            <a:ext cx="484508" cy="461665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F6E8D5-CAF9-49B4-8E59-A8B0C69F121E}"/>
              </a:ext>
            </a:extLst>
          </p:cNvPr>
          <p:cNvSpPr/>
          <p:nvPr/>
        </p:nvSpPr>
        <p:spPr>
          <a:xfrm>
            <a:off x="214164" y="2627484"/>
            <a:ext cx="2051958" cy="5232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View Report</a:t>
            </a:r>
            <a:endParaRPr lang="en-SG" sz="2800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7A80D23-01B1-44BB-AEAC-CCCBDE237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841663"/>
              </p:ext>
            </p:extLst>
          </p:nvPr>
        </p:nvGraphicFramePr>
        <p:xfrm>
          <a:off x="214164" y="3252685"/>
          <a:ext cx="11673032" cy="34133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7576">
                  <a:extLst>
                    <a:ext uri="{9D8B030D-6E8A-4147-A177-3AD203B41FA5}">
                      <a16:colId xmlns:a16="http://schemas.microsoft.com/office/drawing/2014/main" val="3158220921"/>
                    </a:ext>
                  </a:extLst>
                </a:gridCol>
                <a:gridCol w="1667576">
                  <a:extLst>
                    <a:ext uri="{9D8B030D-6E8A-4147-A177-3AD203B41FA5}">
                      <a16:colId xmlns:a16="http://schemas.microsoft.com/office/drawing/2014/main" val="945951250"/>
                    </a:ext>
                  </a:extLst>
                </a:gridCol>
                <a:gridCol w="1667576">
                  <a:extLst>
                    <a:ext uri="{9D8B030D-6E8A-4147-A177-3AD203B41FA5}">
                      <a16:colId xmlns:a16="http://schemas.microsoft.com/office/drawing/2014/main" val="2759697980"/>
                    </a:ext>
                  </a:extLst>
                </a:gridCol>
                <a:gridCol w="1667576">
                  <a:extLst>
                    <a:ext uri="{9D8B030D-6E8A-4147-A177-3AD203B41FA5}">
                      <a16:colId xmlns:a16="http://schemas.microsoft.com/office/drawing/2014/main" val="1782410278"/>
                    </a:ext>
                  </a:extLst>
                </a:gridCol>
                <a:gridCol w="1667576">
                  <a:extLst>
                    <a:ext uri="{9D8B030D-6E8A-4147-A177-3AD203B41FA5}">
                      <a16:colId xmlns:a16="http://schemas.microsoft.com/office/drawing/2014/main" val="3369250575"/>
                    </a:ext>
                  </a:extLst>
                </a:gridCol>
                <a:gridCol w="1667576">
                  <a:extLst>
                    <a:ext uri="{9D8B030D-6E8A-4147-A177-3AD203B41FA5}">
                      <a16:colId xmlns:a16="http://schemas.microsoft.com/office/drawing/2014/main" val="3129128181"/>
                    </a:ext>
                  </a:extLst>
                </a:gridCol>
                <a:gridCol w="1667576">
                  <a:extLst>
                    <a:ext uri="{9D8B030D-6E8A-4147-A177-3AD203B41FA5}">
                      <a16:colId xmlns:a16="http://schemas.microsoft.com/office/drawing/2014/main" val="18413212"/>
                    </a:ext>
                  </a:extLst>
                </a:gridCol>
              </a:tblGrid>
              <a:tr h="62137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 Legend 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Car No: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Type of incident: 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 Dispatched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 Car reached Site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Click for Details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50922"/>
                  </a:ext>
                </a:extLst>
              </a:tr>
              <a:tr h="677219">
                <a:tc>
                  <a:txBody>
                    <a:bodyPr/>
                    <a:lstStyle/>
                    <a:p>
                      <a:r>
                        <a:rPr lang="en-US" dirty="0"/>
                        <a:t>12.15pm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027720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Traffic Hazard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XYZ Road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12.40pm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54323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05188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50252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55256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10899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51390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1C358FF-BA20-47E6-828A-0AEE27C33AF6}"/>
              </a:ext>
            </a:extLst>
          </p:cNvPr>
          <p:cNvSpPr/>
          <p:nvPr/>
        </p:nvSpPr>
        <p:spPr>
          <a:xfrm>
            <a:off x="10425728" y="4056995"/>
            <a:ext cx="1223980" cy="4486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Click</a:t>
            </a:r>
            <a:r>
              <a:rPr lang="en-US" dirty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069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5809-0969-4863-A740-32C4594B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4" y="66063"/>
            <a:ext cx="3389102" cy="479464"/>
          </a:xfrm>
        </p:spPr>
        <p:txBody>
          <a:bodyPr>
            <a:noAutofit/>
          </a:bodyPr>
          <a:lstStyle/>
          <a:p>
            <a:r>
              <a:rPr lang="en-US" sz="3200" dirty="0"/>
              <a:t>VIEW HISTORY</a:t>
            </a:r>
            <a:endParaRPr lang="en-SG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D79ED2-8FBF-41C9-AE90-05B2C7628CFB}"/>
              </a:ext>
            </a:extLst>
          </p:cNvPr>
          <p:cNvSpPr/>
          <p:nvPr/>
        </p:nvSpPr>
        <p:spPr>
          <a:xfrm>
            <a:off x="122724" y="615168"/>
            <a:ext cx="230124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Log Calls</a:t>
            </a:r>
            <a:endParaRPr lang="en-SG" sz="2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C49901-7EB9-451B-8EC7-1B6FDD5CD04E}"/>
              </a:ext>
            </a:extLst>
          </p:cNvPr>
          <p:cNvSpPr/>
          <p:nvPr/>
        </p:nvSpPr>
        <p:spPr>
          <a:xfrm>
            <a:off x="2423964" y="615168"/>
            <a:ext cx="304800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Update Car Status</a:t>
            </a:r>
            <a:endParaRPr lang="en-SG" sz="2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3A185B-0ABB-4D1A-BD62-3E610CFB5A71}"/>
              </a:ext>
            </a:extLst>
          </p:cNvPr>
          <p:cNvSpPr/>
          <p:nvPr/>
        </p:nvSpPr>
        <p:spPr>
          <a:xfrm>
            <a:off x="5471964" y="615168"/>
            <a:ext cx="3215640" cy="461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View Previous Info</a:t>
            </a:r>
            <a:endParaRPr lang="en-SG" sz="20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038C6A-384A-438F-BCE3-4E12B7F39A23}"/>
              </a:ext>
            </a:extLst>
          </p:cNvPr>
          <p:cNvSpPr/>
          <p:nvPr/>
        </p:nvSpPr>
        <p:spPr>
          <a:xfrm>
            <a:off x="8687604" y="609238"/>
            <a:ext cx="2926080" cy="46166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History</a:t>
            </a:r>
            <a:endParaRPr lang="en-SG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9A914C-4F13-4CD9-90CF-955A90C121ED}"/>
              </a:ext>
            </a:extLst>
          </p:cNvPr>
          <p:cNvSpPr txBox="1"/>
          <p:nvPr/>
        </p:nvSpPr>
        <p:spPr>
          <a:xfrm>
            <a:off x="223160" y="1176700"/>
            <a:ext cx="346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Search Caller by</a:t>
            </a:r>
            <a:r>
              <a:rPr lang="en-US" sz="2800" dirty="0"/>
              <a:t>:</a:t>
            </a:r>
            <a:endParaRPr lang="en-SG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C9A8D-E696-483F-9109-ED8C751FE152}"/>
              </a:ext>
            </a:extLst>
          </p:cNvPr>
          <p:cNvSpPr txBox="1"/>
          <p:nvPr/>
        </p:nvSpPr>
        <p:spPr>
          <a:xfrm>
            <a:off x="989638" y="1723916"/>
            <a:ext cx="3615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Caller Name:</a:t>
            </a:r>
            <a:endParaRPr lang="en-SG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EABBD3-1445-4D4C-A668-820AEE9BE69F}"/>
              </a:ext>
            </a:extLst>
          </p:cNvPr>
          <p:cNvSpPr txBox="1"/>
          <p:nvPr/>
        </p:nvSpPr>
        <p:spPr>
          <a:xfrm>
            <a:off x="445719" y="2427497"/>
            <a:ext cx="516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Contact phone number:</a:t>
            </a:r>
            <a:endParaRPr lang="en-SG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1A6F4-9B57-45C8-A95B-02BDB53B3AE8}"/>
              </a:ext>
            </a:extLst>
          </p:cNvPr>
          <p:cNvSpPr txBox="1"/>
          <p:nvPr/>
        </p:nvSpPr>
        <p:spPr>
          <a:xfrm>
            <a:off x="486689" y="3341061"/>
            <a:ext cx="4316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Location of incident:</a:t>
            </a:r>
            <a:endParaRPr lang="en-SG" sz="28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01C6F0-74AA-40A2-B296-BEF6DB4356B6}"/>
              </a:ext>
            </a:extLst>
          </p:cNvPr>
          <p:cNvSpPr/>
          <p:nvPr/>
        </p:nvSpPr>
        <p:spPr>
          <a:xfrm>
            <a:off x="4041205" y="1704543"/>
            <a:ext cx="535357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EEAE69-863D-480D-B024-A8BB69EE04EF}"/>
              </a:ext>
            </a:extLst>
          </p:cNvPr>
          <p:cNvSpPr/>
          <p:nvPr/>
        </p:nvSpPr>
        <p:spPr>
          <a:xfrm>
            <a:off x="4604804" y="2351602"/>
            <a:ext cx="6513770" cy="624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9EE5FE-18A8-49C0-A3B0-5430357CE078}"/>
              </a:ext>
            </a:extLst>
          </p:cNvPr>
          <p:cNvSpPr/>
          <p:nvPr/>
        </p:nvSpPr>
        <p:spPr>
          <a:xfrm>
            <a:off x="4604804" y="3147164"/>
            <a:ext cx="4082800" cy="734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792EFC-02F9-4B20-8288-A9950C831910}"/>
              </a:ext>
            </a:extLst>
          </p:cNvPr>
          <p:cNvSpPr/>
          <p:nvPr/>
        </p:nvSpPr>
        <p:spPr>
          <a:xfrm>
            <a:off x="8687604" y="6120130"/>
            <a:ext cx="3215640" cy="62484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Search Again</a:t>
            </a:r>
            <a:endParaRPr lang="en-SG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F96FFA-404F-46BC-AB61-7066C900F83C}"/>
              </a:ext>
            </a:extLst>
          </p:cNvPr>
          <p:cNvSpPr txBox="1"/>
          <p:nvPr/>
        </p:nvSpPr>
        <p:spPr>
          <a:xfrm>
            <a:off x="512485" y="4228900"/>
            <a:ext cx="4316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Date of Call:</a:t>
            </a:r>
            <a:endParaRPr lang="en-SG" sz="28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6320A9-6428-4657-BB09-F45DC8185FCA}"/>
              </a:ext>
            </a:extLst>
          </p:cNvPr>
          <p:cNvSpPr/>
          <p:nvPr/>
        </p:nvSpPr>
        <p:spPr>
          <a:xfrm>
            <a:off x="3233204" y="4032032"/>
            <a:ext cx="6513770" cy="624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A42625C-B775-40CD-93E8-76B83A387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21783"/>
              </p:ext>
            </p:extLst>
          </p:nvPr>
        </p:nvGraphicFramePr>
        <p:xfrm>
          <a:off x="122724" y="4752120"/>
          <a:ext cx="11910248" cy="1295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464">
                  <a:extLst>
                    <a:ext uri="{9D8B030D-6E8A-4147-A177-3AD203B41FA5}">
                      <a16:colId xmlns:a16="http://schemas.microsoft.com/office/drawing/2014/main" val="1662082390"/>
                    </a:ext>
                  </a:extLst>
                </a:gridCol>
                <a:gridCol w="972020">
                  <a:extLst>
                    <a:ext uri="{9D8B030D-6E8A-4147-A177-3AD203B41FA5}">
                      <a16:colId xmlns:a16="http://schemas.microsoft.com/office/drawing/2014/main" val="369336103"/>
                    </a:ext>
                  </a:extLst>
                </a:gridCol>
                <a:gridCol w="1842052">
                  <a:extLst>
                    <a:ext uri="{9D8B030D-6E8A-4147-A177-3AD203B41FA5}">
                      <a16:colId xmlns:a16="http://schemas.microsoft.com/office/drawing/2014/main" val="1612165977"/>
                    </a:ext>
                  </a:extLst>
                </a:gridCol>
                <a:gridCol w="2290320">
                  <a:extLst>
                    <a:ext uri="{9D8B030D-6E8A-4147-A177-3AD203B41FA5}">
                      <a16:colId xmlns:a16="http://schemas.microsoft.com/office/drawing/2014/main" val="49871896"/>
                    </a:ext>
                  </a:extLst>
                </a:gridCol>
                <a:gridCol w="1701464">
                  <a:extLst>
                    <a:ext uri="{9D8B030D-6E8A-4147-A177-3AD203B41FA5}">
                      <a16:colId xmlns:a16="http://schemas.microsoft.com/office/drawing/2014/main" val="3103917356"/>
                    </a:ext>
                  </a:extLst>
                </a:gridCol>
                <a:gridCol w="1693398">
                  <a:extLst>
                    <a:ext uri="{9D8B030D-6E8A-4147-A177-3AD203B41FA5}">
                      <a16:colId xmlns:a16="http://schemas.microsoft.com/office/drawing/2014/main" val="2449741090"/>
                    </a:ext>
                  </a:extLst>
                </a:gridCol>
                <a:gridCol w="1709530">
                  <a:extLst>
                    <a:ext uri="{9D8B030D-6E8A-4147-A177-3AD203B41FA5}">
                      <a16:colId xmlns:a16="http://schemas.microsoft.com/office/drawing/2014/main" val="2385556495"/>
                    </a:ext>
                  </a:extLst>
                </a:gridCol>
              </a:tblGrid>
              <a:tr h="59469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 Legend 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Car No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Type of incident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 Dispatched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 Car reached Site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Click for Details</a:t>
                      </a:r>
                      <a:endParaRPr lang="en-SG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94180"/>
                  </a:ext>
                </a:extLst>
              </a:tr>
              <a:tr h="594691">
                <a:tc>
                  <a:txBody>
                    <a:bodyPr/>
                    <a:lstStyle/>
                    <a:p>
                      <a:r>
                        <a:rPr lang="en-US" dirty="0"/>
                        <a:t>12.15pm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027720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Traffic Hazard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XYZ Road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12.40pm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2745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5F5988-E27A-49A6-B29F-99141CAF0F5F}"/>
              </a:ext>
            </a:extLst>
          </p:cNvPr>
          <p:cNvSpPr/>
          <p:nvPr/>
        </p:nvSpPr>
        <p:spPr>
          <a:xfrm>
            <a:off x="10442712" y="5473036"/>
            <a:ext cx="1460532" cy="555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Click</a:t>
            </a:r>
            <a:r>
              <a:rPr lang="en-US" dirty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465364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327</TotalTime>
  <Words>539</Words>
  <Application>Microsoft Office PowerPoint</Application>
  <PresentationFormat>Widescreen</PresentationFormat>
  <Paragraphs>230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Pess Project User interface design</vt:lpstr>
      <vt:lpstr>PESS</vt:lpstr>
      <vt:lpstr>Log Call</vt:lpstr>
      <vt:lpstr>Log Call</vt:lpstr>
      <vt:lpstr>Log Call</vt:lpstr>
      <vt:lpstr>Update CAR STATUS </vt:lpstr>
      <vt:lpstr>Update CAR STATUS </vt:lpstr>
      <vt:lpstr>VIEW PREVIOUS INFO</vt:lpstr>
      <vt:lpstr>VIEW HISTORY</vt:lpstr>
      <vt:lpstr>View Previous Info</vt:lpstr>
      <vt:lpstr>VIEW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jasamin tey</dc:creator>
  <cp:lastModifiedBy>jasamin tey</cp:lastModifiedBy>
  <cp:revision>12</cp:revision>
  <dcterms:created xsi:type="dcterms:W3CDTF">2020-04-30T08:43:51Z</dcterms:created>
  <dcterms:modified xsi:type="dcterms:W3CDTF">2020-05-08T13:17:02Z</dcterms:modified>
</cp:coreProperties>
</file>