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C3D9C7-BB57-488A-B6B5-333499BCF396}" type="datetimeFigureOut">
              <a:rPr lang="en-IN" smtClean="0"/>
              <a:t>26-06-2015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AB29C9-85A1-4272-B940-7ABBD565AFB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600200"/>
          </a:xfrm>
        </p:spPr>
        <p:txBody>
          <a:bodyPr/>
          <a:lstStyle/>
          <a:p>
            <a:r>
              <a:rPr lang="en-US" dirty="0" err="1" smtClean="0"/>
              <a:t>Chandan</a:t>
            </a:r>
            <a:r>
              <a:rPr lang="en-US" dirty="0" smtClean="0"/>
              <a:t> </a:t>
            </a:r>
            <a:r>
              <a:rPr lang="en-US" dirty="0" err="1" smtClean="0"/>
              <a:t>Verlekar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Persistent Systems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229600" cy="1470025"/>
          </a:xfrm>
        </p:spPr>
        <p:txBody>
          <a:bodyPr/>
          <a:lstStyle/>
          <a:p>
            <a:r>
              <a:rPr lang="en-US" dirty="0" smtClean="0"/>
              <a:t>HTML5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2078360" cy="207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95078"/>
              </p:ext>
            </p:extLst>
          </p:nvPr>
        </p:nvGraphicFramePr>
        <p:xfrm>
          <a:off x="251520" y="620688"/>
          <a:ext cx="8568951" cy="38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Options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 err="1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itemprop</a:t>
                      </a:r>
                      <a:endParaRPr kumimoji="0" lang="en-IN" sz="1200" kern="1200" dirty="0">
                        <a:solidFill>
                          <a:schemeClr val="dk1"/>
                        </a:solidFill>
                        <a:effectLst/>
                        <a:latin typeface="verdana"/>
                        <a:ea typeface="+mn-ea"/>
                        <a:cs typeface="+mn-cs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List of items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Used to group items.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spellcheck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true, 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Specifies if the element must have it's spelling or grammar checked.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style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CSS Style sheet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Specifies an inline style for an element.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User define id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Specifies the element's corresponding item.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tabindex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Tab 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Specifies the tab order of an element.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title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User Defined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"Pop-up" title for your elements.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valign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top, middle, bottom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Vertically aligns tags within an HTML element.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width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Numeric Value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kumimoji="0" lang="en-IN" sz="12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Specifies the width of tables, images, or table cells.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HTML5 Web Forms 2.0:</a:t>
            </a:r>
            <a:endParaRPr lang="en-US" sz="2200" dirty="0" smtClean="0">
              <a:latin typeface="+mj-lt"/>
            </a:endParaRP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It is the extension for the form features of HTML4.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Eradicates </a:t>
            </a:r>
            <a:r>
              <a:rPr lang="en-IN" sz="1800" dirty="0">
                <a:latin typeface="+mj-lt"/>
              </a:rPr>
              <a:t>the use of extensive scripting and styling that was required in HTML4.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The </a:t>
            </a:r>
            <a:r>
              <a:rPr lang="en-IN" sz="1800" dirty="0">
                <a:latin typeface="+mj-lt"/>
              </a:rPr>
              <a:t>new values for attribute type introduced in HTML5 are as follows</a:t>
            </a:r>
            <a:endParaRPr lang="en-IN" sz="1800" dirty="0" smtClean="0">
              <a:latin typeface="+mj-lt"/>
            </a:endParaRP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73918"/>
              </p:ext>
            </p:extLst>
          </p:nvPr>
        </p:nvGraphicFramePr>
        <p:xfrm>
          <a:off x="539552" y="1772816"/>
          <a:ext cx="8136904" cy="4176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120680"/>
              </a:tblGrid>
              <a:tr h="40195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40195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text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 free-form text field, nominally free of line breaks.</a:t>
                      </a:r>
                    </a:p>
                  </a:txBody>
                  <a:tcPr marL="47625" marR="47625" marT="47625" marB="47625"/>
                </a:tc>
              </a:tr>
              <a:tr h="56576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password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 free-form text field for sensitive information, nominally free of line breaks.</a:t>
                      </a:r>
                    </a:p>
                  </a:txBody>
                  <a:tcPr marL="47625" marR="47625" marT="47625" marB="47625"/>
                </a:tc>
              </a:tr>
              <a:tr h="40195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checkbox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 set of zero or more values from a predefined list.</a:t>
                      </a:r>
                    </a:p>
                  </a:txBody>
                  <a:tcPr marL="47625" marR="47625" marT="47625" marB="47625"/>
                </a:tc>
              </a:tr>
              <a:tr h="40195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radio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An enumerated value.</a:t>
                      </a:r>
                    </a:p>
                  </a:txBody>
                  <a:tcPr marL="47625" marR="47625" marT="47625" marB="47625"/>
                </a:tc>
              </a:tr>
              <a:tr h="40195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submit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 free form of button initiates form submission.</a:t>
                      </a:r>
                    </a:p>
                  </a:txBody>
                  <a:tcPr marL="47625" marR="47625" marT="47625" marB="47625"/>
                </a:tc>
              </a:tr>
              <a:tr h="40195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file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An arbitrary file with a MIME type and optionally a file name.</a:t>
                      </a:r>
                    </a:p>
                  </a:txBody>
                  <a:tcPr marL="47625" marR="47625" marT="47625" marB="47625"/>
                </a:tc>
              </a:tr>
              <a:tr h="79702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image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 coordinate, relative to a particular image's size, with the extra semantic that it must be the last value selected and initiates form submission.</a:t>
                      </a:r>
                    </a:p>
                  </a:txBody>
                  <a:tcPr marL="47625" marR="47625" marT="47625" marB="47625"/>
                </a:tc>
              </a:tr>
              <a:tr h="40195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hidden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An arbitrary string that is not normally displayed to the user.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&lt;output&gt; element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    Html5 </a:t>
            </a:r>
            <a:r>
              <a:rPr lang="en-IN" sz="1800" dirty="0">
                <a:latin typeface="+mj-lt"/>
              </a:rPr>
              <a:t>introduced new element &lt;output&gt; to represent the result of different types </a:t>
            </a:r>
            <a:endParaRPr lang="en-IN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     of </a:t>
            </a:r>
            <a:r>
              <a:rPr lang="en-IN" sz="1800" dirty="0">
                <a:latin typeface="+mj-lt"/>
              </a:rPr>
              <a:t>outputs, specially the once done using script</a:t>
            </a:r>
            <a:r>
              <a:rPr lang="en-IN" sz="1800" dirty="0" smtClean="0">
                <a:latin typeface="+mj-lt"/>
              </a:rPr>
              <a:t>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New Attribute associated with the elements of web form </a:t>
            </a:r>
            <a:r>
              <a:rPr lang="en-IN" sz="1800" dirty="0" smtClean="0">
                <a:latin typeface="+mj-lt"/>
              </a:rPr>
              <a:t>2.0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Placeholder attribute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New attribute introduced in html5.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When applied to &lt;input&gt; and &lt;</a:t>
            </a:r>
            <a:r>
              <a:rPr lang="en-IN" sz="1800" dirty="0" err="1">
                <a:latin typeface="+mj-lt"/>
              </a:rPr>
              <a:t>textarea</a:t>
            </a:r>
            <a:r>
              <a:rPr lang="en-IN" sz="1800" dirty="0">
                <a:latin typeface="+mj-lt"/>
              </a:rPr>
              <a:t>&gt;, provides hints to the users what to type.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N" sz="1800" dirty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Autofocus attribute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This is new attribute introduced in html5, which focus to the specific element when the document is loaded.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N" sz="1800" dirty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Required Attribute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New features validates the element if it is empty at the time of form submission.</a:t>
            </a:r>
            <a:endParaRPr lang="en-US" sz="1800" dirty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6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2000" dirty="0" smtClean="0">
                <a:latin typeface="+mj-lt"/>
              </a:rPr>
              <a:t>Audio and Video element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HTML5 introduces </a:t>
            </a:r>
            <a:r>
              <a:rPr lang="en-IN" sz="1800" dirty="0">
                <a:latin typeface="+mj-lt"/>
              </a:rPr>
              <a:t>two new features that is &lt;audio&gt; and &lt;video&gt; tags </a:t>
            </a:r>
            <a:r>
              <a:rPr lang="en-IN" sz="1800" dirty="0" smtClean="0">
                <a:latin typeface="+mj-lt"/>
              </a:rPr>
              <a:t>without </a:t>
            </a:r>
            <a:r>
              <a:rPr lang="en-IN" sz="1800" dirty="0">
                <a:latin typeface="+mj-lt"/>
              </a:rPr>
              <a:t>the use of flash</a:t>
            </a:r>
            <a:r>
              <a:rPr lang="en-IN" sz="1800" dirty="0" smtClean="0">
                <a:latin typeface="+mj-lt"/>
              </a:rPr>
              <a:t>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&lt;</a:t>
            </a:r>
            <a:r>
              <a:rPr lang="en-IN" sz="1800" dirty="0">
                <a:latin typeface="+mj-lt"/>
              </a:rPr>
              <a:t>video&gt;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</a:t>
            </a:r>
            <a:r>
              <a:rPr lang="en-IN" sz="1800" dirty="0" smtClean="0">
                <a:latin typeface="+mj-lt"/>
              </a:rPr>
              <a:t>video </a:t>
            </a:r>
            <a:r>
              <a:rPr lang="en-IN" sz="1800" dirty="0">
                <a:latin typeface="+mj-lt"/>
              </a:rPr>
              <a:t>tag has two main </a:t>
            </a:r>
            <a:r>
              <a:rPr lang="en-IN" sz="1800" dirty="0" err="1">
                <a:latin typeface="+mj-lt"/>
              </a:rPr>
              <a:t>atrributes</a:t>
            </a:r>
            <a:endParaRPr lang="en-IN" sz="1800" dirty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</a:t>
            </a:r>
            <a:r>
              <a:rPr lang="en-IN" sz="1800" dirty="0" smtClean="0">
                <a:latin typeface="+mj-lt"/>
              </a:rPr>
              <a:t>	</a:t>
            </a:r>
            <a:r>
              <a:rPr lang="en-IN" sz="1800" dirty="0" err="1" smtClean="0">
                <a:latin typeface="+mj-lt"/>
              </a:rPr>
              <a:t>src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- which defines the source of the video file.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</a:t>
            </a:r>
            <a:r>
              <a:rPr lang="en-IN" sz="1800" dirty="0" smtClean="0">
                <a:latin typeface="+mj-lt"/>
              </a:rPr>
              <a:t>	controls </a:t>
            </a:r>
            <a:r>
              <a:rPr lang="en-IN" sz="1800" dirty="0">
                <a:latin typeface="+mj-lt"/>
              </a:rPr>
              <a:t>- defines the controls over the video so user can play or pause the </a:t>
            </a:r>
            <a:r>
              <a:rPr lang="en-IN" sz="1800" dirty="0" smtClean="0">
                <a:latin typeface="+mj-lt"/>
              </a:rPr>
              <a:t>			video</a:t>
            </a:r>
            <a:r>
              <a:rPr lang="en-IN" sz="1800" dirty="0">
                <a:latin typeface="+mj-lt"/>
              </a:rPr>
              <a:t>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&lt;video </a:t>
            </a:r>
            <a:r>
              <a:rPr lang="en-IN" sz="1800" dirty="0" err="1">
                <a:latin typeface="+mj-lt"/>
              </a:rPr>
              <a:t>src</a:t>
            </a:r>
            <a:r>
              <a:rPr lang="en-IN" sz="1800" dirty="0">
                <a:latin typeface="+mj-lt"/>
              </a:rPr>
              <a:t>="foo.mp4"  width="300" height="200" controls&gt;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    Your browser does not support the &lt;video&gt; element.  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&lt;/video&gt;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</a:t>
            </a:r>
            <a:endParaRPr lang="en-IN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      html5 does not </a:t>
            </a:r>
            <a:r>
              <a:rPr lang="en-IN" sz="1800" dirty="0">
                <a:latin typeface="+mj-lt"/>
              </a:rPr>
              <a:t>define </a:t>
            </a:r>
            <a:r>
              <a:rPr lang="en-IN" sz="1800" dirty="0" smtClean="0">
                <a:latin typeface="+mj-lt"/>
              </a:rPr>
              <a:t>which </a:t>
            </a:r>
            <a:r>
              <a:rPr lang="en-IN" sz="1800" dirty="0">
                <a:latin typeface="+mj-lt"/>
              </a:rPr>
              <a:t>video format to be supported by browser but the </a:t>
            </a:r>
            <a:r>
              <a:rPr lang="en-IN" sz="1800" dirty="0" smtClean="0">
                <a:latin typeface="+mj-lt"/>
              </a:rPr>
              <a:t>most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      commonly </a:t>
            </a:r>
            <a:r>
              <a:rPr lang="en-IN" sz="1800" dirty="0">
                <a:latin typeface="+mj-lt"/>
              </a:rPr>
              <a:t>used formats are .</a:t>
            </a:r>
            <a:r>
              <a:rPr lang="en-IN" sz="1800" dirty="0" err="1">
                <a:latin typeface="+mj-lt"/>
              </a:rPr>
              <a:t>ogg</a:t>
            </a:r>
            <a:r>
              <a:rPr lang="en-IN" sz="1800" dirty="0">
                <a:latin typeface="+mj-lt"/>
              </a:rPr>
              <a:t> and .mp4.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</a:t>
            </a:r>
            <a:r>
              <a:rPr lang="en-IN" sz="1800" dirty="0" smtClean="0">
                <a:latin typeface="+mj-lt"/>
              </a:rPr>
              <a:t> For </a:t>
            </a:r>
            <a:r>
              <a:rPr lang="en-IN" sz="1800" dirty="0">
                <a:latin typeface="+mj-lt"/>
              </a:rPr>
              <a:t>multiple browsers u can </a:t>
            </a:r>
            <a:r>
              <a:rPr lang="en-IN" sz="1800" dirty="0" smtClean="0">
                <a:latin typeface="+mj-lt"/>
              </a:rPr>
              <a:t>define </a:t>
            </a:r>
            <a:r>
              <a:rPr lang="en-IN" sz="1800" dirty="0">
                <a:latin typeface="+mj-lt"/>
              </a:rPr>
              <a:t>the &lt;source&gt; tag inside the &lt;video&gt; tag and </a:t>
            </a:r>
            <a:endParaRPr lang="en-IN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     </a:t>
            </a:r>
            <a:r>
              <a:rPr lang="en-IN" sz="1800" dirty="0" err="1" smtClean="0">
                <a:latin typeface="+mj-lt"/>
              </a:rPr>
              <a:t>src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of all the formats, the browser will play whichever format it </a:t>
            </a:r>
            <a:r>
              <a:rPr lang="en-IN" sz="1800" dirty="0" smtClean="0">
                <a:latin typeface="+mj-lt"/>
              </a:rPr>
              <a:t>supports</a:t>
            </a:r>
            <a:r>
              <a:rPr lang="en-IN" sz="1800" dirty="0">
                <a:latin typeface="+mj-lt"/>
              </a:rPr>
              <a:t>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&lt;source </a:t>
            </a:r>
            <a:r>
              <a:rPr lang="en-IN" sz="1800" dirty="0" err="1">
                <a:latin typeface="+mj-lt"/>
              </a:rPr>
              <a:t>src</a:t>
            </a:r>
            <a:r>
              <a:rPr lang="en-IN" sz="1800" dirty="0">
                <a:latin typeface="+mj-lt"/>
              </a:rPr>
              <a:t>="/html5/foo.ogg" type="video/</a:t>
            </a:r>
            <a:r>
              <a:rPr lang="en-IN" sz="1800" dirty="0" err="1">
                <a:latin typeface="+mj-lt"/>
              </a:rPr>
              <a:t>ogg</a:t>
            </a:r>
            <a:r>
              <a:rPr lang="en-IN" sz="1800" dirty="0">
                <a:latin typeface="+mj-lt"/>
              </a:rPr>
              <a:t>" /&gt;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6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Video </a:t>
            </a:r>
            <a:r>
              <a:rPr lang="en-US" sz="1800" dirty="0" smtClean="0">
                <a:latin typeface="+mj-lt"/>
              </a:rPr>
              <a:t>Attributes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92369"/>
              </p:ext>
            </p:extLst>
          </p:nvPr>
        </p:nvGraphicFramePr>
        <p:xfrm>
          <a:off x="395536" y="908720"/>
          <a:ext cx="8424936" cy="504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5"/>
                <a:gridCol w="6337341"/>
              </a:tblGrid>
              <a:tr h="424171"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  <a:latin typeface="+mj-lt"/>
                        </a:rPr>
                        <a:t>Attribute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 smtClean="0">
                          <a:effectLst/>
                          <a:latin typeface="+mj-lt"/>
                        </a:rPr>
                        <a:t>autoplay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boolean attribute if specified, the video will automatically begin to play back as soon as it can do so without stopping to finish loading the data.</a:t>
                      </a:r>
                    </a:p>
                  </a:txBody>
                  <a:tcPr marL="47625" marR="47625" marT="47625" marB="47625"/>
                </a:tc>
              </a:tr>
              <a:tr h="597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  <a:latin typeface="+mj-lt"/>
                        </a:rPr>
                        <a:t>autobuffer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boolean attribute if specified, the video will automatically begin buffering even if it's not set to automatically play.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controls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If this attribute is present, it will allow the user to control video playback, including volume, seeking, and pause/resume playback.</a:t>
                      </a:r>
                    </a:p>
                  </a:txBody>
                  <a:tcPr marL="47625" marR="47625" marT="47625" marB="47625"/>
                </a:tc>
              </a:tr>
              <a:tr h="42417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height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attribut specifies the height of the video's display area, in CSS pixels.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loop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boolean attribute if specified, will allow video automatically seek back to the start after reaching at the end.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preload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attribute specifies that the video will be loaded at page load, and ready to run. Ignored if autoplay is present.</a:t>
                      </a:r>
                    </a:p>
                  </a:txBody>
                  <a:tcPr marL="47625" marR="47625" marT="47625" marB="47625"/>
                </a:tc>
              </a:tr>
              <a:tr h="8410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poster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is a URL of an image to show until the user plays or seeks.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src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The URL of the video to embed. This is optional; you may instead use the &lt;source&gt; element within the video block to specify the video to embed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&lt;audio&gt;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Html5 supports &lt;audio&gt; tag </a:t>
            </a:r>
            <a:r>
              <a:rPr lang="en-IN" sz="1800" dirty="0" smtClean="0">
                <a:latin typeface="+mj-lt"/>
              </a:rPr>
              <a:t>which </a:t>
            </a:r>
            <a:r>
              <a:rPr lang="en-IN" sz="1800" dirty="0">
                <a:latin typeface="+mj-lt"/>
              </a:rPr>
              <a:t>embeds sound content into the html.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&lt;audio </a:t>
            </a:r>
            <a:r>
              <a:rPr lang="en-IN" sz="1800" dirty="0" err="1">
                <a:latin typeface="+mj-lt"/>
              </a:rPr>
              <a:t>src</a:t>
            </a:r>
            <a:r>
              <a:rPr lang="en-IN" sz="1800" dirty="0">
                <a:latin typeface="+mj-lt"/>
              </a:rPr>
              <a:t>="foo.wav" controls </a:t>
            </a:r>
            <a:r>
              <a:rPr lang="en-IN" sz="1800" dirty="0" err="1">
                <a:latin typeface="+mj-lt"/>
              </a:rPr>
              <a:t>autoplay</a:t>
            </a:r>
            <a:r>
              <a:rPr lang="en-IN" sz="1800" dirty="0">
                <a:latin typeface="+mj-lt"/>
              </a:rPr>
              <a:t>&gt;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Your browser does not support the &lt;audio&gt; element.  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&lt;/audio&gt;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</a:t>
            </a:r>
            <a:r>
              <a:rPr lang="en-IN" sz="1800" dirty="0" smtClean="0">
                <a:latin typeface="+mj-lt"/>
              </a:rPr>
              <a:t>Same </a:t>
            </a:r>
            <a:r>
              <a:rPr lang="en-IN" sz="1800" dirty="0">
                <a:latin typeface="+mj-lt"/>
              </a:rPr>
              <a:t>as for video, html5 does not define which audio format to be </a:t>
            </a:r>
            <a:r>
              <a:rPr lang="en-IN" sz="1800" dirty="0" smtClean="0">
                <a:latin typeface="+mj-lt"/>
              </a:rPr>
              <a:t>supported 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     by </a:t>
            </a:r>
            <a:r>
              <a:rPr lang="en-IN" sz="1800" dirty="0">
                <a:latin typeface="+mj-lt"/>
              </a:rPr>
              <a:t>the browser, but the common formats are </a:t>
            </a:r>
            <a:r>
              <a:rPr lang="en-IN" sz="1800" dirty="0" err="1">
                <a:latin typeface="+mj-lt"/>
              </a:rPr>
              <a:t>ogg</a:t>
            </a:r>
            <a:r>
              <a:rPr lang="en-IN" sz="1800" dirty="0">
                <a:latin typeface="+mj-lt"/>
              </a:rPr>
              <a:t>, mp3 and wav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</a:t>
            </a:r>
            <a:r>
              <a:rPr lang="en-IN" sz="1800" dirty="0" smtClean="0">
                <a:latin typeface="+mj-lt"/>
              </a:rPr>
              <a:t>The </a:t>
            </a:r>
            <a:r>
              <a:rPr lang="en-IN" sz="1800" dirty="0">
                <a:latin typeface="+mj-lt"/>
              </a:rPr>
              <a:t>&lt;source&gt; tag can also be used to specify the audio source, we can use </a:t>
            </a:r>
            <a:endParaRPr lang="en-IN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     multiple </a:t>
            </a:r>
            <a:r>
              <a:rPr lang="en-IN" sz="1800" dirty="0">
                <a:latin typeface="+mj-lt"/>
              </a:rPr>
              <a:t>source tags and the browser detects and plays whichever it supports.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45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 smtClean="0">
                <a:latin typeface="+mj-lt"/>
              </a:rPr>
              <a:t>Audio Attributes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07991"/>
              </p:ext>
            </p:extLst>
          </p:nvPr>
        </p:nvGraphicFramePr>
        <p:xfrm>
          <a:off x="395536" y="908720"/>
          <a:ext cx="8424936" cy="374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5"/>
                <a:gridCol w="6337341"/>
              </a:tblGrid>
              <a:tr h="42417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  <a:latin typeface="+mj-lt"/>
                        </a:rPr>
                        <a:t>Attribute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autoplay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boolean attribute if specified, the audio will automatically begin to play back as soon as it can do so without stopping to finish loading the data.</a:t>
                      </a:r>
                    </a:p>
                  </a:txBody>
                  <a:tcPr marL="47625" marR="47625" marT="47625" marB="47625"/>
                </a:tc>
              </a:tr>
              <a:tr h="597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autobuffer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boolean attribute if specified, the audio will automatically begin buffering even if it's not set to automatically play.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controls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If this attribute is present, it will allow the user to control audio playback, including volume, seeking, and pause/resume playback.</a:t>
                      </a:r>
                    </a:p>
                  </a:txBody>
                  <a:tcPr marL="47625" marR="47625" marT="47625" marB="47625"/>
                </a:tc>
              </a:tr>
              <a:tr h="42417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loop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boolean attribute if specified, will allow audio automatically seek back to the start after reaching at the end.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preload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attribute specifies that the audio will be loaded at page load, and ready to run. Ignored if autoplay is present.</a:t>
                      </a:r>
                    </a:p>
                  </a:txBody>
                  <a:tcPr marL="47625" marR="47625" marT="47625" marB="47625"/>
                </a:tc>
              </a:tr>
              <a:tr h="550821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  <a:latin typeface="+mj-lt"/>
                        </a:rPr>
                        <a:t>src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The URL of the audio to embed. This is optional; you may instead use the &lt;source&gt; element within the video block to specify the video to embed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8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Handling Media </a:t>
            </a:r>
            <a:r>
              <a:rPr lang="en-US" sz="1800" dirty="0" smtClean="0">
                <a:latin typeface="+mj-lt"/>
              </a:rPr>
              <a:t>Events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01850"/>
              </p:ext>
            </p:extLst>
          </p:nvPr>
        </p:nvGraphicFramePr>
        <p:xfrm>
          <a:off x="395536" y="548680"/>
          <a:ext cx="8352928" cy="608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84076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  <a:latin typeface="+mj-lt"/>
                        </a:rPr>
                        <a:t>Event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abort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This event is generated when playback is aborted.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canplay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enough data is available that the media can be played.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ended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playback completes.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error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an error occurs.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loadeddata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the first frame of the media has finished loading.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loadstart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loading of the media begins.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pause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playback is paused.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play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playback starts or resumes.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progress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periodically to inform the progress of the downloading the media.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ratechange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the playback speed changes.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seeked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a seek operation completes.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seeking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a seek operation begins.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suspend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loading of the media is suspended.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volumechange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This event is generated when the audio volume changes.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waiting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  <a:latin typeface="+mj-lt"/>
                        </a:rPr>
                        <a:t>This event is generated when the requested operation (such as playback) is delayed pending the completion of another operation (such as a seek).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0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000" dirty="0" err="1" smtClean="0">
                <a:latin typeface="+mj-lt"/>
              </a:rPr>
              <a:t>Geolocation</a:t>
            </a:r>
            <a:endParaRPr lang="en-IN" sz="2000" dirty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HTML5 </a:t>
            </a:r>
            <a:r>
              <a:rPr lang="en-IN" sz="1800" dirty="0" err="1">
                <a:latin typeface="+mj-lt"/>
              </a:rPr>
              <a:t>Geolocation</a:t>
            </a:r>
            <a:r>
              <a:rPr lang="en-IN" sz="1800" dirty="0">
                <a:latin typeface="+mj-lt"/>
              </a:rPr>
              <a:t> API allows you to share your location with the website. </a:t>
            </a:r>
            <a:r>
              <a:rPr lang="en-IN" sz="1800" dirty="0" smtClean="0">
                <a:latin typeface="+mj-lt"/>
              </a:rPr>
              <a:t>The </a:t>
            </a:r>
            <a:r>
              <a:rPr lang="en-IN" sz="1800" dirty="0" err="1">
                <a:latin typeface="+mj-lt"/>
              </a:rPr>
              <a:t>javascript</a:t>
            </a:r>
            <a:r>
              <a:rPr lang="en-IN" sz="1800" dirty="0">
                <a:latin typeface="+mj-lt"/>
              </a:rPr>
              <a:t> is than used to capture the latitude and longitude and </a:t>
            </a:r>
            <a:r>
              <a:rPr lang="en-IN" sz="1800" dirty="0" smtClean="0">
                <a:latin typeface="+mj-lt"/>
              </a:rPr>
              <a:t>send </a:t>
            </a:r>
            <a:r>
              <a:rPr lang="en-IN" sz="1800" dirty="0">
                <a:latin typeface="+mj-lt"/>
              </a:rPr>
              <a:t>it to backend </a:t>
            </a:r>
            <a:r>
              <a:rPr lang="en-IN" sz="1800" dirty="0" smtClean="0">
                <a:latin typeface="+mj-lt"/>
              </a:rPr>
              <a:t>server.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This </a:t>
            </a:r>
            <a:r>
              <a:rPr lang="en-IN" sz="1800" dirty="0">
                <a:latin typeface="+mj-lt"/>
              </a:rPr>
              <a:t>can be used for finding location and display the location specific advertisements on the </a:t>
            </a:r>
            <a:r>
              <a:rPr lang="en-IN" sz="1800" dirty="0" smtClean="0">
                <a:latin typeface="+mj-lt"/>
              </a:rPr>
              <a:t>site.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 smtClean="0">
                <a:latin typeface="+mj-lt"/>
              </a:rPr>
              <a:t>Geolocation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API is supported by most of the browsers and mobile devices, and it works with the global navigator object.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</a:t>
            </a:r>
            <a:r>
              <a:rPr lang="en-IN" sz="1800" dirty="0" smtClean="0">
                <a:latin typeface="+mj-lt"/>
              </a:rPr>
              <a:t>	</a:t>
            </a:r>
            <a:r>
              <a:rPr lang="en-IN" sz="1800" dirty="0" err="1" smtClean="0">
                <a:latin typeface="+mj-lt"/>
              </a:rPr>
              <a:t>var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 err="1">
                <a:latin typeface="+mj-lt"/>
              </a:rPr>
              <a:t>geolocation</a:t>
            </a:r>
            <a:r>
              <a:rPr lang="en-IN" sz="1800" dirty="0">
                <a:latin typeface="+mj-lt"/>
              </a:rPr>
              <a:t> = </a:t>
            </a:r>
            <a:r>
              <a:rPr lang="en-IN" sz="1800" dirty="0" err="1">
                <a:latin typeface="+mj-lt"/>
              </a:rPr>
              <a:t>navigator.geolocation</a:t>
            </a:r>
            <a:r>
              <a:rPr lang="en-IN" sz="1800" dirty="0" smtClean="0">
                <a:latin typeface="+mj-lt"/>
              </a:rPr>
              <a:t>;</a:t>
            </a:r>
            <a:endParaRPr lang="en-US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1800" dirty="0" err="1">
                <a:latin typeface="+mj-lt"/>
              </a:rPr>
              <a:t>Geolocation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Methods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>
                <a:latin typeface="+mj-lt"/>
              </a:rPr>
              <a:t>getCurrentPosition</a:t>
            </a:r>
            <a:r>
              <a:rPr lang="en-IN" sz="1800" dirty="0" smtClean="0">
                <a:latin typeface="+mj-lt"/>
              </a:rPr>
              <a:t>()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	</a:t>
            </a:r>
            <a:r>
              <a:rPr lang="en-IN" sz="1800" dirty="0">
                <a:latin typeface="+mj-lt"/>
              </a:rPr>
              <a:t>This method retrieves the current geographic location of the user.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syntax: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</a:t>
            </a:r>
            <a:r>
              <a:rPr lang="en-IN" sz="1800" dirty="0" err="1">
                <a:latin typeface="+mj-lt"/>
              </a:rPr>
              <a:t>getCurrentPosition</a:t>
            </a:r>
            <a:r>
              <a:rPr lang="en-IN" sz="1800" dirty="0">
                <a:latin typeface="+mj-lt"/>
              </a:rPr>
              <a:t>(</a:t>
            </a:r>
            <a:r>
              <a:rPr lang="en-IN" sz="1800" dirty="0" err="1">
                <a:latin typeface="+mj-lt"/>
              </a:rPr>
              <a:t>showLocation</a:t>
            </a:r>
            <a:r>
              <a:rPr lang="en-IN" sz="1800" dirty="0">
                <a:latin typeface="+mj-lt"/>
              </a:rPr>
              <a:t>, </a:t>
            </a:r>
            <a:r>
              <a:rPr lang="en-IN" sz="1800" dirty="0" err="1">
                <a:latin typeface="+mj-lt"/>
              </a:rPr>
              <a:t>ErrorHandler</a:t>
            </a:r>
            <a:r>
              <a:rPr lang="en-IN" sz="1800" dirty="0">
                <a:latin typeface="+mj-lt"/>
              </a:rPr>
              <a:t>, options);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Parameters: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</a:t>
            </a:r>
            <a:r>
              <a:rPr lang="en-IN" sz="1800" dirty="0" err="1">
                <a:latin typeface="+mj-lt"/>
              </a:rPr>
              <a:t>showLocation</a:t>
            </a:r>
            <a:r>
              <a:rPr lang="en-IN" sz="1800" dirty="0">
                <a:latin typeface="+mj-lt"/>
              </a:rPr>
              <a:t> : This specifies the </a:t>
            </a:r>
            <a:r>
              <a:rPr lang="en-IN" sz="1800" dirty="0" err="1">
                <a:latin typeface="+mj-lt"/>
              </a:rPr>
              <a:t>callback</a:t>
            </a:r>
            <a:r>
              <a:rPr lang="en-IN" sz="1800" dirty="0">
                <a:latin typeface="+mj-lt"/>
              </a:rPr>
              <a:t> method that retrieves the location information. This </a:t>
            </a:r>
            <a:r>
              <a:rPr lang="en-IN" sz="1800" dirty="0" smtClean="0">
                <a:latin typeface="+mj-lt"/>
              </a:rPr>
              <a:t>		      method </a:t>
            </a:r>
            <a:r>
              <a:rPr lang="en-IN" sz="1800" dirty="0">
                <a:latin typeface="+mj-lt"/>
              </a:rPr>
              <a:t>is called asynchronously with an </a:t>
            </a:r>
            <a:r>
              <a:rPr lang="en-IN" sz="1800" dirty="0" smtClean="0">
                <a:latin typeface="+mj-lt"/>
              </a:rPr>
              <a:t>object </a:t>
            </a:r>
            <a:r>
              <a:rPr lang="en-IN" sz="1800" dirty="0">
                <a:latin typeface="+mj-lt"/>
              </a:rPr>
              <a:t>corresponding to the </a:t>
            </a:r>
            <a:r>
              <a:rPr lang="en-IN" sz="1800" dirty="0" smtClean="0">
                <a:latin typeface="+mj-lt"/>
              </a:rPr>
              <a:t>Position 		      object </a:t>
            </a:r>
            <a:r>
              <a:rPr lang="en-IN" sz="1800" dirty="0">
                <a:latin typeface="+mj-lt"/>
              </a:rPr>
              <a:t>which stores the returned location information.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</a:t>
            </a:r>
            <a:r>
              <a:rPr lang="en-IN" sz="1800" dirty="0" err="1">
                <a:latin typeface="+mj-lt"/>
              </a:rPr>
              <a:t>ErrorHandler</a:t>
            </a:r>
            <a:r>
              <a:rPr lang="en-IN" sz="1800" dirty="0">
                <a:latin typeface="+mj-lt"/>
              </a:rPr>
              <a:t> : </a:t>
            </a:r>
            <a:r>
              <a:rPr lang="en-IN" sz="1800" dirty="0" smtClean="0">
                <a:latin typeface="+mj-lt"/>
              </a:rPr>
              <a:t> This </a:t>
            </a:r>
            <a:r>
              <a:rPr lang="en-IN" sz="1800" dirty="0">
                <a:latin typeface="+mj-lt"/>
              </a:rPr>
              <a:t>optional </a:t>
            </a:r>
            <a:r>
              <a:rPr lang="en-IN" sz="1800" dirty="0" err="1">
                <a:latin typeface="+mj-lt"/>
              </a:rPr>
              <a:t>paramter</a:t>
            </a:r>
            <a:r>
              <a:rPr lang="en-IN" sz="1800" dirty="0">
                <a:latin typeface="+mj-lt"/>
              </a:rPr>
              <a:t> specifies the </a:t>
            </a:r>
            <a:r>
              <a:rPr lang="en-IN" sz="1800" dirty="0" err="1">
                <a:latin typeface="+mj-lt"/>
              </a:rPr>
              <a:t>callback</a:t>
            </a:r>
            <a:r>
              <a:rPr lang="en-IN" sz="1800" dirty="0">
                <a:latin typeface="+mj-lt"/>
              </a:rPr>
              <a:t> method that is invoked when an </a:t>
            </a:r>
            <a:r>
              <a:rPr lang="en-IN" sz="1800" dirty="0" smtClean="0">
                <a:latin typeface="+mj-lt"/>
              </a:rPr>
              <a:t>	                         error </a:t>
            </a:r>
            <a:r>
              <a:rPr lang="en-IN" sz="1800" dirty="0">
                <a:latin typeface="+mj-lt"/>
              </a:rPr>
              <a:t>occurs in processing the </a:t>
            </a:r>
            <a:r>
              <a:rPr lang="en-IN" sz="1800" dirty="0" err="1" smtClean="0">
                <a:latin typeface="+mj-lt"/>
              </a:rPr>
              <a:t>asynchrono</a:t>
            </a:r>
            <a:r>
              <a:rPr lang="en-IN" sz="1800" dirty="0" smtClean="0">
                <a:latin typeface="+mj-lt"/>
              </a:rPr>
              <a:t> call</a:t>
            </a:r>
            <a:r>
              <a:rPr lang="en-IN" sz="1800" dirty="0">
                <a:latin typeface="+mj-lt"/>
              </a:rPr>
              <a:t>. This method is called with the </a:t>
            </a:r>
            <a:r>
              <a:rPr lang="en-IN" sz="1800" dirty="0" smtClean="0">
                <a:latin typeface="+mj-lt"/>
              </a:rPr>
              <a:t>		      </a:t>
            </a:r>
            <a:r>
              <a:rPr lang="en-IN" sz="1800" dirty="0" err="1" smtClean="0">
                <a:latin typeface="+mj-lt"/>
              </a:rPr>
              <a:t>PositionError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object that stores the returned error information.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options : 	</a:t>
            </a:r>
            <a:r>
              <a:rPr lang="en-IN" sz="1800" dirty="0" smtClean="0">
                <a:latin typeface="+mj-lt"/>
              </a:rPr>
              <a:t>      This </a:t>
            </a:r>
            <a:r>
              <a:rPr lang="en-IN" sz="1800" dirty="0">
                <a:latin typeface="+mj-lt"/>
              </a:rPr>
              <a:t>optional </a:t>
            </a:r>
            <a:r>
              <a:rPr lang="en-IN" sz="1800" dirty="0" err="1">
                <a:latin typeface="+mj-lt"/>
              </a:rPr>
              <a:t>paramter</a:t>
            </a:r>
            <a:r>
              <a:rPr lang="en-IN" sz="1800" dirty="0">
                <a:latin typeface="+mj-lt"/>
              </a:rPr>
              <a:t> specifies a set of options for retrieving the </a:t>
            </a:r>
            <a:r>
              <a:rPr lang="en-IN" sz="1800" dirty="0" smtClean="0">
                <a:latin typeface="+mj-lt"/>
              </a:rPr>
              <a:t>location  			      information</a:t>
            </a:r>
            <a:r>
              <a:rPr lang="en-IN" sz="1800" dirty="0">
                <a:latin typeface="+mj-lt"/>
              </a:rPr>
              <a:t>. You can specify (a) Accuracy of the </a:t>
            </a:r>
            <a:r>
              <a:rPr lang="en-IN" sz="1800" dirty="0" smtClean="0">
                <a:latin typeface="+mj-lt"/>
              </a:rPr>
              <a:t>returned </a:t>
            </a:r>
            <a:r>
              <a:rPr lang="en-IN" sz="1800" dirty="0">
                <a:latin typeface="+mj-lt"/>
              </a:rPr>
              <a:t>location information </a:t>
            </a:r>
            <a:r>
              <a:rPr lang="en-IN" sz="1800" dirty="0" smtClean="0">
                <a:latin typeface="+mj-lt"/>
              </a:rPr>
              <a:t>		      (</a:t>
            </a:r>
            <a:r>
              <a:rPr lang="en-IN" sz="1800" dirty="0">
                <a:latin typeface="+mj-lt"/>
              </a:rPr>
              <a:t>b) Timeout for retrieving the location information and (c) Use of cached </a:t>
            </a:r>
            <a:r>
              <a:rPr lang="en-IN" sz="1800" dirty="0" smtClean="0">
                <a:latin typeface="+mj-lt"/>
              </a:rPr>
              <a:t>			      location </a:t>
            </a:r>
            <a:r>
              <a:rPr lang="en-IN" sz="1800" dirty="0">
                <a:latin typeface="+mj-lt"/>
              </a:rPr>
              <a:t>information 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N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4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1800" dirty="0" err="1" smtClean="0">
                <a:latin typeface="+mj-lt"/>
              </a:rPr>
              <a:t>Geolocation</a:t>
            </a:r>
            <a:r>
              <a:rPr lang="en-US" sz="1800" dirty="0" smtClean="0">
                <a:latin typeface="+mj-lt"/>
              </a:rPr>
              <a:t> Methods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>
                <a:latin typeface="+mj-lt"/>
              </a:rPr>
              <a:t>watchPosition</a:t>
            </a:r>
            <a:r>
              <a:rPr lang="en-IN" sz="1800" dirty="0">
                <a:latin typeface="+mj-lt"/>
              </a:rPr>
              <a:t>()</a:t>
            </a:r>
            <a:endParaRPr lang="en-IN" sz="1800" dirty="0" smtClean="0">
              <a:latin typeface="+mj-lt"/>
            </a:endParaRP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This </a:t>
            </a:r>
            <a:r>
              <a:rPr lang="en-US" sz="1800" dirty="0">
                <a:latin typeface="+mj-lt"/>
              </a:rPr>
              <a:t>method retrieves periodic updates about the current geographic location of  </a:t>
            </a:r>
            <a:r>
              <a:rPr lang="en-US" sz="1800" dirty="0" smtClean="0">
                <a:latin typeface="+mj-lt"/>
              </a:rPr>
              <a:t>     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the </a:t>
            </a:r>
            <a:r>
              <a:rPr lang="en-US" sz="1800" dirty="0">
                <a:latin typeface="+mj-lt"/>
              </a:rPr>
              <a:t>device.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    </a:t>
            </a:r>
            <a:r>
              <a:rPr lang="en-US" sz="1800" dirty="0" smtClean="0">
                <a:latin typeface="+mj-lt"/>
              </a:rPr>
              <a:t>Syntax</a:t>
            </a:r>
            <a:r>
              <a:rPr lang="en-US" sz="1800" dirty="0">
                <a:latin typeface="+mj-lt"/>
              </a:rPr>
              <a:t>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           </a:t>
            </a:r>
            <a:r>
              <a:rPr lang="en-US" sz="1800" dirty="0" err="1">
                <a:latin typeface="+mj-lt"/>
              </a:rPr>
              <a:t>watchPosition</a:t>
            </a:r>
            <a:r>
              <a:rPr lang="en-US" sz="1800" dirty="0">
                <a:latin typeface="+mj-lt"/>
              </a:rPr>
              <a:t>(</a:t>
            </a:r>
            <a:r>
              <a:rPr lang="en-US" sz="1800" dirty="0" err="1">
                <a:latin typeface="+mj-lt"/>
              </a:rPr>
              <a:t>showLocation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ErrorHandler</a:t>
            </a:r>
            <a:r>
              <a:rPr lang="en-US" sz="1800" dirty="0">
                <a:latin typeface="+mj-lt"/>
              </a:rPr>
              <a:t>, options);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    </a:t>
            </a:r>
            <a:r>
              <a:rPr lang="en-US" sz="1800" dirty="0" smtClean="0">
                <a:latin typeface="+mj-lt"/>
              </a:rPr>
              <a:t>Parameters</a:t>
            </a:r>
            <a:r>
              <a:rPr lang="en-US" sz="1800" dirty="0">
                <a:latin typeface="+mj-lt"/>
              </a:rPr>
              <a:t>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           Same as </a:t>
            </a:r>
            <a:r>
              <a:rPr lang="en-US" sz="1800" dirty="0" err="1">
                <a:latin typeface="+mj-lt"/>
              </a:rPr>
              <a:t>getCurrentPosition</a:t>
            </a:r>
            <a:r>
              <a:rPr lang="en-US" sz="1800" dirty="0">
                <a:latin typeface="+mj-lt"/>
              </a:rPr>
              <a:t>();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    </a:t>
            </a:r>
            <a:r>
              <a:rPr lang="en-US" sz="1800" dirty="0" smtClean="0">
                <a:latin typeface="+mj-lt"/>
              </a:rPr>
              <a:t>Return</a:t>
            </a:r>
            <a:r>
              <a:rPr lang="en-US" sz="1800" dirty="0">
                <a:latin typeface="+mj-lt"/>
              </a:rPr>
              <a:t>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           Unique transaction id</a:t>
            </a:r>
            <a:r>
              <a:rPr lang="en-US" sz="1800" dirty="0" smtClean="0">
                <a:latin typeface="+mj-lt"/>
              </a:rPr>
              <a:t>;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>
                <a:latin typeface="+mj-lt"/>
              </a:rPr>
              <a:t>clearWatch</a:t>
            </a:r>
            <a:r>
              <a:rPr lang="en-IN" sz="1800" dirty="0">
                <a:latin typeface="+mj-lt"/>
              </a:rPr>
              <a:t>()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         </a:t>
            </a:r>
            <a:r>
              <a:rPr lang="en-IN" sz="1800" dirty="0">
                <a:latin typeface="+mj-lt"/>
              </a:rPr>
              <a:t>This method cancels an </a:t>
            </a:r>
            <a:r>
              <a:rPr lang="en-IN" sz="1800" dirty="0" err="1">
                <a:latin typeface="+mj-lt"/>
              </a:rPr>
              <a:t>ongoing</a:t>
            </a:r>
            <a:r>
              <a:rPr lang="en-IN" sz="1800" dirty="0">
                <a:latin typeface="+mj-lt"/>
              </a:rPr>
              <a:t> </a:t>
            </a:r>
            <a:r>
              <a:rPr lang="en-IN" sz="1800" dirty="0" err="1">
                <a:latin typeface="+mj-lt"/>
              </a:rPr>
              <a:t>watchPosition</a:t>
            </a:r>
            <a:r>
              <a:rPr lang="en-IN" sz="1800" dirty="0">
                <a:latin typeface="+mj-lt"/>
              </a:rPr>
              <a:t> call.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</a:t>
            </a:r>
            <a:r>
              <a:rPr lang="en-IN" sz="1800" dirty="0" smtClean="0">
                <a:latin typeface="+mj-lt"/>
              </a:rPr>
              <a:t>  Syntax</a:t>
            </a:r>
            <a:r>
              <a:rPr lang="en-IN" sz="1800" dirty="0">
                <a:latin typeface="+mj-lt"/>
              </a:rPr>
              <a:t>: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</a:t>
            </a:r>
            <a:r>
              <a:rPr lang="en-IN" sz="1800" dirty="0" smtClean="0">
                <a:latin typeface="+mj-lt"/>
              </a:rPr>
              <a:t>	</a:t>
            </a:r>
            <a:r>
              <a:rPr lang="en-IN" sz="1800" dirty="0" err="1" smtClean="0">
                <a:latin typeface="+mj-lt"/>
              </a:rPr>
              <a:t>clearWatch</a:t>
            </a:r>
            <a:r>
              <a:rPr lang="en-IN" sz="1800" dirty="0" smtClean="0">
                <a:latin typeface="+mj-lt"/>
              </a:rPr>
              <a:t>(</a:t>
            </a:r>
            <a:r>
              <a:rPr lang="en-IN" sz="1800" dirty="0" err="1" smtClean="0">
                <a:latin typeface="+mj-lt"/>
              </a:rPr>
              <a:t>watchId</a:t>
            </a:r>
            <a:r>
              <a:rPr lang="en-IN" sz="1800" dirty="0">
                <a:latin typeface="+mj-lt"/>
              </a:rPr>
              <a:t>);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</a:t>
            </a:r>
            <a:r>
              <a:rPr lang="en-IN" sz="1800" dirty="0" smtClean="0">
                <a:latin typeface="+mj-lt"/>
              </a:rPr>
              <a:t> Parameters</a:t>
            </a:r>
            <a:r>
              <a:rPr lang="en-IN" sz="1800" dirty="0">
                <a:latin typeface="+mj-lt"/>
              </a:rPr>
              <a:t>: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        </a:t>
            </a:r>
            <a:r>
              <a:rPr lang="en-IN" sz="1800" dirty="0" smtClean="0">
                <a:latin typeface="+mj-lt"/>
              </a:rPr>
              <a:t>	</a:t>
            </a:r>
            <a:r>
              <a:rPr lang="en-IN" sz="1800" dirty="0" err="1" smtClean="0">
                <a:latin typeface="+mj-lt"/>
              </a:rPr>
              <a:t>watchId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: This specifies the unique ID of the </a:t>
            </a:r>
            <a:r>
              <a:rPr lang="en-IN" sz="1800" dirty="0" err="1">
                <a:latin typeface="+mj-lt"/>
              </a:rPr>
              <a:t>watchPosition</a:t>
            </a:r>
            <a:r>
              <a:rPr lang="en-IN" sz="1800" dirty="0">
                <a:latin typeface="+mj-lt"/>
              </a:rPr>
              <a:t> call to cancel. The </a:t>
            </a:r>
            <a:endParaRPr lang="en-IN" sz="1800" dirty="0" smtClean="0">
              <a:latin typeface="+mj-lt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	</a:t>
            </a:r>
            <a:r>
              <a:rPr lang="en-IN" sz="1800" dirty="0" smtClean="0">
                <a:latin typeface="+mj-lt"/>
              </a:rPr>
              <a:t>ID </a:t>
            </a:r>
            <a:r>
              <a:rPr lang="en-IN" sz="1800" dirty="0">
                <a:latin typeface="+mj-lt"/>
              </a:rPr>
              <a:t>is returned by the </a:t>
            </a:r>
            <a:r>
              <a:rPr lang="en-IN" sz="1800" dirty="0" err="1">
                <a:latin typeface="+mj-lt"/>
              </a:rPr>
              <a:t>watchPosition</a:t>
            </a:r>
            <a:r>
              <a:rPr lang="en-IN" sz="1800" dirty="0">
                <a:latin typeface="+mj-lt"/>
              </a:rPr>
              <a:t> call.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N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65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868958"/>
          </a:xfrm>
        </p:spPr>
        <p:txBody>
          <a:bodyPr>
            <a:normAutofit/>
          </a:bodyPr>
          <a:lstStyle/>
          <a:p>
            <a:r>
              <a:rPr lang="en-US" dirty="0" smtClean="0"/>
              <a:t>What is HTML5?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latin typeface="+mj-lt"/>
              </a:rPr>
              <a:t>HTML5 is the latest and most enhanced version of HTML.</a:t>
            </a:r>
          </a:p>
          <a:p>
            <a:r>
              <a:rPr lang="en-IN" dirty="0">
                <a:latin typeface="+mj-lt"/>
              </a:rPr>
              <a:t>Technically, HTML is not a programming language, but rather a </a:t>
            </a:r>
            <a:r>
              <a:rPr lang="en-IN" dirty="0" err="1">
                <a:latin typeface="+mj-lt"/>
              </a:rPr>
              <a:t>markup</a:t>
            </a:r>
            <a:r>
              <a:rPr lang="en-IN" dirty="0">
                <a:latin typeface="+mj-lt"/>
              </a:rPr>
              <a:t> language.</a:t>
            </a:r>
          </a:p>
          <a:p>
            <a:r>
              <a:rPr lang="en-IN" dirty="0">
                <a:latin typeface="+mj-lt"/>
              </a:rPr>
              <a:t>HTML5 is a standard for structuring and presenting content on the World Wide Web.</a:t>
            </a:r>
          </a:p>
          <a:p>
            <a:r>
              <a:rPr lang="en-IN" dirty="0">
                <a:latin typeface="+mj-lt"/>
              </a:rPr>
              <a:t>HTML5 is a cooperation between the World Wide Web Consortium (W3C) and the Web Hypertext Application Technology Working Group (WHATWG).</a:t>
            </a:r>
          </a:p>
          <a:p>
            <a:r>
              <a:rPr lang="en-IN" dirty="0">
                <a:latin typeface="+mj-lt"/>
              </a:rPr>
              <a:t>Browser Support: The latest versions of Apple Safari, Google Chrome, Mozilla Firefox, and Opera all support many HTML5 features, and Internet Explorer above 9 version have support features of HTML5</a:t>
            </a:r>
          </a:p>
          <a:p>
            <a:r>
              <a:rPr lang="en-IN" dirty="0">
                <a:latin typeface="+mj-lt"/>
              </a:rPr>
              <a:t>html5test.com to test the features support by current browser</a:t>
            </a:r>
          </a:p>
        </p:txBody>
      </p:sp>
    </p:spTree>
    <p:extLst>
      <p:ext uri="{BB962C8B-B14F-4D97-AF65-F5344CB8AC3E}">
        <p14:creationId xmlns:p14="http://schemas.microsoft.com/office/powerpoint/2010/main" val="635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The </a:t>
            </a:r>
            <a:r>
              <a:rPr lang="en-IN" sz="1800" dirty="0" err="1">
                <a:latin typeface="+mj-lt"/>
              </a:rPr>
              <a:t>geolocation</a:t>
            </a:r>
            <a:r>
              <a:rPr lang="en-IN" sz="1800" dirty="0">
                <a:latin typeface="+mj-lt"/>
              </a:rPr>
              <a:t> call is made asynchronously with a position object which stores the location information.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Following </a:t>
            </a:r>
            <a:r>
              <a:rPr lang="en-IN" sz="1800" dirty="0">
                <a:latin typeface="+mj-lt"/>
              </a:rPr>
              <a:t>are the properties of the position object.</a:t>
            </a:r>
            <a:endParaRPr lang="en-US" sz="1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10867"/>
              </p:ext>
            </p:extLst>
          </p:nvPr>
        </p:nvGraphicFramePr>
        <p:xfrm>
          <a:off x="323529" y="1397000"/>
          <a:ext cx="8568951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3"/>
                <a:gridCol w="1368152"/>
                <a:gridCol w="51845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Property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  <a:latin typeface="+mj-lt"/>
                        </a:rPr>
                        <a:t>coords</a:t>
                      </a:r>
                      <a:endParaRPr lang="en-IN" sz="1400" dirty="0"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objects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Specifies the geographic location of the device. The location is expressed as a set of geographic coordinates together with information about heading and speed.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coords.latitude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Specifies the latitude estimate in decimal degrees. The value range is [-90.00, +90.00].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coords.longitude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Specifies the longitude estimate in decimal degrees. The value range is [-180.00, +180.00].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coords.altitude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1">
                          <a:effectLst/>
                          <a:latin typeface="+mj-lt"/>
                        </a:rPr>
                        <a:t>[Optional]</a:t>
                      </a:r>
                      <a:r>
                        <a:rPr lang="en-IN" sz="1400">
                          <a:effectLst/>
                          <a:latin typeface="+mj-lt"/>
                        </a:rPr>
                        <a:t> Specifies the altitude estimate in meters above the WGS 84 ellipsoid.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coords.accuracy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1">
                          <a:effectLst/>
                          <a:latin typeface="+mj-lt"/>
                        </a:rPr>
                        <a:t>[Optional]</a:t>
                      </a:r>
                      <a:r>
                        <a:rPr lang="en-IN" sz="1400">
                          <a:effectLst/>
                          <a:latin typeface="+mj-lt"/>
                        </a:rPr>
                        <a:t> Specifies the accuracy of the latitude and longitude estimates in meters.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coords.altitudeAccuracy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1">
                          <a:effectLst/>
                          <a:latin typeface="+mj-lt"/>
                        </a:rPr>
                        <a:t>[Optional]</a:t>
                      </a:r>
                      <a:r>
                        <a:rPr lang="en-IN" sz="1400">
                          <a:effectLst/>
                          <a:latin typeface="+mj-lt"/>
                        </a:rPr>
                        <a:t> Specifies the accuracy of the altitude estimate in meters.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coords.heading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1">
                          <a:effectLst/>
                          <a:latin typeface="+mj-lt"/>
                        </a:rPr>
                        <a:t>[Optional]</a:t>
                      </a:r>
                      <a:r>
                        <a:rPr lang="en-IN" sz="1400">
                          <a:effectLst/>
                          <a:latin typeface="+mj-lt"/>
                        </a:rPr>
                        <a:t> Specifies the device's current direction of movement in degrees counting clockwise relative to true north.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coords.speed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b="1">
                          <a:effectLst/>
                          <a:latin typeface="+mj-lt"/>
                        </a:rPr>
                        <a:t>[Optional]</a:t>
                      </a:r>
                      <a:r>
                        <a:rPr lang="en-IN" sz="1400">
                          <a:effectLst/>
                          <a:latin typeface="+mj-lt"/>
                        </a:rPr>
                        <a:t> Specifies the device's current ground speed in meters per second.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timestamp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  <a:latin typeface="+mj-lt"/>
                        </a:rPr>
                        <a:t>Specifies the time when the location information was retrieved and the Position object created.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Handling </a:t>
            </a:r>
            <a:r>
              <a:rPr lang="en-IN" sz="1800" dirty="0" smtClean="0">
                <a:latin typeface="+mj-lt"/>
              </a:rPr>
              <a:t>Errors: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Both the </a:t>
            </a:r>
            <a:r>
              <a:rPr lang="en-IN" sz="1800" dirty="0" err="1">
                <a:latin typeface="+mj-lt"/>
              </a:rPr>
              <a:t>geolocation</a:t>
            </a:r>
            <a:r>
              <a:rPr lang="en-IN" sz="1800" dirty="0">
                <a:latin typeface="+mj-lt"/>
              </a:rPr>
              <a:t> methods user error handling call backs </a:t>
            </a:r>
            <a:r>
              <a:rPr lang="en-IN" sz="1800" dirty="0" smtClean="0">
                <a:latin typeface="+mj-lt"/>
              </a:rPr>
              <a:t>which </a:t>
            </a:r>
            <a:r>
              <a:rPr lang="en-IN" sz="1800" dirty="0">
                <a:latin typeface="+mj-lt"/>
              </a:rPr>
              <a:t>gives </a:t>
            </a:r>
            <a:r>
              <a:rPr lang="en-IN" sz="1800" dirty="0" smtClean="0">
                <a:latin typeface="+mj-lt"/>
              </a:rPr>
              <a:t>the </a:t>
            </a:r>
            <a:r>
              <a:rPr lang="en-IN" sz="1800" dirty="0" err="1">
                <a:latin typeface="+mj-lt"/>
              </a:rPr>
              <a:t>positionerror</a:t>
            </a:r>
            <a:r>
              <a:rPr lang="en-IN" sz="1800" dirty="0">
                <a:latin typeface="+mj-lt"/>
              </a:rPr>
              <a:t> object it has two properties.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	code</a:t>
            </a:r>
            <a:r>
              <a:rPr lang="en-IN" sz="1800" dirty="0">
                <a:latin typeface="+mj-lt"/>
              </a:rPr>
              <a:t>: Contains a numeric code for the </a:t>
            </a:r>
            <a:r>
              <a:rPr lang="en-IN" sz="1800" dirty="0" smtClean="0">
                <a:latin typeface="+mj-lt"/>
              </a:rPr>
              <a:t>error.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	message</a:t>
            </a:r>
            <a:r>
              <a:rPr lang="en-IN" sz="1800" dirty="0">
                <a:latin typeface="+mj-lt"/>
              </a:rPr>
              <a:t>: Contains a human-readable description of the error</a:t>
            </a:r>
            <a:r>
              <a:rPr lang="en-IN" sz="1800" dirty="0" smtClean="0">
                <a:latin typeface="+mj-lt"/>
              </a:rPr>
              <a:t>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N" sz="1800" dirty="0" smtClean="0">
              <a:latin typeface="+mj-lt"/>
            </a:endParaRP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 smtClean="0">
                <a:latin typeface="+mj-lt"/>
              </a:rPr>
              <a:t>Following </a:t>
            </a:r>
            <a:r>
              <a:rPr lang="en-IN" sz="1800" dirty="0">
                <a:latin typeface="+mj-lt"/>
              </a:rPr>
              <a:t>are the list of error codes returned by the </a:t>
            </a:r>
            <a:r>
              <a:rPr lang="en-IN" sz="1800" dirty="0" err="1">
                <a:latin typeface="+mj-lt"/>
              </a:rPr>
              <a:t>positionerror</a:t>
            </a: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object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IN" sz="18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93612"/>
              </p:ext>
            </p:extLst>
          </p:nvPr>
        </p:nvGraphicFramePr>
        <p:xfrm>
          <a:off x="755576" y="2798936"/>
          <a:ext cx="7560840" cy="273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2376264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Code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Constant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UNKNOWN_ERROR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The method failed to retrieve the location of the device due to an unknown error.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PERMISSION_DENIED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The method failed to retrieve the location of the device because the application does not have permission to use the Location Service.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POSITION_UNAVAILABLE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The location of the device could not be determined.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TIMEOUT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  <a:latin typeface="+mj-lt"/>
                        </a:rPr>
                        <a:t>The method was unable to retrieve the location information within the specified maximum timeout interval.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00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Position Options:</a:t>
            </a:r>
            <a:endParaRPr lang="en-IN" sz="1800" dirty="0" smtClean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The third argument in the method is the </a:t>
            </a:r>
            <a:r>
              <a:rPr lang="en-IN" sz="1800" dirty="0" smtClean="0">
                <a:latin typeface="+mj-lt"/>
              </a:rPr>
              <a:t>position options </a:t>
            </a:r>
            <a:r>
              <a:rPr lang="en-IN" sz="1800" dirty="0">
                <a:latin typeface="+mj-lt"/>
              </a:rPr>
              <a:t>which specifies the set of options used to </a:t>
            </a:r>
            <a:r>
              <a:rPr lang="en-IN" sz="1800" dirty="0" smtClean="0">
                <a:latin typeface="+mj-lt"/>
              </a:rPr>
              <a:t>retrieve </a:t>
            </a:r>
            <a:r>
              <a:rPr lang="en-IN" sz="1800" dirty="0">
                <a:latin typeface="+mj-lt"/>
              </a:rPr>
              <a:t>the position.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Following </a:t>
            </a:r>
            <a:r>
              <a:rPr lang="en-IN" sz="1800" dirty="0">
                <a:latin typeface="+mj-lt"/>
              </a:rPr>
              <a:t>are the options</a:t>
            </a:r>
            <a:endParaRPr lang="en-IN" sz="1800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6675"/>
              </p:ext>
            </p:extLst>
          </p:nvPr>
        </p:nvGraphicFramePr>
        <p:xfrm>
          <a:off x="611560" y="1988840"/>
          <a:ext cx="7776863" cy="252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388725"/>
                <a:gridCol w="444392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Property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enableHighAccuracy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Boolean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Specifies whether the widget wants to receive the most accurate location estimate possible. By default this is false.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timeout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The timeout property is the number of milliseconds your web application is willing to wait for a position.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maximumAge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  <a:latin typeface="+mj-lt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  <a:latin typeface="+mj-lt"/>
                        </a:rPr>
                        <a:t>Specifies the expiry time in milliseconds for cached location information.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Property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Web Storage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HTML5 introduces two new storage mechanism </a:t>
            </a:r>
            <a:r>
              <a:rPr lang="en-IN" sz="1800" dirty="0" err="1">
                <a:latin typeface="+mj-lt"/>
              </a:rPr>
              <a:t>sessionStorage</a:t>
            </a:r>
            <a:r>
              <a:rPr lang="en-IN" sz="1800" dirty="0">
                <a:latin typeface="+mj-lt"/>
              </a:rPr>
              <a:t> and </a:t>
            </a:r>
            <a:r>
              <a:rPr lang="en-IN" sz="1800" dirty="0" err="1">
                <a:latin typeface="+mj-lt"/>
              </a:rPr>
              <a:t>localStorage</a:t>
            </a:r>
            <a:r>
              <a:rPr lang="en-IN" sz="1800" dirty="0">
                <a:latin typeface="+mj-lt"/>
              </a:rPr>
              <a:t> to overcome the http session cookies draws</a:t>
            </a:r>
            <a:r>
              <a:rPr lang="en-IN" sz="1800" dirty="0" smtClean="0">
                <a:latin typeface="+mj-lt"/>
              </a:rPr>
              <a:t>.</a:t>
            </a: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 Cookies </a:t>
            </a:r>
            <a:r>
              <a:rPr lang="en-IN" sz="1800" dirty="0">
                <a:latin typeface="+mj-lt"/>
              </a:rPr>
              <a:t>are included with every HTTP request, thereby slowing down your web application by transmitting the same data</a:t>
            </a:r>
            <a:r>
              <a:rPr lang="en-IN" sz="1800" dirty="0" smtClean="0">
                <a:latin typeface="+mj-lt"/>
              </a:rPr>
              <a:t>.</a:t>
            </a: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 Cookies </a:t>
            </a:r>
            <a:r>
              <a:rPr lang="en-IN" sz="1800" dirty="0">
                <a:latin typeface="+mj-lt"/>
              </a:rPr>
              <a:t>are included with every HTTP request, thereby sending data unencrypted over the internet</a:t>
            </a:r>
            <a:r>
              <a:rPr lang="en-IN" sz="1800" dirty="0" smtClean="0">
                <a:latin typeface="+mj-lt"/>
              </a:rPr>
              <a:t>.</a:t>
            </a:r>
          </a:p>
          <a:p>
            <a:pPr marL="822960" lvl="3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 Cookies </a:t>
            </a:r>
            <a:r>
              <a:rPr lang="en-IN" sz="1800" dirty="0">
                <a:latin typeface="+mj-lt"/>
              </a:rPr>
              <a:t>are limited to about 4 KB of data . Not enough to store required data</a:t>
            </a:r>
            <a:r>
              <a:rPr lang="en-IN" sz="1800" dirty="0" smtClean="0">
                <a:latin typeface="+mj-lt"/>
              </a:rPr>
              <a:t>.</a:t>
            </a:r>
            <a:endParaRPr lang="en-IN" sz="1800" dirty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SESSION </a:t>
            </a:r>
            <a:r>
              <a:rPr lang="en-IN" sz="1800" dirty="0" smtClean="0">
                <a:latin typeface="+mj-lt"/>
              </a:rPr>
              <a:t>STORAGE: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>
                <a:latin typeface="+mj-lt"/>
              </a:rPr>
              <a:t>sessionStorage</a:t>
            </a:r>
            <a:r>
              <a:rPr lang="en-IN" sz="1800" dirty="0">
                <a:latin typeface="+mj-lt"/>
              </a:rPr>
              <a:t> can be used to store data of a website, which can be </a:t>
            </a:r>
            <a:r>
              <a:rPr lang="en-IN" sz="1800" dirty="0" err="1">
                <a:latin typeface="+mj-lt"/>
              </a:rPr>
              <a:t>accesed</a:t>
            </a:r>
            <a:r>
              <a:rPr lang="en-IN" sz="1800" dirty="0">
                <a:latin typeface="+mj-lt"/>
              </a:rPr>
              <a:t> by any page in the site opened in that window session.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 smtClean="0">
                <a:latin typeface="+mj-lt"/>
              </a:rPr>
              <a:t>sessionStorage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data is deleted once the window session is closed.</a:t>
            </a:r>
          </a:p>
          <a:p>
            <a:pPr marL="548640" lvl="3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LOCAL </a:t>
            </a:r>
            <a:r>
              <a:rPr lang="en-IN" sz="1800" dirty="0">
                <a:latin typeface="+mj-lt"/>
              </a:rPr>
              <a:t>STORAGE: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 smtClean="0">
                <a:latin typeface="+mj-lt"/>
              </a:rPr>
              <a:t>localStorage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can be sued to store data of a site, which can be accessed without any time limit and from any page of that site anytime.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 smtClean="0">
                <a:latin typeface="+mj-lt"/>
              </a:rPr>
              <a:t>localStorage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data has to </a:t>
            </a:r>
            <a:r>
              <a:rPr lang="en-IN" sz="1800">
                <a:latin typeface="+mj-lt"/>
              </a:rPr>
              <a:t>be </a:t>
            </a:r>
            <a:r>
              <a:rPr lang="en-IN" sz="1800" smtClean="0">
                <a:latin typeface="+mj-lt"/>
              </a:rPr>
              <a:t>explicitly </a:t>
            </a:r>
            <a:r>
              <a:rPr lang="en-IN" sz="1800" dirty="0">
                <a:latin typeface="+mj-lt"/>
              </a:rPr>
              <a:t>deleted. either by browser clear cache or through code.</a:t>
            </a:r>
          </a:p>
          <a:p>
            <a:pPr marL="548640" lvl="3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   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DELETE WEBSTORAGE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>
                <a:latin typeface="+mj-lt"/>
              </a:rPr>
              <a:t>sessionStorage</a:t>
            </a:r>
            <a:r>
              <a:rPr lang="en-IN" sz="1800" dirty="0">
                <a:latin typeface="+mj-lt"/>
              </a:rPr>
              <a:t> data is deleted once the window is closed or session closed.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to </a:t>
            </a:r>
            <a:r>
              <a:rPr lang="en-IN" sz="1800" dirty="0">
                <a:latin typeface="+mj-lt"/>
              </a:rPr>
              <a:t>clear the </a:t>
            </a:r>
            <a:r>
              <a:rPr lang="en-IN" sz="1800" dirty="0" err="1">
                <a:latin typeface="+mj-lt"/>
              </a:rPr>
              <a:t>localStorage</a:t>
            </a:r>
            <a:r>
              <a:rPr lang="en-IN" sz="1800" dirty="0">
                <a:latin typeface="+mj-lt"/>
              </a:rPr>
              <a:t> data you need to call </a:t>
            </a:r>
            <a:r>
              <a:rPr lang="en-IN" sz="1800" dirty="0" err="1">
                <a:latin typeface="+mj-lt"/>
              </a:rPr>
              <a:t>localStorage.remove</a:t>
            </a:r>
            <a:r>
              <a:rPr lang="en-IN" sz="1800" dirty="0">
                <a:latin typeface="+mj-lt"/>
              </a:rPr>
              <a:t>('key'); to clear the entire </a:t>
            </a:r>
            <a:r>
              <a:rPr lang="en-IN" sz="1800" dirty="0" err="1">
                <a:latin typeface="+mj-lt"/>
              </a:rPr>
              <a:t>localStorage</a:t>
            </a:r>
            <a:r>
              <a:rPr lang="en-IN" sz="1800" dirty="0">
                <a:latin typeface="+mj-lt"/>
              </a:rPr>
              <a:t> you need to fire 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err="1" smtClean="0">
                <a:latin typeface="+mj-lt"/>
              </a:rPr>
              <a:t>localStorage.clear</a:t>
            </a:r>
            <a:r>
              <a:rPr lang="en-IN" sz="1800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92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WEBWORKERS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Web worker </a:t>
            </a:r>
            <a:r>
              <a:rPr lang="en-IN" sz="1800" dirty="0">
                <a:latin typeface="+mj-lt"/>
              </a:rPr>
              <a:t>is  new feature introduced in html5 which can perform all the computationally expensive task without interrupting the user interface and can run on </a:t>
            </a:r>
            <a:r>
              <a:rPr lang="en-IN" sz="1800" dirty="0" smtClean="0">
                <a:latin typeface="+mj-lt"/>
              </a:rPr>
              <a:t>separate </a:t>
            </a:r>
            <a:r>
              <a:rPr lang="en-IN" sz="1800" dirty="0">
                <a:latin typeface="+mj-lt"/>
              </a:rPr>
              <a:t>thread.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web workers </a:t>
            </a:r>
            <a:r>
              <a:rPr lang="en-IN" sz="1800" dirty="0">
                <a:latin typeface="+mj-lt"/>
              </a:rPr>
              <a:t>are usually backgrounds scripts and heavy weight so they are not to be used on large </a:t>
            </a:r>
            <a:r>
              <a:rPr lang="en-IN" sz="1800" dirty="0" smtClean="0">
                <a:latin typeface="+mj-lt"/>
              </a:rPr>
              <a:t>numbers.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The </a:t>
            </a:r>
            <a:r>
              <a:rPr lang="en-IN" sz="1800" dirty="0">
                <a:latin typeface="+mj-lt"/>
              </a:rPr>
              <a:t>script inside the </a:t>
            </a:r>
            <a:r>
              <a:rPr lang="en-IN" sz="1800" dirty="0" smtClean="0">
                <a:latin typeface="+mj-lt"/>
              </a:rPr>
              <a:t>web worker </a:t>
            </a:r>
            <a:r>
              <a:rPr lang="en-IN" sz="1800" dirty="0">
                <a:latin typeface="+mj-lt"/>
              </a:rPr>
              <a:t>cannot </a:t>
            </a:r>
            <a:r>
              <a:rPr lang="en-IN" sz="1800" dirty="0" smtClean="0">
                <a:latin typeface="+mj-lt"/>
              </a:rPr>
              <a:t>access </a:t>
            </a:r>
            <a:r>
              <a:rPr lang="en-IN" sz="1800" dirty="0">
                <a:latin typeface="+mj-lt"/>
              </a:rPr>
              <a:t>the web page window object (</a:t>
            </a:r>
            <a:r>
              <a:rPr lang="en-IN" sz="1800" dirty="0" err="1" smtClean="0">
                <a:latin typeface="+mj-lt"/>
              </a:rPr>
              <a:t>window.document</a:t>
            </a:r>
            <a:r>
              <a:rPr lang="en-IN" sz="1800" dirty="0" smtClean="0">
                <a:latin typeface="+mj-lt"/>
              </a:rPr>
              <a:t>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web worker </a:t>
            </a:r>
            <a:r>
              <a:rPr lang="en-IN" sz="1800" dirty="0">
                <a:latin typeface="+mj-lt"/>
              </a:rPr>
              <a:t>is </a:t>
            </a:r>
            <a:r>
              <a:rPr lang="en-IN" sz="1800" dirty="0" smtClean="0">
                <a:latin typeface="+mj-lt"/>
              </a:rPr>
              <a:t>initialised </a:t>
            </a:r>
            <a:r>
              <a:rPr lang="en-IN" sz="1800" dirty="0">
                <a:latin typeface="+mj-lt"/>
              </a:rPr>
              <a:t>with the </a:t>
            </a:r>
            <a:r>
              <a:rPr lang="en-IN" sz="1800" dirty="0" err="1">
                <a:latin typeface="+mj-lt"/>
              </a:rPr>
              <a:t>url</a:t>
            </a:r>
            <a:r>
              <a:rPr lang="en-IN" sz="1800" dirty="0">
                <a:latin typeface="+mj-lt"/>
              </a:rPr>
              <a:t> of the </a:t>
            </a:r>
            <a:r>
              <a:rPr lang="en-IN" sz="1800" dirty="0" smtClean="0">
                <a:latin typeface="+mj-lt"/>
              </a:rPr>
              <a:t>JavaScript </a:t>
            </a:r>
            <a:r>
              <a:rPr lang="en-IN" sz="1800" dirty="0">
                <a:latin typeface="+mj-lt"/>
              </a:rPr>
              <a:t>file in which the code has to be </a:t>
            </a:r>
            <a:r>
              <a:rPr lang="en-IN" sz="1800" dirty="0" smtClean="0">
                <a:latin typeface="+mj-lt"/>
              </a:rPr>
              <a:t>executed.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syntax: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	</a:t>
            </a:r>
            <a:r>
              <a:rPr lang="en-IN" sz="1800" dirty="0" err="1" smtClean="0">
                <a:latin typeface="+mj-lt"/>
              </a:rPr>
              <a:t>var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>
                <a:latin typeface="+mj-lt"/>
              </a:rPr>
              <a:t>worker = new Worker('bigLoop.js</a:t>
            </a:r>
            <a:r>
              <a:rPr lang="en-IN" sz="1800" dirty="0" smtClean="0">
                <a:latin typeface="+mj-lt"/>
              </a:rPr>
              <a:t>');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once the WW is spawned the communication between the WW and the page is done using the method </a:t>
            </a:r>
            <a:r>
              <a:rPr lang="en-IN" sz="1800" dirty="0" err="1">
                <a:latin typeface="+mj-lt"/>
              </a:rPr>
              <a:t>postMessage</a:t>
            </a:r>
            <a:r>
              <a:rPr lang="en-IN" sz="1800" dirty="0">
                <a:latin typeface="+mj-lt"/>
              </a:rPr>
              <a:t>() and it can take its </a:t>
            </a:r>
            <a:r>
              <a:rPr lang="en-IN" sz="1800" dirty="0" smtClean="0">
                <a:latin typeface="+mj-lt"/>
              </a:rPr>
              <a:t>arguments </a:t>
            </a:r>
            <a:r>
              <a:rPr lang="en-IN" sz="1800" dirty="0">
                <a:latin typeface="+mj-lt"/>
              </a:rPr>
              <a:t>as string or as JSON object.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message passed </a:t>
            </a:r>
            <a:r>
              <a:rPr lang="en-IN" sz="1800" dirty="0">
                <a:latin typeface="+mj-lt"/>
              </a:rPr>
              <a:t>by WW is </a:t>
            </a:r>
            <a:r>
              <a:rPr lang="en-IN" sz="1800" dirty="0" smtClean="0">
                <a:latin typeface="+mj-lt"/>
              </a:rPr>
              <a:t>accessed </a:t>
            </a:r>
            <a:r>
              <a:rPr lang="en-IN" sz="1800" dirty="0">
                <a:latin typeface="+mj-lt"/>
              </a:rPr>
              <a:t>on the main page by using </a:t>
            </a:r>
            <a:r>
              <a:rPr lang="en-IN" sz="1800" dirty="0" err="1">
                <a:latin typeface="+mj-lt"/>
              </a:rPr>
              <a:t>onmessage</a:t>
            </a:r>
            <a:r>
              <a:rPr lang="en-IN" sz="1800" dirty="0">
                <a:latin typeface="+mj-lt"/>
              </a:rPr>
              <a:t>() event</a:t>
            </a:r>
            <a:r>
              <a:rPr lang="en-IN" sz="1800" dirty="0" smtClean="0">
                <a:latin typeface="+mj-lt"/>
              </a:rPr>
              <a:t>.  </a:t>
            </a:r>
            <a:endParaRPr lang="en-IN" sz="1800" dirty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 smtClean="0">
                <a:latin typeface="+mj-lt"/>
              </a:rPr>
              <a:t>A web worker does not </a:t>
            </a:r>
            <a:r>
              <a:rPr lang="en-IN" sz="1800" dirty="0">
                <a:latin typeface="+mj-lt"/>
              </a:rPr>
              <a:t>stop by itself but has to stopped by firing the terminate() method.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1800" dirty="0">
                <a:latin typeface="+mj-lt"/>
              </a:rPr>
              <a:t> </a:t>
            </a:r>
            <a:r>
              <a:rPr lang="en-IN" sz="1800" dirty="0" smtClean="0">
                <a:latin typeface="+mj-lt"/>
              </a:rPr>
              <a:t>syntax: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	</a:t>
            </a:r>
            <a:r>
              <a:rPr lang="en-IN" sz="1800" dirty="0" err="1" smtClean="0">
                <a:latin typeface="+mj-lt"/>
              </a:rPr>
              <a:t>worker.terminate</a:t>
            </a:r>
            <a:r>
              <a:rPr lang="en-IN" sz="1800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6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508130"/>
            <a:ext cx="684076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8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5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796950"/>
          </a:xfrm>
        </p:spPr>
        <p:txBody>
          <a:bodyPr/>
          <a:lstStyle/>
          <a:p>
            <a:r>
              <a:rPr lang="en-US" dirty="0" smtClean="0"/>
              <a:t>What’s new in HTML5?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328592"/>
          </a:xfrm>
        </p:spPr>
        <p:txBody>
          <a:bodyPr>
            <a:noAutofit/>
          </a:bodyPr>
          <a:lstStyle/>
          <a:p>
            <a:r>
              <a:rPr lang="en-IN" sz="1600" dirty="0">
                <a:latin typeface="+mj-lt"/>
              </a:rPr>
              <a:t>New Semantic Elements: These are like &lt;header&gt;, &lt;footer&gt;, and &lt;section&gt;.</a:t>
            </a:r>
          </a:p>
          <a:p>
            <a:r>
              <a:rPr lang="en-IN" sz="1600" dirty="0" smtClean="0">
                <a:latin typeface="+mj-lt"/>
              </a:rPr>
              <a:t>Forms </a:t>
            </a:r>
            <a:r>
              <a:rPr lang="en-IN" sz="1600" dirty="0">
                <a:latin typeface="+mj-lt"/>
              </a:rPr>
              <a:t>2.0: Improvements to HTML web forms where new attributes have been introduced for &lt;input&gt; tag.</a:t>
            </a:r>
          </a:p>
          <a:p>
            <a:r>
              <a:rPr lang="en-IN" sz="1600" dirty="0" smtClean="0">
                <a:latin typeface="+mj-lt"/>
              </a:rPr>
              <a:t>Persistent </a:t>
            </a:r>
            <a:r>
              <a:rPr lang="en-IN" sz="1600" dirty="0">
                <a:latin typeface="+mj-lt"/>
              </a:rPr>
              <a:t>Local Storage: To achieve without resorting to third-party plugins.</a:t>
            </a:r>
          </a:p>
          <a:p>
            <a:r>
              <a:rPr lang="en-IN" sz="1600" dirty="0" smtClean="0">
                <a:latin typeface="+mj-lt"/>
              </a:rPr>
              <a:t>Audio </a:t>
            </a:r>
            <a:r>
              <a:rPr lang="en-IN" sz="1600" dirty="0">
                <a:latin typeface="+mj-lt"/>
              </a:rPr>
              <a:t>&amp; Video: You can embed audio or video on your web pages without resorting to third-party plugins.</a:t>
            </a:r>
          </a:p>
          <a:p>
            <a:r>
              <a:rPr lang="en-IN" sz="1600" dirty="0" err="1" smtClean="0">
                <a:latin typeface="+mj-lt"/>
              </a:rPr>
              <a:t>Geolocation</a:t>
            </a:r>
            <a:r>
              <a:rPr lang="en-IN" sz="1600" dirty="0">
                <a:latin typeface="+mj-lt"/>
              </a:rPr>
              <a:t>: Now visitors can choose to share their physical location with your web application.</a:t>
            </a:r>
          </a:p>
          <a:p>
            <a:r>
              <a:rPr lang="en-IN" sz="1600" dirty="0" smtClean="0">
                <a:latin typeface="+mj-lt"/>
              </a:rPr>
              <a:t>Canvas</a:t>
            </a:r>
            <a:r>
              <a:rPr lang="en-IN" sz="1600" dirty="0">
                <a:latin typeface="+mj-lt"/>
              </a:rPr>
              <a:t>: This supports a two-dimensional drawing surface that you can program with JavaScript.</a:t>
            </a:r>
          </a:p>
          <a:p>
            <a:r>
              <a:rPr lang="en-IN" sz="1600" dirty="0" smtClean="0">
                <a:latin typeface="+mj-lt"/>
              </a:rPr>
              <a:t>Drag </a:t>
            </a:r>
            <a:r>
              <a:rPr lang="en-IN" sz="1600" dirty="0">
                <a:latin typeface="+mj-lt"/>
              </a:rPr>
              <a:t>and drop: Drag and drop the items from one location to another location on a the same webpage.</a:t>
            </a:r>
          </a:p>
          <a:p>
            <a:r>
              <a:rPr lang="en-IN" sz="1600" dirty="0" err="1" smtClean="0">
                <a:latin typeface="+mj-lt"/>
              </a:rPr>
              <a:t>Microdata</a:t>
            </a:r>
            <a:r>
              <a:rPr lang="en-IN" sz="1600" dirty="0">
                <a:latin typeface="+mj-lt"/>
              </a:rPr>
              <a:t>: This lets you create your own vocabularies beyond HTML5 and extend your web pages with custom semantics.</a:t>
            </a:r>
          </a:p>
          <a:p>
            <a:r>
              <a:rPr lang="en-IN" sz="1600" dirty="0" err="1" smtClean="0">
                <a:latin typeface="+mj-lt"/>
              </a:rPr>
              <a:t>WebSocket</a:t>
            </a:r>
            <a:r>
              <a:rPr lang="en-IN" sz="1600" dirty="0" smtClean="0">
                <a:latin typeface="+mj-lt"/>
              </a:rPr>
              <a:t> </a:t>
            </a:r>
            <a:r>
              <a:rPr lang="en-IN" sz="1600" dirty="0">
                <a:latin typeface="+mj-lt"/>
              </a:rPr>
              <a:t>: A </a:t>
            </a:r>
            <a:r>
              <a:rPr lang="en-IN" sz="1600" dirty="0" err="1">
                <a:latin typeface="+mj-lt"/>
              </a:rPr>
              <a:t>a</a:t>
            </a:r>
            <a:r>
              <a:rPr lang="en-IN" sz="1600" dirty="0">
                <a:latin typeface="+mj-lt"/>
              </a:rPr>
              <a:t> next-generation bidirectional communication technology for web applications.</a:t>
            </a:r>
          </a:p>
          <a:p>
            <a:r>
              <a:rPr lang="en-IN" sz="1600" dirty="0" smtClean="0">
                <a:latin typeface="+mj-lt"/>
              </a:rPr>
              <a:t>Server-Sent </a:t>
            </a:r>
            <a:r>
              <a:rPr lang="en-IN" sz="1600" dirty="0">
                <a:latin typeface="+mj-lt"/>
              </a:rPr>
              <a:t>Events: HTML5 introduces events which flow from web server to the web browsers and they are called Server-Sent Events (SSE).</a:t>
            </a:r>
          </a:p>
        </p:txBody>
      </p:sp>
    </p:spTree>
    <p:extLst>
      <p:ext uri="{BB962C8B-B14F-4D97-AF65-F5344CB8AC3E}">
        <p14:creationId xmlns:p14="http://schemas.microsoft.com/office/powerpoint/2010/main" val="11711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+mj-lt"/>
              </a:rPr>
              <a:t>Backward Compatibility:</a:t>
            </a:r>
          </a:p>
          <a:p>
            <a:r>
              <a:rPr lang="en-IN" sz="2200" dirty="0" smtClean="0">
                <a:latin typeface="+mj-lt"/>
              </a:rPr>
              <a:t>New </a:t>
            </a:r>
            <a:r>
              <a:rPr lang="en-IN" sz="2200" dirty="0">
                <a:latin typeface="+mj-lt"/>
              </a:rPr>
              <a:t>features have </a:t>
            </a:r>
            <a:r>
              <a:rPr lang="en-IN" sz="2200" dirty="0" err="1">
                <a:latin typeface="+mj-lt"/>
              </a:rPr>
              <a:t>fallbacks</a:t>
            </a:r>
            <a:r>
              <a:rPr lang="en-IN" sz="2200" dirty="0">
                <a:latin typeface="+mj-lt"/>
              </a:rPr>
              <a:t> to old features, which needs to </a:t>
            </a:r>
            <a:r>
              <a:rPr lang="en-IN" sz="2200" dirty="0" smtClean="0">
                <a:latin typeface="+mj-lt"/>
              </a:rPr>
              <a:t>be </a:t>
            </a:r>
            <a:r>
              <a:rPr lang="en-IN" sz="2200" dirty="0">
                <a:latin typeface="+mj-lt"/>
              </a:rPr>
              <a:t>detected using some lines of </a:t>
            </a:r>
            <a:r>
              <a:rPr lang="en-IN" sz="2200" dirty="0" smtClean="0">
                <a:latin typeface="+mj-lt"/>
              </a:rPr>
              <a:t>JavaScript </a:t>
            </a:r>
            <a:r>
              <a:rPr lang="en-IN" sz="2200" dirty="0">
                <a:latin typeface="+mj-lt"/>
              </a:rPr>
              <a:t>code</a:t>
            </a:r>
            <a:r>
              <a:rPr lang="en-IN" sz="22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en-IN" sz="2200" dirty="0" smtClean="0">
              <a:latin typeface="+mj-lt"/>
            </a:endParaRPr>
          </a:p>
          <a:p>
            <a:pPr marL="0" indent="0">
              <a:buNone/>
            </a:pPr>
            <a:r>
              <a:rPr lang="en-IN" sz="2200" dirty="0" smtClean="0">
                <a:latin typeface="+mj-lt"/>
              </a:rPr>
              <a:t>Syntax</a:t>
            </a:r>
            <a:r>
              <a:rPr lang="en-IN" sz="2200" dirty="0">
                <a:latin typeface="+mj-lt"/>
              </a:rPr>
              <a:t>:</a:t>
            </a:r>
          </a:p>
          <a:p>
            <a:r>
              <a:rPr lang="en-IN" sz="2200" dirty="0">
                <a:latin typeface="+mj-lt"/>
              </a:rPr>
              <a:t>HTML5 gives lot of flexibility compared to </a:t>
            </a:r>
            <a:r>
              <a:rPr lang="en-IN" sz="2200" dirty="0" smtClean="0">
                <a:latin typeface="+mj-lt"/>
              </a:rPr>
              <a:t>XHTML</a:t>
            </a:r>
          </a:p>
          <a:p>
            <a:pPr lvl="1"/>
            <a:r>
              <a:rPr lang="en-IN" sz="2200" dirty="0" smtClean="0">
                <a:latin typeface="+mj-lt"/>
              </a:rPr>
              <a:t> </a:t>
            </a:r>
            <a:r>
              <a:rPr lang="en-IN" sz="2200" dirty="0">
                <a:latin typeface="+mj-lt"/>
              </a:rPr>
              <a:t>Uppercase tag </a:t>
            </a:r>
            <a:r>
              <a:rPr lang="en-IN" sz="2200" dirty="0" smtClean="0">
                <a:latin typeface="+mj-lt"/>
              </a:rPr>
              <a:t>names.</a:t>
            </a:r>
          </a:p>
          <a:p>
            <a:pPr lvl="1"/>
            <a:r>
              <a:rPr lang="en-IN" sz="2200" dirty="0" smtClean="0">
                <a:latin typeface="+mj-lt"/>
              </a:rPr>
              <a:t>Quotes </a:t>
            </a:r>
            <a:r>
              <a:rPr lang="en-IN" sz="2200" dirty="0">
                <a:latin typeface="+mj-lt"/>
              </a:rPr>
              <a:t>are optional for attributes</a:t>
            </a:r>
            <a:r>
              <a:rPr lang="en-IN" sz="2200" dirty="0" smtClean="0">
                <a:latin typeface="+mj-lt"/>
              </a:rPr>
              <a:t>.</a:t>
            </a:r>
          </a:p>
          <a:p>
            <a:pPr lvl="1"/>
            <a:r>
              <a:rPr lang="en-IN" sz="2200" dirty="0" smtClean="0">
                <a:latin typeface="+mj-lt"/>
              </a:rPr>
              <a:t> Attribute </a:t>
            </a:r>
            <a:r>
              <a:rPr lang="en-IN" sz="2200" dirty="0">
                <a:latin typeface="+mj-lt"/>
              </a:rPr>
              <a:t>values are optional</a:t>
            </a:r>
            <a:r>
              <a:rPr lang="en-IN" sz="2200" dirty="0" smtClean="0">
                <a:latin typeface="+mj-lt"/>
              </a:rPr>
              <a:t>.</a:t>
            </a:r>
          </a:p>
          <a:p>
            <a:pPr lvl="1"/>
            <a:r>
              <a:rPr lang="en-IN" sz="2200" dirty="0" smtClean="0">
                <a:latin typeface="+mj-lt"/>
              </a:rPr>
              <a:t> Closing </a:t>
            </a:r>
            <a:r>
              <a:rPr lang="en-IN" sz="2200" dirty="0">
                <a:latin typeface="+mj-lt"/>
              </a:rPr>
              <a:t>empty elements are </a:t>
            </a:r>
            <a:r>
              <a:rPr lang="en-IN" sz="2200" dirty="0" smtClean="0">
                <a:latin typeface="+mj-lt"/>
              </a:rPr>
              <a:t>optional.</a:t>
            </a:r>
            <a:endParaRPr lang="en-IN" sz="2200" dirty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 smtClean="0">
                <a:latin typeface="+mj-lt"/>
              </a:rPr>
              <a:t>DOCTYPE: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 smtClean="0">
                <a:latin typeface="+mj-lt"/>
              </a:rPr>
              <a:t>HTML5 </a:t>
            </a:r>
            <a:r>
              <a:rPr lang="en-US" sz="2200" dirty="0">
                <a:latin typeface="+mj-lt"/>
              </a:rPr>
              <a:t>uses simple syntax for </a:t>
            </a:r>
            <a:r>
              <a:rPr lang="en-US" sz="2200" dirty="0" err="1" smtClean="0">
                <a:latin typeface="+mj-lt"/>
              </a:rPr>
              <a:t>doctype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 smtClean="0">
                <a:latin typeface="+mj-lt"/>
              </a:rPr>
              <a:t>&lt;!</a:t>
            </a:r>
            <a:r>
              <a:rPr lang="en-US" sz="2200" dirty="0">
                <a:latin typeface="+mj-lt"/>
              </a:rPr>
              <a:t>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16425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604867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CHARACTER ENCODING:</a:t>
            </a:r>
            <a:endParaRPr lang="en-US" sz="2200" dirty="0" smtClean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&lt;meta charset="UTF-8</a:t>
            </a:r>
            <a:r>
              <a:rPr lang="en-US" sz="2200" dirty="0" smtClean="0">
                <a:latin typeface="+mj-lt"/>
              </a:rPr>
              <a:t>"&gt;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>
              <a:latin typeface="+mj-lt"/>
            </a:endParaRPr>
          </a:p>
          <a:p>
            <a:pPr marL="34290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&lt;script&gt; tag: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>
                <a:latin typeface="+mj-lt"/>
              </a:rPr>
              <a:t>html5 </a:t>
            </a:r>
            <a:r>
              <a:rPr lang="en-IN" sz="2200" dirty="0" smtClean="0">
                <a:latin typeface="+mj-lt"/>
              </a:rPr>
              <a:t>simplifies </a:t>
            </a:r>
            <a:r>
              <a:rPr lang="en-IN" sz="2200" dirty="0">
                <a:latin typeface="+mj-lt"/>
              </a:rPr>
              <a:t>to script tag also, no need to define the type.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&lt;</a:t>
            </a:r>
            <a:r>
              <a:rPr lang="en-IN" sz="2200" dirty="0">
                <a:latin typeface="+mj-lt"/>
              </a:rPr>
              <a:t>script </a:t>
            </a:r>
            <a:r>
              <a:rPr lang="en-IN" sz="2200" dirty="0" err="1">
                <a:latin typeface="+mj-lt"/>
              </a:rPr>
              <a:t>src</a:t>
            </a:r>
            <a:r>
              <a:rPr lang="en-IN" sz="2200" dirty="0">
                <a:latin typeface="+mj-lt"/>
              </a:rPr>
              <a:t>="script.js"&gt;&lt;/script</a:t>
            </a:r>
            <a:r>
              <a:rPr lang="en-IN" sz="2200" dirty="0" smtClean="0">
                <a:latin typeface="+mj-lt"/>
              </a:rPr>
              <a:t>&gt;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>
              <a:latin typeface="+mj-lt"/>
            </a:endParaRPr>
          </a:p>
          <a:p>
            <a:pPr marL="34290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&lt;link&gt; tag: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&lt;link </a:t>
            </a:r>
            <a:r>
              <a:rPr lang="en-US" sz="2200" dirty="0" err="1">
                <a:latin typeface="+mj-lt"/>
              </a:rPr>
              <a:t>rel</a:t>
            </a:r>
            <a:r>
              <a:rPr lang="en-US" sz="2200" dirty="0">
                <a:latin typeface="+mj-lt"/>
              </a:rPr>
              <a:t>="</a:t>
            </a:r>
            <a:r>
              <a:rPr lang="en-US" sz="2200" dirty="0" err="1">
                <a:latin typeface="+mj-lt"/>
              </a:rPr>
              <a:t>stylesheet</a:t>
            </a:r>
            <a:r>
              <a:rPr lang="en-US" sz="2200" dirty="0">
                <a:latin typeface="+mj-lt"/>
              </a:rPr>
              <a:t>" </a:t>
            </a:r>
            <a:r>
              <a:rPr lang="en-US" sz="2200" dirty="0" err="1">
                <a:latin typeface="+mj-lt"/>
              </a:rPr>
              <a:t>href</a:t>
            </a:r>
            <a:r>
              <a:rPr lang="en-US" sz="2200" dirty="0">
                <a:latin typeface="+mj-lt"/>
              </a:rPr>
              <a:t>="stylefile.css"&gt;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6048672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HTML5 Elements:</a:t>
            </a:r>
            <a:endParaRPr lang="en-US" sz="2200" dirty="0" smtClean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HTML5 </a:t>
            </a:r>
            <a:r>
              <a:rPr lang="en-IN" sz="2200" dirty="0">
                <a:latin typeface="+mj-lt"/>
              </a:rPr>
              <a:t>elements are marked using start and end tag.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2200" dirty="0" smtClean="0">
                <a:latin typeface="+mj-lt"/>
              </a:rPr>
              <a:t>	Example</a:t>
            </a:r>
            <a:r>
              <a:rPr lang="en-IN" sz="2200" dirty="0">
                <a:latin typeface="+mj-lt"/>
              </a:rPr>
              <a:t>, &lt;p&gt;....&lt;/p&gt;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The </a:t>
            </a:r>
            <a:r>
              <a:rPr lang="en-IN" sz="2200" dirty="0">
                <a:latin typeface="+mj-lt"/>
              </a:rPr>
              <a:t>tag names are case </a:t>
            </a:r>
            <a:r>
              <a:rPr lang="en-IN" sz="2200" dirty="0" smtClean="0">
                <a:latin typeface="+mj-lt"/>
              </a:rPr>
              <a:t>insensitive, </a:t>
            </a:r>
            <a:r>
              <a:rPr lang="en-IN" sz="2200" dirty="0">
                <a:latin typeface="+mj-lt"/>
              </a:rPr>
              <a:t>they can written in uppercase, lowercase and even mixed, but best practice is to use lowercase</a:t>
            </a:r>
            <a:r>
              <a:rPr lang="en-IN" sz="2200" dirty="0" smtClean="0">
                <a:latin typeface="+mj-lt"/>
              </a:rPr>
              <a:t>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2200" dirty="0" smtClean="0">
              <a:latin typeface="+mj-lt"/>
            </a:endParaRPr>
          </a:p>
          <a:p>
            <a:pPr marL="34290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HTML5 Attributes: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>
                <a:latin typeface="+mj-lt"/>
              </a:rPr>
              <a:t>Elements may have some attributes which define certain properties of the element.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Some </a:t>
            </a:r>
            <a:r>
              <a:rPr lang="en-IN" sz="2200" dirty="0">
                <a:latin typeface="+mj-lt"/>
              </a:rPr>
              <a:t>attributes are global which can be used on any element (ex: class, id) while some are element specific (Ex: min, max etc.)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They </a:t>
            </a:r>
            <a:r>
              <a:rPr lang="en-IN" sz="2200" dirty="0">
                <a:latin typeface="+mj-lt"/>
              </a:rPr>
              <a:t>are defined as follows,</a:t>
            </a:r>
          </a:p>
          <a:p>
            <a:pPr marL="34290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2200" dirty="0" smtClean="0">
                <a:latin typeface="+mj-lt"/>
              </a:rPr>
              <a:t>	&lt;</a:t>
            </a:r>
            <a:r>
              <a:rPr lang="en-IN" sz="2200" dirty="0">
                <a:latin typeface="+mj-lt"/>
              </a:rPr>
              <a:t>div class="</a:t>
            </a:r>
            <a:r>
              <a:rPr lang="en-IN" sz="2200" dirty="0" err="1">
                <a:latin typeface="+mj-lt"/>
              </a:rPr>
              <a:t>className</a:t>
            </a:r>
            <a:r>
              <a:rPr lang="en-IN" sz="2200" dirty="0">
                <a:latin typeface="+mj-lt"/>
              </a:rPr>
              <a:t>"&gt;...&lt;/div&gt;</a:t>
            </a:r>
          </a:p>
          <a:p>
            <a:pPr marL="61722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These </a:t>
            </a:r>
            <a:r>
              <a:rPr lang="en-IN" sz="2200" dirty="0">
                <a:latin typeface="+mj-lt"/>
              </a:rPr>
              <a:t>are also case insensitive, but best practice is </a:t>
            </a:r>
            <a:r>
              <a:rPr lang="en-IN" sz="2200" dirty="0" smtClean="0">
                <a:latin typeface="+mj-lt"/>
              </a:rPr>
              <a:t>lowercase.</a:t>
            </a:r>
            <a:endParaRPr lang="en-US" sz="2200" dirty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61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6048672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>
                <a:latin typeface="+mj-lt"/>
              </a:rPr>
              <a:t>HTML5 Semantic Elements:</a:t>
            </a:r>
            <a:endParaRPr lang="en-US" sz="2200" dirty="0" smtClean="0">
              <a:latin typeface="+mj-lt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Section</a:t>
            </a:r>
            <a:r>
              <a:rPr lang="en-IN" sz="2200" dirty="0">
                <a:latin typeface="+mj-lt"/>
              </a:rPr>
              <a:t>: This tag represents a generic document or application section. It can be used together with h1-h6 to indicate the document structure.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Article</a:t>
            </a:r>
            <a:r>
              <a:rPr lang="en-IN" sz="2200" dirty="0">
                <a:latin typeface="+mj-lt"/>
              </a:rPr>
              <a:t>: This tag represents an independent piece of content of a document, such as a blog entry or newspaper article.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Aside</a:t>
            </a:r>
            <a:r>
              <a:rPr lang="en-IN" sz="2200" dirty="0">
                <a:latin typeface="+mj-lt"/>
              </a:rPr>
              <a:t>: This tag represents a piece of content that is only slightly related to the rest of the page.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Header</a:t>
            </a:r>
            <a:r>
              <a:rPr lang="en-IN" sz="2200" dirty="0">
                <a:latin typeface="+mj-lt"/>
              </a:rPr>
              <a:t>: This tag represents the header of a section.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Footer</a:t>
            </a:r>
            <a:r>
              <a:rPr lang="en-IN" sz="2200" dirty="0">
                <a:latin typeface="+mj-lt"/>
              </a:rPr>
              <a:t>: This tag represents a footer for a section and can contain information about the author, copyright information, et cetera.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err="1" smtClean="0">
                <a:latin typeface="+mj-lt"/>
              </a:rPr>
              <a:t>Nav</a:t>
            </a:r>
            <a:r>
              <a:rPr lang="en-IN" sz="2200" dirty="0">
                <a:latin typeface="+mj-lt"/>
              </a:rPr>
              <a:t>: This tag represents a section of the document intended for navigation.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Dialog</a:t>
            </a:r>
            <a:r>
              <a:rPr lang="en-IN" sz="2200" dirty="0">
                <a:latin typeface="+mj-lt"/>
              </a:rPr>
              <a:t>: This tag can be used to mark up a conversation.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IN" sz="2200" dirty="0" smtClean="0">
                <a:latin typeface="+mj-lt"/>
              </a:rPr>
              <a:t>Figure</a:t>
            </a:r>
            <a:r>
              <a:rPr lang="en-IN" sz="2200" dirty="0">
                <a:latin typeface="+mj-lt"/>
              </a:rPr>
              <a:t>: This tag can be used to associate a caption together with some embedded content, such as a graphic or video.</a:t>
            </a:r>
            <a:endParaRPr lang="en-US" sz="2200" dirty="0" smtClean="0">
              <a:latin typeface="+mj-lt"/>
            </a:endParaRP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640960" cy="6408712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 smtClean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200" dirty="0" smtClean="0">
              <a:latin typeface="+mj-lt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200" dirty="0" smtClean="0">
                <a:latin typeface="+mj-lt"/>
              </a:rPr>
              <a:t>HTML5 </a:t>
            </a:r>
            <a:r>
              <a:rPr lang="en-US" sz="2200" dirty="0">
                <a:latin typeface="+mj-lt"/>
              </a:rPr>
              <a:t>Attributes:</a:t>
            </a:r>
            <a:endParaRPr lang="en-US" sz="2200" dirty="0" smtClean="0">
              <a:latin typeface="+mj-lt"/>
            </a:endParaRP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IN" sz="1800" dirty="0">
                <a:latin typeface="+mj-lt"/>
              </a:rPr>
              <a:t>Below are list of the attributes which can be used on any tag (global attributes</a:t>
            </a:r>
            <a:r>
              <a:rPr lang="en-IN" sz="1800" dirty="0" smtClean="0">
                <a:latin typeface="+mj-lt"/>
              </a:rPr>
              <a:t>).</a:t>
            </a:r>
          </a:p>
          <a:p>
            <a:pPr marL="274320" lvl="2" indent="0">
              <a:spcBef>
                <a:spcPts val="58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6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90663"/>
              </p:ext>
            </p:extLst>
          </p:nvPr>
        </p:nvGraphicFramePr>
        <p:xfrm>
          <a:off x="251520" y="116632"/>
          <a:ext cx="8568951" cy="654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dirty="0">
                          <a:effectLst/>
                          <a:latin typeface="verdana"/>
                        </a:rPr>
                        <a:t>Attribute</a:t>
                      </a:r>
                      <a:endParaRPr lang="en-IN" sz="1200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dirty="0">
                          <a:effectLst/>
                          <a:latin typeface="verdana"/>
                        </a:rPr>
                        <a:t>Options</a:t>
                      </a:r>
                      <a:endParaRPr lang="en-IN" sz="1200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dirty="0">
                          <a:effectLst/>
                          <a:latin typeface="verdana"/>
                        </a:rPr>
                        <a:t>Function</a:t>
                      </a:r>
                      <a:endParaRPr lang="en-IN" sz="1200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latin typeface="verdana"/>
                        </a:rPr>
                        <a:t>accesskey</a:t>
                      </a:r>
                      <a:endParaRPr lang="en-IN" sz="1200" dirty="0"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User Defined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Specifies a keyboard shortcut to access an element.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align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right, left, center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Horizontally aligns tags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latin typeface="verdana"/>
                        </a:rPr>
                        <a:t>background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URL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Places an background image behind an element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bgcolor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numeric, hexidecimal, RGB values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Places a background color behind an element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latin typeface="verdana"/>
                        </a:rPr>
                        <a:t>class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User Defined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Classifies an element for use with Cascading Style Sheets.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contenteditable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true, false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Specifies if the user can edit the element's content or not.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contextmenu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Menu id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Specifies the context menu for an element.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data-XXXX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User Defined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Custom attributes. Authors of a HTML document can define their own attributes. Must start with "data-".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draggable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true,false, auto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Specifies whether or not a user is allowed to drag an element.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height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Numeric Value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Specifies the height of tables, images, or table cells.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hidden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hidden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Specifies whether element should be visible or not.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id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User Defined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Names an element for use with Cascading Style Sheets.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item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  <a:latin typeface="verdana"/>
                        </a:rPr>
                        <a:t>List of elements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latin typeface="verdana"/>
                        </a:rPr>
                        <a:t>Used to group elements.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5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257</TotalTime>
  <Words>2610</Words>
  <Application>Microsoft Office PowerPoint</Application>
  <PresentationFormat>On-screen Show (4:3)</PresentationFormat>
  <Paragraphs>397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Franklin Gothic Book</vt:lpstr>
      <vt:lpstr>Perpetua</vt:lpstr>
      <vt:lpstr>verdana</vt:lpstr>
      <vt:lpstr>Wingdings 2</vt:lpstr>
      <vt:lpstr>Equity</vt:lpstr>
      <vt:lpstr>HTML5</vt:lpstr>
      <vt:lpstr>What is HTML5?</vt:lpstr>
      <vt:lpstr>What’s new in HTML5?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admin</dc:creator>
  <cp:lastModifiedBy>Jasmira Fernandes</cp:lastModifiedBy>
  <cp:revision>130</cp:revision>
  <dcterms:created xsi:type="dcterms:W3CDTF">2014-12-15T01:26:14Z</dcterms:created>
  <dcterms:modified xsi:type="dcterms:W3CDTF">2015-06-26T08:11:40Z</dcterms:modified>
</cp:coreProperties>
</file>