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9" r:id="rId2"/>
    <p:sldId id="385" r:id="rId3"/>
    <p:sldId id="353" r:id="rId4"/>
    <p:sldId id="374" r:id="rId5"/>
    <p:sldId id="354" r:id="rId6"/>
    <p:sldId id="378" r:id="rId7"/>
    <p:sldId id="379" r:id="rId8"/>
    <p:sldId id="362" r:id="rId9"/>
    <p:sldId id="320" r:id="rId10"/>
    <p:sldId id="356" r:id="rId11"/>
    <p:sldId id="360" r:id="rId12"/>
    <p:sldId id="386" r:id="rId13"/>
    <p:sldId id="361" r:id="rId14"/>
    <p:sldId id="359" r:id="rId15"/>
    <p:sldId id="363" r:id="rId16"/>
    <p:sldId id="387" r:id="rId17"/>
    <p:sldId id="391" r:id="rId18"/>
    <p:sldId id="392" r:id="rId19"/>
    <p:sldId id="390" r:id="rId20"/>
    <p:sldId id="364" r:id="rId21"/>
    <p:sldId id="352" r:id="rId22"/>
    <p:sldId id="377" r:id="rId23"/>
    <p:sldId id="388" r:id="rId24"/>
    <p:sldId id="375" r:id="rId25"/>
    <p:sldId id="376" r:id="rId26"/>
    <p:sldId id="380" r:id="rId27"/>
    <p:sldId id="367" r:id="rId28"/>
    <p:sldId id="365" r:id="rId29"/>
    <p:sldId id="389" r:id="rId30"/>
    <p:sldId id="369" r:id="rId31"/>
    <p:sldId id="349" r:id="rId32"/>
    <p:sldId id="372" r:id="rId33"/>
    <p:sldId id="371" r:id="rId34"/>
    <p:sldId id="370" r:id="rId35"/>
  </p:sldIdLst>
  <p:sldSz cx="22860000" cy="12801600"/>
  <p:notesSz cx="6858000" cy="9144000"/>
  <p:defaultTextStyle>
    <a:defPPr>
      <a:defRPr lang="en-US"/>
    </a:defPPr>
    <a:lvl1pPr marL="0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0506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81012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21518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62024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02531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43037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83543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24049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3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5D5D5"/>
    <a:srgbClr val="4F81BD"/>
    <a:srgbClr val="ECEAEB"/>
    <a:srgbClr val="42A6EA"/>
    <a:srgbClr val="438A8E"/>
    <a:srgbClr val="D9D9D9"/>
    <a:srgbClr val="52ABAF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85258" autoAdjust="0"/>
  </p:normalViewPr>
  <p:slideViewPr>
    <p:cSldViewPr>
      <p:cViewPr varScale="1">
        <p:scale>
          <a:sx n="34" d="100"/>
          <a:sy n="34" d="100"/>
        </p:scale>
        <p:origin x="1332" y="138"/>
      </p:cViewPr>
      <p:guideLst>
        <p:guide orient="horz" pos="8063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C3B7-088C-4CC2-813C-7D99E3102A2A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29FD-E81A-4847-9F57-339FDC5E8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RCH – Reproductive</a:t>
            </a:r>
            <a:r>
              <a:rPr lang="en-US" baseline="0" dirty="0" smtClean="0"/>
              <a:t> and Child Health Care Program</a:t>
            </a:r>
          </a:p>
          <a:p>
            <a:r>
              <a:rPr lang="en-US" baseline="0" dirty="0" smtClean="0"/>
              <a:t>ICDS – Integrated Child Development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6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AWW -Angan Wadi Worker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6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AWW -Angan Wadi Worker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4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AWW -Angan Wadi Worker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7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36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2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4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6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7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14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6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00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0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2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5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5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5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9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AWW -Angan Wadi Worker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29FD-E81A-4847-9F57-339FDC5E87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976795"/>
            <a:ext cx="1943100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7254240"/>
            <a:ext cx="1600200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2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8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22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4620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0908" y="957159"/>
            <a:ext cx="11314905" cy="2038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6188" y="957159"/>
            <a:ext cx="33563720" cy="2038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34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752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8226214"/>
            <a:ext cx="19431000" cy="2542540"/>
          </a:xfrm>
        </p:spPr>
        <p:txBody>
          <a:bodyPr anchor="t"/>
          <a:lstStyle>
            <a:lvl1pPr algn="l">
              <a:defRPr sz="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5425866"/>
            <a:ext cx="19431000" cy="2800349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4050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8101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2151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6202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0253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64303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58354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524049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96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6189" y="5576993"/>
            <a:ext cx="22439313" cy="15767898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6501" y="5576993"/>
            <a:ext cx="22439313" cy="15767898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220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12658"/>
            <a:ext cx="2057400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865544"/>
            <a:ext cx="10100470" cy="1194222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506" indent="0">
              <a:buNone/>
              <a:defRPr sz="4100" b="1"/>
            </a:lvl2pPr>
            <a:lvl3pPr marL="1881012" indent="0">
              <a:buNone/>
              <a:defRPr sz="3700" b="1"/>
            </a:lvl3pPr>
            <a:lvl4pPr marL="2821518" indent="0">
              <a:buNone/>
              <a:defRPr sz="3300" b="1"/>
            </a:lvl4pPr>
            <a:lvl5pPr marL="3762024" indent="0">
              <a:buNone/>
              <a:defRPr sz="3300" b="1"/>
            </a:lvl5pPr>
            <a:lvl6pPr marL="4702531" indent="0">
              <a:buNone/>
              <a:defRPr sz="3300" b="1"/>
            </a:lvl6pPr>
            <a:lvl7pPr marL="5643037" indent="0">
              <a:buNone/>
              <a:defRPr sz="3300" b="1"/>
            </a:lvl7pPr>
            <a:lvl8pPr marL="6583543" indent="0">
              <a:buNone/>
              <a:defRPr sz="3300" b="1"/>
            </a:lvl8pPr>
            <a:lvl9pPr marL="7524049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4059766"/>
            <a:ext cx="10100470" cy="7375738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2865544"/>
            <a:ext cx="10104438" cy="1194222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506" indent="0">
              <a:buNone/>
              <a:defRPr sz="4100" b="1"/>
            </a:lvl2pPr>
            <a:lvl3pPr marL="1881012" indent="0">
              <a:buNone/>
              <a:defRPr sz="3700" b="1"/>
            </a:lvl3pPr>
            <a:lvl4pPr marL="2821518" indent="0">
              <a:buNone/>
              <a:defRPr sz="3300" b="1"/>
            </a:lvl4pPr>
            <a:lvl5pPr marL="3762024" indent="0">
              <a:buNone/>
              <a:defRPr sz="3300" b="1"/>
            </a:lvl5pPr>
            <a:lvl6pPr marL="4702531" indent="0">
              <a:buNone/>
              <a:defRPr sz="3300" b="1"/>
            </a:lvl6pPr>
            <a:lvl7pPr marL="5643037" indent="0">
              <a:buNone/>
              <a:defRPr sz="3300" b="1"/>
            </a:lvl7pPr>
            <a:lvl8pPr marL="6583543" indent="0">
              <a:buNone/>
              <a:defRPr sz="3300" b="1"/>
            </a:lvl8pPr>
            <a:lvl9pPr marL="7524049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4059766"/>
            <a:ext cx="10104438" cy="7375738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644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11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47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509693"/>
            <a:ext cx="7520783" cy="216916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5" y="509695"/>
            <a:ext cx="12779375" cy="10925811"/>
          </a:xfrm>
        </p:spPr>
        <p:txBody>
          <a:bodyPr/>
          <a:lstStyle>
            <a:lvl1pPr>
              <a:defRPr sz="6600"/>
            </a:lvl1pPr>
            <a:lvl2pPr>
              <a:defRPr sz="58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2" y="2678855"/>
            <a:ext cx="7520783" cy="8756651"/>
          </a:xfrm>
        </p:spPr>
        <p:txBody>
          <a:bodyPr/>
          <a:lstStyle>
            <a:lvl1pPr marL="0" indent="0">
              <a:buNone/>
              <a:defRPr sz="2900"/>
            </a:lvl1pPr>
            <a:lvl2pPr marL="940506" indent="0">
              <a:buNone/>
              <a:defRPr sz="2500"/>
            </a:lvl2pPr>
            <a:lvl3pPr marL="1881012" indent="0">
              <a:buNone/>
              <a:defRPr sz="2100"/>
            </a:lvl3pPr>
            <a:lvl4pPr marL="2821518" indent="0">
              <a:buNone/>
              <a:defRPr sz="1900"/>
            </a:lvl4pPr>
            <a:lvl5pPr marL="3762024" indent="0">
              <a:buNone/>
              <a:defRPr sz="1900"/>
            </a:lvl5pPr>
            <a:lvl6pPr marL="4702531" indent="0">
              <a:buNone/>
              <a:defRPr sz="1900"/>
            </a:lvl6pPr>
            <a:lvl7pPr marL="5643037" indent="0">
              <a:buNone/>
              <a:defRPr sz="1900"/>
            </a:lvl7pPr>
            <a:lvl8pPr marL="6583543" indent="0">
              <a:buNone/>
              <a:defRPr sz="1900"/>
            </a:lvl8pPr>
            <a:lvl9pPr marL="7524049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0873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8961121"/>
            <a:ext cx="13716000" cy="1057911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1143847"/>
            <a:ext cx="13716000" cy="7680960"/>
          </a:xfrm>
        </p:spPr>
        <p:txBody>
          <a:bodyPr/>
          <a:lstStyle>
            <a:lvl1pPr marL="0" indent="0">
              <a:buNone/>
              <a:defRPr sz="6600"/>
            </a:lvl1pPr>
            <a:lvl2pPr marL="940506" indent="0">
              <a:buNone/>
              <a:defRPr sz="5800"/>
            </a:lvl2pPr>
            <a:lvl3pPr marL="1881012" indent="0">
              <a:buNone/>
              <a:defRPr sz="4900"/>
            </a:lvl3pPr>
            <a:lvl4pPr marL="2821518" indent="0">
              <a:buNone/>
              <a:defRPr sz="4100"/>
            </a:lvl4pPr>
            <a:lvl5pPr marL="3762024" indent="0">
              <a:buNone/>
              <a:defRPr sz="4100"/>
            </a:lvl5pPr>
            <a:lvl6pPr marL="4702531" indent="0">
              <a:buNone/>
              <a:defRPr sz="4100"/>
            </a:lvl6pPr>
            <a:lvl7pPr marL="5643037" indent="0">
              <a:buNone/>
              <a:defRPr sz="4100"/>
            </a:lvl7pPr>
            <a:lvl8pPr marL="6583543" indent="0">
              <a:buNone/>
              <a:defRPr sz="4100"/>
            </a:lvl8pPr>
            <a:lvl9pPr marL="7524049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10019032"/>
            <a:ext cx="13716000" cy="1502409"/>
          </a:xfrm>
        </p:spPr>
        <p:txBody>
          <a:bodyPr/>
          <a:lstStyle>
            <a:lvl1pPr marL="0" indent="0">
              <a:buNone/>
              <a:defRPr sz="2900"/>
            </a:lvl1pPr>
            <a:lvl2pPr marL="940506" indent="0">
              <a:buNone/>
              <a:defRPr sz="2500"/>
            </a:lvl2pPr>
            <a:lvl3pPr marL="1881012" indent="0">
              <a:buNone/>
              <a:defRPr sz="2100"/>
            </a:lvl3pPr>
            <a:lvl4pPr marL="2821518" indent="0">
              <a:buNone/>
              <a:defRPr sz="1900"/>
            </a:lvl4pPr>
            <a:lvl5pPr marL="3762024" indent="0">
              <a:buNone/>
              <a:defRPr sz="1900"/>
            </a:lvl5pPr>
            <a:lvl6pPr marL="4702531" indent="0">
              <a:buNone/>
              <a:defRPr sz="1900"/>
            </a:lvl6pPr>
            <a:lvl7pPr marL="5643037" indent="0">
              <a:buNone/>
              <a:defRPr sz="1900"/>
            </a:lvl7pPr>
            <a:lvl8pPr marL="6583543" indent="0">
              <a:buNone/>
              <a:defRPr sz="1900"/>
            </a:lvl8pPr>
            <a:lvl9pPr marL="7524049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550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512658"/>
            <a:ext cx="20574000" cy="2133600"/>
          </a:xfrm>
          <a:prstGeom prst="rect">
            <a:avLst/>
          </a:prstGeom>
        </p:spPr>
        <p:txBody>
          <a:bodyPr vert="horz" lIns="188101" tIns="94051" rIns="188101" bIns="940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987041"/>
            <a:ext cx="20574000" cy="8448464"/>
          </a:xfrm>
          <a:prstGeom prst="rect">
            <a:avLst/>
          </a:prstGeom>
        </p:spPr>
        <p:txBody>
          <a:bodyPr vert="horz" lIns="188101" tIns="94051" rIns="188101" bIns="940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1865188"/>
            <a:ext cx="5334000" cy="681567"/>
          </a:xfrm>
          <a:prstGeom prst="rect">
            <a:avLst/>
          </a:prstGeom>
        </p:spPr>
        <p:txBody>
          <a:bodyPr vert="horz" lIns="188101" tIns="94051" rIns="188101" bIns="94051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CF5-8BE6-4978-9789-2F4D30B8DFF7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1865188"/>
            <a:ext cx="7239000" cy="681567"/>
          </a:xfrm>
          <a:prstGeom prst="rect">
            <a:avLst/>
          </a:prstGeom>
        </p:spPr>
        <p:txBody>
          <a:bodyPr vert="horz" lIns="188101" tIns="94051" rIns="188101" bIns="94051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1865188"/>
            <a:ext cx="5334000" cy="681567"/>
          </a:xfrm>
          <a:prstGeom prst="rect">
            <a:avLst/>
          </a:prstGeom>
        </p:spPr>
        <p:txBody>
          <a:bodyPr vert="horz" lIns="188101" tIns="94051" rIns="188101" bIns="94051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84EF-BF23-45A7-97C0-9C632049C3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" t="2609" r="1501" b="1204"/>
          <a:stretch>
            <a:fillRect/>
          </a:stretch>
        </p:blipFill>
        <p:spPr bwMode="auto">
          <a:xfrm>
            <a:off x="381000" y="289560"/>
            <a:ext cx="15900400" cy="12166600"/>
          </a:xfrm>
          <a:prstGeom prst="roundRect">
            <a:avLst>
              <a:gd name="adj" fmla="val 407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7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1881012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5380" indent="-705380" algn="l" defTabSz="1881012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8322" indent="-587816" algn="l" defTabSz="1881012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51265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771" indent="-470253" algn="l" defTabSz="1881012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32278" indent="-470253" algn="l" defTabSz="1881012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72784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90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053796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994302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0506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81012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21518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2024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02531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43037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83543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24049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050"/>
            <a:ext cx="23088600" cy="1280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00800" y="5257800"/>
            <a:ext cx="80010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Health Mon </a:t>
            </a:r>
            <a:endParaRPr lang="en-US" sz="8000" b="1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400800" y="2514600"/>
            <a:ext cx="732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Stake Holder’s Console </a:t>
            </a:r>
            <a:endParaRPr lang="en-US" sz="4400" b="1" u="sng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56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ASHA records, views the activities related to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Prenantal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Intranatal,Postnatal care of beneficiary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ASHA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ASHA Console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2377230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Conduct Survey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4200" y="2428743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Assessment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95425" y="5601633"/>
            <a:ext cx="4648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Vitals/ Investigations/Anthropometric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801474" y="5565521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Educate/Counsel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3999" y="8638540"/>
            <a:ext cx="4619625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SMS/Chats/Emails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772900" y="2324639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4187" y="8638540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34187" y="5587344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Scheduling/ Referral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3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ASHA maintains and views Reports/Registers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ASHA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905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ASHA Dashboard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866989"/>
            <a:ext cx="13716000" cy="977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Details of Beneficiaries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Health Survey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Women Health Record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Vitals, health data captured and treatment given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Immunization details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Details of Health Check up Camps conducted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Inventory record – Medications, instruments, disposables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training needs &amp; training provided to beneficiaries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trainings attended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referral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Eligible </a:t>
            </a:r>
            <a:r>
              <a:rPr lang="en-US" dirty="0"/>
              <a:t>couple register </a:t>
            </a: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dirty="0" smtClean="0"/>
              <a:t>ANC register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dirty="0" smtClean="0"/>
              <a:t>Infection </a:t>
            </a:r>
            <a:r>
              <a:rPr lang="it-IT" dirty="0"/>
              <a:t>(RTI/STI ) Register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High </a:t>
            </a:r>
            <a:r>
              <a:rPr lang="en-US" dirty="0"/>
              <a:t>risk pregnancy register </a:t>
            </a: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Janani </a:t>
            </a:r>
            <a:r>
              <a:rPr lang="en-US" dirty="0"/>
              <a:t>Suraksha Expenditure Register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Behavior </a:t>
            </a:r>
            <a:r>
              <a:rPr lang="en-US" dirty="0"/>
              <a:t>Change communication Register (BCC)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Sterilization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42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8242" y="0"/>
            <a:ext cx="14990957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68243" y="5634504"/>
            <a:ext cx="14990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9382" y="-1012"/>
            <a:ext cx="22392974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4F81B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0" y="5526460"/>
            <a:ext cx="10667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AWW- </a:t>
            </a:r>
            <a:r>
              <a:rPr lang="en-US" sz="48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Anganwadi</a:t>
            </a:r>
            <a:r>
              <a:rPr lang="en-US" sz="4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Worker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813" y="0"/>
            <a:ext cx="22392974" cy="5177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786137"/>
            <a:ext cx="14782799" cy="39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84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AWW records, views the activities related to 0 to 6yrs Children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AWW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AWW Console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2377230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Conduct Survey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4200" y="2428743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Assessment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95425" y="5601633"/>
            <a:ext cx="4648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Vitals/ Investigations/Anthropometric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624979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Educate/Counsel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772900" y="5530400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SMS/Chats/Emails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772900" y="2324639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52575" y="8483281"/>
            <a:ext cx="459105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4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AWW maintains and views Reports/Registers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AWW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AWW Dashboard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866989"/>
            <a:ext cx="13716000" cy="977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Details of Beneficiaries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Health Survey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Child Growth Record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Vitals, health data captured and treatment given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Immunization details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Details of Health Check up Camps conducted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Inventory record – Medications, instruments, disposables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training needs &amp; training provided to beneficiaries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trainings attended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Log of referral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Birth register </a:t>
            </a: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Child </a:t>
            </a:r>
            <a:r>
              <a:rPr lang="en-US" dirty="0"/>
              <a:t>death register </a:t>
            </a: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T.B </a:t>
            </a:r>
            <a:r>
              <a:rPr lang="en-US" dirty="0"/>
              <a:t>Register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Children </a:t>
            </a:r>
            <a:r>
              <a:rPr lang="en-US" dirty="0"/>
              <a:t>diseases </a:t>
            </a:r>
            <a:r>
              <a:rPr lang="en-US" dirty="0" smtClean="0"/>
              <a:t>register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Expenditure </a:t>
            </a:r>
            <a:r>
              <a:rPr lang="en-US" dirty="0"/>
              <a:t>Register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Vitamin A,D ..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61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AWW views Dashboard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AWW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AWW Dashboard- Child Growth 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28850"/>
            <a:ext cx="14401800" cy="89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8242" y="0"/>
            <a:ext cx="14990957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68243" y="5634504"/>
            <a:ext cx="14990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230600" y="5410200"/>
            <a:ext cx="6429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Care Coordinator – Mr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Liam Jackson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Liam 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Jackson is a care coordinator who is involved in managing Diabetes patients.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36981" y="5410200"/>
            <a:ext cx="6492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ANM- Auxiliary Nurse Midwifery 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9382" y="-1012"/>
            <a:ext cx="22392974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4F81B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4" name="TextBox 23"/>
          <p:cNvSpPr txBox="1"/>
          <p:nvPr/>
        </p:nvSpPr>
        <p:spPr>
          <a:xfrm>
            <a:off x="2121167" y="5410200"/>
            <a:ext cx="18524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Auxiliary Nurse Midwifery 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7813" y="0"/>
            <a:ext cx="22392974" cy="5177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4912520" y="366194"/>
            <a:ext cx="13639800" cy="444491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2208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ANM records, views the activities of Patient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ANM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ANM Console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6800" y="2295375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Assessment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15700" y="2291786"/>
            <a:ext cx="4648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Investigations/Immunizations /Vitals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6800" y="5388739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Educate/Counsel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663362" y="5325409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SMS/Chats/Emails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2267003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6800" y="7960225"/>
            <a:ext cx="459105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91275" y="5325409"/>
            <a:ext cx="459105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6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AWW maintains and views Reports/Registers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AWW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ANM Dashboard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866989"/>
            <a:ext cx="13716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Details of Beneficiaries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Immunization details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Health Checkup registers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Birth /Death Registers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Trainings to AWW, ASHA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Team Huddle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Medication ,Vitamins , instruments inventory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4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8242" y="0"/>
            <a:ext cx="14990957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68243" y="5634504"/>
            <a:ext cx="14990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230600" y="5410200"/>
            <a:ext cx="6429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Care Coordinator – Mr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Liam Jackson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Liam 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Jackson is a care coordinator who is involved in managing Diabetes patients.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36981" y="5410200"/>
            <a:ext cx="6492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ANM- Auxiliary Nurse Midwifery 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9382" y="-1012"/>
            <a:ext cx="22392974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4F81B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4" name="TextBox 23"/>
          <p:cNvSpPr txBox="1"/>
          <p:nvPr/>
        </p:nvSpPr>
        <p:spPr>
          <a:xfrm>
            <a:off x="2121167" y="5410200"/>
            <a:ext cx="18524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Medical Officer /Consultant/Specialist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7813" y="0"/>
            <a:ext cx="22392974" cy="5177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0" name="Rectangle 9"/>
          <p:cNvSpPr/>
          <p:nvPr/>
        </p:nvSpPr>
        <p:spPr>
          <a:xfrm>
            <a:off x="3657600" y="863991"/>
            <a:ext cx="13494328" cy="342659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5808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8242" y="0"/>
            <a:ext cx="14990957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68243" y="5634504"/>
            <a:ext cx="14990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230600" y="5410200"/>
            <a:ext cx="6429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Care Coordinator – Mr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Liam Jackson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Liam 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Jackson is a care coordinator who is involved in managing Diabetes patients.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36981" y="5410200"/>
            <a:ext cx="6492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ANM- Auxiliary Nurse Midwifery 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644" y="0"/>
            <a:ext cx="22722356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4F81B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4" name="TextBox 23"/>
          <p:cNvSpPr txBox="1"/>
          <p:nvPr/>
        </p:nvSpPr>
        <p:spPr>
          <a:xfrm>
            <a:off x="2481413" y="5552281"/>
            <a:ext cx="18524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Block level / District Health Officer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644" y="73983"/>
            <a:ext cx="22722355" cy="5177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0" name="Rectangle 9"/>
          <p:cNvSpPr/>
          <p:nvPr/>
        </p:nvSpPr>
        <p:spPr>
          <a:xfrm>
            <a:off x="3494529" y="233197"/>
            <a:ext cx="5192271" cy="464923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50" y="319077"/>
            <a:ext cx="5715000" cy="453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32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MO/Consultant records, views the diagnosis , treatment and trends of beneficiaries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MO/Consultant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MO/Consultant Console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2377230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Patients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4200" y="2428743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Gaps of Care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95425" y="5601633"/>
            <a:ext cx="4648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572387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SMS/Chats/Emails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772900" y="2324639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95425" y="8496830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991975" y="5530400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04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Consultant/MO views all the information which includes Demographics, Conditions, Current Medications, assessments completed, etc.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She can also view the ‘Care Plan Goals’ and ‘Appointments’ created for 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Medication Reconciliation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524000"/>
            <a:ext cx="13318435" cy="10210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6611600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 Reconciliation of My Patients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62800" y="15240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1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Consultant/MO views all the Program level, Patient level  compliances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40175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Compliances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6611600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Compliances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62800" y="15240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3" y="2106662"/>
            <a:ext cx="14887573" cy="8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8242" y="0"/>
            <a:ext cx="14990957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68243" y="5634504"/>
            <a:ext cx="14990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230600" y="5410200"/>
            <a:ext cx="6429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Care Coordinator – Mr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Liam Jackson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Liam </a:t>
            </a: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Jackson is a care coordinator who is involved in managing Diabetes patients.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36981" y="5410200"/>
            <a:ext cx="6492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ANM- Auxiliary Nurse Midwifery 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9382" y="-1012"/>
            <a:ext cx="22392974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4F81B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4" name="TextBox 23"/>
          <p:cNvSpPr txBox="1"/>
          <p:nvPr/>
        </p:nvSpPr>
        <p:spPr>
          <a:xfrm>
            <a:off x="2121167" y="5410200"/>
            <a:ext cx="18524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Patient – Pregnant Women and Child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7813" y="0"/>
            <a:ext cx="22392974" cy="5177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8" name="Rectangle 27"/>
          <p:cNvSpPr/>
          <p:nvPr/>
        </p:nvSpPr>
        <p:spPr>
          <a:xfrm>
            <a:off x="2397351" y="663007"/>
            <a:ext cx="18974107" cy="413128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260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200" y="1909062"/>
            <a:ext cx="57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Patient Logs into HealthMon App</a:t>
            </a:r>
          </a:p>
        </p:txBody>
      </p:sp>
      <p:sp>
        <p:nvSpPr>
          <p:cNvPr id="2" name="Rectangle 1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Patient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Console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5765443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Alerts/SMS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010900" y="2598322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 Links Audio, Video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509227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Tasks/Calendar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53150" y="2598322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Care Plan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29350" y="5732995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Health Reports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134725" y="5765443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88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Patient records, views Tasks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Patient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3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View – Tasks (Kick Count of Baby)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43000"/>
            <a:ext cx="11520487" cy="11876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2600" y="2667000"/>
            <a:ext cx="4038600" cy="66916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Prabhadevi Sapkal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12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Patient gets alerts/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sms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case of any discrepancy found or follow up  or if any new education link is made available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Patient Console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3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View Notification/SMS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05200" y="1905000"/>
            <a:ext cx="8763000" cy="10210800"/>
            <a:chOff x="602412" y="0"/>
            <a:chExt cx="7001663" cy="13716001"/>
          </a:xfrm>
        </p:grpSpPr>
        <p:pic>
          <p:nvPicPr>
            <p:cNvPr id="14" name="04a-missed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02412" y="0"/>
              <a:ext cx="7001663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201" y="1852245"/>
              <a:ext cx="5655022" cy="10058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379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Consultant/MO views all the information which includes Demographics, Conditions, Current Medications, BP, Hb, Glucose level monitoring, </a:t>
            </a:r>
            <a:r>
              <a:rPr lang="en-US" sz="3600" dirty="0" smtClean="0">
                <a:solidFill>
                  <a:schemeClr val="bg1"/>
                </a:solidFill>
              </a:rPr>
              <a:t>BMI, HbA1C 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etc..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BP Trends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6611600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  </a:t>
            </a:r>
            <a:r>
              <a:rPr lang="en-US" dirty="0"/>
              <a:t>T</a:t>
            </a:r>
            <a:r>
              <a:rPr lang="en-US" dirty="0" smtClean="0"/>
              <a:t>rends Monitoring of Patients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62800" y="15240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15240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26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MO/Consultant views Dashboard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MO/Consultant Portal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MO/Consultant  Dashboard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866989"/>
            <a:ext cx="14935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% of Enrolled </a:t>
            </a:r>
            <a:r>
              <a:rPr lang="en-US" dirty="0" smtClean="0"/>
              <a:t>Beneficiaries – Age wise, diagnosis wise 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% drop outs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Performance/ Health Status of Beneficiaries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Missed records- Immunization, Medications, Check ups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MTP trends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High risk patients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Referral cases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Birth Records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Death Records</a:t>
            </a:r>
          </a:p>
        </p:txBody>
      </p:sp>
    </p:spTree>
    <p:extLst>
      <p:ext uri="{BB962C8B-B14F-4D97-AF65-F5344CB8AC3E}">
        <p14:creationId xmlns:p14="http://schemas.microsoft.com/office/powerpoint/2010/main" val="196053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MO/Consultant views Dashboard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3634254"/>
            <a:ext cx="16611597" cy="40005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Mockups </a:t>
            </a:r>
            <a:endParaRPr lang="en-US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08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3065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DHO looks at looks at all the information related to the RCH Program run in Ghodegaon – Maharashtra EAST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DHO Portal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DHO </a:t>
            </a:r>
            <a:r>
              <a:rPr lang="en-US" smtClean="0"/>
              <a:t> Console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2377230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RCH Program Trends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4200" y="2428743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ICDS Program Trends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4000" y="5524502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Stake holders Performance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634504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43050" y="8781777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SMS/Chats/Emails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34200" y="8563369"/>
            <a:ext cx="4267200" cy="20241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3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Stake holders logs into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HelathMon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Login  Screen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12649200" cy="948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73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-142875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Stakeholders views the list of patients enrolled in the program and assigned to him.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Enrolled Patients Screen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62" y="2514600"/>
            <a:ext cx="13696076" cy="9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List and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54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601" y="1524000"/>
            <a:ext cx="6248399" cy="114061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Stake holder records &amp; views  Patient details in the App – Demographics , Vitals, Diagnosis, Treatment 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Patient Details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Details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41806"/>
            <a:ext cx="13411200" cy="976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472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Stake holder captures Vitals with the help of medical devices into 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Vitals Recording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Vitals Recording – POC Device Integration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43604"/>
            <a:ext cx="9677400" cy="937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79" y="2415054"/>
            <a:ext cx="5216122" cy="90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24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838200"/>
            <a:ext cx="22860003" cy="1386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6898" y="4267200"/>
            <a:ext cx="1150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</a:t>
            </a:r>
            <a:r>
              <a:rPr lang="en-US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!</a:t>
            </a:r>
            <a:endParaRPr lang="en-US" sz="6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34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DHO looks at looks at all the information related to the ICDS Program run in Ghodegaon – Maharashtra EAST for specified duration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DHO Portal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Malnutrition Dashboard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886" y="5745955"/>
            <a:ext cx="923330" cy="31608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% of Malnutritious Children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48" y="1946555"/>
            <a:ext cx="14401800" cy="89084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72674" y="1905000"/>
            <a:ext cx="13900727" cy="4572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Maternal mortality dashboard </a:t>
            </a:r>
          </a:p>
          <a:p>
            <a:pPr marL="742950" indent="-7429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Percentage of women who died</a:t>
            </a:r>
          </a:p>
          <a:p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599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DHO looks at all the RCH program trends related to the RCH Program run in Ghodegaon – Maharashtra EAST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DHO Portal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Maternal Anemia and Iron Deficiency Trend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150876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0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Consultant/MO views all the Program level, Stake holder level compliances / performance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40175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Performance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6611600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AHA/AWW/ANM Performance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62800" y="15240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3" y="1524000"/>
            <a:ext cx="16154399" cy="10267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415809"/>
            <a:ext cx="49530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ASHA / AWW/ANM 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8589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66116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DHO view Program  Performance – Duration , Area wise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40175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Performance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6611600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Performance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62800" y="15240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38236"/>
            <a:ext cx="13820775" cy="8896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9922" y="3419241"/>
            <a:ext cx="4751453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Pre natal Care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0478" y="3336124"/>
            <a:ext cx="6203818" cy="18004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Anaemia,Malnutrition management of Children - 0 to 6yrs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7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" y="-1066800"/>
            <a:ext cx="16611600" cy="138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11601" y="0"/>
            <a:ext cx="6248399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4504"/>
            <a:ext cx="1661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40199" y="1905000"/>
            <a:ext cx="5791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DHO views performance of the Program as well as Stake holders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1600" y="0"/>
            <a:ext cx="6248400" cy="1524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DHO Portal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0"/>
            <a:ext cx="16611597" cy="1143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DHO  Dashboard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866989"/>
            <a:ext cx="1493520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% of Enrolled Beneficiaries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% drop outs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Performance of Stake holders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Performance of the Program – Area wise , Age group </a:t>
            </a:r>
            <a:r>
              <a:rPr lang="en-US" dirty="0" smtClean="0"/>
              <a:t>wise, Period wise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Inventory Trends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Expenditure – Program wise, Area wise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Percentage </a:t>
            </a:r>
            <a:r>
              <a:rPr lang="en-US" dirty="0"/>
              <a:t>of avoidable maternal deaths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Percentage of maternal deaths due to the third delay (i.e. delay in receiving adequate treatment at a health facility)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Percentage of maternal deaths that occurred in women not scheduled for antenatal </a:t>
            </a:r>
            <a:r>
              <a:rPr lang="en-US" dirty="0" smtClean="0"/>
              <a:t>care</a:t>
            </a:r>
          </a:p>
        </p:txBody>
      </p:sp>
    </p:spTree>
    <p:extLst>
      <p:ext uri="{BB962C8B-B14F-4D97-AF65-F5344CB8AC3E}">
        <p14:creationId xmlns:p14="http://schemas.microsoft.com/office/powerpoint/2010/main" val="3222801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8242" y="0"/>
            <a:ext cx="14990957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68243" y="5634504"/>
            <a:ext cx="14990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36981" y="5410200"/>
            <a:ext cx="6492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ANM- Auxiliary Nurse Midwifery 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762002" y="19050"/>
            <a:ext cx="23622001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4F81B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7050" y="5391150"/>
            <a:ext cx="19783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ASHA – Accredited Social Health Activist</a:t>
            </a:r>
          </a:p>
          <a:p>
            <a:pPr algn="ctr"/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762001" y="-19050"/>
            <a:ext cx="23599313" cy="5177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0285" y="199022"/>
            <a:ext cx="20201918" cy="486819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908234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30931</TotalTime>
  <Words>1044</Words>
  <Application>Microsoft Office PowerPoint</Application>
  <PresentationFormat>Custom</PresentationFormat>
  <Paragraphs>255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Karnik;shruti_deshpande1@persistent.co.in</dc:creator>
  <cp:lastModifiedBy>Priti Rahalkar</cp:lastModifiedBy>
  <cp:revision>881</cp:revision>
  <dcterms:created xsi:type="dcterms:W3CDTF">2013-08-27T13:52:51Z</dcterms:created>
  <dcterms:modified xsi:type="dcterms:W3CDTF">2016-02-02T15:32:03Z</dcterms:modified>
</cp:coreProperties>
</file>