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72" r:id="rId3"/>
    <p:sldId id="309" r:id="rId4"/>
    <p:sldId id="292" r:id="rId5"/>
    <p:sldId id="293" r:id="rId6"/>
    <p:sldId id="304" r:id="rId7"/>
    <p:sldId id="305" r:id="rId8"/>
    <p:sldId id="306" r:id="rId9"/>
    <p:sldId id="310" r:id="rId10"/>
    <p:sldId id="311" r:id="rId11"/>
    <p:sldId id="296" r:id="rId12"/>
    <p:sldId id="302" r:id="rId13"/>
    <p:sldId id="297" r:id="rId14"/>
    <p:sldId id="308" r:id="rId15"/>
    <p:sldId id="307" r:id="rId16"/>
    <p:sldId id="301" r:id="rId17"/>
    <p:sldId id="303" r:id="rId18"/>
    <p:sldId id="285" r:id="rId19"/>
    <p:sldId id="287" r:id="rId20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2" autoAdjust="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9A513-FB53-4641-9372-427D5C06BD0F}" type="doc">
      <dgm:prSet loTypeId="urn:microsoft.com/office/officeart/2008/layout/PictureStrips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5D7564E-1947-4E70-9133-2A489EB2749A}">
      <dgm:prSet custT="1"/>
      <dgm:spPr/>
      <dgm:t>
        <a:bodyPr/>
        <a:lstStyle/>
        <a:p>
          <a:pPr algn="ctr" rtl="0"/>
          <a:r>
            <a:rPr lang="en-US" sz="2000" b="0" kern="1200" dirty="0" smtClean="0">
              <a:latin typeface="Arial Rounded MT Bold" panose="020F0704030504030204" pitchFamily="34" charset="0"/>
              <a:ea typeface="ＭＳ Ｐゴシック" pitchFamily="-112" charset="-128"/>
              <a:cs typeface="ＭＳ Ｐゴシック" pitchFamily="-112" charset="-128"/>
            </a:rPr>
            <a:t>ASHA/AWW</a:t>
          </a:r>
        </a:p>
      </dgm:t>
    </dgm:pt>
    <dgm:pt modelId="{BE533772-8F2E-4C1D-B914-32C653D8DED2}" type="parTrans" cxnId="{6525640C-07F1-44D3-B303-1B713416AB16}">
      <dgm:prSet/>
      <dgm:spPr/>
      <dgm:t>
        <a:bodyPr/>
        <a:lstStyle/>
        <a:p>
          <a:endParaRPr lang="en-US" sz="1400" b="0">
            <a:latin typeface="Arial Rounded MT Bold" panose="020F0704030504030204" pitchFamily="34" charset="0"/>
          </a:endParaRPr>
        </a:p>
      </dgm:t>
    </dgm:pt>
    <dgm:pt modelId="{3B444BA9-E81E-4C58-A2ED-8BAE66BA2CB7}" type="sibTrans" cxnId="{6525640C-07F1-44D3-B303-1B713416AB16}">
      <dgm:prSet/>
      <dgm:spPr/>
      <dgm:t>
        <a:bodyPr/>
        <a:lstStyle/>
        <a:p>
          <a:endParaRPr lang="en-US" sz="1400" b="0">
            <a:latin typeface="Arial Rounded MT Bold" panose="020F0704030504030204" pitchFamily="34" charset="0"/>
          </a:endParaRPr>
        </a:p>
      </dgm:t>
    </dgm:pt>
    <dgm:pt modelId="{28FB55EA-478F-473C-BBE9-8EC9850EB908}">
      <dgm:prSet custT="1"/>
      <dgm:spPr/>
      <dgm:t>
        <a:bodyPr/>
        <a:lstStyle/>
        <a:p>
          <a:pPr algn="ctr" rtl="0"/>
          <a:r>
            <a:rPr lang="en-US" sz="2000" b="0" kern="1200" dirty="0" smtClean="0">
              <a:latin typeface="Arial Rounded MT Bold" panose="020F0704030504030204" pitchFamily="34" charset="0"/>
              <a:ea typeface="ＭＳ Ｐゴシック" pitchFamily="-112" charset="-128"/>
              <a:cs typeface="ＭＳ Ｐゴシック" pitchFamily="-112" charset="-128"/>
            </a:rPr>
            <a:t>Admin Console</a:t>
          </a:r>
        </a:p>
      </dgm:t>
    </dgm:pt>
    <dgm:pt modelId="{B0CDC0DB-28C8-4C05-B788-57201B517356}" type="parTrans" cxnId="{BCA00CB3-48A4-4C8C-A168-D59BFC8A7838}">
      <dgm:prSet/>
      <dgm:spPr/>
      <dgm:t>
        <a:bodyPr/>
        <a:lstStyle/>
        <a:p>
          <a:endParaRPr lang="en-US" sz="1400" b="0">
            <a:latin typeface="Arial Rounded MT Bold" panose="020F0704030504030204" pitchFamily="34" charset="0"/>
          </a:endParaRPr>
        </a:p>
      </dgm:t>
    </dgm:pt>
    <dgm:pt modelId="{813E0D94-2FBE-4890-BB97-82A96DDA80E5}" type="sibTrans" cxnId="{BCA00CB3-48A4-4C8C-A168-D59BFC8A7838}">
      <dgm:prSet/>
      <dgm:spPr/>
      <dgm:t>
        <a:bodyPr/>
        <a:lstStyle/>
        <a:p>
          <a:endParaRPr lang="en-US" sz="1400" b="0">
            <a:latin typeface="Arial Rounded MT Bold" panose="020F0704030504030204" pitchFamily="34" charset="0"/>
          </a:endParaRPr>
        </a:p>
      </dgm:t>
    </dgm:pt>
    <dgm:pt modelId="{3D2BE6E6-165B-47FA-B365-D1164CC3EC96}">
      <dgm:prSet custT="1"/>
      <dgm:spPr/>
      <dgm:t>
        <a:bodyPr/>
        <a:lstStyle/>
        <a:p>
          <a:pPr algn="ctr"/>
          <a:r>
            <a:rPr lang="en-US" sz="2000" b="0" kern="1200" dirty="0" smtClean="0">
              <a:latin typeface="Arial Rounded MT Bold" panose="020F0704030504030204" pitchFamily="34" charset="0"/>
              <a:ea typeface="ＭＳ Ｐゴシック" pitchFamily="-112" charset="-128"/>
              <a:cs typeface="ＭＳ Ｐゴシック" pitchFamily="-112" charset="-128"/>
            </a:rPr>
            <a:t>Health Officer</a:t>
          </a:r>
        </a:p>
      </dgm:t>
    </dgm:pt>
    <dgm:pt modelId="{FC495B07-8290-4CF6-A332-F2DEAED05D34}" type="parTrans" cxnId="{16451C07-0357-4E4C-970B-87F89355B519}">
      <dgm:prSet/>
      <dgm:spPr/>
      <dgm:t>
        <a:bodyPr/>
        <a:lstStyle/>
        <a:p>
          <a:endParaRPr lang="en-US" sz="1600">
            <a:latin typeface="Arial Rounded MT Bold" panose="020F0704030504030204" pitchFamily="34" charset="0"/>
          </a:endParaRPr>
        </a:p>
      </dgm:t>
    </dgm:pt>
    <dgm:pt modelId="{ABCF3C47-737C-481C-9C5C-621E1EDBD71F}" type="sibTrans" cxnId="{16451C07-0357-4E4C-970B-87F89355B519}">
      <dgm:prSet/>
      <dgm:spPr/>
      <dgm:t>
        <a:bodyPr/>
        <a:lstStyle/>
        <a:p>
          <a:endParaRPr lang="en-US" sz="1600">
            <a:latin typeface="Arial Rounded MT Bold" panose="020F0704030504030204" pitchFamily="34" charset="0"/>
          </a:endParaRPr>
        </a:p>
      </dgm:t>
    </dgm:pt>
    <dgm:pt modelId="{0907D958-D3EE-4371-A472-6DF460E8FF46}">
      <dgm:prSet custT="1"/>
      <dgm:spPr/>
      <dgm:t>
        <a:bodyPr/>
        <a:lstStyle/>
        <a:p>
          <a:pPr algn="ctr" rtl="0"/>
          <a:r>
            <a:rPr lang="en-US" sz="2000" b="0" kern="1200" dirty="0" smtClean="0">
              <a:latin typeface="Arial Rounded MT Bold" panose="020F0704030504030204" pitchFamily="34" charset="0"/>
              <a:ea typeface="ＭＳ Ｐゴシック" pitchFamily="-112" charset="-128"/>
              <a:cs typeface="ＭＳ Ｐゴシック" pitchFamily="-112" charset="-128"/>
            </a:rPr>
            <a:t>Specialist Console</a:t>
          </a:r>
        </a:p>
      </dgm:t>
    </dgm:pt>
    <dgm:pt modelId="{5CA81398-2E2E-4AEA-A9D3-47FFCAF51625}" type="parTrans" cxnId="{9E552A69-800C-418A-AB8E-A3E4A4ACFCEF}">
      <dgm:prSet/>
      <dgm:spPr/>
      <dgm:t>
        <a:bodyPr/>
        <a:lstStyle/>
        <a:p>
          <a:endParaRPr lang="en-US"/>
        </a:p>
      </dgm:t>
    </dgm:pt>
    <dgm:pt modelId="{5D7B7181-B7CA-4702-81B5-A30BBE351892}" type="sibTrans" cxnId="{9E552A69-800C-418A-AB8E-A3E4A4ACFCEF}">
      <dgm:prSet/>
      <dgm:spPr/>
      <dgm:t>
        <a:bodyPr/>
        <a:lstStyle/>
        <a:p>
          <a:endParaRPr lang="en-US"/>
        </a:p>
      </dgm:t>
    </dgm:pt>
    <dgm:pt modelId="{AAB26BD0-5DBD-404E-85FA-8C7AE9DE9E86}">
      <dgm:prSet custT="1"/>
      <dgm:spPr/>
      <dgm:t>
        <a:bodyPr/>
        <a:lstStyle/>
        <a:p>
          <a:pPr algn="ctr"/>
          <a:r>
            <a:rPr lang="en-US" sz="2000" b="0" kern="1200" dirty="0" smtClean="0">
              <a:latin typeface="Arial Rounded MT Bold" panose="020F0704030504030204" pitchFamily="34" charset="0"/>
              <a:ea typeface="ＭＳ Ｐゴシック" pitchFamily="-112" charset="-128"/>
              <a:cs typeface="ＭＳ Ｐゴシック" pitchFamily="-112" charset="-128"/>
            </a:rPr>
            <a:t>ANM/MO</a:t>
          </a:r>
        </a:p>
      </dgm:t>
    </dgm:pt>
    <dgm:pt modelId="{DEF86BAA-5D92-41F2-94FA-EF504FF77EB8}" type="sibTrans" cxnId="{99109C07-AB8D-4611-8641-83370E65C1C7}">
      <dgm:prSet/>
      <dgm:spPr/>
      <dgm:t>
        <a:bodyPr/>
        <a:lstStyle/>
        <a:p>
          <a:endParaRPr lang="en-US" sz="1600">
            <a:latin typeface="Arial Rounded MT Bold" panose="020F0704030504030204" pitchFamily="34" charset="0"/>
          </a:endParaRPr>
        </a:p>
      </dgm:t>
    </dgm:pt>
    <dgm:pt modelId="{082CB94C-656F-43D0-A00E-51AC66FFC8F5}" type="parTrans" cxnId="{99109C07-AB8D-4611-8641-83370E65C1C7}">
      <dgm:prSet/>
      <dgm:spPr/>
      <dgm:t>
        <a:bodyPr/>
        <a:lstStyle/>
        <a:p>
          <a:endParaRPr lang="en-US" sz="1600">
            <a:latin typeface="Arial Rounded MT Bold" panose="020F0704030504030204" pitchFamily="34" charset="0"/>
          </a:endParaRPr>
        </a:p>
      </dgm:t>
    </dgm:pt>
    <dgm:pt modelId="{CC5D41C4-D9B8-4DA4-9832-B81424DC4A19}">
      <dgm:prSet custT="1"/>
      <dgm:spPr/>
      <dgm:t>
        <a:bodyPr/>
        <a:lstStyle/>
        <a:p>
          <a:pPr algn="ctr"/>
          <a:r>
            <a:rPr lang="en-US" sz="2000" b="0" kern="1200" dirty="0" smtClean="0">
              <a:latin typeface="Arial Rounded MT Bold" panose="020F0704030504030204" pitchFamily="34" charset="0"/>
              <a:ea typeface="ＭＳ Ｐゴシック" pitchFamily="-112" charset="-128"/>
              <a:cs typeface="ＭＳ Ｐゴシック" pitchFamily="-112" charset="-128"/>
            </a:rPr>
            <a:t>Patient</a:t>
          </a:r>
        </a:p>
      </dgm:t>
    </dgm:pt>
    <dgm:pt modelId="{4C017F68-CC6E-4E3E-9724-3EA3EE65A695}" type="parTrans" cxnId="{8FA3C01C-98B1-4BE0-AE00-709744B55514}">
      <dgm:prSet/>
      <dgm:spPr/>
      <dgm:t>
        <a:bodyPr/>
        <a:lstStyle/>
        <a:p>
          <a:endParaRPr lang="en-US"/>
        </a:p>
      </dgm:t>
    </dgm:pt>
    <dgm:pt modelId="{B63937D5-FE29-4F96-B166-D8774DE527AE}" type="sibTrans" cxnId="{8FA3C01C-98B1-4BE0-AE00-709744B55514}">
      <dgm:prSet/>
      <dgm:spPr/>
      <dgm:t>
        <a:bodyPr/>
        <a:lstStyle/>
        <a:p>
          <a:endParaRPr lang="en-US"/>
        </a:p>
      </dgm:t>
    </dgm:pt>
    <dgm:pt modelId="{5A124700-E78B-4655-B7EA-3D02800EAD8E}" type="pres">
      <dgm:prSet presAssocID="{3C69A513-FB53-4641-9372-427D5C06BD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46EBB-4BFB-4B8F-91B6-82BFE99991D9}" type="pres">
      <dgm:prSet presAssocID="{A5D7564E-1947-4E70-9133-2A489EB2749A}" presName="composite" presStyleCnt="0"/>
      <dgm:spPr/>
      <dgm:t>
        <a:bodyPr/>
        <a:lstStyle/>
        <a:p>
          <a:endParaRPr lang="en-US"/>
        </a:p>
      </dgm:t>
    </dgm:pt>
    <dgm:pt modelId="{FAD41C5E-FBD2-4D2F-9895-87F9A996E22D}" type="pres">
      <dgm:prSet presAssocID="{A5D7564E-1947-4E70-9133-2A489EB2749A}" presName="rect1" presStyleLbl="trAlignAcc1" presStyleIdx="0" presStyleCnt="6" custScaleX="84158" custScaleY="73812" custLinFactNeighborX="-6878" custLinFactNeighborY="-5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46B27-9193-4E50-9D0D-A3233062D9A7}" type="pres">
      <dgm:prSet presAssocID="{A5D7564E-1947-4E70-9133-2A489EB2749A}" presName="rect2" presStyleLbl="fgImgPlace1" presStyleIdx="0" presStyleCnt="6" custScaleX="117796" custScaleY="61449" custLinFactNeighborX="-324" custLinFactNeighborY="471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C0601BE-73D3-40F8-AF35-D6EFC9C58851}" type="pres">
      <dgm:prSet presAssocID="{3B444BA9-E81E-4C58-A2ED-8BAE66BA2CB7}" presName="sibTrans" presStyleCnt="0"/>
      <dgm:spPr/>
      <dgm:t>
        <a:bodyPr/>
        <a:lstStyle/>
        <a:p>
          <a:endParaRPr lang="en-US"/>
        </a:p>
      </dgm:t>
    </dgm:pt>
    <dgm:pt modelId="{7CCC2036-F211-4ED7-9BC3-48D9CF555701}" type="pres">
      <dgm:prSet presAssocID="{AAB26BD0-5DBD-404E-85FA-8C7AE9DE9E86}" presName="composite" presStyleCnt="0"/>
      <dgm:spPr/>
      <dgm:t>
        <a:bodyPr/>
        <a:lstStyle/>
        <a:p>
          <a:endParaRPr lang="en-US"/>
        </a:p>
      </dgm:t>
    </dgm:pt>
    <dgm:pt modelId="{5FA116CF-D370-4A7B-95B4-F33E41B58CD0}" type="pres">
      <dgm:prSet presAssocID="{AAB26BD0-5DBD-404E-85FA-8C7AE9DE9E86}" presName="rect1" presStyleLbl="trAlignAcc1" presStyleIdx="1" presStyleCnt="6" custScaleX="78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CF442-FF42-409D-BC7E-26EB46CB0D05}" type="pres">
      <dgm:prSet presAssocID="{AAB26BD0-5DBD-404E-85FA-8C7AE9DE9E86}" presName="rect2" presStyleLbl="fgImgPlace1" presStyleIdx="1" presStyleCnt="6" custScaleY="6153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9B3807E-5CFC-40FB-9C7F-4DB7EC8E9E86}" type="pres">
      <dgm:prSet presAssocID="{DEF86BAA-5D92-41F2-94FA-EF504FF77EB8}" presName="sibTrans" presStyleCnt="0"/>
      <dgm:spPr/>
      <dgm:t>
        <a:bodyPr/>
        <a:lstStyle/>
        <a:p>
          <a:endParaRPr lang="en-US"/>
        </a:p>
      </dgm:t>
    </dgm:pt>
    <dgm:pt modelId="{1148F69C-951B-42B4-82C7-1AEB085890DC}" type="pres">
      <dgm:prSet presAssocID="{28FB55EA-478F-473C-BBE9-8EC9850EB908}" presName="composite" presStyleCnt="0"/>
      <dgm:spPr/>
      <dgm:t>
        <a:bodyPr/>
        <a:lstStyle/>
        <a:p>
          <a:endParaRPr lang="en-US"/>
        </a:p>
      </dgm:t>
    </dgm:pt>
    <dgm:pt modelId="{D71775DF-E56F-48C8-9FA8-0C4DEE5FB0FF}" type="pres">
      <dgm:prSet presAssocID="{28FB55EA-478F-473C-BBE9-8EC9850EB908}" presName="rect1" presStyleLbl="trAlignAcc1" presStyleIdx="2" presStyleCnt="6" custScaleX="80246" custScaleY="71009" custLinFactY="3781" custLinFactNeighborX="-532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73097-B27B-4054-906E-6A83364D3B02}" type="pres">
      <dgm:prSet presAssocID="{28FB55EA-478F-473C-BBE9-8EC9850EB908}" presName="rect2" presStyleLbl="fgImgPlace1" presStyleIdx="2" presStyleCnt="6" custScaleY="61539" custLinFactY="4223" custLinFactNeighborX="-17151" custLinFactNeighborY="100000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E1E4F26-57B4-4E78-9410-17063DC778BF}" type="pres">
      <dgm:prSet presAssocID="{813E0D94-2FBE-4890-BB97-82A96DDA80E5}" presName="sibTrans" presStyleCnt="0"/>
      <dgm:spPr/>
      <dgm:t>
        <a:bodyPr/>
        <a:lstStyle/>
        <a:p>
          <a:endParaRPr lang="en-US"/>
        </a:p>
      </dgm:t>
    </dgm:pt>
    <dgm:pt modelId="{3E976662-FE21-41BC-BDEB-021EB56EB7C1}" type="pres">
      <dgm:prSet presAssocID="{3D2BE6E6-165B-47FA-B365-D1164CC3EC96}" presName="composite" presStyleCnt="0"/>
      <dgm:spPr/>
      <dgm:t>
        <a:bodyPr/>
        <a:lstStyle/>
        <a:p>
          <a:endParaRPr lang="en-US"/>
        </a:p>
      </dgm:t>
    </dgm:pt>
    <dgm:pt modelId="{F2F42CAD-0421-4890-BBEC-C29A86D8222D}" type="pres">
      <dgm:prSet presAssocID="{3D2BE6E6-165B-47FA-B365-D1164CC3EC96}" presName="rect1" presStyleLbl="trAlignAcc1" presStyleIdx="3" presStyleCnt="6" custScaleX="76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9E42D-8D50-4845-9733-29569BE89FB6}" type="pres">
      <dgm:prSet presAssocID="{3D2BE6E6-165B-47FA-B365-D1164CC3EC96}" presName="rect2" presStyleLbl="fgImgPlace1" presStyleIdx="3" presStyleCnt="6" custScaleY="67628" custLinFactNeighborX="-11581" custLinFactNeighborY="1490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B42082-21F0-4732-99CF-F2337AADE906}" type="pres">
      <dgm:prSet presAssocID="{ABCF3C47-737C-481C-9C5C-621E1EDBD71F}" presName="sibTrans" presStyleCnt="0"/>
      <dgm:spPr/>
      <dgm:t>
        <a:bodyPr/>
        <a:lstStyle/>
        <a:p>
          <a:endParaRPr lang="en-US"/>
        </a:p>
      </dgm:t>
    </dgm:pt>
    <dgm:pt modelId="{55BDFC4E-6FAC-440D-AE1A-109332323036}" type="pres">
      <dgm:prSet presAssocID="{0907D958-D3EE-4371-A472-6DF460E8FF46}" presName="composite" presStyleCnt="0"/>
      <dgm:spPr/>
    </dgm:pt>
    <dgm:pt modelId="{B17CD696-BB20-4005-A4BA-68C0F3099370}" type="pres">
      <dgm:prSet presAssocID="{0907D958-D3EE-4371-A472-6DF460E8FF46}" presName="rect1" presStyleLbl="trAlignAcc1" presStyleIdx="4" presStyleCnt="6" custScaleX="85230" custScaleY="71008" custLinFactY="-21669" custLinFactNeighborX="-482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5B911-906C-43D6-8649-65C8F44825E9}" type="pres">
      <dgm:prSet presAssocID="{0907D958-D3EE-4371-A472-6DF460E8FF46}" presName="rect2" presStyleLbl="fgImgPlace1" presStyleIdx="4" presStyleCnt="6" custScaleY="64286" custLinFactY="-9118" custLinFactNeighborX="-18125" custLinFactNeighborY="-100000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98ECDBA-0F19-4ED9-8543-68DB0EAD0D76}" type="pres">
      <dgm:prSet presAssocID="{5D7B7181-B7CA-4702-81B5-A30BBE351892}" presName="sibTrans" presStyleCnt="0"/>
      <dgm:spPr/>
    </dgm:pt>
    <dgm:pt modelId="{7568400B-E8A8-4821-842F-3602C1F91DC2}" type="pres">
      <dgm:prSet presAssocID="{CC5D41C4-D9B8-4DA4-9832-B81424DC4A19}" presName="composite" presStyleCnt="0"/>
      <dgm:spPr/>
    </dgm:pt>
    <dgm:pt modelId="{411622D8-B914-4598-AD7C-8A8E5A91D08A}" type="pres">
      <dgm:prSet presAssocID="{CC5D41C4-D9B8-4DA4-9832-B81424DC4A19}" presName="rect1" presStyleLbl="trAlignAcc1" presStyleIdx="5" presStyleCnt="6" custScaleX="78256" custLinFactNeighborX="-296" custLinFactNeighborY="-1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830EB-8287-4B6B-92BE-F33ABF86D97F}" type="pres">
      <dgm:prSet presAssocID="{CC5D41C4-D9B8-4DA4-9832-B81424DC4A19}" presName="rect2" presStyleLbl="fgImgPlace1" presStyleIdx="5" presStyleCnt="6" custScaleY="67628" custLinFactNeighborX="-11581" custLinFactNeighborY="14900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E552A69-800C-418A-AB8E-A3E4A4ACFCEF}" srcId="{3C69A513-FB53-4641-9372-427D5C06BD0F}" destId="{0907D958-D3EE-4371-A472-6DF460E8FF46}" srcOrd="4" destOrd="0" parTransId="{5CA81398-2E2E-4AEA-A9D3-47FFCAF51625}" sibTransId="{5D7B7181-B7CA-4702-81B5-A30BBE351892}"/>
    <dgm:cxn modelId="{97290ED6-4473-4FFB-9960-8B089352F5BF}" type="presOf" srcId="{A5D7564E-1947-4E70-9133-2A489EB2749A}" destId="{FAD41C5E-FBD2-4D2F-9895-87F9A996E22D}" srcOrd="0" destOrd="0" presId="urn:microsoft.com/office/officeart/2008/layout/PictureStrips"/>
    <dgm:cxn modelId="{D3DE2D77-8337-444F-AA11-3D0441C7915A}" type="presOf" srcId="{CC5D41C4-D9B8-4DA4-9832-B81424DC4A19}" destId="{411622D8-B914-4598-AD7C-8A8E5A91D08A}" srcOrd="0" destOrd="0" presId="urn:microsoft.com/office/officeart/2008/layout/PictureStrips"/>
    <dgm:cxn modelId="{16451C07-0357-4E4C-970B-87F89355B519}" srcId="{3C69A513-FB53-4641-9372-427D5C06BD0F}" destId="{3D2BE6E6-165B-47FA-B365-D1164CC3EC96}" srcOrd="3" destOrd="0" parTransId="{FC495B07-8290-4CF6-A332-F2DEAED05D34}" sibTransId="{ABCF3C47-737C-481C-9C5C-621E1EDBD71F}"/>
    <dgm:cxn modelId="{8FA3C01C-98B1-4BE0-AE00-709744B55514}" srcId="{3C69A513-FB53-4641-9372-427D5C06BD0F}" destId="{CC5D41C4-D9B8-4DA4-9832-B81424DC4A19}" srcOrd="5" destOrd="0" parTransId="{4C017F68-CC6E-4E3E-9724-3EA3EE65A695}" sibTransId="{B63937D5-FE29-4F96-B166-D8774DE527AE}"/>
    <dgm:cxn modelId="{6525640C-07F1-44D3-B303-1B713416AB16}" srcId="{3C69A513-FB53-4641-9372-427D5C06BD0F}" destId="{A5D7564E-1947-4E70-9133-2A489EB2749A}" srcOrd="0" destOrd="0" parTransId="{BE533772-8F2E-4C1D-B914-32C653D8DED2}" sibTransId="{3B444BA9-E81E-4C58-A2ED-8BAE66BA2CB7}"/>
    <dgm:cxn modelId="{89A680BE-AF8A-4297-9CDF-DCFAD768563E}" type="presOf" srcId="{0907D958-D3EE-4371-A472-6DF460E8FF46}" destId="{B17CD696-BB20-4005-A4BA-68C0F3099370}" srcOrd="0" destOrd="0" presId="urn:microsoft.com/office/officeart/2008/layout/PictureStrips"/>
    <dgm:cxn modelId="{BCA00CB3-48A4-4C8C-A168-D59BFC8A7838}" srcId="{3C69A513-FB53-4641-9372-427D5C06BD0F}" destId="{28FB55EA-478F-473C-BBE9-8EC9850EB908}" srcOrd="2" destOrd="0" parTransId="{B0CDC0DB-28C8-4C05-B788-57201B517356}" sibTransId="{813E0D94-2FBE-4890-BB97-82A96DDA80E5}"/>
    <dgm:cxn modelId="{5A68FAE4-5717-4AAE-8B3F-BABBB055B4BF}" type="presOf" srcId="{3C69A513-FB53-4641-9372-427D5C06BD0F}" destId="{5A124700-E78B-4655-B7EA-3D02800EAD8E}" srcOrd="0" destOrd="0" presId="urn:microsoft.com/office/officeart/2008/layout/PictureStrips"/>
    <dgm:cxn modelId="{17D90052-72B9-44A6-8A92-130B338DBD22}" type="presOf" srcId="{AAB26BD0-5DBD-404E-85FA-8C7AE9DE9E86}" destId="{5FA116CF-D370-4A7B-95B4-F33E41B58CD0}" srcOrd="0" destOrd="0" presId="urn:microsoft.com/office/officeart/2008/layout/PictureStrips"/>
    <dgm:cxn modelId="{83470EB8-30B1-4A3C-8C76-FF6D8CB0DAA3}" type="presOf" srcId="{3D2BE6E6-165B-47FA-B365-D1164CC3EC96}" destId="{F2F42CAD-0421-4890-BBEC-C29A86D8222D}" srcOrd="0" destOrd="0" presId="urn:microsoft.com/office/officeart/2008/layout/PictureStrips"/>
    <dgm:cxn modelId="{8602B706-055D-4CD6-8834-7C72078FDE0C}" type="presOf" srcId="{28FB55EA-478F-473C-BBE9-8EC9850EB908}" destId="{D71775DF-E56F-48C8-9FA8-0C4DEE5FB0FF}" srcOrd="0" destOrd="0" presId="urn:microsoft.com/office/officeart/2008/layout/PictureStrips"/>
    <dgm:cxn modelId="{99109C07-AB8D-4611-8641-83370E65C1C7}" srcId="{3C69A513-FB53-4641-9372-427D5C06BD0F}" destId="{AAB26BD0-5DBD-404E-85FA-8C7AE9DE9E86}" srcOrd="1" destOrd="0" parTransId="{082CB94C-656F-43D0-A00E-51AC66FFC8F5}" sibTransId="{DEF86BAA-5D92-41F2-94FA-EF504FF77EB8}"/>
    <dgm:cxn modelId="{36DAA8EF-0364-4A2B-BC71-9244D199690A}" type="presParOf" srcId="{5A124700-E78B-4655-B7EA-3D02800EAD8E}" destId="{95546EBB-4BFB-4B8F-91B6-82BFE99991D9}" srcOrd="0" destOrd="0" presId="urn:microsoft.com/office/officeart/2008/layout/PictureStrips"/>
    <dgm:cxn modelId="{34805A43-9DF1-4516-A2FF-B0C1543BE568}" type="presParOf" srcId="{95546EBB-4BFB-4B8F-91B6-82BFE99991D9}" destId="{FAD41C5E-FBD2-4D2F-9895-87F9A996E22D}" srcOrd="0" destOrd="0" presId="urn:microsoft.com/office/officeart/2008/layout/PictureStrips"/>
    <dgm:cxn modelId="{962B7D3D-BADF-4FA2-A48D-DEEA832466E1}" type="presParOf" srcId="{95546EBB-4BFB-4B8F-91B6-82BFE99991D9}" destId="{E4B46B27-9193-4E50-9D0D-A3233062D9A7}" srcOrd="1" destOrd="0" presId="urn:microsoft.com/office/officeart/2008/layout/PictureStrips"/>
    <dgm:cxn modelId="{29BD8DB2-B063-4277-94D4-4347617ADA9E}" type="presParOf" srcId="{5A124700-E78B-4655-B7EA-3D02800EAD8E}" destId="{EC0601BE-73D3-40F8-AF35-D6EFC9C58851}" srcOrd="1" destOrd="0" presId="urn:microsoft.com/office/officeart/2008/layout/PictureStrips"/>
    <dgm:cxn modelId="{5E911671-5EFC-4140-953B-9FF5D64E4A6E}" type="presParOf" srcId="{5A124700-E78B-4655-B7EA-3D02800EAD8E}" destId="{7CCC2036-F211-4ED7-9BC3-48D9CF555701}" srcOrd="2" destOrd="0" presId="urn:microsoft.com/office/officeart/2008/layout/PictureStrips"/>
    <dgm:cxn modelId="{A0EE0591-63B4-4D31-9396-70F3A336D03E}" type="presParOf" srcId="{7CCC2036-F211-4ED7-9BC3-48D9CF555701}" destId="{5FA116CF-D370-4A7B-95B4-F33E41B58CD0}" srcOrd="0" destOrd="0" presId="urn:microsoft.com/office/officeart/2008/layout/PictureStrips"/>
    <dgm:cxn modelId="{16520C2B-622E-4B30-84B0-5AA43DC0D333}" type="presParOf" srcId="{7CCC2036-F211-4ED7-9BC3-48D9CF555701}" destId="{E7FCF442-FF42-409D-BC7E-26EB46CB0D05}" srcOrd="1" destOrd="0" presId="urn:microsoft.com/office/officeart/2008/layout/PictureStrips"/>
    <dgm:cxn modelId="{5BD79B1C-4D06-4012-AF83-2C0375BBE321}" type="presParOf" srcId="{5A124700-E78B-4655-B7EA-3D02800EAD8E}" destId="{79B3807E-5CFC-40FB-9C7F-4DB7EC8E9E86}" srcOrd="3" destOrd="0" presId="urn:microsoft.com/office/officeart/2008/layout/PictureStrips"/>
    <dgm:cxn modelId="{C8592CBF-84DF-4CB2-97DA-62D78C1958F9}" type="presParOf" srcId="{5A124700-E78B-4655-B7EA-3D02800EAD8E}" destId="{1148F69C-951B-42B4-82C7-1AEB085890DC}" srcOrd="4" destOrd="0" presId="urn:microsoft.com/office/officeart/2008/layout/PictureStrips"/>
    <dgm:cxn modelId="{8FE76DDA-C3E6-4682-9A1E-3A2213387B67}" type="presParOf" srcId="{1148F69C-951B-42B4-82C7-1AEB085890DC}" destId="{D71775DF-E56F-48C8-9FA8-0C4DEE5FB0FF}" srcOrd="0" destOrd="0" presId="urn:microsoft.com/office/officeart/2008/layout/PictureStrips"/>
    <dgm:cxn modelId="{D466283E-602D-4995-A07F-11C58DAD95B6}" type="presParOf" srcId="{1148F69C-951B-42B4-82C7-1AEB085890DC}" destId="{FCB73097-B27B-4054-906E-6A83364D3B02}" srcOrd="1" destOrd="0" presId="urn:microsoft.com/office/officeart/2008/layout/PictureStrips"/>
    <dgm:cxn modelId="{BCF1B2BB-3D66-424C-91A5-EE0B7AD38314}" type="presParOf" srcId="{5A124700-E78B-4655-B7EA-3D02800EAD8E}" destId="{FE1E4F26-57B4-4E78-9410-17063DC778BF}" srcOrd="5" destOrd="0" presId="urn:microsoft.com/office/officeart/2008/layout/PictureStrips"/>
    <dgm:cxn modelId="{03F0D2E3-03D7-4886-9FBC-BCA258362B8C}" type="presParOf" srcId="{5A124700-E78B-4655-B7EA-3D02800EAD8E}" destId="{3E976662-FE21-41BC-BDEB-021EB56EB7C1}" srcOrd="6" destOrd="0" presId="urn:microsoft.com/office/officeart/2008/layout/PictureStrips"/>
    <dgm:cxn modelId="{FAF4F35A-AB49-4982-B5F0-10F00BC67076}" type="presParOf" srcId="{3E976662-FE21-41BC-BDEB-021EB56EB7C1}" destId="{F2F42CAD-0421-4890-BBEC-C29A86D8222D}" srcOrd="0" destOrd="0" presId="urn:microsoft.com/office/officeart/2008/layout/PictureStrips"/>
    <dgm:cxn modelId="{F0DE3E63-B23D-4998-8D75-D4E0334201EE}" type="presParOf" srcId="{3E976662-FE21-41BC-BDEB-021EB56EB7C1}" destId="{D3A9E42D-8D50-4845-9733-29569BE89FB6}" srcOrd="1" destOrd="0" presId="urn:microsoft.com/office/officeart/2008/layout/PictureStrips"/>
    <dgm:cxn modelId="{DC88FC77-56CF-45E7-902D-9CFF2B884E03}" type="presParOf" srcId="{5A124700-E78B-4655-B7EA-3D02800EAD8E}" destId="{4CB42082-21F0-4732-99CF-F2337AADE906}" srcOrd="7" destOrd="0" presId="urn:microsoft.com/office/officeart/2008/layout/PictureStrips"/>
    <dgm:cxn modelId="{883D40B7-84EB-4725-8BC0-314B33FA82D5}" type="presParOf" srcId="{5A124700-E78B-4655-B7EA-3D02800EAD8E}" destId="{55BDFC4E-6FAC-440D-AE1A-109332323036}" srcOrd="8" destOrd="0" presId="urn:microsoft.com/office/officeart/2008/layout/PictureStrips"/>
    <dgm:cxn modelId="{9C816C08-4F0C-4237-B94B-8B385F4FE02F}" type="presParOf" srcId="{55BDFC4E-6FAC-440D-AE1A-109332323036}" destId="{B17CD696-BB20-4005-A4BA-68C0F3099370}" srcOrd="0" destOrd="0" presId="urn:microsoft.com/office/officeart/2008/layout/PictureStrips"/>
    <dgm:cxn modelId="{ADEDC5C2-7866-4768-ADEC-7DA141C62A69}" type="presParOf" srcId="{55BDFC4E-6FAC-440D-AE1A-109332323036}" destId="{33D5B911-906C-43D6-8649-65C8F44825E9}" srcOrd="1" destOrd="0" presId="urn:microsoft.com/office/officeart/2008/layout/PictureStrips"/>
    <dgm:cxn modelId="{1573C561-9E88-4A72-BD43-D887762C03D9}" type="presParOf" srcId="{5A124700-E78B-4655-B7EA-3D02800EAD8E}" destId="{098ECDBA-0F19-4ED9-8543-68DB0EAD0D76}" srcOrd="9" destOrd="0" presId="urn:microsoft.com/office/officeart/2008/layout/PictureStrips"/>
    <dgm:cxn modelId="{A22DB027-1331-440D-83D5-2DA3D7B65678}" type="presParOf" srcId="{5A124700-E78B-4655-B7EA-3D02800EAD8E}" destId="{7568400B-E8A8-4821-842F-3602C1F91DC2}" srcOrd="10" destOrd="0" presId="urn:microsoft.com/office/officeart/2008/layout/PictureStrips"/>
    <dgm:cxn modelId="{D304D884-2276-437E-A44F-A7FB2FF2B716}" type="presParOf" srcId="{7568400B-E8A8-4821-842F-3602C1F91DC2}" destId="{411622D8-B914-4598-AD7C-8A8E5A91D08A}" srcOrd="0" destOrd="0" presId="urn:microsoft.com/office/officeart/2008/layout/PictureStrips"/>
    <dgm:cxn modelId="{0BE60B47-D40E-4052-BA90-F290CD854FE1}" type="presParOf" srcId="{7568400B-E8A8-4821-842F-3602C1F91DC2}" destId="{080830EB-8287-4B6B-92BE-F33ABF86D97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424C0-8125-4C2C-A1FB-B41CA201745A}" type="datetimeFigureOut">
              <a:rPr lang="en-US" smtClean="0"/>
              <a:t>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CA947-6EE9-4A57-B145-2763233D4E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C9FF7F-F696-4FD7-A2E1-3AF19DDD4A2E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6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0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BB54E-72EE-4093-AC78-DC08F0F8B27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1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04E4-C953-4CF2-B3F8-4A25A5F061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0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133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7086600" y="0"/>
            <a:ext cx="2057400" cy="211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514850"/>
            <a:ext cx="259080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2331574" y="76200"/>
            <a:ext cx="1987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1100" b="1" dirty="0">
                <a:solidFill>
                  <a:srgbClr val="D8F1FD"/>
                </a:solidFill>
                <a:latin typeface="Calibri" panose="020F0502020204030204" pitchFamily="34" charset="0"/>
                <a:cs typeface="Arial" charset="0"/>
              </a:rPr>
              <a:t>www.persistentsys.com</a:t>
            </a:r>
          </a:p>
        </p:txBody>
      </p:sp>
      <p:pic>
        <p:nvPicPr>
          <p:cNvPr id="6" name="Picture 19" descr="PNG logo for PPT_small siz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747" y="76202"/>
            <a:ext cx="1577477" cy="134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5" y="4906567"/>
            <a:ext cx="1897063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  <a:cs typeface="Arial" charset="0"/>
              </a:rPr>
              <a:t>© 2016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04" y="2266950"/>
            <a:ext cx="7069096" cy="9144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Calibri" pitchFamily="34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792" y="3257550"/>
            <a:ext cx="7067608" cy="459568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7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8"/>
            <a:ext cx="5111750" cy="351829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05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2646"/>
            <a:ext cx="8229600" cy="425054"/>
          </a:xfrm>
        </p:spPr>
        <p:txBody>
          <a:bodyPr anchor="b">
            <a:normAutofit/>
          </a:bodyPr>
          <a:lstStyle>
            <a:lvl1pPr algn="l">
              <a:defRPr sz="1000" b="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914400"/>
            <a:ext cx="82296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3095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4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-100013" y="4827987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fld id="{3BC63087-840A-47AF-9013-C813B237DC88}" type="slidenum">
              <a:rPr lang="en-US" sz="1200" b="1" smtClean="0">
                <a:solidFill>
                  <a:prstClr val="white"/>
                </a:solidFill>
                <a:latin typeface="Calibri" panose="020F0502020204030204" pitchFamily="34" charset="0"/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sz="1200" b="1" dirty="0" smtClean="0">
              <a:solidFill>
                <a:prstClr val="white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58" y="1792787"/>
            <a:ext cx="8277234" cy="6846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781800" y="0"/>
            <a:ext cx="2362200" cy="158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92227"/>
            <a:ext cx="1271016" cy="99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06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46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kern="1200" dirty="0">
                <a:solidFill>
                  <a:srgbClr val="006899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31131"/>
            <a:ext cx="6400800" cy="3106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459917" y="161567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1" y="4962525"/>
            <a:ext cx="1641796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Arial" charset="0"/>
              </a:rPr>
              <a:t>© 2014 Persistent Systems Ltd </a:t>
            </a:r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3119438" y="57150"/>
            <a:ext cx="19859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sz="1100" b="1" dirty="0">
                <a:solidFill>
                  <a:srgbClr val="D8F1FD"/>
                </a:solidFill>
                <a:latin typeface="Calibri" panose="020F0502020204030204" pitchFamily="34" charset="0"/>
                <a:cs typeface="Arial" charset="0"/>
              </a:rPr>
              <a:t>www.persistentsys.com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81" y="2502015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705600" y="2"/>
            <a:ext cx="2438400" cy="1615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7" descr="Persistent Logo_full colou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0867" y="342900"/>
            <a:ext cx="1287866" cy="11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84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71551"/>
            <a:ext cx="4038600" cy="3657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71551"/>
            <a:ext cx="4038600" cy="3657600"/>
          </a:xfrm>
        </p:spPr>
        <p:txBody>
          <a:bodyPr/>
          <a:lstStyle>
            <a:lvl1pPr>
              <a:defRPr sz="2000"/>
            </a:lvl1pPr>
            <a:lvl2pPr marL="363538" indent="-363538">
              <a:defRPr sz="1800"/>
            </a:lvl2pPr>
            <a:lvl3pPr marL="363538" indent="-363538">
              <a:defRPr sz="1800"/>
            </a:lvl3pPr>
            <a:lvl4pPr marL="363538" indent="-363538">
              <a:defRPr sz="1600"/>
            </a:lvl4pPr>
            <a:lvl5pPr marL="363538" indent="-363538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114801"/>
            <a:ext cx="4038600" cy="479822"/>
          </a:xfrm>
        </p:spPr>
        <p:txBody>
          <a:bodyPr anchor="b"/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971552"/>
            <a:ext cx="4573588" cy="3143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6" y="4114801"/>
            <a:ext cx="4038599" cy="479822"/>
          </a:xfrm>
        </p:spPr>
        <p:txBody>
          <a:bodyPr anchor="b"/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5" y="971552"/>
            <a:ext cx="4571999" cy="3143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1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3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6717" y="857252"/>
            <a:ext cx="8485187" cy="39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4" y="57151"/>
            <a:ext cx="7329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1" name="TextBox 10"/>
          <p:cNvSpPr txBox="1">
            <a:spLocks noChangeArrowheads="1"/>
          </p:cNvSpPr>
          <p:nvPr/>
        </p:nvSpPr>
        <p:spPr bwMode="auto">
          <a:xfrm>
            <a:off x="7189788" y="4956573"/>
            <a:ext cx="1641796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Arial" charset="0"/>
              </a:rPr>
              <a:t>© 2016 </a:t>
            </a:r>
            <a:r>
              <a:rPr lang="en-US" sz="900" dirty="0" smtClean="0">
                <a:solidFill>
                  <a:prstClr val="white">
                    <a:lumMod val="50000"/>
                  </a:prstClr>
                </a:solidFill>
                <a:latin typeface="Calibri" panose="020F0502020204030204" pitchFamily="34" charset="0"/>
                <a:cs typeface="Arial" charset="0"/>
              </a:rPr>
              <a:t>Persistent Systems Ltd </a:t>
            </a:r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-164749" y="4817445"/>
            <a:ext cx="712788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defRPr/>
            </a:pPr>
            <a:fld id="{26F96CE2-93CF-406C-ACE5-0A3BBE01630B}" type="slidenum">
              <a:rPr lang="en-US" sz="1200" b="1" smtClean="0">
                <a:solidFill>
                  <a:prstClr val="white"/>
                </a:solidFill>
                <a:latin typeface="Calibri" panose="020F0502020204030204" pitchFamily="34" charset="0"/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sz="1200" b="1" dirty="0" smtClean="0">
              <a:solidFill>
                <a:prstClr val="white"/>
              </a:solidFill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06899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899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899"/>
          </a:solidFill>
          <a:latin typeface="Verdana" pitchFamily="-112" charset="0"/>
          <a:ea typeface="ＭＳ Ｐゴシック" pitchFamily="-112" charset="-128"/>
        </a:defRPr>
      </a:lvl9pPr>
    </p:titleStyle>
    <p:bodyStyle>
      <a:lvl1pPr marL="2317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006899"/>
        </a:buClr>
        <a:buFont typeface="Wingdings 2" pitchFamily="18" charset="2"/>
        <a:buChar char=""/>
        <a:defRPr sz="20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1pPr>
      <a:lvl2pPr marL="509588" indent="-222250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2pPr>
      <a:lvl3pPr marL="796925" indent="-2222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"/>
        <a:defRPr sz="16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3pPr>
      <a:lvl4pPr marL="1031875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 2" pitchFamily="18" charset="2"/>
        <a:buChar char=""/>
        <a:defRPr sz="14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4pPr>
      <a:lvl5pPr marL="1201738" indent="-117475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200" kern="1200">
          <a:solidFill>
            <a:srgbClr val="404040"/>
          </a:solidFill>
          <a:latin typeface="Calibri" pitchFamily="34" charset="0"/>
          <a:ea typeface="ＭＳ Ｐゴシック" pitchFamily="-112" charset="-128"/>
          <a:cs typeface="Calibri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0" y="1565728"/>
            <a:ext cx="9144000" cy="1838993"/>
          </a:xfrm>
          <a:prstGeom prst="rect">
            <a:avLst/>
          </a:prstGeom>
          <a:noFill/>
          <a:ln w="12700">
            <a:miter lim="800000"/>
            <a:headEnd/>
            <a:tailE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3200" b="1">
                <a:solidFill>
                  <a:srgbClr val="0068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  <a:lvl6pPr indent="457200"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6pPr>
            <a:lvl7pPr indent="914400"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7pPr>
            <a:lvl8pPr indent="1371600"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8pPr>
            <a:lvl9pPr indent="1828800" defTabSz="457200">
              <a:defRPr sz="2800">
                <a:solidFill>
                  <a:srgbClr val="006899"/>
                </a:solidFill>
                <a:latin typeface="Arial Bold"/>
                <a:ea typeface="Arial Bold"/>
                <a:cs typeface="Arial Bold"/>
                <a:sym typeface="Arial Bold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800" dirty="0" smtClean="0"/>
              <a:t>HealthMon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400800" y="3562350"/>
            <a:ext cx="0" cy="1219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386417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Priti Rahalkar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1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Create/Manage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Configure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Configure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mtClean="0"/>
              <a:t>Manage User </a:t>
            </a:r>
            <a:r>
              <a:rPr lang="en-US" sz="1200" dirty="0" smtClean="0"/>
              <a:t>Roles &amp; Privileges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Admin - Tasks </a:t>
            </a:r>
            <a:endParaRPr lang="en-US" sz="2000" b="0" u="sng" dirty="0">
              <a:solidFill>
                <a:srgbClr val="F37021"/>
              </a:solidFill>
              <a:latin typeface="Arial Rounded MT Bold" panose="020F0704030504030204" pitchFamily="34" charset="0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22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7886700" cy="30429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22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Role wise Probable Modules</a:t>
            </a:r>
            <a:br>
              <a:rPr lang="en-US" sz="22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</a:br>
            <a:r>
              <a:rPr lang="en-US" sz="1200" dirty="0">
                <a:solidFill>
                  <a:schemeClr val="accent1"/>
                </a:solidFill>
              </a:rPr>
              <a:t>(Interactive tools with text , voice, pictures in English as well as local language)</a:t>
            </a:r>
            <a:br>
              <a:rPr lang="en-US" sz="1200" dirty="0">
                <a:solidFill>
                  <a:schemeClr val="accent1"/>
                </a:solidFill>
              </a:rPr>
            </a:b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590550"/>
            <a:ext cx="8712777" cy="431742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ASHA App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Patient Survey (Identification)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Health Assessment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Patient Education/Counselling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Data Recording (Demographics, Vital, Vitamin supply , Inventory , Medication Refill ,Education needs..)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Registration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Health Status Tracking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Collaboration(Phone , SMS, Chat, Video Conferencing)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Patient Satisfaction Survey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Self Training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AWW App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Health Assessment App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Registration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Patient Education/Counselling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Data Recording (Vitals, Immunization, Diet, Supplementary Nutrition, Weight..)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Health Status Tracking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/>
              <a:t>Collaboration(Phone , SMS, Chat, Video Conferencing)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Self Training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28625" indent="-428625">
              <a:buFont typeface="+mj-lt"/>
              <a:buAutoNum type="romanUcPeriod"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8422"/>
            <a:ext cx="8485187" cy="3998119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ANM </a:t>
            </a:r>
            <a:r>
              <a:rPr lang="en-US" sz="1400" dirty="0" smtClean="0"/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Health Assessment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Registration</a:t>
            </a:r>
            <a:endParaRPr lang="en-US" sz="12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Data </a:t>
            </a:r>
            <a:r>
              <a:rPr lang="en-US" sz="1200" dirty="0"/>
              <a:t>Recording </a:t>
            </a:r>
            <a:r>
              <a:rPr lang="en-US" sz="1200" dirty="0" smtClean="0"/>
              <a:t>(Vitals, Symptoms, Immunization..)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Investigations – Use of Medical devices integrated with App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Care Plan Creation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Referral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Health Status Tracking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Collaboration(Phone </a:t>
            </a:r>
            <a:r>
              <a:rPr lang="en-US" sz="1200" dirty="0"/>
              <a:t>, SMS, Chat, Video Conferencing</a:t>
            </a:r>
            <a:r>
              <a:rPr lang="en-US" sz="1200" dirty="0" smtClean="0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MO/Consultant </a:t>
            </a:r>
            <a:r>
              <a:rPr lang="en-US" sz="1400" dirty="0" smtClean="0"/>
              <a:t>:</a:t>
            </a:r>
            <a:endParaRPr lang="en-US" sz="1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OP/IP Patient Management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Referral Management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Collaboration with team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Reports/Analytics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200" dirty="0" smtClean="0"/>
              <a:t>Care Plan view/ Creation/Approval</a:t>
            </a:r>
            <a:endParaRPr lang="en-US" sz="12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Role wise Probable Modules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5636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38" y="0"/>
            <a:ext cx="7886700" cy="517464"/>
          </a:xfrm>
        </p:spPr>
        <p:txBody>
          <a:bodyPr>
            <a:normAutofit/>
          </a:bodyPr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Role wise Probable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91309"/>
            <a:ext cx="8136695" cy="4062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Patient </a:t>
            </a:r>
            <a:r>
              <a:rPr lang="en-US" sz="1500" dirty="0" smtClean="0"/>
              <a:t>: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Self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Health Status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 smtClean="0"/>
              <a:t>Education/Counselling sessions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 smtClean="0"/>
              <a:t>Feedback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Collaboration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Admin :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Masters </a:t>
            </a:r>
            <a:r>
              <a:rPr lang="en-US" sz="1200" dirty="0" smtClean="0"/>
              <a:t>– Creation &amp; Management of different Roles</a:t>
            </a:r>
            <a:r>
              <a:rPr lang="en-US" sz="1200" dirty="0"/>
              <a:t>, Tasks, </a:t>
            </a:r>
            <a:r>
              <a:rPr lang="en-US" sz="1200" dirty="0" smtClean="0"/>
              <a:t>Programs , Care </a:t>
            </a:r>
            <a:r>
              <a:rPr lang="en-US" sz="1200" dirty="0"/>
              <a:t>Plan templates (nutrition, immunization,medication,physical activity, hygiene</a:t>
            </a:r>
            <a:r>
              <a:rPr lang="en-US" sz="1200" dirty="0" smtClean="0"/>
              <a:t>…), Survey/Assessment templates </a:t>
            </a:r>
            <a:r>
              <a:rPr lang="en-US" sz="1200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User Roles/Privileges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HO App: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Performance of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Performance of Stake holders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Analytics – KPI / Targets achieved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5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481"/>
            <a:ext cx="7886700" cy="327550"/>
          </a:xfrm>
        </p:spPr>
        <p:txBody>
          <a:bodyPr>
            <a:noAutofit/>
          </a:bodyPr>
          <a:lstStyle/>
          <a:p>
            <a:pPr algn="ctr" defTabSz="609585"/>
            <a:r>
              <a:rPr lang="en-US" sz="2000" b="0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List of Activities to be covered in Modules</a:t>
            </a:r>
            <a:endParaRPr lang="en-US" sz="2000" b="0" dirty="0">
              <a:solidFill>
                <a:srgbClr val="F37021"/>
              </a:solidFill>
              <a:latin typeface="Arial Rounded MT Bold" panose="020F0704030504030204" pitchFamily="34" charset="0"/>
              <a:cs typeface="ＭＳ Ｐゴシック" pitchFamily="-112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6" y="673168"/>
            <a:ext cx="8472268" cy="43369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Program Creation /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Patient Identification – Survey (Age, Marital Status, Demographics)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Education/Counselling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Health Assessment/Survey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 Past History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 Present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 Family </a:t>
            </a:r>
            <a:r>
              <a:rPr lang="en-US" sz="1400" dirty="0"/>
              <a:t>History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 ADL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Patient Registration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Demographic </a:t>
            </a:r>
            <a:r>
              <a:rPr lang="en-US" sz="1200" dirty="0" smtClean="0"/>
              <a:t>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Symptoms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Vitals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Preventive </a:t>
            </a:r>
            <a:r>
              <a:rPr lang="en-US" sz="1200" dirty="0"/>
              <a:t>- Education/Counselling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Diagnosis / Investigations</a:t>
            </a:r>
            <a:endParaRPr 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Treatment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Creating Care plan (Plan for Medication, Diet, exercise, investigations, appointments..)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 marL="385763" indent="-385763">
              <a:buFont typeface="+mj-lt"/>
              <a:buAutoNum type="romanUcPeriod"/>
            </a:pPr>
            <a:endParaRPr lang="en-US" sz="1200" dirty="0"/>
          </a:p>
          <a:p>
            <a:pPr marL="385763" indent="-385763">
              <a:buFont typeface="+mj-lt"/>
              <a:buAutoNum type="romanUcPeriod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385763" indent="-385763">
              <a:buFont typeface="+mj-lt"/>
              <a:buAutoNum type="romanUcPeriod"/>
            </a:pPr>
            <a:endParaRPr lang="en-US" sz="1200" dirty="0"/>
          </a:p>
          <a:p>
            <a:endParaRPr lang="en-US" sz="1200" dirty="0"/>
          </a:p>
          <a:p>
            <a:pPr lvl="1"/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71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List of Activities to be covered in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819150"/>
            <a:ext cx="8148636" cy="3813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Appointment Scheduling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Referral </a:t>
            </a:r>
            <a:r>
              <a:rPr lang="en-US" sz="1200" dirty="0"/>
              <a:t>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Reminders/Follow </a:t>
            </a:r>
            <a:r>
              <a:rPr lang="en-US" sz="1200" dirty="0" smtClean="0"/>
              <a:t>up – SMS/ Alerts, Phone</a:t>
            </a:r>
            <a:endParaRPr 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Tracking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Collaboration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Trainings </a:t>
            </a:r>
            <a:r>
              <a:rPr lang="en-US" sz="1200" dirty="0"/>
              <a:t>for Healthcare Workers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Patient Satisfaction Survey </a:t>
            </a:r>
            <a:endParaRPr 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Inventory Management 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Generating and Maintaining Records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Analytics </a:t>
            </a:r>
            <a:r>
              <a:rPr lang="en-US" sz="1200" dirty="0" smtClean="0"/>
              <a:t>– Health Status, Performance of Care Team Members</a:t>
            </a:r>
            <a:endParaRPr 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/>
              <a:t>Admin </a:t>
            </a:r>
            <a:r>
              <a:rPr lang="en-US" sz="1200" dirty="0"/>
              <a:t>– User Roles, Privileges , Masters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87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886700" cy="570218"/>
          </a:xfrm>
        </p:spPr>
        <p:txBody>
          <a:bodyPr/>
          <a:lstStyle/>
          <a:p>
            <a:pPr algn="ctr"/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Proposed Devices </a:t>
            </a:r>
            <a:endParaRPr lang="en-US" sz="2000" b="0" u="sng" dirty="0">
              <a:solidFill>
                <a:srgbClr val="F37021"/>
              </a:solidFill>
              <a:latin typeface="Arial Rounded MT Bold" panose="020F0704030504030204" pitchFamily="34" charset="0"/>
              <a:cs typeface="ＭＳ Ｐゴシック" pitchFamily="-112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7710"/>
            <a:ext cx="7886700" cy="39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Technology Devices :</a:t>
            </a:r>
          </a:p>
          <a:p>
            <a:pPr lvl="1"/>
            <a:r>
              <a:rPr lang="en-US" sz="1200" dirty="0" smtClean="0"/>
              <a:t>Tab – ANM / MO</a:t>
            </a:r>
          </a:p>
          <a:p>
            <a:pPr lvl="1"/>
            <a:r>
              <a:rPr lang="en-US" sz="1200" dirty="0" smtClean="0"/>
              <a:t>Tab/ Mobile  – ASHA , AWW</a:t>
            </a:r>
          </a:p>
          <a:p>
            <a:pPr lvl="1"/>
            <a:r>
              <a:rPr lang="en-US" sz="1200" dirty="0" smtClean="0"/>
              <a:t>Mobile – Patient</a:t>
            </a:r>
          </a:p>
          <a:p>
            <a:pPr marL="287338" lvl="1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Portable Medical Devices: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Pulse oximeter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BP Apparatus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Glucometer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Fetal Monitoring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Hb measuring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ECG Monitoring System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8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Maternal Health Care under  MCH/RCH Program</a:t>
            </a:r>
          </a:p>
          <a:p>
            <a:pPr marL="0" indent="0">
              <a:buNone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smtClean="0"/>
              <a:t>Child Health Care under  ICDS Program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Use Cases </a:t>
            </a:r>
          </a:p>
        </p:txBody>
      </p:sp>
    </p:spTree>
    <p:extLst>
      <p:ext uri="{BB962C8B-B14F-4D97-AF65-F5344CB8AC3E}">
        <p14:creationId xmlns:p14="http://schemas.microsoft.com/office/powerpoint/2010/main" val="352730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7826" y="2265750"/>
            <a:ext cx="1209843" cy="75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Investigations conducted - data entered manually / auto captured in the system (device integration)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://clipartist.info/www/TATARTIST.NET/N/netalloy_toy_mobile_phone_black_white_line_art_tattoo_tatoo-555p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177343"/>
            <a:ext cx="347057" cy="352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0" y="5985651"/>
            <a:ext cx="9162256" cy="700899"/>
            <a:chOff x="-776540" y="1358987"/>
            <a:chExt cx="10021900" cy="5244012"/>
          </a:xfrm>
        </p:grpSpPr>
        <p:sp>
          <p:nvSpPr>
            <p:cNvPr id="8" name="Rectangle 7"/>
            <p:cNvSpPr/>
            <p:nvPr/>
          </p:nvSpPr>
          <p:spPr>
            <a:xfrm>
              <a:off x="-776540" y="1358987"/>
              <a:ext cx="10021900" cy="52440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Rectangle 8"/>
            <p:cNvSpPr/>
            <p:nvPr/>
          </p:nvSpPr>
          <p:spPr>
            <a:xfrm>
              <a:off x="6165080" y="1358987"/>
              <a:ext cx="2900769" cy="52440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 descr="http://clipartist.info/www/TATARTIST.NET/N/netalloy_toy_mobile_phone_black_white_line_art_tattoo_tatoo-555p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737451"/>
            <a:ext cx="392208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clipartist.info/www/TATARTIST.NET/N/netalloy_toy_mobile_phone_black_white_line_art_tattoo_tatoo-555p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737451"/>
            <a:ext cx="392208" cy="43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080106" y="518044"/>
            <a:ext cx="110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consent taken User is enrolled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by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into the appropriate program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05110" y="784698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7925828" y="1032363"/>
            <a:ext cx="243758" cy="144792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6457" y="2193609"/>
            <a:ext cx="1265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Information/appointment date displayed to ANM/MO along with appointment schedule and other details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7" y="370504"/>
            <a:ext cx="430303" cy="429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70449" y="1434534"/>
            <a:ext cx="102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/ System captures  vitals with the help of device (device integration)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288" y="2216875"/>
            <a:ext cx="100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schedules appointment with PHC center for checkup via App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51376" y="2236899"/>
            <a:ext cx="940739" cy="619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333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System suggests / generates Care Plan for the User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	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8182" y="110948"/>
            <a:ext cx="7802267" cy="285093"/>
          </a:xfrm>
        </p:spPr>
        <p:txBody>
          <a:bodyPr/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Maternal </a:t>
            </a:r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Health Care </a:t>
            </a:r>
            <a:endParaRPr lang="en-US" sz="2000" b="0" u="sng" dirty="0">
              <a:solidFill>
                <a:srgbClr val="F37021"/>
              </a:solidFill>
              <a:latin typeface="Arial Rounded MT Bold" panose="020F0704030504030204" pitchFamily="34" charset="0"/>
              <a:cs typeface="ＭＳ Ｐゴシック" pitchFamily="-112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36609" y="3156876"/>
            <a:ext cx="1085016" cy="75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Reminders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sent to User for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medication , food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intake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,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physical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activity , hygiene 	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3185" y="3118032"/>
            <a:ext cx="1837170" cy="88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 Reminders sent to User /ASHA for scheduled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appointments,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Vaccinations, Counselling &amp; educational sessions on Child health ,Safe delivery,MTP ,Pre-Intra-Postnatal care &amp; Family Planning </a:t>
            </a:r>
            <a:endParaRPr lang="en-US" sz="800" dirty="0">
              <a:solidFill>
                <a:schemeClr val="tx2"/>
              </a:solidFill>
            </a:endParaRPr>
          </a:p>
          <a:p>
            <a:pPr marR="0" lvl="0" defTabSz="91333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	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6130" y="571443"/>
            <a:ext cx="1270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Based on survey, ASHA counsel/educate the user for her needs(use of Videos/ You tube links, Pictures &amp; docs)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9025" y="1474121"/>
            <a:ext cx="109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uploads the Data into system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6024687" y="1583544"/>
            <a:ext cx="258675" cy="14804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754328" y="774126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3428" y="1306254"/>
            <a:ext cx="1261573" cy="88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 ASHA  captures Demographic data , Family history, ADL, Alcohol , tobacco consumption, symptoms of Problems of the User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97866" y="2253837"/>
            <a:ext cx="110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Appointment Alert send to user /ASHA/ANM/MO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8075707" y="2923069"/>
            <a:ext cx="260155" cy="146664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76600" y="3113813"/>
            <a:ext cx="1942333" cy="88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 voice, text messages /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tube /video/document links on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Alcohol/tobacco/smoking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quitting along with diet, exercise,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medication Plan &amp; 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counselling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hygiene , environment safety on her HealthMon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3432" y="1344334"/>
            <a:ext cx="1282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The User will be put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into a message group based on criteria such as age,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care needs etc..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2887" y="353031"/>
            <a:ext cx="1354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conducts population survey on device or User </a:t>
            </a:r>
            <a:r>
              <a:rPr lang="en-US" sz="800" dirty="0" smtClean="0">
                <a:solidFill>
                  <a:prstClr val="black"/>
                </a:solidFill>
              </a:rPr>
              <a:t>Receives </a:t>
            </a:r>
            <a:r>
              <a:rPr lang="en-US" sz="800" dirty="0">
                <a:solidFill>
                  <a:prstClr val="black"/>
                </a:solidFill>
              </a:rPr>
              <a:t>an initial outreach SMS engaging them in the </a:t>
            </a:r>
            <a:r>
              <a:rPr lang="en-US" sz="800" dirty="0" smtClean="0">
                <a:solidFill>
                  <a:prstClr val="black"/>
                </a:solidFill>
              </a:rPr>
              <a:t>programme.(User gives missed call)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340332" y="745077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1791433" y="745077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504582" y="1998998"/>
            <a:ext cx="242598" cy="144954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5" name="Right Arrow 54"/>
          <p:cNvSpPr/>
          <p:nvPr/>
        </p:nvSpPr>
        <p:spPr>
          <a:xfrm rot="10800000">
            <a:off x="4395652" y="1580432"/>
            <a:ext cx="258675" cy="134681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0715" y="652359"/>
            <a:ext cx="1191301" cy="35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 ASHA  captures survey into system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48232" y="1354350"/>
            <a:ext cx="1220126" cy="88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333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System/user captures/record alcohol usage, exercise, BP, temperature, weight , anthropometric data, Pulse etc. 	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2413" y="1400998"/>
            <a:ext cx="1252483" cy="48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is  redirected to PHC for further investigations /checkup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ight Arrow 59"/>
          <p:cNvSpPr/>
          <p:nvPr/>
        </p:nvSpPr>
        <p:spPr>
          <a:xfrm rot="10800000">
            <a:off x="3054653" y="1563616"/>
            <a:ext cx="258675" cy="134681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 rot="10800000">
            <a:off x="7623117" y="1624008"/>
            <a:ext cx="258675" cy="120075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96375" y="2262861"/>
            <a:ext cx="1252483" cy="61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visits PHC Center - ANM Registers New User or views the record available in the system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1214309" y="2408892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2595365" y="2416440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4279600" y="2435132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61817" y="579599"/>
            <a:ext cx="130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is enrolled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by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into the appropriate program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9" name="Right Arrow 68"/>
          <p:cNvSpPr/>
          <p:nvPr/>
        </p:nvSpPr>
        <p:spPr>
          <a:xfrm rot="10800000">
            <a:off x="7504889" y="3373171"/>
            <a:ext cx="258675" cy="159129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ight Arrow 69"/>
          <p:cNvSpPr/>
          <p:nvPr/>
        </p:nvSpPr>
        <p:spPr>
          <a:xfrm rot="10800000">
            <a:off x="5241298" y="3388809"/>
            <a:ext cx="258675" cy="155608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ight Arrow 70"/>
          <p:cNvSpPr/>
          <p:nvPr/>
        </p:nvSpPr>
        <p:spPr>
          <a:xfrm rot="10800000">
            <a:off x="2974670" y="3389293"/>
            <a:ext cx="258675" cy="140119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0827" y="3126849"/>
            <a:ext cx="1594509" cy="619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Alerts sent to ANM/MO/ASHA /User in case of discrepancies (Medication skipped, Appointment date missed etc..)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3" name="Right Arrow 72"/>
          <p:cNvSpPr/>
          <p:nvPr/>
        </p:nvSpPr>
        <p:spPr>
          <a:xfrm rot="5400000">
            <a:off x="514245" y="3925561"/>
            <a:ext cx="208734" cy="132412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5" name="Right Arrow 74"/>
          <p:cNvSpPr/>
          <p:nvPr/>
        </p:nvSpPr>
        <p:spPr>
          <a:xfrm rot="10800000">
            <a:off x="1491710" y="3340944"/>
            <a:ext cx="258675" cy="150015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5957594" y="2416440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6253" y="4101367"/>
            <a:ext cx="1190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Collaboration (initiated by users or system based on Predefined Schedules or  discrepancies in expected outcome)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156651" y="3994178"/>
            <a:ext cx="865651" cy="88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ASHA/ANM records  User’s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feedback on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services / Queries in the App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18444" y="4115460"/>
            <a:ext cx="898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Patient/Family views &amp; tracks health Status via HealthMon App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1393109" y="4314454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5683017" y="4305911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6892748" y="4271352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2845938" y="4324350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12500" y="4144277"/>
            <a:ext cx="1160303" cy="619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Care Plan Modified based on findings and is approved by ANM/MO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35792" y="4130707"/>
            <a:ext cx="1004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Alert/Message sent to Care Team for Modified plan and is viewed by Patient and Team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7920564" y="4305911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87981" y="4012575"/>
            <a:ext cx="766782" cy="88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Reports/Analytics are generated and viewed by HO and Care Team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38538" y="4192911"/>
            <a:ext cx="1160303" cy="48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ANM referrers User to Specialist based on Care needs/severity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3" name="Right Arrow 92"/>
          <p:cNvSpPr/>
          <p:nvPr/>
        </p:nvSpPr>
        <p:spPr>
          <a:xfrm>
            <a:off x="4238122" y="4333855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16991" y="3119246"/>
            <a:ext cx="1252483" cy="61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provides supplements(vitamins), vaccines  to User and records it  in the system 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Right Arrow 107"/>
          <p:cNvSpPr/>
          <p:nvPr/>
        </p:nvSpPr>
        <p:spPr>
          <a:xfrm rot="10800000">
            <a:off x="1384897" y="1502802"/>
            <a:ext cx="258675" cy="164230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ight Arrow 116"/>
          <p:cNvSpPr/>
          <p:nvPr/>
        </p:nvSpPr>
        <p:spPr>
          <a:xfrm>
            <a:off x="7487738" y="2444591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27266" y="1494020"/>
            <a:ext cx="28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</a:rPr>
              <a:t>.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8670" y="2155113"/>
            <a:ext cx="1238350" cy="7508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Investigations conducted -data entered manually / auto captured in the system (device integration)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://clipartist.info/www/TATARTIST.NET/N/netalloy_toy_mobile_phone_black_white_line_art_tattoo_tatoo-555p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177343"/>
            <a:ext cx="347057" cy="352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0" y="5985651"/>
            <a:ext cx="9162256" cy="700899"/>
            <a:chOff x="-776540" y="1358987"/>
            <a:chExt cx="10021900" cy="5244012"/>
          </a:xfrm>
        </p:grpSpPr>
        <p:sp>
          <p:nvSpPr>
            <p:cNvPr id="8" name="Rectangle 7"/>
            <p:cNvSpPr/>
            <p:nvPr/>
          </p:nvSpPr>
          <p:spPr>
            <a:xfrm>
              <a:off x="-776540" y="1358987"/>
              <a:ext cx="10021900" cy="52440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Rectangle 8"/>
            <p:cNvSpPr/>
            <p:nvPr/>
          </p:nvSpPr>
          <p:spPr>
            <a:xfrm>
              <a:off x="6165080" y="1358987"/>
              <a:ext cx="2900769" cy="52440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 descr="http://clipartist.info/www/TATARTIST.NET/N/netalloy_toy_mobile_phone_black_white_line_art_tattoo_tatoo-555p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737451"/>
            <a:ext cx="392208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clipartist.info/www/TATARTIST.NET/N/netalloy_toy_mobile_phone_black_white_line_art_tattoo_tatoo-555p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737451"/>
            <a:ext cx="392208" cy="43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080106" y="518044"/>
            <a:ext cx="11044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consent taken User is enrolled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by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 into the appropriate program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26057" y="805709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7089018" y="1148584"/>
            <a:ext cx="243758" cy="144792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1164" y="2186220"/>
            <a:ext cx="12655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335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Information/appointment date displayed to ANM/MO along with appointment schedule and other details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6" y="498619"/>
            <a:ext cx="439449" cy="429160"/>
          </a:xfrm>
          <a:prstGeom prst="rect">
            <a:avLst/>
          </a:prstGeom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1864563" y="2256252"/>
            <a:ext cx="100011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AWW/ASHA  schedules appointment with PHC center for checkup via App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6253" y="4101367"/>
            <a:ext cx="119008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Collaboration (initiated by users or system based on Predefined Schedules or  discrepancies in expected outcome)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77411" y="3202999"/>
            <a:ext cx="940739" cy="6191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R="0" lvl="0" defTabSz="91333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System suggests / generates Care Plan for the User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	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66714" y="29516"/>
            <a:ext cx="7329487" cy="285093"/>
          </a:xfrm>
          <a:ln>
            <a:noFill/>
          </a:ln>
        </p:spPr>
        <p:txBody>
          <a:bodyPr/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Child </a:t>
            </a:r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Health Care </a:t>
            </a:r>
            <a:endParaRPr lang="en-US" sz="2000" b="0" u="sng" dirty="0">
              <a:solidFill>
                <a:srgbClr val="F37021"/>
              </a:solidFill>
              <a:latin typeface="Arial Rounded MT Bold" panose="020F0704030504030204" pitchFamily="34" charset="0"/>
              <a:cs typeface="ＭＳ Ｐゴシック" pitchFamily="-112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82218" y="3082929"/>
            <a:ext cx="989084" cy="882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Reminders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sent to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User/Mother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for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medication , feeding, child diet , hygiene etc..	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60152" y="3148624"/>
            <a:ext cx="1421123" cy="8767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 Reminders sent to User /AWW for scheduled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appointments,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Vaccinations, Counselling &amp; educational sessions on Child health 	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7102" y="4055216"/>
            <a:ext cx="865651" cy="882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ASHA/AWW records  User’s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feedback on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services / Queries in the App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8444" y="4115460"/>
            <a:ext cx="898928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User’s Family views &amp; tracks health of Child Status via HealthMon App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7348" y="533073"/>
            <a:ext cx="1270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Based on survey, AWW/ASHA counsel/educate the Mother ,Family for Child health &amp; Care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2545" y="1487172"/>
            <a:ext cx="10966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AWW uploads the User information into system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4559017" y="1575200"/>
            <a:ext cx="258675" cy="14804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754328" y="774126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93891" y="1419982"/>
            <a:ext cx="1548179" cy="6191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R="0" lvl="0" defTabSz="91333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>
                    <a:lumMod val="75000"/>
                  </a:schemeClr>
                </a:solidFill>
                <a:latin typeface="Calibri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AWW/System  </a:t>
            </a:r>
            <a:r>
              <a:rPr lang="en-US" dirty="0">
                <a:solidFill>
                  <a:schemeClr val="tx2"/>
                </a:solidFill>
              </a:rPr>
              <a:t>captures Vitals </a:t>
            </a:r>
            <a:r>
              <a:rPr lang="en-US" dirty="0" smtClean="0">
                <a:solidFill>
                  <a:schemeClr val="tx2"/>
                </a:solidFill>
              </a:rPr>
              <a:t>height,weight,BP,Temp, Pulse etc. </a:t>
            </a:r>
            <a:r>
              <a:rPr lang="en-US" dirty="0">
                <a:solidFill>
                  <a:schemeClr val="tx2"/>
                </a:solidFill>
              </a:rPr>
              <a:t>with the help of device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3591" y="2313628"/>
            <a:ext cx="11004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335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Appointment Alert send to user /ASHA/ANM/MO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8226481" y="2981172"/>
            <a:ext cx="242598" cy="144954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1393109" y="4314454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5683017" y="4305911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898075" y="4270090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68896" y="3120128"/>
            <a:ext cx="1942333" cy="882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 voice, text messages /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tube /video/document links on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Alcohol/tobacco/smoking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quitting along with diet, exercise,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medication Plan &amp; 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counselling </a:t>
            </a:r>
            <a:r>
              <a:rPr lang="en-US" sz="8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hygiene , environment safety on her HealthMon </a:t>
            </a:r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79285" y="1446306"/>
            <a:ext cx="12828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The User/Mother will be put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into a message group based on criteria such as age,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care needs etc..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4550" y="610522"/>
            <a:ext cx="11416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>
                <a:solidFill>
                  <a:schemeClr val="tx2"/>
                </a:solidFill>
                <a:latin typeface="Calibri"/>
              </a:rPr>
              <a:t>AWW/ASHA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 conducts population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survey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6340332" y="745077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1802463" y="768483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421842" y="2112566"/>
            <a:ext cx="242598" cy="144954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5" name="Right Arrow 54"/>
          <p:cNvSpPr/>
          <p:nvPr/>
        </p:nvSpPr>
        <p:spPr>
          <a:xfrm rot="10800000">
            <a:off x="3104253" y="1673032"/>
            <a:ext cx="258675" cy="134681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0715" y="652359"/>
            <a:ext cx="1191301" cy="355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AWW/ASHA captures survey into system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28609" y="1428051"/>
            <a:ext cx="1166618" cy="6191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R="0" lvl="0" defTabSz="91333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AWW records demographic data , Family history , symptoms of the User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8640" y="2305312"/>
            <a:ext cx="1252483" cy="487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is  redirected to PHC for further investigations /checkup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ight Arrow 59"/>
          <p:cNvSpPr/>
          <p:nvPr/>
        </p:nvSpPr>
        <p:spPr>
          <a:xfrm rot="10800000">
            <a:off x="1444408" y="1554630"/>
            <a:ext cx="258675" cy="134681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1" name="Right Arrow 60"/>
          <p:cNvSpPr/>
          <p:nvPr/>
        </p:nvSpPr>
        <p:spPr>
          <a:xfrm rot="10800000">
            <a:off x="6467908" y="1654890"/>
            <a:ext cx="258675" cy="120075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18920" y="2220640"/>
            <a:ext cx="1252483" cy="6191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 visits PHC Center - ANM Registers New User or views the record available in the system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1565112" y="2422177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950640" y="2477866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4387489" y="2496712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5950291" y="2475024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61817" y="579599"/>
            <a:ext cx="11044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User/Child  is enrolled </a:t>
            </a:r>
            <a:r>
              <a:rPr lang="en-US" sz="800" dirty="0">
                <a:solidFill>
                  <a:schemeClr val="tx2"/>
                </a:solidFill>
                <a:latin typeface="Calibri"/>
              </a:rPr>
              <a:t>by </a:t>
            </a: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AWW/ASHA  into the program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9" name="Right Arrow 68"/>
          <p:cNvSpPr/>
          <p:nvPr/>
        </p:nvSpPr>
        <p:spPr>
          <a:xfrm rot="10800000">
            <a:off x="7371302" y="3352873"/>
            <a:ext cx="258675" cy="159129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0" name="Right Arrow 69"/>
          <p:cNvSpPr/>
          <p:nvPr/>
        </p:nvSpPr>
        <p:spPr>
          <a:xfrm rot="10800000">
            <a:off x="6045457" y="3329696"/>
            <a:ext cx="258675" cy="155608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1" name="Right Arrow 70"/>
          <p:cNvSpPr/>
          <p:nvPr/>
        </p:nvSpPr>
        <p:spPr>
          <a:xfrm rot="10800000">
            <a:off x="4094203" y="3404015"/>
            <a:ext cx="258675" cy="140119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9502" y="3076189"/>
            <a:ext cx="1594509" cy="6191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Alerts sent to ANM/MO/ASHA /User in case of discrepancies (Medication skipped, Appointment date missed etc..)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3" name="Right Arrow 72"/>
          <p:cNvSpPr/>
          <p:nvPr/>
        </p:nvSpPr>
        <p:spPr>
          <a:xfrm rot="5400000">
            <a:off x="612357" y="3776836"/>
            <a:ext cx="245638" cy="206048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2845938" y="4324350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5" name="Right Arrow 74"/>
          <p:cNvSpPr/>
          <p:nvPr/>
        </p:nvSpPr>
        <p:spPr>
          <a:xfrm rot="10800000">
            <a:off x="1741256" y="3271184"/>
            <a:ext cx="258675" cy="150015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91191" y="4185871"/>
            <a:ext cx="1160303" cy="6191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Care Plan Modified based on findings and is approved by ANM/MO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37700" y="4170480"/>
            <a:ext cx="1004101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Alert/Message sent to Care Team for Modified plan and is viewed by Patient and Team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8044100" y="4316213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7548854" y="2406851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36218" y="4046879"/>
            <a:ext cx="766782" cy="882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Reports/Analytics are generated &amp; viewed by HO and Care Team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5724" y="1389074"/>
            <a:ext cx="1252483" cy="6191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AWW provides nutrition , supplements(vitamins), vaccines  to User and records it  in the system </a:t>
            </a:r>
            <a:endParaRPr lang="en-US" sz="1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38538" y="4192911"/>
            <a:ext cx="1160303" cy="487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3335">
              <a:lnSpc>
                <a:spcPct val="107000"/>
              </a:lnSpc>
            </a:pPr>
            <a:r>
              <a:rPr lang="en-US" sz="800" dirty="0" smtClean="0">
                <a:solidFill>
                  <a:schemeClr val="tx2"/>
                </a:solidFill>
                <a:latin typeface="Calibri"/>
              </a:rPr>
              <a:t>ANM referrers User to Specialist based on Care needs/severity</a:t>
            </a:r>
            <a:endParaRPr lang="en-US" sz="8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4330536" y="4324350"/>
            <a:ext cx="203476" cy="149496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 rot="16200000">
            <a:off x="-1246789" y="2446941"/>
            <a:ext cx="3179380" cy="68580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CONTENTS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2209800" y="866574"/>
            <a:ext cx="6214240" cy="3100586"/>
          </a:xfrm>
          <a:prstGeom prst="rect">
            <a:avLst/>
          </a:prstGeom>
        </p:spPr>
        <p:txBody>
          <a:bodyPr/>
          <a:lstStyle>
            <a:lvl1pPr marL="2317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Char char=""/>
              <a:defRPr sz="20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509588" indent="-2222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Font typeface="Wingdings 2" pitchFamily="18" charset="2"/>
              <a:buChar char=""/>
              <a:defRPr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796925" indent="-2222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"/>
              <a:defRPr sz="16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031875" indent="-1698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C63F"/>
              </a:buClr>
              <a:buFont typeface="Wingdings 2" pitchFamily="18" charset="2"/>
              <a:buChar char=""/>
              <a:defRPr sz="14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201738" indent="-1174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200" kern="1200">
                <a:solidFill>
                  <a:srgbClr val="40404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Business Problem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&amp; Intervention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Stake Holders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Health Information Flow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Role wise Probable Modules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List of Activities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Proposed Devices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Use Cases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Clr>
                <a:schemeClr val="accent3">
                  <a:lumMod val="40000"/>
                  <a:lumOff val="60000"/>
                </a:schemeClr>
              </a:buClr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5076" y="675582"/>
            <a:ext cx="805999" cy="3301481"/>
            <a:chOff x="1255076" y="741391"/>
            <a:chExt cx="805999" cy="3301481"/>
          </a:xfrm>
        </p:grpSpPr>
        <p:sp>
          <p:nvSpPr>
            <p:cNvPr id="25" name="Oval 24"/>
            <p:cNvSpPr/>
            <p:nvPr/>
          </p:nvSpPr>
          <p:spPr>
            <a:xfrm>
              <a:off x="1329560" y="741391"/>
              <a:ext cx="685800" cy="685800"/>
            </a:xfrm>
            <a:prstGeom prst="ellipse">
              <a:avLst/>
            </a:prstGeom>
            <a:noFill/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accent1"/>
                  </a:solidFill>
                  <a:latin typeface="Calibri" panose="020F0502020204030204" pitchFamily="34" charset="0"/>
                </a:rPr>
                <a:t>01</a:t>
              </a:r>
              <a:endParaRPr lang="en-US" sz="1600" b="1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55076" y="874441"/>
              <a:ext cx="805999" cy="3168431"/>
              <a:chOff x="1255076" y="884831"/>
              <a:chExt cx="805999" cy="3386571"/>
            </a:xfrm>
          </p:grpSpPr>
          <p:sp>
            <p:nvSpPr>
              <p:cNvPr id="24" name="Rectangle 23"/>
              <p:cNvSpPr/>
              <p:nvPr/>
            </p:nvSpPr>
            <p:spPr>
              <a:xfrm flipH="1">
                <a:off x="2015356" y="884831"/>
                <a:ext cx="45719" cy="3657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329560" y="1200072"/>
                <a:ext cx="685800" cy="685800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02</a:t>
                </a:r>
                <a:endParaRPr lang="en-US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29560" y="1657350"/>
                <a:ext cx="685800" cy="685800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03</a:t>
                </a:r>
                <a:endParaRPr lang="en-US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329560" y="2114550"/>
                <a:ext cx="685800" cy="685800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04</a:t>
                </a:r>
                <a:endParaRPr lang="en-US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29560" y="3486150"/>
                <a:ext cx="685800" cy="685800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H="1">
                <a:off x="2015356" y="1345607"/>
                <a:ext cx="45719" cy="3657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H="1">
                <a:off x="2015356" y="1804980"/>
                <a:ext cx="45719" cy="3657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2015356" y="2264275"/>
                <a:ext cx="45719" cy="3657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2015356" y="2723569"/>
                <a:ext cx="45719" cy="3657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55076" y="2603790"/>
                <a:ext cx="685800" cy="685800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05</a:t>
                </a:r>
                <a:endParaRPr lang="en-US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29560" y="3028950"/>
                <a:ext cx="685800" cy="685800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06</a:t>
                </a:r>
                <a:endParaRPr lang="en-US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H="1">
                <a:off x="2015356" y="3182863"/>
                <a:ext cx="45719" cy="3657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55076" y="3585602"/>
                <a:ext cx="685800" cy="685800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07</a:t>
                </a:r>
                <a:endParaRPr lang="en-US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71157" y="3714749"/>
                <a:ext cx="60970" cy="3657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6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17987" y="2293063"/>
            <a:ext cx="1946204" cy="1768961"/>
            <a:chOff x="1667" y="390550"/>
            <a:chExt cx="2594939" cy="2358614"/>
          </a:xfrm>
          <a:solidFill>
            <a:schemeClr val="accent1"/>
          </a:solidFill>
        </p:grpSpPr>
        <p:sp>
          <p:nvSpPr>
            <p:cNvPr id="29" name="Rounded Rectangle 28"/>
            <p:cNvSpPr/>
            <p:nvPr/>
          </p:nvSpPr>
          <p:spPr>
            <a:xfrm>
              <a:off x="1667" y="390550"/>
              <a:ext cx="2594939" cy="23586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1667" y="1333996"/>
              <a:ext cx="2594939" cy="943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500" dirty="0">
                  <a:solidFill>
                    <a:prstClr val="white"/>
                  </a:solidFill>
                </a:rPr>
                <a:t>Awareness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51803" y="2347262"/>
            <a:ext cx="1946204" cy="1768961"/>
            <a:chOff x="2674455" y="390550"/>
            <a:chExt cx="2594939" cy="2358614"/>
          </a:xfrm>
          <a:solidFill>
            <a:schemeClr val="accent1"/>
          </a:solidFill>
        </p:grpSpPr>
        <p:sp>
          <p:nvSpPr>
            <p:cNvPr id="27" name="Rounded Rectangle 26"/>
            <p:cNvSpPr/>
            <p:nvPr/>
          </p:nvSpPr>
          <p:spPr>
            <a:xfrm>
              <a:off x="2674455" y="390550"/>
              <a:ext cx="2594939" cy="23586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2674455" y="1333996"/>
              <a:ext cx="2594939" cy="943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500" dirty="0">
                  <a:solidFill>
                    <a:prstClr val="white"/>
                  </a:solidFill>
                </a:rPr>
                <a:t>Enforcement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95702" y="2293063"/>
            <a:ext cx="1946204" cy="1768961"/>
            <a:chOff x="5329389" y="385768"/>
            <a:chExt cx="2594939" cy="2358614"/>
          </a:xfrm>
          <a:solidFill>
            <a:schemeClr val="accent1"/>
          </a:solidFill>
        </p:grpSpPr>
        <p:sp>
          <p:nvSpPr>
            <p:cNvPr id="25" name="Rounded Rectangle 24"/>
            <p:cNvSpPr/>
            <p:nvPr/>
          </p:nvSpPr>
          <p:spPr>
            <a:xfrm>
              <a:off x="5329389" y="385768"/>
              <a:ext cx="2594939" cy="23586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329389" y="1329214"/>
              <a:ext cx="2594939" cy="94344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500" dirty="0" smtClean="0">
                  <a:solidFill>
                    <a:prstClr val="white"/>
                  </a:solidFill>
                </a:rPr>
                <a:t>Cessation and Surveillance</a:t>
              </a:r>
              <a:endParaRPr lang="en-GB" sz="15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Left-Right Arrow 23"/>
          <p:cNvSpPr/>
          <p:nvPr/>
        </p:nvSpPr>
        <p:spPr>
          <a:xfrm>
            <a:off x="1860672" y="2432387"/>
            <a:ext cx="2923976" cy="608711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/>
          <p:cNvSpPr txBox="1"/>
          <p:nvPr/>
        </p:nvSpPr>
        <p:spPr>
          <a:xfrm>
            <a:off x="609600" y="915662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</a:rPr>
              <a:t>TAB/Mobile-based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</a:rPr>
              <a:t>interventions can be used to 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</a:rPr>
              <a:t>reduce strengthen Anemia, Malnutrition </a:t>
            </a:r>
            <a:r>
              <a:rPr 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</a:rPr>
              <a:t>prevention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</a:rPr>
              <a:t>, treatment and management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</a:rPr>
              <a:t> for 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</a:rPr>
              <a:t>Adolescent , Pregnant Women &amp; Children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36984"/>
            <a:ext cx="7200900" cy="385313"/>
          </a:xfrm>
        </p:spPr>
        <p:txBody>
          <a:bodyPr/>
          <a:lstStyle/>
          <a:p>
            <a:pPr algn="ctr" defTabSz="609585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The </a:t>
            </a:r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Business Problem &amp; Intervention </a:t>
            </a:r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spectrum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1593350" y="1716807"/>
            <a:ext cx="5564981" cy="593350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GB" sz="1350" dirty="0" smtClean="0">
                <a:solidFill>
                  <a:prstClr val="white"/>
                </a:solidFill>
              </a:rPr>
              <a:t>Population</a:t>
            </a:r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060" y="2591255"/>
            <a:ext cx="1079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GB" sz="1350" b="1" dirty="0">
                <a:solidFill>
                  <a:srgbClr val="15A8E0"/>
                </a:solidFill>
              </a:rPr>
              <a:t>Prevention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4980038" y="2432388"/>
            <a:ext cx="2541556" cy="608711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TextBox 19"/>
          <p:cNvSpPr txBox="1"/>
          <p:nvPr/>
        </p:nvSpPr>
        <p:spPr>
          <a:xfrm>
            <a:off x="5647181" y="2618787"/>
            <a:ext cx="1011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GB" sz="1350" b="1" dirty="0">
                <a:solidFill>
                  <a:srgbClr val="15A8E0"/>
                </a:solidFill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27663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0" y="-1990"/>
            <a:ext cx="8382000" cy="69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defTabSz="609585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F37021"/>
                </a:solidFill>
                <a:latin typeface="Arial Rounded MT Bold" panose="020F0704030504030204" pitchFamily="34" charset="0"/>
                <a:ea typeface="ＭＳ Ｐゴシック" pitchFamily="-112" charset="-128"/>
                <a:cs typeface="ＭＳ Ｐゴシック" pitchFamily="-112" charset="-128"/>
              </a:defRPr>
            </a:lvl1pPr>
            <a:lvl2pPr defTabSz="609585" fontAlgn="base">
              <a:spcBef>
                <a:spcPct val="0"/>
              </a:spcBef>
              <a:spcAft>
                <a:spcPct val="0"/>
              </a:spcAft>
              <a:defRPr sz="3733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defTabSz="609585" fontAlgn="base">
              <a:spcBef>
                <a:spcPct val="0"/>
              </a:spcBef>
              <a:spcAft>
                <a:spcPct val="0"/>
              </a:spcAft>
              <a:defRPr sz="3733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defTabSz="609585" fontAlgn="base">
              <a:spcBef>
                <a:spcPct val="0"/>
              </a:spcBef>
              <a:spcAft>
                <a:spcPct val="0"/>
              </a:spcAft>
              <a:defRPr sz="3733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defTabSz="609585" fontAlgn="base">
              <a:spcBef>
                <a:spcPct val="0"/>
              </a:spcBef>
              <a:spcAft>
                <a:spcPct val="0"/>
              </a:spcAft>
              <a:defRPr sz="3733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609585" defTabSz="609585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6pPr>
            <a:lvl7pPr marL="1219170" defTabSz="609585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7pPr>
            <a:lvl8pPr marL="1828754" defTabSz="609585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8pPr>
            <a:lvl9pPr marL="2438339" defTabSz="609585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2000" u="sng" dirty="0" smtClean="0"/>
              <a:t>HealthMon : Stake Holders / Actors</a:t>
            </a:r>
            <a:endParaRPr lang="en-US" sz="2000" u="sng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329949413"/>
              </p:ext>
            </p:extLst>
          </p:nvPr>
        </p:nvGraphicFramePr>
        <p:xfrm>
          <a:off x="152400" y="695739"/>
          <a:ext cx="9143999" cy="4447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5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1135962" y="493619"/>
            <a:ext cx="6407838" cy="4287930"/>
          </a:xfrm>
          <a:prstGeom prst="triangle">
            <a:avLst>
              <a:gd name="adj" fmla="val 49198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8" y="84506"/>
            <a:ext cx="8490291" cy="327074"/>
          </a:xfrm>
        </p:spPr>
        <p:txBody>
          <a:bodyPr>
            <a:noAutofit/>
          </a:bodyPr>
          <a:lstStyle/>
          <a:p>
            <a:pPr algn="ctr" defTabSz="609585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Health Information Flow Structure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1631" y="1588516"/>
            <a:ext cx="1577627" cy="269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Civil/District Hospital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34295" y="2531985"/>
            <a:ext cx="2209800" cy="29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Rural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Hospital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00123" y="3502036"/>
            <a:ext cx="2614539" cy="33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PHC</a:t>
            </a:r>
          </a:p>
        </p:txBody>
      </p:sp>
      <p:sp>
        <p:nvSpPr>
          <p:cNvPr id="8" name="Oval 7"/>
          <p:cNvSpPr/>
          <p:nvPr/>
        </p:nvSpPr>
        <p:spPr>
          <a:xfrm>
            <a:off x="3877264" y="4324549"/>
            <a:ext cx="525276" cy="287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</a:rPr>
              <a:t>SC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41409" y="4335684"/>
            <a:ext cx="547849" cy="289553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</a:rPr>
              <a:t>SC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28127" y="4310734"/>
            <a:ext cx="537337" cy="305241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</a:rPr>
              <a:t>SC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23917" y="4310734"/>
            <a:ext cx="530997" cy="30136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</a:rPr>
              <a:t>SC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323" y="1972580"/>
            <a:ext cx="251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Specialist, District Health Officer</a:t>
            </a:r>
            <a:endParaRPr lang="en-US" sz="1000" b="1" u="sng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79" y="4310733"/>
            <a:ext cx="1062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 u="sng">
                <a:solidFill>
                  <a:schemeClr val="accent1"/>
                </a:solidFill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</a:rPr>
              <a:t>ASHA,AWW</a:t>
            </a:r>
          </a:p>
          <a:p>
            <a:r>
              <a:rPr lang="en-US" u="none" dirty="0" smtClean="0">
                <a:latin typeface="Calibri" panose="020F0502020204030204" pitchFamily="34" charset="0"/>
              </a:rPr>
              <a:t>1 HW : 1,000 population</a:t>
            </a:r>
            <a:endParaRPr lang="en-US" u="none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323" y="2650506"/>
            <a:ext cx="251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 u="sng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Health Officer Block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98" y="3574651"/>
            <a:ext cx="251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 u="sng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MO/ANM, </a:t>
            </a:r>
            <a:r>
              <a:rPr lang="en-US" dirty="0" smtClean="0">
                <a:latin typeface="Calibri" panose="020F0502020204030204" pitchFamily="34" charset="0"/>
              </a:rPr>
              <a:t>ASHA,AWW,MPW </a:t>
            </a:r>
          </a:p>
          <a:p>
            <a:r>
              <a:rPr lang="en-US" u="none" dirty="0" smtClean="0">
                <a:latin typeface="Calibri" panose="020F0502020204030204" pitchFamily="34" charset="0"/>
              </a:rPr>
              <a:t>1 PHC : 1 ANM/MO</a:t>
            </a:r>
            <a:endParaRPr lang="en-US" u="none" dirty="0">
              <a:latin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80511" y="4310734"/>
            <a:ext cx="516692" cy="32564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</a:rPr>
              <a:t>SC</a:t>
            </a:r>
            <a:endParaRPr lang="en-US" sz="1000" dirty="0"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000019" y="4038727"/>
            <a:ext cx="115351" cy="22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71916" y="4062794"/>
            <a:ext cx="5859" cy="231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114381" y="4059985"/>
            <a:ext cx="2902" cy="22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238227" y="4045204"/>
            <a:ext cx="137946" cy="22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787590" y="4038727"/>
            <a:ext cx="6662" cy="258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263879" y="2107844"/>
            <a:ext cx="2902" cy="22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263879" y="3080087"/>
            <a:ext cx="2902" cy="22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19050" y="4187623"/>
            <a:ext cx="251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 u="sng">
                <a:solidFill>
                  <a:schemeClr val="accent1"/>
                </a:solidFill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</a:rPr>
              <a:t>Sub Center- 5,000 (population)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07918" y="2837278"/>
            <a:ext cx="251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 u="sng">
                <a:solidFill>
                  <a:schemeClr val="accent1"/>
                </a:solidFill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</a:rPr>
              <a:t>1,00,000 population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78808" y="3420600"/>
            <a:ext cx="251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 u="sng">
                <a:solidFill>
                  <a:schemeClr val="accent1"/>
                </a:solidFill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</a:rPr>
              <a:t>PHC : 20,000 - 30,000  (population)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36690" y="2156600"/>
            <a:ext cx="251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 u="sng">
                <a:solidFill>
                  <a:schemeClr val="accent1"/>
                </a:solidFill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</a:rPr>
              <a:t>&gt; 1,00,000 population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0" y="-62178"/>
            <a:ext cx="7886700" cy="479566"/>
          </a:xfrm>
        </p:spPr>
        <p:txBody>
          <a:bodyPr>
            <a:normAutofit/>
          </a:bodyPr>
          <a:lstStyle/>
          <a:p>
            <a:pPr algn="ctr"/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ASHA(Accredited Social Health Activist)- </a:t>
            </a:r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40" y="438150"/>
            <a:ext cx="7886700" cy="4267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Population Survey by Home visits</a:t>
            </a:r>
          </a:p>
          <a:p>
            <a:pPr lvl="1"/>
            <a:r>
              <a:rPr lang="en-US" sz="1200" dirty="0"/>
              <a:t>Eligible couple , Adolescent &amp; Health 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Conducts Patient Assessment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Educating /Counselling Patient :counsel women and families on birth preparedness, importance of safe delivery, breastfeeding and complementary feeding, immunization, contraception </a:t>
            </a:r>
            <a:r>
              <a:rPr lang="en-US" sz="1200" dirty="0" smtClean="0"/>
              <a:t>, STD&amp; RTI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Records Demographics, Family history of Patient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Captures Vital , anthropometric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Holding meetings for village health – Promoting construction of household toilets under total Sanitation Campaign.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Managing Kit Inventory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Providing Medications to Patients as per Care Plan </a:t>
            </a:r>
          </a:p>
          <a:p>
            <a:pPr lvl="1"/>
            <a:r>
              <a:rPr lang="en-US" sz="1200" dirty="0"/>
              <a:t>Provide primary medical care to minor ailment like fever, diarrhea(ORS), fever, first aid for minor injury </a:t>
            </a:r>
          </a:p>
          <a:p>
            <a:pPr lvl="1"/>
            <a:r>
              <a:rPr lang="en-US" sz="1200" dirty="0"/>
              <a:t>Providing folic acid, calcium, iron ,oral pills, condoms etc..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Attending meetings with ANM &amp; AWW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Attending Health Training defined by government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Maintaining records :Population coverage, households allocated, training inputs received, and performance, data on drop-outs, Family planning register, birth &amp; death register, new appointments etc..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6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886700" cy="496363"/>
          </a:xfrm>
        </p:spPr>
        <p:txBody>
          <a:bodyPr>
            <a:normAutofit/>
          </a:bodyPr>
          <a:lstStyle/>
          <a:p>
            <a:pPr algn="ctr"/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AWW (</a:t>
            </a:r>
            <a:r>
              <a:rPr lang="en-US" sz="2000" b="0" u="sng" dirty="0" err="1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Anganwadi</a:t>
            </a:r>
            <a:r>
              <a:rPr lang="en-US" sz="2000" b="0" u="sng" dirty="0" smtClean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 Worker) - </a:t>
            </a:r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7243"/>
            <a:ext cx="8324314" cy="38381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Arranging &amp; Providing Supplementary </a:t>
            </a:r>
            <a:r>
              <a:rPr lang="en-US" sz="1200" dirty="0"/>
              <a:t>Nutrition </a:t>
            </a:r>
            <a:r>
              <a:rPr lang="en-US" sz="1200" dirty="0" smtClean="0"/>
              <a:t>to children from 0-6 yrs.</a:t>
            </a:r>
          </a:p>
          <a:p>
            <a:pPr marL="620713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Supplementary </a:t>
            </a:r>
            <a:r>
              <a:rPr lang="en-US" sz="1200" dirty="0"/>
              <a:t>feeding, Vitamin A </a:t>
            </a:r>
            <a:r>
              <a:rPr lang="en-US" sz="1200" dirty="0" smtClean="0"/>
              <a:t>,Vitamin D, B12 </a:t>
            </a:r>
          </a:p>
          <a:p>
            <a:pPr marL="620713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Provides Immediate services for diarrhea, cholera, fever</a:t>
            </a:r>
          </a:p>
          <a:p>
            <a:pPr marL="620713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Conducting Home visits &amp; providing cooked food, food grains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Providing Non formal preschool education 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Patient / Child 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Records data for Child demographics, vitals, symptoms, growth (height ,weight),temperature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Immunization </a:t>
            </a:r>
            <a:r>
              <a:rPr lang="en-US" sz="1200" dirty="0"/>
              <a:t>- tetanus, </a:t>
            </a:r>
            <a:r>
              <a:rPr lang="en-US" sz="1200" dirty="0" smtClean="0"/>
              <a:t>tuberculosis, measles etc.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Organizing Health Check-up camp </a:t>
            </a:r>
            <a:r>
              <a:rPr lang="en-US" sz="1200" dirty="0"/>
              <a:t>with PCH 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Referring </a:t>
            </a:r>
            <a:r>
              <a:rPr lang="en-US" sz="1200" dirty="0"/>
              <a:t>malnourished child to the PHC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Providing Nutrition </a:t>
            </a:r>
            <a:r>
              <a:rPr lang="en-US" sz="1200" dirty="0"/>
              <a:t>&amp; Health </a:t>
            </a:r>
            <a:r>
              <a:rPr lang="en-US" sz="1200" dirty="0" smtClean="0"/>
              <a:t>education - </a:t>
            </a:r>
            <a:r>
              <a:rPr lang="en-US" sz="1200" dirty="0"/>
              <a:t>Personal hygiene..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Attending </a:t>
            </a:r>
            <a:r>
              <a:rPr lang="en-US" sz="1200" dirty="0" smtClean="0"/>
              <a:t>monthly meetings held ASHA </a:t>
            </a:r>
            <a:r>
              <a:rPr lang="en-US" sz="1200" dirty="0"/>
              <a:t>&amp; </a:t>
            </a:r>
            <a:r>
              <a:rPr lang="en-US" sz="1200" dirty="0" smtClean="0"/>
              <a:t>ANM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Maintaining Child record Card and tracking growth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Maintaining records of Infections </a:t>
            </a:r>
            <a:r>
              <a:rPr lang="en-US" sz="1200" dirty="0"/>
              <a:t>or diseases </a:t>
            </a:r>
            <a:r>
              <a:rPr lang="en-US" sz="1200" dirty="0" smtClean="0"/>
              <a:t>,Birth </a:t>
            </a:r>
            <a:r>
              <a:rPr lang="en-US" sz="1200" dirty="0"/>
              <a:t>&amp; death Register </a:t>
            </a:r>
            <a:r>
              <a:rPr lang="en-US" sz="1200" dirty="0" smtClean="0"/>
              <a:t>,Immunization, malnourished child </a:t>
            </a:r>
            <a:r>
              <a:rPr lang="en-US" sz="1200" dirty="0"/>
              <a:t>Dropout or left out beneficiaries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500063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99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7" y="-20762"/>
            <a:ext cx="7886700" cy="654624"/>
          </a:xfrm>
        </p:spPr>
        <p:txBody>
          <a:bodyPr/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ANM (Auxiliary Nurse Midwifery) -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51" y="595976"/>
            <a:ext cx="8485187" cy="43379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Patient 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Patient Education on Care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Patient Screening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Data Recording / Maintenance (Demographics, Vitals, Immunization..)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Organizing Immunization camps. Providing immunization - TT, Tuberculosis, poliomyelitis, diphtheria, pertussis etc..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Tracking Patient Health Status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Patient Referral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Organizing meetings with Care 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Organizing Nutrition day, Heath check up camps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Conducting trainings for ASHA, AWW workers and supporting them for availing services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Maintaining Patient Health Records and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Maintaining Records of High Risk Pregnancy, Dropout or left out beneficiaries , Immunization, Health Check ups , Anemia trends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33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Treatment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Health Status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Care Plan Creation/Approval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Referral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587" y="0"/>
            <a:ext cx="7329487" cy="685800"/>
          </a:xfrm>
        </p:spPr>
        <p:txBody>
          <a:bodyPr/>
          <a:lstStyle/>
          <a:p>
            <a:pPr algn="ctr"/>
            <a:r>
              <a:rPr lang="en-US" sz="2000" b="0" u="sng" dirty="0">
                <a:solidFill>
                  <a:srgbClr val="F37021"/>
                </a:solidFill>
                <a:latin typeface="Arial Rounded MT Bold" panose="020F0704030504030204" pitchFamily="34" charset="0"/>
                <a:cs typeface="ＭＳ Ｐゴシック" pitchFamily="-112" charset="-128"/>
              </a:rPr>
              <a:t>Consultant / MO (Medical Officer) - Tasks</a:t>
            </a:r>
          </a:p>
        </p:txBody>
      </p:sp>
    </p:spTree>
    <p:extLst>
      <p:ext uri="{BB962C8B-B14F-4D97-AF65-F5344CB8AC3E}">
        <p14:creationId xmlns:p14="http://schemas.microsoft.com/office/powerpoint/2010/main" val="1382731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2014">
  <a:themeElements>
    <a:clrScheme name="Persistent">
      <a:dk1>
        <a:sysClr val="windowText" lastClr="000000"/>
      </a:dk1>
      <a:lt1>
        <a:sysClr val="window" lastClr="FFFFFF"/>
      </a:lt1>
      <a:dk2>
        <a:srgbClr val="404040"/>
      </a:dk2>
      <a:lt2>
        <a:srgbClr val="9DDCF9"/>
      </a:lt2>
      <a:accent1>
        <a:srgbClr val="006899"/>
      </a:accent1>
      <a:accent2>
        <a:srgbClr val="F37021"/>
      </a:accent2>
      <a:accent3>
        <a:srgbClr val="8DC63F"/>
      </a:accent3>
      <a:accent4>
        <a:srgbClr val="7F7F7F"/>
      </a:accent4>
      <a:accent5>
        <a:srgbClr val="A6A6A6"/>
      </a:accent5>
      <a:accent6>
        <a:srgbClr val="FFD87D"/>
      </a:accent6>
      <a:hlink>
        <a:srgbClr val="006899"/>
      </a:hlink>
      <a:folHlink>
        <a:srgbClr val="7F7F7F"/>
      </a:folHlink>
    </a:clrScheme>
    <a:fontScheme name="Persis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1775</Words>
  <Application>Microsoft Office PowerPoint</Application>
  <PresentationFormat>On-screen Show (16:9)</PresentationFormat>
  <Paragraphs>281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Arial Rounded MT Bold</vt:lpstr>
      <vt:lpstr>Calibri</vt:lpstr>
      <vt:lpstr>Times New Roman</vt:lpstr>
      <vt:lpstr>Verdana</vt:lpstr>
      <vt:lpstr>Wingdings</vt:lpstr>
      <vt:lpstr>Wingdings 2</vt:lpstr>
      <vt:lpstr>Template 2014</vt:lpstr>
      <vt:lpstr>PowerPoint Presentation</vt:lpstr>
      <vt:lpstr>CONTENTS</vt:lpstr>
      <vt:lpstr>The Business Problem &amp; Intervention spectrum</vt:lpstr>
      <vt:lpstr>PowerPoint Presentation</vt:lpstr>
      <vt:lpstr>Health Information Flow Structure</vt:lpstr>
      <vt:lpstr>ASHA(Accredited Social Health Activist)- Tasks</vt:lpstr>
      <vt:lpstr>AWW (Anganwadi Worker) - Tasks</vt:lpstr>
      <vt:lpstr>ANM (Auxiliary Nurse Midwifery) - Tasks</vt:lpstr>
      <vt:lpstr>Consultant / MO (Medical Officer) - Tasks</vt:lpstr>
      <vt:lpstr>Admin - Tasks </vt:lpstr>
      <vt:lpstr>Role wise Probable Modules (Interactive tools with text , voice, pictures in English as well as local language) </vt:lpstr>
      <vt:lpstr>Role wise Probable Modules</vt:lpstr>
      <vt:lpstr>Role wise Probable Modules</vt:lpstr>
      <vt:lpstr>List of Activities to be covered in Modules</vt:lpstr>
      <vt:lpstr>List of Activities to be covered in Modules </vt:lpstr>
      <vt:lpstr>Proposed Devices </vt:lpstr>
      <vt:lpstr>Use Cases </vt:lpstr>
      <vt:lpstr>Maternal Health Care </vt:lpstr>
      <vt:lpstr>Child Health Care 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Nikeetaa Mhaatre</dc:creator>
  <cp:lastModifiedBy>Priti Rahalkar</cp:lastModifiedBy>
  <cp:revision>154</cp:revision>
  <cp:lastPrinted>2014-08-22T08:30:33Z</cp:lastPrinted>
  <dcterms:created xsi:type="dcterms:W3CDTF">2014-08-21T07:55:08Z</dcterms:created>
  <dcterms:modified xsi:type="dcterms:W3CDTF">2016-01-29T14:05:01Z</dcterms:modified>
</cp:coreProperties>
</file>