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321" r:id="rId2"/>
    <p:sldId id="452" r:id="rId3"/>
    <p:sldId id="511" r:id="rId4"/>
    <p:sldId id="545" r:id="rId5"/>
    <p:sldId id="512" r:id="rId6"/>
    <p:sldId id="513" r:id="rId7"/>
    <p:sldId id="515" r:id="rId8"/>
    <p:sldId id="516" r:id="rId9"/>
    <p:sldId id="517" r:id="rId10"/>
    <p:sldId id="518" r:id="rId11"/>
    <p:sldId id="520" r:id="rId12"/>
    <p:sldId id="521" r:id="rId13"/>
    <p:sldId id="522" r:id="rId14"/>
    <p:sldId id="519" r:id="rId15"/>
    <p:sldId id="523" r:id="rId16"/>
    <p:sldId id="524" r:id="rId17"/>
    <p:sldId id="525" r:id="rId18"/>
    <p:sldId id="554" r:id="rId19"/>
    <p:sldId id="526" r:id="rId20"/>
    <p:sldId id="527" r:id="rId21"/>
    <p:sldId id="528" r:id="rId22"/>
    <p:sldId id="529" r:id="rId23"/>
    <p:sldId id="530" r:id="rId24"/>
    <p:sldId id="531" r:id="rId25"/>
    <p:sldId id="549" r:id="rId26"/>
    <p:sldId id="534" r:id="rId27"/>
    <p:sldId id="533" r:id="rId28"/>
    <p:sldId id="535" r:id="rId29"/>
    <p:sldId id="536" r:id="rId30"/>
    <p:sldId id="537" r:id="rId31"/>
    <p:sldId id="548" r:id="rId32"/>
    <p:sldId id="555" r:id="rId33"/>
    <p:sldId id="538" r:id="rId34"/>
    <p:sldId id="539" r:id="rId35"/>
    <p:sldId id="546" r:id="rId36"/>
    <p:sldId id="552" r:id="rId37"/>
    <p:sldId id="540" r:id="rId38"/>
    <p:sldId id="541" r:id="rId39"/>
    <p:sldId id="550" r:id="rId40"/>
    <p:sldId id="542" r:id="rId41"/>
    <p:sldId id="543" r:id="rId42"/>
    <p:sldId id="544" r:id="rId43"/>
    <p:sldId id="547" r:id="rId44"/>
    <p:sldId id="551" r:id="rId45"/>
    <p:sldId id="484" r:id="rId46"/>
  </p:sldIdLst>
  <p:sldSz cx="10080625"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175">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0C66620-109D-9F90-7627-EB90C0A4357D}" name="李嘉銘" initials="李" userId="S::N28901264@ncku.edu.tw::98513a94-2b7e-46ac-b48e-5250659a5f4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CF5E4"/>
    <a:srgbClr val="4F81BD"/>
    <a:srgbClr val="92D050"/>
    <a:srgbClr val="30A0BE"/>
    <a:srgbClr val="FDEADA"/>
    <a:srgbClr val="7030A0"/>
    <a:srgbClr val="00B0F0"/>
    <a:srgbClr val="EFF02B"/>
    <a:srgbClr val="2CD33E"/>
    <a:srgbClr val="78DB2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078" autoAdjust="0"/>
  </p:normalViewPr>
  <p:slideViewPr>
    <p:cSldViewPr>
      <p:cViewPr varScale="1">
        <p:scale>
          <a:sx n="81" d="100"/>
          <a:sy n="81" d="100"/>
        </p:scale>
        <p:origin x="-1291" y="-82"/>
      </p:cViewPr>
      <p:guideLst>
        <p:guide orient="horz" pos="2160"/>
        <p:guide pos="3175"/>
      </p:guideLst>
    </p:cSldViewPr>
  </p:slideViewPr>
  <p:notesTextViewPr>
    <p:cViewPr>
      <p:scale>
        <a:sx n="100" d="100"/>
        <a:sy n="100" d="100"/>
      </p:scale>
      <p:origin x="0" y="0"/>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0C0E1B-2FF5-4E33-8515-D26AD98B97E2}" type="datetimeFigureOut">
              <a:rPr lang="zh-TW" altLang="en-US" smtClean="0"/>
              <a:pPr/>
              <a:t>2024/12/30</a:t>
            </a:fld>
            <a:endParaRPr lang="zh-TW" altLang="en-US"/>
          </a:p>
        </p:txBody>
      </p:sp>
      <p:sp>
        <p:nvSpPr>
          <p:cNvPr id="4" name="投影片圖像版面配置區 3"/>
          <p:cNvSpPr>
            <a:spLocks noGrp="1" noRot="1" noChangeAspect="1"/>
          </p:cNvSpPr>
          <p:nvPr>
            <p:ph type="sldImg" idx="2"/>
          </p:nvPr>
        </p:nvSpPr>
        <p:spPr>
          <a:xfrm>
            <a:off x="909638" y="685800"/>
            <a:ext cx="5038725"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7A80B5-829A-4A00-9B96-3314DAE8DE64}" type="slidenum">
              <a:rPr lang="zh-TW" altLang="en-US" smtClean="0"/>
              <a:pPr/>
              <a:t>‹#›</a:t>
            </a:fld>
            <a:endParaRPr lang="zh-TW" altLang="en-US"/>
          </a:p>
        </p:txBody>
      </p:sp>
    </p:spTree>
    <p:extLst>
      <p:ext uri="{BB962C8B-B14F-4D97-AF65-F5344CB8AC3E}">
        <p14:creationId xmlns:p14="http://schemas.microsoft.com/office/powerpoint/2010/main" xmlns="" val="3502888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946598b073_0_0:notes"/>
          <p:cNvSpPr>
            <a:spLocks noGrp="1" noRot="1" noChangeAspect="1"/>
          </p:cNvSpPr>
          <p:nvPr>
            <p:ph type="sldImg" idx="2"/>
          </p:nvPr>
        </p:nvSpPr>
        <p:spPr>
          <a:xfrm>
            <a:off x="908050" y="685800"/>
            <a:ext cx="5041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946598b0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10</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11</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12</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13</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14</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15</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16</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17</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18</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19</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sz="1800"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2</a:t>
            </a:fld>
            <a:endParaRPr lang="zh-TW" altLang="en-US"/>
          </a:p>
        </p:txBody>
      </p:sp>
    </p:spTree>
    <p:extLst>
      <p:ext uri="{BB962C8B-B14F-4D97-AF65-F5344CB8AC3E}">
        <p14:creationId xmlns:p14="http://schemas.microsoft.com/office/powerpoint/2010/main" xmlns="" val="30443810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20</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21</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22</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23</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24</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25</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26</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27</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28</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29</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3</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30</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31</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32</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33</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34</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35</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36</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37</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38</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39</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4</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40</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41</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42</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43</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44</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92c1b49989_0_771:notes"/>
          <p:cNvSpPr>
            <a:spLocks noGrp="1" noRot="1" noChangeAspect="1"/>
          </p:cNvSpPr>
          <p:nvPr>
            <p:ph type="sldImg" idx="2"/>
          </p:nvPr>
        </p:nvSpPr>
        <p:spPr>
          <a:xfrm>
            <a:off x="908050" y="685800"/>
            <a:ext cx="5041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92c1b49989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5</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6</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7</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8</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E7A80B5-829A-4A00-9B96-3314DAE8DE64}" type="slidenum">
              <a:rPr lang="zh-TW" altLang="en-US" smtClean="0"/>
              <a:pPr/>
              <a:t>9</a:t>
            </a:fld>
            <a:endParaRPr lang="zh-TW" altLang="en-US"/>
          </a:p>
        </p:txBody>
      </p:sp>
    </p:spTree>
    <p:extLst>
      <p:ext uri="{BB962C8B-B14F-4D97-AF65-F5344CB8AC3E}">
        <p14:creationId xmlns:p14="http://schemas.microsoft.com/office/powerpoint/2010/main" xmlns="" val="222699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756048" y="2130427"/>
            <a:ext cx="8568532" cy="1470025"/>
          </a:xfrm>
        </p:spPr>
        <p:txBody>
          <a:bodyPr/>
          <a:lstStyle>
            <a:lvl1pPr>
              <a:defRPr>
                <a:solidFill>
                  <a:srgbClr val="002060"/>
                </a:solidFill>
                <a:latin typeface="微軟正黑體" pitchFamily="34" charset="-120"/>
                <a:ea typeface="微軟正黑體" pitchFamily="34" charset="-120"/>
              </a:defRPr>
            </a:lvl1pPr>
          </a:lstStyle>
          <a:p>
            <a:r>
              <a:rPr lang="zh-TW" altLang="en-US"/>
              <a:t>按一下以編輯母片標題樣式</a:t>
            </a:r>
          </a:p>
        </p:txBody>
      </p:sp>
      <p:sp>
        <p:nvSpPr>
          <p:cNvPr id="3" name="副標題 2"/>
          <p:cNvSpPr>
            <a:spLocks noGrp="1"/>
          </p:cNvSpPr>
          <p:nvPr>
            <p:ph type="subTitle" idx="1"/>
          </p:nvPr>
        </p:nvSpPr>
        <p:spPr>
          <a:xfrm>
            <a:off x="1512095" y="3886200"/>
            <a:ext cx="7056438" cy="1752600"/>
          </a:xfrm>
        </p:spPr>
        <p:txBody>
          <a:bodyPr/>
          <a:lstStyle>
            <a:lvl1pPr marL="0" indent="0" algn="ctr">
              <a:buNone/>
              <a:defRPr>
                <a:solidFill>
                  <a:schemeClr val="tx1">
                    <a:tint val="75000"/>
                  </a:schemeClr>
                </a:solidFill>
                <a:latin typeface="微軟正黑體" pitchFamily="34" charset="-120"/>
                <a:ea typeface="微軟正黑體"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EAA36C5C-65EC-4519-968C-13847697F1B7}" type="datetimeFigureOut">
              <a:rPr lang="zh-TW" altLang="en-US" smtClean="0"/>
              <a:pPr/>
              <a:t>2024/12/30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77E89B2-5E55-47CB-B6C0-90B82A08FC5B}"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EAA36C5C-65EC-4519-968C-13847697F1B7}" type="datetimeFigureOut">
              <a:rPr lang="zh-TW" altLang="en-US" smtClean="0"/>
              <a:pPr/>
              <a:t>2024/12/30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77E89B2-5E55-47CB-B6C0-90B82A08FC5B}"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308453" y="274639"/>
            <a:ext cx="226814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504031" y="274639"/>
            <a:ext cx="6636412"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EAA36C5C-65EC-4519-968C-13847697F1B7}" type="datetimeFigureOut">
              <a:rPr lang="zh-TW" altLang="en-US" smtClean="0"/>
              <a:pPr/>
              <a:t>2024/12/30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77E89B2-5E55-47CB-B6C0-90B82A08FC5B}"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503808" y="116632"/>
            <a:ext cx="9072563" cy="1143000"/>
          </a:xfrm>
        </p:spPr>
        <p:txBody>
          <a:bodyPr/>
          <a:lstStyle>
            <a:lvl1pPr>
              <a:defRPr>
                <a:solidFill>
                  <a:srgbClr val="002060"/>
                </a:solidFill>
                <a:latin typeface="微軟正黑體" pitchFamily="34" charset="-120"/>
                <a:ea typeface="微軟正黑體" pitchFamily="34" charset="-120"/>
              </a:defRPr>
            </a:lvl1pPr>
          </a:lstStyle>
          <a:p>
            <a:r>
              <a:rPr lang="zh-TW" altLang="en-US"/>
              <a:t>按一下以編輯母片標題樣式</a:t>
            </a:r>
          </a:p>
        </p:txBody>
      </p:sp>
      <p:sp>
        <p:nvSpPr>
          <p:cNvPr id="3" name="內容版面配置區 2"/>
          <p:cNvSpPr>
            <a:spLocks noGrp="1"/>
          </p:cNvSpPr>
          <p:nvPr>
            <p:ph idx="1"/>
          </p:nvPr>
        </p:nvSpPr>
        <p:spPr>
          <a:xfrm>
            <a:off x="503808" y="1484784"/>
            <a:ext cx="9072563" cy="4525963"/>
          </a:xfrm>
        </p:spPr>
        <p:txBody>
          <a:bodyPr/>
          <a:lstStyle>
            <a:lvl1pPr>
              <a:defRPr sz="3000">
                <a:solidFill>
                  <a:srgbClr val="002060"/>
                </a:solidFill>
                <a:latin typeface="微軟正黑體" pitchFamily="34" charset="-120"/>
                <a:ea typeface="微軟正黑體" pitchFamily="34" charset="-120"/>
              </a:defRPr>
            </a:lvl1pPr>
            <a:lvl2pPr>
              <a:defRPr sz="2600">
                <a:solidFill>
                  <a:srgbClr val="002060"/>
                </a:solidFill>
                <a:latin typeface="微軟正黑體" pitchFamily="34" charset="-120"/>
                <a:ea typeface="微軟正黑體" pitchFamily="34" charset="-120"/>
              </a:defRPr>
            </a:lvl2pPr>
            <a:lvl3pPr>
              <a:defRPr>
                <a:solidFill>
                  <a:srgbClr val="002060"/>
                </a:solidFill>
                <a:latin typeface="微軟正黑體" pitchFamily="34" charset="-120"/>
                <a:ea typeface="微軟正黑體" pitchFamily="34" charset="-120"/>
              </a:defRPr>
            </a:lvl3pPr>
            <a:lvl4pPr>
              <a:defRPr>
                <a:solidFill>
                  <a:srgbClr val="002060"/>
                </a:solidFill>
                <a:latin typeface="微軟正黑體" pitchFamily="34" charset="-120"/>
                <a:ea typeface="微軟正黑體" pitchFamily="34" charset="-120"/>
              </a:defRPr>
            </a:lvl4pPr>
            <a:lvl5pPr>
              <a:defRPr>
                <a:solidFill>
                  <a:srgbClr val="002060"/>
                </a:solidFill>
                <a:latin typeface="微軟正黑體" pitchFamily="34" charset="-120"/>
                <a:ea typeface="微軟正黑體" pitchFamily="34"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10"/>
          </p:nvPr>
        </p:nvSpPr>
        <p:spPr/>
        <p:txBody>
          <a:bodyPr/>
          <a:lstStyle/>
          <a:p>
            <a:fld id="{EAA36C5C-65EC-4519-968C-13847697F1B7}" type="datetimeFigureOut">
              <a:rPr lang="zh-TW" altLang="en-US" smtClean="0"/>
              <a:pPr/>
              <a:t>2024/12/30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77E89B2-5E55-47CB-B6C0-90B82A08FC5B}"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96300" y="4406902"/>
            <a:ext cx="8568532" cy="1362075"/>
          </a:xfrm>
        </p:spPr>
        <p:txBody>
          <a:bodyPr anchor="t"/>
          <a:lstStyle>
            <a:lvl1pPr algn="l">
              <a:defRPr sz="4000" b="1" cap="all">
                <a:latin typeface="微軟正黑體" pitchFamily="34" charset="-120"/>
                <a:ea typeface="微軟正黑體" pitchFamily="34" charset="-120"/>
              </a:defRPr>
            </a:lvl1pPr>
          </a:lstStyle>
          <a:p>
            <a:r>
              <a:rPr lang="zh-TW" altLang="en-US"/>
              <a:t>按一下以編輯母片標題樣式</a:t>
            </a:r>
          </a:p>
        </p:txBody>
      </p:sp>
      <p:sp>
        <p:nvSpPr>
          <p:cNvPr id="3" name="文字版面配置區 2"/>
          <p:cNvSpPr>
            <a:spLocks noGrp="1"/>
          </p:cNvSpPr>
          <p:nvPr>
            <p:ph type="body" idx="1"/>
          </p:nvPr>
        </p:nvSpPr>
        <p:spPr>
          <a:xfrm>
            <a:off x="796300" y="2906713"/>
            <a:ext cx="8568532" cy="1500187"/>
          </a:xfrm>
        </p:spPr>
        <p:txBody>
          <a:bodyPr anchor="b"/>
          <a:lstStyle>
            <a:lvl1pPr marL="0" indent="0">
              <a:buNone/>
              <a:defRPr sz="2000">
                <a:solidFill>
                  <a:schemeClr val="tx1">
                    <a:tint val="75000"/>
                  </a:schemeClr>
                </a:solidFill>
                <a:latin typeface="微軟正黑體" pitchFamily="34" charset="-120"/>
                <a:ea typeface="微軟正黑體" pitchFamily="34" charset="-12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EAA36C5C-65EC-4519-968C-13847697F1B7}" type="datetimeFigureOut">
              <a:rPr lang="zh-TW" altLang="en-US" smtClean="0"/>
              <a:pPr/>
              <a:t>2024/12/30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A77E89B2-5E55-47CB-B6C0-90B82A08FC5B}"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微軟正黑體" pitchFamily="34" charset="-120"/>
                <a:ea typeface="微軟正黑體" pitchFamily="34" charset="-120"/>
              </a:defRPr>
            </a:lvl1pPr>
          </a:lstStyle>
          <a:p>
            <a:r>
              <a:rPr lang="zh-TW" altLang="en-US"/>
              <a:t>按一下以編輯母片標題樣式</a:t>
            </a:r>
          </a:p>
        </p:txBody>
      </p:sp>
      <p:sp>
        <p:nvSpPr>
          <p:cNvPr id="3" name="內容版面配置區 2"/>
          <p:cNvSpPr>
            <a:spLocks noGrp="1"/>
          </p:cNvSpPr>
          <p:nvPr>
            <p:ph sz="half" idx="1"/>
          </p:nvPr>
        </p:nvSpPr>
        <p:spPr>
          <a:xfrm>
            <a:off x="504032" y="1600202"/>
            <a:ext cx="4452276" cy="4525963"/>
          </a:xfrm>
        </p:spPr>
        <p:txBody>
          <a:bodyPr/>
          <a:lstStyle>
            <a:lvl1pPr>
              <a:defRPr sz="2800">
                <a:latin typeface="微軟正黑體" pitchFamily="34" charset="-120"/>
                <a:ea typeface="微軟正黑體" pitchFamily="34" charset="-120"/>
              </a:defRPr>
            </a:lvl1pPr>
            <a:lvl2pPr>
              <a:defRPr sz="2400">
                <a:latin typeface="微軟正黑體" pitchFamily="34" charset="-120"/>
                <a:ea typeface="微軟正黑體" pitchFamily="34" charset="-120"/>
              </a:defRPr>
            </a:lvl2pPr>
            <a:lvl3pPr>
              <a:defRPr sz="2000">
                <a:latin typeface="微軟正黑體" pitchFamily="34" charset="-120"/>
                <a:ea typeface="微軟正黑體" pitchFamily="34" charset="-120"/>
              </a:defRPr>
            </a:lvl3pPr>
            <a:lvl4pPr>
              <a:defRPr sz="1800">
                <a:latin typeface="微軟正黑體" pitchFamily="34" charset="-120"/>
                <a:ea typeface="微軟正黑體" pitchFamily="34" charset="-120"/>
              </a:defRPr>
            </a:lvl4pPr>
            <a:lvl5pPr>
              <a:defRPr sz="1800">
                <a:latin typeface="微軟正黑體" pitchFamily="34" charset="-120"/>
                <a:ea typeface="微軟正黑體" pitchFamily="34" charset="-120"/>
              </a:defRPr>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5124318" y="1600202"/>
            <a:ext cx="4452276" cy="4525963"/>
          </a:xfrm>
        </p:spPr>
        <p:txBody>
          <a:bodyPr/>
          <a:lstStyle>
            <a:lvl1pPr>
              <a:defRPr sz="2800">
                <a:latin typeface="微軟正黑體" pitchFamily="34" charset="-120"/>
                <a:ea typeface="微軟正黑體" pitchFamily="34" charset="-120"/>
              </a:defRPr>
            </a:lvl1pPr>
            <a:lvl2pPr>
              <a:defRPr sz="2400">
                <a:latin typeface="微軟正黑體" pitchFamily="34" charset="-120"/>
                <a:ea typeface="微軟正黑體" pitchFamily="34" charset="-120"/>
              </a:defRPr>
            </a:lvl2pPr>
            <a:lvl3pPr>
              <a:defRPr sz="2000">
                <a:latin typeface="微軟正黑體" pitchFamily="34" charset="-120"/>
                <a:ea typeface="微軟正黑體" pitchFamily="34" charset="-120"/>
              </a:defRPr>
            </a:lvl3pPr>
            <a:lvl4pPr>
              <a:defRPr sz="1800">
                <a:latin typeface="微軟正黑體" pitchFamily="34" charset="-120"/>
                <a:ea typeface="微軟正黑體" pitchFamily="34" charset="-120"/>
              </a:defRPr>
            </a:lvl4pPr>
            <a:lvl5pPr>
              <a:defRPr sz="1800">
                <a:latin typeface="微軟正黑體" pitchFamily="34" charset="-120"/>
                <a:ea typeface="微軟正黑體" pitchFamily="34" charset="-120"/>
              </a:defRPr>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EAA36C5C-65EC-4519-968C-13847697F1B7}" type="datetimeFigureOut">
              <a:rPr lang="zh-TW" altLang="en-US" smtClean="0"/>
              <a:pPr/>
              <a:t>2024/12/30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77E89B2-5E55-47CB-B6C0-90B82A08FC5B}"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504032" y="1535113"/>
            <a:ext cx="445402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504032" y="2174875"/>
            <a:ext cx="445402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5120818" y="1535113"/>
            <a:ext cx="445577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5120818" y="2174875"/>
            <a:ext cx="445577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EAA36C5C-65EC-4519-968C-13847697F1B7}" type="datetimeFigureOut">
              <a:rPr lang="zh-TW" altLang="en-US" smtClean="0"/>
              <a:pPr/>
              <a:t>2024/12/30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A77E89B2-5E55-47CB-B6C0-90B82A08FC5B}"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rgbClr val="002060"/>
                </a:solidFill>
              </a:defRPr>
            </a:lvl1pPr>
          </a:lstStyle>
          <a:p>
            <a:r>
              <a:rPr lang="zh-TW" altLang="en-US"/>
              <a:t>按一下以編輯母片標題樣式</a:t>
            </a:r>
          </a:p>
        </p:txBody>
      </p:sp>
      <p:sp>
        <p:nvSpPr>
          <p:cNvPr id="3" name="日期版面配置區 2"/>
          <p:cNvSpPr>
            <a:spLocks noGrp="1"/>
          </p:cNvSpPr>
          <p:nvPr>
            <p:ph type="dt" sz="half" idx="10"/>
          </p:nvPr>
        </p:nvSpPr>
        <p:spPr/>
        <p:txBody>
          <a:bodyPr/>
          <a:lstStyle/>
          <a:p>
            <a:fld id="{EAA36C5C-65EC-4519-968C-13847697F1B7}" type="datetimeFigureOut">
              <a:rPr lang="zh-TW" altLang="en-US" smtClean="0"/>
              <a:pPr/>
              <a:t>2024/12/30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A77E89B2-5E55-47CB-B6C0-90B82A08FC5B}"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EAA36C5C-65EC-4519-968C-13847697F1B7}" type="datetimeFigureOut">
              <a:rPr lang="zh-TW" altLang="en-US" smtClean="0"/>
              <a:pPr/>
              <a:t>2024/12/30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A77E89B2-5E55-47CB-B6C0-90B82A08FC5B}"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504032" y="273050"/>
            <a:ext cx="3316457"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941244" y="273052"/>
            <a:ext cx="563534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504032" y="1435102"/>
            <a:ext cx="331645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AA36C5C-65EC-4519-968C-13847697F1B7}" type="datetimeFigureOut">
              <a:rPr lang="zh-TW" altLang="en-US" smtClean="0"/>
              <a:pPr/>
              <a:t>2024/12/30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77E89B2-5E55-47CB-B6C0-90B82A08FC5B}"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975873" y="4800600"/>
            <a:ext cx="6048375"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975873" y="612775"/>
            <a:ext cx="604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975873" y="5367338"/>
            <a:ext cx="604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EAA36C5C-65EC-4519-968C-13847697F1B7}" type="datetimeFigureOut">
              <a:rPr lang="zh-TW" altLang="en-US" smtClean="0"/>
              <a:pPr/>
              <a:t>2024/12/30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A77E89B2-5E55-47CB-B6C0-90B82A08FC5B}"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1000"/>
          </a:stretch>
        </a:blip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504032" y="274638"/>
            <a:ext cx="9072563"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504032" y="1600202"/>
            <a:ext cx="9072563" cy="4525963"/>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504031" y="6356352"/>
            <a:ext cx="235214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36C5C-65EC-4519-968C-13847697F1B7}" type="datetimeFigureOut">
              <a:rPr lang="zh-TW" altLang="en-US" smtClean="0"/>
              <a:pPr/>
              <a:t>2024/12/30</a:t>
            </a:fld>
            <a:endParaRPr lang="zh-TW" altLang="en-US"/>
          </a:p>
        </p:txBody>
      </p:sp>
      <p:sp>
        <p:nvSpPr>
          <p:cNvPr id="5" name="頁尾版面配置區 4"/>
          <p:cNvSpPr>
            <a:spLocks noGrp="1"/>
          </p:cNvSpPr>
          <p:nvPr>
            <p:ph type="ftr" sz="quarter" idx="3"/>
          </p:nvPr>
        </p:nvSpPr>
        <p:spPr>
          <a:xfrm>
            <a:off x="3444214" y="6356352"/>
            <a:ext cx="319219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7224448" y="6356352"/>
            <a:ext cx="235214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7E89B2-5E55-47CB-B6C0-90B82A08FC5B}"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rgbClr val="002060"/>
          </a:solidFill>
          <a:latin typeface="微軟正黑體" pitchFamily="34" charset="-120"/>
          <a:ea typeface="微軟正黑體" pitchFamily="34" charset="-120"/>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rgbClr val="002060"/>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Font typeface="Arial" pitchFamily="34" charset="0"/>
        <a:buChar char="–"/>
        <a:defRPr sz="2800" kern="1200">
          <a:solidFill>
            <a:srgbClr val="002060"/>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Font typeface="Arial" pitchFamily="34" charset="0"/>
        <a:buChar char="•"/>
        <a:defRPr sz="2400" kern="1200">
          <a:solidFill>
            <a:srgbClr val="002060"/>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Font typeface="Arial" pitchFamily="34" charset="0"/>
        <a:buChar char="–"/>
        <a:defRPr sz="2000" kern="1200">
          <a:solidFill>
            <a:srgbClr val="002060"/>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Font typeface="Arial" pitchFamily="34" charset="0"/>
        <a:buChar char="»"/>
        <a:defRPr sz="2000" kern="1200">
          <a:solidFill>
            <a:srgbClr val="002060"/>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13" Type="http://schemas.openxmlformats.org/officeDocument/2006/relationships/slide" Target="slide22.xml"/><Relationship Id="rId18" Type="http://schemas.openxmlformats.org/officeDocument/2006/relationships/slide" Target="slide40.xml"/><Relationship Id="rId3" Type="http://schemas.openxmlformats.org/officeDocument/2006/relationships/slide" Target="slide3.xml"/><Relationship Id="rId7" Type="http://schemas.openxmlformats.org/officeDocument/2006/relationships/slide" Target="slide10.xml"/><Relationship Id="rId12" Type="http://schemas.openxmlformats.org/officeDocument/2006/relationships/slide" Target="slide21.xml"/><Relationship Id="rId17" Type="http://schemas.openxmlformats.org/officeDocument/2006/relationships/slide" Target="slide37.xml"/><Relationship Id="rId2" Type="http://schemas.openxmlformats.org/officeDocument/2006/relationships/notesSlide" Target="../notesSlides/notesSlide2.xml"/><Relationship Id="rId16" Type="http://schemas.openxmlformats.org/officeDocument/2006/relationships/slide" Target="slide33.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20.xml"/><Relationship Id="rId5" Type="http://schemas.openxmlformats.org/officeDocument/2006/relationships/slide" Target="slide6.xml"/><Relationship Id="rId15" Type="http://schemas.openxmlformats.org/officeDocument/2006/relationships/slide" Target="slide28.xml"/><Relationship Id="rId10" Type="http://schemas.openxmlformats.org/officeDocument/2006/relationships/slide" Target="slide19.xml"/><Relationship Id="rId4" Type="http://schemas.openxmlformats.org/officeDocument/2006/relationships/slide" Target="slide5.xml"/><Relationship Id="rId9" Type="http://schemas.openxmlformats.org/officeDocument/2006/relationships/slide" Target="slide16.xml"/><Relationship Id="rId14" Type="http://schemas.openxmlformats.org/officeDocument/2006/relationships/slide" Target="slide26.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pic>
        <p:nvPicPr>
          <p:cNvPr id="4" name="圖片 3" descr="一張含有 圓形, 圖形, 平面設計, 標誌 的圖片&#10;&#10;自動產生的描述"/>
          <p:cNvPicPr>
            <a:picLocks noChangeAspect="1"/>
          </p:cNvPicPr>
          <p:nvPr/>
        </p:nvPicPr>
        <p:blipFill>
          <a:blip r:embed="rId3" cstate="print"/>
          <a:stretch>
            <a:fillRect/>
          </a:stretch>
        </p:blipFill>
        <p:spPr>
          <a:xfrm>
            <a:off x="-994337" y="187189"/>
            <a:ext cx="6105956" cy="6108615"/>
          </a:xfrm>
          <a:prstGeom prst="rect">
            <a:avLst/>
          </a:prstGeom>
        </p:spPr>
      </p:pic>
      <p:sp>
        <p:nvSpPr>
          <p:cNvPr id="7" name="Google Shape;1345;p45"/>
          <p:cNvSpPr/>
          <p:nvPr/>
        </p:nvSpPr>
        <p:spPr>
          <a:xfrm rot="10800000" flipV="1">
            <a:off x="2880072" y="384339"/>
            <a:ext cx="6689489" cy="463533"/>
          </a:xfrm>
          <a:prstGeom prst="homePlate">
            <a:avLst>
              <a:gd name="adj" fmla="val 50000"/>
            </a:avLst>
          </a:prstGeom>
          <a:solidFill>
            <a:srgbClr val="C00000"/>
          </a:solidFill>
          <a:ln>
            <a:noFill/>
          </a:ln>
        </p:spPr>
        <p:txBody>
          <a:bodyPr spcFirstLastPara="1" wrap="square" lIns="100790" tIns="100790" rIns="100790" bIns="100790" anchor="ctr" anchorCtr="0">
            <a:noAutofit/>
          </a:bodyPr>
          <a:lstStyle/>
          <a:p>
            <a:endParaRPr sz="1984" dirty="0">
              <a:latin typeface="微軟正黑體" panose="020B0604030504040204" pitchFamily="34" charset="-120"/>
              <a:ea typeface="微軟正黑體" panose="020B0604030504040204" pitchFamily="34" charset="-120"/>
            </a:endParaRPr>
          </a:p>
        </p:txBody>
      </p:sp>
      <p:pic>
        <p:nvPicPr>
          <p:cNvPr id="8" name="圖形 7" descr="燈泡"/>
          <p:cNvPicPr>
            <a:picLocks noChangeAspect="1"/>
          </p:cNvPicPr>
          <p:nvPr/>
        </p:nvPicPr>
        <p:blipFill>
          <a:blip r:embed="rId4" cstate="print">
            <a:extLst>
              <a:ext uri="{96DAC541-7B7A-43D3-8B79-37D633B846F1}">
                <asvg:svgBlip xmlns:asvg="http://schemas.microsoft.com/office/drawing/2016/SVG/main" xmlns="" r:embed="rId5"/>
              </a:ext>
            </a:extLst>
          </a:blip>
          <a:stretch>
            <a:fillRect/>
          </a:stretch>
        </p:blipFill>
        <p:spPr>
          <a:xfrm rot="10800000">
            <a:off x="6374042" y="721326"/>
            <a:ext cx="1863498" cy="1863497"/>
          </a:xfrm>
          <a:prstGeom prst="rect">
            <a:avLst/>
          </a:prstGeom>
        </p:spPr>
      </p:pic>
      <p:pic>
        <p:nvPicPr>
          <p:cNvPr id="3" name="圖片 2" descr="一張含有 動物玩偶, 豬, 玩具, 存錢筒 的圖片&#10;&#10;自動產生的描述"/>
          <p:cNvPicPr>
            <a:picLocks noChangeAspect="1"/>
          </p:cNvPicPr>
          <p:nvPr/>
        </p:nvPicPr>
        <p:blipFill>
          <a:blip r:embed="rId6" cstate="print"/>
          <a:stretch>
            <a:fillRect/>
          </a:stretch>
        </p:blipFill>
        <p:spPr>
          <a:xfrm>
            <a:off x="717770" y="2226794"/>
            <a:ext cx="2615980" cy="2639844"/>
          </a:xfrm>
          <a:prstGeom prst="rect">
            <a:avLst/>
          </a:prstGeom>
        </p:spPr>
      </p:pic>
      <p:pic>
        <p:nvPicPr>
          <p:cNvPr id="10" name="圖形 9" descr="配有手機和計算機的筆記型電腦"/>
          <p:cNvPicPr>
            <a:picLocks noChangeAspect="1"/>
          </p:cNvPicPr>
          <p:nvPr/>
        </p:nvPicPr>
        <p:blipFill>
          <a:blip r:embed="rId7" cstate="print">
            <a:extLst>
              <a:ext uri="{96DAC541-7B7A-43D3-8B79-37D633B846F1}">
                <asvg:svgBlip xmlns:asvg="http://schemas.microsoft.com/office/drawing/2016/SVG/main" xmlns="" r:embed="rId8"/>
              </a:ext>
            </a:extLst>
          </a:blip>
          <a:stretch>
            <a:fillRect/>
          </a:stretch>
        </p:blipFill>
        <p:spPr>
          <a:xfrm>
            <a:off x="5195799" y="4755448"/>
            <a:ext cx="1180974" cy="1186792"/>
          </a:xfrm>
          <a:prstGeom prst="rect">
            <a:avLst/>
          </a:prstGeom>
        </p:spPr>
      </p:pic>
      <p:pic>
        <p:nvPicPr>
          <p:cNvPr id="11" name="圖形 10" descr="舉起手的機器人"/>
          <p:cNvPicPr>
            <a:picLocks noChangeAspect="1"/>
          </p:cNvPicPr>
          <p:nvPr/>
        </p:nvPicPr>
        <p:blipFill>
          <a:blip r:embed="rId9" cstate="print">
            <a:extLst>
              <a:ext uri="{96DAC541-7B7A-43D3-8B79-37D633B846F1}">
                <asvg:svgBlip xmlns:asvg="http://schemas.microsoft.com/office/drawing/2016/SVG/main" xmlns="" r:embed="rId10"/>
              </a:ext>
            </a:extLst>
          </a:blip>
          <a:stretch>
            <a:fillRect/>
          </a:stretch>
        </p:blipFill>
        <p:spPr>
          <a:xfrm>
            <a:off x="8550794" y="4728145"/>
            <a:ext cx="1018767" cy="1015533"/>
          </a:xfrm>
          <a:prstGeom prst="rect">
            <a:avLst/>
          </a:prstGeom>
        </p:spPr>
      </p:pic>
      <p:sp>
        <p:nvSpPr>
          <p:cNvPr id="9" name="Google Shape;1346;p45"/>
          <p:cNvSpPr txBox="1"/>
          <p:nvPr/>
        </p:nvSpPr>
        <p:spPr>
          <a:xfrm>
            <a:off x="4247593" y="376543"/>
            <a:ext cx="4981061" cy="463535"/>
          </a:xfrm>
          <a:prstGeom prst="rect">
            <a:avLst/>
          </a:prstGeom>
          <a:noFill/>
          <a:ln>
            <a:noFill/>
          </a:ln>
        </p:spPr>
        <p:txBody>
          <a:bodyPr spcFirstLastPara="1" wrap="square" lIns="201607" tIns="201607" rIns="201607" bIns="201607" anchor="ctr" anchorCtr="0">
            <a:noAutofit/>
          </a:bodyPr>
          <a:lstStyle/>
          <a:p>
            <a:pPr algn="ctr"/>
            <a:r>
              <a:rPr lang="en-US" altLang="zh-TW" sz="2000" b="1" dirty="0">
                <a:solidFill>
                  <a:srgbClr val="FFFFFF"/>
                </a:solidFill>
                <a:latin typeface="微軟正黑體" panose="020B0604030504040204" pitchFamily="34" charset="-120"/>
                <a:ea typeface="微軟正黑體" panose="020B0604030504040204" pitchFamily="34" charset="-120"/>
                <a:cs typeface="Fira Sans" panose="020B0503050000020004"/>
              </a:rPr>
              <a:t>SCSB-</a:t>
            </a:r>
            <a:r>
              <a:rPr lang="zh-TW" altLang="en-US" sz="2000" b="1" dirty="0">
                <a:solidFill>
                  <a:srgbClr val="FFFFFF"/>
                </a:solidFill>
                <a:latin typeface="微軟正黑體" panose="020B0604030504040204" pitchFamily="34" charset="-120"/>
                <a:ea typeface="微軟正黑體" panose="020B0604030504040204" pitchFamily="34" charset="-120"/>
                <a:cs typeface="Fira Sans" panose="020B0503050000020004"/>
              </a:rPr>
              <a:t>南區資訊開發中心</a:t>
            </a:r>
            <a:r>
              <a:rPr lang="en-US" altLang="zh-TW" sz="2000" b="1" dirty="0">
                <a:solidFill>
                  <a:srgbClr val="FFFFFF"/>
                </a:solidFill>
                <a:latin typeface="微軟正黑體" panose="020B0604030504040204" pitchFamily="34" charset="-120"/>
                <a:ea typeface="微軟正黑體" panose="020B0604030504040204" pitchFamily="34" charset="-120"/>
                <a:cs typeface="Fira Sans" panose="020B0503050000020004"/>
              </a:rPr>
              <a:t>(ITDC)</a:t>
            </a:r>
            <a:endParaRPr lang="zh-TW" altLang="en-US" sz="2000" b="1" dirty="0">
              <a:solidFill>
                <a:srgbClr val="FFFFFF"/>
              </a:solidFill>
              <a:latin typeface="微軟正黑體" panose="020B0604030504040204" pitchFamily="34" charset="-120"/>
              <a:ea typeface="微軟正黑體" panose="020B0604030504040204" pitchFamily="34" charset="-120"/>
              <a:cs typeface="Fira Sans" panose="020B0503050000020004"/>
            </a:endParaRPr>
          </a:p>
        </p:txBody>
      </p:sp>
      <p:pic>
        <p:nvPicPr>
          <p:cNvPr id="14" name="圖片 13" descr="一張含有 圖形, 符號, 美工圖案, 設計 的圖片&#10;&#10;自動產生的描述"/>
          <p:cNvPicPr>
            <a:picLocks noChangeAspect="1"/>
          </p:cNvPicPr>
          <p:nvPr/>
        </p:nvPicPr>
        <p:blipFill>
          <a:blip r:embed="rId11" cstate="print"/>
          <a:stretch>
            <a:fillRect/>
          </a:stretch>
        </p:blipFill>
        <p:spPr>
          <a:xfrm>
            <a:off x="7043794" y="5079730"/>
            <a:ext cx="1010909" cy="670722"/>
          </a:xfrm>
          <a:prstGeom prst="rect">
            <a:avLst/>
          </a:prstGeom>
        </p:spPr>
      </p:pic>
      <p:sp>
        <p:nvSpPr>
          <p:cNvPr id="6" name="Google Shape;58;p15"/>
          <p:cNvSpPr txBox="1">
            <a:spLocks noGrp="1"/>
          </p:cNvSpPr>
          <p:nvPr>
            <p:ph type="ctrTitle"/>
          </p:nvPr>
        </p:nvSpPr>
        <p:spPr>
          <a:xfrm>
            <a:off x="4667640" y="2424930"/>
            <a:ext cx="5256337" cy="1796158"/>
          </a:xfrm>
          <a:prstGeom prst="rect">
            <a:avLst/>
          </a:prstGeom>
        </p:spPr>
        <p:txBody>
          <a:bodyPr spcFirstLastPara="1" vert="horz" wrap="square" lIns="100790" tIns="100790" rIns="100790" bIns="100790" rtlCol="0" anchor="ctr" anchorCtr="0">
            <a:noAutofit/>
          </a:bodyPr>
          <a:lstStyle/>
          <a:p>
            <a:pPr lvl="1" algn="ctr" rtl="0">
              <a:spcBef>
                <a:spcPct val="0"/>
              </a:spcBef>
            </a:pPr>
            <a:r>
              <a:rPr lang="zh-TW" altLang="zh-TW" sz="2800" b="1" dirty="0" smtClean="0">
                <a:latin typeface="+mn-lt"/>
                <a:ea typeface="+mj-ea"/>
              </a:rPr>
              <a:t>業務</a:t>
            </a:r>
            <a:r>
              <a:rPr lang="zh-TW" altLang="zh-TW" sz="2800" b="1" dirty="0">
                <a:latin typeface="+mn-lt"/>
                <a:ea typeface="+mj-ea"/>
              </a:rPr>
              <a:t>中台應用系統</a:t>
            </a:r>
            <a:r>
              <a:rPr lang="zh-TW" altLang="zh-TW" sz="2800" b="1" dirty="0" smtClean="0">
                <a:latin typeface="+mn-lt"/>
                <a:ea typeface="+mj-ea"/>
              </a:rPr>
              <a:t>總</a:t>
            </a:r>
            <a:r>
              <a:rPr lang="zh-TW" altLang="en-US" sz="2800" b="1" dirty="0">
                <a:latin typeface="+mn-lt"/>
                <a:ea typeface="+mj-ea"/>
              </a:rPr>
              <a:t>覽</a:t>
            </a:r>
            <a:endParaRPr lang="zh-TW" altLang="en-US" sz="8800" b="1" dirty="0">
              <a:solidFill>
                <a:schemeClr val="tx1"/>
              </a:solidFill>
              <a:latin typeface="+mn-lt"/>
              <a:ea typeface="+mj-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我們可以將信用</a:t>
            </a:r>
            <a:r>
              <a:rPr lang="zh-TW" altLang="en-US" sz="1800" b="1" dirty="0" smtClean="0">
                <a:latin typeface="+mn-ea"/>
              </a:rPr>
              <a:t>卡</a:t>
            </a:r>
            <a:r>
              <a:rPr lang="zh-TW" altLang="en-US" sz="1800" dirty="0" smtClean="0">
                <a:latin typeface="+mn-ea"/>
              </a:rPr>
              <a:t>相關資料存在一個檔案中，將這些檔案中的文字進行詞向量的轉換，把文字轉成數字向量存在向量資料庫中，透過檢索器在向量資料庫搜尋與用戶問題最接近的資訊，透過生成器，生成最合適的答案回覆用戶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pPr lvl="0"/>
            <a:r>
              <a:rPr lang="en-US" altLang="zh-TW" sz="3200" dirty="0" smtClean="0">
                <a:solidFill>
                  <a:schemeClr val="tx1"/>
                </a:solidFill>
                <a:latin typeface="Segoe UI Black" pitchFamily="34" charset="0"/>
                <a:ea typeface="Segoe UI Black" pitchFamily="34" charset="0"/>
              </a:rPr>
              <a:t>5.</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央媒申報</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791840" y="1556792"/>
            <a:ext cx="9001000" cy="3000821"/>
          </a:xfrm>
          <a:prstGeom prst="rect">
            <a:avLst/>
          </a:prstGeom>
          <a:noFill/>
        </p:spPr>
        <p:txBody>
          <a:bodyPr wrap="square">
            <a:spAutoFit/>
          </a:bodyPr>
          <a:lstStyle/>
          <a:p>
            <a:pPr marL="342900" lvl="0" indent="-342900">
              <a:lnSpc>
                <a:spcPct val="150000"/>
              </a:lnSpc>
              <a:buFont typeface="+mj-lt"/>
              <a:buAutoNum type="arabicPeriod"/>
            </a:pPr>
            <a:r>
              <a:rPr lang="zh-TW" altLang="en-US" dirty="0" smtClean="0"/>
              <a:t>每日中午媒體申報前一營業日資料，申報內容如下：</a:t>
            </a:r>
            <a:endParaRPr lang="en-US" altLang="zh-TW" dirty="0" smtClean="0"/>
          </a:p>
          <a:p>
            <a:pPr marL="342900" lvl="0" indent="-342900">
              <a:lnSpc>
                <a:spcPct val="150000"/>
              </a:lnSpc>
              <a:buFont typeface="+mj-lt"/>
              <a:buAutoNum type="arabicPeriod"/>
            </a:pPr>
            <a:endParaRPr lang="en-US" altLang="zh-TW" dirty="0" smtClean="0"/>
          </a:p>
          <a:p>
            <a:pPr marL="342900" lvl="0" indent="-342900">
              <a:lnSpc>
                <a:spcPct val="150000"/>
              </a:lnSpc>
              <a:buFont typeface="+mj-lt"/>
              <a:buAutoNum type="arabicPeriod"/>
            </a:pPr>
            <a:endParaRPr lang="en-US" altLang="zh-TW" dirty="0" smtClean="0"/>
          </a:p>
          <a:p>
            <a:pPr marL="342900" lvl="0" indent="-342900">
              <a:lnSpc>
                <a:spcPct val="150000"/>
              </a:lnSpc>
              <a:buFont typeface="+mj-lt"/>
              <a:buAutoNum type="arabicPeriod"/>
            </a:pPr>
            <a:endParaRPr lang="en-US" altLang="zh-TW" dirty="0" smtClean="0"/>
          </a:p>
          <a:p>
            <a:pPr marL="342900" lvl="0" indent="-342900">
              <a:lnSpc>
                <a:spcPct val="150000"/>
              </a:lnSpc>
              <a:buFont typeface="+mj-lt"/>
              <a:buAutoNum type="arabicPeriod"/>
            </a:pPr>
            <a:endParaRPr lang="en-US" altLang="zh-TW" dirty="0" smtClean="0"/>
          </a:p>
          <a:p>
            <a:pPr marL="342900" lvl="0" indent="-342900">
              <a:lnSpc>
                <a:spcPct val="150000"/>
              </a:lnSpc>
              <a:buFont typeface="+mj-lt"/>
              <a:buAutoNum type="arabicPeriod"/>
            </a:pPr>
            <a:r>
              <a:rPr lang="en-US" altLang="zh-TW" dirty="0" smtClean="0"/>
              <a:t>DCS</a:t>
            </a:r>
            <a:r>
              <a:rPr lang="zh-TW" altLang="en-US" dirty="0" smtClean="0"/>
              <a:t>系統</a:t>
            </a:r>
            <a:r>
              <a:rPr lang="en-US" altLang="zh-TW" dirty="0" smtClean="0"/>
              <a:t>55 </a:t>
            </a:r>
            <a:r>
              <a:rPr lang="zh-TW" altLang="en-US" dirty="0" smtClean="0"/>
              <a:t>選單中選項 </a:t>
            </a:r>
            <a:r>
              <a:rPr lang="en-US" altLang="zh-TW" dirty="0" smtClean="0"/>
              <a:t>11</a:t>
            </a:r>
            <a:r>
              <a:rPr lang="zh-TW" altLang="en-US" dirty="0" smtClean="0"/>
              <a:t>：列印交易日報</a:t>
            </a:r>
            <a:endParaRPr lang="zh-TW" altLang="zh-TW" dirty="0" smtClean="0"/>
          </a:p>
          <a:p>
            <a:pPr marL="342900" indent="-342900">
              <a:lnSpc>
                <a:spcPct val="150000"/>
              </a:lnSpc>
            </a:pPr>
            <a:endParaRPr lang="zh-TW" altLang="en-US" b="1" dirty="0" smtClean="0"/>
          </a:p>
        </p:txBody>
      </p:sp>
      <p:sp>
        <p:nvSpPr>
          <p:cNvPr id="13" name="文字方塊 12"/>
          <p:cNvSpPr txBox="1"/>
          <p:nvPr/>
        </p:nvSpPr>
        <p:spPr>
          <a:xfrm>
            <a:off x="1223888" y="2060848"/>
            <a:ext cx="3096344" cy="1569660"/>
          </a:xfrm>
          <a:prstGeom prst="rect">
            <a:avLst/>
          </a:prstGeom>
          <a:noFill/>
        </p:spPr>
        <p:txBody>
          <a:bodyPr wrap="square" rtlCol="0">
            <a:spAutoFit/>
          </a:bodyPr>
          <a:lstStyle/>
          <a:p>
            <a:pPr marL="342900" lvl="1" indent="-342900">
              <a:lnSpc>
                <a:spcPct val="150000"/>
              </a:lnSpc>
              <a:buFont typeface="Arial" pitchFamily="34" charset="0"/>
              <a:buChar char="•"/>
            </a:pPr>
            <a:r>
              <a:rPr lang="zh-TW" altLang="zh-TW" sz="1600" dirty="0" smtClean="0">
                <a:ea typeface="+mj-ea"/>
              </a:rPr>
              <a:t>出口交易明細檔</a:t>
            </a:r>
            <a:r>
              <a:rPr lang="en-US" altLang="zh-TW" sz="1600" dirty="0" smtClean="0">
                <a:ea typeface="+mj-ea"/>
              </a:rPr>
              <a:t> (A</a:t>
            </a:r>
            <a:r>
              <a:rPr lang="zh-TW" altLang="zh-TW" sz="1600" dirty="0" smtClean="0">
                <a:ea typeface="+mj-ea"/>
              </a:rPr>
              <a:t>檔</a:t>
            </a:r>
            <a:r>
              <a:rPr lang="en-US" altLang="zh-TW" sz="1600" dirty="0" smtClean="0">
                <a:ea typeface="+mj-ea"/>
              </a:rPr>
              <a:t>)</a:t>
            </a:r>
            <a:endParaRPr lang="zh-TW" altLang="zh-TW" sz="1600" dirty="0" smtClean="0">
              <a:ea typeface="+mj-ea"/>
            </a:endParaRPr>
          </a:p>
          <a:p>
            <a:pPr marL="342900" lvl="1" indent="-342900">
              <a:lnSpc>
                <a:spcPct val="150000"/>
              </a:lnSpc>
              <a:buFont typeface="Arial" pitchFamily="34" charset="0"/>
              <a:buChar char="•"/>
            </a:pPr>
            <a:r>
              <a:rPr lang="zh-TW" altLang="zh-TW" sz="1600" dirty="0" smtClean="0">
                <a:ea typeface="+mj-ea"/>
              </a:rPr>
              <a:t>進口交易明細檔</a:t>
            </a:r>
            <a:r>
              <a:rPr lang="en-US" altLang="zh-TW" sz="1600" dirty="0" smtClean="0">
                <a:ea typeface="+mj-ea"/>
              </a:rPr>
              <a:t>(B</a:t>
            </a:r>
            <a:r>
              <a:rPr lang="zh-TW" altLang="zh-TW" sz="1600" dirty="0" smtClean="0">
                <a:ea typeface="+mj-ea"/>
              </a:rPr>
              <a:t>檔</a:t>
            </a:r>
            <a:r>
              <a:rPr lang="en-US" altLang="zh-TW" sz="1600" dirty="0" smtClean="0">
                <a:ea typeface="+mj-ea"/>
              </a:rPr>
              <a:t>)</a:t>
            </a:r>
            <a:endParaRPr lang="zh-TW" altLang="zh-TW" sz="1600" dirty="0" smtClean="0">
              <a:ea typeface="+mj-ea"/>
            </a:endParaRPr>
          </a:p>
          <a:p>
            <a:pPr marL="342900" lvl="1" indent="-342900">
              <a:lnSpc>
                <a:spcPct val="150000"/>
              </a:lnSpc>
              <a:buFont typeface="Arial" pitchFamily="34" charset="0"/>
              <a:buChar char="•"/>
            </a:pPr>
            <a:r>
              <a:rPr lang="zh-TW" altLang="zh-TW" sz="1600" dirty="0" smtClean="0">
                <a:ea typeface="+mj-ea"/>
              </a:rPr>
              <a:t>匯入匯款交易明細檔</a:t>
            </a:r>
            <a:r>
              <a:rPr lang="en-US" altLang="zh-TW" sz="1600" dirty="0" smtClean="0">
                <a:ea typeface="+mj-ea"/>
              </a:rPr>
              <a:t>(F</a:t>
            </a:r>
            <a:r>
              <a:rPr lang="zh-TW" altLang="zh-TW" sz="1600" dirty="0" smtClean="0">
                <a:ea typeface="+mj-ea"/>
              </a:rPr>
              <a:t>檔</a:t>
            </a:r>
            <a:r>
              <a:rPr lang="en-US" altLang="zh-TW" sz="1600" dirty="0" smtClean="0">
                <a:ea typeface="+mj-ea"/>
              </a:rPr>
              <a:t>)</a:t>
            </a:r>
            <a:endParaRPr lang="zh-TW" altLang="zh-TW" sz="1600" dirty="0" smtClean="0">
              <a:ea typeface="+mj-ea"/>
            </a:endParaRPr>
          </a:p>
          <a:p>
            <a:pPr marL="342900" indent="-342900">
              <a:lnSpc>
                <a:spcPct val="150000"/>
              </a:lnSpc>
              <a:buFont typeface="Arial" pitchFamily="34" charset="0"/>
              <a:buChar char="•"/>
            </a:pPr>
            <a:r>
              <a:rPr lang="zh-TW" altLang="en-US" sz="1600" dirty="0" smtClean="0">
                <a:ea typeface="+mj-ea"/>
              </a:rPr>
              <a:t>匯出匯款交易明細檔</a:t>
            </a:r>
            <a:r>
              <a:rPr lang="en-US" altLang="zh-TW" sz="1600" dirty="0" smtClean="0">
                <a:ea typeface="+mj-ea"/>
              </a:rPr>
              <a:t>(G</a:t>
            </a:r>
            <a:r>
              <a:rPr lang="zh-TW" altLang="en-US" sz="1600" dirty="0" smtClean="0">
                <a:ea typeface="+mj-ea"/>
              </a:rPr>
              <a:t>檔</a:t>
            </a:r>
            <a:r>
              <a:rPr lang="en-US" altLang="zh-TW" sz="1600" dirty="0" smtClean="0">
                <a:ea typeface="+mj-ea"/>
              </a:rPr>
              <a:t>)</a:t>
            </a:r>
          </a:p>
        </p:txBody>
      </p:sp>
      <p:sp>
        <p:nvSpPr>
          <p:cNvPr id="14" name="文字方塊 13"/>
          <p:cNvSpPr txBox="1"/>
          <p:nvPr/>
        </p:nvSpPr>
        <p:spPr>
          <a:xfrm>
            <a:off x="4608264" y="2060848"/>
            <a:ext cx="3096344" cy="1569660"/>
          </a:xfrm>
          <a:prstGeom prst="rect">
            <a:avLst/>
          </a:prstGeom>
          <a:noFill/>
        </p:spPr>
        <p:txBody>
          <a:bodyPr wrap="square" rtlCol="0">
            <a:spAutoFit/>
          </a:bodyPr>
          <a:lstStyle/>
          <a:p>
            <a:pPr marL="342900" lvl="1" indent="-342900">
              <a:lnSpc>
                <a:spcPct val="150000"/>
              </a:lnSpc>
              <a:buFont typeface="Arial" pitchFamily="34" charset="0"/>
              <a:buChar char="•"/>
            </a:pPr>
            <a:r>
              <a:rPr lang="zh-TW" altLang="zh-TW" sz="1600" dirty="0" smtClean="0">
                <a:latin typeface="+mn-ea"/>
              </a:rPr>
              <a:t>出口交易明細檔</a:t>
            </a:r>
            <a:r>
              <a:rPr lang="en-US" altLang="zh-TW" sz="1600" dirty="0" smtClean="0">
                <a:latin typeface="+mn-ea"/>
              </a:rPr>
              <a:t> (A</a:t>
            </a:r>
            <a:r>
              <a:rPr lang="zh-TW" altLang="zh-TW" sz="1600" dirty="0" smtClean="0">
                <a:latin typeface="+mn-ea"/>
              </a:rPr>
              <a:t>檔</a:t>
            </a:r>
            <a:r>
              <a:rPr lang="en-US" altLang="zh-TW" sz="1600" dirty="0" smtClean="0">
                <a:latin typeface="+mn-ea"/>
              </a:rPr>
              <a:t>)</a:t>
            </a:r>
            <a:endParaRPr lang="zh-TW" altLang="zh-TW" sz="1600" dirty="0" smtClean="0">
              <a:latin typeface="+mn-ea"/>
            </a:endParaRPr>
          </a:p>
          <a:p>
            <a:pPr marL="342900" lvl="1" indent="-342900">
              <a:lnSpc>
                <a:spcPct val="150000"/>
              </a:lnSpc>
              <a:buFont typeface="Arial" pitchFamily="34" charset="0"/>
              <a:buChar char="•"/>
            </a:pPr>
            <a:r>
              <a:rPr lang="zh-TW" altLang="zh-TW" sz="1600" dirty="0" smtClean="0">
                <a:latin typeface="+mn-ea"/>
              </a:rPr>
              <a:t>進口交易明細檔</a:t>
            </a:r>
            <a:r>
              <a:rPr lang="en-US" altLang="zh-TW" sz="1600" dirty="0" smtClean="0">
                <a:latin typeface="+mn-ea"/>
              </a:rPr>
              <a:t>(B</a:t>
            </a:r>
            <a:r>
              <a:rPr lang="zh-TW" altLang="zh-TW" sz="1600" dirty="0" smtClean="0">
                <a:latin typeface="+mn-ea"/>
              </a:rPr>
              <a:t>檔</a:t>
            </a:r>
            <a:r>
              <a:rPr lang="en-US" altLang="zh-TW" sz="1600" dirty="0" smtClean="0">
                <a:latin typeface="+mn-ea"/>
              </a:rPr>
              <a:t>)</a:t>
            </a:r>
            <a:endParaRPr lang="zh-TW" altLang="zh-TW" sz="1600" dirty="0" smtClean="0">
              <a:latin typeface="+mn-ea"/>
            </a:endParaRPr>
          </a:p>
          <a:p>
            <a:pPr marL="342900" lvl="1" indent="-342900">
              <a:lnSpc>
                <a:spcPct val="150000"/>
              </a:lnSpc>
              <a:buFont typeface="Arial" pitchFamily="34" charset="0"/>
              <a:buChar char="•"/>
            </a:pPr>
            <a:r>
              <a:rPr lang="zh-TW" altLang="zh-TW" sz="1600" dirty="0" smtClean="0">
                <a:latin typeface="+mn-ea"/>
              </a:rPr>
              <a:t>匯入匯款交易明細檔</a:t>
            </a:r>
            <a:r>
              <a:rPr lang="en-US" altLang="zh-TW" sz="1600" dirty="0" smtClean="0">
                <a:latin typeface="+mn-ea"/>
              </a:rPr>
              <a:t>(F</a:t>
            </a:r>
            <a:r>
              <a:rPr lang="zh-TW" altLang="zh-TW" sz="1600" dirty="0" smtClean="0">
                <a:latin typeface="+mn-ea"/>
              </a:rPr>
              <a:t>檔</a:t>
            </a:r>
            <a:r>
              <a:rPr lang="en-US" altLang="zh-TW" sz="1600" dirty="0" smtClean="0">
                <a:latin typeface="+mn-ea"/>
              </a:rPr>
              <a:t>)</a:t>
            </a:r>
            <a:endParaRPr lang="zh-TW" altLang="zh-TW" sz="1600" dirty="0" smtClean="0">
              <a:latin typeface="+mn-ea"/>
            </a:endParaRPr>
          </a:p>
          <a:p>
            <a:pPr marL="342900" indent="-342900">
              <a:lnSpc>
                <a:spcPct val="150000"/>
              </a:lnSpc>
              <a:buFont typeface="Arial" pitchFamily="34" charset="0"/>
              <a:buChar char="•"/>
            </a:pPr>
            <a:r>
              <a:rPr lang="zh-TW" altLang="en-US" sz="1600" dirty="0" smtClean="0">
                <a:latin typeface="+mn-ea"/>
              </a:rPr>
              <a:t>匯出匯款交易明細檔</a:t>
            </a:r>
            <a:r>
              <a:rPr lang="en-US" altLang="zh-TW" sz="1600" dirty="0" smtClean="0">
                <a:latin typeface="+mn-ea"/>
              </a:rPr>
              <a:t>(G</a:t>
            </a:r>
            <a:r>
              <a:rPr lang="zh-TW" altLang="en-US" sz="1600" dirty="0" smtClean="0">
                <a:latin typeface="+mn-ea"/>
              </a:rPr>
              <a:t>檔</a:t>
            </a:r>
            <a:r>
              <a:rPr lang="en-US" altLang="zh-TW" sz="1600" dirty="0" smtClean="0">
                <a:latin typeface="+mn-ea"/>
              </a:rPr>
              <a:t>)</a:t>
            </a:r>
          </a:p>
        </p:txBody>
      </p:sp>
      <p:sp>
        <p:nvSpPr>
          <p:cNvPr id="15" name="文字方塊 14"/>
          <p:cNvSpPr txBox="1"/>
          <p:nvPr/>
        </p:nvSpPr>
        <p:spPr>
          <a:xfrm>
            <a:off x="1223888" y="4155440"/>
            <a:ext cx="7920880" cy="830997"/>
          </a:xfrm>
          <a:prstGeom prst="rect">
            <a:avLst/>
          </a:prstGeom>
          <a:noFill/>
        </p:spPr>
        <p:txBody>
          <a:bodyPr wrap="square" rtlCol="0">
            <a:spAutoFit/>
          </a:bodyPr>
          <a:lstStyle/>
          <a:p>
            <a:pPr marL="342900" lvl="1" indent="-342900">
              <a:lnSpc>
                <a:spcPct val="150000"/>
              </a:lnSpc>
              <a:buFont typeface="Arial" pitchFamily="34" charset="0"/>
              <a:buChar char="•"/>
            </a:pPr>
            <a:r>
              <a:rPr lang="zh-TW" altLang="zh-TW" sz="1600" dirty="0" smtClean="0">
                <a:ea typeface="+mj-ea"/>
              </a:rPr>
              <a:t>交易日報類別</a:t>
            </a:r>
            <a:r>
              <a:rPr lang="en-US" altLang="zh-TW" sz="1600" dirty="0" smtClean="0">
                <a:ea typeface="+mj-ea"/>
              </a:rPr>
              <a:t>: OF, IF, FI, FO, </a:t>
            </a:r>
            <a:r>
              <a:rPr lang="zh-TW" altLang="zh-TW" sz="1600" dirty="0" smtClean="0">
                <a:ea typeface="+mj-ea"/>
              </a:rPr>
              <a:t>為外幣與新台幣的遠匯</a:t>
            </a:r>
            <a:r>
              <a:rPr lang="en-US" altLang="zh-TW" sz="1600" dirty="0" smtClean="0">
                <a:ea typeface="+mj-ea"/>
              </a:rPr>
              <a:t> (</a:t>
            </a:r>
            <a:r>
              <a:rPr lang="zh-TW" altLang="zh-TW" sz="1600" dirty="0" smtClean="0">
                <a:ea typeface="+mj-ea"/>
              </a:rPr>
              <a:t>含</a:t>
            </a:r>
            <a:r>
              <a:rPr lang="en-US" altLang="zh-TW" sz="1600" dirty="0" smtClean="0">
                <a:ea typeface="+mj-ea"/>
              </a:rPr>
              <a:t>SWAP) </a:t>
            </a:r>
            <a:r>
              <a:rPr lang="zh-TW" altLang="zh-TW" sz="1600" dirty="0" smtClean="0">
                <a:ea typeface="+mj-ea"/>
              </a:rPr>
              <a:t>的交割資料。</a:t>
            </a:r>
          </a:p>
          <a:p>
            <a:pPr marL="342900" lvl="1" indent="-342900">
              <a:lnSpc>
                <a:spcPct val="150000"/>
              </a:lnSpc>
              <a:buFont typeface="Arial" pitchFamily="34" charset="0"/>
              <a:buChar char="•"/>
            </a:pPr>
            <a:r>
              <a:rPr lang="zh-TW" altLang="en-US" sz="1600" dirty="0" smtClean="0">
                <a:ea typeface="+mj-ea"/>
              </a:rPr>
              <a:t>交易日報類別</a:t>
            </a:r>
            <a:r>
              <a:rPr lang="en-US" altLang="zh-TW" sz="1600" dirty="0" smtClean="0">
                <a:ea typeface="+mj-ea"/>
              </a:rPr>
              <a:t>: OB, IB, IR, OR, </a:t>
            </a:r>
            <a:r>
              <a:rPr lang="zh-TW" altLang="en-US" sz="1600" dirty="0" smtClean="0">
                <a:ea typeface="+mj-ea"/>
              </a:rPr>
              <a:t>則是沒有遠匯交割的交易明細。</a:t>
            </a:r>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我們可以將信用</a:t>
            </a:r>
            <a:r>
              <a:rPr lang="zh-TW" altLang="en-US" sz="1800" b="1" dirty="0" smtClean="0">
                <a:latin typeface="+mn-ea"/>
              </a:rPr>
              <a:t>卡</a:t>
            </a:r>
            <a:r>
              <a:rPr lang="zh-TW" altLang="en-US" sz="1800" dirty="0" smtClean="0">
                <a:latin typeface="+mn-ea"/>
              </a:rPr>
              <a:t>相關資料存在一個檔案中，將這些檔案中的文字進行詞向量的轉換，把文字轉成數字向量存在向量資料庫中，透過檢索器在向量資料庫搜尋與用戶問題最接近的資訊，透過生成器，生成最合適的答案回覆用戶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pPr lvl="0"/>
            <a:r>
              <a:rPr lang="en-US" altLang="zh-TW" sz="3200" dirty="0" smtClean="0">
                <a:solidFill>
                  <a:schemeClr val="tx1"/>
                </a:solidFill>
                <a:latin typeface="Segoe UI Black" pitchFamily="34" charset="0"/>
                <a:ea typeface="Segoe UI Black" pitchFamily="34" charset="0"/>
              </a:rPr>
              <a:t>5.</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央媒申報</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791840" y="1556792"/>
            <a:ext cx="9001000" cy="3000821"/>
          </a:xfrm>
          <a:prstGeom prst="rect">
            <a:avLst/>
          </a:prstGeom>
          <a:noFill/>
        </p:spPr>
        <p:txBody>
          <a:bodyPr wrap="square">
            <a:spAutoFit/>
          </a:bodyPr>
          <a:lstStyle/>
          <a:p>
            <a:pPr marL="342900" indent="-342900">
              <a:lnSpc>
                <a:spcPct val="150000"/>
              </a:lnSpc>
              <a:buFont typeface="+mj-lt"/>
              <a:buAutoNum type="arabicPeriod" startAt="3"/>
            </a:pPr>
            <a:r>
              <a:rPr lang="en-US" altLang="zh-TW" dirty="0" smtClean="0"/>
              <a:t>DCS</a:t>
            </a:r>
            <a:r>
              <a:rPr lang="zh-TW" altLang="zh-TW" dirty="0" smtClean="0"/>
              <a:t>系統</a:t>
            </a:r>
            <a:r>
              <a:rPr lang="en-US" altLang="zh-TW" dirty="0" smtClean="0"/>
              <a:t>55 </a:t>
            </a:r>
            <a:r>
              <a:rPr lang="zh-TW" altLang="zh-TW" dirty="0" smtClean="0"/>
              <a:t>選單中選項</a:t>
            </a:r>
            <a:r>
              <a:rPr lang="en-US" altLang="zh-TW" dirty="0" smtClean="0"/>
              <a:t> 12</a:t>
            </a:r>
            <a:r>
              <a:rPr lang="zh-TW" altLang="zh-TW" dirty="0" smtClean="0"/>
              <a:t>：交易日報央行媒體申報</a:t>
            </a:r>
            <a:endParaRPr lang="en-US" altLang="zh-TW" dirty="0" smtClean="0"/>
          </a:p>
          <a:p>
            <a:pPr marL="342900" indent="-342900">
              <a:lnSpc>
                <a:spcPct val="150000"/>
              </a:lnSpc>
              <a:buFont typeface="+mj-lt"/>
              <a:buAutoNum type="arabicPeriod" startAt="3"/>
            </a:pPr>
            <a:endParaRPr lang="en-US" altLang="zh-TW" dirty="0" smtClean="0"/>
          </a:p>
          <a:p>
            <a:pPr marL="342900" indent="-342900">
              <a:lnSpc>
                <a:spcPct val="150000"/>
              </a:lnSpc>
              <a:buFont typeface="+mj-lt"/>
              <a:buAutoNum type="arabicPeriod" startAt="3"/>
            </a:pPr>
            <a:endParaRPr lang="en-US" altLang="zh-TW" dirty="0" smtClean="0"/>
          </a:p>
          <a:p>
            <a:pPr marL="342900" indent="-342900">
              <a:lnSpc>
                <a:spcPct val="150000"/>
              </a:lnSpc>
              <a:buFont typeface="+mj-lt"/>
              <a:buAutoNum type="arabicPeriod" startAt="3"/>
            </a:pPr>
            <a:endParaRPr lang="en-US" altLang="zh-TW" dirty="0" smtClean="0"/>
          </a:p>
          <a:p>
            <a:pPr marL="342900" indent="-342900">
              <a:lnSpc>
                <a:spcPct val="150000"/>
              </a:lnSpc>
              <a:buFont typeface="+mj-lt"/>
              <a:buAutoNum type="arabicPeriod" startAt="3"/>
            </a:pPr>
            <a:endParaRPr lang="en-US" altLang="zh-TW" dirty="0" smtClean="0"/>
          </a:p>
          <a:p>
            <a:pPr marL="342900" lvl="0" indent="-342900">
              <a:lnSpc>
                <a:spcPct val="150000"/>
              </a:lnSpc>
              <a:buFont typeface="+mj-lt"/>
              <a:buAutoNum type="arabicPeriod" startAt="3"/>
            </a:pPr>
            <a:r>
              <a:rPr lang="en-US" altLang="zh-TW" dirty="0" smtClean="0"/>
              <a:t>DCS</a:t>
            </a:r>
            <a:r>
              <a:rPr lang="zh-TW" altLang="zh-TW" dirty="0" smtClean="0"/>
              <a:t>系統</a:t>
            </a:r>
            <a:r>
              <a:rPr lang="en-US" altLang="zh-TW" dirty="0" smtClean="0"/>
              <a:t>55 </a:t>
            </a:r>
            <a:r>
              <a:rPr lang="zh-TW" altLang="zh-TW" dirty="0" smtClean="0"/>
              <a:t>選單中選項</a:t>
            </a:r>
            <a:r>
              <a:rPr lang="en-US" altLang="zh-TW" dirty="0" smtClean="0"/>
              <a:t> 14</a:t>
            </a:r>
            <a:r>
              <a:rPr lang="zh-TW" altLang="zh-TW" dirty="0" smtClean="0"/>
              <a:t>：</a:t>
            </a:r>
            <a:r>
              <a:rPr lang="en-US" altLang="zh-TW" dirty="0" smtClean="0"/>
              <a:t>Central Bank Report</a:t>
            </a:r>
            <a:endParaRPr lang="zh-TW" altLang="zh-TW" dirty="0" smtClean="0"/>
          </a:p>
          <a:p>
            <a:pPr marL="342900" indent="-342900">
              <a:lnSpc>
                <a:spcPct val="150000"/>
              </a:lnSpc>
            </a:pPr>
            <a:endParaRPr lang="en-US" altLang="zh-TW" dirty="0" smtClean="0"/>
          </a:p>
        </p:txBody>
      </p:sp>
      <p:sp>
        <p:nvSpPr>
          <p:cNvPr id="13" name="文字方塊 12"/>
          <p:cNvSpPr txBox="1"/>
          <p:nvPr/>
        </p:nvSpPr>
        <p:spPr>
          <a:xfrm>
            <a:off x="1223888" y="2060848"/>
            <a:ext cx="3096344" cy="1569660"/>
          </a:xfrm>
          <a:prstGeom prst="rect">
            <a:avLst/>
          </a:prstGeom>
          <a:noFill/>
        </p:spPr>
        <p:txBody>
          <a:bodyPr wrap="square" rtlCol="0">
            <a:spAutoFit/>
          </a:bodyPr>
          <a:lstStyle/>
          <a:p>
            <a:pPr marL="342900" lvl="1" indent="-342900">
              <a:lnSpc>
                <a:spcPct val="150000"/>
              </a:lnSpc>
              <a:buFont typeface="Arial" pitchFamily="34" charset="0"/>
              <a:buChar char="•"/>
            </a:pPr>
            <a:r>
              <a:rPr lang="zh-TW" altLang="zh-TW" sz="1600" dirty="0" smtClean="0"/>
              <a:t>維護交易明細資料</a:t>
            </a:r>
          </a:p>
          <a:p>
            <a:pPr marL="342900" lvl="1" indent="-342900">
              <a:lnSpc>
                <a:spcPct val="150000"/>
              </a:lnSpc>
              <a:buFont typeface="Arial" pitchFamily="34" charset="0"/>
              <a:buChar char="•"/>
            </a:pPr>
            <a:r>
              <a:rPr lang="zh-TW" altLang="zh-TW" sz="1600" dirty="0" smtClean="0"/>
              <a:t>列印功能</a:t>
            </a:r>
          </a:p>
          <a:p>
            <a:pPr marL="342900" lvl="1" indent="-342900">
              <a:lnSpc>
                <a:spcPct val="150000"/>
              </a:lnSpc>
              <a:buFont typeface="Arial" pitchFamily="34" charset="0"/>
              <a:buChar char="•"/>
            </a:pPr>
            <a:r>
              <a:rPr lang="zh-TW" altLang="zh-TW" sz="1600" dirty="0" smtClean="0"/>
              <a:t>維護報表檔內容</a:t>
            </a:r>
          </a:p>
          <a:p>
            <a:pPr marL="342900" lvl="1" indent="-342900">
              <a:lnSpc>
                <a:spcPct val="150000"/>
              </a:lnSpc>
              <a:buFont typeface="Arial" pitchFamily="34" charset="0"/>
              <a:buChar char="•"/>
            </a:pPr>
            <a:r>
              <a:rPr lang="zh-TW" altLang="zh-TW" sz="1600" dirty="0" smtClean="0"/>
              <a:t>查詢功能</a:t>
            </a:r>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我們可以將信用</a:t>
            </a:r>
            <a:r>
              <a:rPr lang="zh-TW" altLang="en-US" sz="1800" b="1" dirty="0" smtClean="0">
                <a:latin typeface="+mn-ea"/>
              </a:rPr>
              <a:t>卡</a:t>
            </a:r>
            <a:r>
              <a:rPr lang="zh-TW" altLang="en-US" sz="1800" dirty="0" smtClean="0">
                <a:latin typeface="+mn-ea"/>
              </a:rPr>
              <a:t>相關資料存在一個檔案中，將這些檔案中的文字進行詞向量的轉換，把文字轉成數字向量存在向量資料庫中，透過檢索器在向量資料庫搜尋與用戶問題最接近的資訊，透過生成器，生成最合適的答案回覆用戶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pPr lvl="0"/>
            <a:r>
              <a:rPr lang="en-US" altLang="zh-TW" sz="3200" dirty="0" smtClean="0">
                <a:solidFill>
                  <a:schemeClr val="tx1"/>
                </a:solidFill>
                <a:latin typeface="Segoe UI Black" pitchFamily="34" charset="0"/>
                <a:ea typeface="Segoe UI Black" pitchFamily="34" charset="0"/>
              </a:rPr>
              <a:t>5.</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央媒申報</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791840" y="1556792"/>
            <a:ext cx="9001000" cy="456856"/>
          </a:xfrm>
          <a:prstGeom prst="rect">
            <a:avLst/>
          </a:prstGeom>
          <a:noFill/>
        </p:spPr>
        <p:txBody>
          <a:bodyPr wrap="square">
            <a:spAutoFit/>
          </a:bodyPr>
          <a:lstStyle/>
          <a:p>
            <a:pPr marL="342900" lvl="0" indent="-342900">
              <a:lnSpc>
                <a:spcPct val="150000"/>
              </a:lnSpc>
              <a:buFont typeface="+mj-lt"/>
              <a:buAutoNum type="arabicPeriod" startAt="5"/>
            </a:pPr>
            <a:r>
              <a:rPr lang="en-US" altLang="zh-TW" dirty="0" err="1" smtClean="0"/>
              <a:t>fBranch</a:t>
            </a:r>
            <a:r>
              <a:rPr lang="zh-TW" altLang="zh-TW" dirty="0" smtClean="0"/>
              <a:t>連線央行功能：</a:t>
            </a:r>
          </a:p>
        </p:txBody>
      </p:sp>
      <p:sp>
        <p:nvSpPr>
          <p:cNvPr id="13" name="文字方塊 12"/>
          <p:cNvSpPr txBox="1"/>
          <p:nvPr/>
        </p:nvSpPr>
        <p:spPr>
          <a:xfrm>
            <a:off x="1367904" y="2060848"/>
            <a:ext cx="3096344" cy="3462486"/>
          </a:xfrm>
          <a:prstGeom prst="rect">
            <a:avLst/>
          </a:prstGeom>
          <a:noFill/>
        </p:spPr>
        <p:txBody>
          <a:bodyPr wrap="square" rtlCol="0">
            <a:spAutoFit/>
          </a:bodyPr>
          <a:lstStyle/>
          <a:p>
            <a:pPr marL="342900" lvl="1" indent="-342900">
              <a:lnSpc>
                <a:spcPct val="150000"/>
              </a:lnSpc>
              <a:buFont typeface="+mj-lt"/>
              <a:buAutoNum type="arabicParenR"/>
            </a:pPr>
            <a:r>
              <a:rPr lang="zh-TW" altLang="zh-TW" sz="1600" dirty="0" smtClean="0"/>
              <a:t>登入管理作業</a:t>
            </a:r>
            <a:endParaRPr lang="en-US" altLang="zh-TW" sz="1600" dirty="0" smtClean="0"/>
          </a:p>
          <a:p>
            <a:pPr marL="342900" lvl="1" indent="-342900">
              <a:lnSpc>
                <a:spcPct val="150000"/>
              </a:lnSpc>
              <a:buFont typeface="+mj-lt"/>
              <a:buAutoNum type="arabicParenR"/>
            </a:pPr>
            <a:r>
              <a:rPr lang="zh-TW" altLang="zh-TW" sz="1600" dirty="0" smtClean="0"/>
              <a:t>使用者權限管理作業</a:t>
            </a:r>
            <a:endParaRPr lang="en-US" altLang="zh-TW" sz="1600" dirty="0" smtClean="0"/>
          </a:p>
          <a:p>
            <a:pPr marL="342900" lvl="1" indent="-342900">
              <a:lnSpc>
                <a:spcPct val="150000"/>
              </a:lnSpc>
              <a:buFont typeface="+mj-lt"/>
              <a:buAutoNum type="arabicParenR"/>
            </a:pPr>
            <a:r>
              <a:rPr lang="zh-TW" altLang="zh-TW" sz="1600" dirty="0" smtClean="0"/>
              <a:t>當年累積結匯金額查詢</a:t>
            </a:r>
            <a:endParaRPr lang="en-US" altLang="zh-TW" sz="1600" dirty="0" smtClean="0"/>
          </a:p>
          <a:p>
            <a:pPr marL="342900" lvl="1" indent="-342900">
              <a:lnSpc>
                <a:spcPct val="150000"/>
              </a:lnSpc>
              <a:buFont typeface="+mj-lt"/>
              <a:buAutoNum type="arabicParenR"/>
            </a:pPr>
            <a:r>
              <a:rPr lang="zh-TW" altLang="zh-TW" sz="1600" dirty="0" smtClean="0"/>
              <a:t>大額遠期外匯資料傳送作業</a:t>
            </a:r>
            <a:endParaRPr lang="en-US" altLang="zh-TW" sz="1600" dirty="0" smtClean="0"/>
          </a:p>
          <a:p>
            <a:pPr marL="342900" lvl="1" indent="-342900">
              <a:lnSpc>
                <a:spcPct val="150000"/>
              </a:lnSpc>
              <a:buFont typeface="+mj-lt"/>
              <a:buAutoNum type="arabicParenR"/>
            </a:pPr>
            <a:r>
              <a:rPr lang="zh-TW" altLang="zh-TW" sz="1600" dirty="0" smtClean="0"/>
              <a:t>大額結匯款資料傳送作業</a:t>
            </a:r>
            <a:endParaRPr lang="en-US" altLang="zh-TW" sz="1600" dirty="0" smtClean="0"/>
          </a:p>
          <a:p>
            <a:pPr marL="342900" lvl="1" indent="-342900">
              <a:lnSpc>
                <a:spcPct val="150000"/>
              </a:lnSpc>
              <a:buFont typeface="+mj-lt"/>
              <a:buAutoNum type="arabicParenR"/>
            </a:pPr>
            <a:r>
              <a:rPr lang="zh-TW" altLang="zh-TW" sz="1600" dirty="0" smtClean="0"/>
              <a:t>大額</a:t>
            </a:r>
            <a:r>
              <a:rPr lang="en-US" altLang="zh-TW" sz="1600" dirty="0" smtClean="0"/>
              <a:t>CCS</a:t>
            </a:r>
            <a:r>
              <a:rPr lang="zh-TW" altLang="zh-TW" sz="1600" dirty="0" smtClean="0"/>
              <a:t>交易紀錄傳送作業</a:t>
            </a:r>
            <a:endParaRPr lang="en-US" altLang="zh-TW" sz="1600" dirty="0" smtClean="0"/>
          </a:p>
          <a:p>
            <a:pPr marL="342900" lvl="1" indent="-342900">
              <a:lnSpc>
                <a:spcPct val="150000"/>
              </a:lnSpc>
              <a:buFont typeface="+mj-lt"/>
              <a:buAutoNum type="arabicParenR"/>
            </a:pPr>
            <a:r>
              <a:rPr lang="zh-TW" altLang="zh-TW" sz="1600" dirty="0" smtClean="0"/>
              <a:t>大額境外</a:t>
            </a:r>
            <a:r>
              <a:rPr lang="en-US" altLang="zh-TW" sz="1600" dirty="0" smtClean="0"/>
              <a:t>NDF</a:t>
            </a:r>
            <a:r>
              <a:rPr lang="zh-TW" altLang="zh-TW" sz="1600" dirty="0" smtClean="0"/>
              <a:t>交易傳送作業</a:t>
            </a:r>
            <a:endParaRPr lang="en-US" altLang="zh-TW" sz="1600" dirty="0" smtClean="0"/>
          </a:p>
          <a:p>
            <a:pPr marL="342900" lvl="1" indent="-342900">
              <a:lnSpc>
                <a:spcPct val="150000"/>
              </a:lnSpc>
              <a:buFont typeface="+mj-lt"/>
              <a:buAutoNum type="arabicParenR"/>
            </a:pPr>
            <a:r>
              <a:rPr lang="zh-TW" altLang="zh-TW" sz="1600" dirty="0" smtClean="0"/>
              <a:t>整批資料傳送作業</a:t>
            </a:r>
            <a:endParaRPr lang="en-US" altLang="zh-TW" sz="1600" dirty="0" smtClean="0"/>
          </a:p>
          <a:p>
            <a:pPr marL="342900" lvl="1" indent="-342900">
              <a:lnSpc>
                <a:spcPct val="150000"/>
              </a:lnSpc>
              <a:buFont typeface="+mj-lt"/>
              <a:buAutoNum type="arabicParenR"/>
            </a:pPr>
            <a:r>
              <a:rPr lang="zh-TW" altLang="zh-TW" sz="1600" dirty="0" smtClean="0"/>
              <a:t>偵測作業</a:t>
            </a:r>
          </a:p>
        </p:txBody>
      </p:sp>
      <p:sp>
        <p:nvSpPr>
          <p:cNvPr id="8" name="文字方塊 7"/>
          <p:cNvSpPr txBox="1"/>
          <p:nvPr/>
        </p:nvSpPr>
        <p:spPr>
          <a:xfrm>
            <a:off x="4968304" y="2060848"/>
            <a:ext cx="3096344" cy="3462486"/>
          </a:xfrm>
          <a:prstGeom prst="rect">
            <a:avLst/>
          </a:prstGeom>
          <a:noFill/>
        </p:spPr>
        <p:txBody>
          <a:bodyPr wrap="square" rtlCol="0">
            <a:spAutoFit/>
          </a:bodyPr>
          <a:lstStyle/>
          <a:p>
            <a:pPr marL="342900" lvl="1" indent="-342900">
              <a:lnSpc>
                <a:spcPct val="150000"/>
              </a:lnSpc>
              <a:buFont typeface="+mj-lt"/>
              <a:buAutoNum type="arabicParenR" startAt="10"/>
            </a:pPr>
            <a:r>
              <a:rPr lang="zh-TW" altLang="zh-TW" sz="1600" dirty="0" smtClean="0"/>
              <a:t>兌美元匯率查詢作業</a:t>
            </a:r>
            <a:endParaRPr lang="en-US" altLang="zh-TW" sz="1600" dirty="0" smtClean="0"/>
          </a:p>
          <a:p>
            <a:pPr marL="342900" lvl="1" indent="-342900">
              <a:lnSpc>
                <a:spcPct val="150000"/>
              </a:lnSpc>
              <a:buFont typeface="+mj-lt"/>
              <a:buAutoNum type="arabicParenR" startAt="10"/>
            </a:pPr>
            <a:r>
              <a:rPr lang="zh-TW" altLang="zh-TW" sz="1600" dirty="0" smtClean="0"/>
              <a:t>外匯明細資料更正作業</a:t>
            </a:r>
          </a:p>
          <a:p>
            <a:pPr marL="342900" lvl="1" indent="-342900">
              <a:lnSpc>
                <a:spcPct val="150000"/>
              </a:lnSpc>
              <a:buFont typeface="+mj-lt"/>
              <a:buAutoNum type="arabicParenR" startAt="10"/>
            </a:pPr>
            <a:r>
              <a:rPr lang="zh-TW" altLang="zh-TW" sz="1600" dirty="0" smtClean="0"/>
              <a:t>未建檔廠商資料新增作業</a:t>
            </a:r>
          </a:p>
          <a:p>
            <a:pPr marL="342900" lvl="1" indent="-342900">
              <a:lnSpc>
                <a:spcPct val="150000"/>
              </a:lnSpc>
              <a:buFont typeface="+mj-lt"/>
              <a:buAutoNum type="arabicParenR" startAt="10"/>
            </a:pPr>
            <a:r>
              <a:rPr lang="zh-TW" altLang="zh-TW" sz="1600" dirty="0" smtClean="0"/>
              <a:t>錯誤清單資料接收作業</a:t>
            </a:r>
          </a:p>
          <a:p>
            <a:pPr marL="342900" lvl="1" indent="-342900">
              <a:lnSpc>
                <a:spcPct val="150000"/>
              </a:lnSpc>
              <a:buFont typeface="+mj-lt"/>
              <a:buAutoNum type="arabicParenR" startAt="10"/>
            </a:pPr>
            <a:r>
              <a:rPr lang="zh-TW" altLang="zh-TW" sz="1600" dirty="0" smtClean="0"/>
              <a:t>金融機構主管放行作業</a:t>
            </a:r>
          </a:p>
          <a:p>
            <a:pPr marL="342900" lvl="1" indent="-342900">
              <a:lnSpc>
                <a:spcPct val="150000"/>
              </a:lnSpc>
              <a:buFont typeface="+mj-lt"/>
              <a:buAutoNum type="arabicParenR" startAt="10"/>
            </a:pPr>
            <a:r>
              <a:rPr lang="zh-TW" altLang="zh-TW" sz="1600" dirty="0" smtClean="0"/>
              <a:t>外匯明細資料更正申請作業</a:t>
            </a:r>
          </a:p>
          <a:p>
            <a:pPr marL="342900" lvl="1" indent="-342900">
              <a:lnSpc>
                <a:spcPct val="150000"/>
              </a:lnSpc>
              <a:buFont typeface="+mj-lt"/>
              <a:buAutoNum type="arabicParenR" startAt="10"/>
            </a:pPr>
            <a:r>
              <a:rPr lang="zh-TW" altLang="zh-TW" sz="1600" dirty="0" smtClean="0"/>
              <a:t>管控人員資料查詢作業</a:t>
            </a:r>
          </a:p>
          <a:p>
            <a:pPr marL="342900" lvl="1" indent="-342900">
              <a:lnSpc>
                <a:spcPct val="150000"/>
              </a:lnSpc>
              <a:buFont typeface="+mj-lt"/>
              <a:buAutoNum type="arabicParenR" startAt="10"/>
            </a:pPr>
            <a:r>
              <a:rPr lang="zh-TW" altLang="zh-TW" sz="1600" dirty="0" smtClean="0"/>
              <a:t>各類報表接收作業</a:t>
            </a:r>
          </a:p>
          <a:p>
            <a:pPr marL="342900" lvl="1" indent="-342900">
              <a:lnSpc>
                <a:spcPct val="150000"/>
              </a:lnSpc>
            </a:pPr>
            <a:endParaRPr lang="zh-TW" altLang="zh-TW" sz="1600" dirty="0" smtClean="0"/>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我們可以將信用</a:t>
            </a:r>
            <a:r>
              <a:rPr lang="zh-TW" altLang="en-US" sz="1800" b="1" dirty="0" smtClean="0">
                <a:latin typeface="+mn-ea"/>
              </a:rPr>
              <a:t>卡</a:t>
            </a:r>
            <a:r>
              <a:rPr lang="zh-TW" altLang="en-US" sz="1800" dirty="0" smtClean="0">
                <a:latin typeface="+mn-ea"/>
              </a:rPr>
              <a:t>相關資料存在一個檔案中，將這些檔案中的文字進行詞向量的轉換，把文字轉成數字向量存在向量資料庫中，透過檢索器在向量資料庫搜尋與用戶問題最接近的資訊，透過生成器，生成最合適的答案回覆用戶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pPr lvl="0"/>
            <a:r>
              <a:rPr lang="en-US" altLang="zh-TW" sz="3200" dirty="0" smtClean="0">
                <a:solidFill>
                  <a:schemeClr val="tx1"/>
                </a:solidFill>
                <a:latin typeface="Segoe UI Black" pitchFamily="34" charset="0"/>
                <a:ea typeface="Segoe UI Black" pitchFamily="34" charset="0"/>
              </a:rPr>
              <a:t>5.</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央媒申報</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791840" y="1556792"/>
            <a:ext cx="8496944" cy="3416320"/>
          </a:xfrm>
          <a:prstGeom prst="rect">
            <a:avLst/>
          </a:prstGeom>
          <a:noFill/>
        </p:spPr>
        <p:txBody>
          <a:bodyPr wrap="square">
            <a:spAutoFit/>
          </a:bodyPr>
          <a:lstStyle/>
          <a:p>
            <a:pPr marL="342900" lvl="0" indent="-342900">
              <a:lnSpc>
                <a:spcPct val="150000"/>
              </a:lnSpc>
              <a:buFont typeface="+mj-lt"/>
              <a:buAutoNum type="arabicPeriod" startAt="6"/>
            </a:pPr>
            <a:r>
              <a:rPr lang="zh-TW" altLang="zh-TW" dirty="0" smtClean="0"/>
              <a:t>央媒申報資料來源：新核心交易</a:t>
            </a:r>
            <a:r>
              <a:rPr lang="en-US" altLang="zh-TW" dirty="0" smtClean="0"/>
              <a:t>(</a:t>
            </a:r>
            <a:r>
              <a:rPr lang="zh-TW" altLang="zh-TW" dirty="0" smtClean="0"/>
              <a:t>外幣放款、進口、出口交易批次扣息、外匯存款定存自動批次定存轉期、活存半年計息、臨櫃交易涉及收入、費用的兌換</a:t>
            </a:r>
            <a:r>
              <a:rPr lang="en-US" altLang="zh-TW" dirty="0" smtClean="0"/>
              <a:t> (1921-003) </a:t>
            </a:r>
            <a:r>
              <a:rPr lang="zh-TW" altLang="zh-TW" dirty="0" smtClean="0"/>
              <a:t>水單申報、匯出、匯入…等</a:t>
            </a:r>
            <a:r>
              <a:rPr lang="en-US" altLang="zh-TW" dirty="0" smtClean="0"/>
              <a:t>) </a:t>
            </a:r>
            <a:r>
              <a:rPr lang="zh-TW" altLang="zh-TW" dirty="0" smtClean="0"/>
              <a:t>、國際金融卡清算、國際信用卡清算、外幣提款機、跨境代結匯清算</a:t>
            </a:r>
            <a:r>
              <a:rPr lang="en-US" altLang="zh-TW" dirty="0" smtClean="0"/>
              <a:t> (</a:t>
            </a:r>
            <a:r>
              <a:rPr lang="zh-TW" altLang="zh-TW" dirty="0" smtClean="0"/>
              <a:t>支付寶、微信</a:t>
            </a:r>
            <a:r>
              <a:rPr lang="en-US" altLang="zh-TW" dirty="0" smtClean="0"/>
              <a:t> - </a:t>
            </a:r>
            <a:r>
              <a:rPr lang="zh-TW" altLang="zh-TW" dirty="0" smtClean="0"/>
              <a:t>線上／線下交易清算</a:t>
            </a:r>
            <a:r>
              <a:rPr lang="en-US" altLang="zh-TW" dirty="0" smtClean="0"/>
              <a:t>) </a:t>
            </a:r>
            <a:r>
              <a:rPr lang="zh-TW" altLang="zh-TW" dirty="0" smtClean="0"/>
              <a:t>、國際應收帳款</a:t>
            </a:r>
            <a:r>
              <a:rPr lang="en-US" altLang="zh-TW" dirty="0" smtClean="0"/>
              <a:t>(e-Factoring)</a:t>
            </a:r>
            <a:endParaRPr lang="zh-TW" altLang="zh-TW" dirty="0" smtClean="0"/>
          </a:p>
          <a:p>
            <a:pPr marL="342900" lvl="0" indent="-342900">
              <a:lnSpc>
                <a:spcPct val="150000"/>
              </a:lnSpc>
              <a:buFont typeface="+mj-lt"/>
              <a:buAutoNum type="arabicPeriod" startAt="6"/>
            </a:pPr>
            <a:r>
              <a:rPr lang="zh-TW" altLang="zh-TW" dirty="0" smtClean="0"/>
              <a:t>依中央銀行媒體申報欄位電腦檢核規則進行正確性檢核</a:t>
            </a:r>
          </a:p>
          <a:p>
            <a:pPr marL="342900" lvl="0" indent="-342900">
              <a:lnSpc>
                <a:spcPct val="150000"/>
              </a:lnSpc>
              <a:buFont typeface="+mj-lt"/>
              <a:buAutoNum type="arabicPeriod" startAt="6"/>
            </a:pPr>
            <a:r>
              <a:rPr lang="zh-TW" altLang="zh-TW" dirty="0" smtClean="0"/>
              <a:t>颱風天申報處理</a:t>
            </a:r>
          </a:p>
          <a:p>
            <a:pPr marL="342900" indent="-342900">
              <a:lnSpc>
                <a:spcPct val="150000"/>
              </a:lnSpc>
            </a:pPr>
            <a:endParaRPr lang="en-US" altLang="zh-TW" dirty="0" smtClean="0"/>
          </a:p>
        </p:txBody>
      </p:sp>
      <p:sp>
        <p:nvSpPr>
          <p:cNvPr id="8" name="動作按鈕: 返回 7">
            <a:hlinkClick r:id="rId3" action="ppaction://hlinksldjump" highlightClick="1"/>
          </p:cNvPr>
          <p:cNvSpPr/>
          <p:nvPr/>
        </p:nvSpPr>
        <p:spPr>
          <a:xfrm rot="5400000" flipH="1">
            <a:off x="9648824" y="5805264"/>
            <a:ext cx="180000" cy="180000"/>
          </a:xfrm>
          <a:prstGeom prst="actionButtonRetur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我們可以將信用</a:t>
            </a:r>
            <a:r>
              <a:rPr lang="zh-TW" altLang="en-US" sz="1800" b="1" dirty="0" smtClean="0">
                <a:latin typeface="+mn-ea"/>
              </a:rPr>
              <a:t>卡</a:t>
            </a:r>
            <a:r>
              <a:rPr lang="zh-TW" altLang="en-US" sz="1800" dirty="0" smtClean="0">
                <a:latin typeface="+mn-ea"/>
              </a:rPr>
              <a:t>相關資料存在一個檔案中，將這些檔案中的文字進行詞向量的轉換，把文字轉成數字向量存在向量資料庫中，透過檢索器在向量資料庫搜尋與用戶問題最接近的資訊，透過生成器，生成最合適的答案回覆用戶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r>
              <a:rPr lang="en-US" altLang="zh-TW" sz="3200" dirty="0" smtClean="0">
                <a:solidFill>
                  <a:schemeClr val="tx1"/>
                </a:solidFill>
                <a:latin typeface="Segoe UI Black" pitchFamily="34" charset="0"/>
                <a:ea typeface="Segoe UI Black" pitchFamily="34" charset="0"/>
              </a:rPr>
              <a:t>6.</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通知</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791840" y="1556792"/>
            <a:ext cx="8640960" cy="4662815"/>
          </a:xfrm>
          <a:prstGeom prst="rect">
            <a:avLst/>
          </a:prstGeom>
          <a:noFill/>
        </p:spPr>
        <p:txBody>
          <a:bodyPr wrap="square">
            <a:spAutoFit/>
          </a:bodyPr>
          <a:lstStyle/>
          <a:p>
            <a:pPr marL="342900" lvl="0" indent="-342900">
              <a:lnSpc>
                <a:spcPct val="150000"/>
              </a:lnSpc>
              <a:buFont typeface="+mj-lt"/>
              <a:buAutoNum type="arabicPeriod"/>
            </a:pPr>
            <a:r>
              <a:rPr lang="zh-TW" altLang="en-US" dirty="0" smtClean="0"/>
              <a:t>由業務中台提供各項客戶訊息通知</a:t>
            </a:r>
            <a:r>
              <a:rPr lang="en-US" altLang="zh-TW" dirty="0" smtClean="0"/>
              <a:t>(</a:t>
            </a:r>
            <a:r>
              <a:rPr lang="zh-TW" altLang="en-US" dirty="0" smtClean="0"/>
              <a:t>含內部及外部</a:t>
            </a:r>
            <a:r>
              <a:rPr lang="en-US" altLang="zh-TW" dirty="0" smtClean="0"/>
              <a:t>)</a:t>
            </a:r>
            <a:r>
              <a:rPr lang="zh-TW" altLang="en-US" dirty="0" smtClean="0"/>
              <a:t>的整合平台。</a:t>
            </a:r>
            <a:r>
              <a:rPr lang="en-US" altLang="zh-TW" dirty="0" smtClean="0"/>
              <a:t>(EX </a:t>
            </a:r>
            <a:r>
              <a:rPr lang="zh-TW" altLang="en-US" dirty="0" smtClean="0"/>
              <a:t>開立台支</a:t>
            </a:r>
            <a:r>
              <a:rPr lang="en-US" altLang="zh-TW" dirty="0" smtClean="0"/>
              <a:t>5000</a:t>
            </a:r>
            <a:r>
              <a:rPr lang="zh-TW" altLang="en-US" dirty="0" smtClean="0"/>
              <a:t>萬元以上時自動通知資金科</a:t>
            </a:r>
            <a:r>
              <a:rPr lang="en-US" altLang="zh-TW" dirty="0" smtClean="0"/>
              <a:t>) </a:t>
            </a:r>
            <a:r>
              <a:rPr lang="zh-TW" altLang="en-US" dirty="0" smtClean="0"/>
              <a:t>，訊息產生條件及內容由各業務系統負責。</a:t>
            </a:r>
          </a:p>
          <a:p>
            <a:pPr marL="342900" lvl="0" indent="-342900">
              <a:lnSpc>
                <a:spcPct val="150000"/>
              </a:lnSpc>
              <a:buFont typeface="+mj-lt"/>
              <a:buAutoNum type="arabicPeriod"/>
            </a:pPr>
            <a:endParaRPr lang="en-US" altLang="zh-TW" dirty="0" smtClean="0"/>
          </a:p>
          <a:p>
            <a:pPr marL="342900" indent="-342900">
              <a:lnSpc>
                <a:spcPct val="150000"/>
              </a:lnSpc>
              <a:buFont typeface="+mj-lt"/>
              <a:buAutoNum type="arabicPeriod"/>
            </a:pPr>
            <a:r>
              <a:rPr lang="zh-TW" altLang="zh-TW" dirty="0" smtClean="0"/>
              <a:t>自動化通知</a:t>
            </a:r>
            <a:r>
              <a:rPr lang="en-US" altLang="zh-TW" dirty="0" smtClean="0"/>
              <a:t> - </a:t>
            </a:r>
            <a:r>
              <a:rPr lang="zh-TW" altLang="zh-TW" dirty="0" smtClean="0"/>
              <a:t>通知方式及設定</a:t>
            </a:r>
          </a:p>
          <a:p>
            <a:pPr marL="342900" indent="-342900">
              <a:lnSpc>
                <a:spcPct val="150000"/>
              </a:lnSpc>
              <a:buFont typeface="+mj-lt"/>
              <a:buAutoNum type="arabicPeriod"/>
            </a:pPr>
            <a:r>
              <a:rPr lang="zh-TW" altLang="zh-TW" dirty="0" smtClean="0"/>
              <a:t>自動化通知</a:t>
            </a:r>
            <a:r>
              <a:rPr lang="en-US" altLang="zh-TW" dirty="0" smtClean="0"/>
              <a:t> - </a:t>
            </a:r>
            <a:r>
              <a:rPr lang="zh-TW" altLang="zh-TW" dirty="0" smtClean="0"/>
              <a:t>內部通知</a:t>
            </a:r>
            <a:r>
              <a:rPr lang="en-US" altLang="zh-TW" dirty="0" smtClean="0"/>
              <a:t> : </a:t>
            </a:r>
            <a:r>
              <a:rPr lang="zh-TW" altLang="zh-TW" dirty="0" smtClean="0"/>
              <a:t>警示、提醒、限制、關懷</a:t>
            </a:r>
          </a:p>
          <a:p>
            <a:pPr marL="342900" indent="-342900">
              <a:lnSpc>
                <a:spcPct val="150000"/>
              </a:lnSpc>
              <a:buFont typeface="+mj-lt"/>
              <a:buAutoNum type="arabicPeriod"/>
            </a:pPr>
            <a:r>
              <a:rPr lang="zh-TW" altLang="zh-TW" dirty="0" smtClean="0"/>
              <a:t>自動化通知</a:t>
            </a:r>
            <a:r>
              <a:rPr lang="en-US" altLang="zh-TW" dirty="0" smtClean="0"/>
              <a:t> - </a:t>
            </a:r>
            <a:r>
              <a:rPr lang="zh-TW" altLang="zh-TW" dirty="0" smtClean="0"/>
              <a:t>外部通知</a:t>
            </a:r>
            <a:r>
              <a:rPr lang="en-US" altLang="zh-TW" dirty="0" smtClean="0"/>
              <a:t> : </a:t>
            </a:r>
            <a:r>
              <a:rPr lang="zh-TW" altLang="zh-TW" dirty="0" smtClean="0"/>
              <a:t>提醒、單據</a:t>
            </a:r>
          </a:p>
          <a:p>
            <a:pPr marL="342900" indent="-342900">
              <a:lnSpc>
                <a:spcPct val="150000"/>
              </a:lnSpc>
              <a:buFont typeface="+mj-lt"/>
              <a:buAutoNum type="arabicPeriod"/>
            </a:pPr>
            <a:r>
              <a:rPr lang="zh-TW" altLang="zh-TW" dirty="0" smtClean="0"/>
              <a:t>業務中台將通知訊息由產生源轉送至發送系統。</a:t>
            </a:r>
          </a:p>
          <a:p>
            <a:pPr marL="342900" indent="-342900">
              <a:lnSpc>
                <a:spcPct val="150000"/>
              </a:lnSpc>
              <a:buFont typeface="+mj-lt"/>
              <a:buAutoNum type="arabicPeriod"/>
            </a:pPr>
            <a:r>
              <a:rPr lang="zh-TW" altLang="zh-TW" dirty="0" smtClean="0"/>
              <a:t>提供通知訊息狀態查詢，可依</a:t>
            </a:r>
            <a:r>
              <a:rPr lang="en-US" altLang="zh-TW" dirty="0" smtClean="0"/>
              <a:t>ID/</a:t>
            </a:r>
            <a:r>
              <a:rPr lang="zh-TW" altLang="zh-TW" dirty="0" smtClean="0"/>
              <a:t>日期</a:t>
            </a:r>
            <a:r>
              <a:rPr lang="en-US" altLang="zh-TW" dirty="0" smtClean="0"/>
              <a:t>/</a:t>
            </a:r>
            <a:r>
              <a:rPr lang="zh-TW" altLang="zh-TW" dirty="0" smtClean="0"/>
              <a:t>通知類別等查詢。</a:t>
            </a:r>
          </a:p>
          <a:p>
            <a:pPr marL="342900" indent="-342900">
              <a:lnSpc>
                <a:spcPct val="150000"/>
              </a:lnSpc>
              <a:buFont typeface="+mj-lt"/>
              <a:buAutoNum type="arabicPeriod"/>
            </a:pPr>
            <a:r>
              <a:rPr lang="zh-TW" altLang="zh-TW" dirty="0" smtClean="0"/>
              <a:t>提供回填資訊連結設定，附於通知訊息。</a:t>
            </a:r>
          </a:p>
          <a:p>
            <a:pPr marL="342900" lvl="0" indent="-342900">
              <a:lnSpc>
                <a:spcPct val="150000"/>
              </a:lnSpc>
              <a:buFont typeface="+mj-lt"/>
              <a:buAutoNum type="arabicPeriod"/>
            </a:pPr>
            <a:endParaRPr lang="zh-TW" altLang="zh-TW" dirty="0" smtClean="0"/>
          </a:p>
          <a:p>
            <a:pPr marL="342900" indent="-342900">
              <a:lnSpc>
                <a:spcPct val="150000"/>
              </a:lnSpc>
            </a:pPr>
            <a:endParaRPr lang="zh-TW" altLang="en-US" b="1" dirty="0" smtClean="0"/>
          </a:p>
        </p:txBody>
      </p:sp>
      <p:sp>
        <p:nvSpPr>
          <p:cNvPr id="9" name="文字方塊 8"/>
          <p:cNvSpPr txBox="1"/>
          <p:nvPr/>
        </p:nvSpPr>
        <p:spPr>
          <a:xfrm>
            <a:off x="1295896" y="2492896"/>
            <a:ext cx="8064896" cy="338554"/>
          </a:xfrm>
          <a:prstGeom prst="rect">
            <a:avLst/>
          </a:prstGeom>
          <a:noFill/>
        </p:spPr>
        <p:txBody>
          <a:bodyPr wrap="square" rtlCol="0">
            <a:spAutoFit/>
          </a:bodyPr>
          <a:lstStyle/>
          <a:p>
            <a:pPr marL="0" lvl="1">
              <a:buFont typeface="Wingdings" pitchFamily="2" charset="2"/>
              <a:buChar char="Ø"/>
            </a:pPr>
            <a:r>
              <a:rPr lang="zh-TW" altLang="en-US" sz="1600" u="sng" dirty="0" smtClean="0"/>
              <a:t>  </a:t>
            </a:r>
            <a:r>
              <a:rPr lang="zh-TW" altLang="zh-TW" sz="1600" u="sng" dirty="0" smtClean="0"/>
              <a:t>通知訊息發送系統定義：三竹、奕揚、</a:t>
            </a:r>
            <a:r>
              <a:rPr lang="en-US" altLang="zh-TW" sz="1600" u="sng" dirty="0" smtClean="0"/>
              <a:t>Right Fax</a:t>
            </a:r>
            <a:r>
              <a:rPr lang="zh-TW" altLang="zh-TW" sz="1600" u="sng" dirty="0" smtClean="0"/>
              <a:t>、</a:t>
            </a:r>
            <a:r>
              <a:rPr lang="en-US" altLang="zh-TW" sz="1600" u="sng" dirty="0" err="1" smtClean="0"/>
              <a:t>BillHunter</a:t>
            </a:r>
            <a:r>
              <a:rPr lang="zh-TW" altLang="zh-TW" sz="1600" u="sng" dirty="0" smtClean="0"/>
              <a:t>、智能客服。</a:t>
            </a:r>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我們可以將信用</a:t>
            </a:r>
            <a:r>
              <a:rPr lang="zh-TW" altLang="en-US" sz="1800" b="1" dirty="0" smtClean="0">
                <a:latin typeface="+mn-ea"/>
              </a:rPr>
              <a:t>卡</a:t>
            </a:r>
            <a:r>
              <a:rPr lang="zh-TW" altLang="en-US" sz="1800" dirty="0" smtClean="0">
                <a:latin typeface="+mn-ea"/>
              </a:rPr>
              <a:t>相關資料存在一個檔案中，將這些檔案中的文字進行詞向量的轉換，把文字轉成數字向量存在向量資料庫中，透過檢索器在向量資料庫搜尋與用戶問題最接近的資訊，透過生成器，生成最合適的答案回覆用戶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r>
              <a:rPr lang="en-US" altLang="zh-TW" sz="3200" dirty="0" smtClean="0">
                <a:solidFill>
                  <a:schemeClr val="tx1"/>
                </a:solidFill>
                <a:latin typeface="Segoe UI Black" pitchFamily="34" charset="0"/>
                <a:ea typeface="Segoe UI Black" pitchFamily="34" charset="0"/>
              </a:rPr>
              <a:t>6.</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通知</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791840" y="1556792"/>
            <a:ext cx="8640960" cy="3831818"/>
          </a:xfrm>
          <a:prstGeom prst="rect">
            <a:avLst/>
          </a:prstGeom>
          <a:noFill/>
        </p:spPr>
        <p:txBody>
          <a:bodyPr wrap="square">
            <a:spAutoFit/>
          </a:bodyPr>
          <a:lstStyle/>
          <a:p>
            <a:pPr marL="342900" indent="-342900">
              <a:lnSpc>
                <a:spcPct val="150000"/>
              </a:lnSpc>
              <a:buFont typeface="+mj-lt"/>
              <a:buAutoNum type="arabicPeriod" startAt="8"/>
            </a:pPr>
            <a:r>
              <a:rPr lang="zh-TW" altLang="zh-TW" dirty="0" smtClean="0"/>
              <a:t>客戶回填資訊進行身分驗證及串聯核心完成交易。</a:t>
            </a:r>
            <a:endParaRPr lang="en-US" altLang="zh-TW" dirty="0" smtClean="0"/>
          </a:p>
          <a:p>
            <a:pPr marL="342900" indent="-342900">
              <a:lnSpc>
                <a:spcPct val="150000"/>
              </a:lnSpc>
              <a:buFont typeface="+mj-lt"/>
              <a:buAutoNum type="arabicPeriod" startAt="8"/>
            </a:pPr>
            <a:endParaRPr lang="en-US" altLang="zh-TW" dirty="0" smtClean="0"/>
          </a:p>
          <a:p>
            <a:pPr marL="342900" indent="-342900">
              <a:lnSpc>
                <a:spcPct val="150000"/>
              </a:lnSpc>
              <a:buFont typeface="Arial" pitchFamily="34" charset="0"/>
              <a:buChar char="•"/>
            </a:pPr>
            <a:endParaRPr lang="en-US" altLang="zh-TW" dirty="0" smtClean="0"/>
          </a:p>
          <a:p>
            <a:pPr marL="342900" indent="-342900">
              <a:lnSpc>
                <a:spcPct val="150000"/>
              </a:lnSpc>
            </a:pPr>
            <a:endParaRPr lang="en-US" altLang="zh-TW" dirty="0" smtClean="0"/>
          </a:p>
          <a:p>
            <a:pPr marL="342900" indent="-342900">
              <a:lnSpc>
                <a:spcPct val="150000"/>
              </a:lnSpc>
              <a:buFont typeface="+mj-lt"/>
              <a:buAutoNum type="arabicPeriod" startAt="8"/>
            </a:pPr>
            <a:endParaRPr lang="zh-TW" altLang="zh-TW" dirty="0" smtClean="0"/>
          </a:p>
          <a:p>
            <a:pPr marL="342900" indent="-342900">
              <a:lnSpc>
                <a:spcPct val="150000"/>
              </a:lnSpc>
              <a:buFont typeface="+mj-lt"/>
              <a:buAutoNum type="arabicPeriod" startAt="9"/>
            </a:pPr>
            <a:r>
              <a:rPr lang="zh-TW" altLang="zh-TW" dirty="0" smtClean="0"/>
              <a:t>交易暫停維護，前端輸入需暫停的交易代號，由業務中台主動</a:t>
            </a:r>
            <a:r>
              <a:rPr lang="en-US" altLang="zh-TW" dirty="0" smtClean="0"/>
              <a:t>PUSH </a:t>
            </a:r>
            <a:r>
              <a:rPr lang="zh-TW" altLang="zh-TW" dirty="0" smtClean="0"/>
              <a:t>至以下</a:t>
            </a:r>
            <a:r>
              <a:rPr lang="en-US" altLang="zh-TW" dirty="0" smtClean="0"/>
              <a:t>channel </a:t>
            </a:r>
            <a:r>
              <a:rPr lang="zh-TW" altLang="zh-TW" dirty="0" smtClean="0"/>
              <a:t>做設定：</a:t>
            </a:r>
            <a:r>
              <a:rPr lang="en-US" altLang="zh-TW" dirty="0" smtClean="0"/>
              <a:t>ESB</a:t>
            </a:r>
            <a:r>
              <a:rPr lang="zh-TW" altLang="zh-TW" dirty="0" smtClean="0"/>
              <a:t>、</a:t>
            </a:r>
            <a:r>
              <a:rPr lang="en-US" altLang="zh-TW" dirty="0" smtClean="0"/>
              <a:t>FEP</a:t>
            </a:r>
            <a:r>
              <a:rPr lang="zh-TW" altLang="zh-TW" dirty="0" smtClean="0"/>
              <a:t>、分行系統，業務中台本身亦會做設定；設定後由各</a:t>
            </a:r>
            <a:r>
              <a:rPr lang="en-US" altLang="zh-TW" dirty="0" smtClean="0"/>
              <a:t>channel </a:t>
            </a:r>
            <a:r>
              <a:rPr lang="zh-TW" altLang="zh-TW" dirty="0" smtClean="0"/>
              <a:t>負責拒絕該暫停交易的執行。</a:t>
            </a:r>
          </a:p>
          <a:p>
            <a:pPr marL="342900" indent="-342900">
              <a:lnSpc>
                <a:spcPct val="150000"/>
              </a:lnSpc>
            </a:pPr>
            <a:r>
              <a:rPr lang="en-US" altLang="zh-TW" b="1" dirty="0" smtClean="0"/>
              <a:t>CORE-BRD-L3-CO04_</a:t>
            </a:r>
            <a:r>
              <a:rPr lang="zh-TW" altLang="en-US" b="1" dirty="0" smtClean="0"/>
              <a:t>通知</a:t>
            </a:r>
            <a:endParaRPr lang="zh-TW" altLang="en-US" b="1" dirty="0" smtClean="0"/>
          </a:p>
        </p:txBody>
      </p:sp>
      <p:sp>
        <p:nvSpPr>
          <p:cNvPr id="8" name="動作按鈕: 返回 7">
            <a:hlinkClick r:id="rId3" action="ppaction://hlinksldjump" highlightClick="1"/>
          </p:cNvPr>
          <p:cNvSpPr/>
          <p:nvPr/>
        </p:nvSpPr>
        <p:spPr>
          <a:xfrm rot="5400000" flipH="1">
            <a:off x="9648824" y="5805264"/>
            <a:ext cx="180000" cy="180000"/>
          </a:xfrm>
          <a:prstGeom prst="actionButtonRetur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xmlns="" id="{7E6B7307-0053-C544-056B-E78979058F78}"/>
              </a:ext>
            </a:extLst>
          </p:cNvPr>
          <p:cNvSpPr txBox="1"/>
          <p:nvPr/>
        </p:nvSpPr>
        <p:spPr>
          <a:xfrm>
            <a:off x="1295896" y="2084655"/>
            <a:ext cx="7992888" cy="1200329"/>
          </a:xfrm>
          <a:prstGeom prst="rect">
            <a:avLst/>
          </a:prstGeom>
          <a:noFill/>
        </p:spPr>
        <p:txBody>
          <a:bodyPr wrap="square">
            <a:spAutoFit/>
          </a:bodyPr>
          <a:lstStyle/>
          <a:p>
            <a:pPr marL="342900" indent="-342900">
              <a:lnSpc>
                <a:spcPct val="150000"/>
              </a:lnSpc>
              <a:buFont typeface="Wingdings" pitchFamily="2" charset="2"/>
              <a:buChar char="Ø"/>
            </a:pPr>
            <a:r>
              <a:rPr lang="zh-TW" altLang="en-US" sz="1600" u="sng" dirty="0" smtClean="0"/>
              <a:t>註：針對第</a:t>
            </a:r>
            <a:r>
              <a:rPr lang="en-US" altLang="zh-TW" sz="1600" u="sng" dirty="0" smtClean="0"/>
              <a:t>8.</a:t>
            </a:r>
            <a:r>
              <a:rPr lang="zh-TW" altLang="en-US" sz="1600" u="sng" dirty="0" smtClean="0"/>
              <a:t>點，非全屬通知功能，由前端負責接收客戶回覆簡訊，再轉送至</a:t>
            </a:r>
            <a:r>
              <a:rPr lang="en-US" altLang="zh-TW" sz="1600" u="sng" dirty="0" smtClean="0"/>
              <a:t>ESB</a:t>
            </a:r>
            <a:r>
              <a:rPr lang="zh-TW" altLang="en-US" sz="1600" u="sng" dirty="0" smtClean="0"/>
              <a:t>，業務中台僅負責接收</a:t>
            </a:r>
            <a:r>
              <a:rPr lang="en-US" altLang="zh-TW" sz="1600" u="sng" dirty="0" smtClean="0"/>
              <a:t>ESB</a:t>
            </a:r>
            <a:r>
              <a:rPr lang="zh-TW" altLang="en-US" sz="1600" u="sng" dirty="0" smtClean="0"/>
              <a:t>傳送回的電文，做合理性檢查及對應後續處理，適合用於低風險交易如定期續存。</a:t>
            </a:r>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我們可以將信用</a:t>
            </a:r>
            <a:r>
              <a:rPr lang="zh-TW" altLang="en-US" sz="1800" b="1" dirty="0" smtClean="0">
                <a:latin typeface="+mn-ea"/>
              </a:rPr>
              <a:t>卡</a:t>
            </a:r>
            <a:r>
              <a:rPr lang="zh-TW" altLang="en-US" sz="1800" dirty="0" smtClean="0">
                <a:latin typeface="+mn-ea"/>
              </a:rPr>
              <a:t>相關資料存在一個檔案中，將這些檔案中的文字進行詞向量的轉換，把文字轉成數字向量存在向量資料庫中，透過檢索器在向量資料庫搜尋與用戶問題最接近的資訊，透過生成器，生成最合適的答案回覆用戶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r>
              <a:rPr lang="en-US" altLang="zh-TW" sz="3200" dirty="0" smtClean="0">
                <a:solidFill>
                  <a:schemeClr val="tx1"/>
                </a:solidFill>
                <a:latin typeface="Segoe UI Black" pitchFamily="34" charset="0"/>
                <a:ea typeface="Segoe UI Black" pitchFamily="34" charset="0"/>
              </a:rPr>
              <a:t>7.</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全球一路通</a:t>
            </a:r>
            <a:r>
              <a:rPr lang="en-US" altLang="zh-TW" dirty="0" smtClean="0">
                <a:solidFill>
                  <a:schemeClr val="tx1"/>
                </a:solidFill>
              </a:rPr>
              <a:t>(</a:t>
            </a:r>
            <a:r>
              <a:rPr lang="zh-TW" altLang="en-US" dirty="0" smtClean="0">
                <a:solidFill>
                  <a:schemeClr val="tx1"/>
                </a:solidFill>
              </a:rPr>
              <a:t>主機端程式</a:t>
            </a:r>
            <a:r>
              <a:rPr lang="en-US" altLang="zh-TW" dirty="0" smtClean="0">
                <a:solidFill>
                  <a:schemeClr val="tx1"/>
                </a:solidFill>
              </a:rPr>
              <a:t>)</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6" name="文字方塊 15">
            <a:extLst>
              <a:ext uri="{FF2B5EF4-FFF2-40B4-BE49-F238E27FC236}">
                <a16:creationId xmlns:a16="http://schemas.microsoft.com/office/drawing/2014/main" xmlns="" id="{7E6B7307-0053-C544-056B-E78979058F78}"/>
              </a:ext>
            </a:extLst>
          </p:cNvPr>
          <p:cNvSpPr txBox="1"/>
          <p:nvPr/>
        </p:nvSpPr>
        <p:spPr>
          <a:xfrm>
            <a:off x="1295896" y="2060848"/>
            <a:ext cx="6264696" cy="2677656"/>
          </a:xfrm>
          <a:prstGeom prst="rect">
            <a:avLst/>
          </a:prstGeom>
          <a:noFill/>
        </p:spPr>
        <p:txBody>
          <a:bodyPr wrap="square">
            <a:spAutoFit/>
          </a:bodyPr>
          <a:lstStyle/>
          <a:p>
            <a:pPr marL="342900" lvl="1" indent="-342900">
              <a:lnSpc>
                <a:spcPct val="150000"/>
              </a:lnSpc>
              <a:buFont typeface="Arial" pitchFamily="34" charset="0"/>
              <a:buChar char="•"/>
            </a:pPr>
            <a:r>
              <a:rPr lang="en-US" altLang="zh-TW" sz="1600" dirty="0" smtClean="0"/>
              <a:t>5701 </a:t>
            </a:r>
            <a:r>
              <a:rPr lang="zh-TW" altLang="zh-TW" sz="1600" dirty="0" smtClean="0"/>
              <a:t>跨行入帳</a:t>
            </a:r>
            <a:r>
              <a:rPr lang="en-US" altLang="zh-TW" sz="1600" dirty="0" smtClean="0"/>
              <a:t> ( </a:t>
            </a:r>
            <a:r>
              <a:rPr lang="zh-TW" altLang="zh-TW" sz="1600" dirty="0" smtClean="0"/>
              <a:t>扣他入自</a:t>
            </a:r>
            <a:r>
              <a:rPr lang="en-US" altLang="zh-TW" sz="1600" dirty="0" smtClean="0"/>
              <a:t> )</a:t>
            </a:r>
            <a:endParaRPr lang="zh-TW" altLang="zh-TW" sz="1600" dirty="0" smtClean="0"/>
          </a:p>
          <a:p>
            <a:pPr marL="342900" lvl="1" indent="-342900">
              <a:lnSpc>
                <a:spcPct val="150000"/>
              </a:lnSpc>
              <a:buFont typeface="Arial" pitchFamily="34" charset="0"/>
              <a:buChar char="•"/>
            </a:pPr>
            <a:r>
              <a:rPr lang="en-US" altLang="zh-TW" sz="1600" dirty="0" smtClean="0"/>
              <a:t>5702 </a:t>
            </a:r>
            <a:r>
              <a:rPr lang="zh-TW" altLang="zh-TW" sz="1600" dirty="0" smtClean="0"/>
              <a:t>跨行付款</a:t>
            </a:r>
            <a:r>
              <a:rPr lang="en-US" altLang="zh-TW" sz="1600" dirty="0" smtClean="0"/>
              <a:t> ( </a:t>
            </a:r>
            <a:r>
              <a:rPr lang="zh-TW" altLang="zh-TW" sz="1600" dirty="0" smtClean="0"/>
              <a:t>扣自入他</a:t>
            </a:r>
            <a:r>
              <a:rPr lang="en-US" altLang="zh-TW" sz="1600" dirty="0" smtClean="0"/>
              <a:t> )</a:t>
            </a:r>
            <a:endParaRPr lang="zh-TW" altLang="zh-TW" sz="1600" dirty="0" smtClean="0"/>
          </a:p>
          <a:p>
            <a:pPr marL="342900" indent="-342900">
              <a:lnSpc>
                <a:spcPct val="150000"/>
              </a:lnSpc>
              <a:buFont typeface="Arial" pitchFamily="34" charset="0"/>
              <a:buChar char="•"/>
            </a:pPr>
            <a:r>
              <a:rPr lang="en-US" altLang="zh-TW" sz="1600" dirty="0" smtClean="0"/>
              <a:t>5703 </a:t>
            </a:r>
            <a:r>
              <a:rPr lang="zh-TW" altLang="zh-TW" sz="1600" dirty="0" smtClean="0"/>
              <a:t>自行</a:t>
            </a:r>
            <a:r>
              <a:rPr lang="en-US" altLang="zh-TW" sz="1600" dirty="0" smtClean="0"/>
              <a:t> ( </a:t>
            </a:r>
            <a:r>
              <a:rPr lang="zh-TW" altLang="zh-TW" sz="1600" dirty="0" smtClean="0"/>
              <a:t>扣自入自</a:t>
            </a:r>
            <a:r>
              <a:rPr lang="en-US" altLang="zh-TW" sz="1600" dirty="0" smtClean="0"/>
              <a:t> )</a:t>
            </a:r>
          </a:p>
          <a:p>
            <a:pPr marL="342900" lvl="1" indent="-342900">
              <a:lnSpc>
                <a:spcPct val="150000"/>
              </a:lnSpc>
              <a:buFont typeface="Arial" pitchFamily="34" charset="0"/>
              <a:buChar char="•"/>
            </a:pPr>
            <a:r>
              <a:rPr lang="en-US" altLang="zh-TW" sz="1600" dirty="0" smtClean="0"/>
              <a:t>5705 </a:t>
            </a:r>
            <a:r>
              <a:rPr lang="zh-TW" altLang="zh-TW" sz="1600" dirty="0" smtClean="0"/>
              <a:t>跨扣退款交易</a:t>
            </a:r>
            <a:r>
              <a:rPr lang="en-US" altLang="zh-TW" sz="1600" dirty="0" smtClean="0"/>
              <a:t> (</a:t>
            </a:r>
            <a:r>
              <a:rPr lang="zh-TW" altLang="zh-TW" sz="1600" dirty="0" smtClean="0"/>
              <a:t>扣自入他的沖退款</a:t>
            </a:r>
            <a:r>
              <a:rPr lang="en-US" altLang="zh-TW" sz="1600" dirty="0" smtClean="0"/>
              <a:t>)</a:t>
            </a:r>
            <a:endParaRPr lang="zh-TW" altLang="zh-TW" sz="1600" dirty="0" smtClean="0"/>
          </a:p>
          <a:p>
            <a:pPr marL="342900" lvl="1" indent="-342900">
              <a:lnSpc>
                <a:spcPct val="150000"/>
              </a:lnSpc>
              <a:buFont typeface="Arial" pitchFamily="34" charset="0"/>
              <a:buChar char="•"/>
            </a:pPr>
            <a:r>
              <a:rPr lang="en-US" altLang="zh-TW" sz="1600" dirty="0" smtClean="0"/>
              <a:t>5711</a:t>
            </a:r>
            <a:r>
              <a:rPr lang="zh-TW" altLang="zh-TW" sz="1600" dirty="0" smtClean="0"/>
              <a:t>對帳</a:t>
            </a:r>
            <a:r>
              <a:rPr lang="en-US" altLang="zh-TW" sz="1600" dirty="0" smtClean="0"/>
              <a:t> / </a:t>
            </a:r>
            <a:r>
              <a:rPr lang="zh-TW" altLang="zh-TW" sz="1600" dirty="0" smtClean="0"/>
              <a:t>付款通知</a:t>
            </a:r>
          </a:p>
          <a:p>
            <a:pPr marL="342900" lvl="1" indent="-342900">
              <a:lnSpc>
                <a:spcPct val="150000"/>
              </a:lnSpc>
              <a:buFont typeface="Arial" pitchFamily="34" charset="0"/>
              <a:buChar char="•"/>
            </a:pPr>
            <a:r>
              <a:rPr lang="en-US" altLang="zh-TW" sz="1600" dirty="0" smtClean="0"/>
              <a:t>5712</a:t>
            </a:r>
            <a:r>
              <a:rPr lang="zh-TW" altLang="zh-TW" sz="1600" dirty="0" smtClean="0"/>
              <a:t>密碼檢核</a:t>
            </a:r>
            <a:r>
              <a:rPr lang="en-US" altLang="zh-TW" sz="1600" dirty="0" smtClean="0"/>
              <a:t>/</a:t>
            </a:r>
            <a:r>
              <a:rPr lang="zh-TW" altLang="zh-TW" sz="1600" dirty="0" smtClean="0"/>
              <a:t>密碼變更</a:t>
            </a:r>
            <a:r>
              <a:rPr lang="en-US" altLang="zh-TW" sz="1600" dirty="0" smtClean="0"/>
              <a:t>/</a:t>
            </a:r>
            <a:r>
              <a:rPr lang="zh-TW" altLang="zh-TW" sz="1600" dirty="0" smtClean="0"/>
              <a:t>客戶主檔變更</a:t>
            </a:r>
            <a:r>
              <a:rPr lang="en-US" altLang="zh-TW" sz="1600" dirty="0" smtClean="0"/>
              <a:t>/</a:t>
            </a:r>
            <a:r>
              <a:rPr lang="zh-TW" altLang="zh-TW" sz="1600" dirty="0" smtClean="0"/>
              <a:t>轉通匯狀態查詢</a:t>
            </a:r>
          </a:p>
          <a:p>
            <a:pPr marL="342900" indent="-342900">
              <a:lnSpc>
                <a:spcPct val="150000"/>
              </a:lnSpc>
              <a:buFont typeface="Arial" pitchFamily="34" charset="0"/>
              <a:buChar char="•"/>
            </a:pPr>
            <a:endParaRPr lang="zh-TW" altLang="en-US" sz="1600" u="sng" dirty="0" smtClean="0"/>
          </a:p>
        </p:txBody>
      </p:sp>
      <p:sp>
        <p:nvSpPr>
          <p:cNvPr id="9" name="文字方塊 8"/>
          <p:cNvSpPr txBox="1"/>
          <p:nvPr/>
        </p:nvSpPr>
        <p:spPr>
          <a:xfrm>
            <a:off x="503808" y="1700808"/>
            <a:ext cx="8208912" cy="369332"/>
          </a:xfrm>
          <a:prstGeom prst="rect">
            <a:avLst/>
          </a:prstGeom>
          <a:noFill/>
        </p:spPr>
        <p:txBody>
          <a:bodyPr wrap="square" rtlCol="0">
            <a:spAutoFit/>
          </a:bodyPr>
          <a:lstStyle/>
          <a:p>
            <a:pPr marL="342900" indent="-342900">
              <a:buFont typeface="+mj-lt"/>
              <a:buAutoNum type="arabicPeriod"/>
            </a:pPr>
            <a:endParaRPr lang="zh-TW" altLang="en-US" dirty="0"/>
          </a:p>
        </p:txBody>
      </p:sp>
      <p:sp>
        <p:nvSpPr>
          <p:cNvPr id="12" name="文字方塊 11"/>
          <p:cNvSpPr txBox="1"/>
          <p:nvPr/>
        </p:nvSpPr>
        <p:spPr>
          <a:xfrm>
            <a:off x="791840" y="1628800"/>
            <a:ext cx="3096344" cy="646331"/>
          </a:xfrm>
          <a:prstGeom prst="rect">
            <a:avLst/>
          </a:prstGeom>
          <a:noFill/>
        </p:spPr>
        <p:txBody>
          <a:bodyPr wrap="square" rtlCol="0">
            <a:spAutoFit/>
          </a:bodyPr>
          <a:lstStyle/>
          <a:p>
            <a:pPr marL="342900" lvl="0" indent="-342900">
              <a:buFont typeface="+mj-lt"/>
              <a:buAutoNum type="arabicPeriod"/>
            </a:pPr>
            <a:r>
              <a:rPr lang="zh-TW" altLang="en-US" dirty="0" smtClean="0">
                <a:ea typeface="微軟正黑體" pitchFamily="34" charset="-120"/>
              </a:rPr>
              <a:t>原</a:t>
            </a:r>
            <a:r>
              <a:rPr lang="en-US" altLang="zh-TW" dirty="0" smtClean="0">
                <a:ea typeface="微軟正黑體" pitchFamily="34" charset="-120"/>
              </a:rPr>
              <a:t>IBS </a:t>
            </a:r>
            <a:r>
              <a:rPr lang="zh-TW" altLang="en-US" dirty="0" smtClean="0">
                <a:ea typeface="微軟正黑體" pitchFamily="34" charset="-120"/>
              </a:rPr>
              <a:t>主機端功能</a:t>
            </a:r>
          </a:p>
          <a:p>
            <a:pPr marL="342900" lvl="0" indent="-342900">
              <a:buFont typeface="+mj-lt"/>
              <a:buAutoNum type="arabicPeriod"/>
            </a:pPr>
            <a:endParaRPr lang="zh-TW" altLang="en-US" dirty="0"/>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我們可以將信用</a:t>
            </a:r>
            <a:r>
              <a:rPr lang="zh-TW" altLang="en-US" sz="1800" b="1" dirty="0" smtClean="0">
                <a:latin typeface="+mn-ea"/>
              </a:rPr>
              <a:t>卡</a:t>
            </a:r>
            <a:r>
              <a:rPr lang="zh-TW" altLang="en-US" sz="1800" dirty="0" smtClean="0">
                <a:latin typeface="+mn-ea"/>
              </a:rPr>
              <a:t>相關資料存在一個檔案中，將這些檔案中的文字進行詞向量的轉換，把文字轉成數字向量存在向量資料庫中，透過檢索器在向量資料庫搜尋與用戶問題最接近的資訊，透過生成器，生成最合適的答案回覆用戶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r>
              <a:rPr lang="en-US" altLang="zh-TW" sz="3200" dirty="0" smtClean="0">
                <a:solidFill>
                  <a:schemeClr val="tx1"/>
                </a:solidFill>
                <a:latin typeface="Segoe UI Black" pitchFamily="34" charset="0"/>
                <a:ea typeface="Segoe UI Black" pitchFamily="34" charset="0"/>
              </a:rPr>
              <a:t>7.</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全球一路通</a:t>
            </a:r>
            <a:r>
              <a:rPr lang="en-US" altLang="zh-TW" dirty="0" smtClean="0">
                <a:solidFill>
                  <a:schemeClr val="tx1"/>
                </a:solidFill>
              </a:rPr>
              <a:t>(</a:t>
            </a:r>
            <a:r>
              <a:rPr lang="zh-TW" altLang="en-US" dirty="0" smtClean="0">
                <a:solidFill>
                  <a:schemeClr val="tx1"/>
                </a:solidFill>
              </a:rPr>
              <a:t>主機端程式</a:t>
            </a:r>
            <a:r>
              <a:rPr lang="en-US" altLang="zh-TW" dirty="0" smtClean="0">
                <a:solidFill>
                  <a:schemeClr val="tx1"/>
                </a:solidFill>
              </a:rPr>
              <a:t>)</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791840" y="1412776"/>
            <a:ext cx="8640960" cy="2585323"/>
          </a:xfrm>
          <a:prstGeom prst="rect">
            <a:avLst/>
          </a:prstGeom>
          <a:noFill/>
        </p:spPr>
        <p:txBody>
          <a:bodyPr wrap="square">
            <a:spAutoFit/>
          </a:bodyPr>
          <a:lstStyle/>
          <a:p>
            <a:pPr marL="342900" indent="-342900">
              <a:lnSpc>
                <a:spcPct val="150000"/>
              </a:lnSpc>
              <a:buFont typeface="+mj-lt"/>
              <a:buAutoNum type="arabicPeriod" startAt="2"/>
            </a:pPr>
            <a:r>
              <a:rPr lang="zh-TW" altLang="zh-TW" dirty="0" smtClean="0"/>
              <a:t>業務中台功能</a:t>
            </a:r>
          </a:p>
          <a:p>
            <a:pPr marL="342900" lvl="0" indent="-342900">
              <a:lnSpc>
                <a:spcPct val="150000"/>
              </a:lnSpc>
            </a:pPr>
            <a:endParaRPr lang="en-US" altLang="zh-TW" dirty="0" smtClean="0"/>
          </a:p>
          <a:p>
            <a:pPr marL="342900" indent="-342900">
              <a:lnSpc>
                <a:spcPct val="150000"/>
              </a:lnSpc>
              <a:buFont typeface="+mj-lt"/>
              <a:buAutoNum type="arabicPeriod" startAt="2"/>
            </a:pPr>
            <a:endParaRPr lang="en-US" altLang="zh-TW" dirty="0" smtClean="0"/>
          </a:p>
          <a:p>
            <a:pPr marL="342900" indent="-342900">
              <a:lnSpc>
                <a:spcPct val="150000"/>
              </a:lnSpc>
              <a:buFont typeface="+mj-lt"/>
              <a:buAutoNum type="arabicPeriod" startAt="2"/>
            </a:pPr>
            <a:endParaRPr lang="en-US" altLang="zh-TW" dirty="0" smtClean="0"/>
          </a:p>
          <a:p>
            <a:pPr marL="342900" indent="-342900">
              <a:lnSpc>
                <a:spcPct val="150000"/>
              </a:lnSpc>
              <a:buFont typeface="+mj-lt"/>
              <a:buAutoNum type="arabicPeriod" startAt="2"/>
            </a:pPr>
            <a:endParaRPr lang="zh-TW" altLang="zh-TW" dirty="0" smtClean="0"/>
          </a:p>
          <a:p>
            <a:pPr marL="342900" indent="-342900">
              <a:lnSpc>
                <a:spcPct val="150000"/>
              </a:lnSpc>
              <a:buFont typeface="+mj-lt"/>
              <a:buAutoNum type="arabicPeriod" startAt="2"/>
            </a:pPr>
            <a:endParaRPr lang="zh-TW" altLang="en-US" b="1" dirty="0" smtClean="0"/>
          </a:p>
        </p:txBody>
      </p:sp>
      <p:sp>
        <p:nvSpPr>
          <p:cNvPr id="8" name="動作按鈕: 返回 7">
            <a:hlinkClick r:id="rId3" action="ppaction://hlinksldjump" highlightClick="1"/>
          </p:cNvPr>
          <p:cNvSpPr/>
          <p:nvPr/>
        </p:nvSpPr>
        <p:spPr>
          <a:xfrm rot="5400000" flipH="1">
            <a:off x="9648824" y="5805264"/>
            <a:ext cx="180000" cy="180000"/>
          </a:xfrm>
          <a:prstGeom prst="actionButtonRetur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xmlns="" id="{7E6B7307-0053-C544-056B-E78979058F78}"/>
              </a:ext>
            </a:extLst>
          </p:cNvPr>
          <p:cNvSpPr txBox="1"/>
          <p:nvPr/>
        </p:nvSpPr>
        <p:spPr>
          <a:xfrm>
            <a:off x="1295896" y="1916832"/>
            <a:ext cx="6264696" cy="3740319"/>
          </a:xfrm>
          <a:prstGeom prst="rect">
            <a:avLst/>
          </a:prstGeom>
          <a:noFill/>
        </p:spPr>
        <p:txBody>
          <a:bodyPr wrap="square">
            <a:spAutoFit/>
          </a:bodyPr>
          <a:lstStyle/>
          <a:p>
            <a:pPr marL="342900" lvl="1" indent="-342900">
              <a:lnSpc>
                <a:spcPct val="150000"/>
              </a:lnSpc>
              <a:buFont typeface="Arial" pitchFamily="34" charset="0"/>
              <a:buChar char="•"/>
            </a:pPr>
            <a:r>
              <a:rPr lang="zh-TW" altLang="zh-TW" sz="1600" dirty="0" smtClean="0"/>
              <a:t>網銀申請維護</a:t>
            </a:r>
            <a:r>
              <a:rPr lang="en-US" altLang="zh-TW" sz="1600" dirty="0" smtClean="0"/>
              <a:t> : 1830 </a:t>
            </a:r>
            <a:r>
              <a:rPr lang="zh-TW" altLang="zh-TW" sz="1600" dirty="0" smtClean="0"/>
              <a:t>網路銀行</a:t>
            </a:r>
            <a:r>
              <a:rPr lang="en-US" altLang="zh-TW" sz="1600" dirty="0" smtClean="0"/>
              <a:t> /</a:t>
            </a:r>
            <a:r>
              <a:rPr lang="zh-TW" altLang="zh-TW" sz="1600" dirty="0" smtClean="0"/>
              <a:t>全球一路通</a:t>
            </a:r>
            <a:r>
              <a:rPr lang="en-US" altLang="zh-TW" sz="1600" dirty="0" smtClean="0"/>
              <a:t>/</a:t>
            </a:r>
            <a:r>
              <a:rPr lang="zh-TW" altLang="zh-TW" sz="1600" dirty="0" smtClean="0"/>
              <a:t>語音</a:t>
            </a:r>
            <a:r>
              <a:rPr lang="en-US" altLang="zh-TW" sz="1600" dirty="0" smtClean="0"/>
              <a:t>/</a:t>
            </a:r>
            <a:r>
              <a:rPr lang="zh-TW" altLang="zh-TW" sz="1600" dirty="0" smtClean="0"/>
              <a:t>行動</a:t>
            </a:r>
          </a:p>
          <a:p>
            <a:pPr marL="342900" lvl="1" indent="-342900">
              <a:lnSpc>
                <a:spcPct val="150000"/>
              </a:lnSpc>
              <a:buFont typeface="Arial" pitchFamily="34" charset="0"/>
              <a:buChar char="•"/>
            </a:pPr>
            <a:r>
              <a:rPr lang="zh-TW" altLang="zh-TW" sz="1600" dirty="0" smtClean="0"/>
              <a:t>電子銀行帳戶維護</a:t>
            </a:r>
            <a:r>
              <a:rPr lang="en-US" altLang="zh-TW" sz="1600" dirty="0" smtClean="0"/>
              <a:t>/</a:t>
            </a:r>
            <a:r>
              <a:rPr lang="zh-TW" altLang="zh-TW" sz="1600" dirty="0" smtClean="0"/>
              <a:t>外匯存款電子銀行轉帳帳號維護</a:t>
            </a:r>
            <a:r>
              <a:rPr lang="en-US" altLang="zh-TW" sz="1600" dirty="0" smtClean="0"/>
              <a:t> :</a:t>
            </a:r>
            <a:r>
              <a:rPr lang="zh-TW" altLang="zh-TW" sz="1600" dirty="0" smtClean="0"/>
              <a:t>網路銀行</a:t>
            </a:r>
            <a:r>
              <a:rPr lang="en-US" altLang="zh-TW" sz="1600" dirty="0" smtClean="0"/>
              <a:t>/</a:t>
            </a:r>
            <a:r>
              <a:rPr lang="zh-TW" altLang="zh-TW" sz="1600" dirty="0" smtClean="0"/>
              <a:t>全球一路通</a:t>
            </a:r>
            <a:r>
              <a:rPr lang="en-US" altLang="zh-TW" sz="1600" dirty="0" smtClean="0"/>
              <a:t>/</a:t>
            </a:r>
            <a:r>
              <a:rPr lang="zh-TW" altLang="zh-TW" sz="1600" dirty="0" smtClean="0"/>
              <a:t>語音</a:t>
            </a:r>
          </a:p>
          <a:p>
            <a:pPr marL="342900" indent="-342900">
              <a:lnSpc>
                <a:spcPct val="150000"/>
              </a:lnSpc>
              <a:buFont typeface="Arial" pitchFamily="34" charset="0"/>
              <a:buChar char="•"/>
            </a:pPr>
            <a:r>
              <a:rPr lang="zh-TW" altLang="en-US" sz="1600" dirty="0" smtClean="0"/>
              <a:t>網路銀行 </a:t>
            </a:r>
            <a:r>
              <a:rPr lang="en-US" altLang="zh-TW" sz="1600" dirty="0" smtClean="0"/>
              <a:t>: 1865 </a:t>
            </a:r>
            <a:r>
              <a:rPr lang="zh-TW" altLang="en-US" sz="1600" dirty="0" smtClean="0"/>
              <a:t>客戶薪資入帳附言查詢及列印</a:t>
            </a:r>
          </a:p>
          <a:p>
            <a:pPr marL="342900" lvl="1" indent="-342900">
              <a:lnSpc>
                <a:spcPct val="150000"/>
              </a:lnSpc>
              <a:buFont typeface="Arial" pitchFamily="34" charset="0"/>
              <a:buChar char="•"/>
            </a:pPr>
            <a:r>
              <a:rPr lang="zh-TW" altLang="zh-TW" sz="1600" dirty="0" smtClean="0"/>
              <a:t>全球一路通</a:t>
            </a:r>
            <a:r>
              <a:rPr lang="en-US" altLang="zh-TW" sz="1600" dirty="0" smtClean="0"/>
              <a:t> : 1825 FEDI </a:t>
            </a:r>
            <a:r>
              <a:rPr lang="zh-TW" altLang="zh-TW" sz="1600" dirty="0" smtClean="0"/>
              <a:t>帳戶申請註銷</a:t>
            </a:r>
          </a:p>
          <a:p>
            <a:pPr marL="342900" lvl="1" indent="-342900">
              <a:lnSpc>
                <a:spcPct val="150000"/>
              </a:lnSpc>
              <a:buFont typeface="Arial" pitchFamily="34" charset="0"/>
              <a:buChar char="•"/>
            </a:pPr>
            <a:r>
              <a:rPr lang="zh-TW" altLang="zh-TW" sz="1600" dirty="0" smtClean="0"/>
              <a:t>全球一路通</a:t>
            </a:r>
            <a:r>
              <a:rPr lang="en-US" altLang="zh-TW" sz="1600" dirty="0" smtClean="0"/>
              <a:t> : 1826 </a:t>
            </a:r>
            <a:r>
              <a:rPr lang="zh-TW" altLang="zh-TW" sz="1600" dirty="0" smtClean="0"/>
              <a:t>一路通憑證申請維護</a:t>
            </a:r>
            <a:r>
              <a:rPr lang="en-US" altLang="zh-TW" sz="1600" dirty="0" smtClean="0"/>
              <a:t>/ OBU </a:t>
            </a:r>
            <a:r>
              <a:rPr lang="zh-TW" altLang="zh-TW" sz="1600" dirty="0" smtClean="0"/>
              <a:t>全球一路通憑證申請</a:t>
            </a:r>
          </a:p>
          <a:p>
            <a:pPr marL="342900" lvl="1" indent="-342900">
              <a:lnSpc>
                <a:spcPct val="150000"/>
              </a:lnSpc>
              <a:buFont typeface="Arial" pitchFamily="34" charset="0"/>
              <a:buChar char="•"/>
            </a:pPr>
            <a:r>
              <a:rPr lang="zh-TW" altLang="zh-TW" sz="1600" dirty="0" smtClean="0"/>
              <a:t>全球一路通</a:t>
            </a:r>
            <a:r>
              <a:rPr lang="en-US" altLang="zh-TW" sz="1600" dirty="0" smtClean="0"/>
              <a:t> : DCS</a:t>
            </a:r>
            <a:r>
              <a:rPr lang="zh-TW" altLang="zh-TW" sz="1600" dirty="0" smtClean="0"/>
              <a:t>電子銀行匯出匯款收款人約定維護</a:t>
            </a:r>
          </a:p>
          <a:p>
            <a:pPr marL="342900" lvl="1" indent="-342900">
              <a:lnSpc>
                <a:spcPct val="150000"/>
              </a:lnSpc>
              <a:buFont typeface="Arial" pitchFamily="34" charset="0"/>
              <a:buChar char="•"/>
            </a:pPr>
            <a:r>
              <a:rPr lang="zh-TW" altLang="zh-TW" sz="1600" dirty="0" smtClean="0"/>
              <a:t>全球一路通</a:t>
            </a:r>
            <a:r>
              <a:rPr lang="en-US" altLang="zh-TW" sz="1600" dirty="0" smtClean="0"/>
              <a:t> : </a:t>
            </a:r>
            <a:r>
              <a:rPr lang="zh-TW" altLang="zh-TW" sz="1600" dirty="0" smtClean="0"/>
              <a:t>授權關係申請維護</a:t>
            </a:r>
          </a:p>
          <a:p>
            <a:pPr marL="342900" indent="-342900">
              <a:lnSpc>
                <a:spcPct val="150000"/>
              </a:lnSpc>
              <a:buFont typeface="Arial" pitchFamily="34" charset="0"/>
              <a:buChar char="•"/>
            </a:pPr>
            <a:r>
              <a:rPr lang="zh-TW" altLang="zh-TW" sz="1600" dirty="0" smtClean="0"/>
              <a:t>預約轉帳</a:t>
            </a:r>
            <a:r>
              <a:rPr lang="en-US" altLang="zh-TW" sz="1600" dirty="0" smtClean="0"/>
              <a:t>(</a:t>
            </a:r>
            <a:r>
              <a:rPr lang="zh-TW" altLang="zh-TW" sz="1600" dirty="0" smtClean="0"/>
              <a:t>台外幣之臨櫃</a:t>
            </a:r>
            <a:r>
              <a:rPr lang="en-US" altLang="zh-TW" sz="1600" dirty="0" smtClean="0"/>
              <a:t>/</a:t>
            </a:r>
            <a:r>
              <a:rPr lang="zh-TW" altLang="zh-TW" sz="1600" dirty="0" smtClean="0"/>
              <a:t>網銀</a:t>
            </a:r>
            <a:r>
              <a:rPr lang="en-US" altLang="zh-TW" sz="1600" dirty="0" smtClean="0"/>
              <a:t>/</a:t>
            </a:r>
            <a:r>
              <a:rPr lang="zh-TW" altLang="zh-TW" sz="1600" dirty="0" smtClean="0"/>
              <a:t>一路通</a:t>
            </a:r>
            <a:r>
              <a:rPr lang="en-US" altLang="zh-TW" sz="1600" dirty="0" smtClean="0"/>
              <a:t>)</a:t>
            </a:r>
            <a:endParaRPr lang="zh-TW" altLang="en-US" sz="1600" u="sng" dirty="0" smtClean="0"/>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我們可以將信用</a:t>
            </a:r>
            <a:r>
              <a:rPr lang="zh-TW" altLang="en-US" sz="1800" b="1" dirty="0" smtClean="0">
                <a:latin typeface="+mn-ea"/>
              </a:rPr>
              <a:t>卡</a:t>
            </a:r>
            <a:r>
              <a:rPr lang="zh-TW" altLang="en-US" sz="1800" dirty="0" smtClean="0">
                <a:latin typeface="+mn-ea"/>
              </a:rPr>
              <a:t>相關資料存在一個檔案中，將這些檔案中的文字進行詞向量的轉換，把文字轉成數字向量存在向量資料庫中，透過檢索器在向量資料庫搜尋與用戶問題最接近的資訊，透過生成器，生成最合適的答案回覆用戶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r>
              <a:rPr lang="en-US" altLang="zh-TW" sz="3200" dirty="0" smtClean="0">
                <a:solidFill>
                  <a:schemeClr val="tx1"/>
                </a:solidFill>
                <a:latin typeface="Segoe UI Black" pitchFamily="34" charset="0"/>
                <a:ea typeface="Segoe UI Black" pitchFamily="34" charset="0"/>
              </a:rPr>
              <a:t>7.</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全球一路通</a:t>
            </a:r>
            <a:r>
              <a:rPr lang="en-US" altLang="zh-TW" dirty="0" smtClean="0">
                <a:solidFill>
                  <a:schemeClr val="tx1"/>
                </a:solidFill>
              </a:rPr>
              <a:t>(</a:t>
            </a:r>
            <a:r>
              <a:rPr lang="zh-TW" altLang="en-US" dirty="0" smtClean="0">
                <a:solidFill>
                  <a:schemeClr val="tx1"/>
                </a:solidFill>
              </a:rPr>
              <a:t>主機端程式</a:t>
            </a:r>
            <a:r>
              <a:rPr lang="en-US" altLang="zh-TW" dirty="0" smtClean="0">
                <a:solidFill>
                  <a:schemeClr val="tx1"/>
                </a:solidFill>
              </a:rPr>
              <a:t>)</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6" name="文字方塊 15">
            <a:extLst>
              <a:ext uri="{FF2B5EF4-FFF2-40B4-BE49-F238E27FC236}">
                <a16:creationId xmlns:a16="http://schemas.microsoft.com/office/drawing/2014/main" xmlns="" id="{7E6B7307-0053-C544-056B-E78979058F78}"/>
              </a:ext>
            </a:extLst>
          </p:cNvPr>
          <p:cNvSpPr txBox="1"/>
          <p:nvPr/>
        </p:nvSpPr>
        <p:spPr>
          <a:xfrm>
            <a:off x="791840" y="1412776"/>
            <a:ext cx="8424936" cy="1477328"/>
          </a:xfrm>
          <a:prstGeom prst="rect">
            <a:avLst/>
          </a:prstGeom>
          <a:noFill/>
        </p:spPr>
        <p:txBody>
          <a:bodyPr wrap="square">
            <a:spAutoFit/>
          </a:bodyPr>
          <a:lstStyle/>
          <a:p>
            <a:pPr>
              <a:lnSpc>
                <a:spcPct val="150000"/>
              </a:lnSpc>
            </a:pPr>
            <a:r>
              <a:rPr lang="en-US" altLang="zh-TW" b="1" dirty="0" smtClean="0">
                <a:solidFill>
                  <a:srgbClr val="C00000"/>
                </a:solidFill>
              </a:rPr>
              <a:t>L3-DP05_Payment and clearing Bulk Process-Securities Settlement(DP1506 </a:t>
            </a:r>
            <a:r>
              <a:rPr lang="zh-TW" altLang="en-US" b="1" dirty="0" smtClean="0">
                <a:solidFill>
                  <a:srgbClr val="C00000"/>
                </a:solidFill>
              </a:rPr>
              <a:t>證券劃撥交割業務</a:t>
            </a:r>
            <a:r>
              <a:rPr lang="en-US" altLang="zh-TW" b="1" dirty="0" smtClean="0">
                <a:solidFill>
                  <a:srgbClr val="C00000"/>
                </a:solidFill>
              </a:rPr>
              <a:t>-DP1510</a:t>
            </a:r>
            <a:r>
              <a:rPr lang="zh-TW" altLang="en-US" b="1" dirty="0" smtClean="0">
                <a:solidFill>
                  <a:srgbClr val="C00000"/>
                </a:solidFill>
              </a:rPr>
              <a:t>現金股利匯入分戶帳之處理</a:t>
            </a:r>
            <a:r>
              <a:rPr lang="en-US" altLang="zh-TW" b="1" dirty="0" smtClean="0">
                <a:solidFill>
                  <a:srgbClr val="C00000"/>
                </a:solidFill>
              </a:rPr>
              <a:t>)</a:t>
            </a:r>
          </a:p>
          <a:p>
            <a:endParaRPr lang="en-US" altLang="zh-TW" b="1" dirty="0" smtClean="0">
              <a:solidFill>
                <a:srgbClr val="C00000"/>
              </a:solidFill>
            </a:endParaRPr>
          </a:p>
          <a:p>
            <a:endParaRPr lang="en-US" altLang="zh-TW" b="1" dirty="0" smtClean="0">
              <a:solidFill>
                <a:srgbClr val="C00000"/>
              </a:solidFill>
            </a:endParaRPr>
          </a:p>
        </p:txBody>
      </p:sp>
      <p:sp>
        <p:nvSpPr>
          <p:cNvPr id="9" name="文字方塊 8"/>
          <p:cNvSpPr txBox="1"/>
          <p:nvPr/>
        </p:nvSpPr>
        <p:spPr>
          <a:xfrm>
            <a:off x="503808" y="1700808"/>
            <a:ext cx="8208912" cy="369332"/>
          </a:xfrm>
          <a:prstGeom prst="rect">
            <a:avLst/>
          </a:prstGeom>
          <a:noFill/>
        </p:spPr>
        <p:txBody>
          <a:bodyPr wrap="square" rtlCol="0">
            <a:spAutoFit/>
          </a:bodyPr>
          <a:lstStyle/>
          <a:p>
            <a:pPr marL="342900" indent="-342900">
              <a:buFont typeface="+mj-lt"/>
              <a:buAutoNum type="arabicPeriod"/>
            </a:pPr>
            <a:endParaRPr lang="zh-TW" altLang="en-US" dirty="0"/>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我們可以將信用</a:t>
            </a:r>
            <a:r>
              <a:rPr lang="zh-TW" altLang="en-US" sz="1800" b="1" dirty="0" smtClean="0">
                <a:latin typeface="+mn-ea"/>
              </a:rPr>
              <a:t>卡</a:t>
            </a:r>
            <a:r>
              <a:rPr lang="zh-TW" altLang="en-US" sz="1800" dirty="0" smtClean="0">
                <a:latin typeface="+mn-ea"/>
              </a:rPr>
              <a:t>相關資料存在一個檔案中，將這些檔案中的文字進行詞向量的轉換，把文字轉成數字向量存在向量資料庫中，透過檢索器在向量資料庫搜尋與用戶問題最接近的資訊，透過生成器，生成最合適的答案回覆用戶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pPr lvl="0"/>
            <a:r>
              <a:rPr lang="en-US" altLang="zh-TW" sz="3200" dirty="0" smtClean="0">
                <a:solidFill>
                  <a:schemeClr val="tx1"/>
                </a:solidFill>
                <a:latin typeface="Segoe UI Black" pitchFamily="34" charset="0"/>
                <a:ea typeface="Segoe UI Black" pitchFamily="34" charset="0"/>
              </a:rPr>
              <a:t>8.</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重控管理</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791840" y="1412776"/>
            <a:ext cx="8640960" cy="7155805"/>
          </a:xfrm>
          <a:prstGeom prst="rect">
            <a:avLst/>
          </a:prstGeom>
          <a:noFill/>
        </p:spPr>
        <p:txBody>
          <a:bodyPr wrap="square">
            <a:spAutoFit/>
          </a:bodyPr>
          <a:lstStyle/>
          <a:p>
            <a:pPr marL="342900" indent="-342900">
              <a:lnSpc>
                <a:spcPct val="150000"/>
              </a:lnSpc>
              <a:buFont typeface="+mj-lt"/>
              <a:buAutoNum type="arabicPeriod"/>
            </a:pPr>
            <a:r>
              <a:rPr lang="zh-TW" altLang="zh-TW" dirty="0" smtClean="0"/>
              <a:t>重控管理的對象包括重要空白憑證、有價單證及重要保管品。</a:t>
            </a:r>
            <a:endParaRPr lang="en-US" altLang="zh-TW" dirty="0" smtClean="0"/>
          </a:p>
          <a:p>
            <a:pPr marL="342900" lvl="0" indent="-342900">
              <a:lnSpc>
                <a:spcPct val="150000"/>
              </a:lnSpc>
              <a:buFont typeface="+mj-lt"/>
              <a:buAutoNum type="arabicPeriod"/>
            </a:pPr>
            <a:r>
              <a:rPr lang="zh-TW" altLang="zh-TW" dirty="0" smtClean="0"/>
              <a:t>重要空白憑證：無面額的經銀行或企業單位填寫金額並簽章後具有支付效力的空白憑證，其包括：定期存單、存摺、支票、金融卡、清償證明等。</a:t>
            </a:r>
          </a:p>
          <a:p>
            <a:pPr marL="342900" lvl="0" indent="-342900">
              <a:lnSpc>
                <a:spcPct val="150000"/>
              </a:lnSpc>
              <a:buFont typeface="+mj-lt"/>
              <a:buAutoNum type="arabicPeriod"/>
            </a:pPr>
            <a:r>
              <a:rPr lang="zh-TW" altLang="zh-TW" dirty="0" smtClean="0"/>
              <a:t>有價單證：甲方發行的各種印有固定面額的特定憑證，包括：定額存單、旅行支票、定額匯票、定額本票、券以及印有固定面額的其他有價單證等。</a:t>
            </a:r>
          </a:p>
          <a:p>
            <a:pPr marL="342900" lvl="0" indent="-342900">
              <a:lnSpc>
                <a:spcPct val="150000"/>
              </a:lnSpc>
              <a:buFont typeface="+mj-lt"/>
              <a:buAutoNum type="arabicPeriod"/>
            </a:pPr>
            <a:r>
              <a:rPr lang="zh-TW" altLang="zh-TW" dirty="0" smtClean="0"/>
              <a:t>重控管理內容可包括：重控類別、記帳單位、有價單證面額、是否控制號碼、是否允許同號、是否允許跳號使用、反交易是否作廢、．．．等。</a:t>
            </a:r>
          </a:p>
          <a:p>
            <a:pPr marL="342900" lvl="0" indent="-342900">
              <a:lnSpc>
                <a:spcPct val="150000"/>
              </a:lnSpc>
              <a:buFont typeface="+mj-lt"/>
              <a:buAutoNum type="arabicPeriod"/>
            </a:pPr>
            <a:r>
              <a:rPr lang="zh-TW" altLang="zh-TW" dirty="0" smtClean="0"/>
              <a:t>重控管理系統提供功能模組：內部流轉流程</a:t>
            </a:r>
            <a:r>
              <a:rPr lang="en-US" altLang="zh-TW" dirty="0" smtClean="0"/>
              <a:t>(</a:t>
            </a:r>
            <a:r>
              <a:rPr lang="zh-TW" altLang="zh-TW" dirty="0" smtClean="0"/>
              <a:t>入庫</a:t>
            </a:r>
            <a:r>
              <a:rPr lang="en-US" altLang="zh-TW" dirty="0" smtClean="0"/>
              <a:t>/</a:t>
            </a:r>
            <a:r>
              <a:rPr lang="zh-TW" altLang="zh-TW" dirty="0" smtClean="0"/>
              <a:t>撥出</a:t>
            </a:r>
            <a:r>
              <a:rPr lang="en-US" altLang="zh-TW" dirty="0" smtClean="0"/>
              <a:t>/</a:t>
            </a:r>
            <a:r>
              <a:rPr lang="zh-TW" altLang="zh-TW" dirty="0" smtClean="0"/>
              <a:t>撥入</a:t>
            </a:r>
            <a:r>
              <a:rPr lang="en-US" altLang="zh-TW" dirty="0" smtClean="0"/>
              <a:t>/</a:t>
            </a:r>
            <a:r>
              <a:rPr lang="zh-TW" altLang="zh-TW" dirty="0" smtClean="0"/>
              <a:t>調撥</a:t>
            </a:r>
            <a:r>
              <a:rPr lang="en-US" altLang="zh-TW" dirty="0" smtClean="0"/>
              <a:t>)</a:t>
            </a:r>
            <a:r>
              <a:rPr lang="zh-TW" altLang="zh-TW" dirty="0" smtClean="0"/>
              <a:t>、重控狀態管理</a:t>
            </a:r>
            <a:r>
              <a:rPr lang="en-US" altLang="zh-TW" dirty="0" smtClean="0"/>
              <a:t>(</a:t>
            </a:r>
            <a:r>
              <a:rPr lang="zh-TW" altLang="zh-TW" dirty="0" smtClean="0"/>
              <a:t>出售</a:t>
            </a:r>
            <a:r>
              <a:rPr lang="en-US" altLang="zh-TW" dirty="0" smtClean="0"/>
              <a:t>/</a:t>
            </a:r>
            <a:r>
              <a:rPr lang="zh-TW" altLang="zh-TW" dirty="0" smtClean="0"/>
              <a:t>遺失</a:t>
            </a:r>
            <a:r>
              <a:rPr lang="en-US" altLang="zh-TW" dirty="0" smtClean="0"/>
              <a:t>/</a:t>
            </a:r>
            <a:r>
              <a:rPr lang="zh-TW" altLang="zh-TW" dirty="0" smtClean="0"/>
              <a:t>作廢</a:t>
            </a:r>
            <a:r>
              <a:rPr lang="en-US" altLang="zh-TW" dirty="0" smtClean="0"/>
              <a:t>/</a:t>
            </a:r>
            <a:r>
              <a:rPr lang="zh-TW" altLang="zh-TW" dirty="0" smtClean="0"/>
              <a:t>銷毀</a:t>
            </a:r>
            <a:r>
              <a:rPr lang="en-US" altLang="zh-TW" dirty="0" smtClean="0"/>
              <a:t>)</a:t>
            </a:r>
            <a:r>
              <a:rPr lang="zh-TW" altLang="zh-TW" dirty="0" smtClean="0"/>
              <a:t>、帳務核算。</a:t>
            </a:r>
            <a:endParaRPr lang="en-US" altLang="zh-TW" dirty="0" smtClean="0"/>
          </a:p>
          <a:p>
            <a:pPr marL="342900" indent="-342900">
              <a:lnSpc>
                <a:spcPct val="150000"/>
              </a:lnSpc>
              <a:buFont typeface="+mj-lt"/>
              <a:buAutoNum type="arabicPeriod"/>
            </a:pPr>
            <a:r>
              <a:rPr lang="zh-TW" altLang="zh-TW" dirty="0" smtClean="0"/>
              <a:t>依核心交易連動銷號</a:t>
            </a:r>
          </a:p>
          <a:p>
            <a:pPr marL="342900" lvl="0" indent="-342900">
              <a:lnSpc>
                <a:spcPct val="150000"/>
              </a:lnSpc>
              <a:buFont typeface="+mj-lt"/>
              <a:buAutoNum type="arabicPeriod"/>
            </a:pPr>
            <a:endParaRPr lang="zh-TW" altLang="zh-TW" dirty="0" smtClean="0"/>
          </a:p>
          <a:p>
            <a:pPr marL="342900" indent="-342900">
              <a:lnSpc>
                <a:spcPct val="150000"/>
              </a:lnSpc>
              <a:buFont typeface="+mj-lt"/>
              <a:buAutoNum type="arabicPeriod"/>
            </a:pPr>
            <a:endParaRPr lang="zh-TW" altLang="zh-TW" dirty="0" smtClean="0"/>
          </a:p>
          <a:p>
            <a:pPr marL="342900" lvl="0" indent="-342900">
              <a:lnSpc>
                <a:spcPct val="150000"/>
              </a:lnSpc>
              <a:buFont typeface="+mj-lt"/>
              <a:buAutoNum type="arabicPeriod"/>
            </a:pPr>
            <a:endParaRPr lang="en-US" altLang="zh-TW" dirty="0" smtClean="0"/>
          </a:p>
          <a:p>
            <a:pPr marL="342900" indent="-342900">
              <a:lnSpc>
                <a:spcPct val="150000"/>
              </a:lnSpc>
              <a:buFont typeface="+mj-lt"/>
              <a:buAutoNum type="arabicPeriod" startAt="2"/>
            </a:pPr>
            <a:endParaRPr lang="en-US" altLang="zh-TW" dirty="0" smtClean="0"/>
          </a:p>
          <a:p>
            <a:pPr marL="342900" indent="-342900">
              <a:lnSpc>
                <a:spcPct val="150000"/>
              </a:lnSpc>
              <a:buFont typeface="+mj-lt"/>
              <a:buAutoNum type="arabicPeriod" startAt="2"/>
            </a:pPr>
            <a:endParaRPr lang="en-US" altLang="zh-TW" dirty="0" smtClean="0"/>
          </a:p>
          <a:p>
            <a:pPr marL="342900" indent="-342900">
              <a:lnSpc>
                <a:spcPct val="150000"/>
              </a:lnSpc>
              <a:buFont typeface="+mj-lt"/>
              <a:buAutoNum type="arabicPeriod" startAt="2"/>
            </a:pPr>
            <a:endParaRPr lang="zh-TW" altLang="zh-TW" dirty="0" smtClean="0"/>
          </a:p>
          <a:p>
            <a:pPr marL="342900" indent="-342900">
              <a:lnSpc>
                <a:spcPct val="150000"/>
              </a:lnSpc>
              <a:buFont typeface="+mj-lt"/>
              <a:buAutoNum type="arabicPeriod" startAt="2"/>
            </a:pPr>
            <a:endParaRPr lang="zh-TW" altLang="en-US" b="1" dirty="0" smtClean="0"/>
          </a:p>
        </p:txBody>
      </p:sp>
      <p:sp>
        <p:nvSpPr>
          <p:cNvPr id="8" name="動作按鈕: 返回 7">
            <a:hlinkClick r:id="rId3" action="ppaction://hlinksldjump" highlightClick="1"/>
          </p:cNvPr>
          <p:cNvSpPr/>
          <p:nvPr/>
        </p:nvSpPr>
        <p:spPr>
          <a:xfrm rot="5400000" flipH="1">
            <a:off x="9648824" y="5805264"/>
            <a:ext cx="180000" cy="180000"/>
          </a:xfrm>
          <a:prstGeom prst="actionButtonRetur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F0B4DC-365F-1D22-BF9F-188568EAB3FC}"/>
              </a:ext>
            </a:extLst>
          </p:cNvPr>
          <p:cNvSpPr>
            <a:spLocks noGrp="1"/>
          </p:cNvSpPr>
          <p:nvPr>
            <p:ph type="title"/>
          </p:nvPr>
        </p:nvSpPr>
        <p:spPr>
          <a:xfrm>
            <a:off x="0" y="116632"/>
            <a:ext cx="10080625" cy="1143000"/>
          </a:xfrm>
        </p:spPr>
        <p:txBody>
          <a:bodyPr/>
          <a:lstStyle/>
          <a:p>
            <a:r>
              <a:rPr lang="zh-TW" altLang="en-US" dirty="0" smtClean="0">
                <a:solidFill>
                  <a:schemeClr val="tx1"/>
                </a:solidFill>
              </a:rPr>
              <a:t>目錄</a:t>
            </a:r>
            <a:endParaRPr lang="x-none" dirty="0">
              <a:solidFill>
                <a:schemeClr val="tx1"/>
              </a:solidFill>
            </a:endParaRPr>
          </a:p>
        </p:txBody>
      </p:sp>
      <p:sp>
        <p:nvSpPr>
          <p:cNvPr id="3" name="Content Placeholder 2">
            <a:extLst>
              <a:ext uri="{FF2B5EF4-FFF2-40B4-BE49-F238E27FC236}">
                <a16:creationId xmlns:a16="http://schemas.microsoft.com/office/drawing/2014/main" xmlns="" id="{B7642BDD-25E6-E23C-0F91-F88D8849E9E2}"/>
              </a:ext>
            </a:extLst>
          </p:cNvPr>
          <p:cNvSpPr>
            <a:spLocks noGrp="1"/>
          </p:cNvSpPr>
          <p:nvPr>
            <p:ph idx="1"/>
          </p:nvPr>
        </p:nvSpPr>
        <p:spPr>
          <a:xfrm>
            <a:off x="1727944" y="1268760"/>
            <a:ext cx="4032448" cy="4320480"/>
          </a:xfrm>
        </p:spPr>
        <p:txBody>
          <a:bodyPr>
            <a:noAutofit/>
          </a:bodyPr>
          <a:lstStyle/>
          <a:p>
            <a:pPr marL="457200" indent="-457200">
              <a:lnSpc>
                <a:spcPct val="150000"/>
              </a:lnSpc>
              <a:buFont typeface="+mj-lt"/>
              <a:buAutoNum type="arabicPeriod"/>
            </a:pPr>
            <a:r>
              <a:rPr lang="zh-TW" altLang="en-US" sz="2200" dirty="0" smtClean="0">
                <a:solidFill>
                  <a:schemeClr val="tx1"/>
                </a:solidFill>
                <a:latin typeface="+mn-lt"/>
                <a:hlinkClick r:id="rId3" action="ppaction://hlinksldjump"/>
              </a:rPr>
              <a:t>全行級</a:t>
            </a:r>
            <a:r>
              <a:rPr lang="en-US" altLang="zh-TW" sz="2200" dirty="0" smtClean="0">
                <a:solidFill>
                  <a:schemeClr val="tx1"/>
                </a:solidFill>
                <a:latin typeface="+mn-lt"/>
                <a:hlinkClick r:id="rId3" action="ppaction://hlinksldjump"/>
              </a:rPr>
              <a:t>CIF</a:t>
            </a:r>
            <a:endParaRPr lang="en-US" altLang="zh-TW" sz="2200" dirty="0" smtClean="0">
              <a:solidFill>
                <a:schemeClr val="tx1"/>
              </a:solidFill>
              <a:latin typeface="+mn-lt"/>
            </a:endParaRPr>
          </a:p>
          <a:p>
            <a:pPr marL="457200" indent="-457200">
              <a:lnSpc>
                <a:spcPct val="150000"/>
              </a:lnSpc>
              <a:buFont typeface="+mj-lt"/>
              <a:buAutoNum type="arabicPeriod"/>
            </a:pPr>
            <a:r>
              <a:rPr lang="zh-TW" altLang="en-US" sz="2200" dirty="0" smtClean="0">
                <a:solidFill>
                  <a:schemeClr val="tx1"/>
                </a:solidFill>
                <a:latin typeface="+mn-lt"/>
                <a:hlinkClick r:id="rId4" action="ppaction://hlinksldjump"/>
              </a:rPr>
              <a:t>全行級定價中心</a:t>
            </a:r>
            <a:endParaRPr lang="en-US" altLang="zh-TW" sz="2200" dirty="0" smtClean="0">
              <a:solidFill>
                <a:schemeClr val="tx1"/>
              </a:solidFill>
              <a:latin typeface="+mn-lt"/>
            </a:endParaRPr>
          </a:p>
          <a:p>
            <a:pPr marL="457200" indent="-457200">
              <a:lnSpc>
                <a:spcPct val="150000"/>
              </a:lnSpc>
              <a:buFont typeface="+mj-lt"/>
              <a:buAutoNum type="arabicPeriod"/>
            </a:pPr>
            <a:r>
              <a:rPr lang="zh-TW" altLang="en-US" sz="2200" dirty="0" smtClean="0">
                <a:solidFill>
                  <a:schemeClr val="tx1"/>
                </a:solidFill>
                <a:latin typeface="+mn-lt"/>
                <a:hlinkClick r:id="rId5" action="ppaction://hlinksldjump"/>
              </a:rPr>
              <a:t>高頻查詢</a:t>
            </a:r>
            <a:endParaRPr lang="en-US" altLang="zh-TW" sz="2200" dirty="0" smtClean="0">
              <a:solidFill>
                <a:schemeClr val="tx1"/>
              </a:solidFill>
              <a:latin typeface="+mn-lt"/>
            </a:endParaRPr>
          </a:p>
          <a:p>
            <a:pPr marL="457200" indent="-457200">
              <a:lnSpc>
                <a:spcPct val="150000"/>
              </a:lnSpc>
              <a:buFont typeface="+mj-lt"/>
              <a:buAutoNum type="arabicPeriod"/>
            </a:pPr>
            <a:r>
              <a:rPr lang="zh-TW" altLang="en-US" sz="2200" dirty="0" smtClean="0">
                <a:solidFill>
                  <a:schemeClr val="tx1"/>
                </a:solidFill>
                <a:latin typeface="+mn-lt"/>
                <a:hlinkClick r:id="rId6" action="ppaction://hlinksldjump"/>
              </a:rPr>
              <a:t>連線報表</a:t>
            </a:r>
            <a:endParaRPr lang="en-US" altLang="zh-TW" sz="2200" dirty="0" smtClean="0">
              <a:solidFill>
                <a:schemeClr val="tx1"/>
              </a:solidFill>
              <a:latin typeface="+mn-lt"/>
            </a:endParaRPr>
          </a:p>
          <a:p>
            <a:pPr marL="457200" indent="-457200">
              <a:lnSpc>
                <a:spcPct val="150000"/>
              </a:lnSpc>
              <a:buFont typeface="+mj-lt"/>
              <a:buAutoNum type="arabicPeriod"/>
            </a:pPr>
            <a:r>
              <a:rPr lang="zh-TW" altLang="en-US" sz="2200" dirty="0" smtClean="0">
                <a:solidFill>
                  <a:schemeClr val="tx1"/>
                </a:solidFill>
                <a:latin typeface="+mn-lt"/>
                <a:hlinkClick r:id="rId7" action="ppaction://hlinksldjump"/>
              </a:rPr>
              <a:t>央媒申報</a:t>
            </a:r>
            <a:endParaRPr lang="en-US" altLang="zh-TW" sz="2200" dirty="0" smtClean="0">
              <a:solidFill>
                <a:schemeClr val="tx1"/>
              </a:solidFill>
              <a:latin typeface="+mn-lt"/>
            </a:endParaRPr>
          </a:p>
          <a:p>
            <a:pPr marL="457200" indent="-457200">
              <a:lnSpc>
                <a:spcPct val="150000"/>
              </a:lnSpc>
              <a:buFont typeface="+mj-lt"/>
              <a:buAutoNum type="arabicPeriod"/>
            </a:pPr>
            <a:r>
              <a:rPr lang="zh-TW" altLang="en-US" sz="2200" dirty="0" smtClean="0">
                <a:solidFill>
                  <a:schemeClr val="tx1"/>
                </a:solidFill>
                <a:latin typeface="+mn-lt"/>
                <a:hlinkClick r:id="rId8" action="ppaction://hlinksldjump"/>
              </a:rPr>
              <a:t>通知</a:t>
            </a:r>
            <a:endParaRPr lang="en-US" altLang="zh-TW" sz="2200" dirty="0" smtClean="0">
              <a:solidFill>
                <a:schemeClr val="tx1"/>
              </a:solidFill>
              <a:latin typeface="+mn-lt"/>
            </a:endParaRPr>
          </a:p>
          <a:p>
            <a:pPr marL="457200" indent="-457200">
              <a:lnSpc>
                <a:spcPct val="150000"/>
              </a:lnSpc>
              <a:buFont typeface="+mj-lt"/>
              <a:buAutoNum type="arabicPeriod"/>
            </a:pPr>
            <a:r>
              <a:rPr lang="zh-TW" altLang="en-US" sz="2200" dirty="0" smtClean="0">
                <a:solidFill>
                  <a:schemeClr val="tx1"/>
                </a:solidFill>
                <a:latin typeface="+mn-lt"/>
                <a:hlinkClick r:id="rId9" action="ppaction://hlinksldjump"/>
              </a:rPr>
              <a:t>全球一路通</a:t>
            </a:r>
            <a:endParaRPr lang="en-US" altLang="zh-TW" sz="2200" dirty="0" smtClean="0">
              <a:solidFill>
                <a:schemeClr val="tx1"/>
              </a:solidFill>
              <a:latin typeface="+mn-lt"/>
            </a:endParaRPr>
          </a:p>
          <a:p>
            <a:pPr marL="457200" indent="-457200">
              <a:lnSpc>
                <a:spcPct val="150000"/>
              </a:lnSpc>
              <a:buFont typeface="+mj-lt"/>
              <a:buAutoNum type="arabicPeriod"/>
            </a:pPr>
            <a:r>
              <a:rPr lang="zh-TW" altLang="en-US" sz="2200" dirty="0" smtClean="0">
                <a:solidFill>
                  <a:schemeClr val="tx1"/>
                </a:solidFill>
                <a:latin typeface="+mn-lt"/>
                <a:hlinkClick r:id="rId10" action="ppaction://hlinksldjump"/>
              </a:rPr>
              <a:t>重控管理</a:t>
            </a:r>
            <a:endParaRPr lang="en-US" altLang="zh-TW" sz="2200" dirty="0">
              <a:solidFill>
                <a:schemeClr val="tx1"/>
              </a:solidFill>
              <a:latin typeface="+mn-lt"/>
            </a:endParaRPr>
          </a:p>
        </p:txBody>
      </p:sp>
      <p:sp>
        <p:nvSpPr>
          <p:cNvPr id="6" name="Content Placeholder 2">
            <a:extLst>
              <a:ext uri="{FF2B5EF4-FFF2-40B4-BE49-F238E27FC236}">
                <a16:creationId xmlns:a16="http://schemas.microsoft.com/office/drawing/2014/main" xmlns="" id="{B7642BDD-25E6-E23C-0F91-F88D8849E9E2}"/>
              </a:ext>
            </a:extLst>
          </p:cNvPr>
          <p:cNvSpPr txBox="1">
            <a:spLocks/>
          </p:cNvSpPr>
          <p:nvPr/>
        </p:nvSpPr>
        <p:spPr>
          <a:xfrm>
            <a:off x="5904408" y="1268760"/>
            <a:ext cx="3600400" cy="4320480"/>
          </a:xfrm>
          <a:prstGeom prst="rect">
            <a:avLst/>
          </a:prstGeom>
        </p:spPr>
        <p:txBody>
          <a:bodyPr vert="horz" lIns="91440" tIns="45720" rIns="91440" bIns="45720" rtlCol="0">
            <a:noAutofit/>
          </a:bodyPr>
          <a:lstStyle/>
          <a:p>
            <a:pPr marL="457200" marR="0" lvl="0" indent="-457200" algn="l" defTabSz="914400" rtl="0" eaLnBrk="1" fontAlgn="auto" latinLnBrk="0" hangingPunct="1">
              <a:lnSpc>
                <a:spcPct val="150000"/>
              </a:lnSpc>
              <a:spcBef>
                <a:spcPct val="20000"/>
              </a:spcBef>
              <a:spcAft>
                <a:spcPts val="0"/>
              </a:spcAft>
              <a:buClrTx/>
              <a:buSzTx/>
              <a:buFont typeface="+mj-lt"/>
              <a:buAutoNum type="arabicPeriod" startAt="9"/>
              <a:tabLst/>
              <a:defRPr/>
            </a:pPr>
            <a:r>
              <a:rPr lang="zh-TW" altLang="en-US" sz="2200" dirty="0" smtClean="0">
                <a:ea typeface="微軟正黑體" pitchFamily="34" charset="-120"/>
                <a:hlinkClick r:id="rId11" action="ppaction://hlinksldjump"/>
              </a:rPr>
              <a:t>行事曆</a:t>
            </a:r>
            <a:endParaRPr lang="en-US" altLang="zh-TW" sz="2200" dirty="0" smtClean="0">
              <a:ea typeface="微軟正黑體" pitchFamily="34" charset="-120"/>
            </a:endParaRPr>
          </a:p>
          <a:p>
            <a:pPr marL="457200" marR="0" lvl="0" indent="-457200" algn="l" defTabSz="914400" rtl="0" eaLnBrk="1" fontAlgn="auto" latinLnBrk="0" hangingPunct="1">
              <a:lnSpc>
                <a:spcPct val="150000"/>
              </a:lnSpc>
              <a:spcBef>
                <a:spcPct val="20000"/>
              </a:spcBef>
              <a:spcAft>
                <a:spcPts val="0"/>
              </a:spcAft>
              <a:buClrTx/>
              <a:buSzTx/>
              <a:buFont typeface="+mj-lt"/>
              <a:buAutoNum type="arabicPeriod" startAt="9"/>
              <a:tabLst/>
              <a:defRPr/>
            </a:pPr>
            <a:r>
              <a:rPr lang="zh-TW" altLang="en-US" sz="2200" dirty="0" smtClean="0">
                <a:ea typeface="微軟正黑體" pitchFamily="34" charset="-120"/>
                <a:hlinkClick r:id="rId12" action="ppaction://hlinksldjump"/>
              </a:rPr>
              <a:t>颱風天</a:t>
            </a:r>
            <a:endParaRPr lang="en-US" altLang="zh-TW" sz="2200" dirty="0" smtClean="0">
              <a:ea typeface="微軟正黑體" pitchFamily="34" charset="-120"/>
            </a:endParaRPr>
          </a:p>
          <a:p>
            <a:pPr marL="457200" marR="0" lvl="0" indent="-457200" algn="l" defTabSz="914400" rtl="0" eaLnBrk="1" fontAlgn="auto" latinLnBrk="0" hangingPunct="1">
              <a:lnSpc>
                <a:spcPct val="150000"/>
              </a:lnSpc>
              <a:spcBef>
                <a:spcPct val="20000"/>
              </a:spcBef>
              <a:spcAft>
                <a:spcPts val="0"/>
              </a:spcAft>
              <a:buClrTx/>
              <a:buSzTx/>
              <a:buFont typeface="+mj-lt"/>
              <a:buAutoNum type="arabicPeriod" startAt="9"/>
              <a:tabLst/>
              <a:defRPr/>
            </a:pPr>
            <a:r>
              <a:rPr kumimoji="0" lang="zh-TW" altLang="en-US" sz="2200" b="0" i="0" u="none" strike="noStrike" kern="1200" cap="none" spc="0" normalizeH="0" baseline="0" noProof="0" dirty="0" smtClean="0">
                <a:ln>
                  <a:noFill/>
                </a:ln>
                <a:solidFill>
                  <a:schemeClr val="tx1"/>
                </a:solidFill>
                <a:effectLst/>
                <a:uLnTx/>
                <a:uFillTx/>
                <a:ea typeface="微軟正黑體" pitchFamily="34" charset="-120"/>
                <a:cs typeface="+mn-cs"/>
                <a:hlinkClick r:id="rId13" action="ppaction://hlinksldjump"/>
              </a:rPr>
              <a:t>會計中台</a:t>
            </a:r>
            <a:endParaRPr kumimoji="0" lang="en-US" altLang="zh-TW" sz="2200" b="0" i="0" u="none" strike="noStrike" kern="1200" cap="none" spc="0" normalizeH="0" baseline="0" noProof="0" dirty="0" smtClean="0">
              <a:ln>
                <a:noFill/>
              </a:ln>
              <a:solidFill>
                <a:schemeClr val="tx1"/>
              </a:solidFill>
              <a:effectLst/>
              <a:uLnTx/>
              <a:uFillTx/>
              <a:ea typeface="微軟正黑體" pitchFamily="34" charset="-120"/>
              <a:cs typeface="+mn-cs"/>
            </a:endParaRPr>
          </a:p>
          <a:p>
            <a:pPr marL="457200" marR="0" lvl="0" indent="-457200" algn="l" defTabSz="914400" rtl="0" eaLnBrk="1" fontAlgn="auto" latinLnBrk="0" hangingPunct="1">
              <a:lnSpc>
                <a:spcPct val="150000"/>
              </a:lnSpc>
              <a:spcBef>
                <a:spcPct val="20000"/>
              </a:spcBef>
              <a:spcAft>
                <a:spcPts val="0"/>
              </a:spcAft>
              <a:buClrTx/>
              <a:buSzTx/>
              <a:buFont typeface="+mj-lt"/>
              <a:buAutoNum type="arabicPeriod" startAt="9"/>
              <a:tabLst/>
              <a:defRPr/>
            </a:pPr>
            <a:r>
              <a:rPr lang="zh-TW" altLang="en-US" sz="2200" dirty="0" smtClean="0">
                <a:ea typeface="微軟正黑體" pitchFamily="34" charset="-120"/>
                <a:hlinkClick r:id="rId14" action="ppaction://hlinksldjump"/>
              </a:rPr>
              <a:t>黃金存摺</a:t>
            </a:r>
            <a:endParaRPr lang="en-US" altLang="zh-TW" sz="2200" dirty="0" smtClean="0">
              <a:ea typeface="微軟正黑體" pitchFamily="34" charset="-120"/>
            </a:endParaRPr>
          </a:p>
          <a:p>
            <a:pPr marL="457200" marR="0" lvl="0" indent="-457200" algn="l" defTabSz="914400" rtl="0" eaLnBrk="1" fontAlgn="auto" latinLnBrk="0" hangingPunct="1">
              <a:lnSpc>
                <a:spcPct val="150000"/>
              </a:lnSpc>
              <a:spcBef>
                <a:spcPct val="20000"/>
              </a:spcBef>
              <a:spcAft>
                <a:spcPts val="0"/>
              </a:spcAft>
              <a:buClrTx/>
              <a:buSzTx/>
              <a:buFont typeface="+mj-lt"/>
              <a:buAutoNum type="arabicPeriod" startAt="9"/>
              <a:tabLst/>
              <a:defRPr/>
            </a:pPr>
            <a:r>
              <a:rPr kumimoji="0" lang="zh-TW" altLang="en-US" sz="2200" b="0" i="0" u="none" strike="noStrike" kern="1200" cap="none" spc="0" normalizeH="0" baseline="0" noProof="0" dirty="0" smtClean="0">
                <a:ln>
                  <a:noFill/>
                </a:ln>
                <a:solidFill>
                  <a:schemeClr val="tx1"/>
                </a:solidFill>
                <a:effectLst/>
                <a:uLnTx/>
                <a:uFillTx/>
                <a:ea typeface="微軟正黑體" pitchFamily="34" charset="-120"/>
                <a:cs typeface="+mn-cs"/>
                <a:hlinkClick r:id="rId15" action="ppaction://hlinksldjump"/>
              </a:rPr>
              <a:t>存款中台</a:t>
            </a:r>
            <a:endParaRPr kumimoji="0" lang="en-US" altLang="zh-TW" sz="2200" b="0" i="0" u="none" strike="noStrike" kern="1200" cap="none" spc="0" normalizeH="0" baseline="0" noProof="0" dirty="0" smtClean="0">
              <a:ln>
                <a:noFill/>
              </a:ln>
              <a:solidFill>
                <a:schemeClr val="tx1"/>
              </a:solidFill>
              <a:effectLst/>
              <a:uLnTx/>
              <a:uFillTx/>
              <a:ea typeface="微軟正黑體" pitchFamily="34" charset="-120"/>
              <a:cs typeface="+mn-cs"/>
            </a:endParaRPr>
          </a:p>
          <a:p>
            <a:pPr marL="457200" marR="0" lvl="0" indent="-457200" algn="l" defTabSz="914400" rtl="0" eaLnBrk="1" fontAlgn="auto" latinLnBrk="0" hangingPunct="1">
              <a:lnSpc>
                <a:spcPct val="150000"/>
              </a:lnSpc>
              <a:spcBef>
                <a:spcPct val="20000"/>
              </a:spcBef>
              <a:spcAft>
                <a:spcPts val="0"/>
              </a:spcAft>
              <a:buClrTx/>
              <a:buSzTx/>
              <a:buFont typeface="+mj-lt"/>
              <a:buAutoNum type="arabicPeriod" startAt="9"/>
              <a:tabLst/>
              <a:defRPr/>
            </a:pPr>
            <a:r>
              <a:rPr lang="zh-TW" altLang="en-US" sz="2200" dirty="0" smtClean="0">
                <a:ea typeface="微軟正黑體" pitchFamily="34" charset="-120"/>
                <a:hlinkClick r:id="rId16" action="ppaction://hlinksldjump"/>
              </a:rPr>
              <a:t>放款中台</a:t>
            </a:r>
            <a:endParaRPr lang="en-US" altLang="zh-TW" sz="2200" dirty="0" smtClean="0">
              <a:ea typeface="微軟正黑體" pitchFamily="34" charset="-120"/>
            </a:endParaRPr>
          </a:p>
          <a:p>
            <a:pPr marL="457200" marR="0" lvl="0" indent="-457200" algn="l" defTabSz="914400" rtl="0" eaLnBrk="1" fontAlgn="auto" latinLnBrk="0" hangingPunct="1">
              <a:lnSpc>
                <a:spcPct val="150000"/>
              </a:lnSpc>
              <a:spcBef>
                <a:spcPct val="20000"/>
              </a:spcBef>
              <a:spcAft>
                <a:spcPts val="0"/>
              </a:spcAft>
              <a:buClrTx/>
              <a:buSzTx/>
              <a:buFont typeface="+mj-lt"/>
              <a:buAutoNum type="arabicPeriod" startAt="9"/>
              <a:tabLst/>
              <a:defRPr/>
            </a:pPr>
            <a:r>
              <a:rPr kumimoji="0" lang="zh-TW" altLang="en-US" sz="2200" b="0" i="0" u="none" strike="noStrike" kern="1200" cap="none" spc="0" normalizeH="0" baseline="0" noProof="0" dirty="0" smtClean="0">
                <a:ln>
                  <a:noFill/>
                </a:ln>
                <a:solidFill>
                  <a:schemeClr val="tx1"/>
                </a:solidFill>
                <a:effectLst/>
                <a:uLnTx/>
                <a:uFillTx/>
                <a:ea typeface="微軟正黑體" pitchFamily="34" charset="-120"/>
                <a:cs typeface="+mn-cs"/>
                <a:hlinkClick r:id="rId17" action="ppaction://hlinksldjump"/>
              </a:rPr>
              <a:t>外匯中台</a:t>
            </a:r>
            <a:endParaRPr kumimoji="0" lang="en-US" altLang="zh-TW" sz="2200" b="0" i="0" u="none" strike="noStrike" kern="1200" cap="none" spc="0" normalizeH="0" baseline="0" noProof="0" dirty="0" smtClean="0">
              <a:ln>
                <a:noFill/>
              </a:ln>
              <a:solidFill>
                <a:schemeClr val="tx1"/>
              </a:solidFill>
              <a:effectLst/>
              <a:uLnTx/>
              <a:uFillTx/>
              <a:ea typeface="微軟正黑體" pitchFamily="34" charset="-120"/>
              <a:cs typeface="+mn-cs"/>
            </a:endParaRPr>
          </a:p>
          <a:p>
            <a:pPr marL="457200" marR="0" lvl="0" indent="-457200" algn="l" defTabSz="914400" rtl="0" eaLnBrk="1" fontAlgn="auto" latinLnBrk="0" hangingPunct="1">
              <a:lnSpc>
                <a:spcPct val="150000"/>
              </a:lnSpc>
              <a:spcBef>
                <a:spcPct val="20000"/>
              </a:spcBef>
              <a:spcAft>
                <a:spcPts val="0"/>
              </a:spcAft>
              <a:buClrTx/>
              <a:buSzTx/>
              <a:buFont typeface="+mj-lt"/>
              <a:buAutoNum type="arabicPeriod" startAt="9"/>
              <a:tabLst/>
              <a:defRPr/>
            </a:pPr>
            <a:r>
              <a:rPr lang="zh-TW" altLang="en-US" sz="2200" dirty="0" smtClean="0">
                <a:ea typeface="微軟正黑體" pitchFamily="34" charset="-120"/>
                <a:hlinkClick r:id="rId18" action="ppaction://hlinksldjump"/>
              </a:rPr>
              <a:t>財務資金中台</a:t>
            </a:r>
            <a:endParaRPr kumimoji="0" lang="en-US" altLang="zh-TW" sz="2200" b="0" i="0" u="none" strike="noStrike" kern="1200" cap="none" spc="0" normalizeH="0" baseline="0" noProof="0" dirty="0">
              <a:ln>
                <a:noFill/>
              </a:ln>
              <a:solidFill>
                <a:schemeClr val="tx1"/>
              </a:solidFill>
              <a:effectLst/>
              <a:uLnTx/>
              <a:uFillTx/>
              <a:ea typeface="微軟正黑體" pitchFamily="34" charset="-120"/>
              <a:cs typeface="+mn-cs"/>
            </a:endParaRPr>
          </a:p>
        </p:txBody>
      </p:sp>
      <p:cxnSp>
        <p:nvCxnSpPr>
          <p:cNvPr id="8" name="直線接點 7"/>
          <p:cNvCxnSpPr/>
          <p:nvPr/>
        </p:nvCxnSpPr>
        <p:spPr>
          <a:xfrm>
            <a:off x="3600152" y="1124744"/>
            <a:ext cx="28803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40480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我們可以將信用</a:t>
            </a:r>
            <a:r>
              <a:rPr lang="zh-TW" altLang="en-US" sz="1800" b="1" dirty="0" smtClean="0">
                <a:latin typeface="+mn-ea"/>
              </a:rPr>
              <a:t>卡</a:t>
            </a:r>
            <a:r>
              <a:rPr lang="zh-TW" altLang="en-US" sz="1800" dirty="0" smtClean="0">
                <a:latin typeface="+mn-ea"/>
              </a:rPr>
              <a:t>相關資料存在一個檔案中，將這些檔案中的文字進行詞向量的轉換，把文字轉成數字向量存在向量資料庫中，透過檢索器在向量資料庫搜尋與用戶問題最接近的資訊，透過生成器，生成最合適的答案回覆用戶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r>
              <a:rPr lang="en-US" altLang="zh-TW" sz="3200" dirty="0" smtClean="0">
                <a:solidFill>
                  <a:schemeClr val="tx1"/>
                </a:solidFill>
                <a:latin typeface="Segoe UI Black" pitchFamily="34" charset="0"/>
                <a:ea typeface="Segoe UI Black" pitchFamily="34" charset="0"/>
              </a:rPr>
              <a:t>9.</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行事曆</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791840" y="1412776"/>
            <a:ext cx="8640960" cy="4247317"/>
          </a:xfrm>
          <a:prstGeom prst="rect">
            <a:avLst/>
          </a:prstGeom>
          <a:noFill/>
        </p:spPr>
        <p:txBody>
          <a:bodyPr wrap="square">
            <a:spAutoFit/>
          </a:bodyPr>
          <a:lstStyle/>
          <a:p>
            <a:pPr marL="342900" lvl="0" indent="-342900">
              <a:lnSpc>
                <a:spcPct val="150000"/>
              </a:lnSpc>
              <a:buFont typeface="+mj-lt"/>
              <a:buAutoNum type="arabicPeriod"/>
            </a:pPr>
            <a:r>
              <a:rPr lang="zh-TW" altLang="zh-TW" dirty="0" smtClean="0"/>
              <a:t>由業務中台統一設定行事曆參數，並提供給新核心及其他周邊。</a:t>
            </a:r>
          </a:p>
          <a:p>
            <a:pPr marL="342900" lvl="0" indent="-342900">
              <a:lnSpc>
                <a:spcPct val="150000"/>
              </a:lnSpc>
              <a:buFont typeface="+mj-lt"/>
              <a:buAutoNum type="arabicPeriod"/>
            </a:pPr>
            <a:r>
              <a:rPr lang="zh-TW" altLang="zh-TW" dirty="0" smtClean="0"/>
              <a:t>全行行事曆管理，外匯業務包括其他國家的行事曆，依國家別及幣別。</a:t>
            </a:r>
          </a:p>
          <a:p>
            <a:pPr marL="342900" lvl="0" indent="-342900">
              <a:lnSpc>
                <a:spcPct val="150000"/>
              </a:lnSpc>
              <a:buFont typeface="+mj-lt"/>
              <a:buAutoNum type="arabicPeriod"/>
            </a:pPr>
            <a:r>
              <a:rPr lang="zh-TW" altLang="zh-TW" dirty="0" smtClean="0"/>
              <a:t>每年特定日期（如</a:t>
            </a:r>
            <a:r>
              <a:rPr lang="en-US" altLang="zh-TW" dirty="0" smtClean="0"/>
              <a:t>12</a:t>
            </a:r>
            <a:r>
              <a:rPr lang="zh-TW" altLang="zh-TW" dirty="0" smtClean="0"/>
              <a:t>月</a:t>
            </a:r>
            <a:r>
              <a:rPr lang="en-US" altLang="zh-TW" dirty="0" smtClean="0"/>
              <a:t>25</a:t>
            </a:r>
            <a:r>
              <a:rPr lang="zh-TW" altLang="zh-TW" dirty="0" smtClean="0"/>
              <a:t>日）批次處理產生隔年的行事曆模板。</a:t>
            </a:r>
          </a:p>
          <a:p>
            <a:pPr marL="342900" indent="-342900">
              <a:lnSpc>
                <a:spcPct val="150000"/>
              </a:lnSpc>
              <a:buFont typeface="+mj-lt"/>
              <a:buAutoNum type="arabicPeriod"/>
            </a:pPr>
            <a:endParaRPr lang="zh-TW" altLang="zh-TW" dirty="0" smtClean="0"/>
          </a:p>
          <a:p>
            <a:pPr marL="342900" indent="-342900">
              <a:lnSpc>
                <a:spcPct val="150000"/>
              </a:lnSpc>
              <a:buFont typeface="+mj-lt"/>
              <a:buAutoNum type="arabicPeriod"/>
            </a:pPr>
            <a:endParaRPr lang="zh-TW" altLang="zh-TW" dirty="0" smtClean="0"/>
          </a:p>
          <a:p>
            <a:pPr marL="342900" lvl="0" indent="-342900">
              <a:lnSpc>
                <a:spcPct val="150000"/>
              </a:lnSpc>
              <a:buFont typeface="+mj-lt"/>
              <a:buAutoNum type="arabicPeriod"/>
            </a:pPr>
            <a:endParaRPr lang="en-US" altLang="zh-TW" dirty="0" smtClean="0"/>
          </a:p>
          <a:p>
            <a:pPr marL="342900" indent="-342900">
              <a:lnSpc>
                <a:spcPct val="150000"/>
              </a:lnSpc>
              <a:buFont typeface="+mj-lt"/>
              <a:buAutoNum type="arabicPeriod" startAt="2"/>
            </a:pPr>
            <a:endParaRPr lang="en-US" altLang="zh-TW" dirty="0" smtClean="0"/>
          </a:p>
          <a:p>
            <a:pPr marL="342900" indent="-342900">
              <a:lnSpc>
                <a:spcPct val="150000"/>
              </a:lnSpc>
              <a:buFont typeface="+mj-lt"/>
              <a:buAutoNum type="arabicPeriod" startAt="2"/>
            </a:pPr>
            <a:endParaRPr lang="en-US" altLang="zh-TW" dirty="0" smtClean="0"/>
          </a:p>
          <a:p>
            <a:pPr marL="342900" indent="-342900">
              <a:lnSpc>
                <a:spcPct val="150000"/>
              </a:lnSpc>
              <a:buFont typeface="+mj-lt"/>
              <a:buAutoNum type="arabicPeriod" startAt="2"/>
            </a:pPr>
            <a:endParaRPr lang="zh-TW" altLang="zh-TW" dirty="0" smtClean="0"/>
          </a:p>
          <a:p>
            <a:pPr marL="342900" indent="-342900">
              <a:lnSpc>
                <a:spcPct val="150000"/>
              </a:lnSpc>
              <a:buFont typeface="+mj-lt"/>
              <a:buAutoNum type="arabicPeriod" startAt="2"/>
            </a:pPr>
            <a:endParaRPr lang="zh-TW" altLang="en-US" b="1" dirty="0" smtClean="0"/>
          </a:p>
        </p:txBody>
      </p:sp>
      <p:sp>
        <p:nvSpPr>
          <p:cNvPr id="8" name="動作按鈕: 返回 7">
            <a:hlinkClick r:id="rId3" action="ppaction://hlinksldjump" highlightClick="1"/>
          </p:cNvPr>
          <p:cNvSpPr/>
          <p:nvPr/>
        </p:nvSpPr>
        <p:spPr>
          <a:xfrm rot="5400000" flipH="1">
            <a:off x="9648824" y="5805264"/>
            <a:ext cx="180000" cy="180000"/>
          </a:xfrm>
          <a:prstGeom prst="actionButtonRetur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我們可以將信用</a:t>
            </a:r>
            <a:r>
              <a:rPr lang="zh-TW" altLang="en-US" sz="1800" b="1" dirty="0" smtClean="0">
                <a:latin typeface="+mn-ea"/>
              </a:rPr>
              <a:t>卡</a:t>
            </a:r>
            <a:r>
              <a:rPr lang="zh-TW" altLang="en-US" sz="1800" dirty="0" smtClean="0">
                <a:latin typeface="+mn-ea"/>
              </a:rPr>
              <a:t>相關資料存在一個檔案中，將這些檔案中的文字進行詞向量的轉換，把文字轉成數字向量存在向量資料庫中，透過檢索器在向量資料庫搜尋與用戶問題最接近的資訊，透過生成器，生成最合適的答案回覆用戶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r>
              <a:rPr lang="en-US" altLang="zh-TW" sz="3200" dirty="0" smtClean="0">
                <a:solidFill>
                  <a:schemeClr val="tx1"/>
                </a:solidFill>
                <a:latin typeface="Segoe UI Black" pitchFamily="34" charset="0"/>
                <a:ea typeface="Segoe UI Black" pitchFamily="34" charset="0"/>
              </a:rPr>
              <a:t>10.</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颱風天</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791840" y="1412776"/>
            <a:ext cx="8640960" cy="4247317"/>
          </a:xfrm>
          <a:prstGeom prst="rect">
            <a:avLst/>
          </a:prstGeom>
          <a:noFill/>
        </p:spPr>
        <p:txBody>
          <a:bodyPr wrap="square">
            <a:spAutoFit/>
          </a:bodyPr>
          <a:lstStyle/>
          <a:p>
            <a:pPr marL="342900" indent="-342900">
              <a:lnSpc>
                <a:spcPct val="150000"/>
              </a:lnSpc>
              <a:buFont typeface="+mj-lt"/>
              <a:buAutoNum type="arabicPeriod"/>
            </a:pPr>
            <a:r>
              <a:rPr lang="zh-TW" altLang="zh-TW" dirty="0" smtClean="0"/>
              <a:t>由業務中台統一設定颱風天參數，並提供給新核心及其他周邊。</a:t>
            </a:r>
          </a:p>
          <a:p>
            <a:pPr marL="342900" indent="-342900">
              <a:lnSpc>
                <a:spcPct val="150000"/>
              </a:lnSpc>
              <a:buFont typeface="+mj-lt"/>
              <a:buAutoNum type="arabicPeriod"/>
            </a:pPr>
            <a:r>
              <a:rPr lang="zh-TW" altLang="zh-TW" dirty="0" smtClean="0"/>
              <a:t>颱風天管理，可設定全行不營業或分區不營業，不營業的分行業務特殊邏輯，由各系統自行處理。</a:t>
            </a:r>
          </a:p>
          <a:p>
            <a:pPr marL="342900" lvl="0" indent="-342900">
              <a:lnSpc>
                <a:spcPct val="150000"/>
              </a:lnSpc>
              <a:buFont typeface="+mj-lt"/>
              <a:buAutoNum type="arabicPeriod"/>
            </a:pPr>
            <a:endParaRPr lang="zh-TW" altLang="zh-TW" dirty="0" smtClean="0">
              <a:latin typeface="+mn-ea"/>
            </a:endParaRPr>
          </a:p>
          <a:p>
            <a:pPr marL="342900" indent="-342900">
              <a:lnSpc>
                <a:spcPct val="150000"/>
              </a:lnSpc>
            </a:pPr>
            <a:r>
              <a:rPr lang="en-US" altLang="zh-TW" b="1" dirty="0" smtClean="0">
                <a:solidFill>
                  <a:srgbClr val="C00000"/>
                </a:solidFill>
              </a:rPr>
              <a:t>BRD-L1-CO2-Typhoon_Day_Special_Holiday_handling</a:t>
            </a:r>
            <a:endParaRPr lang="zh-TW" altLang="zh-TW" dirty="0" smtClean="0">
              <a:solidFill>
                <a:srgbClr val="C00000"/>
              </a:solidFill>
              <a:latin typeface="+mn-ea"/>
            </a:endParaRPr>
          </a:p>
          <a:p>
            <a:pPr marL="342900" lvl="0" indent="-342900">
              <a:lnSpc>
                <a:spcPct val="150000"/>
              </a:lnSpc>
              <a:buFont typeface="+mj-lt"/>
              <a:buAutoNum type="arabicPeriod"/>
            </a:pPr>
            <a:endParaRPr lang="en-US" altLang="zh-TW" dirty="0" smtClean="0">
              <a:latin typeface="+mn-ea"/>
            </a:endParaRPr>
          </a:p>
          <a:p>
            <a:pPr marL="342900" indent="-342900">
              <a:lnSpc>
                <a:spcPct val="150000"/>
              </a:lnSpc>
              <a:buFont typeface="+mj-lt"/>
              <a:buAutoNum type="arabicPeriod" startAt="2"/>
            </a:pPr>
            <a:endParaRPr lang="en-US" altLang="zh-TW" dirty="0" smtClean="0">
              <a:latin typeface="+mn-ea"/>
            </a:endParaRPr>
          </a:p>
          <a:p>
            <a:pPr marL="342900" indent="-342900">
              <a:lnSpc>
                <a:spcPct val="150000"/>
              </a:lnSpc>
              <a:buFont typeface="+mj-lt"/>
              <a:buAutoNum type="arabicPeriod" startAt="2"/>
            </a:pPr>
            <a:endParaRPr lang="en-US" altLang="zh-TW" dirty="0" smtClean="0">
              <a:latin typeface="+mn-ea"/>
            </a:endParaRPr>
          </a:p>
          <a:p>
            <a:pPr marL="342900" indent="-342900">
              <a:lnSpc>
                <a:spcPct val="150000"/>
              </a:lnSpc>
              <a:buFont typeface="+mj-lt"/>
              <a:buAutoNum type="arabicPeriod" startAt="2"/>
            </a:pPr>
            <a:endParaRPr lang="zh-TW" altLang="zh-TW" dirty="0" smtClean="0">
              <a:latin typeface="+mn-ea"/>
            </a:endParaRPr>
          </a:p>
          <a:p>
            <a:pPr marL="342900" indent="-342900">
              <a:lnSpc>
                <a:spcPct val="150000"/>
              </a:lnSpc>
              <a:buFont typeface="+mj-lt"/>
              <a:buAutoNum type="arabicPeriod" startAt="2"/>
            </a:pPr>
            <a:endParaRPr lang="zh-TW" altLang="en-US" b="1" dirty="0" smtClean="0">
              <a:latin typeface="+mn-ea"/>
            </a:endParaRPr>
          </a:p>
        </p:txBody>
      </p:sp>
      <p:sp>
        <p:nvSpPr>
          <p:cNvPr id="8" name="動作按鈕: 返回 7">
            <a:hlinkClick r:id="rId3" action="ppaction://hlinksldjump" highlightClick="1"/>
          </p:cNvPr>
          <p:cNvSpPr/>
          <p:nvPr/>
        </p:nvSpPr>
        <p:spPr>
          <a:xfrm rot="5400000" flipH="1">
            <a:off x="9648824" y="5805264"/>
            <a:ext cx="180000" cy="180000"/>
          </a:xfrm>
          <a:prstGeom prst="actionButtonRetur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我們可以將信用</a:t>
            </a:r>
            <a:r>
              <a:rPr lang="zh-TW" altLang="en-US" sz="1800" b="1" dirty="0" smtClean="0">
                <a:latin typeface="+mn-ea"/>
              </a:rPr>
              <a:t>卡</a:t>
            </a:r>
            <a:r>
              <a:rPr lang="zh-TW" altLang="en-US" sz="1800" dirty="0" smtClean="0">
                <a:latin typeface="+mn-ea"/>
              </a:rPr>
              <a:t>相關資料存在一個檔案中，將這些檔案中的文字進行詞向量的轉換，把文字轉成數字向量存在向量資料庫中，透過檢索器在向量資料庫搜尋與用戶問題最接近的資訊，透過生成器，生成最合適的答案回覆用戶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pPr lvl="0"/>
            <a:r>
              <a:rPr lang="en-US" altLang="zh-TW" sz="3200" dirty="0" smtClean="0">
                <a:solidFill>
                  <a:schemeClr val="tx1"/>
                </a:solidFill>
                <a:latin typeface="Segoe UI Black" pitchFamily="34" charset="0"/>
                <a:ea typeface="Segoe UI Black" pitchFamily="34" charset="0"/>
              </a:rPr>
              <a:t>11.</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會計中台</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791840" y="1412776"/>
            <a:ext cx="8640960" cy="5078313"/>
          </a:xfrm>
          <a:prstGeom prst="rect">
            <a:avLst/>
          </a:prstGeom>
          <a:noFill/>
        </p:spPr>
        <p:txBody>
          <a:bodyPr wrap="square">
            <a:spAutoFit/>
          </a:bodyPr>
          <a:lstStyle/>
          <a:p>
            <a:pPr>
              <a:lnSpc>
                <a:spcPct val="150000"/>
              </a:lnSpc>
            </a:pPr>
            <a:r>
              <a:rPr lang="zh-TW" altLang="zh-TW" dirty="0" smtClean="0">
                <a:latin typeface="+mn-ea"/>
              </a:rPr>
              <a:t>依據核心析離高階差異分析結果，界定不適合於新核心客製化的功能，由業務中台提供。依功能區分為簡單查詢、複雜查詢、簡單交易、複雜交易四類，作為未來評估人力時程的依據。</a:t>
            </a:r>
            <a:endParaRPr lang="en-US" altLang="zh-TW" dirty="0" smtClean="0">
              <a:latin typeface="+mn-ea"/>
            </a:endParaRPr>
          </a:p>
          <a:p>
            <a:pPr>
              <a:lnSpc>
                <a:spcPct val="150000"/>
              </a:lnSpc>
            </a:pPr>
            <a:endParaRPr lang="en-US" altLang="zh-TW" dirty="0" smtClean="0">
              <a:latin typeface="+mn-ea"/>
            </a:endParaRPr>
          </a:p>
          <a:p>
            <a:pPr>
              <a:lnSpc>
                <a:spcPct val="150000"/>
              </a:lnSpc>
            </a:pPr>
            <a:endParaRPr lang="en-US" altLang="zh-TW" dirty="0" smtClean="0">
              <a:latin typeface="+mn-ea"/>
            </a:endParaRPr>
          </a:p>
          <a:p>
            <a:pPr marL="342900" indent="-342900">
              <a:lnSpc>
                <a:spcPct val="150000"/>
              </a:lnSpc>
              <a:buFont typeface="Arial" pitchFamily="34" charset="0"/>
              <a:buChar char="•"/>
            </a:pPr>
            <a:r>
              <a:rPr lang="zh-TW" altLang="en-US" b="1" dirty="0" smtClean="0">
                <a:latin typeface="+mn-ea"/>
              </a:rPr>
              <a:t>簡單查詢</a:t>
            </a:r>
            <a:endParaRPr lang="zh-TW" altLang="zh-TW" b="1" dirty="0" smtClean="0">
              <a:latin typeface="+mn-ea"/>
            </a:endParaRPr>
          </a:p>
          <a:p>
            <a:pPr marL="342900" indent="-342900">
              <a:lnSpc>
                <a:spcPct val="150000"/>
              </a:lnSpc>
              <a:buFont typeface="+mj-lt"/>
              <a:buAutoNum type="arabicPeriod"/>
            </a:pPr>
            <a:endParaRPr lang="zh-TW" altLang="zh-TW" dirty="0" smtClean="0">
              <a:latin typeface="+mn-ea"/>
            </a:endParaRPr>
          </a:p>
          <a:p>
            <a:pPr marL="342900" lvl="0" indent="-342900">
              <a:lnSpc>
                <a:spcPct val="150000"/>
              </a:lnSpc>
              <a:buFont typeface="+mj-lt"/>
              <a:buAutoNum type="arabicPeriod"/>
            </a:pPr>
            <a:endParaRPr lang="en-US" altLang="zh-TW" dirty="0" smtClean="0">
              <a:latin typeface="+mn-ea"/>
            </a:endParaRPr>
          </a:p>
          <a:p>
            <a:pPr marL="342900" indent="-342900">
              <a:lnSpc>
                <a:spcPct val="150000"/>
              </a:lnSpc>
              <a:buFont typeface="+mj-lt"/>
              <a:buAutoNum type="arabicPeriod" startAt="2"/>
            </a:pPr>
            <a:endParaRPr lang="en-US" altLang="zh-TW" dirty="0" smtClean="0">
              <a:latin typeface="+mn-ea"/>
            </a:endParaRPr>
          </a:p>
          <a:p>
            <a:pPr marL="342900" indent="-342900">
              <a:lnSpc>
                <a:spcPct val="150000"/>
              </a:lnSpc>
              <a:buFont typeface="+mj-lt"/>
              <a:buAutoNum type="arabicPeriod" startAt="2"/>
            </a:pPr>
            <a:endParaRPr lang="en-US" altLang="zh-TW" dirty="0" smtClean="0">
              <a:latin typeface="+mn-ea"/>
            </a:endParaRPr>
          </a:p>
          <a:p>
            <a:pPr marL="342900" indent="-342900">
              <a:lnSpc>
                <a:spcPct val="150000"/>
              </a:lnSpc>
              <a:buFont typeface="+mj-lt"/>
              <a:buAutoNum type="arabicPeriod" startAt="2"/>
            </a:pPr>
            <a:endParaRPr lang="zh-TW" altLang="zh-TW" dirty="0" smtClean="0">
              <a:latin typeface="+mn-ea"/>
            </a:endParaRPr>
          </a:p>
          <a:p>
            <a:pPr marL="342900" indent="-342900">
              <a:lnSpc>
                <a:spcPct val="150000"/>
              </a:lnSpc>
              <a:buFont typeface="+mj-lt"/>
              <a:buAutoNum type="arabicPeriod" startAt="2"/>
            </a:pPr>
            <a:endParaRPr lang="zh-TW" altLang="en-US" b="1" dirty="0" smtClean="0">
              <a:latin typeface="+mn-ea"/>
            </a:endParaRPr>
          </a:p>
        </p:txBody>
      </p:sp>
      <p:sp>
        <p:nvSpPr>
          <p:cNvPr id="9" name="文字方塊 8">
            <a:extLst>
              <a:ext uri="{FF2B5EF4-FFF2-40B4-BE49-F238E27FC236}">
                <a16:creationId xmlns:a16="http://schemas.microsoft.com/office/drawing/2014/main" xmlns="" id="{7E6B7307-0053-C544-056B-E78979058F78}"/>
              </a:ext>
            </a:extLst>
          </p:cNvPr>
          <p:cNvSpPr txBox="1"/>
          <p:nvPr/>
        </p:nvSpPr>
        <p:spPr>
          <a:xfrm>
            <a:off x="935856" y="2823319"/>
            <a:ext cx="7992888" cy="461665"/>
          </a:xfrm>
          <a:prstGeom prst="rect">
            <a:avLst/>
          </a:prstGeom>
          <a:noFill/>
        </p:spPr>
        <p:txBody>
          <a:bodyPr wrap="square">
            <a:spAutoFit/>
          </a:bodyPr>
          <a:lstStyle/>
          <a:p>
            <a:pPr marL="342900" indent="-342900">
              <a:lnSpc>
                <a:spcPct val="150000"/>
              </a:lnSpc>
              <a:buFont typeface="Wingdings" pitchFamily="2" charset="2"/>
              <a:buChar char="Ø"/>
            </a:pPr>
            <a:r>
              <a:rPr lang="zh-TW" altLang="en-US" sz="1600" u="sng" dirty="0" smtClean="0"/>
              <a:t>註：交易／查詢預估涉及業務</a:t>
            </a:r>
            <a:r>
              <a:rPr lang="en-US" altLang="zh-TW" sz="1600" u="sng" dirty="0" smtClean="0"/>
              <a:t>table</a:t>
            </a:r>
            <a:r>
              <a:rPr lang="zh-TW" altLang="en-US" sz="1600" u="sng" dirty="0" smtClean="0"/>
              <a:t>數量少於</a:t>
            </a:r>
            <a:r>
              <a:rPr lang="en-US" altLang="zh-TW" sz="1600" u="sng" dirty="0" smtClean="0"/>
              <a:t>5</a:t>
            </a:r>
            <a:r>
              <a:rPr lang="zh-TW" altLang="en-US" sz="1600" u="sng" dirty="0" smtClean="0"/>
              <a:t>定義為簡單，否則定義為複雜。</a:t>
            </a:r>
          </a:p>
        </p:txBody>
      </p:sp>
      <p:sp>
        <p:nvSpPr>
          <p:cNvPr id="12" name="文字方塊 11"/>
          <p:cNvSpPr txBox="1"/>
          <p:nvPr/>
        </p:nvSpPr>
        <p:spPr>
          <a:xfrm>
            <a:off x="1295896" y="3930188"/>
            <a:ext cx="4896544" cy="1200329"/>
          </a:xfrm>
          <a:prstGeom prst="rect">
            <a:avLst/>
          </a:prstGeom>
          <a:noFill/>
        </p:spPr>
        <p:txBody>
          <a:bodyPr wrap="square" rtlCol="0">
            <a:spAutoFit/>
          </a:bodyPr>
          <a:lstStyle/>
          <a:p>
            <a:pPr marL="342900" indent="-342900">
              <a:lnSpc>
                <a:spcPct val="150000"/>
              </a:lnSpc>
              <a:buFont typeface="+mj-lt"/>
              <a:buAutoNum type="arabicPeriod"/>
            </a:pPr>
            <a:r>
              <a:rPr lang="zh-TW" altLang="zh-TW" sz="1600" dirty="0" smtClean="0">
                <a:ea typeface="微軟正黑體" pitchFamily="34" charset="-120"/>
              </a:rPr>
              <a:t>櫃員當日收付明細</a:t>
            </a:r>
            <a:r>
              <a:rPr lang="en-US" altLang="zh-TW" sz="1600" dirty="0" smtClean="0">
                <a:ea typeface="微軟正黑體" pitchFamily="34" charset="-120"/>
              </a:rPr>
              <a:t>/</a:t>
            </a:r>
            <a:r>
              <a:rPr lang="zh-TW" altLang="zh-TW" sz="1600" dirty="0" smtClean="0">
                <a:ea typeface="微軟正黑體" pitchFamily="34" charset="-120"/>
              </a:rPr>
              <a:t>累計查詢。</a:t>
            </a:r>
            <a:endParaRPr lang="en-US" altLang="zh-TW" sz="1600" dirty="0" smtClean="0">
              <a:ea typeface="微軟正黑體" pitchFamily="34" charset="-120"/>
            </a:endParaRPr>
          </a:p>
          <a:p>
            <a:pPr marL="342900" lvl="0" indent="-342900">
              <a:lnSpc>
                <a:spcPct val="150000"/>
              </a:lnSpc>
              <a:buFont typeface="+mj-lt"/>
              <a:buAutoNum type="arabicPeriod"/>
            </a:pPr>
            <a:r>
              <a:rPr lang="zh-TW" altLang="zh-TW" sz="1600" dirty="0" smtClean="0">
                <a:ea typeface="微軟正黑體" pitchFamily="34" charset="-120"/>
              </a:rPr>
              <a:t>日結異常帳之檢核功能</a:t>
            </a:r>
            <a:r>
              <a:rPr lang="en-US" altLang="zh-TW" sz="1600" dirty="0" smtClean="0">
                <a:ea typeface="微軟正黑體" pitchFamily="34" charset="-120"/>
              </a:rPr>
              <a:t>(</a:t>
            </a:r>
            <a:r>
              <a:rPr lang="zh-TW" altLang="zh-TW" sz="1600" dirty="0" smtClean="0">
                <a:ea typeface="微軟正黑體" pitchFamily="34" charset="-120"/>
              </a:rPr>
              <a:t>未授權</a:t>
            </a:r>
            <a:r>
              <a:rPr lang="en-US" altLang="zh-TW" sz="1600" dirty="0" smtClean="0">
                <a:ea typeface="微軟正黑體" pitchFamily="34" charset="-120"/>
              </a:rPr>
              <a:t>/</a:t>
            </a:r>
            <a:r>
              <a:rPr lang="zh-TW" altLang="zh-TW" sz="1600" dirty="0" smtClean="0">
                <a:ea typeface="微軟正黑體" pitchFamily="34" charset="-120"/>
              </a:rPr>
              <a:t>錯帳</a:t>
            </a:r>
            <a:r>
              <a:rPr lang="en-US" altLang="zh-TW" sz="1600" dirty="0" smtClean="0">
                <a:ea typeface="微軟正黑體" pitchFamily="34" charset="-120"/>
              </a:rPr>
              <a:t>/</a:t>
            </a:r>
            <a:r>
              <a:rPr lang="zh-TW" altLang="zh-TW" sz="1600" dirty="0" smtClean="0">
                <a:ea typeface="微軟正黑體" pitchFamily="34" charset="-120"/>
              </a:rPr>
              <a:t>未歸零</a:t>
            </a:r>
            <a:r>
              <a:rPr lang="en-US" altLang="zh-TW" sz="1600" dirty="0" smtClean="0">
                <a:ea typeface="微軟正黑體" pitchFamily="34" charset="-120"/>
              </a:rPr>
              <a:t>)</a:t>
            </a:r>
            <a:r>
              <a:rPr lang="zh-TW" altLang="zh-TW" sz="1600" dirty="0" smtClean="0">
                <a:ea typeface="微軟正黑體" pitchFamily="34" charset="-120"/>
              </a:rPr>
              <a:t>。</a:t>
            </a:r>
            <a:endParaRPr lang="en-US" altLang="zh-TW" sz="1600" dirty="0" smtClean="0">
              <a:ea typeface="微軟正黑體" pitchFamily="34" charset="-120"/>
            </a:endParaRPr>
          </a:p>
          <a:p>
            <a:pPr marL="342900" lvl="0" indent="-342900">
              <a:lnSpc>
                <a:spcPct val="150000"/>
              </a:lnSpc>
              <a:buFont typeface="+mj-lt"/>
              <a:buAutoNum type="arabicPeriod"/>
            </a:pPr>
            <a:r>
              <a:rPr lang="zh-TW" altLang="zh-TW" sz="1600" dirty="0" smtClean="0">
                <a:ea typeface="微軟正黑體" pitchFamily="34" charset="-120"/>
              </a:rPr>
              <a:t>資訊處結帳作業訊息查詢。</a:t>
            </a:r>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我們可以將信用</a:t>
            </a:r>
            <a:r>
              <a:rPr lang="zh-TW" altLang="en-US" sz="1800" b="1" dirty="0" smtClean="0">
                <a:latin typeface="+mn-ea"/>
              </a:rPr>
              <a:t>卡</a:t>
            </a:r>
            <a:r>
              <a:rPr lang="zh-TW" altLang="en-US" sz="1800" dirty="0" smtClean="0">
                <a:latin typeface="+mn-ea"/>
              </a:rPr>
              <a:t>相關資料存在一個檔案中，將這些檔案中的文字進行詞向量的轉向量存在向量資料庫中，透過檢索器在向量資料庫搜尋與用戶問題最接近的資訊，透過生成器，生成最合適的答案回覆用戶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pPr lvl="0"/>
            <a:r>
              <a:rPr lang="en-US" altLang="zh-TW" sz="3200" dirty="0" smtClean="0">
                <a:solidFill>
                  <a:schemeClr val="tx1"/>
                </a:solidFill>
                <a:latin typeface="Segoe UI Black" pitchFamily="34" charset="0"/>
                <a:ea typeface="Segoe UI Black" pitchFamily="34" charset="0"/>
              </a:rPr>
              <a:t>11.</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會計中台</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791840" y="1412776"/>
            <a:ext cx="8640960" cy="5078313"/>
          </a:xfrm>
          <a:prstGeom prst="rect">
            <a:avLst/>
          </a:prstGeom>
          <a:noFill/>
        </p:spPr>
        <p:txBody>
          <a:bodyPr wrap="square">
            <a:spAutoFit/>
          </a:bodyPr>
          <a:lstStyle/>
          <a:p>
            <a:pPr marL="342900" indent="-342900">
              <a:lnSpc>
                <a:spcPct val="150000"/>
              </a:lnSpc>
              <a:buFont typeface="Arial" pitchFamily="34" charset="0"/>
              <a:buChar char="•"/>
            </a:pPr>
            <a:r>
              <a:rPr lang="zh-TW" altLang="zh-TW" b="1" dirty="0" smtClean="0"/>
              <a:t>簡單交易</a:t>
            </a:r>
            <a:endParaRPr lang="en-US" altLang="zh-TW" b="1" dirty="0" smtClean="0"/>
          </a:p>
          <a:p>
            <a:pPr marL="342900" indent="-342900">
              <a:lnSpc>
                <a:spcPct val="150000"/>
              </a:lnSpc>
              <a:buFont typeface="Arial" pitchFamily="34" charset="0"/>
              <a:buChar char="•"/>
            </a:pPr>
            <a:endParaRPr lang="en-US" altLang="zh-TW" b="1" dirty="0" smtClean="0"/>
          </a:p>
          <a:p>
            <a:pPr marL="342900" indent="-342900">
              <a:lnSpc>
                <a:spcPct val="150000"/>
              </a:lnSpc>
              <a:buFont typeface="Arial" pitchFamily="34" charset="0"/>
              <a:buChar char="•"/>
            </a:pPr>
            <a:endParaRPr lang="en-US" altLang="zh-TW" b="1" dirty="0" smtClean="0"/>
          </a:p>
          <a:p>
            <a:pPr marL="342900" indent="-342900">
              <a:lnSpc>
                <a:spcPct val="150000"/>
              </a:lnSpc>
              <a:buFont typeface="Arial" pitchFamily="34" charset="0"/>
              <a:buChar char="•"/>
            </a:pPr>
            <a:endParaRPr lang="en-US" altLang="zh-TW" b="1" dirty="0" smtClean="0"/>
          </a:p>
          <a:p>
            <a:pPr marL="342900" indent="-342900">
              <a:lnSpc>
                <a:spcPct val="150000"/>
              </a:lnSpc>
              <a:buFont typeface="Arial" pitchFamily="34" charset="0"/>
              <a:buChar char="•"/>
            </a:pPr>
            <a:endParaRPr lang="en-US" altLang="zh-TW" b="1" dirty="0" smtClean="0"/>
          </a:p>
          <a:p>
            <a:pPr marL="342900" indent="-342900">
              <a:lnSpc>
                <a:spcPct val="150000"/>
              </a:lnSpc>
              <a:buFont typeface="Arial" pitchFamily="34" charset="0"/>
              <a:buChar char="•"/>
            </a:pPr>
            <a:r>
              <a:rPr lang="zh-TW" altLang="en-US" b="1" dirty="0" smtClean="0"/>
              <a:t>複雜交易</a:t>
            </a:r>
            <a:endParaRPr lang="zh-TW" altLang="zh-TW" b="1" dirty="0" smtClean="0"/>
          </a:p>
          <a:p>
            <a:pPr marL="342900" indent="-342900">
              <a:lnSpc>
                <a:spcPct val="150000"/>
              </a:lnSpc>
              <a:buFont typeface="Arial" pitchFamily="34" charset="0"/>
              <a:buChar char="•"/>
            </a:pPr>
            <a:endParaRPr lang="zh-TW" altLang="zh-TW" dirty="0" smtClean="0">
              <a:latin typeface="+mn-ea"/>
            </a:endParaRPr>
          </a:p>
          <a:p>
            <a:pPr marL="342900" lvl="0" indent="-342900">
              <a:lnSpc>
                <a:spcPct val="150000"/>
              </a:lnSpc>
              <a:buFont typeface="+mj-lt"/>
              <a:buAutoNum type="arabicPeriod"/>
            </a:pPr>
            <a:endParaRPr lang="en-US" altLang="zh-TW" dirty="0" smtClean="0">
              <a:latin typeface="+mn-ea"/>
            </a:endParaRPr>
          </a:p>
          <a:p>
            <a:pPr marL="342900" indent="-342900">
              <a:lnSpc>
                <a:spcPct val="150000"/>
              </a:lnSpc>
              <a:buFont typeface="+mj-lt"/>
              <a:buAutoNum type="arabicPeriod" startAt="2"/>
            </a:pPr>
            <a:endParaRPr lang="en-US" altLang="zh-TW" dirty="0" smtClean="0">
              <a:latin typeface="+mn-ea"/>
            </a:endParaRPr>
          </a:p>
          <a:p>
            <a:pPr marL="342900" indent="-342900">
              <a:lnSpc>
                <a:spcPct val="150000"/>
              </a:lnSpc>
              <a:buFont typeface="+mj-lt"/>
              <a:buAutoNum type="arabicPeriod" startAt="2"/>
            </a:pPr>
            <a:endParaRPr lang="en-US" altLang="zh-TW" dirty="0" smtClean="0">
              <a:latin typeface="+mn-ea"/>
            </a:endParaRPr>
          </a:p>
          <a:p>
            <a:pPr marL="342900" indent="-342900">
              <a:lnSpc>
                <a:spcPct val="150000"/>
              </a:lnSpc>
              <a:buFont typeface="+mj-lt"/>
              <a:buAutoNum type="arabicPeriod" startAt="2"/>
            </a:pPr>
            <a:endParaRPr lang="zh-TW" altLang="zh-TW" dirty="0" smtClean="0">
              <a:latin typeface="+mn-ea"/>
            </a:endParaRPr>
          </a:p>
          <a:p>
            <a:pPr marL="342900" indent="-342900">
              <a:lnSpc>
                <a:spcPct val="150000"/>
              </a:lnSpc>
              <a:buFont typeface="+mj-lt"/>
              <a:buAutoNum type="arabicPeriod" startAt="2"/>
            </a:pPr>
            <a:endParaRPr lang="zh-TW" altLang="en-US" b="1" dirty="0" smtClean="0">
              <a:latin typeface="+mn-ea"/>
            </a:endParaRPr>
          </a:p>
        </p:txBody>
      </p:sp>
      <p:sp>
        <p:nvSpPr>
          <p:cNvPr id="12" name="文字方塊 11"/>
          <p:cNvSpPr txBox="1"/>
          <p:nvPr/>
        </p:nvSpPr>
        <p:spPr>
          <a:xfrm>
            <a:off x="1295896" y="1844824"/>
            <a:ext cx="4896544" cy="1569660"/>
          </a:xfrm>
          <a:prstGeom prst="rect">
            <a:avLst/>
          </a:prstGeom>
          <a:noFill/>
        </p:spPr>
        <p:txBody>
          <a:bodyPr wrap="square" rtlCol="0">
            <a:spAutoFit/>
          </a:bodyPr>
          <a:lstStyle/>
          <a:p>
            <a:pPr marL="342900" lvl="0" indent="-342900">
              <a:lnSpc>
                <a:spcPct val="150000"/>
              </a:lnSpc>
              <a:buFont typeface="+mj-lt"/>
              <a:buAutoNum type="arabicPeriod" startAt="4"/>
            </a:pPr>
            <a:r>
              <a:rPr lang="zh-TW" altLang="zh-TW" sz="1600" dirty="0" smtClean="0">
                <a:ea typeface="微軟正黑體" pitchFamily="34" charset="-120"/>
              </a:rPr>
              <a:t>櫃員日結作業。</a:t>
            </a:r>
          </a:p>
          <a:p>
            <a:pPr marL="342900" lvl="0" indent="-342900">
              <a:lnSpc>
                <a:spcPct val="150000"/>
              </a:lnSpc>
              <a:buFont typeface="+mj-lt"/>
              <a:buAutoNum type="arabicPeriod" startAt="4"/>
            </a:pPr>
            <a:r>
              <a:rPr lang="zh-TW" altLang="zh-TW" sz="1600" dirty="0" smtClean="0">
                <a:ea typeface="微軟正黑體" pitchFamily="34" charset="-120"/>
              </a:rPr>
              <a:t>分行</a:t>
            </a:r>
            <a:r>
              <a:rPr lang="en-US" altLang="zh-TW" sz="1600" dirty="0" smtClean="0">
                <a:ea typeface="微軟正黑體" pitchFamily="34" charset="-120"/>
              </a:rPr>
              <a:t>/</a:t>
            </a:r>
            <a:r>
              <a:rPr lang="zh-TW" altLang="zh-TW" sz="1600" dirty="0" smtClean="0">
                <a:ea typeface="微軟正黑體" pitchFamily="34" charset="-120"/>
              </a:rPr>
              <a:t>作業中心日結查詢</a:t>
            </a:r>
            <a:r>
              <a:rPr lang="en-US" altLang="zh-TW" sz="1600" dirty="0" smtClean="0">
                <a:ea typeface="微軟正黑體" pitchFamily="34" charset="-120"/>
              </a:rPr>
              <a:t>&amp;</a:t>
            </a:r>
            <a:r>
              <a:rPr lang="zh-TW" altLang="zh-TW" sz="1600" dirty="0" smtClean="0">
                <a:ea typeface="微軟正黑體" pitchFamily="34" charset="-120"/>
              </a:rPr>
              <a:t>作業。</a:t>
            </a:r>
          </a:p>
          <a:p>
            <a:pPr marL="342900" lvl="0" indent="-342900">
              <a:lnSpc>
                <a:spcPct val="150000"/>
              </a:lnSpc>
              <a:buFont typeface="+mj-lt"/>
              <a:buAutoNum type="arabicPeriod" startAt="4"/>
            </a:pPr>
            <a:r>
              <a:rPr lang="zh-TW" altLang="zh-TW" sz="1600" dirty="0" smtClean="0">
                <a:ea typeface="微軟正黑體" pitchFamily="34" charset="-120"/>
              </a:rPr>
              <a:t>分行</a:t>
            </a:r>
            <a:r>
              <a:rPr lang="en-US" altLang="zh-TW" sz="1600" dirty="0" smtClean="0">
                <a:ea typeface="微軟正黑體" pitchFamily="34" charset="-120"/>
              </a:rPr>
              <a:t>/</a:t>
            </a:r>
            <a:r>
              <a:rPr lang="zh-TW" altLang="zh-TW" sz="1600" dirty="0" smtClean="0">
                <a:ea typeface="微軟正黑體" pitchFamily="34" charset="-120"/>
              </a:rPr>
              <a:t>作業中心關帳作業</a:t>
            </a:r>
            <a:r>
              <a:rPr lang="en-US" altLang="zh-TW" sz="1600" dirty="0" smtClean="0">
                <a:ea typeface="微軟正黑體" pitchFamily="34" charset="-120"/>
              </a:rPr>
              <a:t>(</a:t>
            </a:r>
            <a:r>
              <a:rPr lang="zh-TW" altLang="zh-TW" sz="1600" dirty="0" smtClean="0">
                <a:ea typeface="微軟正黑體" pitchFamily="34" charset="-120"/>
              </a:rPr>
              <a:t>自行收付作業關閉</a:t>
            </a:r>
            <a:r>
              <a:rPr lang="en-US" altLang="zh-TW" sz="1600" dirty="0" smtClean="0">
                <a:ea typeface="微軟正黑體" pitchFamily="34" charset="-120"/>
              </a:rPr>
              <a:t>)</a:t>
            </a:r>
            <a:r>
              <a:rPr lang="zh-TW" altLang="zh-TW" sz="1600" dirty="0" smtClean="0">
                <a:ea typeface="微軟正黑體" pitchFamily="34" charset="-120"/>
              </a:rPr>
              <a:t>。</a:t>
            </a:r>
          </a:p>
          <a:p>
            <a:pPr marL="342900" lvl="0" indent="-342900">
              <a:lnSpc>
                <a:spcPct val="150000"/>
              </a:lnSpc>
              <a:buFont typeface="+mj-lt"/>
              <a:buAutoNum type="arabicPeriod" startAt="4"/>
            </a:pPr>
            <a:r>
              <a:rPr lang="zh-TW" altLang="zh-TW" sz="1600" dirty="0" smtClean="0">
                <a:ea typeface="微軟正黑體" pitchFamily="34" charset="-120"/>
              </a:rPr>
              <a:t>分行</a:t>
            </a:r>
            <a:r>
              <a:rPr lang="en-US" altLang="zh-TW" sz="1600" dirty="0" smtClean="0">
                <a:ea typeface="微軟正黑體" pitchFamily="34" charset="-120"/>
              </a:rPr>
              <a:t>/</a:t>
            </a:r>
            <a:r>
              <a:rPr lang="zh-TW" altLang="zh-TW" sz="1600" dirty="0" smtClean="0">
                <a:ea typeface="微軟正黑體" pitchFamily="34" charset="-120"/>
              </a:rPr>
              <a:t>作業中心結帳作業訊息通知</a:t>
            </a:r>
            <a:r>
              <a:rPr lang="en-US" altLang="zh-TW" sz="1600" dirty="0" smtClean="0">
                <a:ea typeface="微軟正黑體" pitchFamily="34" charset="-120"/>
              </a:rPr>
              <a:t>/ </a:t>
            </a:r>
            <a:r>
              <a:rPr lang="zh-TW" altLang="zh-TW" sz="1600" dirty="0" smtClean="0">
                <a:ea typeface="微軟正黑體" pitchFamily="34" charset="-120"/>
              </a:rPr>
              <a:t>查詢。</a:t>
            </a:r>
          </a:p>
        </p:txBody>
      </p:sp>
      <p:sp>
        <p:nvSpPr>
          <p:cNvPr id="13" name="文字方塊 12"/>
          <p:cNvSpPr txBox="1"/>
          <p:nvPr/>
        </p:nvSpPr>
        <p:spPr>
          <a:xfrm>
            <a:off x="1295896" y="3947572"/>
            <a:ext cx="7920880" cy="1985159"/>
          </a:xfrm>
          <a:prstGeom prst="rect">
            <a:avLst/>
          </a:prstGeom>
          <a:noFill/>
        </p:spPr>
        <p:txBody>
          <a:bodyPr wrap="square" rtlCol="0">
            <a:spAutoFit/>
          </a:bodyPr>
          <a:lstStyle/>
          <a:p>
            <a:pPr marL="342900" indent="-342900">
              <a:lnSpc>
                <a:spcPct val="150000"/>
              </a:lnSpc>
              <a:buFont typeface="+mj-lt"/>
              <a:buAutoNum type="arabicPeriod" startAt="8"/>
            </a:pPr>
            <a:r>
              <a:rPr lang="zh-TW" altLang="zh-TW" sz="1600" dirty="0" smtClean="0">
                <a:ea typeface="微軟正黑體" pitchFamily="34" charset="-120"/>
              </a:rPr>
              <a:t>聯行往來交易與內部損益交易規範</a:t>
            </a:r>
            <a:r>
              <a:rPr lang="en-US" altLang="zh-TW" sz="1600" dirty="0" smtClean="0">
                <a:ea typeface="微軟正黑體" pitchFamily="34" charset="-120"/>
              </a:rPr>
              <a:t>; </a:t>
            </a:r>
            <a:r>
              <a:rPr lang="zh-TW" altLang="zh-TW" sz="1600" dirty="0" smtClean="0">
                <a:ea typeface="微軟正黑體" pitchFamily="34" charset="-120"/>
              </a:rPr>
              <a:t>聯行資金調撥定價</a:t>
            </a:r>
            <a:r>
              <a:rPr lang="en-US" altLang="zh-TW" sz="1600" dirty="0" smtClean="0">
                <a:ea typeface="微軟正黑體" pitchFamily="34" charset="-120"/>
              </a:rPr>
              <a:t>(FTP)</a:t>
            </a:r>
            <a:r>
              <a:rPr lang="zh-TW" altLang="zh-TW" sz="1600" dirty="0" smtClean="0">
                <a:ea typeface="微軟正黑體" pitchFamily="34" charset="-120"/>
              </a:rPr>
              <a:t>規範。</a:t>
            </a:r>
          </a:p>
          <a:p>
            <a:pPr marL="342900" indent="-342900">
              <a:lnSpc>
                <a:spcPct val="150000"/>
              </a:lnSpc>
              <a:buFont typeface="+mj-lt"/>
              <a:buAutoNum type="arabicPeriod" startAt="8"/>
            </a:pPr>
            <a:r>
              <a:rPr lang="zh-TW" altLang="zh-TW" sz="1600" dirty="0" smtClean="0">
                <a:ea typeface="微軟正黑體" pitchFamily="34" charset="-120"/>
              </a:rPr>
              <a:t>提供管理</a:t>
            </a:r>
            <a:r>
              <a:rPr lang="en-US" altLang="zh-TW" sz="1600" dirty="0" smtClean="0">
                <a:ea typeface="微軟正黑體" pitchFamily="34" charset="-120"/>
              </a:rPr>
              <a:t>/</a:t>
            </a:r>
            <a:r>
              <a:rPr lang="zh-TW" altLang="zh-TW" sz="1600" dirty="0" smtClean="0">
                <a:ea typeface="微軟正黑體" pitchFamily="34" charset="-120"/>
              </a:rPr>
              <a:t>成本會計</a:t>
            </a:r>
            <a:r>
              <a:rPr lang="en-US" altLang="zh-TW" sz="1600" dirty="0" smtClean="0">
                <a:ea typeface="微軟正黑體" pitchFamily="34" charset="-120"/>
              </a:rPr>
              <a:t>(</a:t>
            </a:r>
            <a:r>
              <a:rPr lang="zh-TW" altLang="zh-TW" sz="1600" dirty="0" smtClean="0">
                <a:ea typeface="微軟正黑體" pitchFamily="34" charset="-120"/>
              </a:rPr>
              <a:t>利潤中心制</a:t>
            </a:r>
            <a:r>
              <a:rPr lang="en-US" altLang="zh-TW" sz="1600" dirty="0" smtClean="0">
                <a:ea typeface="微軟正黑體" pitchFamily="34" charset="-120"/>
              </a:rPr>
              <a:t>)</a:t>
            </a:r>
            <a:r>
              <a:rPr lang="zh-TW" altLang="zh-TW" sz="1600" dirty="0" smtClean="0">
                <a:ea typeface="微軟正黑體" pitchFamily="34" charset="-120"/>
              </a:rPr>
              <a:t>所需資訊。</a:t>
            </a:r>
          </a:p>
          <a:p>
            <a:pPr marL="342900" indent="-342900">
              <a:lnSpc>
                <a:spcPct val="150000"/>
              </a:lnSpc>
              <a:buFont typeface="+mj-lt"/>
              <a:buAutoNum type="arabicPeriod" startAt="8"/>
            </a:pPr>
            <a:r>
              <a:rPr lang="zh-TW" altLang="zh-TW" sz="1600" dirty="0" smtClean="0">
                <a:ea typeface="微軟正黑體" pitchFamily="34" charset="-120"/>
              </a:rPr>
              <a:t>客戶各項手續費、利息貢獻等，均能結合各線</a:t>
            </a:r>
            <a:r>
              <a:rPr lang="en-US" altLang="zh-TW" sz="1600" dirty="0" smtClean="0">
                <a:ea typeface="微軟正黑體" pitchFamily="34" charset="-120"/>
              </a:rPr>
              <a:t>RM</a:t>
            </a:r>
            <a:r>
              <a:rPr lang="zh-TW" altLang="zh-TW" sz="1600" dirty="0" smtClean="0">
                <a:ea typeface="微軟正黑體" pitchFamily="34" charset="-120"/>
              </a:rPr>
              <a:t>、理專、分行、事業部、專案產品、各類通路。</a:t>
            </a:r>
            <a:endParaRPr lang="zh-TW" altLang="zh-TW" sz="1600" dirty="0" smtClean="0">
              <a:solidFill>
                <a:srgbClr val="C00000"/>
              </a:solidFill>
              <a:ea typeface="微軟正黑體" pitchFamily="34" charset="-120"/>
            </a:endParaRPr>
          </a:p>
          <a:p>
            <a:pPr marL="342900" lvl="0" indent="-342900">
              <a:lnSpc>
                <a:spcPct val="150000"/>
              </a:lnSpc>
              <a:buFont typeface="+mj-lt"/>
              <a:buAutoNum type="arabicPeriod" startAt="8"/>
            </a:pPr>
            <a:endParaRPr lang="zh-TW" altLang="zh-TW" sz="1600" dirty="0" smtClean="0">
              <a:ea typeface="微軟正黑體" pitchFamily="34" charset="-120"/>
            </a:endParaRPr>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我們可以將信用</a:t>
            </a:r>
            <a:r>
              <a:rPr lang="zh-TW" altLang="en-US" sz="1800" b="1" dirty="0" smtClean="0">
                <a:latin typeface="+mn-ea"/>
              </a:rPr>
              <a:t>卡</a:t>
            </a:r>
            <a:r>
              <a:rPr lang="zh-TW" altLang="en-US" sz="1800" dirty="0" smtClean="0">
                <a:latin typeface="+mn-ea"/>
              </a:rPr>
              <a:t>相關資料存在一個檔案中，將這些檔案中的文字進行詞向量的轉換，把文字轉成數字向量存在向量資料庫中，透過檢索器在向量資料庫搜尋與用戶問題最接近的資訊，透過生成器，生成最合適的答案回覆用戶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pPr lvl="0"/>
            <a:r>
              <a:rPr lang="en-US" altLang="zh-TW" sz="3200" dirty="0" smtClean="0">
                <a:solidFill>
                  <a:schemeClr val="tx1"/>
                </a:solidFill>
                <a:latin typeface="Segoe UI Black" pitchFamily="34" charset="0"/>
                <a:ea typeface="Segoe UI Black" pitchFamily="34" charset="0"/>
              </a:rPr>
              <a:t>11.</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會計中台</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8" name="動作按鈕: 返回 7">
            <a:hlinkClick r:id="rId3" action="ppaction://hlinksldjump" highlightClick="1"/>
          </p:cNvPr>
          <p:cNvSpPr/>
          <p:nvPr/>
        </p:nvSpPr>
        <p:spPr>
          <a:xfrm rot="5400000" flipH="1">
            <a:off x="9648824" y="5805264"/>
            <a:ext cx="180000" cy="180000"/>
          </a:xfrm>
          <a:prstGeom prst="actionButtonRetur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文字方塊 12"/>
          <p:cNvSpPr txBox="1"/>
          <p:nvPr/>
        </p:nvSpPr>
        <p:spPr>
          <a:xfrm>
            <a:off x="1295896" y="1484784"/>
            <a:ext cx="7920880" cy="3093154"/>
          </a:xfrm>
          <a:prstGeom prst="rect">
            <a:avLst/>
          </a:prstGeom>
          <a:noFill/>
        </p:spPr>
        <p:txBody>
          <a:bodyPr wrap="square" rtlCol="0">
            <a:spAutoFit/>
          </a:bodyPr>
          <a:lstStyle/>
          <a:p>
            <a:pPr marL="342900" indent="-342900">
              <a:lnSpc>
                <a:spcPct val="150000"/>
              </a:lnSpc>
              <a:buFont typeface="+mj-lt"/>
              <a:buAutoNum type="arabicPeriod" startAt="11"/>
            </a:pPr>
            <a:r>
              <a:rPr lang="zh-TW" altLang="zh-TW" sz="1600" dirty="0" smtClean="0">
                <a:ea typeface="微軟正黑體" pitchFamily="34" charset="-120"/>
              </a:rPr>
              <a:t>聯行利率</a:t>
            </a:r>
            <a:r>
              <a:rPr lang="en-US" altLang="zh-TW" sz="1600" dirty="0" smtClean="0">
                <a:ea typeface="微軟正黑體" pitchFamily="34" charset="-120"/>
              </a:rPr>
              <a:t>(</a:t>
            </a:r>
            <a:r>
              <a:rPr lang="zh-TW" altLang="zh-TW" sz="1600" dirty="0" smtClean="0">
                <a:ea typeface="微軟正黑體" pitchFamily="34" charset="-120"/>
              </a:rPr>
              <a:t>存率、借率</a:t>
            </a:r>
            <a:r>
              <a:rPr lang="en-US" altLang="zh-TW" sz="1600" dirty="0" smtClean="0">
                <a:ea typeface="微軟正黑體" pitchFamily="34" charset="-120"/>
              </a:rPr>
              <a:t>)</a:t>
            </a:r>
            <a:r>
              <a:rPr lang="zh-TW" altLang="zh-TW" sz="1600" dirty="0" smtClean="0">
                <a:ea typeface="微軟正黑體" pitchFamily="34" charset="-120"/>
              </a:rPr>
              <a:t>及資金移轉定價</a:t>
            </a:r>
            <a:r>
              <a:rPr lang="en-US" altLang="zh-TW" sz="1600" dirty="0" smtClean="0">
                <a:ea typeface="微軟正黑體" pitchFamily="34" charset="-120"/>
              </a:rPr>
              <a:t>(FTP)</a:t>
            </a:r>
            <a:r>
              <a:rPr lang="zh-TW" altLang="zh-TW" sz="1600" dirty="0" smtClean="0">
                <a:ea typeface="微軟正黑體" pitchFamily="34" charset="-120"/>
              </a:rPr>
              <a:t>利率之維護。</a:t>
            </a:r>
          </a:p>
          <a:p>
            <a:pPr marL="342900" indent="-342900">
              <a:lnSpc>
                <a:spcPct val="150000"/>
              </a:lnSpc>
              <a:buFont typeface="+mj-lt"/>
              <a:buAutoNum type="arabicPeriod" startAt="11"/>
            </a:pPr>
            <a:r>
              <a:rPr lang="zh-TW" altLang="zh-TW" sz="1600" dirty="0" smtClean="0">
                <a:ea typeface="微軟正黑體" pitchFamily="34" charset="-120"/>
              </a:rPr>
              <a:t>利潤中心與作業成本管理功能及報表，每日即時更新。</a:t>
            </a:r>
          </a:p>
          <a:p>
            <a:pPr marL="342900" indent="-342900">
              <a:lnSpc>
                <a:spcPct val="150000"/>
              </a:lnSpc>
              <a:buFont typeface="+mj-lt"/>
              <a:buAutoNum type="arabicPeriod" startAt="11"/>
            </a:pPr>
            <a:r>
              <a:rPr lang="zh-TW" altLang="zh-TW" sz="1600" dirty="0" smtClean="0">
                <a:ea typeface="微軟正黑體" pitchFamily="34" charset="-120"/>
              </a:rPr>
              <a:t>聯行往來及聯行利息及內部損益管理，包括</a:t>
            </a:r>
            <a:r>
              <a:rPr lang="en-US" altLang="zh-TW" sz="1600" dirty="0" smtClean="0">
                <a:ea typeface="微軟正黑體" pitchFamily="34" charset="-120"/>
              </a:rPr>
              <a:t>FTP </a:t>
            </a:r>
            <a:r>
              <a:rPr lang="zh-TW" altLang="zh-TW" sz="1600" dirty="0" smtClean="0">
                <a:ea typeface="微軟正黑體" pitchFamily="34" charset="-120"/>
              </a:rPr>
              <a:t>計價試算機制。</a:t>
            </a:r>
          </a:p>
          <a:p>
            <a:pPr marL="342900" indent="-342900">
              <a:lnSpc>
                <a:spcPct val="150000"/>
              </a:lnSpc>
              <a:buFont typeface="+mj-lt"/>
              <a:buAutoNum type="arabicPeriod" startAt="11"/>
            </a:pPr>
            <a:r>
              <a:rPr lang="zh-TW" altLang="zh-TW" sz="1600" dirty="0" smtClean="0">
                <a:ea typeface="微軟正黑體" pitchFamily="34" charset="-120"/>
              </a:rPr>
              <a:t>甲方各業務</a:t>
            </a:r>
            <a:r>
              <a:rPr lang="en-US" altLang="zh-TW" sz="1600" dirty="0" smtClean="0">
                <a:ea typeface="微軟正黑體" pitchFamily="34" charset="-120"/>
              </a:rPr>
              <a:t>(</a:t>
            </a:r>
            <a:r>
              <a:rPr lang="zh-TW" altLang="zh-TW" sz="1600" dirty="0" smtClean="0">
                <a:ea typeface="微軟正黑體" pitchFamily="34" charset="-120"/>
              </a:rPr>
              <a:t>含各項專案</a:t>
            </a:r>
            <a:r>
              <a:rPr lang="en-US" altLang="zh-TW" sz="1600" dirty="0" smtClean="0">
                <a:ea typeface="微軟正黑體" pitchFamily="34" charset="-120"/>
              </a:rPr>
              <a:t>)</a:t>
            </a:r>
            <a:r>
              <a:rPr lang="zh-TW" altLang="zh-TW" sz="1600" dirty="0" smtClean="0">
                <a:ea typeface="微軟正黑體" pitchFamily="34" charset="-120"/>
              </a:rPr>
              <a:t>成本效益管理</a:t>
            </a:r>
            <a:r>
              <a:rPr lang="en-US" altLang="zh-TW" sz="1600" dirty="0" smtClean="0">
                <a:ea typeface="微軟正黑體" pitchFamily="34" charset="-120"/>
              </a:rPr>
              <a:t>(</a:t>
            </a:r>
            <a:r>
              <a:rPr lang="zh-TW" altLang="zh-TW" sz="1600" dirty="0" smtClean="0">
                <a:ea typeface="微軟正黑體" pitchFamily="34" charset="-120"/>
              </a:rPr>
              <a:t>包含客戶及各通路與業務人員成本分攤及績效分配或歸屬等管理機制</a:t>
            </a:r>
            <a:r>
              <a:rPr lang="en-US" altLang="zh-TW" sz="1600" dirty="0" smtClean="0">
                <a:ea typeface="微軟正黑體" pitchFamily="34" charset="-120"/>
              </a:rPr>
              <a:t>)</a:t>
            </a:r>
            <a:r>
              <a:rPr lang="zh-TW" altLang="zh-TW" sz="1600" dirty="0" smtClean="0">
                <a:ea typeface="微軟正黑體" pitchFamily="34" charset="-120"/>
              </a:rPr>
              <a:t>。</a:t>
            </a:r>
          </a:p>
          <a:p>
            <a:pPr marL="342900" indent="-342900">
              <a:lnSpc>
                <a:spcPct val="150000"/>
              </a:lnSpc>
              <a:buFont typeface="+mj-lt"/>
              <a:buAutoNum type="arabicPeriod" startAt="11"/>
            </a:pPr>
            <a:r>
              <a:rPr lang="zh-TW" altLang="zh-TW" sz="1600" dirty="0" smtClean="0">
                <a:ea typeface="微軟正黑體" pitchFamily="34" charset="-120"/>
              </a:rPr>
              <a:t>批次上傳</a:t>
            </a:r>
            <a:r>
              <a:rPr lang="en-US" altLang="zh-TW" sz="1600" dirty="0" smtClean="0">
                <a:ea typeface="微軟正黑體" pitchFamily="34" charset="-120"/>
              </a:rPr>
              <a:t>/</a:t>
            </a:r>
            <a:r>
              <a:rPr lang="zh-TW" altLang="zh-TW" sz="1600" dirty="0" smtClean="0">
                <a:ea typeface="微軟正黑體" pitchFamily="34" charset="-120"/>
              </a:rPr>
              <a:t>多筆交易轉換核心交易之控制。</a:t>
            </a:r>
          </a:p>
          <a:p>
            <a:pPr marL="342900" indent="-342900">
              <a:lnSpc>
                <a:spcPct val="150000"/>
              </a:lnSpc>
              <a:buFont typeface="+mj-lt"/>
              <a:buAutoNum type="arabicPeriod" startAt="11"/>
            </a:pPr>
            <a:r>
              <a:rPr lang="zh-TW" altLang="zh-TW" sz="1600" dirty="0" smtClean="0">
                <a:ea typeface="微軟正黑體" pitchFamily="34" charset="-120"/>
              </a:rPr>
              <a:t>預核批次（</a:t>
            </a:r>
            <a:r>
              <a:rPr lang="en-US" altLang="zh-TW" sz="1600" dirty="0" smtClean="0">
                <a:ea typeface="微軟正黑體" pitchFamily="34" charset="-120"/>
              </a:rPr>
              <a:t>AS-IS </a:t>
            </a:r>
            <a:r>
              <a:rPr lang="zh-TW" altLang="zh-TW" sz="1600" dirty="0" smtClean="0">
                <a:ea typeface="微軟正黑體" pitchFamily="34" charset="-120"/>
              </a:rPr>
              <a:t>需求）</a:t>
            </a:r>
          </a:p>
          <a:p>
            <a:pPr marL="342900" lvl="0" indent="-342900">
              <a:lnSpc>
                <a:spcPct val="150000"/>
              </a:lnSpc>
            </a:pPr>
            <a:endParaRPr lang="zh-TW" altLang="zh-TW" sz="1600" dirty="0" smtClean="0">
              <a:ea typeface="微軟正黑體" pitchFamily="34" charset="-120"/>
            </a:endParaRPr>
          </a:p>
        </p:txBody>
      </p:sp>
      <p:sp>
        <p:nvSpPr>
          <p:cNvPr id="14" name="文字方塊 13"/>
          <p:cNvSpPr txBox="1"/>
          <p:nvPr/>
        </p:nvSpPr>
        <p:spPr>
          <a:xfrm>
            <a:off x="1799952" y="4149080"/>
            <a:ext cx="7488832" cy="1569660"/>
          </a:xfrm>
          <a:prstGeom prst="rect">
            <a:avLst/>
          </a:prstGeom>
          <a:noFill/>
        </p:spPr>
        <p:txBody>
          <a:bodyPr wrap="square" rtlCol="0">
            <a:spAutoFit/>
          </a:bodyPr>
          <a:lstStyle/>
          <a:p>
            <a:pPr marL="342900" indent="-342900">
              <a:lnSpc>
                <a:spcPct val="150000"/>
              </a:lnSpc>
              <a:buFont typeface="+mj-lt"/>
              <a:buAutoNum type="arabicParenR"/>
            </a:pPr>
            <a:r>
              <a:rPr lang="zh-TW" altLang="zh-TW" sz="1600" dirty="0" smtClean="0">
                <a:ea typeface="微軟正黑體" pitchFamily="34" charset="-120"/>
              </a:rPr>
              <a:t>每月</a:t>
            </a:r>
            <a:r>
              <a:rPr lang="en-US" altLang="zh-TW" sz="1600" dirty="0" smtClean="0">
                <a:ea typeface="微軟正黑體" pitchFamily="34" charset="-120"/>
              </a:rPr>
              <a:t>21</a:t>
            </a:r>
            <a:r>
              <a:rPr lang="zh-TW" altLang="zh-TW" sz="1600" dirty="0" smtClean="0">
                <a:ea typeface="微軟正黑體" pitchFamily="34" charset="-120"/>
              </a:rPr>
              <a:t>日至月底營業日前二日，預核作業批次。</a:t>
            </a:r>
            <a:endParaRPr lang="en-US" altLang="zh-TW" sz="1600" dirty="0" smtClean="0">
              <a:ea typeface="微軟正黑體" pitchFamily="34" charset="-120"/>
            </a:endParaRPr>
          </a:p>
          <a:p>
            <a:pPr marL="342900" indent="-342900">
              <a:lnSpc>
                <a:spcPct val="150000"/>
              </a:lnSpc>
              <a:buFont typeface="+mj-lt"/>
              <a:buAutoNum type="arabicParenR"/>
            </a:pPr>
            <a:r>
              <a:rPr lang="zh-TW" altLang="zh-TW" sz="1600" dirty="0" smtClean="0">
                <a:ea typeface="微軟正黑體" pitchFamily="34" charset="-120"/>
              </a:rPr>
              <a:t>月底營業日前一天，預核帳務，並透過總帳檔案介接方式出帳。</a:t>
            </a:r>
          </a:p>
          <a:p>
            <a:pPr marL="342900" indent="-342900">
              <a:lnSpc>
                <a:spcPct val="150000"/>
              </a:lnSpc>
              <a:buFont typeface="+mj-lt"/>
              <a:buAutoNum type="arabicParenR"/>
            </a:pPr>
            <a:r>
              <a:rPr lang="zh-TW" altLang="zh-TW" sz="1600" dirty="0" smtClean="0">
                <a:ea typeface="微軟正黑體" pitchFamily="34" charset="-120"/>
              </a:rPr>
              <a:t>月初第一個營業日，預核帳務，透過總帳檔案介接方式回沖。</a:t>
            </a:r>
          </a:p>
          <a:p>
            <a:pPr marL="342900" indent="-342900">
              <a:lnSpc>
                <a:spcPct val="150000"/>
              </a:lnSpc>
              <a:buFont typeface="+mj-lt"/>
              <a:buAutoNum type="arabicParenR"/>
            </a:pPr>
            <a:r>
              <a:rPr lang="zh-TW" altLang="zh-TW" sz="1600" dirty="0" smtClean="0">
                <a:ea typeface="微軟正黑體" pitchFamily="34" charset="-120"/>
              </a:rPr>
              <a:t>備註：未來功能將依新核心每日計息模式而設計，並產出所需資訊。</a:t>
            </a:r>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我們可以將信用</a:t>
            </a:r>
            <a:r>
              <a:rPr lang="zh-TW" altLang="en-US" sz="1800" b="1" dirty="0" smtClean="0">
                <a:latin typeface="+mn-ea"/>
              </a:rPr>
              <a:t>卡</a:t>
            </a:r>
            <a:r>
              <a:rPr lang="zh-TW" altLang="en-US" sz="1800" dirty="0" smtClean="0">
                <a:latin typeface="+mn-ea"/>
              </a:rPr>
              <a:t>相關資料存在一個檔案中，將這些檔案中的文字進行詞向量的轉換，把文字轉成數字向量存在向量資料庫中，透過檢索器在向量資料庫搜尋與用戶問題最接近的資訊，透過生成器，生成最合適的答案回覆用戶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pPr lvl="0"/>
            <a:r>
              <a:rPr lang="en-US" altLang="zh-TW" sz="3200" dirty="0" smtClean="0">
                <a:solidFill>
                  <a:schemeClr val="tx1"/>
                </a:solidFill>
                <a:latin typeface="Segoe UI Black" pitchFamily="34" charset="0"/>
                <a:ea typeface="Segoe UI Black" pitchFamily="34" charset="0"/>
              </a:rPr>
              <a:t>11.</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會計中台</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791840" y="1412777"/>
            <a:ext cx="8640960" cy="5493812"/>
          </a:xfrm>
          <a:prstGeom prst="rect">
            <a:avLst/>
          </a:prstGeom>
          <a:noFill/>
        </p:spPr>
        <p:txBody>
          <a:bodyPr wrap="square">
            <a:spAutoFit/>
          </a:bodyPr>
          <a:lstStyle/>
          <a:p>
            <a:pPr>
              <a:lnSpc>
                <a:spcPct val="150000"/>
              </a:lnSpc>
            </a:pPr>
            <a:r>
              <a:rPr lang="en-US" altLang="zh-TW" b="1" dirty="0" smtClean="0">
                <a:solidFill>
                  <a:srgbClr val="C00000"/>
                </a:solidFill>
              </a:rPr>
              <a:t>BRD-SCSB-L1-CO3 </a:t>
            </a:r>
            <a:r>
              <a:rPr lang="zh-TW" altLang="en-US" b="1" dirty="0" smtClean="0">
                <a:solidFill>
                  <a:srgbClr val="C00000"/>
                </a:solidFill>
              </a:rPr>
              <a:t>客戶手續費減免規則</a:t>
            </a:r>
            <a:endParaRPr lang="en-US" altLang="zh-TW" b="1" dirty="0" smtClean="0">
              <a:solidFill>
                <a:srgbClr val="C00000"/>
              </a:solidFill>
            </a:endParaRPr>
          </a:p>
          <a:p>
            <a:pPr>
              <a:lnSpc>
                <a:spcPct val="150000"/>
              </a:lnSpc>
            </a:pPr>
            <a:r>
              <a:rPr lang="en-US" altLang="zh-TW" b="1" dirty="0" smtClean="0">
                <a:solidFill>
                  <a:srgbClr val="C00000"/>
                </a:solidFill>
              </a:rPr>
              <a:t>L3-DP02 </a:t>
            </a:r>
            <a:r>
              <a:rPr lang="zh-TW" altLang="en-US" b="1" dirty="0" smtClean="0">
                <a:solidFill>
                  <a:srgbClr val="C00000"/>
                </a:solidFill>
              </a:rPr>
              <a:t>聯行代付</a:t>
            </a:r>
            <a:endParaRPr lang="en-US" altLang="zh-TW" b="1" dirty="0" smtClean="0">
              <a:solidFill>
                <a:srgbClr val="C00000"/>
              </a:solidFill>
            </a:endParaRPr>
          </a:p>
          <a:p>
            <a:pPr>
              <a:lnSpc>
                <a:spcPct val="150000"/>
              </a:lnSpc>
            </a:pPr>
            <a:r>
              <a:rPr lang="en-US" altLang="zh-TW" b="1" dirty="0" smtClean="0">
                <a:solidFill>
                  <a:srgbClr val="C00000"/>
                </a:solidFill>
              </a:rPr>
              <a:t>L3-DP03 </a:t>
            </a:r>
            <a:r>
              <a:rPr lang="zh-TW" altLang="en-US" b="1" dirty="0" smtClean="0">
                <a:solidFill>
                  <a:srgbClr val="C00000"/>
                </a:solidFill>
              </a:rPr>
              <a:t>聯行通提密碼及限額</a:t>
            </a:r>
            <a:r>
              <a:rPr lang="zh-TW" altLang="en-US" b="1" dirty="0" smtClean="0">
                <a:solidFill>
                  <a:srgbClr val="C00000"/>
                </a:solidFill>
              </a:rPr>
              <a:t>處理</a:t>
            </a:r>
            <a:endParaRPr lang="en-US" altLang="zh-TW" b="1" dirty="0" smtClean="0">
              <a:solidFill>
                <a:srgbClr val="C00000"/>
              </a:solidFill>
            </a:endParaRPr>
          </a:p>
          <a:p>
            <a:pPr>
              <a:lnSpc>
                <a:spcPct val="150000"/>
              </a:lnSpc>
            </a:pPr>
            <a:r>
              <a:rPr lang="en-US" altLang="zh-TW" b="1" dirty="0" smtClean="0">
                <a:solidFill>
                  <a:srgbClr val="C00000"/>
                </a:solidFill>
              </a:rPr>
              <a:t>L3-CO6</a:t>
            </a:r>
            <a:r>
              <a:rPr lang="zh-TW" altLang="en-US" b="1" dirty="0" smtClean="0">
                <a:solidFill>
                  <a:srgbClr val="C00000"/>
                </a:solidFill>
              </a:rPr>
              <a:t>交易限額管理</a:t>
            </a:r>
            <a:endParaRPr lang="en-US" altLang="zh-TW" b="1" dirty="0" smtClean="0">
              <a:solidFill>
                <a:srgbClr val="C00000"/>
              </a:solidFill>
            </a:endParaRPr>
          </a:p>
          <a:p>
            <a:pPr>
              <a:lnSpc>
                <a:spcPct val="150000"/>
              </a:lnSpc>
            </a:pPr>
            <a:r>
              <a:rPr lang="en-US" altLang="zh-TW" b="1" dirty="0" smtClean="0">
                <a:solidFill>
                  <a:srgbClr val="C00000"/>
                </a:solidFill>
              </a:rPr>
              <a:t>L3-GL1_ </a:t>
            </a:r>
            <a:r>
              <a:rPr lang="zh-TW" altLang="en-US" b="1" dirty="0" smtClean="0">
                <a:solidFill>
                  <a:srgbClr val="C00000"/>
                </a:solidFill>
              </a:rPr>
              <a:t>整批轉帳交易之帳務處理</a:t>
            </a:r>
            <a:endParaRPr lang="en-US" altLang="zh-TW" b="1" dirty="0" smtClean="0">
              <a:solidFill>
                <a:srgbClr val="C00000"/>
              </a:solidFill>
            </a:endParaRPr>
          </a:p>
          <a:p>
            <a:pPr>
              <a:lnSpc>
                <a:spcPct val="150000"/>
              </a:lnSpc>
            </a:pPr>
            <a:r>
              <a:rPr lang="en-US" altLang="zh-TW" b="1" dirty="0" smtClean="0">
                <a:solidFill>
                  <a:srgbClr val="C00000"/>
                </a:solidFill>
              </a:rPr>
              <a:t>L3-GL2_ </a:t>
            </a:r>
            <a:r>
              <a:rPr lang="zh-TW" altLang="en-US" b="1" dirty="0" smtClean="0">
                <a:solidFill>
                  <a:srgbClr val="C00000"/>
                </a:solidFill>
              </a:rPr>
              <a:t>收付式自動銷帳及人工銷帳之處理</a:t>
            </a:r>
            <a:endParaRPr lang="en-US" altLang="zh-TW" dirty="0" smtClean="0">
              <a:solidFill>
                <a:srgbClr val="C00000"/>
              </a:solidFill>
              <a:latin typeface="+mn-ea"/>
            </a:endParaRPr>
          </a:p>
          <a:p>
            <a:pPr marL="342900" indent="-342900">
              <a:lnSpc>
                <a:spcPct val="150000"/>
              </a:lnSpc>
            </a:pPr>
            <a:r>
              <a:rPr lang="en-US" altLang="zh-TW" b="1" dirty="0" smtClean="0">
                <a:solidFill>
                  <a:srgbClr val="C00000"/>
                </a:solidFill>
              </a:rPr>
              <a:t>L3-GL3_</a:t>
            </a:r>
            <a:r>
              <a:rPr lang="zh-TW" altLang="en-US" b="1" dirty="0" smtClean="0">
                <a:solidFill>
                  <a:srgbClr val="C00000"/>
                </a:solidFill>
              </a:rPr>
              <a:t>會計年度結轉作業</a:t>
            </a:r>
            <a:endParaRPr lang="zh-TW" altLang="zh-TW" dirty="0" smtClean="0">
              <a:solidFill>
                <a:srgbClr val="C00000"/>
              </a:solidFill>
              <a:latin typeface="+mn-ea"/>
            </a:endParaRPr>
          </a:p>
          <a:p>
            <a:pPr marL="342900" lvl="0" indent="-342900">
              <a:lnSpc>
                <a:spcPct val="150000"/>
              </a:lnSpc>
            </a:pPr>
            <a:r>
              <a:rPr lang="en-US" altLang="zh-TW" b="1" dirty="0" smtClean="0">
                <a:solidFill>
                  <a:srgbClr val="C00000"/>
                </a:solidFill>
              </a:rPr>
              <a:t>L3-GL4_</a:t>
            </a:r>
            <a:r>
              <a:rPr lang="zh-TW" altLang="en-US" b="1" dirty="0" smtClean="0">
                <a:solidFill>
                  <a:srgbClr val="C00000"/>
                </a:solidFill>
              </a:rPr>
              <a:t>會計摘要維護</a:t>
            </a:r>
            <a:endParaRPr lang="en-US" altLang="zh-TW" dirty="0" smtClean="0">
              <a:solidFill>
                <a:srgbClr val="C00000"/>
              </a:solidFill>
              <a:latin typeface="+mn-ea"/>
            </a:endParaRPr>
          </a:p>
          <a:p>
            <a:pPr marL="342900" indent="-342900">
              <a:lnSpc>
                <a:spcPct val="150000"/>
              </a:lnSpc>
            </a:pPr>
            <a:r>
              <a:rPr lang="en-US" altLang="zh-TW" b="1" dirty="0" smtClean="0">
                <a:solidFill>
                  <a:srgbClr val="C00000"/>
                </a:solidFill>
              </a:rPr>
              <a:t>L3-GL5_</a:t>
            </a:r>
            <a:r>
              <a:rPr lang="zh-TW" altLang="en-US" b="1" dirty="0" smtClean="0">
                <a:solidFill>
                  <a:srgbClr val="C00000"/>
                </a:solidFill>
              </a:rPr>
              <a:t>提供管理</a:t>
            </a:r>
            <a:r>
              <a:rPr lang="en-US" altLang="zh-TW" b="1" dirty="0" smtClean="0">
                <a:solidFill>
                  <a:srgbClr val="C00000"/>
                </a:solidFill>
              </a:rPr>
              <a:t>/</a:t>
            </a:r>
            <a:r>
              <a:rPr lang="zh-TW" altLang="en-US" b="1" dirty="0" smtClean="0">
                <a:solidFill>
                  <a:srgbClr val="C00000"/>
                </a:solidFill>
              </a:rPr>
              <a:t>成本會計</a:t>
            </a:r>
            <a:r>
              <a:rPr lang="en-US" altLang="zh-TW" b="1" dirty="0" smtClean="0">
                <a:solidFill>
                  <a:srgbClr val="C00000"/>
                </a:solidFill>
              </a:rPr>
              <a:t>(</a:t>
            </a:r>
            <a:r>
              <a:rPr lang="zh-TW" altLang="en-US" b="1" dirty="0" smtClean="0">
                <a:solidFill>
                  <a:srgbClr val="C00000"/>
                </a:solidFill>
              </a:rPr>
              <a:t>利潤中心制</a:t>
            </a:r>
            <a:r>
              <a:rPr lang="en-US" altLang="zh-TW" b="1" dirty="0" smtClean="0">
                <a:solidFill>
                  <a:srgbClr val="C00000"/>
                </a:solidFill>
              </a:rPr>
              <a:t>)</a:t>
            </a:r>
            <a:r>
              <a:rPr lang="zh-TW" altLang="en-US" b="1" dirty="0" smtClean="0">
                <a:solidFill>
                  <a:srgbClr val="C00000"/>
                </a:solidFill>
              </a:rPr>
              <a:t>所需資訊</a:t>
            </a:r>
          </a:p>
          <a:p>
            <a:pPr marL="342900" indent="-342900">
              <a:lnSpc>
                <a:spcPct val="150000"/>
              </a:lnSpc>
            </a:pPr>
            <a:endParaRPr lang="en-US" altLang="zh-TW" dirty="0" smtClean="0">
              <a:latin typeface="+mn-ea"/>
            </a:endParaRPr>
          </a:p>
          <a:p>
            <a:pPr marL="342900" indent="-342900">
              <a:lnSpc>
                <a:spcPct val="150000"/>
              </a:lnSpc>
              <a:buFont typeface="+mj-lt"/>
              <a:buAutoNum type="arabicPeriod" startAt="2"/>
            </a:pPr>
            <a:endParaRPr lang="en-US" altLang="zh-TW" dirty="0" smtClean="0">
              <a:latin typeface="+mn-ea"/>
            </a:endParaRPr>
          </a:p>
          <a:p>
            <a:pPr marL="342900" indent="-342900">
              <a:lnSpc>
                <a:spcPct val="150000"/>
              </a:lnSpc>
              <a:buFont typeface="+mj-lt"/>
              <a:buAutoNum type="arabicPeriod" startAt="2"/>
            </a:pPr>
            <a:endParaRPr lang="zh-TW" altLang="zh-TW" dirty="0" smtClean="0">
              <a:latin typeface="+mn-ea"/>
            </a:endParaRPr>
          </a:p>
          <a:p>
            <a:pPr marL="342900" indent="-342900">
              <a:lnSpc>
                <a:spcPct val="150000"/>
              </a:lnSpc>
              <a:buFont typeface="+mj-lt"/>
              <a:buAutoNum type="arabicPeriod" startAt="2"/>
            </a:pPr>
            <a:endParaRPr lang="zh-TW" altLang="en-US" b="1" dirty="0" smtClean="0">
              <a:latin typeface="+mn-ea"/>
            </a:endParaRPr>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我們可以將信用</a:t>
            </a:r>
            <a:r>
              <a:rPr lang="zh-TW" altLang="en-US" sz="1800" b="1" dirty="0" smtClean="0">
                <a:latin typeface="+mn-ea"/>
              </a:rPr>
              <a:t>卡</a:t>
            </a:r>
            <a:r>
              <a:rPr lang="zh-TW" altLang="en-US" sz="1800" dirty="0" smtClean="0">
                <a:latin typeface="+mn-ea"/>
              </a:rPr>
              <a:t>相關資料存在一個檔案中，將這些檔案中的文字進行詞向量的轉換，把文字轉成數字向量存在向量資料庫中，透過檢索器在向量資料庫搜尋與用戶問題最接近的資訊，透過生成器，生成最合適的答案回覆用戶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pPr lvl="0"/>
            <a:r>
              <a:rPr lang="en-US" altLang="zh-TW" sz="3200" dirty="0" smtClean="0">
                <a:solidFill>
                  <a:schemeClr val="tx1"/>
                </a:solidFill>
                <a:latin typeface="Segoe UI Black" pitchFamily="34" charset="0"/>
                <a:ea typeface="Segoe UI Black" pitchFamily="34" charset="0"/>
              </a:rPr>
              <a:t>12.</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黃金存摺</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791840" y="1412776"/>
            <a:ext cx="8640960" cy="5909310"/>
          </a:xfrm>
          <a:prstGeom prst="rect">
            <a:avLst/>
          </a:prstGeom>
          <a:noFill/>
        </p:spPr>
        <p:txBody>
          <a:bodyPr wrap="square">
            <a:spAutoFit/>
          </a:bodyPr>
          <a:lstStyle/>
          <a:p>
            <a:pPr>
              <a:lnSpc>
                <a:spcPct val="150000"/>
              </a:lnSpc>
            </a:pPr>
            <a:r>
              <a:rPr lang="zh-TW" altLang="zh-TW" dirty="0" smtClean="0">
                <a:latin typeface="+mn-ea"/>
              </a:rPr>
              <a:t>依據核心析離高階差異分析結果，界定不適合於新核心客製化的功能，由業務中台提供。依功能區分為簡單查詢、複雜查詢、簡單交易、複雜交易四類，作為未來評估人力時程的依據。</a:t>
            </a:r>
            <a:endParaRPr lang="en-US" altLang="zh-TW" dirty="0" smtClean="0">
              <a:latin typeface="+mn-ea"/>
            </a:endParaRPr>
          </a:p>
          <a:p>
            <a:pPr>
              <a:lnSpc>
                <a:spcPct val="150000"/>
              </a:lnSpc>
            </a:pPr>
            <a:endParaRPr lang="en-US" altLang="zh-TW" dirty="0" smtClean="0">
              <a:latin typeface="+mn-ea"/>
            </a:endParaRPr>
          </a:p>
          <a:p>
            <a:pPr>
              <a:lnSpc>
                <a:spcPct val="150000"/>
              </a:lnSpc>
            </a:pPr>
            <a:endParaRPr lang="en-US" altLang="zh-TW" dirty="0" smtClean="0">
              <a:latin typeface="+mn-ea"/>
            </a:endParaRPr>
          </a:p>
          <a:p>
            <a:pPr marL="342900" indent="-342900">
              <a:lnSpc>
                <a:spcPct val="150000"/>
              </a:lnSpc>
              <a:buFont typeface="Arial" pitchFamily="34" charset="0"/>
              <a:buChar char="•"/>
            </a:pPr>
            <a:r>
              <a:rPr lang="zh-TW" altLang="en-US" b="1" dirty="0" smtClean="0">
                <a:latin typeface="+mn-ea"/>
              </a:rPr>
              <a:t>簡單查詢</a:t>
            </a:r>
            <a:endParaRPr lang="en-US" altLang="zh-TW" b="1" dirty="0" smtClean="0">
              <a:latin typeface="+mn-ea"/>
            </a:endParaRPr>
          </a:p>
          <a:p>
            <a:pPr marL="342900" indent="-342900">
              <a:lnSpc>
                <a:spcPct val="150000"/>
              </a:lnSpc>
              <a:buFont typeface="Arial" pitchFamily="34" charset="0"/>
              <a:buChar char="•"/>
            </a:pPr>
            <a:endParaRPr lang="en-US" altLang="zh-TW" b="1" dirty="0" smtClean="0">
              <a:latin typeface="+mn-ea"/>
            </a:endParaRPr>
          </a:p>
          <a:p>
            <a:pPr marL="342900" indent="-342900">
              <a:lnSpc>
                <a:spcPct val="150000"/>
              </a:lnSpc>
              <a:buFont typeface="Arial" pitchFamily="34" charset="0"/>
              <a:buChar char="•"/>
            </a:pPr>
            <a:r>
              <a:rPr lang="zh-TW" altLang="en-US" b="1" dirty="0" smtClean="0">
                <a:latin typeface="+mn-ea"/>
              </a:rPr>
              <a:t>複雜查詢</a:t>
            </a:r>
            <a:endParaRPr lang="zh-TW" altLang="zh-TW" b="1" dirty="0" smtClean="0">
              <a:latin typeface="+mn-ea"/>
            </a:endParaRPr>
          </a:p>
          <a:p>
            <a:pPr marL="342900" indent="-342900">
              <a:lnSpc>
                <a:spcPct val="150000"/>
              </a:lnSpc>
              <a:buFont typeface="+mj-lt"/>
              <a:buAutoNum type="arabicPeriod"/>
            </a:pPr>
            <a:endParaRPr lang="zh-TW" altLang="zh-TW" dirty="0" smtClean="0">
              <a:latin typeface="+mn-ea"/>
            </a:endParaRPr>
          </a:p>
          <a:p>
            <a:pPr marL="342900" lvl="0" indent="-342900">
              <a:lnSpc>
                <a:spcPct val="150000"/>
              </a:lnSpc>
            </a:pPr>
            <a:r>
              <a:rPr lang="en-US" altLang="zh-TW" b="1" dirty="0" smtClean="0">
                <a:solidFill>
                  <a:srgbClr val="C00000"/>
                </a:solidFill>
              </a:rPr>
              <a:t>CORE-BRD-L3-CO02_Company change validation</a:t>
            </a:r>
            <a:endParaRPr lang="en-US" altLang="zh-TW" dirty="0" smtClean="0">
              <a:solidFill>
                <a:srgbClr val="C00000"/>
              </a:solidFill>
              <a:latin typeface="+mn-ea"/>
            </a:endParaRPr>
          </a:p>
          <a:p>
            <a:pPr marL="342900" indent="-342900">
              <a:lnSpc>
                <a:spcPct val="150000"/>
              </a:lnSpc>
              <a:buFont typeface="+mj-lt"/>
              <a:buAutoNum type="arabicPeriod" startAt="2"/>
            </a:pPr>
            <a:endParaRPr lang="en-US" altLang="zh-TW" dirty="0" smtClean="0">
              <a:latin typeface="+mn-ea"/>
            </a:endParaRPr>
          </a:p>
          <a:p>
            <a:pPr marL="342900" indent="-342900">
              <a:lnSpc>
                <a:spcPct val="150000"/>
              </a:lnSpc>
              <a:buFont typeface="+mj-lt"/>
              <a:buAutoNum type="arabicPeriod" startAt="2"/>
            </a:pPr>
            <a:endParaRPr lang="en-US" altLang="zh-TW" dirty="0" smtClean="0">
              <a:latin typeface="+mn-ea"/>
            </a:endParaRPr>
          </a:p>
          <a:p>
            <a:pPr marL="342900" indent="-342900">
              <a:lnSpc>
                <a:spcPct val="150000"/>
              </a:lnSpc>
              <a:buFont typeface="+mj-lt"/>
              <a:buAutoNum type="arabicPeriod" startAt="2"/>
            </a:pPr>
            <a:endParaRPr lang="zh-TW" altLang="zh-TW" dirty="0" smtClean="0">
              <a:latin typeface="+mn-ea"/>
            </a:endParaRPr>
          </a:p>
          <a:p>
            <a:pPr marL="342900" indent="-342900">
              <a:lnSpc>
                <a:spcPct val="150000"/>
              </a:lnSpc>
              <a:buFont typeface="+mj-lt"/>
              <a:buAutoNum type="arabicPeriod" startAt="2"/>
            </a:pPr>
            <a:endParaRPr lang="zh-TW" altLang="en-US" b="1" dirty="0" smtClean="0">
              <a:latin typeface="+mn-ea"/>
            </a:endParaRPr>
          </a:p>
        </p:txBody>
      </p:sp>
      <p:sp>
        <p:nvSpPr>
          <p:cNvPr id="9" name="文字方塊 8">
            <a:extLst>
              <a:ext uri="{FF2B5EF4-FFF2-40B4-BE49-F238E27FC236}">
                <a16:creationId xmlns:a16="http://schemas.microsoft.com/office/drawing/2014/main" xmlns="" id="{7E6B7307-0053-C544-056B-E78979058F78}"/>
              </a:ext>
            </a:extLst>
          </p:cNvPr>
          <p:cNvSpPr txBox="1"/>
          <p:nvPr/>
        </p:nvSpPr>
        <p:spPr>
          <a:xfrm>
            <a:off x="935856" y="2823319"/>
            <a:ext cx="7992888" cy="461665"/>
          </a:xfrm>
          <a:prstGeom prst="rect">
            <a:avLst/>
          </a:prstGeom>
          <a:noFill/>
        </p:spPr>
        <p:txBody>
          <a:bodyPr wrap="square">
            <a:spAutoFit/>
          </a:bodyPr>
          <a:lstStyle/>
          <a:p>
            <a:pPr marL="342900" indent="-342900">
              <a:lnSpc>
                <a:spcPct val="150000"/>
              </a:lnSpc>
              <a:buFont typeface="Wingdings" pitchFamily="2" charset="2"/>
              <a:buChar char="Ø"/>
            </a:pPr>
            <a:r>
              <a:rPr lang="zh-TW" altLang="en-US" sz="1600" u="sng" dirty="0" smtClean="0"/>
              <a:t>註：交易／查詢預估涉及業務</a:t>
            </a:r>
            <a:r>
              <a:rPr lang="en-US" altLang="zh-TW" sz="1600" u="sng" dirty="0" smtClean="0"/>
              <a:t>table</a:t>
            </a:r>
            <a:r>
              <a:rPr lang="zh-TW" altLang="en-US" sz="1600" u="sng" dirty="0" smtClean="0"/>
              <a:t>數量少於</a:t>
            </a:r>
            <a:r>
              <a:rPr lang="en-US" altLang="zh-TW" sz="1600" u="sng" dirty="0" smtClean="0"/>
              <a:t>5</a:t>
            </a:r>
            <a:r>
              <a:rPr lang="zh-TW" altLang="en-US" sz="1600" u="sng" dirty="0" smtClean="0"/>
              <a:t>定義為簡單，否則定義為複雜。</a:t>
            </a:r>
          </a:p>
        </p:txBody>
      </p:sp>
      <p:sp>
        <p:nvSpPr>
          <p:cNvPr id="13" name="文字方塊 12"/>
          <p:cNvSpPr txBox="1"/>
          <p:nvPr/>
        </p:nvSpPr>
        <p:spPr>
          <a:xfrm>
            <a:off x="1295896" y="3861048"/>
            <a:ext cx="4896544" cy="416396"/>
          </a:xfrm>
          <a:prstGeom prst="rect">
            <a:avLst/>
          </a:prstGeom>
          <a:noFill/>
        </p:spPr>
        <p:txBody>
          <a:bodyPr wrap="square" rtlCol="0">
            <a:spAutoFit/>
          </a:bodyPr>
          <a:lstStyle/>
          <a:p>
            <a:pPr marL="342900" indent="-342900">
              <a:lnSpc>
                <a:spcPct val="150000"/>
              </a:lnSpc>
            </a:pPr>
            <a:r>
              <a:rPr lang="zh-TW" altLang="en-US" sz="1600" dirty="0" smtClean="0">
                <a:latin typeface="微軟正黑體" pitchFamily="34" charset="-120"/>
                <a:ea typeface="微軟正黑體" pitchFamily="34" charset="-120"/>
              </a:rPr>
              <a:t>無</a:t>
            </a:r>
            <a:endParaRPr lang="zh-TW" altLang="zh-TW" sz="1600" dirty="0" smtClean="0">
              <a:latin typeface="微軟正黑體" pitchFamily="34" charset="-120"/>
              <a:ea typeface="微軟正黑體" pitchFamily="34" charset="-120"/>
            </a:endParaRPr>
          </a:p>
        </p:txBody>
      </p:sp>
      <p:sp>
        <p:nvSpPr>
          <p:cNvPr id="12" name="文字方塊 11"/>
          <p:cNvSpPr txBox="1"/>
          <p:nvPr/>
        </p:nvSpPr>
        <p:spPr>
          <a:xfrm>
            <a:off x="1295896" y="4659496"/>
            <a:ext cx="4896544" cy="785728"/>
          </a:xfrm>
          <a:prstGeom prst="rect">
            <a:avLst/>
          </a:prstGeom>
          <a:noFill/>
        </p:spPr>
        <p:txBody>
          <a:bodyPr wrap="square" rtlCol="0">
            <a:spAutoFit/>
          </a:bodyPr>
          <a:lstStyle/>
          <a:p>
            <a:pPr marL="342900" lvl="0" indent="-342900">
              <a:lnSpc>
                <a:spcPct val="150000"/>
              </a:lnSpc>
              <a:buFont typeface="+mj-lt"/>
              <a:buAutoNum type="arabicPeriod"/>
            </a:pPr>
            <a:r>
              <a:rPr lang="zh-TW" altLang="zh-TW" sz="1600" dirty="0" smtClean="0"/>
              <a:t>客戶服務申請</a:t>
            </a:r>
            <a:r>
              <a:rPr lang="en-US" altLang="zh-TW" sz="1600" dirty="0" smtClean="0"/>
              <a:t>: </a:t>
            </a:r>
            <a:r>
              <a:rPr lang="zh-TW" altLang="zh-TW" sz="1600" dirty="0" smtClean="0"/>
              <a:t>更換印鑑比照帳號、存款證明。</a:t>
            </a:r>
          </a:p>
          <a:p>
            <a:pPr marL="342900" indent="-342900">
              <a:lnSpc>
                <a:spcPct val="150000"/>
              </a:lnSpc>
              <a:buFont typeface="+mj-lt"/>
              <a:buAutoNum type="arabicPeriod"/>
            </a:pPr>
            <a:endParaRPr lang="zh-TW" altLang="zh-TW" sz="1600" dirty="0" smtClean="0">
              <a:latin typeface="微軟正黑體" pitchFamily="34" charset="-120"/>
              <a:ea typeface="微軟正黑體" pitchFamily="34" charset="-120"/>
            </a:endParaRPr>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pPr lvl="0"/>
            <a:r>
              <a:rPr lang="en-US" altLang="zh-TW" sz="3200" dirty="0" smtClean="0">
                <a:solidFill>
                  <a:schemeClr val="tx1"/>
                </a:solidFill>
                <a:latin typeface="Segoe UI Black" pitchFamily="34" charset="0"/>
                <a:ea typeface="Segoe UI Black" pitchFamily="34" charset="0"/>
              </a:rPr>
              <a:t>12.</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黃金存摺</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791840" y="1412776"/>
            <a:ext cx="8640960" cy="5078313"/>
          </a:xfrm>
          <a:prstGeom prst="rect">
            <a:avLst/>
          </a:prstGeom>
          <a:noFill/>
        </p:spPr>
        <p:txBody>
          <a:bodyPr wrap="square">
            <a:spAutoFit/>
          </a:bodyPr>
          <a:lstStyle/>
          <a:p>
            <a:pPr marL="342900" indent="-342900">
              <a:lnSpc>
                <a:spcPct val="150000"/>
              </a:lnSpc>
              <a:buFont typeface="Arial" pitchFamily="34" charset="0"/>
              <a:buChar char="•"/>
            </a:pPr>
            <a:r>
              <a:rPr lang="zh-TW" altLang="en-US" b="1" dirty="0" smtClean="0"/>
              <a:t>簡單交易</a:t>
            </a:r>
            <a:endParaRPr lang="en-US" altLang="zh-TW" b="1" dirty="0" smtClean="0"/>
          </a:p>
          <a:p>
            <a:pPr marL="342900" indent="-342900">
              <a:lnSpc>
                <a:spcPct val="150000"/>
              </a:lnSpc>
              <a:buFont typeface="Arial" pitchFamily="34" charset="0"/>
              <a:buChar char="•"/>
            </a:pPr>
            <a:endParaRPr lang="en-US" altLang="zh-TW" b="1" dirty="0" smtClean="0"/>
          </a:p>
          <a:p>
            <a:pPr marL="342900" indent="-342900">
              <a:lnSpc>
                <a:spcPct val="150000"/>
              </a:lnSpc>
              <a:buFont typeface="Arial" pitchFamily="34" charset="0"/>
              <a:buChar char="•"/>
            </a:pPr>
            <a:endParaRPr lang="en-US" altLang="zh-TW" b="1" dirty="0" smtClean="0"/>
          </a:p>
          <a:p>
            <a:pPr marL="342900" indent="-342900">
              <a:lnSpc>
                <a:spcPct val="150000"/>
              </a:lnSpc>
              <a:buFont typeface="Arial" pitchFamily="34" charset="0"/>
              <a:buChar char="•"/>
            </a:pPr>
            <a:endParaRPr lang="en-US" altLang="zh-TW" b="1" dirty="0" smtClean="0"/>
          </a:p>
          <a:p>
            <a:pPr marL="342900" indent="-342900">
              <a:lnSpc>
                <a:spcPct val="150000"/>
              </a:lnSpc>
              <a:buFont typeface="Arial" pitchFamily="34" charset="0"/>
              <a:buChar char="•"/>
            </a:pPr>
            <a:r>
              <a:rPr lang="zh-TW" altLang="en-US" b="1" dirty="0" smtClean="0"/>
              <a:t>複雜</a:t>
            </a:r>
            <a:r>
              <a:rPr lang="zh-TW" altLang="zh-TW" b="1" dirty="0" smtClean="0"/>
              <a:t>交易</a:t>
            </a:r>
            <a:endParaRPr lang="en-US" altLang="zh-TW" b="1" dirty="0" smtClean="0"/>
          </a:p>
          <a:p>
            <a:pPr marL="342900" indent="-342900">
              <a:lnSpc>
                <a:spcPct val="150000"/>
              </a:lnSpc>
              <a:buFont typeface="Arial" pitchFamily="34" charset="0"/>
              <a:buChar char="•"/>
            </a:pPr>
            <a:endParaRPr lang="en-US" altLang="zh-TW" b="1" dirty="0" smtClean="0"/>
          </a:p>
          <a:p>
            <a:pPr marL="342900" indent="-342900">
              <a:lnSpc>
                <a:spcPct val="150000"/>
              </a:lnSpc>
            </a:pPr>
            <a:endParaRPr lang="zh-TW" altLang="zh-TW" b="1" dirty="0" smtClean="0"/>
          </a:p>
          <a:p>
            <a:pPr marL="342900" indent="-342900">
              <a:lnSpc>
                <a:spcPct val="150000"/>
              </a:lnSpc>
              <a:buFont typeface="Arial" pitchFamily="34" charset="0"/>
              <a:buChar char="•"/>
            </a:pPr>
            <a:endParaRPr lang="zh-TW" altLang="zh-TW" dirty="0" smtClean="0">
              <a:latin typeface="+mn-ea"/>
            </a:endParaRPr>
          </a:p>
          <a:p>
            <a:pPr marL="342900" indent="-342900">
              <a:lnSpc>
                <a:spcPct val="150000"/>
              </a:lnSpc>
            </a:pPr>
            <a:r>
              <a:rPr lang="en-US" altLang="zh-TW" b="1" dirty="0" smtClean="0">
                <a:solidFill>
                  <a:srgbClr val="C00000"/>
                </a:solidFill>
              </a:rPr>
              <a:t>SCSB-L2--Gold passbook functionality </a:t>
            </a:r>
            <a:r>
              <a:rPr lang="zh-TW" altLang="en-US" b="1" dirty="0" smtClean="0">
                <a:solidFill>
                  <a:srgbClr val="C00000"/>
                </a:solidFill>
              </a:rPr>
              <a:t>黃金存摺</a:t>
            </a:r>
            <a:endParaRPr lang="en-US" altLang="zh-TW" dirty="0" smtClean="0">
              <a:solidFill>
                <a:srgbClr val="C00000"/>
              </a:solidFill>
              <a:latin typeface="+mn-ea"/>
            </a:endParaRPr>
          </a:p>
          <a:p>
            <a:pPr marL="342900" indent="-342900">
              <a:lnSpc>
                <a:spcPct val="150000"/>
              </a:lnSpc>
              <a:buFont typeface="+mj-lt"/>
              <a:buAutoNum type="arabicPeriod" startAt="2"/>
            </a:pPr>
            <a:endParaRPr lang="en-US" altLang="zh-TW" dirty="0" smtClean="0">
              <a:latin typeface="+mn-ea"/>
            </a:endParaRPr>
          </a:p>
          <a:p>
            <a:pPr marL="342900" indent="-342900">
              <a:lnSpc>
                <a:spcPct val="150000"/>
              </a:lnSpc>
              <a:buFont typeface="+mj-lt"/>
              <a:buAutoNum type="arabicPeriod" startAt="2"/>
            </a:pPr>
            <a:endParaRPr lang="zh-TW" altLang="zh-TW" dirty="0" smtClean="0">
              <a:latin typeface="+mn-ea"/>
            </a:endParaRPr>
          </a:p>
          <a:p>
            <a:pPr marL="342900" indent="-342900">
              <a:lnSpc>
                <a:spcPct val="150000"/>
              </a:lnSpc>
              <a:buFont typeface="+mj-lt"/>
              <a:buAutoNum type="arabicPeriod" startAt="2"/>
            </a:pPr>
            <a:endParaRPr lang="zh-TW" altLang="en-US" b="1" dirty="0" smtClean="0">
              <a:latin typeface="+mn-ea"/>
            </a:endParaRPr>
          </a:p>
        </p:txBody>
      </p:sp>
      <p:sp>
        <p:nvSpPr>
          <p:cNvPr id="8" name="動作按鈕: 返回 7">
            <a:hlinkClick r:id="rId3" action="ppaction://hlinksldjump" highlightClick="1"/>
          </p:cNvPr>
          <p:cNvSpPr/>
          <p:nvPr/>
        </p:nvSpPr>
        <p:spPr>
          <a:xfrm rot="5400000" flipH="1">
            <a:off x="9648824" y="5805264"/>
            <a:ext cx="180000" cy="180000"/>
          </a:xfrm>
          <a:prstGeom prst="actionButtonRetur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2" name="文字方塊 11"/>
          <p:cNvSpPr txBox="1"/>
          <p:nvPr/>
        </p:nvSpPr>
        <p:spPr>
          <a:xfrm>
            <a:off x="1295896" y="3573016"/>
            <a:ext cx="7992888" cy="1569660"/>
          </a:xfrm>
          <a:prstGeom prst="rect">
            <a:avLst/>
          </a:prstGeom>
          <a:noFill/>
        </p:spPr>
        <p:txBody>
          <a:bodyPr wrap="square" rtlCol="0">
            <a:spAutoFit/>
          </a:bodyPr>
          <a:lstStyle/>
          <a:p>
            <a:pPr marL="342900" indent="-342900">
              <a:lnSpc>
                <a:spcPct val="150000"/>
              </a:lnSpc>
              <a:buFont typeface="+mj-lt"/>
              <a:buAutoNum type="arabicPeriod" startAt="5"/>
            </a:pPr>
            <a:r>
              <a:rPr lang="zh-TW" altLang="zh-TW" sz="1600" dirty="0" smtClean="0"/>
              <a:t>日結彙總、交易、清算、颱風天日結等作業管理。</a:t>
            </a:r>
          </a:p>
          <a:p>
            <a:pPr marL="342900" indent="-342900">
              <a:lnSpc>
                <a:spcPct val="150000"/>
              </a:lnSpc>
              <a:buFont typeface="+mj-lt"/>
              <a:buAutoNum type="arabicPeriod" startAt="5"/>
            </a:pPr>
            <a:r>
              <a:rPr lang="zh-TW" altLang="zh-TW" sz="1600" dirty="0" smtClean="0"/>
              <a:t>與台銀訊息傳輸追蹤</a:t>
            </a:r>
            <a:r>
              <a:rPr lang="en-US" altLang="zh-TW" sz="1600" dirty="0" smtClean="0"/>
              <a:t>/</a:t>
            </a:r>
            <a:r>
              <a:rPr lang="zh-TW" altLang="zh-TW" sz="1600" dirty="0" smtClean="0"/>
              <a:t>安控</a:t>
            </a:r>
            <a:r>
              <a:rPr lang="en-US" altLang="zh-TW" sz="1600" dirty="0" smtClean="0"/>
              <a:t> (</a:t>
            </a:r>
            <a:r>
              <a:rPr lang="zh-TW" altLang="zh-TW" sz="1600" dirty="0" smtClean="0"/>
              <a:t>台銀定時發交易到</a:t>
            </a:r>
            <a:r>
              <a:rPr lang="en-US" altLang="zh-TW" sz="1600" dirty="0" smtClean="0"/>
              <a:t> SCSB</a:t>
            </a:r>
            <a:r>
              <a:rPr lang="zh-TW" altLang="zh-TW" sz="1600" dirty="0" smtClean="0"/>
              <a:t>，查詢交易明細、部位、價格，日終報送台銀交易資料</a:t>
            </a:r>
            <a:r>
              <a:rPr lang="en-US" altLang="zh-TW" sz="1600" dirty="0" smtClean="0"/>
              <a:t>)</a:t>
            </a:r>
            <a:r>
              <a:rPr lang="zh-TW" altLang="zh-TW" sz="1600" dirty="0" smtClean="0"/>
              <a:t>。</a:t>
            </a:r>
          </a:p>
          <a:p>
            <a:pPr marL="342900" lvl="0" indent="-342900">
              <a:lnSpc>
                <a:spcPct val="150000"/>
              </a:lnSpc>
              <a:buFont typeface="+mj-lt"/>
              <a:buAutoNum type="arabicPeriod" startAt="5"/>
            </a:pPr>
            <a:endParaRPr lang="zh-TW" altLang="zh-TW" sz="1600" dirty="0" smtClean="0">
              <a:latin typeface="微軟正黑體" pitchFamily="34" charset="-120"/>
              <a:ea typeface="微軟正黑體" pitchFamily="34" charset="-120"/>
            </a:endParaRPr>
          </a:p>
        </p:txBody>
      </p:sp>
      <p:sp>
        <p:nvSpPr>
          <p:cNvPr id="17" name="文字方塊 16"/>
          <p:cNvSpPr txBox="1"/>
          <p:nvPr/>
        </p:nvSpPr>
        <p:spPr>
          <a:xfrm>
            <a:off x="1295896" y="1844824"/>
            <a:ext cx="4896544" cy="1569660"/>
          </a:xfrm>
          <a:prstGeom prst="rect">
            <a:avLst/>
          </a:prstGeom>
          <a:noFill/>
        </p:spPr>
        <p:txBody>
          <a:bodyPr wrap="square" rtlCol="0">
            <a:spAutoFit/>
          </a:bodyPr>
          <a:lstStyle/>
          <a:p>
            <a:pPr marL="342900" indent="-342900">
              <a:lnSpc>
                <a:spcPct val="150000"/>
              </a:lnSpc>
              <a:buFont typeface="+mj-lt"/>
              <a:buAutoNum type="arabicPeriod" startAt="2"/>
            </a:pPr>
            <a:r>
              <a:rPr lang="zh-TW" altLang="zh-TW" sz="1600" dirty="0" smtClean="0"/>
              <a:t>分行日結。</a:t>
            </a:r>
          </a:p>
          <a:p>
            <a:pPr marL="342900" indent="-342900">
              <a:lnSpc>
                <a:spcPct val="150000"/>
              </a:lnSpc>
              <a:buFont typeface="+mj-lt"/>
              <a:buAutoNum type="arabicPeriod" startAt="2"/>
            </a:pPr>
            <a:r>
              <a:rPr lang="zh-TW" altLang="zh-TW" sz="1600" dirty="0" smtClean="0"/>
              <a:t>黃金存摺網路交易功能申請。</a:t>
            </a:r>
          </a:p>
          <a:p>
            <a:pPr marL="342900" indent="-342900">
              <a:lnSpc>
                <a:spcPct val="150000"/>
              </a:lnSpc>
              <a:buFont typeface="+mj-lt"/>
              <a:buAutoNum type="arabicPeriod" startAt="2"/>
            </a:pPr>
            <a:r>
              <a:rPr lang="zh-TW" altLang="zh-TW" sz="1600" dirty="0" smtClean="0"/>
              <a:t>盤價維護</a:t>
            </a:r>
            <a:r>
              <a:rPr lang="en-US" altLang="zh-TW" sz="1600" dirty="0" smtClean="0"/>
              <a:t>(</a:t>
            </a:r>
            <a:r>
              <a:rPr lang="zh-TW" altLang="zh-TW" sz="1600" dirty="0" smtClean="0"/>
              <a:t>外接資訊</a:t>
            </a:r>
            <a:r>
              <a:rPr lang="en-US" altLang="zh-TW" sz="1600" dirty="0" smtClean="0"/>
              <a:t>)</a:t>
            </a:r>
            <a:r>
              <a:rPr lang="zh-TW" altLang="zh-TW" sz="1600" dirty="0" smtClean="0"/>
              <a:t>。</a:t>
            </a:r>
          </a:p>
          <a:p>
            <a:pPr marL="342900" indent="-342900">
              <a:lnSpc>
                <a:spcPct val="150000"/>
              </a:lnSpc>
              <a:buFont typeface="+mj-lt"/>
              <a:buAutoNum type="arabicPeriod" startAt="2"/>
            </a:pPr>
            <a:endParaRPr lang="zh-TW" altLang="zh-TW" sz="1600" dirty="0" smtClean="0">
              <a:latin typeface="微軟正黑體" pitchFamily="34" charset="-120"/>
              <a:ea typeface="微軟正黑體" pitchFamily="34" charset="-120"/>
            </a:endParaRPr>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我們可以將信用</a:t>
            </a:r>
            <a:r>
              <a:rPr lang="zh-TW" altLang="en-US" sz="1800" b="1" dirty="0" smtClean="0">
                <a:latin typeface="+mn-ea"/>
              </a:rPr>
              <a:t>卡</a:t>
            </a:r>
            <a:r>
              <a:rPr lang="zh-TW" altLang="en-US" sz="1800" dirty="0" smtClean="0">
                <a:latin typeface="+mn-ea"/>
              </a:rPr>
              <a:t>相關資料存在一個檔案中，將這些檔案中的文字進行詞向量的轉換，把文字轉成數字向量存在向量資料庫中，透過檢索器在向量資料庫搜尋與用戶問題最接近的資訊，透過生成器，生成最合適的答案回覆用戶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pPr lvl="0"/>
            <a:r>
              <a:rPr lang="en-US" altLang="zh-TW" sz="3200" dirty="0" smtClean="0">
                <a:solidFill>
                  <a:schemeClr val="tx1"/>
                </a:solidFill>
                <a:latin typeface="Segoe UI Black" pitchFamily="34" charset="0"/>
                <a:ea typeface="Segoe UI Black" pitchFamily="34" charset="0"/>
              </a:rPr>
              <a:t>13.</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存款中台</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791840" y="1412776"/>
            <a:ext cx="8640960" cy="4662815"/>
          </a:xfrm>
          <a:prstGeom prst="rect">
            <a:avLst/>
          </a:prstGeom>
          <a:noFill/>
        </p:spPr>
        <p:txBody>
          <a:bodyPr wrap="square">
            <a:spAutoFit/>
          </a:bodyPr>
          <a:lstStyle/>
          <a:p>
            <a:pPr>
              <a:lnSpc>
                <a:spcPct val="150000"/>
              </a:lnSpc>
            </a:pPr>
            <a:r>
              <a:rPr lang="zh-TW" altLang="zh-TW" dirty="0" smtClean="0">
                <a:latin typeface="+mn-ea"/>
              </a:rPr>
              <a:t>依據核心析離高階差異分析結果，界定不適合於新核心客製化的功能，由業務中台提供。依功能區分為簡單查詢、複雜查詢、簡單交易、複雜交易四類，作為未來評估人力時程的依據。</a:t>
            </a:r>
            <a:endParaRPr lang="en-US" altLang="zh-TW" dirty="0" smtClean="0">
              <a:latin typeface="+mn-ea"/>
            </a:endParaRPr>
          </a:p>
          <a:p>
            <a:pPr>
              <a:lnSpc>
                <a:spcPct val="150000"/>
              </a:lnSpc>
            </a:pPr>
            <a:endParaRPr lang="en-US" altLang="zh-TW" dirty="0" smtClean="0">
              <a:latin typeface="+mn-ea"/>
            </a:endParaRPr>
          </a:p>
          <a:p>
            <a:pPr marL="342900" indent="-342900">
              <a:lnSpc>
                <a:spcPct val="150000"/>
              </a:lnSpc>
              <a:buFont typeface="Arial" pitchFamily="34" charset="0"/>
              <a:buChar char="•"/>
            </a:pPr>
            <a:r>
              <a:rPr lang="zh-TW" altLang="en-US" b="1" dirty="0" smtClean="0">
                <a:latin typeface="+mn-ea"/>
              </a:rPr>
              <a:t>簡單查詢</a:t>
            </a:r>
            <a:endParaRPr lang="zh-TW" altLang="zh-TW" b="1" dirty="0" smtClean="0">
              <a:latin typeface="+mn-ea"/>
            </a:endParaRPr>
          </a:p>
          <a:p>
            <a:pPr marL="342900" indent="-342900">
              <a:lnSpc>
                <a:spcPct val="150000"/>
              </a:lnSpc>
              <a:buFont typeface="+mj-lt"/>
              <a:buAutoNum type="arabicPeriod"/>
            </a:pPr>
            <a:endParaRPr lang="zh-TW" altLang="zh-TW" dirty="0" smtClean="0">
              <a:latin typeface="+mn-ea"/>
            </a:endParaRPr>
          </a:p>
          <a:p>
            <a:pPr marL="342900" lvl="0" indent="-342900">
              <a:lnSpc>
                <a:spcPct val="150000"/>
              </a:lnSpc>
              <a:buFont typeface="+mj-lt"/>
              <a:buAutoNum type="arabicPeriod"/>
            </a:pPr>
            <a:endParaRPr lang="en-US" altLang="zh-TW" dirty="0" smtClean="0">
              <a:latin typeface="+mn-ea"/>
            </a:endParaRPr>
          </a:p>
          <a:p>
            <a:pPr marL="342900" indent="-342900">
              <a:lnSpc>
                <a:spcPct val="150000"/>
              </a:lnSpc>
              <a:buFont typeface="+mj-lt"/>
              <a:buAutoNum type="arabicPeriod" startAt="2"/>
            </a:pPr>
            <a:endParaRPr lang="en-US" altLang="zh-TW" dirty="0" smtClean="0">
              <a:latin typeface="+mn-ea"/>
            </a:endParaRPr>
          </a:p>
          <a:p>
            <a:pPr marL="342900" indent="-342900">
              <a:lnSpc>
                <a:spcPct val="150000"/>
              </a:lnSpc>
              <a:buFont typeface="+mj-lt"/>
              <a:buAutoNum type="arabicPeriod" startAt="2"/>
            </a:pPr>
            <a:endParaRPr lang="en-US" altLang="zh-TW" dirty="0" smtClean="0">
              <a:latin typeface="+mn-ea"/>
            </a:endParaRPr>
          </a:p>
          <a:p>
            <a:pPr marL="342900" indent="-342900">
              <a:lnSpc>
                <a:spcPct val="150000"/>
              </a:lnSpc>
              <a:buFont typeface="+mj-lt"/>
              <a:buAutoNum type="arabicPeriod" startAt="2"/>
            </a:pPr>
            <a:endParaRPr lang="zh-TW" altLang="zh-TW" dirty="0" smtClean="0">
              <a:latin typeface="+mn-ea"/>
            </a:endParaRPr>
          </a:p>
          <a:p>
            <a:pPr marL="342900" indent="-342900">
              <a:lnSpc>
                <a:spcPct val="150000"/>
              </a:lnSpc>
              <a:buFont typeface="+mj-lt"/>
              <a:buAutoNum type="arabicPeriod" startAt="2"/>
            </a:pPr>
            <a:endParaRPr lang="zh-TW" altLang="en-US" b="1" dirty="0" smtClean="0">
              <a:latin typeface="+mn-ea"/>
            </a:endParaRPr>
          </a:p>
        </p:txBody>
      </p:sp>
      <p:sp>
        <p:nvSpPr>
          <p:cNvPr id="9" name="文字方塊 8">
            <a:extLst>
              <a:ext uri="{FF2B5EF4-FFF2-40B4-BE49-F238E27FC236}">
                <a16:creationId xmlns:a16="http://schemas.microsoft.com/office/drawing/2014/main" xmlns="" id="{7E6B7307-0053-C544-056B-E78979058F78}"/>
              </a:ext>
            </a:extLst>
          </p:cNvPr>
          <p:cNvSpPr txBox="1"/>
          <p:nvPr/>
        </p:nvSpPr>
        <p:spPr>
          <a:xfrm>
            <a:off x="935856" y="2636912"/>
            <a:ext cx="7992888" cy="461665"/>
          </a:xfrm>
          <a:prstGeom prst="rect">
            <a:avLst/>
          </a:prstGeom>
          <a:noFill/>
        </p:spPr>
        <p:txBody>
          <a:bodyPr wrap="square">
            <a:spAutoFit/>
          </a:bodyPr>
          <a:lstStyle/>
          <a:p>
            <a:pPr marL="342900" indent="-342900">
              <a:lnSpc>
                <a:spcPct val="150000"/>
              </a:lnSpc>
              <a:buFont typeface="Wingdings" pitchFamily="2" charset="2"/>
              <a:buChar char="Ø"/>
            </a:pPr>
            <a:r>
              <a:rPr lang="zh-TW" altLang="en-US" sz="1600" u="sng" dirty="0" smtClean="0"/>
              <a:t>註：交易／查詢預估涉及業務</a:t>
            </a:r>
            <a:r>
              <a:rPr lang="en-US" altLang="zh-TW" sz="1600" u="sng" dirty="0" smtClean="0"/>
              <a:t>table</a:t>
            </a:r>
            <a:r>
              <a:rPr lang="zh-TW" altLang="en-US" sz="1600" u="sng" dirty="0" smtClean="0"/>
              <a:t>數量少於</a:t>
            </a:r>
            <a:r>
              <a:rPr lang="en-US" altLang="zh-TW" sz="1600" u="sng" dirty="0" smtClean="0"/>
              <a:t>5</a:t>
            </a:r>
            <a:r>
              <a:rPr lang="zh-TW" altLang="en-US" sz="1600" u="sng" dirty="0" smtClean="0"/>
              <a:t>定義為簡單，否則定義為複雜。</a:t>
            </a:r>
          </a:p>
        </p:txBody>
      </p:sp>
      <p:sp>
        <p:nvSpPr>
          <p:cNvPr id="13" name="文字方塊 12"/>
          <p:cNvSpPr txBox="1"/>
          <p:nvPr/>
        </p:nvSpPr>
        <p:spPr>
          <a:xfrm>
            <a:off x="1295896" y="3513489"/>
            <a:ext cx="7776864" cy="2723823"/>
          </a:xfrm>
          <a:prstGeom prst="rect">
            <a:avLst/>
          </a:prstGeom>
          <a:noFill/>
        </p:spPr>
        <p:txBody>
          <a:bodyPr wrap="square" rtlCol="0">
            <a:spAutoFit/>
          </a:bodyPr>
          <a:lstStyle/>
          <a:p>
            <a:pPr marL="342900" lvl="0" indent="-342900">
              <a:lnSpc>
                <a:spcPct val="150000"/>
              </a:lnSpc>
              <a:buFont typeface="+mj-lt"/>
              <a:buAutoNum type="arabicPeriod"/>
            </a:pPr>
            <a:r>
              <a:rPr lang="zh-TW" altLang="zh-TW" sz="1600" dirty="0" smtClean="0"/>
              <a:t>開立存款存額</a:t>
            </a:r>
            <a:r>
              <a:rPr lang="en-US" altLang="zh-TW" sz="1600" dirty="0" smtClean="0"/>
              <a:t>/</a:t>
            </a:r>
            <a:r>
              <a:rPr lang="zh-TW" altLang="zh-TW" sz="1600" dirty="0" smtClean="0"/>
              <a:t>餘額證明。</a:t>
            </a:r>
          </a:p>
          <a:p>
            <a:pPr marL="342900" lvl="0" indent="-342900">
              <a:lnSpc>
                <a:spcPct val="150000"/>
              </a:lnSpc>
              <a:buFont typeface="+mj-lt"/>
              <a:buAutoNum type="arabicPeriod"/>
            </a:pPr>
            <a:r>
              <a:rPr lang="zh-TW" altLang="zh-TW" sz="1600" dirty="0" smtClean="0"/>
              <a:t>開立資信證明（</a:t>
            </a:r>
            <a:r>
              <a:rPr lang="en-US" altLang="zh-TW" sz="1600" dirty="0" smtClean="0"/>
              <a:t>OBU</a:t>
            </a:r>
            <a:r>
              <a:rPr lang="zh-TW" altLang="zh-TW" sz="1600" dirty="0" smtClean="0"/>
              <a:t>）。</a:t>
            </a:r>
          </a:p>
          <a:p>
            <a:pPr marL="342900" lvl="0" indent="-342900">
              <a:lnSpc>
                <a:spcPct val="150000"/>
              </a:lnSpc>
              <a:buFont typeface="+mj-lt"/>
              <a:buAutoNum type="arabicPeriod"/>
            </a:pPr>
            <a:r>
              <a:rPr lang="zh-TW" altLang="zh-TW" sz="1600" dirty="0" smtClean="0"/>
              <a:t>帳號列印</a:t>
            </a:r>
            <a:r>
              <a:rPr lang="en-US" altLang="zh-TW" sz="1600" dirty="0" smtClean="0"/>
              <a:t>(</a:t>
            </a:r>
            <a:r>
              <a:rPr lang="zh-TW" altLang="zh-TW" sz="1600" dirty="0" smtClean="0"/>
              <a:t>挑號自通管理功能</a:t>
            </a:r>
            <a:r>
              <a:rPr lang="en-US" altLang="zh-TW" sz="1600" dirty="0" smtClean="0"/>
              <a:t>)</a:t>
            </a:r>
            <a:r>
              <a:rPr lang="zh-TW" altLang="zh-TW" sz="1600" dirty="0" smtClean="0"/>
              <a:t>。</a:t>
            </a:r>
          </a:p>
          <a:p>
            <a:pPr marL="342900" lvl="0" indent="-342900">
              <a:lnSpc>
                <a:spcPct val="150000"/>
              </a:lnSpc>
              <a:buFont typeface="+mj-lt"/>
              <a:buAutoNum type="arabicPeriod"/>
            </a:pPr>
            <a:r>
              <a:rPr lang="zh-TW" altLang="zh-TW" sz="1600" dirty="0" smtClean="0"/>
              <a:t>櫃員交易資料查詢</a:t>
            </a:r>
            <a:r>
              <a:rPr lang="en-US" altLang="zh-TW" sz="1600" dirty="0" smtClean="0"/>
              <a:t>(0046</a:t>
            </a:r>
            <a:r>
              <a:rPr lang="zh-TW" altLang="zh-TW" sz="1600" dirty="0" smtClean="0"/>
              <a:t>最後</a:t>
            </a:r>
            <a:r>
              <a:rPr lang="en-US" altLang="zh-TW" sz="1600" dirty="0" smtClean="0"/>
              <a:t>1</a:t>
            </a:r>
            <a:r>
              <a:rPr lang="zh-TW" altLang="zh-TW" sz="1600" dirty="0" smtClean="0"/>
              <a:t>筆</a:t>
            </a:r>
            <a:r>
              <a:rPr lang="en-US" altLang="zh-TW" sz="1600" dirty="0" smtClean="0"/>
              <a:t>/0047</a:t>
            </a:r>
            <a:r>
              <a:rPr lang="zh-TW" altLang="zh-TW" sz="1600" dirty="0" smtClean="0"/>
              <a:t>最後</a:t>
            </a:r>
            <a:r>
              <a:rPr lang="en-US" altLang="zh-TW" sz="1600" dirty="0" smtClean="0"/>
              <a:t>5</a:t>
            </a:r>
            <a:r>
              <a:rPr lang="zh-TW" altLang="zh-TW" sz="1600" dirty="0" smtClean="0"/>
              <a:t>筆</a:t>
            </a:r>
            <a:r>
              <a:rPr lang="en-US" altLang="zh-TW" sz="1600" dirty="0" smtClean="0"/>
              <a:t>)</a:t>
            </a:r>
            <a:r>
              <a:rPr lang="zh-TW" altLang="zh-TW" sz="1600" dirty="0" smtClean="0"/>
              <a:t>。</a:t>
            </a:r>
          </a:p>
          <a:p>
            <a:pPr marL="342900" lvl="0" indent="-342900">
              <a:lnSpc>
                <a:spcPct val="150000"/>
              </a:lnSpc>
              <a:buFont typeface="+mj-lt"/>
              <a:buAutoNum type="arabicPeriod"/>
            </a:pPr>
            <a:r>
              <a:rPr lang="zh-TW" altLang="zh-TW" sz="1600" dirty="0" smtClean="0"/>
              <a:t>本日帳戶交易資料查詢</a:t>
            </a:r>
            <a:r>
              <a:rPr lang="en-US" altLang="zh-TW" sz="1600" dirty="0" smtClean="0"/>
              <a:t>(BY </a:t>
            </a:r>
            <a:r>
              <a:rPr lang="zh-TW" altLang="zh-TW" sz="1600" dirty="0" smtClean="0"/>
              <a:t>櫃員</a:t>
            </a:r>
            <a:r>
              <a:rPr lang="en-US" altLang="zh-TW" sz="1600" dirty="0" smtClean="0"/>
              <a:t>/</a:t>
            </a:r>
            <a:r>
              <a:rPr lang="zh-TW" altLang="zh-TW" sz="1600" dirty="0" smtClean="0"/>
              <a:t>帳號</a:t>
            </a:r>
            <a:r>
              <a:rPr lang="en-US" altLang="zh-TW" sz="1600" dirty="0" smtClean="0"/>
              <a:t>)</a:t>
            </a:r>
            <a:r>
              <a:rPr lang="zh-TW" altLang="zh-TW" sz="1600" dirty="0" smtClean="0"/>
              <a:t>。</a:t>
            </a:r>
          </a:p>
          <a:p>
            <a:pPr marL="342900" lvl="0" indent="-342900">
              <a:lnSpc>
                <a:spcPct val="150000"/>
              </a:lnSpc>
              <a:buFont typeface="+mj-lt"/>
              <a:buAutoNum type="arabicPeriod"/>
            </a:pPr>
            <a:r>
              <a:rPr lang="en-US" altLang="zh-TW" sz="1600" dirty="0" smtClean="0"/>
              <a:t>IBS1042 </a:t>
            </a:r>
            <a:r>
              <a:rPr lang="zh-TW" altLang="zh-TW" sz="1600" dirty="0" smtClean="0"/>
              <a:t>專戶綜存定存結清列印╱未登查詢。</a:t>
            </a:r>
          </a:p>
          <a:p>
            <a:pPr marL="342900" indent="-342900">
              <a:lnSpc>
                <a:spcPct val="150000"/>
              </a:lnSpc>
            </a:pPr>
            <a:endParaRPr lang="zh-TW" altLang="zh-TW" sz="1600" dirty="0" smtClean="0">
              <a:ea typeface="微軟正黑體" pitchFamily="34" charset="-120"/>
            </a:endParaRPr>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pPr lvl="0"/>
            <a:r>
              <a:rPr lang="en-US" altLang="zh-TW" sz="3200" dirty="0" smtClean="0">
                <a:solidFill>
                  <a:schemeClr val="tx1"/>
                </a:solidFill>
                <a:latin typeface="Segoe UI Black" pitchFamily="34" charset="0"/>
                <a:ea typeface="Segoe UI Black" pitchFamily="34" charset="0"/>
              </a:rPr>
              <a:t>13.</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存款中台</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791840" y="1412776"/>
            <a:ext cx="8640960" cy="6740307"/>
          </a:xfrm>
          <a:prstGeom prst="rect">
            <a:avLst/>
          </a:prstGeom>
          <a:noFill/>
        </p:spPr>
        <p:txBody>
          <a:bodyPr wrap="square">
            <a:spAutoFit/>
          </a:bodyPr>
          <a:lstStyle/>
          <a:p>
            <a:pPr marL="342900" indent="-342900">
              <a:lnSpc>
                <a:spcPct val="150000"/>
              </a:lnSpc>
              <a:buFont typeface="Arial" pitchFamily="34" charset="0"/>
              <a:buChar char="•"/>
            </a:pPr>
            <a:r>
              <a:rPr lang="zh-TW" altLang="en-US" b="1" dirty="0" smtClean="0"/>
              <a:t>複雜查詢</a:t>
            </a:r>
            <a:endParaRPr lang="en-US" altLang="zh-TW" b="1" dirty="0" smtClean="0"/>
          </a:p>
          <a:p>
            <a:pPr marL="342900" indent="-342900">
              <a:lnSpc>
                <a:spcPct val="150000"/>
              </a:lnSpc>
              <a:buFont typeface="Arial" pitchFamily="34" charset="0"/>
              <a:buChar char="•"/>
            </a:pPr>
            <a:endParaRPr lang="en-US" altLang="zh-TW" b="1" dirty="0" smtClean="0"/>
          </a:p>
          <a:p>
            <a:pPr marL="342900" indent="-342900">
              <a:lnSpc>
                <a:spcPct val="150000"/>
              </a:lnSpc>
              <a:buFont typeface="Arial" pitchFamily="34" charset="0"/>
              <a:buChar char="•"/>
            </a:pPr>
            <a:endParaRPr lang="en-US" altLang="zh-TW" b="1" dirty="0" smtClean="0"/>
          </a:p>
          <a:p>
            <a:pPr marL="342900" indent="-342900">
              <a:lnSpc>
                <a:spcPct val="150000"/>
              </a:lnSpc>
              <a:buFont typeface="Arial" pitchFamily="34" charset="0"/>
              <a:buChar char="•"/>
            </a:pPr>
            <a:endParaRPr lang="en-US" altLang="zh-TW" b="1" dirty="0" smtClean="0"/>
          </a:p>
          <a:p>
            <a:pPr marL="342900" indent="-342900">
              <a:lnSpc>
                <a:spcPct val="150000"/>
              </a:lnSpc>
            </a:pPr>
            <a:endParaRPr lang="en-US" altLang="zh-TW" b="1" dirty="0" smtClean="0"/>
          </a:p>
          <a:p>
            <a:pPr marL="342900" indent="-342900">
              <a:lnSpc>
                <a:spcPct val="150000"/>
              </a:lnSpc>
            </a:pPr>
            <a:endParaRPr lang="en-US" altLang="zh-TW" b="1" dirty="0" smtClean="0"/>
          </a:p>
          <a:p>
            <a:pPr marL="342900" indent="-342900">
              <a:lnSpc>
                <a:spcPct val="150000"/>
              </a:lnSpc>
              <a:buFont typeface="Arial" pitchFamily="34" charset="0"/>
              <a:buChar char="•"/>
            </a:pPr>
            <a:endParaRPr lang="en-US" altLang="zh-TW" b="1" dirty="0" smtClean="0"/>
          </a:p>
          <a:p>
            <a:pPr marL="342900" indent="-342900">
              <a:lnSpc>
                <a:spcPct val="150000"/>
              </a:lnSpc>
              <a:buFont typeface="Arial" pitchFamily="34" charset="0"/>
              <a:buChar char="•"/>
            </a:pPr>
            <a:r>
              <a:rPr lang="zh-TW" altLang="en-US" b="1" dirty="0" smtClean="0"/>
              <a:t>簡單</a:t>
            </a:r>
            <a:r>
              <a:rPr lang="zh-TW" altLang="zh-TW" b="1" dirty="0" smtClean="0"/>
              <a:t>交易</a:t>
            </a:r>
            <a:endParaRPr lang="en-US" altLang="zh-TW" b="1" dirty="0" smtClean="0"/>
          </a:p>
          <a:p>
            <a:pPr marL="342900" indent="-342900">
              <a:lnSpc>
                <a:spcPct val="150000"/>
              </a:lnSpc>
              <a:buFont typeface="Arial" pitchFamily="34" charset="0"/>
              <a:buChar char="•"/>
            </a:pPr>
            <a:endParaRPr lang="en-US" altLang="zh-TW" b="1" dirty="0" smtClean="0"/>
          </a:p>
          <a:p>
            <a:pPr marL="342900" indent="-342900">
              <a:lnSpc>
                <a:spcPct val="150000"/>
              </a:lnSpc>
            </a:pPr>
            <a:endParaRPr lang="zh-TW" altLang="zh-TW" b="1" dirty="0" smtClean="0"/>
          </a:p>
          <a:p>
            <a:pPr marL="342900" indent="-342900">
              <a:lnSpc>
                <a:spcPct val="150000"/>
              </a:lnSpc>
              <a:buFont typeface="Arial" pitchFamily="34" charset="0"/>
              <a:buChar char="•"/>
            </a:pPr>
            <a:endParaRPr lang="zh-TW" altLang="zh-TW" dirty="0" smtClean="0">
              <a:latin typeface="+mn-ea"/>
            </a:endParaRPr>
          </a:p>
          <a:p>
            <a:pPr marL="342900" lvl="0" indent="-342900">
              <a:lnSpc>
                <a:spcPct val="150000"/>
              </a:lnSpc>
              <a:buFont typeface="+mj-lt"/>
              <a:buAutoNum type="arabicPeriod"/>
            </a:pPr>
            <a:endParaRPr lang="en-US" altLang="zh-TW" dirty="0" smtClean="0">
              <a:latin typeface="+mn-ea"/>
            </a:endParaRPr>
          </a:p>
          <a:p>
            <a:pPr marL="342900" indent="-342900">
              <a:lnSpc>
                <a:spcPct val="150000"/>
              </a:lnSpc>
              <a:buFont typeface="+mj-lt"/>
              <a:buAutoNum type="arabicPeriod" startAt="2"/>
            </a:pPr>
            <a:endParaRPr lang="en-US" altLang="zh-TW" dirty="0" smtClean="0">
              <a:latin typeface="+mn-ea"/>
            </a:endParaRPr>
          </a:p>
          <a:p>
            <a:pPr marL="342900" indent="-342900">
              <a:lnSpc>
                <a:spcPct val="150000"/>
              </a:lnSpc>
              <a:buFont typeface="+mj-lt"/>
              <a:buAutoNum type="arabicPeriod" startAt="2"/>
            </a:pPr>
            <a:endParaRPr lang="en-US" altLang="zh-TW" dirty="0" smtClean="0">
              <a:latin typeface="+mn-ea"/>
            </a:endParaRPr>
          </a:p>
          <a:p>
            <a:pPr marL="342900" indent="-342900">
              <a:lnSpc>
                <a:spcPct val="150000"/>
              </a:lnSpc>
              <a:buFont typeface="+mj-lt"/>
              <a:buAutoNum type="arabicPeriod" startAt="2"/>
            </a:pPr>
            <a:endParaRPr lang="zh-TW" altLang="zh-TW" dirty="0" smtClean="0">
              <a:latin typeface="+mn-ea"/>
            </a:endParaRPr>
          </a:p>
          <a:p>
            <a:pPr marL="342900" indent="-342900">
              <a:lnSpc>
                <a:spcPct val="150000"/>
              </a:lnSpc>
              <a:buFont typeface="+mj-lt"/>
              <a:buAutoNum type="arabicPeriod" startAt="2"/>
            </a:pPr>
            <a:endParaRPr lang="zh-TW" altLang="en-US" b="1" dirty="0" smtClean="0">
              <a:latin typeface="+mn-ea"/>
            </a:endParaRPr>
          </a:p>
        </p:txBody>
      </p:sp>
      <p:sp>
        <p:nvSpPr>
          <p:cNvPr id="12" name="文字方塊 11"/>
          <p:cNvSpPr txBox="1"/>
          <p:nvPr/>
        </p:nvSpPr>
        <p:spPr>
          <a:xfrm>
            <a:off x="1295896" y="4667652"/>
            <a:ext cx="7992888" cy="1246495"/>
          </a:xfrm>
          <a:prstGeom prst="rect">
            <a:avLst/>
          </a:prstGeom>
          <a:noFill/>
        </p:spPr>
        <p:txBody>
          <a:bodyPr wrap="square" rtlCol="0">
            <a:spAutoFit/>
          </a:bodyPr>
          <a:lstStyle/>
          <a:p>
            <a:pPr marL="342900" indent="-342900">
              <a:lnSpc>
                <a:spcPct val="150000"/>
              </a:lnSpc>
              <a:buFont typeface="+mj-lt"/>
              <a:buAutoNum type="arabicPeriod" startAt="13"/>
            </a:pPr>
            <a:r>
              <a:rPr lang="zh-TW" altLang="zh-TW" sz="1600" dirty="0" smtClean="0"/>
              <a:t>已收匯差現鈔數欄位</a:t>
            </a:r>
            <a:r>
              <a:rPr lang="en-US" altLang="zh-TW" sz="1600" dirty="0" smtClean="0"/>
              <a:t>(</a:t>
            </a:r>
            <a:r>
              <a:rPr lang="zh-TW" altLang="zh-TW" sz="1600" dirty="0" smtClean="0"/>
              <a:t>活期及定期共同記錄</a:t>
            </a:r>
            <a:r>
              <a:rPr lang="en-US" altLang="zh-TW" sz="1600" dirty="0" smtClean="0"/>
              <a:t>)</a:t>
            </a:r>
            <a:r>
              <a:rPr lang="zh-TW" altLang="zh-TW" sz="1600" dirty="0" smtClean="0"/>
              <a:t>。</a:t>
            </a:r>
          </a:p>
          <a:p>
            <a:pPr marL="342900" indent="-342900">
              <a:lnSpc>
                <a:spcPct val="150000"/>
              </a:lnSpc>
              <a:buFont typeface="+mj-lt"/>
              <a:buAutoNum type="arabicPeriod" startAt="13"/>
            </a:pPr>
            <a:r>
              <a:rPr lang="zh-TW" altLang="zh-TW" sz="1600" dirty="0" smtClean="0"/>
              <a:t>退票處理。</a:t>
            </a:r>
          </a:p>
          <a:p>
            <a:pPr marL="342900" lvl="0" indent="-342900">
              <a:lnSpc>
                <a:spcPct val="150000"/>
              </a:lnSpc>
              <a:buFont typeface="+mj-lt"/>
              <a:buAutoNum type="arabicPeriod" startAt="13"/>
            </a:pPr>
            <a:endParaRPr lang="zh-TW" altLang="zh-TW" sz="1600" dirty="0" smtClean="0">
              <a:latin typeface="微軟正黑體" pitchFamily="34" charset="-120"/>
              <a:ea typeface="微軟正黑體" pitchFamily="34" charset="-120"/>
            </a:endParaRPr>
          </a:p>
        </p:txBody>
      </p:sp>
      <p:sp>
        <p:nvSpPr>
          <p:cNvPr id="17" name="文字方塊 16"/>
          <p:cNvSpPr txBox="1"/>
          <p:nvPr/>
        </p:nvSpPr>
        <p:spPr>
          <a:xfrm>
            <a:off x="1295896" y="1844824"/>
            <a:ext cx="7992888" cy="2308324"/>
          </a:xfrm>
          <a:prstGeom prst="rect">
            <a:avLst/>
          </a:prstGeom>
          <a:noFill/>
        </p:spPr>
        <p:txBody>
          <a:bodyPr wrap="square" rtlCol="0">
            <a:spAutoFit/>
          </a:bodyPr>
          <a:lstStyle/>
          <a:p>
            <a:pPr marL="342900" lvl="0" indent="-342900">
              <a:lnSpc>
                <a:spcPct val="150000"/>
              </a:lnSpc>
              <a:buFont typeface="+mj-lt"/>
              <a:buAutoNum type="arabicPeriod" startAt="7"/>
            </a:pPr>
            <a:r>
              <a:rPr lang="zh-TW" altLang="zh-TW" sz="1600" dirty="0" smtClean="0"/>
              <a:t>列印</a:t>
            </a:r>
            <a:r>
              <a:rPr lang="en-US" altLang="zh-TW" sz="1600" dirty="0" smtClean="0"/>
              <a:t>(</a:t>
            </a:r>
            <a:r>
              <a:rPr lang="zh-TW" altLang="zh-TW" sz="1600" dirty="0" smtClean="0"/>
              <a:t>對帳單</a:t>
            </a:r>
            <a:r>
              <a:rPr lang="en-US" altLang="zh-TW" sz="1600" dirty="0" smtClean="0"/>
              <a:t>/</a:t>
            </a:r>
            <a:r>
              <a:rPr lang="zh-TW" altLang="zh-TW" sz="1600" dirty="0" smtClean="0"/>
              <a:t>表單</a:t>
            </a:r>
            <a:r>
              <a:rPr lang="en-US" altLang="zh-TW" sz="1600" dirty="0" smtClean="0"/>
              <a:t>CHECK LIST</a:t>
            </a:r>
            <a:r>
              <a:rPr lang="zh-TW" altLang="zh-TW" sz="1600" dirty="0" smtClean="0"/>
              <a:t>補印</a:t>
            </a:r>
            <a:r>
              <a:rPr lang="en-US" altLang="zh-TW" sz="1600" dirty="0" smtClean="0"/>
              <a:t>/</a:t>
            </a:r>
            <a:r>
              <a:rPr lang="zh-TW" altLang="zh-TW" sz="1600" dirty="0" smtClean="0"/>
              <a:t>扣繳憑單</a:t>
            </a:r>
            <a:r>
              <a:rPr lang="en-US" altLang="zh-TW" sz="1600" dirty="0" smtClean="0"/>
              <a:t>/</a:t>
            </a:r>
            <a:r>
              <a:rPr lang="zh-TW" altLang="zh-TW" sz="1600" dirty="0" smtClean="0"/>
              <a:t>濃縮</a:t>
            </a:r>
            <a:r>
              <a:rPr lang="en-US" altLang="zh-TW" sz="1600" dirty="0" smtClean="0"/>
              <a:t>)</a:t>
            </a:r>
            <a:r>
              <a:rPr lang="zh-TW" altLang="zh-TW" sz="1600" dirty="0" smtClean="0"/>
              <a:t>。</a:t>
            </a:r>
            <a:endParaRPr lang="en-US" altLang="zh-TW" sz="1600" dirty="0" smtClean="0"/>
          </a:p>
          <a:p>
            <a:pPr marL="342900" indent="-342900">
              <a:lnSpc>
                <a:spcPct val="150000"/>
              </a:lnSpc>
              <a:buFont typeface="+mj-lt"/>
              <a:buAutoNum type="arabicPeriod" startAt="7"/>
            </a:pPr>
            <a:r>
              <a:rPr lang="zh-TW" altLang="zh-TW" sz="1600" dirty="0" smtClean="0"/>
              <a:t>查詢</a:t>
            </a:r>
            <a:r>
              <a:rPr lang="en-US" altLang="zh-TW" sz="1600" dirty="0" smtClean="0"/>
              <a:t>(</a:t>
            </a:r>
            <a:r>
              <a:rPr lang="zh-TW" altLang="zh-TW" sz="1600" dirty="0" smtClean="0"/>
              <a:t>歸戶</a:t>
            </a:r>
            <a:r>
              <a:rPr lang="en-US" altLang="zh-TW" sz="1600" dirty="0" smtClean="0"/>
              <a:t>/</a:t>
            </a:r>
            <a:r>
              <a:rPr lang="zh-TW" altLang="zh-TW" sz="1600" dirty="0" smtClean="0"/>
              <a:t>帳務</a:t>
            </a:r>
            <a:r>
              <a:rPr lang="en-US" altLang="zh-TW" sz="1600" dirty="0" smtClean="0"/>
              <a:t>/</a:t>
            </a:r>
            <a:r>
              <a:rPr lang="zh-TW" altLang="zh-TW" sz="1600" dirty="0" smtClean="0"/>
              <a:t>基本資料</a:t>
            </a:r>
            <a:r>
              <a:rPr lang="en-US" altLang="zh-TW" sz="1600" dirty="0" smtClean="0"/>
              <a:t>)</a:t>
            </a:r>
            <a:r>
              <a:rPr lang="zh-TW" altLang="zh-TW" sz="1600" dirty="0" smtClean="0"/>
              <a:t>。</a:t>
            </a:r>
          </a:p>
          <a:p>
            <a:pPr marL="342900" indent="-342900">
              <a:lnSpc>
                <a:spcPct val="150000"/>
              </a:lnSpc>
              <a:buFont typeface="+mj-lt"/>
              <a:buAutoNum type="arabicPeriod" startAt="7"/>
            </a:pPr>
            <a:r>
              <a:rPr lang="zh-TW" altLang="zh-TW" sz="1600" dirty="0" smtClean="0"/>
              <a:t>外匯活存提供客戶</a:t>
            </a:r>
            <a:r>
              <a:rPr lang="en-US" altLang="zh-TW" sz="1600" dirty="0" smtClean="0"/>
              <a:t>MT940</a:t>
            </a:r>
            <a:r>
              <a:rPr lang="zh-TW" altLang="zh-TW" sz="1600" dirty="0" smtClean="0"/>
              <a:t>對帳單。</a:t>
            </a:r>
          </a:p>
          <a:p>
            <a:pPr marL="342900" indent="-342900">
              <a:lnSpc>
                <a:spcPct val="150000"/>
              </a:lnSpc>
              <a:buFont typeface="+mj-lt"/>
              <a:buAutoNum type="arabicPeriod" startAt="7"/>
            </a:pPr>
            <a:r>
              <a:rPr lang="zh-TW" altLang="zh-TW" sz="1600" dirty="0" smtClean="0"/>
              <a:t>列印查詢定存對帳單</a:t>
            </a:r>
            <a:r>
              <a:rPr lang="en-US" altLang="zh-TW" sz="1600" dirty="0" smtClean="0"/>
              <a:t>/</a:t>
            </a:r>
            <a:r>
              <a:rPr lang="zh-TW" altLang="zh-TW" sz="1600" dirty="0" smtClean="0"/>
              <a:t>試算利息。</a:t>
            </a:r>
          </a:p>
          <a:p>
            <a:pPr marL="342900" indent="-342900">
              <a:lnSpc>
                <a:spcPct val="150000"/>
              </a:lnSpc>
              <a:buFont typeface="+mj-lt"/>
              <a:buAutoNum type="arabicPeriod" startAt="7"/>
            </a:pPr>
            <a:r>
              <a:rPr lang="zh-TW" altLang="zh-TW" sz="1600" dirty="0" smtClean="0"/>
              <a:t>抄送對帳單（目前在ＳＡＳ）。</a:t>
            </a:r>
          </a:p>
          <a:p>
            <a:pPr marL="342900" indent="-342900">
              <a:lnSpc>
                <a:spcPct val="150000"/>
              </a:lnSpc>
              <a:buFont typeface="+mj-lt"/>
              <a:buAutoNum type="arabicPeriod" startAt="7"/>
            </a:pPr>
            <a:r>
              <a:rPr lang="zh-TW" altLang="zh-TW" sz="1600" dirty="0" smtClean="0"/>
              <a:t>查詢</a:t>
            </a:r>
            <a:r>
              <a:rPr lang="en-US" altLang="zh-TW" sz="1600" dirty="0" smtClean="0"/>
              <a:t>(</a:t>
            </a:r>
            <a:r>
              <a:rPr lang="zh-TW" altLang="zh-TW" sz="1600" dirty="0" smtClean="0"/>
              <a:t>基本資料</a:t>
            </a:r>
            <a:r>
              <a:rPr lang="en-US" altLang="zh-TW" sz="1600" dirty="0" smtClean="0"/>
              <a:t>/</a:t>
            </a:r>
            <a:r>
              <a:rPr lang="zh-TW" altLang="zh-TW" sz="1600" dirty="0" smtClean="0"/>
              <a:t>帳卡</a:t>
            </a:r>
            <a:r>
              <a:rPr lang="en-US" altLang="zh-TW" sz="1600" dirty="0" smtClean="0"/>
              <a:t>)</a:t>
            </a:r>
            <a:r>
              <a:rPr lang="zh-TW" altLang="zh-TW" sz="1600" dirty="0" smtClean="0"/>
              <a:t>。</a:t>
            </a:r>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我們可以將信用</a:t>
            </a:r>
            <a:r>
              <a:rPr lang="zh-TW" altLang="en-US" sz="1800" b="1" dirty="0" smtClean="0">
                <a:latin typeface="+mn-ea"/>
              </a:rPr>
              <a:t>卡</a:t>
            </a:r>
            <a:r>
              <a:rPr lang="zh-TW" altLang="en-US" sz="1800" dirty="0" smtClean="0">
                <a:latin typeface="+mn-ea"/>
              </a:rPr>
              <a:t>相關資料存在一個檔案中，將這些檔案中的文字進行詞向量的轉換，把文字轉成數字向量存在向量資料庫中，透過檢索器在向量資料庫搜尋與用戶問題最接近的資訊，透過生成器，生成最合適的答案回覆用戶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r>
              <a:rPr lang="en-US" altLang="zh-TW" sz="3200" dirty="0" smtClean="0">
                <a:solidFill>
                  <a:schemeClr val="tx1"/>
                </a:solidFill>
                <a:latin typeface="Segoe UI Black" pitchFamily="34" charset="0"/>
                <a:ea typeface="Segoe UI Black" pitchFamily="34" charset="0"/>
              </a:rPr>
              <a:t>1.</a:t>
            </a:r>
            <a:r>
              <a:rPr lang="zh-TW" altLang="en-US" sz="3200" dirty="0" smtClean="0">
                <a:solidFill>
                  <a:schemeClr val="tx1"/>
                </a:solidFill>
                <a:latin typeface="Segoe UI Black" pitchFamily="34" charset="0"/>
              </a:rPr>
              <a:t> </a:t>
            </a:r>
            <a:r>
              <a:rPr lang="zh-TW" altLang="en-US" dirty="0" smtClean="0">
                <a:solidFill>
                  <a:schemeClr val="tx1"/>
                </a:solidFill>
                <a:latin typeface="+mn-lt"/>
              </a:rPr>
              <a:t>全行級</a:t>
            </a:r>
            <a:r>
              <a:rPr lang="en-US" altLang="zh-TW" dirty="0" smtClean="0">
                <a:solidFill>
                  <a:schemeClr val="tx1"/>
                </a:solidFill>
                <a:latin typeface="+mn-lt"/>
              </a:rPr>
              <a:t>CIF</a:t>
            </a:r>
            <a:endParaRPr lang="zh-TW" altLang="en-US" dirty="0">
              <a:latin typeface="+mn-lt"/>
            </a:endParaRPr>
          </a:p>
        </p:txBody>
      </p:sp>
      <p:sp>
        <p:nvSpPr>
          <p:cNvPr id="18" name="文字方塊 17">
            <a:extLst>
              <a:ext uri="{FF2B5EF4-FFF2-40B4-BE49-F238E27FC236}">
                <a16:creationId xmlns:a16="http://schemas.microsoft.com/office/drawing/2014/main" xmlns="" id="{7E6B7307-0053-C544-056B-E78979058F78}"/>
              </a:ext>
            </a:extLst>
          </p:cNvPr>
          <p:cNvSpPr txBox="1"/>
          <p:nvPr/>
        </p:nvSpPr>
        <p:spPr>
          <a:xfrm>
            <a:off x="719832" y="1412776"/>
            <a:ext cx="9001000" cy="4247317"/>
          </a:xfrm>
          <a:prstGeom prst="rect">
            <a:avLst/>
          </a:prstGeom>
          <a:noFill/>
        </p:spPr>
        <p:txBody>
          <a:bodyPr wrap="square">
            <a:spAutoFit/>
          </a:bodyPr>
          <a:lstStyle/>
          <a:p>
            <a:pPr marL="342900" lvl="0" indent="-342900">
              <a:lnSpc>
                <a:spcPct val="150000"/>
              </a:lnSpc>
              <a:buFont typeface="+mj-lt"/>
              <a:buAutoNum type="arabicPeriod"/>
            </a:pPr>
            <a:r>
              <a:rPr lang="zh-TW" altLang="zh-TW" dirty="0" smtClean="0"/>
              <a:t>彙總全行各系統的</a:t>
            </a:r>
            <a:r>
              <a:rPr lang="en-US" altLang="zh-TW" dirty="0" smtClean="0"/>
              <a:t>CIF</a:t>
            </a:r>
            <a:r>
              <a:rPr lang="zh-TW" altLang="zh-TW" dirty="0" smtClean="0"/>
              <a:t>數據：</a:t>
            </a:r>
            <a:endParaRPr lang="en-US" altLang="zh-TW" dirty="0" smtClean="0"/>
          </a:p>
          <a:p>
            <a:pPr marL="342900" indent="-342900">
              <a:lnSpc>
                <a:spcPct val="150000"/>
              </a:lnSpc>
              <a:buFont typeface="+mj-lt"/>
              <a:buAutoNum type="arabicPeriod"/>
            </a:pPr>
            <a:endParaRPr lang="en-US" altLang="zh-TW" dirty="0" smtClean="0"/>
          </a:p>
          <a:p>
            <a:pPr marL="342900" indent="-342900">
              <a:lnSpc>
                <a:spcPct val="150000"/>
              </a:lnSpc>
              <a:buFont typeface="+mj-lt"/>
              <a:buAutoNum type="arabicPeriod"/>
            </a:pPr>
            <a:endParaRPr lang="en-US" altLang="zh-TW" dirty="0" smtClean="0"/>
          </a:p>
          <a:p>
            <a:pPr marL="342900" indent="-342900">
              <a:lnSpc>
                <a:spcPct val="150000"/>
              </a:lnSpc>
              <a:buFont typeface="+mj-lt"/>
              <a:buAutoNum type="arabicPeriod"/>
            </a:pPr>
            <a:r>
              <a:rPr lang="en-US" altLang="zh-TW" dirty="0" smtClean="0"/>
              <a:t>CIF</a:t>
            </a:r>
            <a:r>
              <a:rPr lang="zh-TW" altLang="zh-TW" dirty="0" smtClean="0"/>
              <a:t>資訊整合：</a:t>
            </a:r>
            <a:endParaRPr lang="en-US" altLang="zh-TW" dirty="0" smtClean="0"/>
          </a:p>
          <a:p>
            <a:pPr marL="342900" indent="-342900">
              <a:lnSpc>
                <a:spcPct val="150000"/>
              </a:lnSpc>
              <a:buFont typeface="+mj-lt"/>
              <a:buAutoNum type="arabicPeriod"/>
            </a:pPr>
            <a:endParaRPr lang="zh-TW" altLang="zh-TW" dirty="0" smtClean="0"/>
          </a:p>
          <a:p>
            <a:pPr marL="342900" indent="-342900">
              <a:lnSpc>
                <a:spcPct val="150000"/>
              </a:lnSpc>
              <a:buFont typeface="+mj-lt"/>
              <a:buAutoNum type="arabicPeriod"/>
            </a:pPr>
            <a:r>
              <a:rPr lang="zh-TW" altLang="zh-TW" dirty="0" smtClean="0"/>
              <a:t>提供各前線人員客戶全面視圖查詢</a:t>
            </a:r>
          </a:p>
          <a:p>
            <a:pPr marL="342900" indent="-342900">
              <a:lnSpc>
                <a:spcPct val="150000"/>
              </a:lnSpc>
              <a:buFont typeface="+mj-lt"/>
              <a:buAutoNum type="arabicPeriod"/>
            </a:pPr>
            <a:r>
              <a:rPr lang="zh-TW" altLang="zh-TW" dirty="0" smtClean="0"/>
              <a:t>識別客戶潛在風險，即時預警</a:t>
            </a:r>
          </a:p>
          <a:p>
            <a:pPr marL="342900" indent="-342900">
              <a:lnSpc>
                <a:spcPct val="150000"/>
              </a:lnSpc>
              <a:buFont typeface="+mj-lt"/>
              <a:buAutoNum type="arabicPeriod"/>
            </a:pPr>
            <a:r>
              <a:rPr lang="zh-TW" altLang="zh-TW" dirty="0" smtClean="0"/>
              <a:t>對無完整</a:t>
            </a:r>
            <a:r>
              <a:rPr lang="en-US" altLang="zh-TW" dirty="0" smtClean="0"/>
              <a:t>CIF</a:t>
            </a:r>
            <a:r>
              <a:rPr lang="zh-TW" altLang="zh-TW" dirty="0" smtClean="0"/>
              <a:t>資料之客戶建檔：如同一關係人</a:t>
            </a:r>
            <a:r>
              <a:rPr lang="en-US" altLang="zh-TW" dirty="0" smtClean="0"/>
              <a:t>/</a:t>
            </a:r>
            <a:r>
              <a:rPr lang="zh-TW" altLang="zh-TW" dirty="0" smtClean="0"/>
              <a:t>企業、擔保物提供人、利害關係人等。</a:t>
            </a:r>
          </a:p>
          <a:p>
            <a:pPr marL="342900" indent="-342900">
              <a:lnSpc>
                <a:spcPct val="150000"/>
              </a:lnSpc>
              <a:buFont typeface="+mj-lt"/>
              <a:buAutoNum type="arabicPeriod"/>
            </a:pPr>
            <a:r>
              <a:rPr lang="en-US" altLang="zh-TW" dirty="0" smtClean="0"/>
              <a:t>FATCA </a:t>
            </a:r>
            <a:r>
              <a:rPr lang="zh-TW" altLang="zh-TW" dirty="0" smtClean="0"/>
              <a:t>身分別、</a:t>
            </a:r>
            <a:r>
              <a:rPr lang="en-US" altLang="zh-TW" dirty="0" smtClean="0"/>
              <a:t>CRS</a:t>
            </a:r>
            <a:r>
              <a:rPr lang="zh-TW" altLang="zh-TW" dirty="0" smtClean="0"/>
              <a:t>身分別、聲明僅具台灣稅籍、</a:t>
            </a:r>
            <a:r>
              <a:rPr lang="en-US" altLang="zh-TW" dirty="0" smtClean="0"/>
              <a:t>FATCA/CRS</a:t>
            </a:r>
            <a:r>
              <a:rPr lang="zh-TW" altLang="zh-TW" dirty="0" smtClean="0"/>
              <a:t>異動</a:t>
            </a:r>
          </a:p>
          <a:p>
            <a:pPr marL="342900" indent="-342900">
              <a:lnSpc>
                <a:spcPct val="150000"/>
              </a:lnSpc>
              <a:buFont typeface="+mj-lt"/>
              <a:buAutoNum type="arabicPeriod"/>
            </a:pPr>
            <a:r>
              <a:rPr lang="zh-TW" altLang="zh-TW" dirty="0" smtClean="0"/>
              <a:t>以上項目，除全行級</a:t>
            </a:r>
            <a:r>
              <a:rPr lang="en-US" altLang="zh-TW" dirty="0" smtClean="0"/>
              <a:t>CIF</a:t>
            </a:r>
            <a:r>
              <a:rPr lang="zh-TW" altLang="zh-TW" dirty="0" smtClean="0"/>
              <a:t>基本建置外，提供</a:t>
            </a:r>
            <a:r>
              <a:rPr lang="en-US" altLang="zh-TW" dirty="0" smtClean="0"/>
              <a:t>300</a:t>
            </a:r>
            <a:r>
              <a:rPr lang="zh-TW" altLang="zh-TW" dirty="0" smtClean="0"/>
              <a:t>人天開發客製化查詢、維護功能。</a:t>
            </a:r>
          </a:p>
        </p:txBody>
      </p:sp>
      <p:sp>
        <p:nvSpPr>
          <p:cNvPr id="11" name="文字方塊 10"/>
          <p:cNvSpPr txBox="1"/>
          <p:nvPr/>
        </p:nvSpPr>
        <p:spPr>
          <a:xfrm>
            <a:off x="1223888" y="3162454"/>
            <a:ext cx="3600400" cy="338554"/>
          </a:xfrm>
          <a:prstGeom prst="rect">
            <a:avLst/>
          </a:prstGeom>
          <a:noFill/>
        </p:spPr>
        <p:txBody>
          <a:bodyPr wrap="square" rtlCol="0">
            <a:spAutoFit/>
          </a:bodyPr>
          <a:lstStyle/>
          <a:p>
            <a:pPr marL="342900" indent="-342900">
              <a:buFont typeface="Wingdings" pitchFamily="2" charset="2"/>
              <a:buChar char="Ø"/>
            </a:pPr>
            <a:r>
              <a:rPr lang="zh-TW" altLang="en-US" sz="1600" u="sng" dirty="0" smtClean="0"/>
              <a:t>來源整合、客戶識別、整合規則</a:t>
            </a:r>
            <a:endParaRPr lang="zh-TW" altLang="en-US" sz="1600" u="sng" dirty="0"/>
          </a:p>
        </p:txBody>
      </p:sp>
      <p:sp>
        <p:nvSpPr>
          <p:cNvPr id="12" name="文字方塊 11"/>
          <p:cNvSpPr txBox="1"/>
          <p:nvPr/>
        </p:nvSpPr>
        <p:spPr>
          <a:xfrm>
            <a:off x="1223888" y="1844824"/>
            <a:ext cx="7416824" cy="785664"/>
          </a:xfrm>
          <a:prstGeom prst="rect">
            <a:avLst/>
          </a:prstGeom>
          <a:noFill/>
        </p:spPr>
        <p:txBody>
          <a:bodyPr wrap="square" rtlCol="0">
            <a:spAutoFit/>
          </a:bodyPr>
          <a:lstStyle/>
          <a:p>
            <a:pPr marL="342900" indent="-342900">
              <a:lnSpc>
                <a:spcPct val="150000"/>
              </a:lnSpc>
              <a:buFont typeface="Wingdings" pitchFamily="2" charset="2"/>
              <a:buChar char="Ø"/>
            </a:pPr>
            <a:r>
              <a:rPr lang="zh-TW" altLang="en-US" sz="1600" u="sng" dirty="0" smtClean="0"/>
              <a:t>客戶基本資訊、客戶財務資訊、客戶聯絡資訊、關係人資訊、客戶風險資訊、客戶評價資訊、業務往來資訊、客戶情緒資訊、客戶互動紀錄</a:t>
            </a:r>
            <a:endParaRPr lang="zh-TW" altLang="en-US" sz="1600" u="sng" dirty="0"/>
          </a:p>
        </p:txBody>
      </p:sp>
      <p:sp>
        <p:nvSpPr>
          <p:cNvPr id="14" name="動作按鈕: 返回 13">
            <a:hlinkClick r:id="rId3" action="ppaction://hlinksldjump" highlightClick="1"/>
          </p:cNvPr>
          <p:cNvSpPr/>
          <p:nvPr/>
        </p:nvSpPr>
        <p:spPr>
          <a:xfrm rot="5400000" flipH="1">
            <a:off x="9648824" y="5805264"/>
            <a:ext cx="180000" cy="180000"/>
          </a:xfrm>
          <a:prstGeom prst="actionButtonRetur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pPr lvl="0"/>
            <a:r>
              <a:rPr lang="en-US" altLang="zh-TW" sz="3200" dirty="0" smtClean="0">
                <a:solidFill>
                  <a:schemeClr val="tx1"/>
                </a:solidFill>
                <a:latin typeface="Segoe UI Black" pitchFamily="34" charset="0"/>
                <a:ea typeface="Segoe UI Black" pitchFamily="34" charset="0"/>
              </a:rPr>
              <a:t>13.</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存款中台</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791840" y="1340768"/>
            <a:ext cx="8640960" cy="5493812"/>
          </a:xfrm>
          <a:prstGeom prst="rect">
            <a:avLst/>
          </a:prstGeom>
          <a:noFill/>
        </p:spPr>
        <p:txBody>
          <a:bodyPr wrap="square">
            <a:spAutoFit/>
          </a:bodyPr>
          <a:lstStyle/>
          <a:p>
            <a:pPr marL="342900" indent="-342900">
              <a:lnSpc>
                <a:spcPct val="150000"/>
              </a:lnSpc>
            </a:pPr>
            <a:endParaRPr lang="en-US" altLang="zh-TW" b="1" dirty="0" smtClean="0"/>
          </a:p>
          <a:p>
            <a:pPr marL="342900" indent="-342900">
              <a:lnSpc>
                <a:spcPct val="150000"/>
              </a:lnSpc>
              <a:buFont typeface="Arial" pitchFamily="34" charset="0"/>
              <a:buChar char="•"/>
            </a:pPr>
            <a:endParaRPr lang="en-US" altLang="zh-TW" b="1" dirty="0" smtClean="0"/>
          </a:p>
          <a:p>
            <a:pPr marL="342900" indent="-342900">
              <a:lnSpc>
                <a:spcPct val="150000"/>
              </a:lnSpc>
            </a:pPr>
            <a:endParaRPr lang="en-US" altLang="zh-TW" b="1" dirty="0" smtClean="0"/>
          </a:p>
          <a:p>
            <a:pPr marL="342900" indent="-342900">
              <a:lnSpc>
                <a:spcPct val="150000"/>
              </a:lnSpc>
              <a:buFont typeface="Arial" pitchFamily="34" charset="0"/>
              <a:buChar char="•"/>
            </a:pPr>
            <a:endParaRPr lang="en-US" altLang="zh-TW" b="1" dirty="0" smtClean="0"/>
          </a:p>
          <a:p>
            <a:pPr marL="342900" indent="-342900">
              <a:lnSpc>
                <a:spcPct val="150000"/>
              </a:lnSpc>
              <a:buFont typeface="Arial" pitchFamily="34" charset="0"/>
              <a:buChar char="•"/>
            </a:pPr>
            <a:r>
              <a:rPr lang="zh-TW" altLang="en-US" b="1" dirty="0" smtClean="0"/>
              <a:t>複雜</a:t>
            </a:r>
            <a:r>
              <a:rPr lang="zh-TW" altLang="zh-TW" b="1" dirty="0" smtClean="0"/>
              <a:t>交易</a:t>
            </a:r>
            <a:endParaRPr lang="en-US" altLang="zh-TW" b="1" dirty="0" smtClean="0"/>
          </a:p>
          <a:p>
            <a:pPr marL="342900" indent="-342900">
              <a:lnSpc>
                <a:spcPct val="150000"/>
              </a:lnSpc>
              <a:buFont typeface="Arial" pitchFamily="34" charset="0"/>
              <a:buChar char="•"/>
            </a:pPr>
            <a:endParaRPr lang="en-US" altLang="zh-TW" b="1" dirty="0" smtClean="0"/>
          </a:p>
          <a:p>
            <a:pPr marL="342900" indent="-342900">
              <a:lnSpc>
                <a:spcPct val="150000"/>
              </a:lnSpc>
            </a:pPr>
            <a:endParaRPr lang="zh-TW" altLang="zh-TW" b="1" dirty="0" smtClean="0"/>
          </a:p>
          <a:p>
            <a:pPr marL="342900" indent="-342900">
              <a:lnSpc>
                <a:spcPct val="150000"/>
              </a:lnSpc>
              <a:buFont typeface="Arial" pitchFamily="34" charset="0"/>
              <a:buChar char="•"/>
            </a:pPr>
            <a:endParaRPr lang="zh-TW" altLang="zh-TW" dirty="0" smtClean="0">
              <a:latin typeface="+mn-ea"/>
            </a:endParaRPr>
          </a:p>
          <a:p>
            <a:pPr marL="342900" lvl="0" indent="-342900">
              <a:lnSpc>
                <a:spcPct val="150000"/>
              </a:lnSpc>
              <a:buFont typeface="+mj-lt"/>
              <a:buAutoNum type="arabicPeriod"/>
            </a:pPr>
            <a:endParaRPr lang="en-US" altLang="zh-TW" dirty="0" smtClean="0">
              <a:latin typeface="+mn-ea"/>
            </a:endParaRPr>
          </a:p>
          <a:p>
            <a:pPr marL="342900" indent="-342900">
              <a:lnSpc>
                <a:spcPct val="150000"/>
              </a:lnSpc>
              <a:buFont typeface="+mj-lt"/>
              <a:buAutoNum type="arabicPeriod" startAt="2"/>
            </a:pPr>
            <a:endParaRPr lang="en-US" altLang="zh-TW" dirty="0" smtClean="0">
              <a:latin typeface="+mn-ea"/>
            </a:endParaRPr>
          </a:p>
          <a:p>
            <a:pPr marL="342900" indent="-342900">
              <a:lnSpc>
                <a:spcPct val="150000"/>
              </a:lnSpc>
              <a:buFont typeface="+mj-lt"/>
              <a:buAutoNum type="arabicPeriod" startAt="2"/>
            </a:pPr>
            <a:endParaRPr lang="en-US" altLang="zh-TW" dirty="0" smtClean="0">
              <a:latin typeface="+mn-ea"/>
            </a:endParaRPr>
          </a:p>
          <a:p>
            <a:pPr marL="342900" indent="-342900">
              <a:lnSpc>
                <a:spcPct val="150000"/>
              </a:lnSpc>
              <a:buFont typeface="+mj-lt"/>
              <a:buAutoNum type="arabicPeriod" startAt="2"/>
            </a:pPr>
            <a:endParaRPr lang="zh-TW" altLang="zh-TW" dirty="0" smtClean="0">
              <a:latin typeface="+mn-ea"/>
            </a:endParaRPr>
          </a:p>
          <a:p>
            <a:pPr marL="342900" indent="-342900">
              <a:lnSpc>
                <a:spcPct val="150000"/>
              </a:lnSpc>
              <a:buFont typeface="+mj-lt"/>
              <a:buAutoNum type="arabicPeriod" startAt="2"/>
            </a:pPr>
            <a:endParaRPr lang="zh-TW" altLang="en-US" b="1" dirty="0" smtClean="0">
              <a:latin typeface="+mn-ea"/>
            </a:endParaRPr>
          </a:p>
        </p:txBody>
      </p:sp>
      <p:sp>
        <p:nvSpPr>
          <p:cNvPr id="8" name="動作按鈕: 返回 7">
            <a:hlinkClick r:id="rId3" action="ppaction://hlinksldjump" highlightClick="1"/>
          </p:cNvPr>
          <p:cNvSpPr/>
          <p:nvPr/>
        </p:nvSpPr>
        <p:spPr>
          <a:xfrm rot="5400000" flipH="1">
            <a:off x="9648824" y="5805264"/>
            <a:ext cx="180000" cy="180000"/>
          </a:xfrm>
          <a:prstGeom prst="actionButtonRetur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2" name="文字方塊 11"/>
          <p:cNvSpPr txBox="1"/>
          <p:nvPr/>
        </p:nvSpPr>
        <p:spPr>
          <a:xfrm>
            <a:off x="1295896" y="3429000"/>
            <a:ext cx="7992888" cy="2354491"/>
          </a:xfrm>
          <a:prstGeom prst="rect">
            <a:avLst/>
          </a:prstGeom>
          <a:noFill/>
        </p:spPr>
        <p:txBody>
          <a:bodyPr wrap="square" rtlCol="0">
            <a:spAutoFit/>
          </a:bodyPr>
          <a:lstStyle/>
          <a:p>
            <a:pPr marL="342900" indent="-342900">
              <a:lnSpc>
                <a:spcPct val="150000"/>
              </a:lnSpc>
              <a:buFont typeface="+mj-lt"/>
              <a:buAutoNum type="arabicPeriod" startAt="19"/>
            </a:pPr>
            <a:r>
              <a:rPr lang="en-US" altLang="zh-TW" sz="1600" dirty="0" smtClean="0"/>
              <a:t>AML (1197+</a:t>
            </a:r>
            <a:r>
              <a:rPr lang="zh-TW" altLang="zh-TW" sz="1600" dirty="0" smtClean="0"/>
              <a:t>交易資料檢核</a:t>
            </a:r>
            <a:r>
              <a:rPr lang="en-US" altLang="zh-TW" sz="1600" dirty="0" smtClean="0"/>
              <a:t>) /</a:t>
            </a:r>
            <a:r>
              <a:rPr lang="zh-TW" altLang="zh-TW" sz="1600" dirty="0" smtClean="0"/>
              <a:t>個資。</a:t>
            </a:r>
          </a:p>
          <a:p>
            <a:pPr marL="342900" indent="-342900">
              <a:lnSpc>
                <a:spcPct val="150000"/>
              </a:lnSpc>
              <a:buFont typeface="+mj-lt"/>
              <a:buAutoNum type="arabicPeriod" startAt="19"/>
            </a:pPr>
            <a:r>
              <a:rPr lang="zh-TW" altLang="zh-TW" sz="1600" dirty="0" smtClean="0"/>
              <a:t>外匯活存央媒申報欄位。</a:t>
            </a:r>
          </a:p>
          <a:p>
            <a:pPr marL="342900" indent="-342900">
              <a:lnSpc>
                <a:spcPct val="150000"/>
              </a:lnSpc>
              <a:buFont typeface="+mj-lt"/>
              <a:buAutoNum type="arabicPeriod" startAt="19"/>
            </a:pPr>
            <a:r>
              <a:rPr lang="zh-TW" altLang="zh-TW" sz="1600" dirty="0" smtClean="0"/>
              <a:t>外匯定存央媒申報欄位。</a:t>
            </a:r>
          </a:p>
          <a:p>
            <a:pPr marL="342900" indent="-342900">
              <a:lnSpc>
                <a:spcPct val="150000"/>
              </a:lnSpc>
              <a:buFont typeface="+mj-lt"/>
              <a:buAutoNum type="arabicPeriod" startAt="19"/>
            </a:pPr>
            <a:r>
              <a:rPr lang="zh-TW" altLang="zh-TW" sz="1600" dirty="0" smtClean="0"/>
              <a:t>外幣綜存央媒申報欄位。</a:t>
            </a:r>
          </a:p>
          <a:p>
            <a:pPr marL="342900" indent="-342900">
              <a:lnSpc>
                <a:spcPct val="150000"/>
              </a:lnSpc>
              <a:buFont typeface="+mj-lt"/>
              <a:buAutoNum type="arabicPeriod" startAt="19"/>
            </a:pPr>
            <a:r>
              <a:rPr lang="zh-TW" altLang="zh-TW" sz="1600" dirty="0" smtClean="0"/>
              <a:t>濃縮交易</a:t>
            </a:r>
            <a:r>
              <a:rPr lang="en-US" altLang="zh-TW" sz="1600" dirty="0" smtClean="0"/>
              <a:t>-</a:t>
            </a:r>
            <a:r>
              <a:rPr lang="zh-TW" altLang="zh-TW" sz="1600" dirty="0" smtClean="0"/>
              <a:t>補摺檔。</a:t>
            </a:r>
          </a:p>
          <a:p>
            <a:pPr marL="342900" lvl="0" indent="-342900">
              <a:lnSpc>
                <a:spcPct val="150000"/>
              </a:lnSpc>
              <a:buFont typeface="+mj-lt"/>
              <a:buAutoNum type="arabicPeriod" startAt="19"/>
            </a:pPr>
            <a:r>
              <a:rPr lang="zh-TW" altLang="zh-TW" sz="1600" dirty="0" smtClean="0"/>
              <a:t>批次上傳</a:t>
            </a:r>
            <a:r>
              <a:rPr lang="en-US" altLang="zh-TW" sz="1600" dirty="0" smtClean="0"/>
              <a:t>/</a:t>
            </a:r>
            <a:r>
              <a:rPr lang="zh-TW" altLang="zh-TW" sz="1600" dirty="0" smtClean="0"/>
              <a:t>多筆交易轉換核心交易之控制。</a:t>
            </a:r>
            <a:endParaRPr lang="zh-TW" altLang="zh-TW" sz="1600" dirty="0" smtClean="0">
              <a:latin typeface="微軟正黑體" pitchFamily="34" charset="-120"/>
              <a:ea typeface="微軟正黑體" pitchFamily="34" charset="-120"/>
            </a:endParaRPr>
          </a:p>
        </p:txBody>
      </p:sp>
      <p:sp>
        <p:nvSpPr>
          <p:cNvPr id="17" name="文字方塊 16"/>
          <p:cNvSpPr txBox="1"/>
          <p:nvPr/>
        </p:nvSpPr>
        <p:spPr>
          <a:xfrm>
            <a:off x="1295896" y="1412776"/>
            <a:ext cx="7992888" cy="1569660"/>
          </a:xfrm>
          <a:prstGeom prst="rect">
            <a:avLst/>
          </a:prstGeom>
          <a:noFill/>
        </p:spPr>
        <p:txBody>
          <a:bodyPr wrap="square" rtlCol="0">
            <a:spAutoFit/>
          </a:bodyPr>
          <a:lstStyle/>
          <a:p>
            <a:pPr marL="342900" indent="-342900">
              <a:lnSpc>
                <a:spcPct val="150000"/>
              </a:lnSpc>
              <a:buFont typeface="+mj-lt"/>
              <a:buAutoNum type="arabicPeriod" startAt="15"/>
            </a:pPr>
            <a:r>
              <a:rPr lang="zh-TW" altLang="zh-TW" sz="1600" dirty="0" smtClean="0"/>
              <a:t>清償註記。</a:t>
            </a:r>
          </a:p>
          <a:p>
            <a:pPr marL="342900" indent="-342900">
              <a:lnSpc>
                <a:spcPct val="150000"/>
              </a:lnSpc>
              <a:buFont typeface="+mj-lt"/>
              <a:buAutoNum type="arabicPeriod" startAt="15"/>
            </a:pPr>
            <a:r>
              <a:rPr lang="zh-TW" altLang="zh-TW" sz="1600" dirty="0" smtClean="0"/>
              <a:t>網路承作議價定期性存款。</a:t>
            </a:r>
          </a:p>
          <a:p>
            <a:pPr marL="342900" indent="-342900">
              <a:lnSpc>
                <a:spcPct val="150000"/>
              </a:lnSpc>
              <a:buFont typeface="+mj-lt"/>
              <a:buAutoNum type="arabicPeriod" startAt="15"/>
            </a:pPr>
            <a:r>
              <a:rPr lang="zh-TW" altLang="zh-TW" sz="1600" dirty="0" smtClean="0"/>
              <a:t>雲支付事故登錄</a:t>
            </a:r>
            <a:r>
              <a:rPr lang="en-US" altLang="zh-TW" sz="1600" dirty="0" smtClean="0"/>
              <a:t>/</a:t>
            </a:r>
            <a:r>
              <a:rPr lang="zh-TW" altLang="zh-TW" sz="1600" dirty="0" smtClean="0"/>
              <a:t>解除</a:t>
            </a:r>
            <a:r>
              <a:rPr lang="en-US" altLang="zh-TW" sz="1600" dirty="0" smtClean="0"/>
              <a:t>/</a:t>
            </a:r>
            <a:r>
              <a:rPr lang="zh-TW" altLang="zh-TW" sz="1600" dirty="0" smtClean="0"/>
              <a:t>查詢。</a:t>
            </a:r>
          </a:p>
          <a:p>
            <a:pPr marL="342900" indent="-342900">
              <a:lnSpc>
                <a:spcPct val="150000"/>
              </a:lnSpc>
              <a:buFont typeface="+mj-lt"/>
              <a:buAutoNum type="arabicPeriod" startAt="15"/>
            </a:pPr>
            <a:r>
              <a:rPr lang="en-US" altLang="zh-TW" sz="1600" dirty="0" smtClean="0"/>
              <a:t>1090 </a:t>
            </a:r>
            <a:r>
              <a:rPr lang="zh-TW" altLang="zh-TW" sz="1600" dirty="0" smtClean="0"/>
              <a:t>關係戶查詢</a:t>
            </a:r>
            <a:r>
              <a:rPr lang="en-US" altLang="zh-TW" sz="1600" dirty="0" smtClean="0"/>
              <a:t> -</a:t>
            </a:r>
            <a:r>
              <a:rPr lang="en-US" altLang="zh-TW" sz="1600" dirty="0" err="1" smtClean="0"/>
              <a:t>Pukii</a:t>
            </a:r>
            <a:r>
              <a:rPr lang="en-US" altLang="zh-TW" sz="1600" dirty="0" smtClean="0"/>
              <a:t> Bank/1091 </a:t>
            </a:r>
            <a:r>
              <a:rPr lang="zh-TW" altLang="zh-TW" sz="1600" dirty="0" smtClean="0"/>
              <a:t>關係戶維護</a:t>
            </a:r>
            <a:r>
              <a:rPr lang="en-US" altLang="zh-TW" sz="1600" dirty="0" smtClean="0"/>
              <a:t> -</a:t>
            </a:r>
            <a:r>
              <a:rPr lang="en-US" altLang="zh-TW" sz="1600" dirty="0" err="1" smtClean="0"/>
              <a:t>Pukii</a:t>
            </a:r>
            <a:r>
              <a:rPr lang="en-US" altLang="zh-TW" sz="1600" dirty="0" smtClean="0"/>
              <a:t> Bank</a:t>
            </a:r>
            <a:r>
              <a:rPr lang="zh-TW" altLang="zh-TW" sz="1600" dirty="0" smtClean="0"/>
              <a:t>。</a:t>
            </a:r>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pPr lvl="0"/>
            <a:r>
              <a:rPr lang="en-US" altLang="zh-TW" sz="3200" dirty="0" smtClean="0">
                <a:solidFill>
                  <a:schemeClr val="tx1"/>
                </a:solidFill>
                <a:latin typeface="Segoe UI Black" pitchFamily="34" charset="0"/>
                <a:ea typeface="Segoe UI Black" pitchFamily="34" charset="0"/>
              </a:rPr>
              <a:t>13.</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存款中台</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935856" y="1175548"/>
            <a:ext cx="8640960" cy="5493812"/>
          </a:xfrm>
          <a:prstGeom prst="rect">
            <a:avLst/>
          </a:prstGeom>
          <a:noFill/>
        </p:spPr>
        <p:txBody>
          <a:bodyPr wrap="square">
            <a:spAutoFit/>
          </a:bodyPr>
          <a:lstStyle/>
          <a:p>
            <a:pPr marL="342900" indent="-342900">
              <a:lnSpc>
                <a:spcPct val="150000"/>
              </a:lnSpc>
            </a:pPr>
            <a:r>
              <a:rPr lang="en-US" altLang="zh-TW" b="1" dirty="0" smtClean="0">
                <a:solidFill>
                  <a:srgbClr val="C00000"/>
                </a:solidFill>
              </a:rPr>
              <a:t>BRD-SCSB-L2-DP1_</a:t>
            </a:r>
            <a:r>
              <a:rPr lang="zh-TW" altLang="en-US" b="1" dirty="0" smtClean="0">
                <a:solidFill>
                  <a:srgbClr val="C00000"/>
                </a:solidFill>
              </a:rPr>
              <a:t>定存提前解約處理</a:t>
            </a:r>
            <a:endParaRPr lang="en-US" altLang="zh-TW" b="1" dirty="0" smtClean="0">
              <a:solidFill>
                <a:srgbClr val="C00000"/>
              </a:solidFill>
            </a:endParaRPr>
          </a:p>
          <a:p>
            <a:pPr marL="342900" indent="-342900">
              <a:lnSpc>
                <a:spcPct val="150000"/>
              </a:lnSpc>
            </a:pPr>
            <a:r>
              <a:rPr lang="en-US" altLang="zh-TW" b="1" dirty="0" smtClean="0">
                <a:solidFill>
                  <a:srgbClr val="C00000"/>
                </a:solidFill>
              </a:rPr>
              <a:t>SCSB-L2-DP2 </a:t>
            </a:r>
            <a:r>
              <a:rPr lang="zh-TW" altLang="en-US" b="1" dirty="0" smtClean="0">
                <a:solidFill>
                  <a:srgbClr val="C00000"/>
                </a:solidFill>
              </a:rPr>
              <a:t>郵匯局定存計息處理</a:t>
            </a:r>
            <a:endParaRPr lang="en-US" altLang="zh-TW" b="1" dirty="0" smtClean="0">
              <a:solidFill>
                <a:srgbClr val="C00000"/>
              </a:solidFill>
            </a:endParaRPr>
          </a:p>
          <a:p>
            <a:pPr marL="342900" indent="-342900">
              <a:lnSpc>
                <a:spcPct val="150000"/>
              </a:lnSpc>
            </a:pPr>
            <a:r>
              <a:rPr lang="en-US" altLang="zh-TW" b="1" dirty="0" smtClean="0">
                <a:solidFill>
                  <a:srgbClr val="C00000"/>
                </a:solidFill>
              </a:rPr>
              <a:t>BRD-SCSB-L2-DP4_</a:t>
            </a:r>
            <a:r>
              <a:rPr lang="zh-TW" altLang="en-US" b="1" dirty="0" smtClean="0">
                <a:solidFill>
                  <a:srgbClr val="C00000"/>
                </a:solidFill>
              </a:rPr>
              <a:t>利息扣稅與二代健保代扣息處理</a:t>
            </a:r>
            <a:endParaRPr lang="en-US" altLang="zh-TW" dirty="0" smtClean="0">
              <a:solidFill>
                <a:srgbClr val="C00000"/>
              </a:solidFill>
              <a:latin typeface="+mn-ea"/>
            </a:endParaRPr>
          </a:p>
          <a:p>
            <a:pPr marL="342900" indent="-342900">
              <a:lnSpc>
                <a:spcPct val="150000"/>
              </a:lnSpc>
            </a:pPr>
            <a:r>
              <a:rPr lang="en-US" altLang="zh-TW" b="1" dirty="0" smtClean="0">
                <a:solidFill>
                  <a:srgbClr val="C00000"/>
                </a:solidFill>
              </a:rPr>
              <a:t>BRD-SCSB-L2-DP1_</a:t>
            </a:r>
            <a:r>
              <a:rPr lang="zh-TW" altLang="en-US" b="1" dirty="0" smtClean="0">
                <a:solidFill>
                  <a:srgbClr val="C00000"/>
                </a:solidFill>
              </a:rPr>
              <a:t>綜合存款</a:t>
            </a:r>
            <a:r>
              <a:rPr lang="en-US" altLang="zh-TW" b="1" dirty="0" smtClean="0">
                <a:solidFill>
                  <a:srgbClr val="C00000"/>
                </a:solidFill>
              </a:rPr>
              <a:t>(</a:t>
            </a:r>
            <a:r>
              <a:rPr lang="zh-TW" altLang="en-US" b="1" dirty="0" smtClean="0">
                <a:solidFill>
                  <a:srgbClr val="C00000"/>
                </a:solidFill>
              </a:rPr>
              <a:t>含質借</a:t>
            </a:r>
            <a:endParaRPr lang="en-US" altLang="zh-TW" b="1" dirty="0" smtClean="0">
              <a:solidFill>
                <a:srgbClr val="C00000"/>
              </a:solidFill>
            </a:endParaRPr>
          </a:p>
          <a:p>
            <a:pPr marL="342900" indent="-342900">
              <a:lnSpc>
                <a:spcPct val="150000"/>
              </a:lnSpc>
            </a:pPr>
            <a:r>
              <a:rPr lang="en-US" altLang="zh-TW" b="1" dirty="0" smtClean="0">
                <a:solidFill>
                  <a:srgbClr val="C00000"/>
                </a:solidFill>
              </a:rPr>
              <a:t>L3-DP04 </a:t>
            </a:r>
            <a:r>
              <a:rPr lang="zh-TW" altLang="en-US" b="1" dirty="0" smtClean="0">
                <a:solidFill>
                  <a:srgbClr val="C00000"/>
                </a:solidFill>
              </a:rPr>
              <a:t>臨櫃補扣稅及健保費帳務處理</a:t>
            </a:r>
            <a:r>
              <a:rPr lang="en-US" altLang="zh-TW" b="1" dirty="0" smtClean="0">
                <a:solidFill>
                  <a:srgbClr val="C00000"/>
                </a:solidFill>
              </a:rPr>
              <a:t>(</a:t>
            </a:r>
            <a:r>
              <a:rPr lang="zh-TW" altLang="en-US" b="1" dirty="0" smtClean="0">
                <a:solidFill>
                  <a:srgbClr val="C00000"/>
                </a:solidFill>
              </a:rPr>
              <a:t>含沖正</a:t>
            </a:r>
            <a:r>
              <a:rPr lang="en-US" altLang="zh-TW" b="1" dirty="0" smtClean="0">
                <a:solidFill>
                  <a:srgbClr val="C00000"/>
                </a:solidFill>
              </a:rPr>
              <a:t>)</a:t>
            </a:r>
          </a:p>
          <a:p>
            <a:pPr marL="342900" indent="-342900">
              <a:lnSpc>
                <a:spcPct val="150000"/>
              </a:lnSpc>
            </a:pPr>
            <a:r>
              <a:rPr lang="en-US" altLang="zh-TW" b="1" dirty="0" smtClean="0">
                <a:solidFill>
                  <a:srgbClr val="C00000"/>
                </a:solidFill>
              </a:rPr>
              <a:t>L3-DP16 </a:t>
            </a:r>
            <a:r>
              <a:rPr lang="zh-TW" altLang="en-US" b="1" dirty="0" smtClean="0">
                <a:solidFill>
                  <a:srgbClr val="C00000"/>
                </a:solidFill>
              </a:rPr>
              <a:t>外幣同存帳號處理</a:t>
            </a:r>
            <a:endParaRPr lang="en-US" altLang="zh-TW" b="1" dirty="0" smtClean="0">
              <a:solidFill>
                <a:srgbClr val="C00000"/>
              </a:solidFill>
            </a:endParaRPr>
          </a:p>
          <a:p>
            <a:pPr marL="342900" indent="-342900">
              <a:lnSpc>
                <a:spcPct val="150000"/>
              </a:lnSpc>
            </a:pPr>
            <a:r>
              <a:rPr lang="en-US" altLang="zh-TW" b="1" dirty="0" smtClean="0">
                <a:solidFill>
                  <a:srgbClr val="C00000"/>
                </a:solidFill>
              </a:rPr>
              <a:t>L3-DP15</a:t>
            </a:r>
            <a:r>
              <a:rPr lang="zh-TW" altLang="en-US" b="1" dirty="0" smtClean="0">
                <a:solidFill>
                  <a:srgbClr val="C00000"/>
                </a:solidFill>
              </a:rPr>
              <a:t>存款帳號結清</a:t>
            </a:r>
            <a:endParaRPr lang="zh-TW" altLang="zh-TW" b="1" dirty="0" smtClean="0">
              <a:solidFill>
                <a:srgbClr val="C00000"/>
              </a:solidFill>
            </a:endParaRPr>
          </a:p>
          <a:p>
            <a:pPr marL="342900" indent="-342900">
              <a:lnSpc>
                <a:spcPct val="150000"/>
              </a:lnSpc>
            </a:pPr>
            <a:r>
              <a:rPr lang="en-US" altLang="zh-TW" b="1" dirty="0" smtClean="0">
                <a:solidFill>
                  <a:srgbClr val="C00000"/>
                </a:solidFill>
              </a:rPr>
              <a:t>L3-DP13 </a:t>
            </a:r>
            <a:r>
              <a:rPr lang="zh-TW" altLang="en-US" b="1" dirty="0" smtClean="0">
                <a:solidFill>
                  <a:srgbClr val="C00000"/>
                </a:solidFill>
              </a:rPr>
              <a:t>存款 </a:t>
            </a:r>
            <a:r>
              <a:rPr lang="en-US" altLang="zh-TW" b="1" dirty="0" smtClean="0">
                <a:solidFill>
                  <a:srgbClr val="C00000"/>
                </a:solidFill>
              </a:rPr>
              <a:t>- </a:t>
            </a:r>
            <a:r>
              <a:rPr lang="zh-TW" altLang="en-US" b="1" dirty="0" smtClean="0">
                <a:solidFill>
                  <a:srgbClr val="C00000"/>
                </a:solidFill>
              </a:rPr>
              <a:t>各種類型的帳戶維護</a:t>
            </a:r>
            <a:endParaRPr lang="zh-TW" altLang="zh-TW" dirty="0" smtClean="0">
              <a:solidFill>
                <a:srgbClr val="C00000"/>
              </a:solidFill>
              <a:latin typeface="+mn-ea"/>
            </a:endParaRPr>
          </a:p>
          <a:p>
            <a:pPr marL="342900" lvl="0" indent="-342900">
              <a:lnSpc>
                <a:spcPct val="150000"/>
              </a:lnSpc>
            </a:pPr>
            <a:r>
              <a:rPr lang="en-US" altLang="zh-TW" b="1" dirty="0" smtClean="0">
                <a:solidFill>
                  <a:srgbClr val="C00000"/>
                </a:solidFill>
              </a:rPr>
              <a:t>L3-DP10 </a:t>
            </a:r>
            <a:r>
              <a:rPr lang="zh-TW" altLang="en-US" b="1" dirty="0" smtClean="0">
                <a:solidFill>
                  <a:srgbClr val="C00000"/>
                </a:solidFill>
              </a:rPr>
              <a:t>支付清算</a:t>
            </a:r>
            <a:r>
              <a:rPr lang="en-US" altLang="zh-TW" b="1" dirty="0" smtClean="0">
                <a:solidFill>
                  <a:srgbClr val="C00000"/>
                </a:solidFill>
              </a:rPr>
              <a:t>-</a:t>
            </a:r>
            <a:r>
              <a:rPr lang="zh-TW" altLang="en-US" b="1" dirty="0" smtClean="0">
                <a:solidFill>
                  <a:srgbClr val="C00000"/>
                </a:solidFill>
              </a:rPr>
              <a:t>提供財金</a:t>
            </a:r>
            <a:r>
              <a:rPr lang="en-US" altLang="zh-TW" b="1" dirty="0" smtClean="0">
                <a:solidFill>
                  <a:srgbClr val="C00000"/>
                </a:solidFill>
              </a:rPr>
              <a:t>(FISC) </a:t>
            </a:r>
            <a:r>
              <a:rPr lang="zh-TW" altLang="en-US" b="1" dirty="0" smtClean="0">
                <a:solidFill>
                  <a:srgbClr val="C00000"/>
                </a:solidFill>
              </a:rPr>
              <a:t>帳務及帳戶查詢交易處理</a:t>
            </a:r>
            <a:endParaRPr lang="en-US" altLang="zh-TW" dirty="0" smtClean="0">
              <a:solidFill>
                <a:srgbClr val="C00000"/>
              </a:solidFill>
              <a:latin typeface="+mn-ea"/>
            </a:endParaRPr>
          </a:p>
          <a:p>
            <a:pPr marL="342900" indent="-342900">
              <a:lnSpc>
                <a:spcPct val="150000"/>
              </a:lnSpc>
            </a:pPr>
            <a:r>
              <a:rPr lang="en-US" altLang="zh-TW" b="1" dirty="0" smtClean="0">
                <a:solidFill>
                  <a:srgbClr val="C00000"/>
                </a:solidFill>
              </a:rPr>
              <a:t>L3-DP09 </a:t>
            </a:r>
            <a:r>
              <a:rPr lang="zh-TW" altLang="en-US" b="1" dirty="0" smtClean="0">
                <a:solidFill>
                  <a:srgbClr val="C00000"/>
                </a:solidFill>
              </a:rPr>
              <a:t>現金及轉帳</a:t>
            </a:r>
            <a:r>
              <a:rPr lang="en-US" altLang="zh-TW" b="1" dirty="0" smtClean="0">
                <a:solidFill>
                  <a:srgbClr val="C00000"/>
                </a:solidFill>
              </a:rPr>
              <a:t>(</a:t>
            </a:r>
            <a:r>
              <a:rPr lang="zh-TW" altLang="en-US" b="1" dirty="0" smtClean="0">
                <a:solidFill>
                  <a:srgbClr val="C00000"/>
                </a:solidFill>
              </a:rPr>
              <a:t>含預約</a:t>
            </a:r>
            <a:r>
              <a:rPr lang="en-US" altLang="zh-TW" b="1" dirty="0" smtClean="0">
                <a:solidFill>
                  <a:srgbClr val="C00000"/>
                </a:solidFill>
              </a:rPr>
              <a:t>)Future dated </a:t>
            </a:r>
            <a:r>
              <a:rPr lang="en-US" altLang="zh-TW" b="1" dirty="0" err="1" smtClean="0">
                <a:solidFill>
                  <a:srgbClr val="C00000"/>
                </a:solidFill>
              </a:rPr>
              <a:t>txn</a:t>
            </a:r>
            <a:r>
              <a:rPr lang="en-US" altLang="zh-TW" b="1" dirty="0" smtClean="0">
                <a:solidFill>
                  <a:srgbClr val="C00000"/>
                </a:solidFill>
              </a:rPr>
              <a:t> registry</a:t>
            </a:r>
            <a:endParaRPr lang="en-US" altLang="zh-TW" dirty="0" smtClean="0">
              <a:solidFill>
                <a:srgbClr val="C00000"/>
              </a:solidFill>
              <a:latin typeface="+mn-ea"/>
            </a:endParaRPr>
          </a:p>
          <a:p>
            <a:pPr marL="342900" indent="-342900">
              <a:lnSpc>
                <a:spcPct val="150000"/>
              </a:lnSpc>
            </a:pPr>
            <a:r>
              <a:rPr lang="en-US" altLang="zh-TW" b="1" dirty="0" smtClean="0">
                <a:solidFill>
                  <a:srgbClr val="C00000"/>
                </a:solidFill>
              </a:rPr>
              <a:t>L3-DP05_Payment and clearing Bulk Process(</a:t>
            </a:r>
            <a:r>
              <a:rPr lang="zh-TW" altLang="en-US" b="1" dirty="0" smtClean="0">
                <a:solidFill>
                  <a:srgbClr val="C00000"/>
                </a:solidFill>
              </a:rPr>
              <a:t>支付和清算 </a:t>
            </a:r>
            <a:r>
              <a:rPr lang="en-US" altLang="zh-TW" b="1" dirty="0" smtClean="0">
                <a:solidFill>
                  <a:srgbClr val="C00000"/>
                </a:solidFill>
              </a:rPr>
              <a:t>– </a:t>
            </a:r>
            <a:r>
              <a:rPr lang="zh-TW" altLang="en-US" b="1" dirty="0" smtClean="0">
                <a:solidFill>
                  <a:srgbClr val="C00000"/>
                </a:solidFill>
              </a:rPr>
              <a:t>批量處理</a:t>
            </a:r>
            <a:r>
              <a:rPr lang="en-US" altLang="zh-TW" b="1" dirty="0" smtClean="0">
                <a:solidFill>
                  <a:srgbClr val="C00000"/>
                </a:solidFill>
              </a:rPr>
              <a:t>)</a:t>
            </a:r>
            <a:endParaRPr lang="en-US" altLang="zh-TW" dirty="0" smtClean="0">
              <a:solidFill>
                <a:srgbClr val="C00000"/>
              </a:solidFill>
              <a:latin typeface="+mn-ea"/>
            </a:endParaRPr>
          </a:p>
          <a:p>
            <a:pPr marL="342900" indent="-342900">
              <a:lnSpc>
                <a:spcPct val="150000"/>
              </a:lnSpc>
              <a:buFont typeface="+mj-lt"/>
              <a:buAutoNum type="arabicPeriod" startAt="2"/>
            </a:pPr>
            <a:endParaRPr lang="zh-TW" altLang="zh-TW" dirty="0" smtClean="0">
              <a:latin typeface="+mn-ea"/>
            </a:endParaRPr>
          </a:p>
          <a:p>
            <a:pPr marL="342900" indent="-342900">
              <a:lnSpc>
                <a:spcPct val="150000"/>
              </a:lnSpc>
              <a:buFont typeface="+mj-lt"/>
              <a:buAutoNum type="arabicPeriod" startAt="2"/>
            </a:pPr>
            <a:endParaRPr lang="zh-TW" altLang="en-US" b="1" dirty="0" smtClean="0">
              <a:latin typeface="+mn-ea"/>
            </a:endParaRPr>
          </a:p>
        </p:txBody>
      </p:sp>
      <p:sp>
        <p:nvSpPr>
          <p:cNvPr id="8" name="動作按鈕: 返回 7">
            <a:hlinkClick r:id="rId3" action="ppaction://hlinksldjump" highlightClick="1"/>
          </p:cNvPr>
          <p:cNvSpPr/>
          <p:nvPr/>
        </p:nvSpPr>
        <p:spPr>
          <a:xfrm rot="5400000" flipH="1">
            <a:off x="9648824" y="5805264"/>
            <a:ext cx="180000" cy="180000"/>
          </a:xfrm>
          <a:prstGeom prst="actionButtonRetur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pPr lvl="0"/>
            <a:r>
              <a:rPr lang="en-US" altLang="zh-TW" sz="3200" dirty="0" smtClean="0">
                <a:solidFill>
                  <a:schemeClr val="tx1"/>
                </a:solidFill>
                <a:latin typeface="Segoe UI Black" pitchFamily="34" charset="0"/>
                <a:ea typeface="Segoe UI Black" pitchFamily="34" charset="0"/>
              </a:rPr>
              <a:t>13.</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存款中台</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935856" y="1286465"/>
            <a:ext cx="8640960" cy="4662815"/>
          </a:xfrm>
          <a:prstGeom prst="rect">
            <a:avLst/>
          </a:prstGeom>
          <a:noFill/>
        </p:spPr>
        <p:txBody>
          <a:bodyPr wrap="square">
            <a:spAutoFit/>
          </a:bodyPr>
          <a:lstStyle/>
          <a:p>
            <a:pPr marL="342900" indent="-342900">
              <a:lnSpc>
                <a:spcPct val="150000"/>
              </a:lnSpc>
            </a:pPr>
            <a:r>
              <a:rPr lang="en-US" altLang="zh-TW" b="1" dirty="0" smtClean="0">
                <a:solidFill>
                  <a:srgbClr val="C00000"/>
                </a:solidFill>
              </a:rPr>
              <a:t>L3-DP10_Payment and clearing-Domestic Inter-bank Remittance–FISC</a:t>
            </a:r>
            <a:r>
              <a:rPr lang="zh-TW" altLang="en-US" b="1" dirty="0" smtClean="0">
                <a:solidFill>
                  <a:srgbClr val="C00000"/>
                </a:solidFill>
              </a:rPr>
              <a:t>支付清</a:t>
            </a:r>
            <a:r>
              <a:rPr lang="en-US" altLang="zh-TW" b="1" dirty="0" smtClean="0">
                <a:solidFill>
                  <a:srgbClr val="C00000"/>
                </a:solidFill>
              </a:rPr>
              <a:t>	</a:t>
            </a:r>
            <a:r>
              <a:rPr lang="zh-TW" altLang="en-US" b="1" dirty="0" smtClean="0">
                <a:solidFill>
                  <a:srgbClr val="C00000"/>
                </a:solidFill>
              </a:rPr>
              <a:t>  算</a:t>
            </a:r>
            <a:r>
              <a:rPr lang="en-US" altLang="zh-TW" b="1" dirty="0" smtClean="0">
                <a:solidFill>
                  <a:srgbClr val="C00000"/>
                </a:solidFill>
              </a:rPr>
              <a:t>-</a:t>
            </a:r>
            <a:r>
              <a:rPr lang="zh-TW" altLang="en-US" b="1" dirty="0" smtClean="0">
                <a:solidFill>
                  <a:srgbClr val="C00000"/>
                </a:solidFill>
              </a:rPr>
              <a:t>提供財金</a:t>
            </a:r>
            <a:r>
              <a:rPr lang="en-US" altLang="zh-TW" b="1" dirty="0" smtClean="0">
                <a:solidFill>
                  <a:srgbClr val="C00000"/>
                </a:solidFill>
              </a:rPr>
              <a:t>(FISC) </a:t>
            </a:r>
            <a:r>
              <a:rPr lang="zh-TW" altLang="en-US" b="1" dirty="0" smtClean="0">
                <a:solidFill>
                  <a:srgbClr val="C00000"/>
                </a:solidFill>
              </a:rPr>
              <a:t>帳務及帳戶查詢交易處理</a:t>
            </a:r>
            <a:endParaRPr lang="en-US" altLang="zh-TW" b="1" dirty="0" smtClean="0">
              <a:solidFill>
                <a:srgbClr val="C00000"/>
              </a:solidFill>
            </a:endParaRPr>
          </a:p>
          <a:p>
            <a:pPr marL="342900" indent="-342900">
              <a:lnSpc>
                <a:spcPct val="150000"/>
              </a:lnSpc>
            </a:pPr>
            <a:r>
              <a:rPr lang="en-US" altLang="zh-TW" b="1" dirty="0" smtClean="0">
                <a:solidFill>
                  <a:srgbClr val="C00000"/>
                </a:solidFill>
              </a:rPr>
              <a:t>L3-DP11_DDA&amp; ACH</a:t>
            </a:r>
          </a:p>
          <a:p>
            <a:pPr marL="342900" indent="-342900">
              <a:lnSpc>
                <a:spcPct val="150000"/>
              </a:lnSpc>
            </a:pPr>
            <a:r>
              <a:rPr lang="en-US" altLang="zh-TW" b="1" dirty="0" smtClean="0">
                <a:solidFill>
                  <a:srgbClr val="C00000"/>
                </a:solidFill>
              </a:rPr>
              <a:t>L3-DP12_Payment and clearing </a:t>
            </a:r>
            <a:r>
              <a:rPr lang="en-US" altLang="zh-TW" b="1" dirty="0" err="1" smtClean="0">
                <a:solidFill>
                  <a:srgbClr val="C00000"/>
                </a:solidFill>
              </a:rPr>
              <a:t>Cheque</a:t>
            </a:r>
            <a:r>
              <a:rPr lang="en-US" altLang="zh-TW" b="1" dirty="0" smtClean="0">
                <a:solidFill>
                  <a:srgbClr val="C00000"/>
                </a:solidFill>
              </a:rPr>
              <a:t> Clearing-</a:t>
            </a:r>
            <a:r>
              <a:rPr lang="en-US" altLang="zh-TW" b="1" dirty="0" err="1" smtClean="0">
                <a:solidFill>
                  <a:srgbClr val="C00000"/>
                </a:solidFill>
              </a:rPr>
              <a:t>Inward.Outward</a:t>
            </a:r>
            <a:r>
              <a:rPr lang="en-US" altLang="zh-TW" b="1" dirty="0" smtClean="0">
                <a:solidFill>
                  <a:srgbClr val="C00000"/>
                </a:solidFill>
              </a:rPr>
              <a:t>(</a:t>
            </a:r>
            <a:r>
              <a:rPr lang="zh-TW" altLang="en-US" b="1" dirty="0" smtClean="0">
                <a:solidFill>
                  <a:srgbClr val="C00000"/>
                </a:solidFill>
              </a:rPr>
              <a:t>付款和清算</a:t>
            </a:r>
            <a:r>
              <a:rPr lang="en-US" altLang="zh-TW" b="1" dirty="0" smtClean="0">
                <a:solidFill>
                  <a:srgbClr val="C00000"/>
                </a:solidFill>
              </a:rPr>
              <a:t>-</a:t>
            </a:r>
            <a:r>
              <a:rPr lang="zh-TW" altLang="en-US" b="1" dirty="0" smtClean="0">
                <a:solidFill>
                  <a:srgbClr val="C00000"/>
                </a:solidFill>
              </a:rPr>
              <a:t>支票對內及對外清算</a:t>
            </a:r>
            <a:r>
              <a:rPr lang="en-US" altLang="zh-TW" b="1" dirty="0" smtClean="0">
                <a:solidFill>
                  <a:srgbClr val="C00000"/>
                </a:solidFill>
              </a:rPr>
              <a:t>)</a:t>
            </a:r>
          </a:p>
          <a:p>
            <a:pPr marL="342900" indent="-342900">
              <a:lnSpc>
                <a:spcPct val="150000"/>
              </a:lnSpc>
            </a:pPr>
            <a:r>
              <a:rPr lang="en-US" altLang="zh-TW" b="1" dirty="0" smtClean="0">
                <a:solidFill>
                  <a:srgbClr val="C00000"/>
                </a:solidFill>
              </a:rPr>
              <a:t>L3-DP14_Promotion product enhancement(</a:t>
            </a:r>
            <a:r>
              <a:rPr lang="zh-TW" altLang="en-US" b="1" dirty="0" smtClean="0">
                <a:solidFill>
                  <a:srgbClr val="C00000"/>
                </a:solidFill>
              </a:rPr>
              <a:t>專案參數設定</a:t>
            </a:r>
            <a:r>
              <a:rPr lang="en-US" altLang="zh-TW" b="1" dirty="0" smtClean="0">
                <a:solidFill>
                  <a:srgbClr val="C00000"/>
                </a:solidFill>
              </a:rPr>
              <a:t>)</a:t>
            </a:r>
          </a:p>
          <a:p>
            <a:pPr marL="342900" indent="-342900">
              <a:lnSpc>
                <a:spcPct val="150000"/>
              </a:lnSpc>
            </a:pPr>
            <a:r>
              <a:rPr lang="en-US" altLang="zh-TW" b="1" dirty="0" smtClean="0">
                <a:solidFill>
                  <a:srgbClr val="C00000"/>
                </a:solidFill>
              </a:rPr>
              <a:t>L3-DP17 Account Number Structure(</a:t>
            </a:r>
            <a:r>
              <a:rPr lang="zh-TW" altLang="en-US" b="1" dirty="0" smtClean="0">
                <a:solidFill>
                  <a:srgbClr val="C00000"/>
                </a:solidFill>
              </a:rPr>
              <a:t>帳號結構</a:t>
            </a:r>
            <a:r>
              <a:rPr lang="en-US" altLang="zh-TW" b="1" dirty="0" smtClean="0">
                <a:solidFill>
                  <a:srgbClr val="C00000"/>
                </a:solidFill>
              </a:rPr>
              <a:t>)</a:t>
            </a:r>
          </a:p>
          <a:p>
            <a:pPr marL="342900" indent="-342900">
              <a:lnSpc>
                <a:spcPct val="150000"/>
              </a:lnSpc>
            </a:pPr>
            <a:r>
              <a:rPr lang="en-US" altLang="zh-TW" b="1" dirty="0" smtClean="0">
                <a:solidFill>
                  <a:srgbClr val="C00000"/>
                </a:solidFill>
              </a:rPr>
              <a:t>L3-DP19-All-in-one Service Account-20221101-</a:t>
            </a:r>
            <a:r>
              <a:rPr lang="zh-TW" altLang="en-US" b="1" dirty="0" smtClean="0">
                <a:solidFill>
                  <a:srgbClr val="C00000"/>
                </a:solidFill>
              </a:rPr>
              <a:t>綜合存款</a:t>
            </a:r>
            <a:r>
              <a:rPr lang="en-US" altLang="zh-TW" b="1" dirty="0" smtClean="0">
                <a:solidFill>
                  <a:srgbClr val="C00000"/>
                </a:solidFill>
              </a:rPr>
              <a:t>_</a:t>
            </a:r>
            <a:r>
              <a:rPr lang="zh-TW" altLang="en-US" b="1" dirty="0" smtClean="0">
                <a:solidFill>
                  <a:srgbClr val="C00000"/>
                </a:solidFill>
              </a:rPr>
              <a:t>存款篇</a:t>
            </a:r>
            <a:endParaRPr lang="en-US" altLang="zh-TW" b="1" dirty="0" smtClean="0">
              <a:solidFill>
                <a:srgbClr val="C00000"/>
              </a:solidFill>
            </a:endParaRPr>
          </a:p>
          <a:p>
            <a:pPr marL="342900" indent="-342900">
              <a:lnSpc>
                <a:spcPct val="150000"/>
              </a:lnSpc>
            </a:pPr>
            <a:r>
              <a:rPr lang="en-US" altLang="zh-TW" b="1" dirty="0" smtClean="0">
                <a:solidFill>
                  <a:srgbClr val="C00000"/>
                </a:solidFill>
              </a:rPr>
              <a:t>L3-DP18_Virtual Accounts(</a:t>
            </a:r>
            <a:r>
              <a:rPr lang="zh-TW" altLang="en-US" b="1" dirty="0" smtClean="0">
                <a:solidFill>
                  <a:srgbClr val="C00000"/>
                </a:solidFill>
              </a:rPr>
              <a:t>虛擬帳號</a:t>
            </a:r>
            <a:r>
              <a:rPr lang="en-US" altLang="zh-TW" b="1" dirty="0" smtClean="0">
                <a:solidFill>
                  <a:srgbClr val="C00000"/>
                </a:solidFill>
              </a:rPr>
              <a:t>)</a:t>
            </a:r>
          </a:p>
          <a:p>
            <a:pPr marL="342900" indent="-342900">
              <a:lnSpc>
                <a:spcPct val="150000"/>
              </a:lnSpc>
            </a:pPr>
            <a:r>
              <a:rPr lang="en-US" altLang="zh-TW" b="1" dirty="0" smtClean="0">
                <a:solidFill>
                  <a:srgbClr val="C00000"/>
                </a:solidFill>
              </a:rPr>
              <a:t>L3-GL6_</a:t>
            </a:r>
            <a:r>
              <a:rPr lang="zh-TW" altLang="en-US" b="1" dirty="0" smtClean="0">
                <a:solidFill>
                  <a:srgbClr val="C00000"/>
                </a:solidFill>
              </a:rPr>
              <a:t>存款 </a:t>
            </a:r>
            <a:r>
              <a:rPr lang="en-US" altLang="zh-TW" b="1" dirty="0" smtClean="0">
                <a:solidFill>
                  <a:srgbClr val="C00000"/>
                </a:solidFill>
              </a:rPr>
              <a:t>- </a:t>
            </a:r>
            <a:r>
              <a:rPr lang="zh-TW" altLang="en-US" b="1" dirty="0" smtClean="0">
                <a:solidFill>
                  <a:srgbClr val="C00000"/>
                </a:solidFill>
              </a:rPr>
              <a:t>銀行內部及跨行帳戶</a:t>
            </a:r>
            <a:endParaRPr lang="zh-TW" altLang="zh-TW" dirty="0" smtClean="0">
              <a:solidFill>
                <a:srgbClr val="C00000"/>
              </a:solidFill>
              <a:latin typeface="+mn-ea"/>
            </a:endParaRPr>
          </a:p>
          <a:p>
            <a:pPr marL="342900" indent="-342900">
              <a:lnSpc>
                <a:spcPct val="150000"/>
              </a:lnSpc>
            </a:pPr>
            <a:endParaRPr lang="zh-TW" altLang="en-US" b="1" dirty="0" smtClean="0">
              <a:solidFill>
                <a:srgbClr val="C00000"/>
              </a:solidFill>
              <a:latin typeface="+mn-ea"/>
            </a:endParaRPr>
          </a:p>
        </p:txBody>
      </p:sp>
      <p:sp>
        <p:nvSpPr>
          <p:cNvPr id="8" name="動作按鈕: 返回 7">
            <a:hlinkClick r:id="rId3" action="ppaction://hlinksldjump" highlightClick="1"/>
          </p:cNvPr>
          <p:cNvSpPr/>
          <p:nvPr/>
        </p:nvSpPr>
        <p:spPr>
          <a:xfrm rot="5400000" flipH="1">
            <a:off x="9648824" y="5805264"/>
            <a:ext cx="180000" cy="180000"/>
          </a:xfrm>
          <a:prstGeom prst="actionButtonRetur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我們可以將信用</a:t>
            </a:r>
            <a:r>
              <a:rPr lang="zh-TW" altLang="en-US" sz="1800" b="1" dirty="0" smtClean="0">
                <a:latin typeface="+mn-ea"/>
              </a:rPr>
              <a:t>卡</a:t>
            </a:r>
            <a:r>
              <a:rPr lang="zh-TW" altLang="en-US" sz="1800" dirty="0" smtClean="0">
                <a:latin typeface="+mn-ea"/>
              </a:rPr>
              <a:t>相關資料存在一個檔案中，將這些檔案中的文字進行詞向量的轉換，把文字轉成數字向量存在向量資料庫中，透過檢索器在向量資料庫搜尋與用戶問題最接近的資訊，透過生成器，生成最合適的答案回覆用戶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pPr lvl="0"/>
            <a:r>
              <a:rPr lang="en-US" altLang="zh-TW" sz="3200" dirty="0" smtClean="0">
                <a:solidFill>
                  <a:schemeClr val="tx1"/>
                </a:solidFill>
                <a:latin typeface="Segoe UI Black" pitchFamily="34" charset="0"/>
                <a:ea typeface="Segoe UI Black" pitchFamily="34" charset="0"/>
              </a:rPr>
              <a:t>14.</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放款中台</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791840" y="1412776"/>
            <a:ext cx="8640960" cy="5493812"/>
          </a:xfrm>
          <a:prstGeom prst="rect">
            <a:avLst/>
          </a:prstGeom>
          <a:noFill/>
        </p:spPr>
        <p:txBody>
          <a:bodyPr wrap="square">
            <a:spAutoFit/>
          </a:bodyPr>
          <a:lstStyle/>
          <a:p>
            <a:pPr>
              <a:lnSpc>
                <a:spcPct val="150000"/>
              </a:lnSpc>
            </a:pPr>
            <a:r>
              <a:rPr lang="zh-TW" altLang="zh-TW" dirty="0" smtClean="0">
                <a:latin typeface="+mn-ea"/>
              </a:rPr>
              <a:t>依據核心析離高階差異分析結果，界定不適合於新核心客製化的功能，由業務中台提供。依功能區分為簡單查詢、複雜查詢、簡單交易、複雜交易四類，作為未來評估人力時程的依據。</a:t>
            </a:r>
            <a:endParaRPr lang="en-US" altLang="zh-TW" dirty="0" smtClean="0">
              <a:latin typeface="+mn-ea"/>
            </a:endParaRPr>
          </a:p>
          <a:p>
            <a:pPr>
              <a:lnSpc>
                <a:spcPct val="150000"/>
              </a:lnSpc>
            </a:pPr>
            <a:endParaRPr lang="en-US" altLang="zh-TW" dirty="0" smtClean="0">
              <a:latin typeface="+mn-ea"/>
            </a:endParaRPr>
          </a:p>
          <a:p>
            <a:pPr marL="342900" indent="-342900">
              <a:lnSpc>
                <a:spcPct val="150000"/>
              </a:lnSpc>
              <a:buFont typeface="Arial" pitchFamily="34" charset="0"/>
              <a:buChar char="•"/>
            </a:pPr>
            <a:r>
              <a:rPr lang="zh-TW" altLang="en-US" b="1" dirty="0" smtClean="0">
                <a:latin typeface="+mn-ea"/>
              </a:rPr>
              <a:t>簡單查詢</a:t>
            </a:r>
            <a:endParaRPr lang="en-US" altLang="zh-TW" b="1" dirty="0" smtClean="0">
              <a:latin typeface="+mn-ea"/>
            </a:endParaRPr>
          </a:p>
          <a:p>
            <a:pPr marL="342900" indent="-342900">
              <a:lnSpc>
                <a:spcPct val="150000"/>
              </a:lnSpc>
              <a:buFont typeface="Arial" pitchFamily="34" charset="0"/>
              <a:buChar char="•"/>
            </a:pPr>
            <a:endParaRPr lang="en-US" altLang="zh-TW" b="1" dirty="0" smtClean="0">
              <a:latin typeface="+mn-ea"/>
            </a:endParaRPr>
          </a:p>
          <a:p>
            <a:pPr marL="342900" indent="-342900">
              <a:lnSpc>
                <a:spcPct val="150000"/>
              </a:lnSpc>
              <a:buFont typeface="Arial" pitchFamily="34" charset="0"/>
              <a:buChar char="•"/>
            </a:pPr>
            <a:r>
              <a:rPr lang="zh-TW" altLang="en-US" b="1" dirty="0" smtClean="0">
                <a:latin typeface="+mn-ea"/>
              </a:rPr>
              <a:t>複雜查詢</a:t>
            </a:r>
            <a:endParaRPr lang="zh-TW" altLang="zh-TW" b="1" dirty="0" smtClean="0">
              <a:latin typeface="+mn-ea"/>
            </a:endParaRPr>
          </a:p>
          <a:p>
            <a:pPr marL="342900" indent="-342900">
              <a:lnSpc>
                <a:spcPct val="150000"/>
              </a:lnSpc>
              <a:buFont typeface="+mj-lt"/>
              <a:buAutoNum type="arabicPeriod"/>
            </a:pPr>
            <a:endParaRPr lang="zh-TW" altLang="zh-TW" dirty="0" smtClean="0">
              <a:latin typeface="+mn-ea"/>
            </a:endParaRPr>
          </a:p>
          <a:p>
            <a:pPr marL="342900" lvl="0" indent="-342900">
              <a:lnSpc>
                <a:spcPct val="150000"/>
              </a:lnSpc>
              <a:buFont typeface="+mj-lt"/>
              <a:buAutoNum type="arabicPeriod"/>
            </a:pPr>
            <a:endParaRPr lang="en-US" altLang="zh-TW" dirty="0" smtClean="0">
              <a:latin typeface="+mn-ea"/>
            </a:endParaRPr>
          </a:p>
          <a:p>
            <a:pPr marL="342900" indent="-342900">
              <a:lnSpc>
                <a:spcPct val="150000"/>
              </a:lnSpc>
              <a:buFont typeface="+mj-lt"/>
              <a:buAutoNum type="arabicPeriod" startAt="2"/>
            </a:pPr>
            <a:endParaRPr lang="en-US" altLang="zh-TW" dirty="0" smtClean="0">
              <a:latin typeface="+mn-ea"/>
            </a:endParaRPr>
          </a:p>
          <a:p>
            <a:pPr marL="342900" indent="-342900">
              <a:lnSpc>
                <a:spcPct val="150000"/>
              </a:lnSpc>
              <a:buFont typeface="+mj-lt"/>
              <a:buAutoNum type="arabicPeriod" startAt="2"/>
            </a:pPr>
            <a:endParaRPr lang="en-US" altLang="zh-TW" dirty="0" smtClean="0">
              <a:latin typeface="+mn-ea"/>
            </a:endParaRPr>
          </a:p>
          <a:p>
            <a:pPr marL="342900" indent="-342900">
              <a:lnSpc>
                <a:spcPct val="150000"/>
              </a:lnSpc>
              <a:buFont typeface="+mj-lt"/>
              <a:buAutoNum type="arabicPeriod" startAt="2"/>
            </a:pPr>
            <a:endParaRPr lang="zh-TW" altLang="zh-TW" dirty="0" smtClean="0">
              <a:latin typeface="+mn-ea"/>
            </a:endParaRPr>
          </a:p>
          <a:p>
            <a:pPr marL="342900" indent="-342900">
              <a:lnSpc>
                <a:spcPct val="150000"/>
              </a:lnSpc>
              <a:buFont typeface="+mj-lt"/>
              <a:buAutoNum type="arabicPeriod" startAt="2"/>
            </a:pPr>
            <a:endParaRPr lang="zh-TW" altLang="en-US" b="1" dirty="0" smtClean="0">
              <a:latin typeface="+mn-ea"/>
            </a:endParaRPr>
          </a:p>
        </p:txBody>
      </p:sp>
      <p:sp>
        <p:nvSpPr>
          <p:cNvPr id="9" name="文字方塊 8">
            <a:extLst>
              <a:ext uri="{FF2B5EF4-FFF2-40B4-BE49-F238E27FC236}">
                <a16:creationId xmlns:a16="http://schemas.microsoft.com/office/drawing/2014/main" xmlns="" id="{7E6B7307-0053-C544-056B-E78979058F78}"/>
              </a:ext>
            </a:extLst>
          </p:cNvPr>
          <p:cNvSpPr txBox="1"/>
          <p:nvPr/>
        </p:nvSpPr>
        <p:spPr>
          <a:xfrm>
            <a:off x="935856" y="2636912"/>
            <a:ext cx="7992888" cy="461665"/>
          </a:xfrm>
          <a:prstGeom prst="rect">
            <a:avLst/>
          </a:prstGeom>
          <a:noFill/>
        </p:spPr>
        <p:txBody>
          <a:bodyPr wrap="square">
            <a:spAutoFit/>
          </a:bodyPr>
          <a:lstStyle/>
          <a:p>
            <a:pPr marL="342900" indent="-342900">
              <a:lnSpc>
                <a:spcPct val="150000"/>
              </a:lnSpc>
              <a:buFont typeface="Wingdings" pitchFamily="2" charset="2"/>
              <a:buChar char="Ø"/>
            </a:pPr>
            <a:r>
              <a:rPr lang="zh-TW" altLang="en-US" sz="1600" u="sng" dirty="0" smtClean="0"/>
              <a:t>註：交易／查詢預估涉及業務</a:t>
            </a:r>
            <a:r>
              <a:rPr lang="en-US" altLang="zh-TW" sz="1600" u="sng" dirty="0" smtClean="0"/>
              <a:t>table</a:t>
            </a:r>
            <a:r>
              <a:rPr lang="zh-TW" altLang="en-US" sz="1600" u="sng" dirty="0" smtClean="0"/>
              <a:t>數量少於</a:t>
            </a:r>
            <a:r>
              <a:rPr lang="en-US" altLang="zh-TW" sz="1600" u="sng" dirty="0" smtClean="0"/>
              <a:t>5</a:t>
            </a:r>
            <a:r>
              <a:rPr lang="zh-TW" altLang="en-US" sz="1600" u="sng" dirty="0" smtClean="0"/>
              <a:t>定義為簡單，否則定義為複雜。</a:t>
            </a:r>
          </a:p>
        </p:txBody>
      </p:sp>
      <p:sp>
        <p:nvSpPr>
          <p:cNvPr id="13" name="文字方塊 12"/>
          <p:cNvSpPr txBox="1"/>
          <p:nvPr/>
        </p:nvSpPr>
        <p:spPr>
          <a:xfrm>
            <a:off x="1151880" y="3501008"/>
            <a:ext cx="4896544" cy="416332"/>
          </a:xfrm>
          <a:prstGeom prst="rect">
            <a:avLst/>
          </a:prstGeom>
          <a:noFill/>
        </p:spPr>
        <p:txBody>
          <a:bodyPr wrap="square" rtlCol="0">
            <a:spAutoFit/>
          </a:bodyPr>
          <a:lstStyle/>
          <a:p>
            <a:pPr marL="342900" lvl="0" indent="-342900">
              <a:lnSpc>
                <a:spcPct val="150000"/>
              </a:lnSpc>
              <a:buFont typeface="+mj-lt"/>
              <a:buAutoNum type="arabicPeriod"/>
            </a:pPr>
            <a:r>
              <a:rPr lang="zh-TW" altLang="zh-TW" sz="1600" dirty="0" smtClean="0"/>
              <a:t>額度及帳務查詢與列印</a:t>
            </a:r>
            <a:r>
              <a:rPr lang="en-US" altLang="zh-TW" sz="1600" dirty="0" smtClean="0"/>
              <a:t>(</a:t>
            </a:r>
            <a:r>
              <a:rPr lang="zh-TW" altLang="zh-TW" sz="1600" dirty="0" smtClean="0"/>
              <a:t>含</a:t>
            </a:r>
            <a:r>
              <a:rPr lang="en-US" altLang="zh-TW" sz="1600" dirty="0" smtClean="0"/>
              <a:t>CHECKLIST</a:t>
            </a:r>
            <a:r>
              <a:rPr lang="zh-TW" altLang="zh-TW" sz="1600" dirty="0" smtClean="0"/>
              <a:t>補印</a:t>
            </a:r>
            <a:r>
              <a:rPr lang="en-US" altLang="zh-TW" sz="1600" dirty="0" smtClean="0"/>
              <a:t>)</a:t>
            </a:r>
            <a:r>
              <a:rPr lang="zh-TW" altLang="zh-TW" sz="1600" dirty="0" smtClean="0"/>
              <a:t>。</a:t>
            </a:r>
          </a:p>
        </p:txBody>
      </p:sp>
      <p:sp>
        <p:nvSpPr>
          <p:cNvPr id="12" name="文字方塊 11"/>
          <p:cNvSpPr txBox="1"/>
          <p:nvPr/>
        </p:nvSpPr>
        <p:spPr>
          <a:xfrm>
            <a:off x="1151880" y="4308812"/>
            <a:ext cx="8568952" cy="1569660"/>
          </a:xfrm>
          <a:prstGeom prst="rect">
            <a:avLst/>
          </a:prstGeom>
          <a:noFill/>
        </p:spPr>
        <p:txBody>
          <a:bodyPr wrap="square" rtlCol="0">
            <a:spAutoFit/>
          </a:bodyPr>
          <a:lstStyle/>
          <a:p>
            <a:pPr marL="342900" indent="-342900">
              <a:lnSpc>
                <a:spcPct val="150000"/>
              </a:lnSpc>
              <a:buFont typeface="+mj-lt"/>
              <a:buAutoNum type="arabicPeriod" startAt="2"/>
            </a:pPr>
            <a:r>
              <a:rPr lang="en-US" altLang="zh-TW" sz="1600" dirty="0" smtClean="0"/>
              <a:t>3415 </a:t>
            </a:r>
            <a:r>
              <a:rPr lang="zh-TW" altLang="zh-TW" sz="1600" dirty="0" smtClean="0"/>
              <a:t>放款授信餘額證明列印</a:t>
            </a:r>
            <a:r>
              <a:rPr lang="en-US" altLang="zh-TW" sz="1600" dirty="0" smtClean="0"/>
              <a:t>/ 3423 </a:t>
            </a:r>
            <a:r>
              <a:rPr lang="zh-TW" altLang="zh-TW" sz="1600" dirty="0" smtClean="0"/>
              <a:t>列印購屋貸款年度繳息證明</a:t>
            </a:r>
            <a:r>
              <a:rPr lang="en-US" altLang="zh-TW" sz="1600" dirty="0" smtClean="0"/>
              <a:t>/ 3424 </a:t>
            </a:r>
            <a:r>
              <a:rPr lang="zh-TW" altLang="zh-TW" sz="1600" dirty="0" smtClean="0"/>
              <a:t>放款補發利息收據。</a:t>
            </a:r>
          </a:p>
          <a:p>
            <a:pPr marL="342900" indent="-342900">
              <a:lnSpc>
                <a:spcPct val="150000"/>
              </a:lnSpc>
              <a:buFont typeface="+mj-lt"/>
              <a:buAutoNum type="arabicPeriod" startAt="2"/>
            </a:pPr>
            <a:r>
              <a:rPr lang="en-US" altLang="zh-TW" sz="1600" dirty="0" smtClean="0"/>
              <a:t>3-1-P4</a:t>
            </a:r>
            <a:r>
              <a:rPr lang="zh-TW" altLang="zh-TW" sz="1600" dirty="0" smtClean="0"/>
              <a:t>聯徵</a:t>
            </a:r>
            <a:r>
              <a:rPr lang="en-US" altLang="zh-TW" sz="1600" dirty="0" smtClean="0"/>
              <a:t>-</a:t>
            </a:r>
            <a:r>
              <a:rPr lang="zh-TW" altLang="zh-TW" sz="1600" dirty="0" smtClean="0"/>
              <a:t>申報衍生性商品：核給額度類型、信用增強類型、信用增強保證人統編。</a:t>
            </a:r>
          </a:p>
          <a:p>
            <a:pPr marL="342900" indent="-342900">
              <a:lnSpc>
                <a:spcPct val="150000"/>
              </a:lnSpc>
              <a:buFont typeface="+mj-lt"/>
              <a:buAutoNum type="arabicPeriod" startAt="2"/>
            </a:pPr>
            <a:r>
              <a:rPr lang="en-US" altLang="zh-TW" sz="1600" dirty="0" smtClean="0"/>
              <a:t>3312 </a:t>
            </a:r>
            <a:r>
              <a:rPr lang="zh-TW" altLang="zh-TW" sz="1600" dirty="0" smtClean="0"/>
              <a:t>融資發票報送聯徵建檔。</a:t>
            </a:r>
          </a:p>
          <a:p>
            <a:pPr marL="342900" indent="-342900">
              <a:lnSpc>
                <a:spcPct val="150000"/>
              </a:lnSpc>
              <a:buFont typeface="+mj-lt"/>
              <a:buAutoNum type="arabicPeriod" startAt="2"/>
            </a:pPr>
            <a:r>
              <a:rPr lang="zh-TW" altLang="zh-TW" sz="1600" dirty="0" smtClean="0"/>
              <a:t>聯徵報送</a:t>
            </a:r>
            <a:r>
              <a:rPr lang="en-US" altLang="zh-TW" sz="1600" dirty="0" smtClean="0"/>
              <a:t>: E-LOAN(</a:t>
            </a:r>
            <a:r>
              <a:rPr lang="zh-TW" altLang="zh-TW" sz="1600" dirty="0" smtClean="0"/>
              <a:t>擔保品</a:t>
            </a:r>
            <a:r>
              <a:rPr lang="en-US" altLang="zh-TW" sz="1600" dirty="0" smtClean="0"/>
              <a:t>)  / </a:t>
            </a:r>
            <a:r>
              <a:rPr lang="zh-TW" altLang="zh-TW" sz="1600" dirty="0" smtClean="0"/>
              <a:t>授信</a:t>
            </a:r>
            <a:r>
              <a:rPr lang="en-US" altLang="zh-TW" sz="1600" dirty="0" smtClean="0"/>
              <a:t>/ </a:t>
            </a:r>
            <a:r>
              <a:rPr lang="zh-TW" altLang="zh-TW" sz="1600" dirty="0" smtClean="0"/>
              <a:t>進出口</a:t>
            </a:r>
            <a:r>
              <a:rPr lang="en-US" altLang="zh-TW" sz="1600" dirty="0" smtClean="0"/>
              <a:t>/ </a:t>
            </a:r>
            <a:r>
              <a:rPr lang="zh-TW" altLang="zh-TW" sz="1600" dirty="0" smtClean="0"/>
              <a:t>信用卡。</a:t>
            </a:r>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xmlns="" id="{B6F734FD-926B-BE34-A3B9-955B9E5CC0E1}"/>
              </a:ext>
            </a:extLst>
          </p:cNvPr>
          <p:cNvSpPr/>
          <p:nvPr/>
        </p:nvSpPr>
        <p:spPr>
          <a:xfrm>
            <a:off x="397260" y="1196752"/>
            <a:ext cx="946758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pPr lvl="0"/>
            <a:r>
              <a:rPr lang="en-US" altLang="zh-TW" sz="3200" dirty="0" smtClean="0">
                <a:solidFill>
                  <a:schemeClr val="tx1"/>
                </a:solidFill>
                <a:latin typeface="Segoe UI Black" pitchFamily="34" charset="0"/>
                <a:ea typeface="Segoe UI Black" pitchFamily="34" charset="0"/>
              </a:rPr>
              <a:t>14.</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放款中台</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719832" y="1340768"/>
            <a:ext cx="8640960" cy="5909310"/>
          </a:xfrm>
          <a:prstGeom prst="rect">
            <a:avLst/>
          </a:prstGeom>
          <a:noFill/>
        </p:spPr>
        <p:txBody>
          <a:bodyPr wrap="square">
            <a:spAutoFit/>
          </a:bodyPr>
          <a:lstStyle/>
          <a:p>
            <a:pPr marL="342900" indent="-342900">
              <a:lnSpc>
                <a:spcPct val="150000"/>
              </a:lnSpc>
              <a:buFont typeface="Arial" pitchFamily="34" charset="0"/>
              <a:buChar char="•"/>
            </a:pPr>
            <a:r>
              <a:rPr lang="zh-TW" altLang="en-US" b="1" dirty="0" smtClean="0"/>
              <a:t>簡單交易</a:t>
            </a:r>
            <a:endParaRPr lang="en-US" altLang="zh-TW" b="1" dirty="0" smtClean="0"/>
          </a:p>
          <a:p>
            <a:pPr marL="342900" indent="-342900">
              <a:lnSpc>
                <a:spcPct val="150000"/>
              </a:lnSpc>
              <a:buFont typeface="Arial" pitchFamily="34" charset="0"/>
              <a:buChar char="•"/>
            </a:pPr>
            <a:endParaRPr lang="en-US" altLang="zh-TW" b="1" dirty="0" smtClean="0"/>
          </a:p>
          <a:p>
            <a:pPr marL="342900" indent="-342900">
              <a:lnSpc>
                <a:spcPct val="150000"/>
              </a:lnSpc>
              <a:buFont typeface="Arial" pitchFamily="34" charset="0"/>
              <a:buChar char="•"/>
            </a:pPr>
            <a:endParaRPr lang="en-US" altLang="zh-TW" b="1" dirty="0" smtClean="0"/>
          </a:p>
          <a:p>
            <a:pPr marL="342900" indent="-342900">
              <a:lnSpc>
                <a:spcPct val="150000"/>
              </a:lnSpc>
            </a:pPr>
            <a:endParaRPr lang="en-US" altLang="zh-TW" b="1" dirty="0" smtClean="0"/>
          </a:p>
          <a:p>
            <a:pPr marL="342900" indent="-342900">
              <a:lnSpc>
                <a:spcPct val="150000"/>
              </a:lnSpc>
            </a:pPr>
            <a:endParaRPr lang="en-US" altLang="zh-TW" b="1" dirty="0" smtClean="0"/>
          </a:p>
          <a:p>
            <a:pPr marL="342900" indent="-342900">
              <a:lnSpc>
                <a:spcPct val="150000"/>
              </a:lnSpc>
              <a:buFont typeface="Arial" pitchFamily="34" charset="0"/>
              <a:buChar char="•"/>
            </a:pPr>
            <a:r>
              <a:rPr lang="zh-TW" altLang="en-US" b="1" dirty="0" smtClean="0"/>
              <a:t>複雜</a:t>
            </a:r>
            <a:r>
              <a:rPr lang="zh-TW" altLang="zh-TW" b="1" dirty="0" smtClean="0"/>
              <a:t>交易</a:t>
            </a:r>
            <a:endParaRPr lang="en-US" altLang="zh-TW" b="1" dirty="0" smtClean="0"/>
          </a:p>
          <a:p>
            <a:pPr marL="342900" indent="-342900">
              <a:lnSpc>
                <a:spcPct val="150000"/>
              </a:lnSpc>
              <a:buFont typeface="Arial" pitchFamily="34" charset="0"/>
              <a:buChar char="•"/>
            </a:pPr>
            <a:endParaRPr lang="en-US" altLang="zh-TW" b="1" dirty="0" smtClean="0"/>
          </a:p>
          <a:p>
            <a:pPr marL="342900" indent="-342900">
              <a:lnSpc>
                <a:spcPct val="150000"/>
              </a:lnSpc>
            </a:pPr>
            <a:endParaRPr lang="zh-TW" altLang="zh-TW" b="1" dirty="0" smtClean="0"/>
          </a:p>
          <a:p>
            <a:pPr marL="342900" indent="-342900">
              <a:lnSpc>
                <a:spcPct val="150000"/>
              </a:lnSpc>
              <a:buFont typeface="Arial" pitchFamily="34" charset="0"/>
              <a:buChar char="•"/>
            </a:pPr>
            <a:endParaRPr lang="zh-TW" altLang="zh-TW" dirty="0" smtClean="0">
              <a:latin typeface="+mn-ea"/>
            </a:endParaRPr>
          </a:p>
          <a:p>
            <a:pPr marL="342900" lvl="0" indent="-342900">
              <a:lnSpc>
                <a:spcPct val="150000"/>
              </a:lnSpc>
              <a:buFont typeface="+mj-lt"/>
              <a:buAutoNum type="arabicPeriod"/>
            </a:pPr>
            <a:endParaRPr lang="en-US" altLang="zh-TW" dirty="0" smtClean="0">
              <a:latin typeface="+mn-ea"/>
            </a:endParaRPr>
          </a:p>
          <a:p>
            <a:pPr marL="342900" indent="-342900">
              <a:lnSpc>
                <a:spcPct val="150000"/>
              </a:lnSpc>
              <a:buFont typeface="+mj-lt"/>
              <a:buAutoNum type="arabicPeriod" startAt="2"/>
            </a:pPr>
            <a:endParaRPr lang="en-US" altLang="zh-TW" dirty="0" smtClean="0">
              <a:latin typeface="+mn-ea"/>
            </a:endParaRPr>
          </a:p>
          <a:p>
            <a:pPr marL="342900" indent="-342900">
              <a:lnSpc>
                <a:spcPct val="150000"/>
              </a:lnSpc>
              <a:buFont typeface="+mj-lt"/>
              <a:buAutoNum type="arabicPeriod" startAt="2"/>
            </a:pPr>
            <a:endParaRPr lang="en-US" altLang="zh-TW" dirty="0" smtClean="0">
              <a:latin typeface="+mn-ea"/>
            </a:endParaRPr>
          </a:p>
          <a:p>
            <a:pPr marL="342900" indent="-342900">
              <a:lnSpc>
                <a:spcPct val="150000"/>
              </a:lnSpc>
              <a:buFont typeface="+mj-lt"/>
              <a:buAutoNum type="arabicPeriod" startAt="2"/>
            </a:pPr>
            <a:endParaRPr lang="zh-TW" altLang="zh-TW" dirty="0" smtClean="0">
              <a:latin typeface="+mn-ea"/>
            </a:endParaRPr>
          </a:p>
          <a:p>
            <a:pPr marL="342900" indent="-342900">
              <a:lnSpc>
                <a:spcPct val="150000"/>
              </a:lnSpc>
              <a:buFont typeface="+mj-lt"/>
              <a:buAutoNum type="arabicPeriod" startAt="2"/>
            </a:pPr>
            <a:endParaRPr lang="zh-TW" altLang="en-US" b="1" dirty="0" smtClean="0">
              <a:latin typeface="+mn-ea"/>
            </a:endParaRPr>
          </a:p>
        </p:txBody>
      </p:sp>
      <p:sp>
        <p:nvSpPr>
          <p:cNvPr id="8" name="動作按鈕: 返回 7">
            <a:hlinkClick r:id="rId3" action="ppaction://hlinksldjump" highlightClick="1"/>
          </p:cNvPr>
          <p:cNvSpPr/>
          <p:nvPr/>
        </p:nvSpPr>
        <p:spPr>
          <a:xfrm rot="5400000" flipH="1">
            <a:off x="9648824" y="5805264"/>
            <a:ext cx="180000" cy="180000"/>
          </a:xfrm>
          <a:prstGeom prst="actionButtonRetur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2" name="文字方塊 11"/>
          <p:cNvSpPr txBox="1"/>
          <p:nvPr/>
        </p:nvSpPr>
        <p:spPr>
          <a:xfrm>
            <a:off x="1079872" y="3789040"/>
            <a:ext cx="8784976" cy="2308324"/>
          </a:xfrm>
          <a:prstGeom prst="rect">
            <a:avLst/>
          </a:prstGeom>
          <a:noFill/>
        </p:spPr>
        <p:txBody>
          <a:bodyPr wrap="square" rtlCol="0">
            <a:spAutoFit/>
          </a:bodyPr>
          <a:lstStyle/>
          <a:p>
            <a:pPr marL="342900" indent="-342900">
              <a:lnSpc>
                <a:spcPct val="150000"/>
              </a:lnSpc>
              <a:buFont typeface="+mj-lt"/>
              <a:buAutoNum type="arabicPeriod" startAt="9"/>
            </a:pPr>
            <a:r>
              <a:rPr lang="en-US" altLang="zh-TW" sz="1600" dirty="0" smtClean="0"/>
              <a:t>(</a:t>
            </a:r>
            <a:r>
              <a:rPr lang="zh-TW" altLang="zh-TW" sz="1600" dirty="0" smtClean="0"/>
              <a:t>新</a:t>
            </a:r>
            <a:r>
              <a:rPr lang="en-US" altLang="zh-TW" sz="1600" dirty="0" smtClean="0"/>
              <a:t>)E-LOAN</a:t>
            </a:r>
            <a:r>
              <a:rPr lang="zh-TW" altLang="zh-TW" sz="1600" dirty="0" smtClean="0"/>
              <a:t>匯入功能</a:t>
            </a:r>
            <a:r>
              <a:rPr lang="en-US" altLang="zh-TW" sz="1600" dirty="0" smtClean="0"/>
              <a:t>(</a:t>
            </a:r>
            <a:r>
              <a:rPr lang="zh-TW" altLang="zh-TW" sz="1600" dirty="0" smtClean="0"/>
              <a:t>例如</a:t>
            </a:r>
            <a:r>
              <a:rPr lang="en-US" altLang="zh-TW" sz="1600" dirty="0" smtClean="0"/>
              <a:t>:</a:t>
            </a:r>
            <a:r>
              <a:rPr lang="zh-TW" altLang="zh-TW" sz="1600" dirty="0" smtClean="0"/>
              <a:t>整批紓困信貸、分戶貸款</a:t>
            </a:r>
            <a:r>
              <a:rPr lang="en-US" altLang="zh-TW" sz="1600" dirty="0" smtClean="0"/>
              <a:t>)</a:t>
            </a:r>
            <a:r>
              <a:rPr lang="zh-TW" altLang="zh-TW" sz="1600" dirty="0" smtClean="0"/>
              <a:t>。…</a:t>
            </a:r>
          </a:p>
          <a:p>
            <a:pPr marL="342900" indent="-342900">
              <a:lnSpc>
                <a:spcPct val="150000"/>
              </a:lnSpc>
              <a:buFont typeface="+mj-lt"/>
              <a:buAutoNum type="arabicPeriod" startAt="9"/>
            </a:pPr>
            <a:r>
              <a:rPr lang="en-US" altLang="zh-TW" sz="1600" dirty="0" smtClean="0"/>
              <a:t>3302 </a:t>
            </a:r>
            <a:r>
              <a:rPr lang="zh-TW" altLang="zh-TW" sz="1600" dirty="0" smtClean="0"/>
              <a:t>上市股票質借查詢</a:t>
            </a:r>
            <a:r>
              <a:rPr lang="en-US" altLang="zh-TW" sz="1600" dirty="0" smtClean="0"/>
              <a:t>/  3304, 9-35 </a:t>
            </a:r>
            <a:r>
              <a:rPr lang="zh-TW" altLang="zh-TW" sz="1600" dirty="0" smtClean="0"/>
              <a:t>上市股票質借資料維護及淨值資料自動更新</a:t>
            </a:r>
            <a:r>
              <a:rPr lang="en-US" altLang="zh-TW" sz="1600" dirty="0" smtClean="0"/>
              <a:t>(daily)</a:t>
            </a:r>
            <a:r>
              <a:rPr lang="zh-TW" altLang="zh-TW" sz="1600" dirty="0" smtClean="0"/>
              <a:t>。</a:t>
            </a:r>
          </a:p>
          <a:p>
            <a:pPr marL="342900" indent="-342900">
              <a:lnSpc>
                <a:spcPct val="150000"/>
              </a:lnSpc>
              <a:buFont typeface="+mj-lt"/>
              <a:buAutoNum type="arabicPeriod" startAt="9"/>
            </a:pPr>
            <a:r>
              <a:rPr lang="zh-TW" altLang="zh-TW" sz="1600" dirty="0" smtClean="0"/>
              <a:t>應收帳款日終作業傳檔，如：會計檔、聯徵、申報、額度，依檔案屬性傳送總帳、</a:t>
            </a:r>
            <a:r>
              <a:rPr lang="en-US" altLang="zh-TW" sz="1600" dirty="0" smtClean="0"/>
              <a:t>ODP</a:t>
            </a:r>
            <a:r>
              <a:rPr lang="zh-TW" altLang="zh-TW" sz="1600" dirty="0" smtClean="0"/>
              <a:t>系統。</a:t>
            </a:r>
          </a:p>
          <a:p>
            <a:pPr marL="342900" indent="-342900">
              <a:lnSpc>
                <a:spcPct val="150000"/>
              </a:lnSpc>
              <a:buFont typeface="+mj-lt"/>
              <a:buAutoNum type="arabicPeriod" startAt="9"/>
            </a:pPr>
            <a:r>
              <a:rPr lang="zh-TW" altLang="zh-TW" sz="1600" dirty="0" smtClean="0"/>
              <a:t>外幣放款央媒申報欄位。</a:t>
            </a:r>
          </a:p>
          <a:p>
            <a:pPr marL="342900" indent="-342900">
              <a:lnSpc>
                <a:spcPct val="150000"/>
              </a:lnSpc>
              <a:buFont typeface="+mj-lt"/>
              <a:buAutoNum type="arabicPeriod" startAt="9"/>
            </a:pPr>
            <a:r>
              <a:rPr lang="zh-TW" altLang="zh-TW" sz="1600" dirty="0" smtClean="0"/>
              <a:t>批次上傳</a:t>
            </a:r>
            <a:r>
              <a:rPr lang="en-US" altLang="zh-TW" sz="1600" dirty="0" smtClean="0"/>
              <a:t>/</a:t>
            </a:r>
            <a:r>
              <a:rPr lang="zh-TW" altLang="zh-TW" sz="1600" dirty="0" smtClean="0"/>
              <a:t>多筆交易轉換核心交易之控制。</a:t>
            </a:r>
          </a:p>
          <a:p>
            <a:pPr marL="342900" lvl="0" indent="-342900">
              <a:lnSpc>
                <a:spcPct val="150000"/>
              </a:lnSpc>
            </a:pPr>
            <a:endParaRPr lang="zh-TW" altLang="zh-TW" sz="1600" dirty="0" smtClean="0">
              <a:latin typeface="微軟正黑體" pitchFamily="34" charset="-120"/>
              <a:ea typeface="微軟正黑體" pitchFamily="34" charset="-120"/>
            </a:endParaRPr>
          </a:p>
        </p:txBody>
      </p:sp>
      <p:sp>
        <p:nvSpPr>
          <p:cNvPr id="17" name="文字方塊 16"/>
          <p:cNvSpPr txBox="1"/>
          <p:nvPr/>
        </p:nvSpPr>
        <p:spPr>
          <a:xfrm>
            <a:off x="1079872" y="1715324"/>
            <a:ext cx="8280920" cy="1569660"/>
          </a:xfrm>
          <a:prstGeom prst="rect">
            <a:avLst/>
          </a:prstGeom>
          <a:noFill/>
        </p:spPr>
        <p:txBody>
          <a:bodyPr wrap="square" rtlCol="0">
            <a:spAutoFit/>
          </a:bodyPr>
          <a:lstStyle/>
          <a:p>
            <a:pPr marL="342900" lvl="0" indent="-342900">
              <a:lnSpc>
                <a:spcPct val="150000"/>
              </a:lnSpc>
              <a:buFont typeface="+mj-lt"/>
              <a:buAutoNum type="arabicPeriod" startAt="6"/>
            </a:pPr>
            <a:r>
              <a:rPr lang="en-US" altLang="zh-TW" sz="1600" dirty="0" smtClean="0"/>
              <a:t>3307, 9-45  </a:t>
            </a:r>
            <a:r>
              <a:rPr lang="zh-TW" altLang="zh-TW" sz="1600" dirty="0" smtClean="0"/>
              <a:t>國內外基金質借金額查詢</a:t>
            </a:r>
            <a:r>
              <a:rPr lang="en-US" altLang="zh-TW" sz="1600" dirty="0" smtClean="0"/>
              <a:t>/ 3309, 9-39 41 43  </a:t>
            </a:r>
            <a:r>
              <a:rPr lang="zh-TW" altLang="zh-TW" sz="1600" dirty="0" smtClean="0"/>
              <a:t>質借國內外基金資料維護及淨值資料自動更新</a:t>
            </a:r>
            <a:r>
              <a:rPr lang="en-US" altLang="zh-TW" sz="1600" dirty="0" smtClean="0"/>
              <a:t>(daily)</a:t>
            </a:r>
            <a:r>
              <a:rPr lang="zh-TW" altLang="zh-TW" sz="1600" dirty="0" smtClean="0"/>
              <a:t>。</a:t>
            </a:r>
          </a:p>
          <a:p>
            <a:pPr marL="342900" lvl="0" indent="-342900">
              <a:lnSpc>
                <a:spcPct val="150000"/>
              </a:lnSpc>
              <a:buFont typeface="+mj-lt"/>
              <a:buAutoNum type="arabicPeriod" startAt="6"/>
            </a:pPr>
            <a:r>
              <a:rPr lang="en-US" altLang="zh-TW" sz="1600" dirty="0" smtClean="0"/>
              <a:t>9-37 </a:t>
            </a:r>
            <a:r>
              <a:rPr lang="zh-TW" altLang="zh-TW" sz="1600" dirty="0" smtClean="0"/>
              <a:t>海外債擔保建檔與維護及淨值資料自動更新</a:t>
            </a:r>
            <a:r>
              <a:rPr lang="en-US" altLang="zh-TW" sz="1600" dirty="0" smtClean="0"/>
              <a:t>(daily)</a:t>
            </a:r>
            <a:r>
              <a:rPr lang="zh-TW" altLang="zh-TW" sz="1600" dirty="0" smtClean="0"/>
              <a:t>。</a:t>
            </a:r>
          </a:p>
          <a:p>
            <a:pPr marL="342900" lvl="0" indent="-342900">
              <a:lnSpc>
                <a:spcPct val="150000"/>
              </a:lnSpc>
              <a:buFont typeface="+mj-lt"/>
              <a:buAutoNum type="arabicPeriod" startAt="6"/>
            </a:pPr>
            <a:r>
              <a:rPr lang="zh-TW" altLang="zh-TW" sz="1600" dirty="0" smtClean="0"/>
              <a:t>外接資訊：利率</a:t>
            </a:r>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xmlns="" id="{B6F734FD-926B-BE34-A3B9-955B9E5CC0E1}"/>
              </a:ext>
            </a:extLst>
          </p:cNvPr>
          <p:cNvSpPr/>
          <p:nvPr/>
        </p:nvSpPr>
        <p:spPr>
          <a:xfrm>
            <a:off x="397260" y="1196752"/>
            <a:ext cx="946758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pPr lvl="0"/>
            <a:r>
              <a:rPr lang="en-US" altLang="zh-TW" sz="3200" dirty="0" smtClean="0">
                <a:solidFill>
                  <a:schemeClr val="tx1"/>
                </a:solidFill>
                <a:latin typeface="Segoe UI Black" pitchFamily="34" charset="0"/>
                <a:ea typeface="Segoe UI Black" pitchFamily="34" charset="0"/>
              </a:rPr>
              <a:t>14.</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放款中台</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791840" y="1340768"/>
            <a:ext cx="4680520" cy="7571303"/>
          </a:xfrm>
          <a:prstGeom prst="rect">
            <a:avLst/>
          </a:prstGeom>
          <a:noFill/>
        </p:spPr>
        <p:txBody>
          <a:bodyPr wrap="square">
            <a:spAutoFit/>
          </a:bodyPr>
          <a:lstStyle/>
          <a:p>
            <a:pPr>
              <a:lnSpc>
                <a:spcPct val="150000"/>
              </a:lnSpc>
            </a:pPr>
            <a:r>
              <a:rPr lang="en-US" altLang="zh-TW" b="1" dirty="0" smtClean="0">
                <a:solidFill>
                  <a:srgbClr val="C00000"/>
                </a:solidFill>
              </a:rPr>
              <a:t>BRD-SCSB-L2-LN1_</a:t>
            </a:r>
            <a:r>
              <a:rPr lang="zh-TW" altLang="en-US" b="1" dirty="0" smtClean="0">
                <a:solidFill>
                  <a:srgbClr val="C00000"/>
                </a:solidFill>
              </a:rPr>
              <a:t>短中長期放款判斷規則</a:t>
            </a:r>
            <a:endParaRPr lang="en-US" altLang="zh-TW" b="1" dirty="0" smtClean="0">
              <a:solidFill>
                <a:srgbClr val="C00000"/>
              </a:solidFill>
            </a:endParaRPr>
          </a:p>
          <a:p>
            <a:pPr marL="342900" indent="-342900">
              <a:lnSpc>
                <a:spcPct val="150000"/>
              </a:lnSpc>
            </a:pPr>
            <a:r>
              <a:rPr lang="en-US" altLang="zh-TW" b="1" dirty="0" smtClean="0">
                <a:solidFill>
                  <a:srgbClr val="C00000"/>
                </a:solidFill>
              </a:rPr>
              <a:t>L3-LN01 </a:t>
            </a:r>
            <a:r>
              <a:rPr lang="zh-TW" altLang="en-US" b="1" dirty="0" smtClean="0">
                <a:solidFill>
                  <a:srgbClr val="C00000"/>
                </a:solidFill>
              </a:rPr>
              <a:t>回復型房貸</a:t>
            </a:r>
            <a:endParaRPr lang="en-US" altLang="zh-TW" b="1" dirty="0" smtClean="0">
              <a:solidFill>
                <a:srgbClr val="C00000"/>
              </a:solidFill>
            </a:endParaRPr>
          </a:p>
          <a:p>
            <a:pPr marL="342900" indent="-342900">
              <a:lnSpc>
                <a:spcPct val="150000"/>
              </a:lnSpc>
            </a:pPr>
            <a:r>
              <a:rPr lang="en-US" altLang="zh-TW" b="1" dirty="0" smtClean="0">
                <a:solidFill>
                  <a:srgbClr val="C00000"/>
                </a:solidFill>
              </a:rPr>
              <a:t>L3-LN02 </a:t>
            </a:r>
            <a:r>
              <a:rPr lang="zh-TW" altLang="en-US" b="1" dirty="0" smtClean="0">
                <a:solidFill>
                  <a:srgbClr val="C00000"/>
                </a:solidFill>
              </a:rPr>
              <a:t>還款方式</a:t>
            </a:r>
            <a:endParaRPr lang="en-US" altLang="zh-TW" b="1" dirty="0" smtClean="0">
              <a:solidFill>
                <a:srgbClr val="C00000"/>
              </a:solidFill>
            </a:endParaRPr>
          </a:p>
          <a:p>
            <a:pPr marL="342900" indent="-342900">
              <a:lnSpc>
                <a:spcPct val="150000"/>
              </a:lnSpc>
            </a:pPr>
            <a:r>
              <a:rPr lang="en-US" altLang="zh-TW" b="1" dirty="0" smtClean="0">
                <a:solidFill>
                  <a:srgbClr val="C00000"/>
                </a:solidFill>
              </a:rPr>
              <a:t>L3-LN03 </a:t>
            </a:r>
            <a:r>
              <a:rPr lang="zh-TW" altLang="en-US" b="1" dirty="0" smtClean="0">
                <a:solidFill>
                  <a:srgbClr val="C00000"/>
                </a:solidFill>
              </a:rPr>
              <a:t>額度</a:t>
            </a:r>
            <a:endParaRPr lang="en-US" altLang="zh-TW" b="1" dirty="0" smtClean="0">
              <a:solidFill>
                <a:srgbClr val="C00000"/>
              </a:solidFill>
            </a:endParaRPr>
          </a:p>
          <a:p>
            <a:pPr marL="342900" indent="-342900">
              <a:lnSpc>
                <a:spcPct val="150000"/>
              </a:lnSpc>
            </a:pPr>
            <a:r>
              <a:rPr lang="en-US" altLang="zh-TW" b="1" dirty="0" smtClean="0">
                <a:solidFill>
                  <a:srgbClr val="C00000"/>
                </a:solidFill>
              </a:rPr>
              <a:t>L3-LN04 </a:t>
            </a:r>
            <a:r>
              <a:rPr lang="zh-TW" altLang="en-US" b="1" dirty="0" smtClean="0">
                <a:solidFill>
                  <a:srgbClr val="C00000"/>
                </a:solidFill>
              </a:rPr>
              <a:t>抵利型房貸</a:t>
            </a:r>
            <a:endParaRPr lang="en-US" altLang="zh-TW" b="1" dirty="0" smtClean="0">
              <a:solidFill>
                <a:srgbClr val="C00000"/>
              </a:solidFill>
            </a:endParaRPr>
          </a:p>
          <a:p>
            <a:pPr marL="342900" indent="-342900">
              <a:lnSpc>
                <a:spcPct val="150000"/>
              </a:lnSpc>
            </a:pPr>
            <a:r>
              <a:rPr lang="en-US" altLang="zh-TW" b="1" dirty="0" smtClean="0">
                <a:solidFill>
                  <a:srgbClr val="C00000"/>
                </a:solidFill>
              </a:rPr>
              <a:t>L3-LN05 </a:t>
            </a:r>
            <a:r>
              <a:rPr lang="zh-TW" altLang="en-US" b="1" dirty="0" smtClean="0">
                <a:solidFill>
                  <a:srgbClr val="C00000"/>
                </a:solidFill>
              </a:rPr>
              <a:t>實體存單質借</a:t>
            </a:r>
            <a:endParaRPr lang="en-US" altLang="zh-TW" b="1" dirty="0" smtClean="0">
              <a:solidFill>
                <a:srgbClr val="C00000"/>
              </a:solidFill>
            </a:endParaRPr>
          </a:p>
          <a:p>
            <a:pPr marL="342900" indent="-342900">
              <a:lnSpc>
                <a:spcPct val="150000"/>
              </a:lnSpc>
            </a:pPr>
            <a:r>
              <a:rPr lang="en-US" altLang="zh-TW" b="1" dirty="0" smtClean="0">
                <a:solidFill>
                  <a:srgbClr val="C00000"/>
                </a:solidFill>
              </a:rPr>
              <a:t>L3-LN06 </a:t>
            </a:r>
            <a:r>
              <a:rPr lang="zh-TW" altLang="en-US" b="1" dirty="0" smtClean="0">
                <a:solidFill>
                  <a:srgbClr val="C00000"/>
                </a:solidFill>
              </a:rPr>
              <a:t>透支活融</a:t>
            </a:r>
            <a:endParaRPr lang="en-US" altLang="zh-TW" b="1" dirty="0" smtClean="0">
              <a:solidFill>
                <a:srgbClr val="C00000"/>
              </a:solidFill>
            </a:endParaRPr>
          </a:p>
          <a:p>
            <a:pPr marL="342900" indent="-342900">
              <a:lnSpc>
                <a:spcPct val="150000"/>
              </a:lnSpc>
            </a:pPr>
            <a:r>
              <a:rPr lang="en-US" altLang="zh-TW" b="1" dirty="0" smtClean="0">
                <a:solidFill>
                  <a:srgbClr val="C00000"/>
                </a:solidFill>
              </a:rPr>
              <a:t>L3-LN07 </a:t>
            </a:r>
            <a:r>
              <a:rPr lang="zh-TW" altLang="en-US" b="1" dirty="0" smtClean="0">
                <a:solidFill>
                  <a:srgbClr val="C00000"/>
                </a:solidFill>
              </a:rPr>
              <a:t>以房養老</a:t>
            </a:r>
            <a:endParaRPr lang="en-US" altLang="zh-TW" b="1" dirty="0" smtClean="0">
              <a:solidFill>
                <a:srgbClr val="C00000"/>
              </a:solidFill>
            </a:endParaRPr>
          </a:p>
          <a:p>
            <a:pPr marL="342900" indent="-342900">
              <a:lnSpc>
                <a:spcPct val="150000"/>
              </a:lnSpc>
            </a:pPr>
            <a:r>
              <a:rPr lang="en-US" altLang="zh-TW" b="1" dirty="0" smtClean="0">
                <a:solidFill>
                  <a:srgbClr val="C00000"/>
                </a:solidFill>
              </a:rPr>
              <a:t>L3-LN08 </a:t>
            </a:r>
            <a:r>
              <a:rPr lang="zh-TW" altLang="en-US" b="1" dirty="0" smtClean="0">
                <a:solidFill>
                  <a:srgbClr val="C00000"/>
                </a:solidFill>
              </a:rPr>
              <a:t>綜合存款存單質借</a:t>
            </a:r>
            <a:endParaRPr lang="en-US" altLang="zh-TW" b="1" dirty="0" smtClean="0">
              <a:solidFill>
                <a:srgbClr val="C00000"/>
              </a:solidFill>
            </a:endParaRPr>
          </a:p>
          <a:p>
            <a:pPr marL="342900" indent="-342900">
              <a:lnSpc>
                <a:spcPct val="150000"/>
              </a:lnSpc>
            </a:pPr>
            <a:r>
              <a:rPr lang="en-US" altLang="zh-TW" b="1" dirty="0" smtClean="0">
                <a:solidFill>
                  <a:srgbClr val="C00000"/>
                </a:solidFill>
              </a:rPr>
              <a:t>L3-LN09 </a:t>
            </a:r>
            <a:r>
              <a:rPr lang="zh-TW" altLang="en-US" b="1" dirty="0" smtClean="0">
                <a:solidFill>
                  <a:srgbClr val="C00000"/>
                </a:solidFill>
              </a:rPr>
              <a:t>手續費攤銷</a:t>
            </a:r>
            <a:endParaRPr lang="en-US" altLang="zh-TW" b="1" dirty="0" smtClean="0">
              <a:solidFill>
                <a:srgbClr val="C00000"/>
              </a:solidFill>
            </a:endParaRPr>
          </a:p>
          <a:p>
            <a:pPr marL="342900" indent="-342900">
              <a:lnSpc>
                <a:spcPct val="150000"/>
              </a:lnSpc>
            </a:pPr>
            <a:endParaRPr lang="en-US" altLang="zh-TW" b="1" dirty="0" smtClean="0">
              <a:solidFill>
                <a:srgbClr val="C00000"/>
              </a:solidFill>
            </a:endParaRPr>
          </a:p>
          <a:p>
            <a:pPr marL="342900" indent="-342900">
              <a:lnSpc>
                <a:spcPct val="150000"/>
              </a:lnSpc>
            </a:pPr>
            <a:endParaRPr lang="zh-TW" altLang="zh-TW" b="1" dirty="0" smtClean="0">
              <a:solidFill>
                <a:srgbClr val="C00000"/>
              </a:solidFill>
            </a:endParaRPr>
          </a:p>
          <a:p>
            <a:pPr marL="342900" indent="-342900">
              <a:lnSpc>
                <a:spcPct val="150000"/>
              </a:lnSpc>
              <a:buFont typeface="Arial" pitchFamily="34" charset="0"/>
              <a:buChar char="•"/>
            </a:pPr>
            <a:endParaRPr lang="zh-TW" altLang="zh-TW" dirty="0" smtClean="0">
              <a:solidFill>
                <a:srgbClr val="C00000"/>
              </a:solidFill>
              <a:latin typeface="+mn-ea"/>
            </a:endParaRPr>
          </a:p>
          <a:p>
            <a:pPr marL="342900" lvl="0" indent="-342900">
              <a:lnSpc>
                <a:spcPct val="150000"/>
              </a:lnSpc>
              <a:buFont typeface="+mj-lt"/>
              <a:buAutoNum type="arabicPeriod"/>
            </a:pPr>
            <a:endParaRPr lang="en-US" altLang="zh-TW" dirty="0" smtClean="0">
              <a:solidFill>
                <a:srgbClr val="C00000"/>
              </a:solidFill>
              <a:latin typeface="+mn-ea"/>
            </a:endParaRPr>
          </a:p>
          <a:p>
            <a:pPr marL="342900" indent="-342900">
              <a:lnSpc>
                <a:spcPct val="150000"/>
              </a:lnSpc>
              <a:buFont typeface="+mj-lt"/>
              <a:buAutoNum type="arabicPeriod" startAt="2"/>
            </a:pPr>
            <a:endParaRPr lang="en-US" altLang="zh-TW" dirty="0" smtClean="0">
              <a:solidFill>
                <a:srgbClr val="C00000"/>
              </a:solidFill>
              <a:latin typeface="+mn-ea"/>
            </a:endParaRPr>
          </a:p>
          <a:p>
            <a:pPr marL="342900" indent="-342900">
              <a:lnSpc>
                <a:spcPct val="150000"/>
              </a:lnSpc>
              <a:buFont typeface="+mj-lt"/>
              <a:buAutoNum type="arabicPeriod" startAt="2"/>
            </a:pPr>
            <a:endParaRPr lang="en-US" altLang="zh-TW" dirty="0" smtClean="0">
              <a:solidFill>
                <a:srgbClr val="C00000"/>
              </a:solidFill>
              <a:latin typeface="+mn-ea"/>
            </a:endParaRPr>
          </a:p>
          <a:p>
            <a:pPr marL="342900" indent="-342900">
              <a:lnSpc>
                <a:spcPct val="150000"/>
              </a:lnSpc>
              <a:buFont typeface="+mj-lt"/>
              <a:buAutoNum type="arabicPeriod" startAt="2"/>
            </a:pPr>
            <a:endParaRPr lang="zh-TW" altLang="zh-TW" dirty="0" smtClean="0">
              <a:solidFill>
                <a:srgbClr val="C00000"/>
              </a:solidFill>
              <a:latin typeface="+mn-ea"/>
            </a:endParaRPr>
          </a:p>
          <a:p>
            <a:pPr marL="342900" indent="-342900">
              <a:lnSpc>
                <a:spcPct val="150000"/>
              </a:lnSpc>
              <a:buFont typeface="+mj-lt"/>
              <a:buAutoNum type="arabicPeriod" startAt="2"/>
            </a:pPr>
            <a:endParaRPr lang="zh-TW" altLang="en-US" b="1" dirty="0" smtClean="0">
              <a:solidFill>
                <a:srgbClr val="C00000"/>
              </a:solidFill>
              <a:latin typeface="+mn-ea"/>
            </a:endParaRPr>
          </a:p>
        </p:txBody>
      </p:sp>
      <p:sp>
        <p:nvSpPr>
          <p:cNvPr id="8" name="動作按鈕: 返回 7">
            <a:hlinkClick r:id="rId3" action="ppaction://hlinksldjump" highlightClick="1"/>
          </p:cNvPr>
          <p:cNvSpPr/>
          <p:nvPr/>
        </p:nvSpPr>
        <p:spPr>
          <a:xfrm rot="5400000" flipH="1">
            <a:off x="9648824" y="5805264"/>
            <a:ext cx="180000" cy="180000"/>
          </a:xfrm>
          <a:prstGeom prst="actionButtonRetur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xmlns="" id="{7E6B7307-0053-C544-056B-E78979058F78}"/>
              </a:ext>
            </a:extLst>
          </p:cNvPr>
          <p:cNvSpPr txBox="1"/>
          <p:nvPr/>
        </p:nvSpPr>
        <p:spPr>
          <a:xfrm>
            <a:off x="5040312" y="1591047"/>
            <a:ext cx="4680520" cy="923330"/>
          </a:xfrm>
          <a:prstGeom prst="rect">
            <a:avLst/>
          </a:prstGeom>
          <a:noFill/>
        </p:spPr>
        <p:txBody>
          <a:bodyPr wrap="square">
            <a:spAutoFit/>
          </a:bodyPr>
          <a:lstStyle/>
          <a:p>
            <a:pPr marL="342900" indent="-342900">
              <a:lnSpc>
                <a:spcPct val="150000"/>
              </a:lnSpc>
              <a:buFont typeface="+mj-lt"/>
              <a:buAutoNum type="arabicPeriod" startAt="2"/>
            </a:pPr>
            <a:endParaRPr lang="zh-TW" altLang="zh-TW" dirty="0" smtClean="0">
              <a:latin typeface="+mn-ea"/>
            </a:endParaRPr>
          </a:p>
          <a:p>
            <a:pPr marL="342900" indent="-342900">
              <a:lnSpc>
                <a:spcPct val="150000"/>
              </a:lnSpc>
              <a:buFont typeface="+mj-lt"/>
              <a:buAutoNum type="arabicPeriod" startAt="2"/>
            </a:pPr>
            <a:endParaRPr lang="zh-TW" altLang="en-US" b="1" dirty="0" smtClean="0">
              <a:latin typeface="+mn-ea"/>
            </a:endParaRPr>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xmlns="" id="{B6F734FD-926B-BE34-A3B9-955B9E5CC0E1}"/>
              </a:ext>
            </a:extLst>
          </p:cNvPr>
          <p:cNvSpPr/>
          <p:nvPr/>
        </p:nvSpPr>
        <p:spPr>
          <a:xfrm>
            <a:off x="397260" y="1196752"/>
            <a:ext cx="946758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smtClean="0">
                <a:latin typeface="+mn-ea"/>
              </a:rPr>
              <a:t>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pPr lvl="0"/>
            <a:r>
              <a:rPr lang="en-US" altLang="zh-TW" sz="3200" dirty="0" smtClean="0">
                <a:solidFill>
                  <a:schemeClr val="tx1"/>
                </a:solidFill>
                <a:latin typeface="Segoe UI Black" pitchFamily="34" charset="0"/>
                <a:ea typeface="Segoe UI Black" pitchFamily="34" charset="0"/>
              </a:rPr>
              <a:t>14.</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放款中台</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4968304" y="2564904"/>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791840" y="1412776"/>
            <a:ext cx="4680520" cy="7155805"/>
          </a:xfrm>
          <a:prstGeom prst="rect">
            <a:avLst/>
          </a:prstGeom>
          <a:noFill/>
        </p:spPr>
        <p:txBody>
          <a:bodyPr wrap="square">
            <a:spAutoFit/>
          </a:bodyPr>
          <a:lstStyle/>
          <a:p>
            <a:pPr>
              <a:lnSpc>
                <a:spcPct val="150000"/>
              </a:lnSpc>
            </a:pPr>
            <a:r>
              <a:rPr lang="en-US" altLang="zh-TW" b="1" dirty="0" smtClean="0">
                <a:solidFill>
                  <a:srgbClr val="C00000"/>
                </a:solidFill>
              </a:rPr>
              <a:t>L3-LN13 </a:t>
            </a:r>
            <a:r>
              <a:rPr lang="zh-TW" altLang="en-US" b="1" dirty="0" smtClean="0">
                <a:solidFill>
                  <a:srgbClr val="C00000"/>
                </a:solidFill>
              </a:rPr>
              <a:t>出口額度控</a:t>
            </a:r>
            <a:r>
              <a:rPr lang="zh-TW" altLang="en-US" b="1" dirty="0" smtClean="0">
                <a:solidFill>
                  <a:srgbClr val="C00000"/>
                </a:solidFill>
              </a:rPr>
              <a:t>管</a:t>
            </a:r>
            <a:endParaRPr lang="en-US" altLang="zh-TW" b="1" dirty="0" smtClean="0">
              <a:solidFill>
                <a:srgbClr val="C00000"/>
              </a:solidFill>
            </a:endParaRPr>
          </a:p>
          <a:p>
            <a:pPr>
              <a:lnSpc>
                <a:spcPct val="150000"/>
              </a:lnSpc>
            </a:pPr>
            <a:r>
              <a:rPr lang="en-US" altLang="zh-TW" b="1" dirty="0" smtClean="0">
                <a:solidFill>
                  <a:srgbClr val="C00000"/>
                </a:solidFill>
              </a:rPr>
              <a:t>L3-LN12 </a:t>
            </a:r>
            <a:r>
              <a:rPr lang="zh-TW" altLang="en-US" b="1" dirty="0" smtClean="0">
                <a:solidFill>
                  <a:srgbClr val="C00000"/>
                </a:solidFill>
              </a:rPr>
              <a:t>應收帳款即時入扣</a:t>
            </a:r>
            <a:endParaRPr lang="en-US" altLang="zh-TW" b="1" dirty="0" smtClean="0">
              <a:solidFill>
                <a:srgbClr val="C00000"/>
              </a:solidFill>
            </a:endParaRPr>
          </a:p>
          <a:p>
            <a:pPr>
              <a:lnSpc>
                <a:spcPct val="150000"/>
              </a:lnSpc>
            </a:pPr>
            <a:r>
              <a:rPr lang="en-US" altLang="zh-TW" b="1" dirty="0" smtClean="0">
                <a:solidFill>
                  <a:srgbClr val="C00000"/>
                </a:solidFill>
              </a:rPr>
              <a:t>L3-LN11 </a:t>
            </a:r>
            <a:r>
              <a:rPr lang="zh-TW" altLang="en-US" b="1" dirty="0" smtClean="0">
                <a:solidFill>
                  <a:srgbClr val="C00000"/>
                </a:solidFill>
              </a:rPr>
              <a:t>擔保品</a:t>
            </a:r>
          </a:p>
          <a:p>
            <a:pPr>
              <a:lnSpc>
                <a:spcPct val="150000"/>
              </a:lnSpc>
            </a:pPr>
            <a:r>
              <a:rPr lang="en-US" altLang="zh-TW" b="1" dirty="0" smtClean="0">
                <a:solidFill>
                  <a:srgbClr val="C00000"/>
                </a:solidFill>
              </a:rPr>
              <a:t>L3-LN10-Restriction on limit for first use	</a:t>
            </a:r>
            <a:r>
              <a:rPr lang="zh-TW" altLang="en-US" b="1" dirty="0" smtClean="0">
                <a:solidFill>
                  <a:srgbClr val="C00000"/>
                </a:solidFill>
              </a:rPr>
              <a:t> 動撥還款逾催呆</a:t>
            </a:r>
            <a:endParaRPr lang="en-US" altLang="zh-TW" b="1" dirty="0" smtClean="0">
              <a:solidFill>
                <a:srgbClr val="C00000"/>
              </a:solidFill>
            </a:endParaRPr>
          </a:p>
          <a:p>
            <a:pPr>
              <a:lnSpc>
                <a:spcPct val="150000"/>
              </a:lnSpc>
            </a:pPr>
            <a:r>
              <a:rPr lang="en-US" altLang="zh-TW" b="1" dirty="0" smtClean="0">
                <a:solidFill>
                  <a:srgbClr val="C00000"/>
                </a:solidFill>
              </a:rPr>
              <a:t>L3-LN18-</a:t>
            </a:r>
            <a:r>
              <a:rPr lang="zh-TW" altLang="en-US" b="1" dirty="0" smtClean="0">
                <a:solidFill>
                  <a:srgbClr val="C00000"/>
                </a:solidFill>
              </a:rPr>
              <a:t>外圍系統匯入建立額度及動撥</a:t>
            </a:r>
            <a:endParaRPr lang="en-US" altLang="zh-TW" b="1" dirty="0" smtClean="0">
              <a:solidFill>
                <a:srgbClr val="C00000"/>
              </a:solidFill>
            </a:endParaRPr>
          </a:p>
          <a:p>
            <a:pPr marL="342900" indent="-342900">
              <a:lnSpc>
                <a:spcPct val="150000"/>
              </a:lnSpc>
            </a:pPr>
            <a:r>
              <a:rPr lang="en-US" altLang="zh-TW" b="1" dirty="0" smtClean="0">
                <a:solidFill>
                  <a:srgbClr val="C00000"/>
                </a:solidFill>
              </a:rPr>
              <a:t>LN-LN14 SMEG_FUND </a:t>
            </a:r>
            <a:r>
              <a:rPr lang="zh-TW" altLang="en-US" b="1" dirty="0" smtClean="0">
                <a:solidFill>
                  <a:srgbClr val="C00000"/>
                </a:solidFill>
              </a:rPr>
              <a:t>信保</a:t>
            </a:r>
            <a:endParaRPr lang="zh-TW" altLang="zh-TW" b="1" dirty="0" smtClean="0">
              <a:solidFill>
                <a:srgbClr val="C00000"/>
              </a:solidFill>
            </a:endParaRPr>
          </a:p>
          <a:p>
            <a:pPr marL="342900" indent="-342900">
              <a:lnSpc>
                <a:spcPct val="150000"/>
              </a:lnSpc>
            </a:pPr>
            <a:r>
              <a:rPr lang="en-US" altLang="zh-TW" b="1" dirty="0" smtClean="0">
                <a:solidFill>
                  <a:srgbClr val="C00000"/>
                </a:solidFill>
              </a:rPr>
              <a:t>L3-LN19 LOCAL LC </a:t>
            </a:r>
            <a:r>
              <a:rPr lang="zh-TW" altLang="en-US" b="1" dirty="0" smtClean="0">
                <a:solidFill>
                  <a:srgbClr val="C00000"/>
                </a:solidFill>
              </a:rPr>
              <a:t>國內信用狀</a:t>
            </a:r>
            <a:endParaRPr lang="zh-TW" altLang="zh-TW" dirty="0" smtClean="0">
              <a:solidFill>
                <a:srgbClr val="C00000"/>
              </a:solidFill>
              <a:latin typeface="+mn-ea"/>
            </a:endParaRPr>
          </a:p>
          <a:p>
            <a:pPr marL="342900" lvl="0" indent="-342900">
              <a:lnSpc>
                <a:spcPct val="150000"/>
              </a:lnSpc>
            </a:pPr>
            <a:r>
              <a:rPr lang="en-US" altLang="zh-TW" b="1" dirty="0" smtClean="0">
                <a:solidFill>
                  <a:srgbClr val="C00000"/>
                </a:solidFill>
              </a:rPr>
              <a:t>L3-LN16 </a:t>
            </a:r>
            <a:r>
              <a:rPr lang="zh-TW" altLang="en-US" b="1" dirty="0" smtClean="0">
                <a:solidFill>
                  <a:srgbClr val="C00000"/>
                </a:solidFill>
              </a:rPr>
              <a:t>政策性貸款</a:t>
            </a:r>
            <a:r>
              <a:rPr lang="en-US" altLang="zh-TW" b="1" dirty="0" smtClean="0">
                <a:solidFill>
                  <a:srgbClr val="C00000"/>
                </a:solidFill>
              </a:rPr>
              <a:t>(</a:t>
            </a:r>
            <a:r>
              <a:rPr lang="zh-TW" altLang="en-US" b="1" dirty="0" smtClean="0">
                <a:solidFill>
                  <a:srgbClr val="C00000"/>
                </a:solidFill>
              </a:rPr>
              <a:t>個企金</a:t>
            </a:r>
            <a:r>
              <a:rPr lang="en-US" altLang="zh-TW" b="1" dirty="0" smtClean="0">
                <a:solidFill>
                  <a:srgbClr val="C00000"/>
                </a:solidFill>
              </a:rPr>
              <a:t>)</a:t>
            </a:r>
            <a:endParaRPr lang="en-US" altLang="zh-TW" dirty="0" smtClean="0">
              <a:solidFill>
                <a:srgbClr val="C00000"/>
              </a:solidFill>
              <a:latin typeface="+mn-ea"/>
            </a:endParaRPr>
          </a:p>
          <a:p>
            <a:pPr marL="342900" indent="-342900">
              <a:lnSpc>
                <a:spcPct val="150000"/>
              </a:lnSpc>
            </a:pPr>
            <a:r>
              <a:rPr lang="en-US" altLang="zh-TW" b="1" dirty="0" smtClean="0">
                <a:solidFill>
                  <a:srgbClr val="C00000"/>
                </a:solidFill>
              </a:rPr>
              <a:t>L3-LN15 </a:t>
            </a:r>
            <a:r>
              <a:rPr lang="zh-TW" altLang="en-US" b="1" dirty="0" smtClean="0">
                <a:solidFill>
                  <a:srgbClr val="C00000"/>
                </a:solidFill>
              </a:rPr>
              <a:t>電子關稅</a:t>
            </a:r>
            <a:r>
              <a:rPr lang="zh-TW" altLang="en-US" b="1" dirty="0" smtClean="0">
                <a:solidFill>
                  <a:srgbClr val="C00000"/>
                </a:solidFill>
              </a:rPr>
              <a:t>保證</a:t>
            </a:r>
            <a:endParaRPr lang="en-US" altLang="zh-TW" dirty="0" smtClean="0">
              <a:solidFill>
                <a:srgbClr val="C00000"/>
              </a:solidFill>
              <a:latin typeface="+mn-ea"/>
            </a:endParaRPr>
          </a:p>
          <a:p>
            <a:pPr marL="342900" indent="-342900">
              <a:lnSpc>
                <a:spcPct val="150000"/>
              </a:lnSpc>
            </a:pPr>
            <a:endParaRPr lang="zh-TW" altLang="zh-TW" b="1" dirty="0" smtClean="0">
              <a:solidFill>
                <a:srgbClr val="C00000"/>
              </a:solidFill>
            </a:endParaRPr>
          </a:p>
          <a:p>
            <a:pPr marL="342900" indent="-342900">
              <a:lnSpc>
                <a:spcPct val="150000"/>
              </a:lnSpc>
              <a:buFont typeface="Arial" pitchFamily="34" charset="0"/>
              <a:buChar char="•"/>
            </a:pPr>
            <a:endParaRPr lang="zh-TW" altLang="zh-TW" dirty="0" smtClean="0">
              <a:solidFill>
                <a:srgbClr val="C00000"/>
              </a:solidFill>
              <a:latin typeface="+mn-ea"/>
            </a:endParaRPr>
          </a:p>
          <a:p>
            <a:pPr marL="342900" lvl="0" indent="-342900">
              <a:lnSpc>
                <a:spcPct val="150000"/>
              </a:lnSpc>
              <a:buFont typeface="+mj-lt"/>
              <a:buAutoNum type="arabicPeriod"/>
            </a:pPr>
            <a:endParaRPr lang="en-US" altLang="zh-TW" dirty="0" smtClean="0">
              <a:solidFill>
                <a:srgbClr val="C00000"/>
              </a:solidFill>
              <a:latin typeface="+mn-ea"/>
            </a:endParaRPr>
          </a:p>
          <a:p>
            <a:pPr marL="342900" indent="-342900">
              <a:lnSpc>
                <a:spcPct val="150000"/>
              </a:lnSpc>
              <a:buFont typeface="+mj-lt"/>
              <a:buAutoNum type="arabicPeriod" startAt="2"/>
            </a:pPr>
            <a:endParaRPr lang="en-US" altLang="zh-TW" dirty="0" smtClean="0">
              <a:solidFill>
                <a:srgbClr val="C00000"/>
              </a:solidFill>
              <a:latin typeface="+mn-ea"/>
            </a:endParaRPr>
          </a:p>
          <a:p>
            <a:pPr marL="342900" indent="-342900">
              <a:lnSpc>
                <a:spcPct val="150000"/>
              </a:lnSpc>
              <a:buFont typeface="+mj-lt"/>
              <a:buAutoNum type="arabicPeriod" startAt="2"/>
            </a:pPr>
            <a:endParaRPr lang="en-US" altLang="zh-TW" dirty="0" smtClean="0">
              <a:solidFill>
                <a:srgbClr val="C00000"/>
              </a:solidFill>
              <a:latin typeface="+mn-ea"/>
            </a:endParaRPr>
          </a:p>
          <a:p>
            <a:pPr marL="342900" indent="-342900">
              <a:lnSpc>
                <a:spcPct val="150000"/>
              </a:lnSpc>
              <a:buFont typeface="+mj-lt"/>
              <a:buAutoNum type="arabicPeriod" startAt="2"/>
            </a:pPr>
            <a:endParaRPr lang="zh-TW" altLang="zh-TW" dirty="0" smtClean="0">
              <a:solidFill>
                <a:srgbClr val="C00000"/>
              </a:solidFill>
              <a:latin typeface="+mn-ea"/>
            </a:endParaRPr>
          </a:p>
          <a:p>
            <a:pPr marL="342900" indent="-342900">
              <a:lnSpc>
                <a:spcPct val="150000"/>
              </a:lnSpc>
              <a:buFont typeface="+mj-lt"/>
              <a:buAutoNum type="arabicPeriod" startAt="2"/>
            </a:pPr>
            <a:endParaRPr lang="zh-TW" altLang="en-US" b="1" dirty="0" smtClean="0">
              <a:solidFill>
                <a:srgbClr val="C00000"/>
              </a:solidFill>
              <a:latin typeface="+mn-ea"/>
            </a:endParaRPr>
          </a:p>
        </p:txBody>
      </p:sp>
      <p:sp>
        <p:nvSpPr>
          <p:cNvPr id="8" name="動作按鈕: 返回 7">
            <a:hlinkClick r:id="rId3" action="ppaction://hlinksldjump" highlightClick="1"/>
          </p:cNvPr>
          <p:cNvSpPr/>
          <p:nvPr/>
        </p:nvSpPr>
        <p:spPr>
          <a:xfrm rot="5400000" flipH="1">
            <a:off x="9648824" y="5805264"/>
            <a:ext cx="180000" cy="180000"/>
          </a:xfrm>
          <a:prstGeom prst="actionButtonRetur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xmlns="" id="{7E6B7307-0053-C544-056B-E78979058F78}"/>
              </a:ext>
            </a:extLst>
          </p:cNvPr>
          <p:cNvSpPr txBox="1"/>
          <p:nvPr/>
        </p:nvSpPr>
        <p:spPr>
          <a:xfrm>
            <a:off x="5040312" y="1591047"/>
            <a:ext cx="4680520" cy="923330"/>
          </a:xfrm>
          <a:prstGeom prst="rect">
            <a:avLst/>
          </a:prstGeom>
          <a:noFill/>
        </p:spPr>
        <p:txBody>
          <a:bodyPr wrap="square">
            <a:spAutoFit/>
          </a:bodyPr>
          <a:lstStyle/>
          <a:p>
            <a:pPr marL="342900" indent="-342900">
              <a:lnSpc>
                <a:spcPct val="150000"/>
              </a:lnSpc>
              <a:buFont typeface="+mj-lt"/>
              <a:buAutoNum type="arabicPeriod" startAt="2"/>
            </a:pPr>
            <a:endParaRPr lang="zh-TW" altLang="zh-TW" dirty="0" smtClean="0">
              <a:latin typeface="+mn-ea"/>
            </a:endParaRPr>
          </a:p>
          <a:p>
            <a:pPr marL="342900" indent="-342900">
              <a:lnSpc>
                <a:spcPct val="150000"/>
              </a:lnSpc>
              <a:buFont typeface="+mj-lt"/>
              <a:buAutoNum type="arabicPeriod" startAt="2"/>
            </a:pPr>
            <a:endParaRPr lang="zh-TW" altLang="en-US" b="1" dirty="0" smtClean="0">
              <a:latin typeface="+mn-ea"/>
            </a:endParaRPr>
          </a:p>
        </p:txBody>
      </p:sp>
      <p:sp>
        <p:nvSpPr>
          <p:cNvPr id="13" name="矩形 12"/>
          <p:cNvSpPr/>
          <p:nvPr/>
        </p:nvSpPr>
        <p:spPr>
          <a:xfrm>
            <a:off x="5472360" y="1412776"/>
            <a:ext cx="5038725" cy="1703030"/>
          </a:xfrm>
          <a:prstGeom prst="rect">
            <a:avLst/>
          </a:prstGeom>
        </p:spPr>
        <p:txBody>
          <a:bodyPr>
            <a:spAutoFit/>
          </a:bodyPr>
          <a:lstStyle/>
          <a:p>
            <a:pPr marL="342900" indent="-342900">
              <a:lnSpc>
                <a:spcPct val="150000"/>
              </a:lnSpc>
            </a:pPr>
            <a:r>
              <a:rPr lang="en-US" altLang="zh-TW" b="1" dirty="0" smtClean="0">
                <a:solidFill>
                  <a:srgbClr val="C00000"/>
                </a:solidFill>
              </a:rPr>
              <a:t>L3-LN17 </a:t>
            </a:r>
            <a:r>
              <a:rPr lang="zh-TW" altLang="en-US" b="1" dirty="0" smtClean="0">
                <a:solidFill>
                  <a:srgbClr val="C00000"/>
                </a:solidFill>
              </a:rPr>
              <a:t>陸台商授信限額</a:t>
            </a:r>
            <a:endParaRPr lang="en-US" altLang="zh-TW" b="1" dirty="0" smtClean="0">
              <a:solidFill>
                <a:srgbClr val="C00000"/>
              </a:solidFill>
            </a:endParaRPr>
          </a:p>
          <a:p>
            <a:pPr>
              <a:lnSpc>
                <a:spcPct val="150000"/>
              </a:lnSpc>
            </a:pPr>
            <a:r>
              <a:rPr lang="en-US" altLang="zh-TW" b="1" dirty="0" smtClean="0">
                <a:solidFill>
                  <a:srgbClr val="C00000"/>
                </a:solidFill>
              </a:rPr>
              <a:t>L3-LN20 </a:t>
            </a:r>
            <a:r>
              <a:rPr lang="zh-TW" altLang="en-US" b="1" dirty="0" smtClean="0">
                <a:solidFill>
                  <a:srgbClr val="C00000"/>
                </a:solidFill>
              </a:rPr>
              <a:t>外銷放款</a:t>
            </a:r>
            <a:endParaRPr lang="en-US" altLang="zh-TW" b="1" dirty="0" smtClean="0">
              <a:solidFill>
                <a:srgbClr val="C00000"/>
              </a:solidFill>
            </a:endParaRPr>
          </a:p>
          <a:p>
            <a:pPr marL="342900" indent="-342900">
              <a:lnSpc>
                <a:spcPct val="150000"/>
              </a:lnSpc>
            </a:pPr>
            <a:r>
              <a:rPr lang="en-US" altLang="zh-TW" b="1" dirty="0" smtClean="0">
                <a:solidFill>
                  <a:srgbClr val="C00000"/>
                </a:solidFill>
              </a:rPr>
              <a:t>L3-LN21 </a:t>
            </a:r>
            <a:r>
              <a:rPr lang="zh-TW" altLang="en-US" b="1" dirty="0" smtClean="0">
                <a:solidFill>
                  <a:srgbClr val="C00000"/>
                </a:solidFill>
              </a:rPr>
              <a:t>預購</a:t>
            </a:r>
            <a:r>
              <a:rPr lang="en-US" altLang="zh-TW" b="1" dirty="0" smtClean="0">
                <a:solidFill>
                  <a:srgbClr val="C00000"/>
                </a:solidFill>
              </a:rPr>
              <a:t>(</a:t>
            </a:r>
            <a:r>
              <a:rPr lang="zh-TW" altLang="en-US" b="1" dirty="0" smtClean="0">
                <a:solidFill>
                  <a:srgbClr val="C00000"/>
                </a:solidFill>
              </a:rPr>
              <a:t>售</a:t>
            </a:r>
            <a:r>
              <a:rPr lang="en-US" altLang="zh-TW" b="1" dirty="0" smtClean="0">
                <a:solidFill>
                  <a:srgbClr val="C00000"/>
                </a:solidFill>
              </a:rPr>
              <a:t>)</a:t>
            </a:r>
            <a:r>
              <a:rPr lang="zh-TW" altLang="en-US" b="1" dirty="0" smtClean="0">
                <a:solidFill>
                  <a:srgbClr val="C00000"/>
                </a:solidFill>
              </a:rPr>
              <a:t>遠匯及匯率選擇權</a:t>
            </a:r>
            <a:endParaRPr lang="en-US" altLang="zh-TW" b="1" dirty="0" smtClean="0">
              <a:solidFill>
                <a:srgbClr val="C00000"/>
              </a:solidFill>
            </a:endParaRPr>
          </a:p>
          <a:p>
            <a:pPr marL="342900" indent="-342900">
              <a:lnSpc>
                <a:spcPct val="150000"/>
              </a:lnSpc>
            </a:pPr>
            <a:endParaRPr lang="en-US" altLang="zh-TW" b="1" dirty="0" smtClean="0">
              <a:solidFill>
                <a:srgbClr val="C00000"/>
              </a:solidFill>
            </a:endParaRPr>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我們可以將信用</a:t>
            </a:r>
            <a:r>
              <a:rPr lang="zh-TW" altLang="en-US" sz="1800" b="1" dirty="0" smtClean="0">
                <a:latin typeface="+mn-ea"/>
              </a:rPr>
              <a:t>卡</a:t>
            </a:r>
            <a:r>
              <a:rPr lang="zh-TW" altLang="en-US" sz="1800" dirty="0" smtClean="0">
                <a:latin typeface="+mn-ea"/>
              </a:rPr>
              <a:t>相關資料存在一個檔案中，將這些檔案中的文字進行詞向量的轉換，把文字轉成數字向量存在向量資料庫中，透過檢索器在向量資料庫搜尋與用戶問題最接近的資訊，透過生成器，生成最合適的答案回覆用戶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pPr lvl="0"/>
            <a:r>
              <a:rPr lang="en-US" altLang="zh-TW" sz="3200" dirty="0" smtClean="0">
                <a:solidFill>
                  <a:schemeClr val="tx1"/>
                </a:solidFill>
                <a:latin typeface="Segoe UI Black" pitchFamily="34" charset="0"/>
                <a:ea typeface="Segoe UI Black" pitchFamily="34" charset="0"/>
              </a:rPr>
              <a:t>15.</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外匯中台</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791840" y="1412776"/>
            <a:ext cx="8640960" cy="5493812"/>
          </a:xfrm>
          <a:prstGeom prst="rect">
            <a:avLst/>
          </a:prstGeom>
          <a:noFill/>
        </p:spPr>
        <p:txBody>
          <a:bodyPr wrap="square">
            <a:spAutoFit/>
          </a:bodyPr>
          <a:lstStyle/>
          <a:p>
            <a:pPr>
              <a:lnSpc>
                <a:spcPct val="150000"/>
              </a:lnSpc>
            </a:pPr>
            <a:r>
              <a:rPr lang="zh-TW" altLang="zh-TW" dirty="0" smtClean="0">
                <a:latin typeface="+mn-ea"/>
              </a:rPr>
              <a:t>依據核心析離高階差異分析結果，界定不適合於新核心客製化的功能，由業務中台提供。依功能區分為簡單查詢、複雜查詢、簡單交易、複雜交易四類，作為未來評估人力時程的依據。</a:t>
            </a:r>
            <a:endParaRPr lang="en-US" altLang="zh-TW" dirty="0" smtClean="0">
              <a:latin typeface="+mn-ea"/>
            </a:endParaRPr>
          </a:p>
          <a:p>
            <a:pPr>
              <a:lnSpc>
                <a:spcPct val="150000"/>
              </a:lnSpc>
            </a:pPr>
            <a:endParaRPr lang="en-US" altLang="zh-TW" dirty="0" smtClean="0">
              <a:latin typeface="+mn-ea"/>
            </a:endParaRPr>
          </a:p>
          <a:p>
            <a:pPr marL="342900" indent="-342900">
              <a:lnSpc>
                <a:spcPct val="150000"/>
              </a:lnSpc>
              <a:buFont typeface="Arial" pitchFamily="34" charset="0"/>
              <a:buChar char="•"/>
            </a:pPr>
            <a:r>
              <a:rPr lang="zh-TW" altLang="en-US" b="1" dirty="0" smtClean="0">
                <a:latin typeface="+mn-ea"/>
              </a:rPr>
              <a:t>簡單查詢</a:t>
            </a:r>
            <a:endParaRPr lang="en-US" altLang="zh-TW" b="1" dirty="0" smtClean="0">
              <a:latin typeface="+mn-ea"/>
            </a:endParaRPr>
          </a:p>
          <a:p>
            <a:pPr marL="342900" indent="-342900">
              <a:lnSpc>
                <a:spcPct val="150000"/>
              </a:lnSpc>
              <a:buFont typeface="Arial" pitchFamily="34" charset="0"/>
              <a:buChar char="•"/>
            </a:pPr>
            <a:endParaRPr lang="en-US" altLang="zh-TW" b="1" dirty="0" smtClean="0">
              <a:latin typeface="+mn-ea"/>
            </a:endParaRPr>
          </a:p>
          <a:p>
            <a:pPr marL="342900" indent="-342900">
              <a:lnSpc>
                <a:spcPct val="150000"/>
              </a:lnSpc>
              <a:buFont typeface="Arial" pitchFamily="34" charset="0"/>
              <a:buChar char="•"/>
            </a:pPr>
            <a:r>
              <a:rPr lang="zh-TW" altLang="en-US" b="1" dirty="0" smtClean="0">
                <a:latin typeface="+mn-ea"/>
              </a:rPr>
              <a:t>複雜查詢</a:t>
            </a:r>
            <a:endParaRPr lang="zh-TW" altLang="zh-TW" b="1" dirty="0" smtClean="0">
              <a:latin typeface="+mn-ea"/>
            </a:endParaRPr>
          </a:p>
          <a:p>
            <a:pPr marL="342900" indent="-342900">
              <a:lnSpc>
                <a:spcPct val="150000"/>
              </a:lnSpc>
              <a:buFont typeface="+mj-lt"/>
              <a:buAutoNum type="arabicPeriod"/>
            </a:pPr>
            <a:endParaRPr lang="zh-TW" altLang="zh-TW" dirty="0" smtClean="0">
              <a:latin typeface="+mn-ea"/>
            </a:endParaRPr>
          </a:p>
          <a:p>
            <a:pPr marL="342900" lvl="0" indent="-342900">
              <a:lnSpc>
                <a:spcPct val="150000"/>
              </a:lnSpc>
              <a:buFont typeface="+mj-lt"/>
              <a:buAutoNum type="arabicPeriod"/>
            </a:pPr>
            <a:endParaRPr lang="en-US" altLang="zh-TW" dirty="0" smtClean="0">
              <a:latin typeface="+mn-ea"/>
            </a:endParaRPr>
          </a:p>
          <a:p>
            <a:pPr marL="342900" indent="-342900">
              <a:lnSpc>
                <a:spcPct val="150000"/>
              </a:lnSpc>
              <a:buFont typeface="+mj-lt"/>
              <a:buAutoNum type="arabicPeriod" startAt="2"/>
            </a:pPr>
            <a:endParaRPr lang="en-US" altLang="zh-TW" dirty="0" smtClean="0">
              <a:latin typeface="+mn-ea"/>
            </a:endParaRPr>
          </a:p>
          <a:p>
            <a:pPr marL="342900" indent="-342900">
              <a:lnSpc>
                <a:spcPct val="150000"/>
              </a:lnSpc>
              <a:buFont typeface="+mj-lt"/>
              <a:buAutoNum type="arabicPeriod" startAt="2"/>
            </a:pPr>
            <a:endParaRPr lang="en-US" altLang="zh-TW" dirty="0" smtClean="0">
              <a:latin typeface="+mn-ea"/>
            </a:endParaRPr>
          </a:p>
          <a:p>
            <a:pPr marL="342900" indent="-342900">
              <a:lnSpc>
                <a:spcPct val="150000"/>
              </a:lnSpc>
              <a:buFont typeface="+mj-lt"/>
              <a:buAutoNum type="arabicPeriod" startAt="2"/>
            </a:pPr>
            <a:endParaRPr lang="zh-TW" altLang="zh-TW" dirty="0" smtClean="0">
              <a:latin typeface="+mn-ea"/>
            </a:endParaRPr>
          </a:p>
          <a:p>
            <a:pPr marL="342900" indent="-342900">
              <a:lnSpc>
                <a:spcPct val="150000"/>
              </a:lnSpc>
              <a:buFont typeface="+mj-lt"/>
              <a:buAutoNum type="arabicPeriod" startAt="2"/>
            </a:pPr>
            <a:endParaRPr lang="zh-TW" altLang="en-US" b="1" dirty="0" smtClean="0">
              <a:latin typeface="+mn-ea"/>
            </a:endParaRPr>
          </a:p>
        </p:txBody>
      </p:sp>
      <p:sp>
        <p:nvSpPr>
          <p:cNvPr id="9" name="文字方塊 8">
            <a:extLst>
              <a:ext uri="{FF2B5EF4-FFF2-40B4-BE49-F238E27FC236}">
                <a16:creationId xmlns:a16="http://schemas.microsoft.com/office/drawing/2014/main" xmlns="" id="{7E6B7307-0053-C544-056B-E78979058F78}"/>
              </a:ext>
            </a:extLst>
          </p:cNvPr>
          <p:cNvSpPr txBox="1"/>
          <p:nvPr/>
        </p:nvSpPr>
        <p:spPr>
          <a:xfrm>
            <a:off x="935856" y="2679303"/>
            <a:ext cx="7992888" cy="461665"/>
          </a:xfrm>
          <a:prstGeom prst="rect">
            <a:avLst/>
          </a:prstGeom>
          <a:noFill/>
        </p:spPr>
        <p:txBody>
          <a:bodyPr wrap="square">
            <a:spAutoFit/>
          </a:bodyPr>
          <a:lstStyle/>
          <a:p>
            <a:pPr marL="342900" indent="-342900">
              <a:lnSpc>
                <a:spcPct val="150000"/>
              </a:lnSpc>
              <a:buFont typeface="Wingdings" pitchFamily="2" charset="2"/>
              <a:buChar char="Ø"/>
            </a:pPr>
            <a:r>
              <a:rPr lang="zh-TW" altLang="en-US" sz="1600" u="sng" dirty="0" smtClean="0"/>
              <a:t>註：交易／查詢預估涉及業務</a:t>
            </a:r>
            <a:r>
              <a:rPr lang="en-US" altLang="zh-TW" sz="1600" u="sng" dirty="0" smtClean="0"/>
              <a:t>table</a:t>
            </a:r>
            <a:r>
              <a:rPr lang="zh-TW" altLang="en-US" sz="1600" u="sng" dirty="0" smtClean="0"/>
              <a:t>數量少於</a:t>
            </a:r>
            <a:r>
              <a:rPr lang="en-US" altLang="zh-TW" sz="1600" u="sng" dirty="0" smtClean="0"/>
              <a:t>5</a:t>
            </a:r>
            <a:r>
              <a:rPr lang="zh-TW" altLang="en-US" sz="1600" u="sng" dirty="0" smtClean="0"/>
              <a:t>定義為簡單，否則定義為複雜。</a:t>
            </a:r>
          </a:p>
        </p:txBody>
      </p:sp>
      <p:sp>
        <p:nvSpPr>
          <p:cNvPr id="13" name="文字方塊 12"/>
          <p:cNvSpPr txBox="1"/>
          <p:nvPr/>
        </p:nvSpPr>
        <p:spPr>
          <a:xfrm>
            <a:off x="1295896" y="3501008"/>
            <a:ext cx="4896544" cy="416396"/>
          </a:xfrm>
          <a:prstGeom prst="rect">
            <a:avLst/>
          </a:prstGeom>
          <a:noFill/>
        </p:spPr>
        <p:txBody>
          <a:bodyPr wrap="square" rtlCol="0">
            <a:spAutoFit/>
          </a:bodyPr>
          <a:lstStyle/>
          <a:p>
            <a:pPr marL="342900" indent="-342900">
              <a:lnSpc>
                <a:spcPct val="150000"/>
              </a:lnSpc>
            </a:pPr>
            <a:r>
              <a:rPr lang="zh-TW" altLang="en-US" sz="1600" dirty="0" smtClean="0">
                <a:latin typeface="微軟正黑體" pitchFamily="34" charset="-120"/>
                <a:ea typeface="微軟正黑體" pitchFamily="34" charset="-120"/>
              </a:rPr>
              <a:t>無</a:t>
            </a:r>
            <a:endParaRPr lang="zh-TW" altLang="zh-TW" sz="1600" dirty="0" smtClean="0">
              <a:latin typeface="微軟正黑體" pitchFamily="34" charset="-120"/>
              <a:ea typeface="微軟正黑體" pitchFamily="34" charset="-120"/>
            </a:endParaRPr>
          </a:p>
        </p:txBody>
      </p:sp>
      <p:sp>
        <p:nvSpPr>
          <p:cNvPr id="12" name="文字方塊 11"/>
          <p:cNvSpPr txBox="1"/>
          <p:nvPr/>
        </p:nvSpPr>
        <p:spPr>
          <a:xfrm>
            <a:off x="1295896" y="4365104"/>
            <a:ext cx="7992888" cy="1615827"/>
          </a:xfrm>
          <a:prstGeom prst="rect">
            <a:avLst/>
          </a:prstGeom>
          <a:noFill/>
        </p:spPr>
        <p:txBody>
          <a:bodyPr wrap="square" rtlCol="0">
            <a:spAutoFit/>
          </a:bodyPr>
          <a:lstStyle/>
          <a:p>
            <a:pPr marL="342900" lvl="0" indent="-342900">
              <a:lnSpc>
                <a:spcPct val="150000"/>
              </a:lnSpc>
              <a:buFont typeface="+mj-lt"/>
              <a:buAutoNum type="arabicPeriod"/>
            </a:pPr>
            <a:r>
              <a:rPr lang="zh-TW" altLang="zh-TW" sz="1600" dirty="0" smtClean="0"/>
              <a:t>各項進出口產品的相關查詢</a:t>
            </a:r>
            <a:r>
              <a:rPr lang="en-US" altLang="zh-TW" sz="1600" dirty="0" smtClean="0"/>
              <a:t>(</a:t>
            </a:r>
            <a:r>
              <a:rPr lang="en-US" altLang="zh-TW" sz="1600" dirty="0" err="1" smtClean="0"/>
              <a:t>eg</a:t>
            </a:r>
            <a:r>
              <a:rPr lang="en-US" altLang="zh-TW" sz="1600" dirty="0" smtClean="0"/>
              <a:t>.</a:t>
            </a:r>
            <a:r>
              <a:rPr lang="zh-TW" altLang="zh-TW" sz="1600" dirty="0" smtClean="0"/>
              <a:t>主檔查詢、交易明細查詢</a:t>
            </a:r>
            <a:r>
              <a:rPr lang="en-US" altLang="zh-TW" sz="1600" dirty="0" smtClean="0"/>
              <a:t>)</a:t>
            </a:r>
            <a:r>
              <a:rPr lang="zh-TW" altLang="zh-TW" sz="1600" dirty="0" smtClean="0"/>
              <a:t>，如</a:t>
            </a:r>
            <a:r>
              <a:rPr lang="en-US" altLang="zh-TW" sz="1600" dirty="0" smtClean="0"/>
              <a:t>TRANSACT</a:t>
            </a:r>
            <a:r>
              <a:rPr lang="zh-TW" altLang="zh-TW" sz="1600" dirty="0" smtClean="0"/>
              <a:t>標準建置無法滿足，由業務中台建置。</a:t>
            </a:r>
          </a:p>
          <a:p>
            <a:pPr marL="342900" lvl="0" indent="-342900">
              <a:lnSpc>
                <a:spcPct val="150000"/>
              </a:lnSpc>
              <a:buFont typeface="+mj-lt"/>
              <a:buAutoNum type="arabicPeriod"/>
            </a:pPr>
            <a:r>
              <a:rPr lang="zh-TW" altLang="zh-TW" sz="1600" dirty="0" smtClean="0"/>
              <a:t>依業務流程發動核心跨模組交易，依實施需求設定由</a:t>
            </a:r>
            <a:r>
              <a:rPr lang="en-US" altLang="zh-TW" sz="1600" dirty="0" smtClean="0"/>
              <a:t>EAI</a:t>
            </a:r>
            <a:r>
              <a:rPr lang="zh-TW" altLang="zh-TW" sz="1600" dirty="0" smtClean="0"/>
              <a:t>或業務中台控管。</a:t>
            </a:r>
          </a:p>
          <a:p>
            <a:pPr marL="342900" indent="-342900">
              <a:lnSpc>
                <a:spcPct val="150000"/>
              </a:lnSpc>
              <a:buFont typeface="+mj-lt"/>
              <a:buAutoNum type="arabicPeriod"/>
            </a:pPr>
            <a:endParaRPr lang="zh-TW" altLang="zh-TW" sz="1600" dirty="0" smtClean="0">
              <a:latin typeface="微軟正黑體" pitchFamily="34" charset="-120"/>
              <a:ea typeface="微軟正黑體" pitchFamily="34" charset="-120"/>
            </a:endParaRPr>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我們可以將信用</a:t>
            </a:r>
            <a:r>
              <a:rPr lang="zh-TW" altLang="en-US" sz="1800" b="1" dirty="0" smtClean="0">
                <a:latin typeface="+mn-ea"/>
              </a:rPr>
              <a:t>卡</a:t>
            </a:r>
            <a:r>
              <a:rPr lang="zh-TW" altLang="en-US" sz="1800" dirty="0" smtClean="0">
                <a:latin typeface="+mn-ea"/>
              </a:rPr>
              <a:t>相關資料存在一個檔案中，將這些檔案中的文字進行詞向量的轉換，把文字轉成數字向量存在向量資料庫中，透過檢索器在向量資料庫搜尋與用戶問題最接近的資訊，透過生成器，生成最合適的答案回覆用戶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pPr lvl="0"/>
            <a:r>
              <a:rPr lang="en-US" altLang="zh-TW" sz="3200" dirty="0" smtClean="0">
                <a:solidFill>
                  <a:schemeClr val="tx1"/>
                </a:solidFill>
                <a:latin typeface="Segoe UI Black" pitchFamily="34" charset="0"/>
                <a:ea typeface="Segoe UI Black" pitchFamily="34" charset="0"/>
              </a:rPr>
              <a:t>15.</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外匯中台</a:t>
            </a:r>
            <a:endParaRPr lang="zh-TW" altLang="en-US" dirty="0">
              <a:solidFill>
                <a:schemeClr val="tx1"/>
              </a:solidFill>
            </a:endParaRPr>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791840" y="1412776"/>
            <a:ext cx="8640960" cy="5078313"/>
          </a:xfrm>
          <a:prstGeom prst="rect">
            <a:avLst/>
          </a:prstGeom>
          <a:noFill/>
        </p:spPr>
        <p:txBody>
          <a:bodyPr wrap="square">
            <a:spAutoFit/>
          </a:bodyPr>
          <a:lstStyle/>
          <a:p>
            <a:pPr marL="342900" indent="-342900">
              <a:lnSpc>
                <a:spcPct val="150000"/>
              </a:lnSpc>
              <a:buFont typeface="Arial" pitchFamily="34" charset="0"/>
              <a:buChar char="•"/>
            </a:pPr>
            <a:r>
              <a:rPr lang="zh-TW" altLang="en-US" b="1" dirty="0" smtClean="0"/>
              <a:t>簡單交易</a:t>
            </a:r>
            <a:endParaRPr lang="en-US" altLang="zh-TW" b="1" dirty="0" smtClean="0"/>
          </a:p>
          <a:p>
            <a:pPr marL="342900" indent="-342900">
              <a:lnSpc>
                <a:spcPct val="150000"/>
              </a:lnSpc>
              <a:buFont typeface="Arial" pitchFamily="34" charset="0"/>
              <a:buChar char="•"/>
            </a:pPr>
            <a:endParaRPr lang="en-US" altLang="zh-TW" b="1" dirty="0" smtClean="0"/>
          </a:p>
          <a:p>
            <a:pPr marL="342900" indent="-342900">
              <a:lnSpc>
                <a:spcPct val="150000"/>
              </a:lnSpc>
            </a:pPr>
            <a:endParaRPr lang="en-US" altLang="zh-TW" b="1" dirty="0" smtClean="0"/>
          </a:p>
          <a:p>
            <a:pPr marL="342900" indent="-342900">
              <a:lnSpc>
                <a:spcPct val="150000"/>
              </a:lnSpc>
              <a:buFont typeface="Arial" pitchFamily="34" charset="0"/>
              <a:buChar char="•"/>
            </a:pPr>
            <a:r>
              <a:rPr lang="zh-TW" altLang="en-US" b="1" dirty="0" smtClean="0"/>
              <a:t>複雜</a:t>
            </a:r>
            <a:r>
              <a:rPr lang="zh-TW" altLang="zh-TW" b="1" dirty="0" smtClean="0"/>
              <a:t>交易</a:t>
            </a:r>
            <a:endParaRPr lang="en-US" altLang="zh-TW" b="1" dirty="0" smtClean="0"/>
          </a:p>
          <a:p>
            <a:pPr marL="342900" indent="-342900">
              <a:lnSpc>
                <a:spcPct val="150000"/>
              </a:lnSpc>
              <a:buFont typeface="Arial" pitchFamily="34" charset="0"/>
              <a:buChar char="•"/>
            </a:pPr>
            <a:endParaRPr lang="en-US" altLang="zh-TW" b="1" dirty="0" smtClean="0"/>
          </a:p>
          <a:p>
            <a:pPr marL="342900" indent="-342900">
              <a:lnSpc>
                <a:spcPct val="150000"/>
              </a:lnSpc>
            </a:pPr>
            <a:endParaRPr lang="zh-TW" altLang="zh-TW" b="1" dirty="0" smtClean="0"/>
          </a:p>
          <a:p>
            <a:pPr marL="342900" indent="-342900">
              <a:lnSpc>
                <a:spcPct val="150000"/>
              </a:lnSpc>
              <a:buFont typeface="Arial" pitchFamily="34" charset="0"/>
              <a:buChar char="•"/>
            </a:pPr>
            <a:endParaRPr lang="zh-TW" altLang="zh-TW" dirty="0" smtClean="0">
              <a:latin typeface="+mn-ea"/>
            </a:endParaRPr>
          </a:p>
          <a:p>
            <a:pPr marL="342900" lvl="0" indent="-342900">
              <a:lnSpc>
                <a:spcPct val="150000"/>
              </a:lnSpc>
              <a:buFont typeface="+mj-lt"/>
              <a:buAutoNum type="arabicPeriod"/>
            </a:pPr>
            <a:endParaRPr lang="en-US" altLang="zh-TW" dirty="0" smtClean="0">
              <a:latin typeface="+mn-ea"/>
            </a:endParaRPr>
          </a:p>
          <a:p>
            <a:pPr marL="342900" indent="-342900">
              <a:lnSpc>
                <a:spcPct val="150000"/>
              </a:lnSpc>
              <a:buFont typeface="+mj-lt"/>
              <a:buAutoNum type="arabicPeriod" startAt="2"/>
            </a:pPr>
            <a:endParaRPr lang="en-US" altLang="zh-TW" dirty="0" smtClean="0">
              <a:latin typeface="+mn-ea"/>
            </a:endParaRPr>
          </a:p>
          <a:p>
            <a:pPr marL="342900" indent="-342900">
              <a:lnSpc>
                <a:spcPct val="150000"/>
              </a:lnSpc>
              <a:buFont typeface="+mj-lt"/>
              <a:buAutoNum type="arabicPeriod" startAt="2"/>
            </a:pPr>
            <a:endParaRPr lang="en-US" altLang="zh-TW" dirty="0" smtClean="0">
              <a:latin typeface="+mn-ea"/>
            </a:endParaRPr>
          </a:p>
          <a:p>
            <a:pPr marL="342900" indent="-342900">
              <a:lnSpc>
                <a:spcPct val="150000"/>
              </a:lnSpc>
              <a:buFont typeface="+mj-lt"/>
              <a:buAutoNum type="arabicPeriod" startAt="2"/>
            </a:pPr>
            <a:endParaRPr lang="zh-TW" altLang="zh-TW" dirty="0" smtClean="0">
              <a:latin typeface="+mn-ea"/>
            </a:endParaRPr>
          </a:p>
          <a:p>
            <a:pPr marL="342900" indent="-342900">
              <a:lnSpc>
                <a:spcPct val="150000"/>
              </a:lnSpc>
              <a:buFont typeface="+mj-lt"/>
              <a:buAutoNum type="arabicPeriod" startAt="2"/>
            </a:pPr>
            <a:endParaRPr lang="zh-TW" altLang="en-US" b="1" dirty="0" smtClean="0">
              <a:latin typeface="+mn-ea"/>
            </a:endParaRPr>
          </a:p>
        </p:txBody>
      </p:sp>
      <p:sp>
        <p:nvSpPr>
          <p:cNvPr id="8" name="動作按鈕: 返回 7">
            <a:hlinkClick r:id="rId3" action="ppaction://hlinksldjump" highlightClick="1"/>
          </p:cNvPr>
          <p:cNvSpPr/>
          <p:nvPr/>
        </p:nvSpPr>
        <p:spPr>
          <a:xfrm rot="5400000" flipH="1">
            <a:off x="9648824" y="5805264"/>
            <a:ext cx="180000" cy="180000"/>
          </a:xfrm>
          <a:prstGeom prst="actionButtonRetur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2" name="文字方塊 11"/>
          <p:cNvSpPr txBox="1"/>
          <p:nvPr/>
        </p:nvSpPr>
        <p:spPr>
          <a:xfrm>
            <a:off x="1295896" y="3140968"/>
            <a:ext cx="7992888" cy="1246495"/>
          </a:xfrm>
          <a:prstGeom prst="rect">
            <a:avLst/>
          </a:prstGeom>
          <a:noFill/>
        </p:spPr>
        <p:txBody>
          <a:bodyPr wrap="square" rtlCol="0">
            <a:spAutoFit/>
          </a:bodyPr>
          <a:lstStyle/>
          <a:p>
            <a:pPr marL="342900" indent="-342900">
              <a:lnSpc>
                <a:spcPct val="150000"/>
              </a:lnSpc>
              <a:buFont typeface="+mj-lt"/>
              <a:buAutoNum type="arabicPeriod" startAt="5"/>
            </a:pPr>
            <a:r>
              <a:rPr lang="zh-TW" altLang="zh-TW" sz="1600" dirty="0" smtClean="0"/>
              <a:t>清算業務</a:t>
            </a:r>
            <a:r>
              <a:rPr lang="en-US" altLang="zh-TW" sz="1600" dirty="0" smtClean="0"/>
              <a:t>:</a:t>
            </a:r>
            <a:r>
              <a:rPr lang="zh-TW" altLang="zh-TW" sz="1600" dirty="0" smtClean="0"/>
              <a:t>兌換累計</a:t>
            </a:r>
            <a:r>
              <a:rPr lang="en-US" altLang="zh-TW" sz="1600" dirty="0" smtClean="0"/>
              <a:t> (</a:t>
            </a:r>
            <a:r>
              <a:rPr lang="zh-TW" altLang="zh-TW" sz="1600" dirty="0" smtClean="0"/>
              <a:t>結購、結售、交叉匯率</a:t>
            </a:r>
            <a:r>
              <a:rPr lang="en-US" altLang="zh-TW" sz="1600" dirty="0" smtClean="0"/>
              <a:t>)/</a:t>
            </a:r>
            <a:r>
              <a:rPr lang="zh-TW" altLang="zh-TW" sz="1600" dirty="0" smtClean="0"/>
              <a:t>現鈔的交易累計</a:t>
            </a:r>
            <a:r>
              <a:rPr lang="en-US" altLang="zh-TW" sz="1600" dirty="0" smtClean="0"/>
              <a:t>/</a:t>
            </a:r>
            <a:r>
              <a:rPr lang="zh-TW" altLang="zh-TW" sz="1600" dirty="0" smtClean="0"/>
              <a:t>頭寸行。</a:t>
            </a:r>
          </a:p>
          <a:p>
            <a:pPr marL="342900" indent="-342900">
              <a:lnSpc>
                <a:spcPct val="150000"/>
              </a:lnSpc>
              <a:buFont typeface="+mj-lt"/>
              <a:buAutoNum type="arabicPeriod" startAt="5"/>
            </a:pPr>
            <a:r>
              <a:rPr lang="zh-TW" altLang="zh-TW" sz="1600" dirty="0" smtClean="0"/>
              <a:t>批次上傳</a:t>
            </a:r>
            <a:r>
              <a:rPr lang="en-US" altLang="zh-TW" sz="1600" dirty="0" smtClean="0"/>
              <a:t>/</a:t>
            </a:r>
            <a:r>
              <a:rPr lang="zh-TW" altLang="zh-TW" sz="1600" dirty="0" smtClean="0"/>
              <a:t>多筆交易轉換核心交易之控制。</a:t>
            </a:r>
          </a:p>
          <a:p>
            <a:pPr marL="342900" lvl="0" indent="-342900">
              <a:lnSpc>
                <a:spcPct val="150000"/>
              </a:lnSpc>
              <a:buFont typeface="+mj-lt"/>
              <a:buAutoNum type="arabicPeriod" startAt="5"/>
            </a:pPr>
            <a:endParaRPr lang="zh-TW" altLang="zh-TW" sz="1600" dirty="0" smtClean="0">
              <a:latin typeface="微軟正黑體" pitchFamily="34" charset="-120"/>
              <a:ea typeface="微軟正黑體" pitchFamily="34" charset="-120"/>
            </a:endParaRPr>
          </a:p>
        </p:txBody>
      </p:sp>
      <p:sp>
        <p:nvSpPr>
          <p:cNvPr id="17" name="文字方塊 16"/>
          <p:cNvSpPr txBox="1"/>
          <p:nvPr/>
        </p:nvSpPr>
        <p:spPr>
          <a:xfrm>
            <a:off x="1295896" y="1844824"/>
            <a:ext cx="4896544" cy="830997"/>
          </a:xfrm>
          <a:prstGeom prst="rect">
            <a:avLst/>
          </a:prstGeom>
          <a:noFill/>
        </p:spPr>
        <p:txBody>
          <a:bodyPr wrap="square" rtlCol="0">
            <a:spAutoFit/>
          </a:bodyPr>
          <a:lstStyle/>
          <a:p>
            <a:pPr marL="342900" lvl="0" indent="-342900">
              <a:lnSpc>
                <a:spcPct val="150000"/>
              </a:lnSpc>
              <a:buFont typeface="+mj-lt"/>
              <a:buAutoNum type="arabicPeriod" startAt="3"/>
            </a:pPr>
            <a:r>
              <a:rPr lang="zh-TW" altLang="zh-TW" sz="1600" dirty="0" smtClean="0"/>
              <a:t>議價及兌換</a:t>
            </a:r>
            <a:r>
              <a:rPr lang="en-US" altLang="zh-TW" sz="1600" dirty="0" smtClean="0"/>
              <a:t> Pricing Negotiation and Exchange</a:t>
            </a:r>
            <a:r>
              <a:rPr lang="zh-TW" altLang="zh-TW" sz="1600" dirty="0" smtClean="0"/>
              <a:t>。</a:t>
            </a:r>
          </a:p>
          <a:p>
            <a:pPr marL="342900" lvl="0" indent="-342900">
              <a:lnSpc>
                <a:spcPct val="150000"/>
              </a:lnSpc>
              <a:buFont typeface="+mj-lt"/>
              <a:buAutoNum type="arabicPeriod" startAt="3"/>
            </a:pPr>
            <a:r>
              <a:rPr lang="zh-TW" altLang="zh-TW" sz="1600" dirty="0" smtClean="0"/>
              <a:t>外接資訊：匯率</a:t>
            </a:r>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與用戶問題最接近的資訊，透過生成器，生成最合適的答案回覆用戶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pPr lvl="0"/>
            <a:r>
              <a:rPr lang="en-US" altLang="zh-TW" sz="3200" dirty="0" smtClean="0">
                <a:solidFill>
                  <a:schemeClr val="tx1"/>
                </a:solidFill>
                <a:latin typeface="Segoe UI Black" pitchFamily="34" charset="0"/>
                <a:ea typeface="Segoe UI Black" pitchFamily="34" charset="0"/>
              </a:rPr>
              <a:t>15.</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外匯中台</a:t>
            </a:r>
            <a:endParaRPr lang="zh-TW" altLang="en-US" dirty="0">
              <a:solidFill>
                <a:schemeClr val="tx1"/>
              </a:solidFill>
            </a:endParaRPr>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791840" y="1412776"/>
            <a:ext cx="8640960" cy="5493812"/>
          </a:xfrm>
          <a:prstGeom prst="rect">
            <a:avLst/>
          </a:prstGeom>
          <a:noFill/>
        </p:spPr>
        <p:txBody>
          <a:bodyPr wrap="square">
            <a:spAutoFit/>
          </a:bodyPr>
          <a:lstStyle/>
          <a:p>
            <a:pPr marL="342900" indent="-342900">
              <a:lnSpc>
                <a:spcPct val="150000"/>
              </a:lnSpc>
            </a:pPr>
            <a:r>
              <a:rPr lang="en-US" altLang="zh-TW" b="1" dirty="0" smtClean="0">
                <a:solidFill>
                  <a:srgbClr val="C00000"/>
                </a:solidFill>
              </a:rPr>
              <a:t>BRD-SCSB-L2-CO2_</a:t>
            </a:r>
            <a:r>
              <a:rPr lang="zh-TW" altLang="en-US" b="1" dirty="0" smtClean="0">
                <a:solidFill>
                  <a:srgbClr val="C00000"/>
                </a:solidFill>
              </a:rPr>
              <a:t>外匯央媒申報</a:t>
            </a:r>
            <a:r>
              <a:rPr lang="en-US" altLang="zh-TW" b="1" dirty="0" smtClean="0">
                <a:solidFill>
                  <a:srgbClr val="C00000"/>
                </a:solidFill>
              </a:rPr>
              <a:t>(</a:t>
            </a:r>
            <a:r>
              <a:rPr lang="zh-TW" altLang="en-US" b="1" dirty="0" smtClean="0">
                <a:solidFill>
                  <a:srgbClr val="C00000"/>
                </a:solidFill>
              </a:rPr>
              <a:t>存款</a:t>
            </a:r>
            <a:r>
              <a:rPr lang="en-US" altLang="zh-TW" b="1" dirty="0" smtClean="0">
                <a:solidFill>
                  <a:srgbClr val="C00000"/>
                </a:solidFill>
              </a:rPr>
              <a:t>)</a:t>
            </a:r>
          </a:p>
          <a:p>
            <a:pPr marL="342900" indent="-342900">
              <a:lnSpc>
                <a:spcPct val="150000"/>
              </a:lnSpc>
            </a:pPr>
            <a:r>
              <a:rPr lang="en-US" altLang="zh-TW" b="1" dirty="0" smtClean="0">
                <a:solidFill>
                  <a:srgbClr val="C00000"/>
                </a:solidFill>
              </a:rPr>
              <a:t>BRD-SCSB-L2-CO2_</a:t>
            </a:r>
            <a:r>
              <a:rPr lang="zh-TW" altLang="en-US" b="1" dirty="0" smtClean="0">
                <a:solidFill>
                  <a:srgbClr val="C00000"/>
                </a:solidFill>
              </a:rPr>
              <a:t>外匯央媒申報資訊處理</a:t>
            </a:r>
            <a:r>
              <a:rPr lang="en-US" altLang="zh-TW" b="1" dirty="0" smtClean="0">
                <a:solidFill>
                  <a:srgbClr val="C00000"/>
                </a:solidFill>
              </a:rPr>
              <a:t>(</a:t>
            </a:r>
            <a:r>
              <a:rPr lang="zh-TW" altLang="en-US" b="1" dirty="0" smtClean="0">
                <a:solidFill>
                  <a:srgbClr val="C00000"/>
                </a:solidFill>
              </a:rPr>
              <a:t>通則</a:t>
            </a:r>
            <a:r>
              <a:rPr lang="en-US" altLang="zh-TW" b="1" dirty="0" smtClean="0">
                <a:solidFill>
                  <a:srgbClr val="C00000"/>
                </a:solidFill>
              </a:rPr>
              <a:t>)</a:t>
            </a:r>
          </a:p>
          <a:p>
            <a:pPr marL="342900" indent="-342900">
              <a:lnSpc>
                <a:spcPct val="150000"/>
              </a:lnSpc>
            </a:pPr>
            <a:r>
              <a:rPr lang="en-US" altLang="zh-TW" b="1" dirty="0" smtClean="0">
                <a:solidFill>
                  <a:srgbClr val="C00000"/>
                </a:solidFill>
              </a:rPr>
              <a:t>BRD-SCSB-L2-CO2_</a:t>
            </a:r>
            <a:r>
              <a:rPr lang="zh-TW" altLang="en-US" b="1" dirty="0" smtClean="0">
                <a:solidFill>
                  <a:srgbClr val="C00000"/>
                </a:solidFill>
              </a:rPr>
              <a:t>外匯央媒申報資訊處理</a:t>
            </a:r>
            <a:r>
              <a:rPr lang="en-US" altLang="zh-TW" b="1" dirty="0" smtClean="0">
                <a:solidFill>
                  <a:srgbClr val="C00000"/>
                </a:solidFill>
              </a:rPr>
              <a:t>(</a:t>
            </a:r>
            <a:r>
              <a:rPr lang="zh-TW" altLang="en-US" b="1" dirty="0" smtClean="0">
                <a:solidFill>
                  <a:srgbClr val="C00000"/>
                </a:solidFill>
              </a:rPr>
              <a:t>匯兌類</a:t>
            </a:r>
            <a:r>
              <a:rPr lang="en-US" altLang="zh-TW" b="1" dirty="0" smtClean="0">
                <a:solidFill>
                  <a:srgbClr val="C00000"/>
                </a:solidFill>
              </a:rPr>
              <a:t>)</a:t>
            </a:r>
          </a:p>
          <a:p>
            <a:pPr marL="342900" indent="-342900">
              <a:lnSpc>
                <a:spcPct val="150000"/>
              </a:lnSpc>
            </a:pPr>
            <a:r>
              <a:rPr lang="en-US" altLang="zh-TW" b="1" dirty="0" smtClean="0">
                <a:solidFill>
                  <a:srgbClr val="C00000"/>
                </a:solidFill>
              </a:rPr>
              <a:t>BRD-SCSB-L2-CO2_</a:t>
            </a:r>
            <a:r>
              <a:rPr lang="zh-TW" altLang="en-US" b="1" dirty="0" smtClean="0">
                <a:solidFill>
                  <a:srgbClr val="C00000"/>
                </a:solidFill>
              </a:rPr>
              <a:t>外匯央媒申報資訊處理</a:t>
            </a:r>
            <a:r>
              <a:rPr lang="en-US" altLang="zh-TW" b="1" dirty="0" smtClean="0">
                <a:solidFill>
                  <a:srgbClr val="C00000"/>
                </a:solidFill>
              </a:rPr>
              <a:t>(</a:t>
            </a:r>
            <a:r>
              <a:rPr lang="zh-TW" altLang="en-US" b="1" dirty="0" smtClean="0">
                <a:solidFill>
                  <a:srgbClr val="C00000"/>
                </a:solidFill>
              </a:rPr>
              <a:t>進出口類</a:t>
            </a:r>
            <a:r>
              <a:rPr lang="en-US" altLang="zh-TW" b="1" dirty="0" smtClean="0">
                <a:solidFill>
                  <a:srgbClr val="C00000"/>
                </a:solidFill>
              </a:rPr>
              <a:t>)</a:t>
            </a:r>
          </a:p>
          <a:p>
            <a:pPr marL="342900" indent="-342900">
              <a:lnSpc>
                <a:spcPct val="150000"/>
              </a:lnSpc>
            </a:pPr>
            <a:r>
              <a:rPr lang="en-US" altLang="zh-TW" b="1" dirty="0" smtClean="0">
                <a:solidFill>
                  <a:srgbClr val="C00000"/>
                </a:solidFill>
              </a:rPr>
              <a:t>L3-TF BRD</a:t>
            </a:r>
            <a:r>
              <a:rPr lang="zh-TW" altLang="en-US" b="1" dirty="0" smtClean="0">
                <a:solidFill>
                  <a:srgbClr val="C00000"/>
                </a:solidFill>
              </a:rPr>
              <a:t> 定版文件 全</a:t>
            </a:r>
            <a:endParaRPr lang="en-US" altLang="zh-TW" b="1" dirty="0" smtClean="0">
              <a:solidFill>
                <a:srgbClr val="C00000"/>
              </a:solidFill>
            </a:endParaRPr>
          </a:p>
          <a:p>
            <a:pPr marL="342900" indent="-342900">
              <a:lnSpc>
                <a:spcPct val="150000"/>
              </a:lnSpc>
              <a:buFont typeface="Arial" pitchFamily="34" charset="0"/>
              <a:buChar char="•"/>
            </a:pPr>
            <a:endParaRPr lang="en-US" altLang="zh-TW" b="1" dirty="0" smtClean="0">
              <a:solidFill>
                <a:srgbClr val="C00000"/>
              </a:solidFill>
            </a:endParaRPr>
          </a:p>
          <a:p>
            <a:pPr marL="342900" indent="-342900">
              <a:lnSpc>
                <a:spcPct val="150000"/>
              </a:lnSpc>
            </a:pPr>
            <a:endParaRPr lang="zh-TW" altLang="zh-TW" b="1" dirty="0" smtClean="0">
              <a:solidFill>
                <a:srgbClr val="C00000"/>
              </a:solidFill>
            </a:endParaRPr>
          </a:p>
          <a:p>
            <a:pPr marL="342900" indent="-342900">
              <a:lnSpc>
                <a:spcPct val="150000"/>
              </a:lnSpc>
              <a:buFont typeface="Arial" pitchFamily="34" charset="0"/>
              <a:buChar char="•"/>
            </a:pPr>
            <a:endParaRPr lang="zh-TW" altLang="zh-TW" dirty="0" smtClean="0">
              <a:solidFill>
                <a:srgbClr val="C00000"/>
              </a:solidFill>
              <a:latin typeface="+mn-ea"/>
            </a:endParaRPr>
          </a:p>
          <a:p>
            <a:pPr marL="342900" lvl="0" indent="-342900">
              <a:lnSpc>
                <a:spcPct val="150000"/>
              </a:lnSpc>
              <a:buFont typeface="+mj-lt"/>
              <a:buAutoNum type="arabicPeriod"/>
            </a:pPr>
            <a:endParaRPr lang="en-US" altLang="zh-TW" dirty="0" smtClean="0">
              <a:solidFill>
                <a:srgbClr val="C00000"/>
              </a:solidFill>
              <a:latin typeface="+mn-ea"/>
            </a:endParaRPr>
          </a:p>
          <a:p>
            <a:pPr marL="342900" indent="-342900">
              <a:lnSpc>
                <a:spcPct val="150000"/>
              </a:lnSpc>
              <a:buFont typeface="+mj-lt"/>
              <a:buAutoNum type="arabicPeriod" startAt="2"/>
            </a:pPr>
            <a:endParaRPr lang="en-US" altLang="zh-TW" dirty="0" smtClean="0">
              <a:solidFill>
                <a:srgbClr val="C00000"/>
              </a:solidFill>
              <a:latin typeface="+mn-ea"/>
            </a:endParaRPr>
          </a:p>
          <a:p>
            <a:pPr marL="342900" indent="-342900">
              <a:lnSpc>
                <a:spcPct val="150000"/>
              </a:lnSpc>
              <a:buFont typeface="+mj-lt"/>
              <a:buAutoNum type="arabicPeriod" startAt="2"/>
            </a:pPr>
            <a:endParaRPr lang="en-US" altLang="zh-TW" dirty="0" smtClean="0">
              <a:solidFill>
                <a:srgbClr val="C00000"/>
              </a:solidFill>
              <a:latin typeface="+mn-ea"/>
            </a:endParaRPr>
          </a:p>
          <a:p>
            <a:pPr marL="342900" indent="-342900">
              <a:lnSpc>
                <a:spcPct val="150000"/>
              </a:lnSpc>
              <a:buFont typeface="+mj-lt"/>
              <a:buAutoNum type="arabicPeriod" startAt="2"/>
            </a:pPr>
            <a:endParaRPr lang="zh-TW" altLang="zh-TW" dirty="0" smtClean="0">
              <a:solidFill>
                <a:srgbClr val="C00000"/>
              </a:solidFill>
              <a:latin typeface="+mn-ea"/>
            </a:endParaRPr>
          </a:p>
          <a:p>
            <a:pPr marL="342900" indent="-342900">
              <a:lnSpc>
                <a:spcPct val="150000"/>
              </a:lnSpc>
              <a:buFont typeface="+mj-lt"/>
              <a:buAutoNum type="arabicPeriod" startAt="2"/>
            </a:pPr>
            <a:endParaRPr lang="zh-TW" altLang="en-US" b="1" dirty="0" smtClean="0">
              <a:solidFill>
                <a:srgbClr val="C00000"/>
              </a:solidFill>
              <a:latin typeface="+mn-ea"/>
            </a:endParaRPr>
          </a:p>
        </p:txBody>
      </p:sp>
      <p:sp>
        <p:nvSpPr>
          <p:cNvPr id="8" name="動作按鈕: 返回 7">
            <a:hlinkClick r:id="rId3" action="ppaction://hlinksldjump" highlightClick="1"/>
          </p:cNvPr>
          <p:cNvSpPr/>
          <p:nvPr/>
        </p:nvSpPr>
        <p:spPr>
          <a:xfrm rot="5400000" flipH="1">
            <a:off x="9648824" y="5805264"/>
            <a:ext cx="180000" cy="180000"/>
          </a:xfrm>
          <a:prstGeom prst="actionButtonRetur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我們可以將信用</a:t>
            </a:r>
            <a:r>
              <a:rPr lang="zh-TW" altLang="en-US" sz="1800" b="1" dirty="0" smtClean="0">
                <a:latin typeface="+mn-ea"/>
              </a:rPr>
              <a:t>卡</a:t>
            </a:r>
            <a:r>
              <a:rPr lang="zh-TW" altLang="en-US" sz="1800" dirty="0" smtClean="0">
                <a:latin typeface="+mn-ea"/>
              </a:rPr>
              <a:t>相關資料存在一個檔案中，將這些檔案中的文字進行詞向量的轉換，把文字轉成數字向量存在向量資料庫中，透過檢索器在向量資料庫搜尋與用戶問題最接近的資訊，透過生成器，生成最合適的答案回覆用戶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r>
              <a:rPr lang="en-US" altLang="zh-TW" sz="3200" dirty="0" smtClean="0">
                <a:solidFill>
                  <a:schemeClr val="tx1"/>
                </a:solidFill>
                <a:latin typeface="Segoe UI Black" pitchFamily="34" charset="0"/>
                <a:ea typeface="Segoe UI Black" pitchFamily="34" charset="0"/>
              </a:rPr>
              <a:t>1.</a:t>
            </a:r>
            <a:r>
              <a:rPr lang="zh-TW" altLang="en-US" sz="3200" dirty="0" smtClean="0">
                <a:solidFill>
                  <a:schemeClr val="tx1"/>
                </a:solidFill>
                <a:latin typeface="Segoe UI Black" pitchFamily="34" charset="0"/>
              </a:rPr>
              <a:t> </a:t>
            </a:r>
            <a:r>
              <a:rPr lang="zh-TW" altLang="en-US" dirty="0" smtClean="0">
                <a:solidFill>
                  <a:schemeClr val="tx1"/>
                </a:solidFill>
                <a:latin typeface="+mn-lt"/>
              </a:rPr>
              <a:t>全行級</a:t>
            </a:r>
            <a:r>
              <a:rPr lang="en-US" altLang="zh-TW" dirty="0" smtClean="0">
                <a:solidFill>
                  <a:schemeClr val="tx1"/>
                </a:solidFill>
                <a:latin typeface="+mn-lt"/>
              </a:rPr>
              <a:t>CIF</a:t>
            </a:r>
            <a:endParaRPr lang="zh-TW" altLang="en-US" dirty="0">
              <a:latin typeface="+mn-lt"/>
            </a:endParaRPr>
          </a:p>
        </p:txBody>
      </p:sp>
      <p:sp>
        <p:nvSpPr>
          <p:cNvPr id="18" name="文字方塊 17">
            <a:extLst>
              <a:ext uri="{FF2B5EF4-FFF2-40B4-BE49-F238E27FC236}">
                <a16:creationId xmlns:a16="http://schemas.microsoft.com/office/drawing/2014/main" xmlns="" id="{7E6B7307-0053-C544-056B-E78979058F78}"/>
              </a:ext>
            </a:extLst>
          </p:cNvPr>
          <p:cNvSpPr txBox="1"/>
          <p:nvPr/>
        </p:nvSpPr>
        <p:spPr>
          <a:xfrm>
            <a:off x="719832" y="1412776"/>
            <a:ext cx="9001000" cy="1754326"/>
          </a:xfrm>
          <a:prstGeom prst="rect">
            <a:avLst/>
          </a:prstGeom>
          <a:noFill/>
        </p:spPr>
        <p:txBody>
          <a:bodyPr wrap="square">
            <a:spAutoFit/>
          </a:bodyPr>
          <a:lstStyle/>
          <a:p>
            <a:pPr marL="342900" indent="-342900">
              <a:lnSpc>
                <a:spcPct val="150000"/>
              </a:lnSpc>
            </a:pPr>
            <a:r>
              <a:rPr lang="en-US" altLang="zh-TW" b="1" dirty="0" smtClean="0">
                <a:solidFill>
                  <a:srgbClr val="C00000"/>
                </a:solidFill>
              </a:rPr>
              <a:t>BRD-SCSB-L2-CO1_</a:t>
            </a:r>
            <a:r>
              <a:rPr lang="zh-TW" altLang="en-US" b="1" dirty="0" smtClean="0">
                <a:solidFill>
                  <a:srgbClr val="C00000"/>
                </a:solidFill>
              </a:rPr>
              <a:t>居住身分定義</a:t>
            </a:r>
            <a:endParaRPr lang="en-US" altLang="zh-TW" b="1" dirty="0" smtClean="0">
              <a:solidFill>
                <a:srgbClr val="C00000"/>
              </a:solidFill>
            </a:endParaRPr>
          </a:p>
          <a:p>
            <a:pPr marL="342900" indent="-342900">
              <a:lnSpc>
                <a:spcPct val="150000"/>
              </a:lnSpc>
            </a:pPr>
            <a:r>
              <a:rPr lang="en-US" altLang="zh-TW" b="1" dirty="0" smtClean="0">
                <a:solidFill>
                  <a:srgbClr val="C00000"/>
                </a:solidFill>
              </a:rPr>
              <a:t>L3-DP01 </a:t>
            </a:r>
            <a:r>
              <a:rPr lang="zh-TW" altLang="en-US" b="1" dirty="0" smtClean="0">
                <a:solidFill>
                  <a:srgbClr val="C00000"/>
                </a:solidFill>
              </a:rPr>
              <a:t>拒絕開戶資料</a:t>
            </a:r>
            <a:endParaRPr lang="en-US" altLang="zh-TW" b="1" dirty="0" smtClean="0">
              <a:solidFill>
                <a:srgbClr val="C00000"/>
              </a:solidFill>
            </a:endParaRPr>
          </a:p>
          <a:p>
            <a:pPr marL="342900" indent="-342900">
              <a:lnSpc>
                <a:spcPct val="150000"/>
              </a:lnSpc>
            </a:pPr>
            <a:r>
              <a:rPr lang="en-US" altLang="zh-TW" b="1" dirty="0" smtClean="0">
                <a:solidFill>
                  <a:srgbClr val="C00000"/>
                </a:solidFill>
              </a:rPr>
              <a:t>L3-DP07 </a:t>
            </a:r>
            <a:r>
              <a:rPr lang="zh-TW" altLang="en-US" b="1" dirty="0" smtClean="0">
                <a:solidFill>
                  <a:srgbClr val="C00000"/>
                </a:solidFill>
              </a:rPr>
              <a:t>客戶帳戶事件管理</a:t>
            </a:r>
            <a:endParaRPr lang="en-US" altLang="zh-TW" b="1" dirty="0" smtClean="0">
              <a:solidFill>
                <a:srgbClr val="C00000"/>
              </a:solidFill>
            </a:endParaRPr>
          </a:p>
          <a:p>
            <a:pPr marL="342900" indent="-342900">
              <a:lnSpc>
                <a:spcPct val="150000"/>
              </a:lnSpc>
            </a:pPr>
            <a:endParaRPr lang="zh-TW" altLang="zh-TW" dirty="0" smtClean="0">
              <a:solidFill>
                <a:srgbClr val="C00000"/>
              </a:solidFill>
            </a:endParaRPr>
          </a:p>
        </p:txBody>
      </p:sp>
      <p:sp>
        <p:nvSpPr>
          <p:cNvPr id="14" name="動作按鈕: 返回 13">
            <a:hlinkClick r:id="rId3" action="ppaction://hlinksldjump" highlightClick="1"/>
          </p:cNvPr>
          <p:cNvSpPr/>
          <p:nvPr/>
        </p:nvSpPr>
        <p:spPr>
          <a:xfrm rot="5400000" flipH="1">
            <a:off x="9648824" y="5805264"/>
            <a:ext cx="180000" cy="180000"/>
          </a:xfrm>
          <a:prstGeom prst="actionButtonRetur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我們可以將信用</a:t>
            </a:r>
            <a:r>
              <a:rPr lang="zh-TW" altLang="en-US" sz="1800" b="1" dirty="0" smtClean="0">
                <a:latin typeface="+mn-ea"/>
              </a:rPr>
              <a:t>卡</a:t>
            </a:r>
            <a:r>
              <a:rPr lang="zh-TW" altLang="en-US" sz="1800" dirty="0" smtClean="0">
                <a:latin typeface="+mn-ea"/>
              </a:rPr>
              <a:t>相關資料存在一個檔案中，將這些檔案中的文字進行詞向量的轉換，把文字轉成數字向量存在向量資料庫中，透過檢索器在向量資料庫搜尋與用戶問題最接近的資訊，透過生成器，生成最合適的答案回覆用戶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r>
              <a:rPr lang="en-US" altLang="zh-TW" sz="3200" dirty="0" smtClean="0">
                <a:solidFill>
                  <a:schemeClr val="tx1"/>
                </a:solidFill>
                <a:latin typeface="Segoe UI Black" pitchFamily="34" charset="0"/>
                <a:ea typeface="Segoe UI Black" pitchFamily="34" charset="0"/>
              </a:rPr>
              <a:t>16.</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財務資金中台</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791840" y="1412776"/>
            <a:ext cx="8640960" cy="5493812"/>
          </a:xfrm>
          <a:prstGeom prst="rect">
            <a:avLst/>
          </a:prstGeom>
          <a:noFill/>
        </p:spPr>
        <p:txBody>
          <a:bodyPr wrap="square">
            <a:spAutoFit/>
          </a:bodyPr>
          <a:lstStyle/>
          <a:p>
            <a:pPr>
              <a:lnSpc>
                <a:spcPct val="150000"/>
              </a:lnSpc>
            </a:pPr>
            <a:r>
              <a:rPr lang="zh-TW" altLang="zh-TW" dirty="0" smtClean="0">
                <a:latin typeface="+mn-ea"/>
              </a:rPr>
              <a:t>依據核心析離高階差異分析結果，界定不適合於新核心客製化的功能，由業務中台提供。依功能區分為簡單查詢、複雜查詢、簡單交易、複雜交易四類，作為未來評估人力時程的依據。</a:t>
            </a:r>
            <a:endParaRPr lang="en-US" altLang="zh-TW" dirty="0" smtClean="0">
              <a:latin typeface="+mn-ea"/>
            </a:endParaRPr>
          </a:p>
          <a:p>
            <a:pPr>
              <a:lnSpc>
                <a:spcPct val="150000"/>
              </a:lnSpc>
            </a:pPr>
            <a:endParaRPr lang="en-US" altLang="zh-TW" dirty="0" smtClean="0">
              <a:latin typeface="+mn-ea"/>
            </a:endParaRPr>
          </a:p>
          <a:p>
            <a:pPr marL="342900" indent="-342900">
              <a:lnSpc>
                <a:spcPct val="150000"/>
              </a:lnSpc>
              <a:buFont typeface="Arial" pitchFamily="34" charset="0"/>
              <a:buChar char="•"/>
            </a:pPr>
            <a:r>
              <a:rPr lang="zh-TW" altLang="en-US" b="1" dirty="0" smtClean="0">
                <a:latin typeface="+mn-ea"/>
              </a:rPr>
              <a:t>簡單查詢</a:t>
            </a:r>
            <a:endParaRPr lang="en-US" altLang="zh-TW" b="1" dirty="0" smtClean="0">
              <a:latin typeface="+mn-ea"/>
            </a:endParaRPr>
          </a:p>
          <a:p>
            <a:pPr marL="342900" indent="-342900">
              <a:lnSpc>
                <a:spcPct val="150000"/>
              </a:lnSpc>
              <a:buFont typeface="Arial" pitchFamily="34" charset="0"/>
              <a:buChar char="•"/>
            </a:pPr>
            <a:endParaRPr lang="en-US" altLang="zh-TW" b="1" dirty="0" smtClean="0">
              <a:latin typeface="+mn-ea"/>
            </a:endParaRPr>
          </a:p>
          <a:p>
            <a:pPr marL="342900" indent="-342900">
              <a:lnSpc>
                <a:spcPct val="150000"/>
              </a:lnSpc>
              <a:buFont typeface="Arial" pitchFamily="34" charset="0"/>
              <a:buChar char="•"/>
            </a:pPr>
            <a:r>
              <a:rPr lang="zh-TW" altLang="en-US" b="1" dirty="0" smtClean="0">
                <a:latin typeface="+mn-ea"/>
              </a:rPr>
              <a:t>複雜查詢</a:t>
            </a:r>
            <a:endParaRPr lang="zh-TW" altLang="zh-TW" b="1" dirty="0" smtClean="0">
              <a:latin typeface="+mn-ea"/>
            </a:endParaRPr>
          </a:p>
          <a:p>
            <a:pPr marL="342900" indent="-342900">
              <a:lnSpc>
                <a:spcPct val="150000"/>
              </a:lnSpc>
              <a:buFont typeface="+mj-lt"/>
              <a:buAutoNum type="arabicPeriod"/>
            </a:pPr>
            <a:endParaRPr lang="zh-TW" altLang="zh-TW" dirty="0" smtClean="0">
              <a:latin typeface="+mn-ea"/>
            </a:endParaRPr>
          </a:p>
          <a:p>
            <a:pPr marL="342900" lvl="0" indent="-342900">
              <a:lnSpc>
                <a:spcPct val="150000"/>
              </a:lnSpc>
              <a:buFont typeface="+mj-lt"/>
              <a:buAutoNum type="arabicPeriod"/>
            </a:pPr>
            <a:endParaRPr lang="en-US" altLang="zh-TW" dirty="0" smtClean="0">
              <a:latin typeface="+mn-ea"/>
            </a:endParaRPr>
          </a:p>
          <a:p>
            <a:pPr marL="342900" indent="-342900">
              <a:lnSpc>
                <a:spcPct val="150000"/>
              </a:lnSpc>
              <a:buFont typeface="+mj-lt"/>
              <a:buAutoNum type="arabicPeriod" startAt="2"/>
            </a:pPr>
            <a:endParaRPr lang="en-US" altLang="zh-TW" dirty="0" smtClean="0">
              <a:latin typeface="+mn-ea"/>
            </a:endParaRPr>
          </a:p>
          <a:p>
            <a:pPr marL="342900" indent="-342900">
              <a:lnSpc>
                <a:spcPct val="150000"/>
              </a:lnSpc>
              <a:buFont typeface="+mj-lt"/>
              <a:buAutoNum type="arabicPeriod" startAt="2"/>
            </a:pPr>
            <a:endParaRPr lang="en-US" altLang="zh-TW" dirty="0" smtClean="0">
              <a:latin typeface="+mn-ea"/>
            </a:endParaRPr>
          </a:p>
          <a:p>
            <a:pPr marL="342900" indent="-342900">
              <a:lnSpc>
                <a:spcPct val="150000"/>
              </a:lnSpc>
              <a:buFont typeface="+mj-lt"/>
              <a:buAutoNum type="arabicPeriod" startAt="2"/>
            </a:pPr>
            <a:endParaRPr lang="zh-TW" altLang="zh-TW" dirty="0" smtClean="0">
              <a:latin typeface="+mn-ea"/>
            </a:endParaRPr>
          </a:p>
          <a:p>
            <a:pPr marL="342900" indent="-342900">
              <a:lnSpc>
                <a:spcPct val="150000"/>
              </a:lnSpc>
              <a:buFont typeface="+mj-lt"/>
              <a:buAutoNum type="arabicPeriod" startAt="2"/>
            </a:pPr>
            <a:endParaRPr lang="zh-TW" altLang="en-US" b="1" dirty="0" smtClean="0">
              <a:latin typeface="+mn-ea"/>
            </a:endParaRPr>
          </a:p>
        </p:txBody>
      </p:sp>
      <p:sp>
        <p:nvSpPr>
          <p:cNvPr id="9" name="文字方塊 8">
            <a:extLst>
              <a:ext uri="{FF2B5EF4-FFF2-40B4-BE49-F238E27FC236}">
                <a16:creationId xmlns:a16="http://schemas.microsoft.com/office/drawing/2014/main" xmlns="" id="{7E6B7307-0053-C544-056B-E78979058F78}"/>
              </a:ext>
            </a:extLst>
          </p:cNvPr>
          <p:cNvSpPr txBox="1"/>
          <p:nvPr/>
        </p:nvSpPr>
        <p:spPr>
          <a:xfrm>
            <a:off x="935856" y="2679303"/>
            <a:ext cx="7992888" cy="461665"/>
          </a:xfrm>
          <a:prstGeom prst="rect">
            <a:avLst/>
          </a:prstGeom>
          <a:noFill/>
        </p:spPr>
        <p:txBody>
          <a:bodyPr wrap="square">
            <a:spAutoFit/>
          </a:bodyPr>
          <a:lstStyle/>
          <a:p>
            <a:pPr marL="342900" indent="-342900">
              <a:lnSpc>
                <a:spcPct val="150000"/>
              </a:lnSpc>
              <a:buFont typeface="Wingdings" pitchFamily="2" charset="2"/>
              <a:buChar char="Ø"/>
            </a:pPr>
            <a:r>
              <a:rPr lang="zh-TW" altLang="en-US" sz="1600" u="sng" dirty="0" smtClean="0"/>
              <a:t>註：交易／查詢預估涉及業務</a:t>
            </a:r>
            <a:r>
              <a:rPr lang="en-US" altLang="zh-TW" sz="1600" u="sng" dirty="0" smtClean="0"/>
              <a:t>table</a:t>
            </a:r>
            <a:r>
              <a:rPr lang="zh-TW" altLang="en-US" sz="1600" u="sng" dirty="0" smtClean="0"/>
              <a:t>數量少於</a:t>
            </a:r>
            <a:r>
              <a:rPr lang="en-US" altLang="zh-TW" sz="1600" u="sng" dirty="0" smtClean="0"/>
              <a:t>5</a:t>
            </a:r>
            <a:r>
              <a:rPr lang="zh-TW" altLang="en-US" sz="1600" u="sng" dirty="0" smtClean="0"/>
              <a:t>定義為簡單，否則定義為複雜。</a:t>
            </a:r>
          </a:p>
        </p:txBody>
      </p:sp>
      <p:sp>
        <p:nvSpPr>
          <p:cNvPr id="13" name="文字方塊 12"/>
          <p:cNvSpPr txBox="1"/>
          <p:nvPr/>
        </p:nvSpPr>
        <p:spPr>
          <a:xfrm>
            <a:off x="1295896" y="3501008"/>
            <a:ext cx="7704856" cy="416332"/>
          </a:xfrm>
          <a:prstGeom prst="rect">
            <a:avLst/>
          </a:prstGeom>
          <a:noFill/>
        </p:spPr>
        <p:txBody>
          <a:bodyPr wrap="square" rtlCol="0">
            <a:spAutoFit/>
          </a:bodyPr>
          <a:lstStyle/>
          <a:p>
            <a:pPr marL="342900" lvl="0" indent="-342900">
              <a:lnSpc>
                <a:spcPct val="150000"/>
              </a:lnSpc>
              <a:buFont typeface="+mj-lt"/>
              <a:buAutoNum type="arabicPeriod"/>
            </a:pPr>
            <a:r>
              <a:rPr lang="zh-TW" altLang="zh-TW" sz="1600" dirty="0" smtClean="0"/>
              <a:t>核心系統評價資訊上傳網路銀行公告市場評價</a:t>
            </a:r>
            <a:r>
              <a:rPr lang="en-US" altLang="zh-TW" sz="1600" dirty="0" smtClean="0"/>
              <a:t>(</a:t>
            </a:r>
            <a:r>
              <a:rPr lang="zh-TW" altLang="zh-TW" sz="1600" dirty="0" smtClean="0"/>
              <a:t>募集型商品</a:t>
            </a:r>
            <a:r>
              <a:rPr lang="en-US" altLang="zh-TW" sz="1600" dirty="0" smtClean="0"/>
              <a:t>)</a:t>
            </a:r>
            <a:r>
              <a:rPr lang="zh-TW" altLang="zh-TW" sz="1600" dirty="0" smtClean="0"/>
              <a:t>。</a:t>
            </a:r>
            <a:endParaRPr lang="zh-TW" altLang="zh-TW" sz="1600" dirty="0" smtClean="0">
              <a:latin typeface="微軟正黑體" pitchFamily="34" charset="-120"/>
              <a:ea typeface="微軟正黑體" pitchFamily="34" charset="-120"/>
            </a:endParaRPr>
          </a:p>
        </p:txBody>
      </p:sp>
      <p:sp>
        <p:nvSpPr>
          <p:cNvPr id="12" name="文字方塊 11"/>
          <p:cNvSpPr txBox="1"/>
          <p:nvPr/>
        </p:nvSpPr>
        <p:spPr>
          <a:xfrm>
            <a:off x="1295896" y="4365104"/>
            <a:ext cx="7992888" cy="1615827"/>
          </a:xfrm>
          <a:prstGeom prst="rect">
            <a:avLst/>
          </a:prstGeom>
          <a:noFill/>
        </p:spPr>
        <p:txBody>
          <a:bodyPr wrap="square" rtlCol="0">
            <a:spAutoFit/>
          </a:bodyPr>
          <a:lstStyle/>
          <a:p>
            <a:pPr marL="342900" lvl="0" indent="-342900">
              <a:lnSpc>
                <a:spcPct val="150000"/>
              </a:lnSpc>
              <a:buFont typeface="+mj-lt"/>
              <a:buAutoNum type="arabicPeriod" startAt="2"/>
            </a:pPr>
            <a:r>
              <a:rPr lang="zh-TW" altLang="zh-TW" sz="1600" dirty="0" smtClean="0"/>
              <a:t>內部計價與分行分潤</a:t>
            </a:r>
            <a:r>
              <a:rPr lang="en-US" altLang="zh-TW" sz="1600" dirty="0" smtClean="0"/>
              <a:t>(TMU)</a:t>
            </a:r>
            <a:r>
              <a:rPr lang="zh-TW" altLang="zh-TW" sz="1600" dirty="0" smtClean="0"/>
              <a:t>。</a:t>
            </a:r>
          </a:p>
          <a:p>
            <a:pPr marL="342900" lvl="0" indent="-342900">
              <a:lnSpc>
                <a:spcPct val="150000"/>
              </a:lnSpc>
              <a:buFont typeface="+mj-lt"/>
              <a:buAutoNum type="arabicPeriod" startAt="2"/>
            </a:pPr>
            <a:r>
              <a:rPr lang="zh-TW" altLang="zh-TW" sz="1600" dirty="0" smtClean="0"/>
              <a:t>內部計價與分潤</a:t>
            </a:r>
            <a:r>
              <a:rPr lang="en-US" altLang="zh-TW" sz="1600" dirty="0" smtClean="0"/>
              <a:t> (</a:t>
            </a:r>
            <a:r>
              <a:rPr lang="zh-TW" altLang="zh-TW" sz="1600" dirty="0" smtClean="0"/>
              <a:t>績效統計</a:t>
            </a:r>
            <a:r>
              <a:rPr lang="en-US" altLang="zh-TW" sz="1600" dirty="0" smtClean="0"/>
              <a:t>)</a:t>
            </a:r>
            <a:endParaRPr lang="zh-TW" altLang="zh-TW" sz="1600" dirty="0" smtClean="0"/>
          </a:p>
          <a:p>
            <a:pPr marL="342900" lvl="0" indent="-342900">
              <a:lnSpc>
                <a:spcPct val="150000"/>
              </a:lnSpc>
              <a:buFont typeface="+mj-lt"/>
              <a:buAutoNum type="arabicPeriod" startAt="2"/>
            </a:pPr>
            <a:r>
              <a:rPr lang="zh-TW" altLang="zh-TW" sz="1600" dirty="0" smtClean="0"/>
              <a:t>年度扣繳憑單媒體申報</a:t>
            </a:r>
            <a:r>
              <a:rPr lang="en-US" altLang="zh-TW" sz="1600" dirty="0" smtClean="0"/>
              <a:t> (</a:t>
            </a:r>
            <a:r>
              <a:rPr lang="zh-TW" altLang="zh-TW" sz="1600" dirty="0" smtClean="0"/>
              <a:t>外匯保證金、外匯組合式定存</a:t>
            </a:r>
            <a:r>
              <a:rPr lang="en-US" altLang="zh-TW" sz="1600" dirty="0" smtClean="0"/>
              <a:t>)</a:t>
            </a:r>
            <a:r>
              <a:rPr lang="zh-TW" altLang="zh-TW" sz="1600" dirty="0" smtClean="0"/>
              <a:t>。</a:t>
            </a:r>
          </a:p>
          <a:p>
            <a:pPr marL="342900" indent="-342900">
              <a:lnSpc>
                <a:spcPct val="150000"/>
              </a:lnSpc>
              <a:buFont typeface="+mj-lt"/>
              <a:buAutoNum type="arabicPeriod" startAt="2"/>
            </a:pPr>
            <a:endParaRPr lang="zh-TW" altLang="zh-TW" sz="1600" dirty="0" smtClean="0">
              <a:latin typeface="微軟正黑體" pitchFamily="34" charset="-120"/>
              <a:ea typeface="微軟正黑體" pitchFamily="34" charset="-120"/>
            </a:endParaRPr>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的答案回覆用戶</a:t>
            </a:r>
            <a:endParaRPr lang="en-US" altLang="zh-TW" sz="1800" dirty="0">
              <a:latin typeface="+mn-ea"/>
            </a:endParaRPr>
          </a:p>
        </p:txBody>
      </p:sp>
      <p:sp>
        <p:nvSpPr>
          <p:cNvPr id="17" name="文字方塊 16"/>
          <p:cNvSpPr txBox="1"/>
          <p:nvPr/>
        </p:nvSpPr>
        <p:spPr>
          <a:xfrm>
            <a:off x="1295896" y="1412776"/>
            <a:ext cx="7992888" cy="4201150"/>
          </a:xfrm>
          <a:prstGeom prst="rect">
            <a:avLst/>
          </a:prstGeom>
          <a:noFill/>
        </p:spPr>
        <p:txBody>
          <a:bodyPr wrap="square" rtlCol="0">
            <a:spAutoFit/>
          </a:bodyPr>
          <a:lstStyle/>
          <a:p>
            <a:pPr marL="342900" lvl="0" indent="-342900">
              <a:lnSpc>
                <a:spcPct val="150000"/>
              </a:lnSpc>
              <a:buFont typeface="+mj-lt"/>
              <a:buAutoNum type="arabicPeriod" startAt="5"/>
            </a:pPr>
            <a:r>
              <a:rPr lang="en-US" altLang="zh-TW" sz="1600" dirty="0" smtClean="0"/>
              <a:t>OTC</a:t>
            </a:r>
            <a:r>
              <a:rPr lang="zh-TW" altLang="zh-TW" sz="1600" dirty="0" smtClean="0"/>
              <a:t>申報要求。</a:t>
            </a:r>
          </a:p>
          <a:p>
            <a:pPr marL="342900" lvl="0" indent="-342900">
              <a:lnSpc>
                <a:spcPct val="150000"/>
              </a:lnSpc>
              <a:buFont typeface="+mj-lt"/>
              <a:buAutoNum type="arabicPeriod" startAt="5"/>
            </a:pPr>
            <a:r>
              <a:rPr lang="zh-TW" altLang="zh-TW" sz="1600" dirty="0" smtClean="0"/>
              <a:t>額度聯徵申報、</a:t>
            </a:r>
            <a:r>
              <a:rPr lang="en-US" altLang="zh-TW" sz="1600" dirty="0" smtClean="0"/>
              <a:t>OTC</a:t>
            </a:r>
            <a:r>
              <a:rPr lang="zh-TW" altLang="zh-TW" sz="1600" dirty="0" smtClean="0"/>
              <a:t>申報。</a:t>
            </a:r>
          </a:p>
          <a:p>
            <a:pPr marL="342900" lvl="0" indent="-342900">
              <a:lnSpc>
                <a:spcPct val="150000"/>
              </a:lnSpc>
              <a:buFont typeface="+mj-lt"/>
              <a:buAutoNum type="arabicPeriod" startAt="5"/>
            </a:pPr>
            <a:r>
              <a:rPr lang="zh-TW" altLang="zh-TW" sz="1600" dirty="0" smtClean="0"/>
              <a:t>申報央行：外幣保證金交易量統計表</a:t>
            </a:r>
          </a:p>
          <a:p>
            <a:pPr marL="342900" lvl="0" indent="-342900">
              <a:lnSpc>
                <a:spcPct val="150000"/>
              </a:lnSpc>
              <a:buFont typeface="+mj-lt"/>
              <a:buAutoNum type="arabicPeriod" startAt="5"/>
            </a:pPr>
            <a:r>
              <a:rPr lang="zh-TW" altLang="zh-TW" sz="1600" dirty="0" smtClean="0"/>
              <a:t>衍生性商品</a:t>
            </a:r>
            <a:r>
              <a:rPr lang="en-US" altLang="zh-TW" sz="1600" dirty="0" smtClean="0"/>
              <a:t>: </a:t>
            </a:r>
            <a:r>
              <a:rPr lang="zh-TW" altLang="zh-TW" sz="1600" dirty="0" smtClean="0"/>
              <a:t>交易報表查詢；</a:t>
            </a:r>
            <a:r>
              <a:rPr lang="en-US" altLang="zh-TW" sz="1600" dirty="0" smtClean="0"/>
              <a:t>IRS</a:t>
            </a:r>
            <a:r>
              <a:rPr lang="zh-TW" altLang="zh-TW" sz="1600" dirty="0" smtClean="0"/>
              <a:t>付息通知書、客戶通知單</a:t>
            </a:r>
            <a:r>
              <a:rPr lang="en-US" altLang="zh-TW" sz="1600" dirty="0" smtClean="0"/>
              <a:t>; </a:t>
            </a:r>
            <a:r>
              <a:rPr lang="zh-TW" altLang="zh-TW" sz="1600" dirty="0" smtClean="0"/>
              <a:t>對帳單查詢與列印</a:t>
            </a:r>
            <a:r>
              <a:rPr lang="en-US" altLang="zh-TW" sz="1600" dirty="0" smtClean="0"/>
              <a:t>(</a:t>
            </a:r>
            <a:r>
              <a:rPr lang="zh-TW" altLang="zh-TW" sz="1600" dirty="0" smtClean="0"/>
              <a:t>含歷史對帳單</a:t>
            </a:r>
            <a:r>
              <a:rPr lang="en-US" altLang="zh-TW" sz="1600" dirty="0" smtClean="0"/>
              <a:t>)</a:t>
            </a:r>
            <a:endParaRPr lang="zh-TW" altLang="zh-TW" sz="1600" dirty="0" smtClean="0"/>
          </a:p>
          <a:p>
            <a:pPr marL="342900" lvl="0" indent="-342900">
              <a:lnSpc>
                <a:spcPct val="150000"/>
              </a:lnSpc>
              <a:buFont typeface="+mj-lt"/>
              <a:buAutoNum type="arabicPeriod" startAt="5"/>
            </a:pPr>
            <a:r>
              <a:rPr lang="zh-TW" altLang="zh-TW" sz="1600" dirty="0" smtClean="0"/>
              <a:t>通知書列印：敲出敲入事件通知書；組合式交易確認書；到期待比價通知書。</a:t>
            </a:r>
          </a:p>
          <a:p>
            <a:pPr marL="342900" lvl="0" indent="-342900">
              <a:lnSpc>
                <a:spcPct val="150000"/>
              </a:lnSpc>
              <a:buFont typeface="+mj-lt"/>
              <a:buAutoNum type="arabicPeriod" startAt="5"/>
            </a:pPr>
            <a:r>
              <a:rPr lang="zh-TW" altLang="zh-TW" sz="1600" dirty="0" smtClean="0"/>
              <a:t>商品適合度檢測與明細列印。</a:t>
            </a:r>
          </a:p>
          <a:p>
            <a:pPr marL="342900" lvl="0" indent="-342900">
              <a:lnSpc>
                <a:spcPct val="150000"/>
              </a:lnSpc>
              <a:buFont typeface="+mj-lt"/>
              <a:buAutoNum type="arabicPeriod" startAt="5"/>
            </a:pPr>
            <a:r>
              <a:rPr lang="zh-TW" altLang="zh-TW" sz="1600" dirty="0" smtClean="0"/>
              <a:t>產品募集期間管理與停止募集；產品募集明細查詢；本日募集解約交易查詢；產品募集累計查詢。</a:t>
            </a:r>
          </a:p>
          <a:p>
            <a:pPr marL="342900" lvl="0" indent="-342900">
              <a:lnSpc>
                <a:spcPct val="150000"/>
              </a:lnSpc>
              <a:buFont typeface="+mj-lt"/>
              <a:buAutoNum type="arabicPeriod" startAt="5"/>
            </a:pPr>
            <a:r>
              <a:rPr lang="zh-TW" altLang="zh-TW" sz="1600" dirty="0" smtClean="0"/>
              <a:t>列印</a:t>
            </a:r>
            <a:r>
              <a:rPr lang="en-US" altLang="zh-TW" sz="1600" dirty="0" smtClean="0"/>
              <a:t> : </a:t>
            </a:r>
            <a:r>
              <a:rPr lang="zh-TW" altLang="zh-TW" sz="1600" dirty="0" smtClean="0"/>
              <a:t>補繳保證金</a:t>
            </a:r>
            <a:r>
              <a:rPr lang="en-US" altLang="zh-TW" sz="1600" dirty="0" smtClean="0"/>
              <a:t>/</a:t>
            </a:r>
            <a:r>
              <a:rPr lang="zh-TW" altLang="zh-TW" sz="1600" dirty="0" smtClean="0"/>
              <a:t>通知補繳保證金</a:t>
            </a:r>
            <a:r>
              <a:rPr lang="en-US" altLang="zh-TW" sz="1600" dirty="0" smtClean="0"/>
              <a:t>/</a:t>
            </a:r>
            <a:r>
              <a:rPr lang="zh-TW" altLang="zh-TW" sz="1600" dirty="0" smtClean="0"/>
              <a:t>限時補繳保證金</a:t>
            </a:r>
          </a:p>
          <a:p>
            <a:pPr marL="342900" indent="-342900">
              <a:lnSpc>
                <a:spcPct val="150000"/>
              </a:lnSpc>
              <a:buFont typeface="+mj-lt"/>
              <a:buAutoNum type="arabicPeriod" startAt="5"/>
            </a:pPr>
            <a:endParaRPr lang="zh-TW" altLang="zh-TW" sz="1600" dirty="0" smtClean="0"/>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pPr lvl="0"/>
            <a:r>
              <a:rPr lang="en-US" altLang="zh-TW" sz="3200" dirty="0" smtClean="0">
                <a:solidFill>
                  <a:schemeClr val="tx1"/>
                </a:solidFill>
                <a:latin typeface="Segoe UI Black" pitchFamily="34" charset="0"/>
                <a:ea typeface="Segoe UI Black" pitchFamily="34" charset="0"/>
              </a:rPr>
              <a:t>16.</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財務資金中台</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791840" y="1340768"/>
            <a:ext cx="8640960" cy="5078313"/>
          </a:xfrm>
          <a:prstGeom prst="rect">
            <a:avLst/>
          </a:prstGeom>
          <a:noFill/>
        </p:spPr>
        <p:txBody>
          <a:bodyPr wrap="square">
            <a:spAutoFit/>
          </a:bodyPr>
          <a:lstStyle/>
          <a:p>
            <a:pPr marL="342900" indent="-342900">
              <a:lnSpc>
                <a:spcPct val="150000"/>
              </a:lnSpc>
            </a:pPr>
            <a:endParaRPr lang="en-US" altLang="zh-TW" b="1" dirty="0" smtClean="0"/>
          </a:p>
          <a:p>
            <a:pPr marL="342900" indent="-342900">
              <a:lnSpc>
                <a:spcPct val="150000"/>
              </a:lnSpc>
              <a:buFont typeface="Arial" pitchFamily="34" charset="0"/>
              <a:buChar char="•"/>
            </a:pPr>
            <a:endParaRPr lang="en-US" altLang="zh-TW" b="1" dirty="0" smtClean="0"/>
          </a:p>
          <a:p>
            <a:pPr marL="342900" indent="-342900">
              <a:lnSpc>
                <a:spcPct val="150000"/>
              </a:lnSpc>
            </a:pPr>
            <a:endParaRPr lang="en-US" altLang="zh-TW" b="1" dirty="0" smtClean="0"/>
          </a:p>
          <a:p>
            <a:pPr marL="342900" indent="-342900">
              <a:lnSpc>
                <a:spcPct val="150000"/>
              </a:lnSpc>
              <a:buFont typeface="Arial" pitchFamily="34" charset="0"/>
              <a:buChar char="•"/>
            </a:pPr>
            <a:endParaRPr lang="en-US" altLang="zh-TW" b="1" dirty="0" smtClean="0"/>
          </a:p>
          <a:p>
            <a:pPr marL="342900" indent="-342900">
              <a:lnSpc>
                <a:spcPct val="150000"/>
              </a:lnSpc>
            </a:pPr>
            <a:endParaRPr lang="en-US" altLang="zh-TW" b="1" dirty="0" smtClean="0"/>
          </a:p>
          <a:p>
            <a:pPr marL="342900" indent="-342900">
              <a:lnSpc>
                <a:spcPct val="150000"/>
              </a:lnSpc>
            </a:pPr>
            <a:endParaRPr lang="zh-TW" altLang="zh-TW" b="1" dirty="0" smtClean="0"/>
          </a:p>
          <a:p>
            <a:pPr marL="342900" indent="-342900">
              <a:lnSpc>
                <a:spcPct val="150000"/>
              </a:lnSpc>
              <a:buFont typeface="Arial" pitchFamily="34" charset="0"/>
              <a:buChar char="•"/>
            </a:pPr>
            <a:endParaRPr lang="zh-TW" altLang="zh-TW" dirty="0" smtClean="0">
              <a:latin typeface="+mn-ea"/>
            </a:endParaRPr>
          </a:p>
          <a:p>
            <a:pPr marL="342900" lvl="0" indent="-342900">
              <a:lnSpc>
                <a:spcPct val="150000"/>
              </a:lnSpc>
              <a:buFont typeface="+mj-lt"/>
              <a:buAutoNum type="arabicPeriod"/>
            </a:pPr>
            <a:endParaRPr lang="en-US" altLang="zh-TW" dirty="0" smtClean="0">
              <a:latin typeface="+mn-ea"/>
            </a:endParaRPr>
          </a:p>
          <a:p>
            <a:pPr marL="342900" indent="-342900">
              <a:lnSpc>
                <a:spcPct val="150000"/>
              </a:lnSpc>
              <a:buFont typeface="+mj-lt"/>
              <a:buAutoNum type="arabicPeriod" startAt="2"/>
            </a:pPr>
            <a:endParaRPr lang="en-US" altLang="zh-TW" dirty="0" smtClean="0">
              <a:latin typeface="+mn-ea"/>
            </a:endParaRPr>
          </a:p>
          <a:p>
            <a:pPr marL="342900" indent="-342900">
              <a:lnSpc>
                <a:spcPct val="150000"/>
              </a:lnSpc>
              <a:buFont typeface="+mj-lt"/>
              <a:buAutoNum type="arabicPeriod" startAt="2"/>
            </a:pPr>
            <a:endParaRPr lang="en-US" altLang="zh-TW" dirty="0" smtClean="0">
              <a:latin typeface="+mn-ea"/>
            </a:endParaRPr>
          </a:p>
          <a:p>
            <a:pPr marL="342900" indent="-342900">
              <a:lnSpc>
                <a:spcPct val="150000"/>
              </a:lnSpc>
              <a:buFont typeface="+mj-lt"/>
              <a:buAutoNum type="arabicPeriod" startAt="2"/>
            </a:pPr>
            <a:endParaRPr lang="zh-TW" altLang="zh-TW" dirty="0" smtClean="0">
              <a:latin typeface="+mn-ea"/>
            </a:endParaRPr>
          </a:p>
          <a:p>
            <a:pPr marL="342900" indent="-342900">
              <a:lnSpc>
                <a:spcPct val="150000"/>
              </a:lnSpc>
              <a:buFont typeface="+mj-lt"/>
              <a:buAutoNum type="arabicPeriod" startAt="2"/>
            </a:pPr>
            <a:endParaRPr lang="zh-TW" altLang="en-US" b="1" dirty="0" smtClean="0">
              <a:latin typeface="+mn-ea"/>
            </a:endParaRPr>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xmlns="" id="{B6F734FD-926B-BE34-A3B9-955B9E5CC0E1}"/>
              </a:ext>
            </a:extLst>
          </p:cNvPr>
          <p:cNvSpPr/>
          <p:nvPr/>
        </p:nvSpPr>
        <p:spPr>
          <a:xfrm>
            <a:off x="359792"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pPr lvl="0"/>
            <a:r>
              <a:rPr lang="en-US" altLang="zh-TW" sz="3200" dirty="0" smtClean="0">
                <a:solidFill>
                  <a:schemeClr val="tx1"/>
                </a:solidFill>
                <a:latin typeface="Segoe UI Black" pitchFamily="34" charset="0"/>
                <a:ea typeface="Segoe UI Black" pitchFamily="34" charset="0"/>
              </a:rPr>
              <a:t>16.</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財務資金中台</a:t>
            </a:r>
            <a:endParaRPr lang="zh-TW" altLang="en-US" dirty="0">
              <a:solidFill>
                <a:schemeClr val="tx1"/>
              </a:solidFill>
            </a:endParaRPr>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791840" y="1412776"/>
            <a:ext cx="8640960" cy="6324808"/>
          </a:xfrm>
          <a:prstGeom prst="rect">
            <a:avLst/>
          </a:prstGeom>
          <a:noFill/>
        </p:spPr>
        <p:txBody>
          <a:bodyPr wrap="square">
            <a:spAutoFit/>
          </a:bodyPr>
          <a:lstStyle/>
          <a:p>
            <a:pPr marL="342900" indent="-342900">
              <a:lnSpc>
                <a:spcPct val="150000"/>
              </a:lnSpc>
              <a:buFont typeface="Arial" pitchFamily="34" charset="0"/>
              <a:buChar char="•"/>
            </a:pPr>
            <a:r>
              <a:rPr lang="zh-TW" altLang="en-US" b="1" dirty="0" smtClean="0"/>
              <a:t>簡單交易</a:t>
            </a:r>
            <a:endParaRPr lang="en-US" altLang="zh-TW" b="1" dirty="0" smtClean="0"/>
          </a:p>
          <a:p>
            <a:pPr marL="342900" indent="-342900">
              <a:lnSpc>
                <a:spcPct val="150000"/>
              </a:lnSpc>
              <a:buFont typeface="Arial" pitchFamily="34" charset="0"/>
              <a:buChar char="•"/>
            </a:pPr>
            <a:endParaRPr lang="en-US" altLang="zh-TW" b="1" dirty="0" smtClean="0"/>
          </a:p>
          <a:p>
            <a:pPr marL="342900" indent="-342900">
              <a:lnSpc>
                <a:spcPct val="150000"/>
              </a:lnSpc>
            </a:pPr>
            <a:endParaRPr lang="en-US" altLang="zh-TW" b="1" dirty="0" smtClean="0"/>
          </a:p>
          <a:p>
            <a:pPr marL="342900" indent="-342900">
              <a:lnSpc>
                <a:spcPct val="150000"/>
              </a:lnSpc>
            </a:pPr>
            <a:endParaRPr lang="en-US" altLang="zh-TW" b="1" dirty="0" smtClean="0"/>
          </a:p>
          <a:p>
            <a:pPr marL="342900" indent="-342900">
              <a:lnSpc>
                <a:spcPct val="150000"/>
              </a:lnSpc>
            </a:pPr>
            <a:endParaRPr lang="en-US" altLang="zh-TW" b="1" dirty="0" smtClean="0"/>
          </a:p>
          <a:p>
            <a:pPr marL="342900" indent="-342900">
              <a:lnSpc>
                <a:spcPct val="150000"/>
              </a:lnSpc>
            </a:pPr>
            <a:endParaRPr lang="en-US" altLang="zh-TW" b="1" dirty="0" smtClean="0"/>
          </a:p>
          <a:p>
            <a:pPr marL="342900" indent="-342900">
              <a:lnSpc>
                <a:spcPct val="150000"/>
              </a:lnSpc>
              <a:buFont typeface="Arial" pitchFamily="34" charset="0"/>
              <a:buChar char="•"/>
            </a:pPr>
            <a:r>
              <a:rPr lang="zh-TW" altLang="en-US" b="1" dirty="0" smtClean="0"/>
              <a:t>複雜</a:t>
            </a:r>
            <a:r>
              <a:rPr lang="zh-TW" altLang="zh-TW" b="1" dirty="0" smtClean="0"/>
              <a:t>交易</a:t>
            </a:r>
            <a:endParaRPr lang="en-US" altLang="zh-TW" b="1" dirty="0" smtClean="0"/>
          </a:p>
          <a:p>
            <a:pPr marL="342900" indent="-342900">
              <a:lnSpc>
                <a:spcPct val="150000"/>
              </a:lnSpc>
              <a:buFont typeface="Arial" pitchFamily="34" charset="0"/>
              <a:buChar char="•"/>
            </a:pPr>
            <a:endParaRPr lang="en-US" altLang="zh-TW" b="1" dirty="0" smtClean="0"/>
          </a:p>
          <a:p>
            <a:pPr marL="342900" indent="-342900">
              <a:lnSpc>
                <a:spcPct val="150000"/>
              </a:lnSpc>
            </a:pPr>
            <a:endParaRPr lang="zh-TW" altLang="zh-TW" b="1" dirty="0" smtClean="0"/>
          </a:p>
          <a:p>
            <a:pPr marL="342900" indent="-342900">
              <a:lnSpc>
                <a:spcPct val="150000"/>
              </a:lnSpc>
              <a:buFont typeface="Arial" pitchFamily="34" charset="0"/>
              <a:buChar char="•"/>
            </a:pPr>
            <a:endParaRPr lang="zh-TW" altLang="zh-TW" dirty="0" smtClean="0">
              <a:latin typeface="+mn-ea"/>
            </a:endParaRPr>
          </a:p>
          <a:p>
            <a:pPr marL="342900" lvl="0" indent="-342900">
              <a:lnSpc>
                <a:spcPct val="150000"/>
              </a:lnSpc>
              <a:buFont typeface="+mj-lt"/>
              <a:buAutoNum type="arabicPeriod"/>
            </a:pPr>
            <a:endParaRPr lang="en-US" altLang="zh-TW" dirty="0" smtClean="0">
              <a:latin typeface="+mn-ea"/>
            </a:endParaRPr>
          </a:p>
          <a:p>
            <a:pPr marL="342900" indent="-342900">
              <a:lnSpc>
                <a:spcPct val="150000"/>
              </a:lnSpc>
              <a:buFont typeface="+mj-lt"/>
              <a:buAutoNum type="arabicPeriod" startAt="2"/>
            </a:pPr>
            <a:endParaRPr lang="en-US" altLang="zh-TW" dirty="0" smtClean="0">
              <a:latin typeface="+mn-ea"/>
            </a:endParaRPr>
          </a:p>
          <a:p>
            <a:pPr marL="342900" indent="-342900">
              <a:lnSpc>
                <a:spcPct val="150000"/>
              </a:lnSpc>
              <a:buFont typeface="+mj-lt"/>
              <a:buAutoNum type="arabicPeriod" startAt="2"/>
            </a:pPr>
            <a:endParaRPr lang="en-US" altLang="zh-TW" dirty="0" smtClean="0">
              <a:latin typeface="+mn-ea"/>
            </a:endParaRPr>
          </a:p>
          <a:p>
            <a:pPr marL="342900" indent="-342900">
              <a:lnSpc>
                <a:spcPct val="150000"/>
              </a:lnSpc>
              <a:buFont typeface="+mj-lt"/>
              <a:buAutoNum type="arabicPeriod" startAt="2"/>
            </a:pPr>
            <a:endParaRPr lang="zh-TW" altLang="zh-TW" dirty="0" smtClean="0">
              <a:latin typeface="+mn-ea"/>
            </a:endParaRPr>
          </a:p>
          <a:p>
            <a:pPr marL="342900" indent="-342900">
              <a:lnSpc>
                <a:spcPct val="150000"/>
              </a:lnSpc>
              <a:buFont typeface="+mj-lt"/>
              <a:buAutoNum type="arabicPeriod" startAt="2"/>
            </a:pPr>
            <a:endParaRPr lang="zh-TW" altLang="en-US" b="1" dirty="0" smtClean="0">
              <a:latin typeface="+mn-ea"/>
            </a:endParaRPr>
          </a:p>
        </p:txBody>
      </p:sp>
      <p:sp>
        <p:nvSpPr>
          <p:cNvPr id="8" name="動作按鈕: 返回 7">
            <a:hlinkClick r:id="rId3" action="ppaction://hlinksldjump" highlightClick="1"/>
          </p:cNvPr>
          <p:cNvSpPr/>
          <p:nvPr/>
        </p:nvSpPr>
        <p:spPr>
          <a:xfrm rot="5400000" flipH="1">
            <a:off x="9648824" y="5805264"/>
            <a:ext cx="180000" cy="180000"/>
          </a:xfrm>
          <a:prstGeom prst="actionButtonRetur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2" name="文字方塊 11"/>
          <p:cNvSpPr txBox="1"/>
          <p:nvPr/>
        </p:nvSpPr>
        <p:spPr>
          <a:xfrm>
            <a:off x="1295896" y="4293096"/>
            <a:ext cx="7992888" cy="1938992"/>
          </a:xfrm>
          <a:prstGeom prst="rect">
            <a:avLst/>
          </a:prstGeom>
          <a:noFill/>
        </p:spPr>
        <p:txBody>
          <a:bodyPr wrap="square" rtlCol="0">
            <a:spAutoFit/>
          </a:bodyPr>
          <a:lstStyle/>
          <a:p>
            <a:pPr marL="342900" lvl="0" indent="-342900">
              <a:lnSpc>
                <a:spcPct val="150000"/>
              </a:lnSpc>
              <a:buFont typeface="+mj-lt"/>
              <a:buAutoNum type="arabicPeriod" startAt="18"/>
            </a:pPr>
            <a:r>
              <a:rPr lang="zh-TW" altLang="zh-TW" sz="1600" dirty="0" smtClean="0"/>
              <a:t>採購外匯現鈔交易</a:t>
            </a:r>
            <a:r>
              <a:rPr lang="en-US" altLang="zh-TW" sz="1600" dirty="0" smtClean="0"/>
              <a:t> (</a:t>
            </a:r>
            <a:r>
              <a:rPr lang="zh-TW" altLang="zh-TW" sz="1600" dirty="0" smtClean="0"/>
              <a:t>清算中心</a:t>
            </a:r>
            <a:r>
              <a:rPr lang="en-US" altLang="zh-TW" sz="1600" dirty="0" smtClean="0"/>
              <a:t>)</a:t>
            </a:r>
            <a:r>
              <a:rPr lang="zh-TW" altLang="zh-TW" sz="1600" dirty="0" smtClean="0"/>
              <a:t>。</a:t>
            </a:r>
            <a:endParaRPr lang="en-US" altLang="zh-TW" sz="1600" dirty="0" smtClean="0"/>
          </a:p>
          <a:p>
            <a:pPr marL="342900" indent="-342900">
              <a:lnSpc>
                <a:spcPct val="150000"/>
              </a:lnSpc>
              <a:buFont typeface="+mj-lt"/>
              <a:buAutoNum type="arabicPeriod" startAt="18"/>
            </a:pPr>
            <a:r>
              <a:rPr lang="zh-TW" altLang="zh-TW" sz="1600" dirty="0" smtClean="0"/>
              <a:t>各衍商業務</a:t>
            </a:r>
            <a:r>
              <a:rPr lang="en-US" altLang="zh-TW" sz="1600" dirty="0" smtClean="0"/>
              <a:t>(</a:t>
            </a:r>
            <a:r>
              <a:rPr lang="zh-TW" altLang="zh-TW" sz="1600" dirty="0" smtClean="0"/>
              <a:t>包括遠匯</a:t>
            </a:r>
            <a:r>
              <a:rPr lang="en-US" altLang="zh-TW" sz="1600" dirty="0" smtClean="0"/>
              <a:t>/</a:t>
            </a:r>
            <a:r>
              <a:rPr lang="zh-TW" altLang="zh-TW" sz="1600" dirty="0" smtClean="0"/>
              <a:t>換匯</a:t>
            </a:r>
            <a:r>
              <a:rPr lang="en-US" altLang="zh-TW" sz="1600" dirty="0" smtClean="0"/>
              <a:t>/</a:t>
            </a:r>
            <a:r>
              <a:rPr lang="zh-TW" altLang="zh-TW" sz="1600" dirty="0" smtClean="0"/>
              <a:t>匯率選擇權</a:t>
            </a:r>
            <a:r>
              <a:rPr lang="en-US" altLang="zh-TW" sz="1600" dirty="0" smtClean="0"/>
              <a:t>/</a:t>
            </a:r>
            <a:r>
              <a:rPr lang="zh-TW" altLang="zh-TW" sz="1600" dirty="0" smtClean="0"/>
              <a:t>組合式投資商品及其他納入核心系統之衍生性金融商品</a:t>
            </a:r>
            <a:r>
              <a:rPr lang="en-US" altLang="zh-TW" sz="1600" dirty="0" smtClean="0"/>
              <a:t>)</a:t>
            </a:r>
            <a:r>
              <a:rPr lang="zh-TW" altLang="zh-TW" sz="1600" dirty="0" smtClean="0"/>
              <a:t>客戶端</a:t>
            </a:r>
            <a:r>
              <a:rPr lang="en-US" altLang="zh-TW" sz="1600" dirty="0" smtClean="0"/>
              <a:t>DBU</a:t>
            </a:r>
            <a:r>
              <a:rPr lang="zh-TW" altLang="zh-TW" sz="1600" dirty="0" smtClean="0"/>
              <a:t>及</a:t>
            </a:r>
            <a:r>
              <a:rPr lang="en-US" altLang="zh-TW" sz="1600" dirty="0" smtClean="0"/>
              <a:t>OBU</a:t>
            </a:r>
            <a:r>
              <a:rPr lang="zh-TW" altLang="zh-TW" sz="1600" dirty="0" smtClean="0"/>
              <a:t>／銀行端</a:t>
            </a:r>
            <a:r>
              <a:rPr lang="en-US" altLang="zh-TW" sz="1600" dirty="0" smtClean="0"/>
              <a:t>DBU</a:t>
            </a:r>
            <a:r>
              <a:rPr lang="zh-TW" altLang="zh-TW" sz="1600" dirty="0" smtClean="0"/>
              <a:t>及</a:t>
            </a:r>
            <a:r>
              <a:rPr lang="en-US" altLang="zh-TW" sz="1600" dirty="0" smtClean="0"/>
              <a:t>OBU </a:t>
            </a:r>
            <a:r>
              <a:rPr lang="zh-TW" altLang="zh-TW" sz="1600" dirty="0" smtClean="0"/>
              <a:t>月底評價。評價的模型來源由現有的其它系統</a:t>
            </a:r>
            <a:r>
              <a:rPr lang="en-US" altLang="zh-TW" sz="1600" dirty="0" smtClean="0"/>
              <a:t>(</a:t>
            </a:r>
            <a:r>
              <a:rPr lang="zh-TW" altLang="zh-TW" sz="1600" dirty="0" smtClean="0"/>
              <a:t>如</a:t>
            </a:r>
            <a:r>
              <a:rPr lang="en-US" altLang="zh-TW" sz="1600" dirty="0" smtClean="0"/>
              <a:t>:KD+/BLOOMBERG</a:t>
            </a:r>
            <a:r>
              <a:rPr lang="zh-TW" altLang="zh-TW" sz="1600" dirty="0" smtClean="0"/>
              <a:t>等</a:t>
            </a:r>
            <a:r>
              <a:rPr lang="en-US" altLang="zh-TW" sz="1600" dirty="0" smtClean="0"/>
              <a:t>)</a:t>
            </a:r>
            <a:r>
              <a:rPr lang="zh-TW" altLang="zh-TW" sz="1600" dirty="0" smtClean="0"/>
              <a:t>計算的評價值導入</a:t>
            </a:r>
            <a:r>
              <a:rPr lang="en-US" altLang="zh-TW" sz="1600" dirty="0" smtClean="0"/>
              <a:t>(</a:t>
            </a:r>
            <a:r>
              <a:rPr lang="zh-TW" altLang="zh-TW" sz="1600" dirty="0" smtClean="0"/>
              <a:t>同現行</a:t>
            </a:r>
            <a:r>
              <a:rPr lang="en-US" altLang="zh-TW" sz="1600" dirty="0" smtClean="0"/>
              <a:t>DCS</a:t>
            </a:r>
            <a:r>
              <a:rPr lang="zh-TW" altLang="zh-TW" sz="1600" dirty="0" smtClean="0"/>
              <a:t>作法</a:t>
            </a:r>
            <a:r>
              <a:rPr lang="en-US" altLang="zh-TW" sz="1600" dirty="0" smtClean="0"/>
              <a:t>)</a:t>
            </a:r>
            <a:r>
              <a:rPr lang="zh-TW" altLang="zh-TW" sz="1600" dirty="0" smtClean="0"/>
              <a:t>．</a:t>
            </a:r>
          </a:p>
          <a:p>
            <a:pPr marL="342900" lvl="0" indent="-342900">
              <a:lnSpc>
                <a:spcPct val="150000"/>
              </a:lnSpc>
              <a:buFont typeface="+mj-lt"/>
              <a:buAutoNum type="arabicPeriod" startAt="18"/>
            </a:pPr>
            <a:endParaRPr lang="zh-TW" altLang="zh-TW" sz="1600" dirty="0" smtClean="0">
              <a:latin typeface="微軟正黑體" pitchFamily="34" charset="-120"/>
              <a:ea typeface="微軟正黑體" pitchFamily="34" charset="-120"/>
            </a:endParaRPr>
          </a:p>
        </p:txBody>
      </p:sp>
      <p:sp>
        <p:nvSpPr>
          <p:cNvPr id="17" name="文字方塊 16"/>
          <p:cNvSpPr txBox="1"/>
          <p:nvPr/>
        </p:nvSpPr>
        <p:spPr>
          <a:xfrm>
            <a:off x="1295896" y="1844824"/>
            <a:ext cx="7992888" cy="1938992"/>
          </a:xfrm>
          <a:prstGeom prst="rect">
            <a:avLst/>
          </a:prstGeom>
          <a:noFill/>
        </p:spPr>
        <p:txBody>
          <a:bodyPr wrap="square" rtlCol="0">
            <a:spAutoFit/>
          </a:bodyPr>
          <a:lstStyle/>
          <a:p>
            <a:pPr marL="342900" indent="-342900">
              <a:lnSpc>
                <a:spcPct val="150000"/>
              </a:lnSpc>
              <a:buFont typeface="+mj-lt"/>
              <a:buAutoNum type="arabicPeriod" startAt="13"/>
            </a:pPr>
            <a:r>
              <a:rPr lang="zh-TW" altLang="zh-TW" sz="1600" dirty="0" smtClean="0"/>
              <a:t>遠期外匯</a:t>
            </a:r>
            <a:r>
              <a:rPr lang="en-US" altLang="zh-TW" sz="1600" dirty="0" smtClean="0"/>
              <a:t>/</a:t>
            </a:r>
            <a:r>
              <a:rPr lang="zh-TW" altLang="zh-TW" sz="1600" dirty="0" smtClean="0"/>
              <a:t>外匯部位</a:t>
            </a:r>
            <a:r>
              <a:rPr lang="en-US" altLang="zh-TW" sz="1600" dirty="0" smtClean="0"/>
              <a:t>: </a:t>
            </a:r>
            <a:r>
              <a:rPr lang="zh-TW" altLang="zh-TW" sz="1600" dirty="0" smtClean="0"/>
              <a:t>日報表調整</a:t>
            </a:r>
            <a:r>
              <a:rPr lang="en-US" altLang="zh-TW" sz="1600" dirty="0" smtClean="0"/>
              <a:t>(</a:t>
            </a:r>
            <a:r>
              <a:rPr lang="zh-TW" altLang="zh-TW" sz="1600" dirty="0" smtClean="0"/>
              <a:t>清算中心</a:t>
            </a:r>
            <a:r>
              <a:rPr lang="en-US" altLang="zh-TW" sz="1600" dirty="0" smtClean="0"/>
              <a:t>)</a:t>
            </a:r>
            <a:r>
              <a:rPr lang="zh-TW" altLang="zh-TW" sz="1600" dirty="0" smtClean="0"/>
              <a:t>。</a:t>
            </a:r>
          </a:p>
          <a:p>
            <a:pPr marL="342900" indent="-342900">
              <a:lnSpc>
                <a:spcPct val="150000"/>
              </a:lnSpc>
              <a:buFont typeface="+mj-lt"/>
              <a:buAutoNum type="arabicPeriod" startAt="13"/>
            </a:pPr>
            <a:r>
              <a:rPr lang="zh-TW" altLang="zh-TW" sz="1600" dirty="0" smtClean="0"/>
              <a:t>客訴申報</a:t>
            </a:r>
            <a:r>
              <a:rPr lang="en-US" altLang="zh-TW" sz="1600" dirty="0" smtClean="0"/>
              <a:t>(DCS)</a:t>
            </a:r>
            <a:r>
              <a:rPr lang="zh-TW" altLang="zh-TW" sz="1600" dirty="0" smtClean="0"/>
              <a:t>送會計處。</a:t>
            </a:r>
          </a:p>
          <a:p>
            <a:pPr marL="342900" indent="-342900">
              <a:lnSpc>
                <a:spcPct val="150000"/>
              </a:lnSpc>
              <a:buFont typeface="+mj-lt"/>
              <a:buAutoNum type="arabicPeriod" startAt="13"/>
            </a:pPr>
            <a:r>
              <a:rPr lang="zh-TW" altLang="zh-TW" sz="1600" dirty="0" smtClean="0"/>
              <a:t>通知更新</a:t>
            </a:r>
            <a:r>
              <a:rPr lang="en-US" altLang="zh-TW" sz="1600" dirty="0" smtClean="0"/>
              <a:t> KYC </a:t>
            </a:r>
            <a:r>
              <a:rPr lang="zh-TW" altLang="zh-TW" sz="1600" dirty="0" smtClean="0"/>
              <a:t>名單。</a:t>
            </a:r>
          </a:p>
          <a:p>
            <a:pPr marL="342900" indent="-342900">
              <a:lnSpc>
                <a:spcPct val="150000"/>
              </a:lnSpc>
              <a:buFont typeface="+mj-lt"/>
              <a:buAutoNum type="arabicPeriod" startAt="13"/>
            </a:pPr>
            <a:r>
              <a:rPr lang="zh-TW" altLang="zh-TW" sz="1600" dirty="0" smtClean="0"/>
              <a:t>募集未達成整批解除圈存。</a:t>
            </a:r>
          </a:p>
          <a:p>
            <a:pPr marL="342900" indent="-342900">
              <a:lnSpc>
                <a:spcPct val="150000"/>
              </a:lnSpc>
              <a:buFont typeface="+mj-lt"/>
              <a:buAutoNum type="arabicPeriod" startAt="13"/>
            </a:pPr>
            <a:r>
              <a:rPr lang="zh-TW" altLang="zh-TW" sz="1600" dirty="0" smtClean="0"/>
              <a:t>募集交易新增及維護</a:t>
            </a:r>
            <a:r>
              <a:rPr lang="en-US" altLang="zh-TW" sz="1600" dirty="0" smtClean="0"/>
              <a:t> (online &amp;</a:t>
            </a:r>
            <a:r>
              <a:rPr lang="zh-TW" altLang="zh-TW" sz="1600" dirty="0" smtClean="0"/>
              <a:t>批次</a:t>
            </a:r>
            <a:r>
              <a:rPr lang="en-US" altLang="zh-TW" sz="1600" dirty="0" smtClean="0"/>
              <a:t>)</a:t>
            </a:r>
            <a:r>
              <a:rPr lang="zh-TW" altLang="zh-TW" sz="1600" dirty="0" smtClean="0"/>
              <a:t>；提前解約</a:t>
            </a:r>
            <a:r>
              <a:rPr lang="en-US" altLang="zh-TW" sz="1600" dirty="0" smtClean="0"/>
              <a:t> / </a:t>
            </a:r>
            <a:r>
              <a:rPr lang="zh-TW" altLang="zh-TW" sz="1600" dirty="0" smtClean="0"/>
              <a:t>更正交易。</a:t>
            </a:r>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xmlns="" id="{B6F734FD-926B-BE34-A3B9-955B9E5CC0E1}"/>
              </a:ext>
            </a:extLst>
          </p:cNvPr>
          <p:cNvSpPr/>
          <p:nvPr/>
        </p:nvSpPr>
        <p:spPr>
          <a:xfrm>
            <a:off x="359792"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pPr lvl="0"/>
            <a:r>
              <a:rPr lang="en-US" altLang="zh-TW" sz="3200" dirty="0" smtClean="0">
                <a:solidFill>
                  <a:schemeClr val="tx1"/>
                </a:solidFill>
                <a:latin typeface="Segoe UI Black" pitchFamily="34" charset="0"/>
                <a:ea typeface="Segoe UI Black" pitchFamily="34" charset="0"/>
              </a:rPr>
              <a:t>16.</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財務資金中台</a:t>
            </a:r>
            <a:endParaRPr lang="zh-TW" altLang="en-US" dirty="0">
              <a:solidFill>
                <a:schemeClr val="tx1"/>
              </a:solidFill>
            </a:endParaRPr>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791840" y="1412776"/>
            <a:ext cx="8640960" cy="4247317"/>
          </a:xfrm>
          <a:prstGeom prst="rect">
            <a:avLst/>
          </a:prstGeom>
          <a:noFill/>
        </p:spPr>
        <p:txBody>
          <a:bodyPr wrap="square">
            <a:spAutoFit/>
          </a:bodyPr>
          <a:lstStyle/>
          <a:p>
            <a:pPr marL="342900" indent="-342900">
              <a:lnSpc>
                <a:spcPct val="150000"/>
              </a:lnSpc>
            </a:pPr>
            <a:r>
              <a:rPr lang="en-US" altLang="zh-TW" b="1" dirty="0" smtClean="0">
                <a:solidFill>
                  <a:srgbClr val="C00000"/>
                </a:solidFill>
              </a:rPr>
              <a:t>BRD-SCSB-L2-CO3_</a:t>
            </a:r>
            <a:r>
              <a:rPr lang="zh-TW" altLang="en-US" b="1" dirty="0" smtClean="0">
                <a:solidFill>
                  <a:srgbClr val="C00000"/>
                </a:solidFill>
              </a:rPr>
              <a:t>換匯金額累計與限額控管</a:t>
            </a:r>
            <a:endParaRPr lang="zh-TW" altLang="zh-TW" dirty="0" smtClean="0">
              <a:solidFill>
                <a:srgbClr val="C00000"/>
              </a:solidFill>
            </a:endParaRPr>
          </a:p>
          <a:p>
            <a:pPr marL="342900" indent="-342900">
              <a:lnSpc>
                <a:spcPct val="150000"/>
              </a:lnSpc>
            </a:pPr>
            <a:r>
              <a:rPr lang="en-US" altLang="zh-TW" b="1" dirty="0" smtClean="0">
                <a:solidFill>
                  <a:srgbClr val="C00000"/>
                </a:solidFill>
              </a:rPr>
              <a:t>L3-DP06 </a:t>
            </a:r>
            <a:r>
              <a:rPr lang="zh-TW" altLang="en-US" b="1" dirty="0" smtClean="0">
                <a:solidFill>
                  <a:srgbClr val="C00000"/>
                </a:solidFill>
              </a:rPr>
              <a:t>換匯限額</a:t>
            </a:r>
            <a:endParaRPr lang="en-US" altLang="zh-TW" b="1" dirty="0" smtClean="0">
              <a:solidFill>
                <a:srgbClr val="C00000"/>
              </a:solidFill>
            </a:endParaRPr>
          </a:p>
          <a:p>
            <a:pPr marL="342900" indent="-342900">
              <a:lnSpc>
                <a:spcPct val="150000"/>
              </a:lnSpc>
            </a:pPr>
            <a:endParaRPr lang="en-US" altLang="zh-TW" b="1" dirty="0" smtClean="0"/>
          </a:p>
          <a:p>
            <a:pPr marL="342900" indent="-342900">
              <a:lnSpc>
                <a:spcPct val="150000"/>
              </a:lnSpc>
            </a:pPr>
            <a:endParaRPr lang="en-US" altLang="zh-TW" b="1" dirty="0" smtClean="0"/>
          </a:p>
          <a:p>
            <a:pPr marL="342900" indent="-342900">
              <a:lnSpc>
                <a:spcPct val="150000"/>
              </a:lnSpc>
            </a:pPr>
            <a:endParaRPr lang="en-US" altLang="zh-TW" b="1" dirty="0" smtClean="0"/>
          </a:p>
          <a:p>
            <a:pPr marL="342900" indent="-342900">
              <a:lnSpc>
                <a:spcPct val="150000"/>
              </a:lnSpc>
            </a:pPr>
            <a:endParaRPr lang="en-US" altLang="zh-TW" b="1" dirty="0" smtClean="0"/>
          </a:p>
          <a:p>
            <a:pPr marL="342900" indent="-342900">
              <a:lnSpc>
                <a:spcPct val="150000"/>
              </a:lnSpc>
            </a:pPr>
            <a:endParaRPr lang="en-US" altLang="zh-TW" b="1" dirty="0" smtClean="0"/>
          </a:p>
          <a:p>
            <a:pPr marL="342900" indent="-342900">
              <a:lnSpc>
                <a:spcPct val="150000"/>
              </a:lnSpc>
              <a:buFont typeface="+mj-lt"/>
              <a:buAutoNum type="arabicPeriod" startAt="2"/>
            </a:pPr>
            <a:endParaRPr lang="en-US" altLang="zh-TW" dirty="0" smtClean="0">
              <a:latin typeface="+mn-ea"/>
            </a:endParaRPr>
          </a:p>
          <a:p>
            <a:pPr marL="342900" indent="-342900">
              <a:lnSpc>
                <a:spcPct val="150000"/>
              </a:lnSpc>
              <a:buFont typeface="+mj-lt"/>
              <a:buAutoNum type="arabicPeriod" startAt="2"/>
            </a:pPr>
            <a:endParaRPr lang="zh-TW" altLang="zh-TW" dirty="0" smtClean="0">
              <a:latin typeface="+mn-ea"/>
            </a:endParaRPr>
          </a:p>
          <a:p>
            <a:pPr marL="342900" indent="-342900">
              <a:lnSpc>
                <a:spcPct val="150000"/>
              </a:lnSpc>
              <a:buFont typeface="+mj-lt"/>
              <a:buAutoNum type="arabicPeriod" startAt="2"/>
            </a:pPr>
            <a:endParaRPr lang="zh-TW" altLang="en-US" b="1" dirty="0" smtClean="0">
              <a:latin typeface="+mn-ea"/>
            </a:endParaRPr>
          </a:p>
        </p:txBody>
      </p:sp>
      <p:sp>
        <p:nvSpPr>
          <p:cNvPr id="8" name="動作按鈕: 返回 7">
            <a:hlinkClick r:id="rId3" action="ppaction://hlinksldjump" highlightClick="1"/>
          </p:cNvPr>
          <p:cNvSpPr/>
          <p:nvPr/>
        </p:nvSpPr>
        <p:spPr>
          <a:xfrm rot="5400000" flipH="1">
            <a:off x="9648824" y="5805264"/>
            <a:ext cx="180000" cy="180000"/>
          </a:xfrm>
          <a:prstGeom prst="actionButtonRetur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xmlns="" id="{B6F734FD-926B-BE34-A3B9-955B9E5CC0E1}"/>
              </a:ext>
            </a:extLst>
          </p:cNvPr>
          <p:cNvSpPr/>
          <p:nvPr/>
        </p:nvSpPr>
        <p:spPr>
          <a:xfrm>
            <a:off x="215776" y="1340768"/>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nSpc>
                <a:spcPct val="150000"/>
              </a:lnSpc>
            </a:pPr>
            <a:r>
              <a:rPr lang="en-US" altLang="zh-TW" b="1" dirty="0" smtClean="0"/>
              <a:t>L3-DP06 </a:t>
            </a:r>
            <a:r>
              <a:rPr lang="zh-TW" altLang="en-US" b="1" dirty="0" smtClean="0"/>
              <a:t>換匯限額</a:t>
            </a:r>
            <a:endParaRPr lang="en-US" altLang="zh-TW" b="1" dirty="0" smtClean="0"/>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pPr lvl="0"/>
            <a:r>
              <a:rPr lang="zh-TW" altLang="en-US" sz="3200" dirty="0" smtClean="0">
                <a:solidFill>
                  <a:schemeClr val="tx1"/>
                </a:solidFill>
                <a:latin typeface="Segoe UI Black" pitchFamily="34" charset="0"/>
              </a:rPr>
              <a:t>其他</a:t>
            </a:r>
            <a:endParaRPr lang="zh-TW" altLang="en-US" dirty="0">
              <a:solidFill>
                <a:schemeClr val="tx1"/>
              </a:solidFill>
            </a:endParaRPr>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791840" y="1412776"/>
            <a:ext cx="8640960" cy="3416320"/>
          </a:xfrm>
          <a:prstGeom prst="rect">
            <a:avLst/>
          </a:prstGeom>
          <a:noFill/>
        </p:spPr>
        <p:txBody>
          <a:bodyPr wrap="square">
            <a:spAutoFit/>
          </a:bodyPr>
          <a:lstStyle/>
          <a:p>
            <a:pPr marL="342900" indent="-342900">
              <a:lnSpc>
                <a:spcPct val="150000"/>
              </a:lnSpc>
            </a:pPr>
            <a:endParaRPr lang="en-US" altLang="zh-TW" b="1" dirty="0" smtClean="0"/>
          </a:p>
          <a:p>
            <a:pPr marL="342900" indent="-342900">
              <a:lnSpc>
                <a:spcPct val="150000"/>
              </a:lnSpc>
            </a:pPr>
            <a:endParaRPr lang="en-US" altLang="zh-TW" b="1" dirty="0" smtClean="0"/>
          </a:p>
          <a:p>
            <a:pPr marL="342900" indent="-342900">
              <a:lnSpc>
                <a:spcPct val="150000"/>
              </a:lnSpc>
            </a:pPr>
            <a:endParaRPr lang="en-US" altLang="zh-TW" b="1" dirty="0" smtClean="0"/>
          </a:p>
          <a:p>
            <a:pPr marL="342900" indent="-342900">
              <a:lnSpc>
                <a:spcPct val="150000"/>
              </a:lnSpc>
            </a:pPr>
            <a:endParaRPr lang="en-US" altLang="zh-TW" b="1" dirty="0" smtClean="0"/>
          </a:p>
          <a:p>
            <a:pPr marL="342900" indent="-342900">
              <a:lnSpc>
                <a:spcPct val="150000"/>
              </a:lnSpc>
            </a:pPr>
            <a:endParaRPr lang="en-US" altLang="zh-TW" b="1" dirty="0" smtClean="0"/>
          </a:p>
          <a:p>
            <a:pPr marL="342900" indent="-342900">
              <a:lnSpc>
                <a:spcPct val="150000"/>
              </a:lnSpc>
              <a:buFont typeface="+mj-lt"/>
              <a:buAutoNum type="arabicPeriod" startAt="2"/>
            </a:pPr>
            <a:endParaRPr lang="en-US" altLang="zh-TW" dirty="0" smtClean="0">
              <a:latin typeface="+mn-ea"/>
            </a:endParaRPr>
          </a:p>
          <a:p>
            <a:pPr marL="342900" indent="-342900">
              <a:lnSpc>
                <a:spcPct val="150000"/>
              </a:lnSpc>
              <a:buFont typeface="+mj-lt"/>
              <a:buAutoNum type="arabicPeriod" startAt="2"/>
            </a:pPr>
            <a:endParaRPr lang="zh-TW" altLang="zh-TW" dirty="0" smtClean="0">
              <a:latin typeface="+mn-ea"/>
            </a:endParaRPr>
          </a:p>
          <a:p>
            <a:pPr marL="342900" indent="-342900">
              <a:lnSpc>
                <a:spcPct val="150000"/>
              </a:lnSpc>
              <a:buFont typeface="+mj-lt"/>
              <a:buAutoNum type="arabicPeriod" startAt="2"/>
            </a:pPr>
            <a:endParaRPr lang="zh-TW" altLang="en-US" b="1" dirty="0" smtClean="0">
              <a:latin typeface="+mn-ea"/>
            </a:endParaRPr>
          </a:p>
        </p:txBody>
      </p:sp>
      <p:sp>
        <p:nvSpPr>
          <p:cNvPr id="8" name="動作按鈕: 返回 7">
            <a:hlinkClick r:id="rId3" action="ppaction://hlinksldjump" highlightClick="1"/>
          </p:cNvPr>
          <p:cNvSpPr/>
          <p:nvPr/>
        </p:nvSpPr>
        <p:spPr>
          <a:xfrm rot="5400000" flipH="1">
            <a:off x="9648824" y="5805264"/>
            <a:ext cx="180000" cy="180000"/>
          </a:xfrm>
          <a:prstGeom prst="actionButtonRetur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 name="矩形 8"/>
          <p:cNvSpPr/>
          <p:nvPr/>
        </p:nvSpPr>
        <p:spPr>
          <a:xfrm>
            <a:off x="791840" y="1628800"/>
            <a:ext cx="7776864" cy="2585323"/>
          </a:xfrm>
          <a:prstGeom prst="rect">
            <a:avLst/>
          </a:prstGeom>
        </p:spPr>
        <p:txBody>
          <a:bodyPr wrap="square">
            <a:spAutoFit/>
          </a:bodyPr>
          <a:lstStyle/>
          <a:p>
            <a:pPr marL="342900" indent="-342900">
              <a:lnSpc>
                <a:spcPct val="150000"/>
              </a:lnSpc>
            </a:pPr>
            <a:r>
              <a:rPr lang="en-US" altLang="zh-TW" b="1" dirty="0" smtClean="0">
                <a:solidFill>
                  <a:srgbClr val="C00000"/>
                </a:solidFill>
              </a:rPr>
              <a:t>L3-DP8 </a:t>
            </a:r>
            <a:r>
              <a:rPr lang="zh-TW" altLang="en-US" b="1" dirty="0" smtClean="0">
                <a:solidFill>
                  <a:srgbClr val="C00000"/>
                </a:solidFill>
              </a:rPr>
              <a:t>本行</a:t>
            </a:r>
            <a:r>
              <a:rPr lang="en-US" altLang="zh-TW" b="1" dirty="0" smtClean="0">
                <a:solidFill>
                  <a:srgbClr val="C00000"/>
                </a:solidFill>
              </a:rPr>
              <a:t>&amp;</a:t>
            </a:r>
            <a:r>
              <a:rPr lang="zh-TW" altLang="en-US" b="1" dirty="0" smtClean="0">
                <a:solidFill>
                  <a:srgbClr val="C00000"/>
                </a:solidFill>
              </a:rPr>
              <a:t>法院扣押</a:t>
            </a:r>
            <a:endParaRPr lang="en-US" altLang="zh-TW" b="1" dirty="0" smtClean="0">
              <a:solidFill>
                <a:srgbClr val="C00000"/>
              </a:solidFill>
            </a:endParaRPr>
          </a:p>
          <a:p>
            <a:pPr marL="342900" indent="-342900">
              <a:lnSpc>
                <a:spcPct val="150000"/>
              </a:lnSpc>
            </a:pPr>
            <a:r>
              <a:rPr lang="en-US" altLang="zh-TW" b="1" dirty="0" smtClean="0">
                <a:solidFill>
                  <a:srgbClr val="C00000"/>
                </a:solidFill>
              </a:rPr>
              <a:t>CORE-BRD-L3-CO01_Negotiation System For Exchange </a:t>
            </a:r>
            <a:r>
              <a:rPr lang="en-US" altLang="zh-TW" b="1" dirty="0" smtClean="0">
                <a:solidFill>
                  <a:srgbClr val="C00000"/>
                </a:solidFill>
              </a:rPr>
              <a:t>Rate</a:t>
            </a:r>
          </a:p>
          <a:p>
            <a:pPr marL="342900" indent="-342900">
              <a:lnSpc>
                <a:spcPct val="150000"/>
              </a:lnSpc>
            </a:pPr>
            <a:r>
              <a:rPr lang="en-US" altLang="zh-TW" b="1" dirty="0" smtClean="0">
                <a:solidFill>
                  <a:srgbClr val="C00000"/>
                </a:solidFill>
              </a:rPr>
              <a:t>CORE-BRD-L3-CO03_Common Function </a:t>
            </a:r>
            <a:r>
              <a:rPr lang="en-US" altLang="zh-TW" b="1" dirty="0" err="1" smtClean="0">
                <a:solidFill>
                  <a:srgbClr val="C00000"/>
                </a:solidFill>
              </a:rPr>
              <a:t>maintainance</a:t>
            </a:r>
            <a:r>
              <a:rPr lang="en-US" altLang="zh-TW" b="1" dirty="0" smtClean="0">
                <a:solidFill>
                  <a:srgbClr val="C00000"/>
                </a:solidFill>
              </a:rPr>
              <a:t> </a:t>
            </a:r>
            <a:r>
              <a:rPr lang="en-US" altLang="zh-TW" b="1" dirty="0" smtClean="0">
                <a:solidFill>
                  <a:srgbClr val="C00000"/>
                </a:solidFill>
              </a:rPr>
              <a:t>inquiry</a:t>
            </a:r>
          </a:p>
          <a:p>
            <a:pPr marL="342900" indent="-342900">
              <a:lnSpc>
                <a:spcPct val="150000"/>
              </a:lnSpc>
            </a:pPr>
            <a:r>
              <a:rPr lang="en-US" altLang="zh-TW" b="1" dirty="0" smtClean="0">
                <a:solidFill>
                  <a:srgbClr val="C00000"/>
                </a:solidFill>
              </a:rPr>
              <a:t>CORE-BRD-L3-CO05_Dynamic authorization level control</a:t>
            </a:r>
            <a:endParaRPr lang="en-US" altLang="zh-TW" b="1" dirty="0" smtClean="0">
              <a:solidFill>
                <a:srgbClr val="C00000"/>
              </a:solidFill>
            </a:endParaRPr>
          </a:p>
          <a:p>
            <a:pPr marL="342900" indent="-342900">
              <a:lnSpc>
                <a:spcPct val="150000"/>
              </a:lnSpc>
            </a:pPr>
            <a:endParaRPr lang="en-US" altLang="zh-TW" b="1" dirty="0" smtClean="0">
              <a:solidFill>
                <a:srgbClr val="C00000"/>
              </a:solidFill>
            </a:endParaRPr>
          </a:p>
          <a:p>
            <a:pPr marL="342900" indent="-342900">
              <a:lnSpc>
                <a:spcPct val="150000"/>
              </a:lnSpc>
            </a:pPr>
            <a:endParaRPr lang="en-US" altLang="zh-TW" b="1" dirty="0" smtClean="0">
              <a:solidFill>
                <a:srgbClr val="C00000"/>
              </a:solidFill>
            </a:endParaRPr>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3" name="標題 2"/>
          <p:cNvSpPr>
            <a:spLocks noGrp="1"/>
          </p:cNvSpPr>
          <p:nvPr>
            <p:ph type="title"/>
          </p:nvPr>
        </p:nvSpPr>
        <p:spPr>
          <a:xfrm>
            <a:off x="0" y="44624"/>
            <a:ext cx="10080625" cy="1515810"/>
          </a:xfrm>
        </p:spPr>
        <p:txBody>
          <a:bodyPr/>
          <a:lstStyle/>
          <a:p>
            <a:r>
              <a:rPr lang="zh-TW" altLang="en-US" sz="4410" dirty="0">
                <a:latin typeface="Segoe UI Black" pitchFamily="34" charset="0"/>
              </a:rPr>
              <a:t>Thank you</a:t>
            </a:r>
          </a:p>
        </p:txBody>
      </p:sp>
      <p:sp>
        <p:nvSpPr>
          <p:cNvPr id="2" name="Google Shape;1127;p41"/>
          <p:cNvSpPr/>
          <p:nvPr/>
        </p:nvSpPr>
        <p:spPr>
          <a:xfrm>
            <a:off x="4015617" y="2664341"/>
            <a:ext cx="2014141" cy="2014141"/>
          </a:xfrm>
          <a:prstGeom prst="ellipse">
            <a:avLst/>
          </a:prstGeom>
          <a:solidFill>
            <a:schemeClr val="accent2"/>
          </a:solidFill>
          <a:ln>
            <a:noFill/>
          </a:ln>
        </p:spPr>
        <p:txBody>
          <a:bodyPr spcFirstLastPara="1" wrap="square" lIns="100790" tIns="100790" rIns="100790" bIns="100790" anchor="ctr" anchorCtr="0">
            <a:noAutofit/>
          </a:bodyPr>
          <a:lstStyle/>
          <a:p>
            <a:endParaRPr sz="1984" dirty="0"/>
          </a:p>
        </p:txBody>
      </p:sp>
      <p:sp>
        <p:nvSpPr>
          <p:cNvPr id="4" name="Google Shape;1147;p41"/>
          <p:cNvSpPr/>
          <p:nvPr/>
        </p:nvSpPr>
        <p:spPr>
          <a:xfrm>
            <a:off x="3602366" y="1936638"/>
            <a:ext cx="763654" cy="763654"/>
          </a:xfrm>
          <a:prstGeom prst="ellipse">
            <a:avLst/>
          </a:prstGeom>
          <a:solidFill>
            <a:schemeClr val="accent5"/>
          </a:solidFill>
          <a:ln>
            <a:noFill/>
          </a:ln>
        </p:spPr>
        <p:txBody>
          <a:bodyPr spcFirstLastPara="1" wrap="square" lIns="100790" tIns="100790" rIns="100790" bIns="100790" anchor="ctr" anchorCtr="0">
            <a:noAutofit/>
          </a:bodyPr>
          <a:lstStyle/>
          <a:p>
            <a:endParaRPr sz="1984" dirty="0"/>
          </a:p>
        </p:txBody>
      </p:sp>
      <p:sp>
        <p:nvSpPr>
          <p:cNvPr id="5" name="Google Shape;1148;p41"/>
          <p:cNvSpPr/>
          <p:nvPr/>
        </p:nvSpPr>
        <p:spPr>
          <a:xfrm>
            <a:off x="2911053" y="3289671"/>
            <a:ext cx="763654" cy="763654"/>
          </a:xfrm>
          <a:prstGeom prst="ellipse">
            <a:avLst/>
          </a:prstGeom>
          <a:solidFill>
            <a:schemeClr val="accent6"/>
          </a:solidFill>
          <a:ln>
            <a:noFill/>
          </a:ln>
        </p:spPr>
        <p:txBody>
          <a:bodyPr spcFirstLastPara="1" wrap="square" lIns="100790" tIns="100790" rIns="100790" bIns="100790" anchor="ctr" anchorCtr="0">
            <a:noAutofit/>
          </a:bodyPr>
          <a:lstStyle/>
          <a:p>
            <a:endParaRPr sz="1984" dirty="0"/>
          </a:p>
        </p:txBody>
      </p:sp>
      <p:sp>
        <p:nvSpPr>
          <p:cNvPr id="6" name="Google Shape;1149;p41"/>
          <p:cNvSpPr/>
          <p:nvPr/>
        </p:nvSpPr>
        <p:spPr>
          <a:xfrm>
            <a:off x="3602366" y="4642679"/>
            <a:ext cx="763654" cy="763654"/>
          </a:xfrm>
          <a:prstGeom prst="ellipse">
            <a:avLst/>
          </a:prstGeom>
          <a:solidFill>
            <a:schemeClr val="accent2"/>
          </a:solidFill>
          <a:ln>
            <a:noFill/>
          </a:ln>
        </p:spPr>
        <p:txBody>
          <a:bodyPr spcFirstLastPara="1" wrap="square" lIns="100790" tIns="100790" rIns="100790" bIns="100790" anchor="ctr" anchorCtr="0">
            <a:noAutofit/>
          </a:bodyPr>
          <a:lstStyle/>
          <a:p>
            <a:endParaRPr sz="1984" dirty="0"/>
          </a:p>
        </p:txBody>
      </p:sp>
      <p:sp>
        <p:nvSpPr>
          <p:cNvPr id="7" name="Google Shape;1150;p41"/>
          <p:cNvSpPr txBox="1"/>
          <p:nvPr/>
        </p:nvSpPr>
        <p:spPr>
          <a:xfrm>
            <a:off x="4108290" y="3742586"/>
            <a:ext cx="1862997" cy="316508"/>
          </a:xfrm>
          <a:prstGeom prst="rect">
            <a:avLst/>
          </a:prstGeom>
          <a:noFill/>
          <a:ln>
            <a:noFill/>
          </a:ln>
        </p:spPr>
        <p:txBody>
          <a:bodyPr spcFirstLastPara="1" wrap="square" lIns="100790" tIns="100790" rIns="100790" bIns="100790" anchor="ctr" anchorCtr="0">
            <a:noAutofit/>
          </a:bodyPr>
          <a:lstStyle/>
          <a:p>
            <a:pPr algn="ctr"/>
            <a:r>
              <a:rPr lang="zh-TW" altLang="en-GB" sz="1984" b="1" dirty="0">
                <a:solidFill>
                  <a:srgbClr val="FFFFFF"/>
                </a:solidFill>
                <a:latin typeface="Fira Sans" panose="020B0503050000020004"/>
                <a:ea typeface="Fira Sans" panose="020B0503050000020004"/>
                <a:cs typeface="Fira Sans" panose="020B0503050000020004"/>
              </a:rPr>
              <a:t>南區資訊中心</a:t>
            </a:r>
            <a:endParaRPr lang="en-GB" sz="1984" b="1" dirty="0">
              <a:solidFill>
                <a:srgbClr val="FFFFFF"/>
              </a:solidFill>
              <a:latin typeface="Fira Sans" panose="020B0503050000020004"/>
              <a:ea typeface="Fira Sans" panose="020B0503050000020004"/>
              <a:cs typeface="Fira Sans" panose="020B0503050000020004"/>
            </a:endParaRPr>
          </a:p>
        </p:txBody>
      </p:sp>
      <p:sp>
        <p:nvSpPr>
          <p:cNvPr id="8" name="Google Shape;1151;p41"/>
          <p:cNvSpPr/>
          <p:nvPr/>
        </p:nvSpPr>
        <p:spPr>
          <a:xfrm>
            <a:off x="5663412" y="1936638"/>
            <a:ext cx="763654" cy="763654"/>
          </a:xfrm>
          <a:prstGeom prst="ellipse">
            <a:avLst/>
          </a:prstGeom>
          <a:solidFill>
            <a:schemeClr val="accent4"/>
          </a:solidFill>
          <a:ln>
            <a:noFill/>
          </a:ln>
        </p:spPr>
        <p:txBody>
          <a:bodyPr spcFirstLastPara="1" wrap="square" lIns="100790" tIns="100790" rIns="100790" bIns="100790" anchor="ctr" anchorCtr="0">
            <a:noAutofit/>
          </a:bodyPr>
          <a:lstStyle/>
          <a:p>
            <a:endParaRPr sz="1984" dirty="0"/>
          </a:p>
        </p:txBody>
      </p:sp>
      <p:sp>
        <p:nvSpPr>
          <p:cNvPr id="9" name="Google Shape;1152;p41"/>
          <p:cNvSpPr/>
          <p:nvPr/>
        </p:nvSpPr>
        <p:spPr>
          <a:xfrm>
            <a:off x="5663412" y="4642679"/>
            <a:ext cx="763654" cy="763654"/>
          </a:xfrm>
          <a:prstGeom prst="ellipse">
            <a:avLst/>
          </a:prstGeom>
          <a:solidFill>
            <a:schemeClr val="accent1"/>
          </a:solidFill>
          <a:ln>
            <a:noFill/>
          </a:ln>
        </p:spPr>
        <p:txBody>
          <a:bodyPr spcFirstLastPara="1" wrap="square" lIns="100790" tIns="100790" rIns="100790" bIns="100790" anchor="ctr" anchorCtr="0">
            <a:noAutofit/>
          </a:bodyPr>
          <a:lstStyle/>
          <a:p>
            <a:endParaRPr sz="1984" dirty="0"/>
          </a:p>
        </p:txBody>
      </p:sp>
      <p:sp>
        <p:nvSpPr>
          <p:cNvPr id="10" name="Google Shape;1153;p41"/>
          <p:cNvSpPr/>
          <p:nvPr/>
        </p:nvSpPr>
        <p:spPr>
          <a:xfrm>
            <a:off x="6405899" y="3289671"/>
            <a:ext cx="763654" cy="763654"/>
          </a:xfrm>
          <a:prstGeom prst="ellipse">
            <a:avLst/>
          </a:prstGeom>
          <a:solidFill>
            <a:schemeClr val="accent3"/>
          </a:solidFill>
          <a:ln>
            <a:noFill/>
          </a:ln>
        </p:spPr>
        <p:txBody>
          <a:bodyPr spcFirstLastPara="1" wrap="square" lIns="100790" tIns="100790" rIns="100790" bIns="100790" anchor="ctr" anchorCtr="0">
            <a:noAutofit/>
          </a:bodyPr>
          <a:lstStyle/>
          <a:p>
            <a:endParaRPr sz="1984" dirty="0"/>
          </a:p>
        </p:txBody>
      </p:sp>
      <p:grpSp>
        <p:nvGrpSpPr>
          <p:cNvPr id="11" name="Google Shape;1154;p41"/>
          <p:cNvGrpSpPr/>
          <p:nvPr/>
        </p:nvGrpSpPr>
        <p:grpSpPr>
          <a:xfrm>
            <a:off x="4859643" y="3260919"/>
            <a:ext cx="361309" cy="384341"/>
            <a:chOff x="5364750" y="3235150"/>
            <a:chExt cx="277275" cy="294950"/>
          </a:xfrm>
        </p:grpSpPr>
        <p:sp>
          <p:nvSpPr>
            <p:cNvPr id="12" name="Google Shape;1155;p41"/>
            <p:cNvSpPr/>
            <p:nvPr/>
          </p:nvSpPr>
          <p:spPr>
            <a:xfrm>
              <a:off x="5502600" y="3235150"/>
              <a:ext cx="17350" cy="44125"/>
            </a:xfrm>
            <a:custGeom>
              <a:avLst/>
              <a:gdLst/>
              <a:ahLst/>
              <a:cxnLst/>
              <a:rect l="l" t="t" r="r" b="b"/>
              <a:pathLst>
                <a:path w="694" h="1765" extrusionOk="0">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sp>
          <p:nvSpPr>
            <p:cNvPr id="13" name="Google Shape;1156;p41"/>
            <p:cNvSpPr/>
            <p:nvPr/>
          </p:nvSpPr>
          <p:spPr>
            <a:xfrm>
              <a:off x="5555375" y="3253850"/>
              <a:ext cx="35450" cy="34100"/>
            </a:xfrm>
            <a:custGeom>
              <a:avLst/>
              <a:gdLst/>
              <a:ahLst/>
              <a:cxnLst/>
              <a:rect l="l" t="t" r="r" b="b"/>
              <a:pathLst>
                <a:path w="1418" h="1364" extrusionOk="0">
                  <a:moveTo>
                    <a:pt x="1071" y="1"/>
                  </a:moveTo>
                  <a:cubicBezTo>
                    <a:pt x="977" y="1"/>
                    <a:pt x="882" y="24"/>
                    <a:pt x="819" y="72"/>
                  </a:cubicBezTo>
                  <a:lnTo>
                    <a:pt x="126" y="796"/>
                  </a:lnTo>
                  <a:cubicBezTo>
                    <a:pt x="0" y="922"/>
                    <a:pt x="0" y="1143"/>
                    <a:pt x="126" y="1269"/>
                  </a:cubicBezTo>
                  <a:cubicBezTo>
                    <a:pt x="189" y="1332"/>
                    <a:pt x="268" y="1363"/>
                    <a:pt x="350" y="1363"/>
                  </a:cubicBezTo>
                  <a:cubicBezTo>
                    <a:pt x="433" y="1363"/>
                    <a:pt x="520" y="1332"/>
                    <a:pt x="599" y="1269"/>
                  </a:cubicBezTo>
                  <a:lnTo>
                    <a:pt x="1323" y="544"/>
                  </a:lnTo>
                  <a:cubicBezTo>
                    <a:pt x="1418" y="418"/>
                    <a:pt x="1418" y="198"/>
                    <a:pt x="1323" y="72"/>
                  </a:cubicBezTo>
                  <a:cubicBezTo>
                    <a:pt x="1260" y="24"/>
                    <a:pt x="1166" y="1"/>
                    <a:pt x="1071" y="1"/>
                  </a:cubicBez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sp>
          <p:nvSpPr>
            <p:cNvPr id="14" name="Google Shape;1157;p41"/>
            <p:cNvSpPr/>
            <p:nvPr/>
          </p:nvSpPr>
          <p:spPr>
            <a:xfrm>
              <a:off x="5606550" y="3357225"/>
              <a:ext cx="35475" cy="18150"/>
            </a:xfrm>
            <a:custGeom>
              <a:avLst/>
              <a:gdLst/>
              <a:ahLst/>
              <a:cxnLst/>
              <a:rect l="l" t="t" r="r" b="b"/>
              <a:pathLst>
                <a:path w="1419" h="726" extrusionOk="0">
                  <a:moveTo>
                    <a:pt x="379" y="1"/>
                  </a:moveTo>
                  <a:cubicBezTo>
                    <a:pt x="158" y="1"/>
                    <a:pt x="1" y="158"/>
                    <a:pt x="1" y="347"/>
                  </a:cubicBezTo>
                  <a:cubicBezTo>
                    <a:pt x="1" y="568"/>
                    <a:pt x="158" y="725"/>
                    <a:pt x="379" y="725"/>
                  </a:cubicBezTo>
                  <a:lnTo>
                    <a:pt x="1072" y="725"/>
                  </a:lnTo>
                  <a:cubicBezTo>
                    <a:pt x="1261" y="725"/>
                    <a:pt x="1419" y="568"/>
                    <a:pt x="1419" y="347"/>
                  </a:cubicBezTo>
                  <a:cubicBezTo>
                    <a:pt x="1419" y="158"/>
                    <a:pt x="1261" y="1"/>
                    <a:pt x="1072" y="1"/>
                  </a:cubicBez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sp>
          <p:nvSpPr>
            <p:cNvPr id="15" name="Google Shape;1158;p41"/>
            <p:cNvSpPr/>
            <p:nvPr/>
          </p:nvSpPr>
          <p:spPr>
            <a:xfrm>
              <a:off x="5364750" y="3357225"/>
              <a:ext cx="35475" cy="17350"/>
            </a:xfrm>
            <a:custGeom>
              <a:avLst/>
              <a:gdLst/>
              <a:ahLst/>
              <a:cxnLst/>
              <a:rect l="l" t="t" r="r" b="b"/>
              <a:pathLst>
                <a:path w="1419" h="694" extrusionOk="0">
                  <a:moveTo>
                    <a:pt x="347" y="1"/>
                  </a:moveTo>
                  <a:cubicBezTo>
                    <a:pt x="158" y="1"/>
                    <a:pt x="1" y="158"/>
                    <a:pt x="1" y="347"/>
                  </a:cubicBezTo>
                  <a:cubicBezTo>
                    <a:pt x="1" y="568"/>
                    <a:pt x="158" y="694"/>
                    <a:pt x="347" y="694"/>
                  </a:cubicBezTo>
                  <a:lnTo>
                    <a:pt x="1072" y="694"/>
                  </a:lnTo>
                  <a:cubicBezTo>
                    <a:pt x="1261" y="694"/>
                    <a:pt x="1419" y="568"/>
                    <a:pt x="1419" y="347"/>
                  </a:cubicBezTo>
                  <a:cubicBezTo>
                    <a:pt x="1419" y="158"/>
                    <a:pt x="1261" y="1"/>
                    <a:pt x="1072" y="1"/>
                  </a:cubicBez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sp>
          <p:nvSpPr>
            <p:cNvPr id="16" name="Google Shape;1159;p41"/>
            <p:cNvSpPr/>
            <p:nvPr/>
          </p:nvSpPr>
          <p:spPr>
            <a:xfrm>
              <a:off x="5433275" y="3253850"/>
              <a:ext cx="35475" cy="34100"/>
            </a:xfrm>
            <a:custGeom>
              <a:avLst/>
              <a:gdLst/>
              <a:ahLst/>
              <a:cxnLst/>
              <a:rect l="l" t="t" r="r" b="b"/>
              <a:pathLst>
                <a:path w="1419" h="1364" extrusionOk="0">
                  <a:moveTo>
                    <a:pt x="363" y="1"/>
                  </a:moveTo>
                  <a:cubicBezTo>
                    <a:pt x="276" y="1"/>
                    <a:pt x="190" y="24"/>
                    <a:pt x="127" y="72"/>
                  </a:cubicBezTo>
                  <a:cubicBezTo>
                    <a:pt x="1" y="198"/>
                    <a:pt x="1" y="450"/>
                    <a:pt x="127" y="544"/>
                  </a:cubicBezTo>
                  <a:lnTo>
                    <a:pt x="820" y="1269"/>
                  </a:lnTo>
                  <a:cubicBezTo>
                    <a:pt x="883" y="1332"/>
                    <a:pt x="977" y="1363"/>
                    <a:pt x="1072" y="1363"/>
                  </a:cubicBezTo>
                  <a:cubicBezTo>
                    <a:pt x="1166" y="1363"/>
                    <a:pt x="1261" y="1332"/>
                    <a:pt x="1324" y="1269"/>
                  </a:cubicBezTo>
                  <a:cubicBezTo>
                    <a:pt x="1418" y="1143"/>
                    <a:pt x="1418" y="922"/>
                    <a:pt x="1324" y="796"/>
                  </a:cubicBezTo>
                  <a:lnTo>
                    <a:pt x="599" y="72"/>
                  </a:lnTo>
                  <a:cubicBezTo>
                    <a:pt x="536" y="24"/>
                    <a:pt x="450" y="1"/>
                    <a:pt x="363" y="1"/>
                  </a:cubicBez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sp>
          <p:nvSpPr>
            <p:cNvPr id="17" name="Google Shape;1160;p41"/>
            <p:cNvSpPr/>
            <p:nvPr/>
          </p:nvSpPr>
          <p:spPr>
            <a:xfrm>
              <a:off x="5380500" y="3287775"/>
              <a:ext cx="37050" cy="25975"/>
            </a:xfrm>
            <a:custGeom>
              <a:avLst/>
              <a:gdLst/>
              <a:ahLst/>
              <a:cxnLst/>
              <a:rect l="l" t="t" r="r" b="b"/>
              <a:pathLst>
                <a:path w="1482" h="1039" extrusionOk="0">
                  <a:moveTo>
                    <a:pt x="396" y="0"/>
                  </a:moveTo>
                  <a:cubicBezTo>
                    <a:pt x="267" y="0"/>
                    <a:pt x="132" y="81"/>
                    <a:pt x="64" y="195"/>
                  </a:cubicBezTo>
                  <a:cubicBezTo>
                    <a:pt x="1" y="353"/>
                    <a:pt x="64" y="573"/>
                    <a:pt x="221" y="668"/>
                  </a:cubicBezTo>
                  <a:lnTo>
                    <a:pt x="946" y="1015"/>
                  </a:lnTo>
                  <a:cubicBezTo>
                    <a:pt x="987" y="1031"/>
                    <a:pt x="1032" y="1039"/>
                    <a:pt x="1077" y="1039"/>
                  </a:cubicBezTo>
                  <a:cubicBezTo>
                    <a:pt x="1209" y="1039"/>
                    <a:pt x="1349" y="974"/>
                    <a:pt x="1419" y="857"/>
                  </a:cubicBezTo>
                  <a:cubicBezTo>
                    <a:pt x="1482" y="699"/>
                    <a:pt x="1419" y="447"/>
                    <a:pt x="1261" y="384"/>
                  </a:cubicBezTo>
                  <a:lnTo>
                    <a:pt x="536" y="38"/>
                  </a:lnTo>
                  <a:cubicBezTo>
                    <a:pt x="493" y="12"/>
                    <a:pt x="445" y="0"/>
                    <a:pt x="396" y="0"/>
                  </a:cubicBez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sp>
          <p:nvSpPr>
            <p:cNvPr id="18" name="Google Shape;1161;p41"/>
            <p:cNvSpPr/>
            <p:nvPr/>
          </p:nvSpPr>
          <p:spPr>
            <a:xfrm>
              <a:off x="5588450" y="3288075"/>
              <a:ext cx="37025" cy="26800"/>
            </a:xfrm>
            <a:custGeom>
              <a:avLst/>
              <a:gdLst/>
              <a:ahLst/>
              <a:cxnLst/>
              <a:rect l="l" t="t" r="r" b="b"/>
              <a:pathLst>
                <a:path w="1481" h="1072" extrusionOk="0">
                  <a:moveTo>
                    <a:pt x="1110" y="0"/>
                  </a:moveTo>
                  <a:cubicBezTo>
                    <a:pt x="1049" y="0"/>
                    <a:pt x="983" y="18"/>
                    <a:pt x="914" y="57"/>
                  </a:cubicBezTo>
                  <a:lnTo>
                    <a:pt x="221" y="404"/>
                  </a:lnTo>
                  <a:cubicBezTo>
                    <a:pt x="63" y="498"/>
                    <a:pt x="0" y="687"/>
                    <a:pt x="63" y="877"/>
                  </a:cubicBezTo>
                  <a:cubicBezTo>
                    <a:pt x="132" y="991"/>
                    <a:pt x="250" y="1072"/>
                    <a:pt x="382" y="1072"/>
                  </a:cubicBezTo>
                  <a:cubicBezTo>
                    <a:pt x="432" y="1072"/>
                    <a:pt x="484" y="1060"/>
                    <a:pt x="536" y="1034"/>
                  </a:cubicBezTo>
                  <a:lnTo>
                    <a:pt x="1260" y="687"/>
                  </a:lnTo>
                  <a:cubicBezTo>
                    <a:pt x="1418" y="593"/>
                    <a:pt x="1481" y="404"/>
                    <a:pt x="1418" y="215"/>
                  </a:cubicBezTo>
                  <a:cubicBezTo>
                    <a:pt x="1353" y="85"/>
                    <a:pt x="1244" y="0"/>
                    <a:pt x="1110" y="0"/>
                  </a:cubicBez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sp>
          <p:nvSpPr>
            <p:cNvPr id="19" name="Google Shape;1162;p41"/>
            <p:cNvSpPr/>
            <p:nvPr/>
          </p:nvSpPr>
          <p:spPr>
            <a:xfrm>
              <a:off x="5412025" y="3286350"/>
              <a:ext cx="177225" cy="243750"/>
            </a:xfrm>
            <a:custGeom>
              <a:avLst/>
              <a:gdLst/>
              <a:ahLst/>
              <a:cxnLst/>
              <a:rect l="l" t="t" r="r" b="b"/>
              <a:pathLst>
                <a:path w="7089" h="9750" extrusionOk="0">
                  <a:moveTo>
                    <a:pt x="3529" y="0"/>
                  </a:moveTo>
                  <a:cubicBezTo>
                    <a:pt x="3151" y="0"/>
                    <a:pt x="2836" y="315"/>
                    <a:pt x="2836" y="725"/>
                  </a:cubicBezTo>
                  <a:lnTo>
                    <a:pt x="2836" y="1418"/>
                  </a:lnTo>
                  <a:cubicBezTo>
                    <a:pt x="2836" y="1040"/>
                    <a:pt x="2520" y="725"/>
                    <a:pt x="2111" y="725"/>
                  </a:cubicBezTo>
                  <a:cubicBezTo>
                    <a:pt x="1733" y="725"/>
                    <a:pt x="1418" y="1040"/>
                    <a:pt x="1418" y="1418"/>
                  </a:cubicBezTo>
                  <a:lnTo>
                    <a:pt x="1418" y="2143"/>
                  </a:lnTo>
                  <a:cubicBezTo>
                    <a:pt x="1544" y="2143"/>
                    <a:pt x="1638" y="2080"/>
                    <a:pt x="1764" y="2080"/>
                  </a:cubicBezTo>
                  <a:lnTo>
                    <a:pt x="3497" y="2080"/>
                  </a:lnTo>
                  <a:cubicBezTo>
                    <a:pt x="4253" y="2080"/>
                    <a:pt x="4883" y="2710"/>
                    <a:pt x="4883" y="3466"/>
                  </a:cubicBezTo>
                  <a:cubicBezTo>
                    <a:pt x="4883" y="4096"/>
                    <a:pt x="4474" y="4600"/>
                    <a:pt x="3907" y="4758"/>
                  </a:cubicBezTo>
                  <a:cubicBezTo>
                    <a:pt x="4064" y="5073"/>
                    <a:pt x="4159" y="5482"/>
                    <a:pt x="4159" y="5860"/>
                  </a:cubicBezTo>
                  <a:cubicBezTo>
                    <a:pt x="4159" y="6081"/>
                    <a:pt x="4001" y="6238"/>
                    <a:pt x="3812" y="6238"/>
                  </a:cubicBezTo>
                  <a:cubicBezTo>
                    <a:pt x="3623" y="6238"/>
                    <a:pt x="3466" y="6081"/>
                    <a:pt x="3466" y="5860"/>
                  </a:cubicBezTo>
                  <a:cubicBezTo>
                    <a:pt x="3466" y="4915"/>
                    <a:pt x="2678" y="4128"/>
                    <a:pt x="1733" y="4128"/>
                  </a:cubicBezTo>
                  <a:lnTo>
                    <a:pt x="3466" y="4128"/>
                  </a:lnTo>
                  <a:cubicBezTo>
                    <a:pt x="3844" y="4128"/>
                    <a:pt x="4159" y="3812"/>
                    <a:pt x="4159" y="3434"/>
                  </a:cubicBezTo>
                  <a:cubicBezTo>
                    <a:pt x="4159" y="3025"/>
                    <a:pt x="3844" y="2710"/>
                    <a:pt x="3466" y="2710"/>
                  </a:cubicBezTo>
                  <a:lnTo>
                    <a:pt x="1733" y="2710"/>
                  </a:lnTo>
                  <a:cubicBezTo>
                    <a:pt x="788" y="2710"/>
                    <a:pt x="0" y="3497"/>
                    <a:pt x="0" y="4443"/>
                  </a:cubicBezTo>
                  <a:lnTo>
                    <a:pt x="0" y="5167"/>
                  </a:lnTo>
                  <a:cubicBezTo>
                    <a:pt x="0" y="6112"/>
                    <a:pt x="536" y="6963"/>
                    <a:pt x="1386" y="7372"/>
                  </a:cubicBezTo>
                  <a:lnTo>
                    <a:pt x="1386" y="8318"/>
                  </a:lnTo>
                  <a:cubicBezTo>
                    <a:pt x="977" y="8318"/>
                    <a:pt x="662" y="8633"/>
                    <a:pt x="662" y="9011"/>
                  </a:cubicBezTo>
                  <a:lnTo>
                    <a:pt x="662" y="9389"/>
                  </a:lnTo>
                  <a:cubicBezTo>
                    <a:pt x="662" y="9578"/>
                    <a:pt x="819" y="9735"/>
                    <a:pt x="1008" y="9735"/>
                  </a:cubicBezTo>
                  <a:lnTo>
                    <a:pt x="5860" y="9735"/>
                  </a:lnTo>
                  <a:cubicBezTo>
                    <a:pt x="5923" y="9745"/>
                    <a:pt x="5979" y="9749"/>
                    <a:pt x="6029" y="9749"/>
                  </a:cubicBezTo>
                  <a:cubicBezTo>
                    <a:pt x="6305" y="9749"/>
                    <a:pt x="6396" y="9612"/>
                    <a:pt x="6396" y="9452"/>
                  </a:cubicBezTo>
                  <a:lnTo>
                    <a:pt x="6396" y="9105"/>
                  </a:lnTo>
                  <a:cubicBezTo>
                    <a:pt x="6396" y="8696"/>
                    <a:pt x="6112" y="8381"/>
                    <a:pt x="5702" y="8381"/>
                  </a:cubicBezTo>
                  <a:lnTo>
                    <a:pt x="5702" y="7436"/>
                  </a:lnTo>
                  <a:cubicBezTo>
                    <a:pt x="6522" y="7057"/>
                    <a:pt x="7089" y="6175"/>
                    <a:pt x="7089" y="5230"/>
                  </a:cubicBezTo>
                  <a:lnTo>
                    <a:pt x="7089" y="2143"/>
                  </a:lnTo>
                  <a:cubicBezTo>
                    <a:pt x="7089" y="1733"/>
                    <a:pt x="6774" y="1418"/>
                    <a:pt x="6364" y="1418"/>
                  </a:cubicBezTo>
                  <a:cubicBezTo>
                    <a:pt x="5986" y="1418"/>
                    <a:pt x="5671" y="1733"/>
                    <a:pt x="5671" y="2143"/>
                  </a:cubicBezTo>
                  <a:lnTo>
                    <a:pt x="5671" y="1418"/>
                  </a:lnTo>
                  <a:cubicBezTo>
                    <a:pt x="5671" y="1040"/>
                    <a:pt x="5356" y="725"/>
                    <a:pt x="4946" y="725"/>
                  </a:cubicBezTo>
                  <a:cubicBezTo>
                    <a:pt x="4568" y="725"/>
                    <a:pt x="4253" y="1040"/>
                    <a:pt x="4253" y="1418"/>
                  </a:cubicBezTo>
                  <a:lnTo>
                    <a:pt x="4253" y="725"/>
                  </a:lnTo>
                  <a:cubicBezTo>
                    <a:pt x="4253" y="315"/>
                    <a:pt x="3938" y="0"/>
                    <a:pt x="3529" y="0"/>
                  </a:cubicBez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grpSp>
      <p:sp>
        <p:nvSpPr>
          <p:cNvPr id="20" name="Google Shape;1163;p41"/>
          <p:cNvSpPr/>
          <p:nvPr/>
        </p:nvSpPr>
        <p:spPr>
          <a:xfrm>
            <a:off x="5842800" y="4822560"/>
            <a:ext cx="404880" cy="403891"/>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grpSp>
        <p:nvGrpSpPr>
          <p:cNvPr id="21" name="Google Shape;1164;p41"/>
          <p:cNvGrpSpPr/>
          <p:nvPr/>
        </p:nvGrpSpPr>
        <p:grpSpPr>
          <a:xfrm>
            <a:off x="6584793" y="3469042"/>
            <a:ext cx="405868" cy="404912"/>
            <a:chOff x="-62154300" y="3743950"/>
            <a:chExt cx="318200" cy="317450"/>
          </a:xfrm>
        </p:grpSpPr>
        <p:sp>
          <p:nvSpPr>
            <p:cNvPr id="22" name="Google Shape;1165;p41"/>
            <p:cNvSpPr/>
            <p:nvPr/>
          </p:nvSpPr>
          <p:spPr>
            <a:xfrm>
              <a:off x="-61992850" y="3743950"/>
              <a:ext cx="63825" cy="69150"/>
            </a:xfrm>
            <a:custGeom>
              <a:avLst/>
              <a:gdLst/>
              <a:ahLst/>
              <a:cxnLst/>
              <a:rect l="l" t="t" r="r" b="b"/>
              <a:pathLst>
                <a:path w="2553" h="2766" extrusionOk="0">
                  <a:moveTo>
                    <a:pt x="1261" y="1"/>
                  </a:moveTo>
                  <a:cubicBezTo>
                    <a:pt x="1009" y="1"/>
                    <a:pt x="851" y="221"/>
                    <a:pt x="851" y="410"/>
                  </a:cubicBezTo>
                  <a:lnTo>
                    <a:pt x="851" y="1355"/>
                  </a:lnTo>
                  <a:lnTo>
                    <a:pt x="725" y="1229"/>
                  </a:lnTo>
                  <a:cubicBezTo>
                    <a:pt x="646" y="1151"/>
                    <a:pt x="544" y="1111"/>
                    <a:pt x="442" y="1111"/>
                  </a:cubicBezTo>
                  <a:cubicBezTo>
                    <a:pt x="339" y="1111"/>
                    <a:pt x="237" y="1151"/>
                    <a:pt x="158" y="1229"/>
                  </a:cubicBezTo>
                  <a:cubicBezTo>
                    <a:pt x="1" y="1387"/>
                    <a:pt x="1" y="1670"/>
                    <a:pt x="158" y="1828"/>
                  </a:cubicBezTo>
                  <a:lnTo>
                    <a:pt x="977" y="2647"/>
                  </a:lnTo>
                  <a:cubicBezTo>
                    <a:pt x="1056" y="2726"/>
                    <a:pt x="1166" y="2765"/>
                    <a:pt x="1277" y="2765"/>
                  </a:cubicBezTo>
                  <a:cubicBezTo>
                    <a:pt x="1387" y="2765"/>
                    <a:pt x="1497" y="2726"/>
                    <a:pt x="1576" y="2647"/>
                  </a:cubicBezTo>
                  <a:lnTo>
                    <a:pt x="2395" y="1828"/>
                  </a:lnTo>
                  <a:cubicBezTo>
                    <a:pt x="2553" y="1670"/>
                    <a:pt x="2553" y="1387"/>
                    <a:pt x="2395" y="1229"/>
                  </a:cubicBezTo>
                  <a:cubicBezTo>
                    <a:pt x="2316" y="1151"/>
                    <a:pt x="2206" y="1111"/>
                    <a:pt x="2096" y="1111"/>
                  </a:cubicBezTo>
                  <a:cubicBezTo>
                    <a:pt x="1985" y="1111"/>
                    <a:pt x="1875" y="1151"/>
                    <a:pt x="1796" y="1229"/>
                  </a:cubicBezTo>
                  <a:lnTo>
                    <a:pt x="1670" y="1355"/>
                  </a:lnTo>
                  <a:lnTo>
                    <a:pt x="1670" y="410"/>
                  </a:lnTo>
                  <a:cubicBezTo>
                    <a:pt x="1670" y="221"/>
                    <a:pt x="1481" y="1"/>
                    <a:pt x="1261" y="1"/>
                  </a:cubicBez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sp>
          <p:nvSpPr>
            <p:cNvPr id="23" name="Google Shape;1166;p41"/>
            <p:cNvSpPr/>
            <p:nvPr/>
          </p:nvSpPr>
          <p:spPr>
            <a:xfrm>
              <a:off x="-62154300" y="3785700"/>
              <a:ext cx="318200" cy="275700"/>
            </a:xfrm>
            <a:custGeom>
              <a:avLst/>
              <a:gdLst/>
              <a:ahLst/>
              <a:cxnLst/>
              <a:rect l="l" t="t" r="r" b="b"/>
              <a:pathLst>
                <a:path w="12728" h="11028" extrusionOk="0">
                  <a:moveTo>
                    <a:pt x="5261" y="3560"/>
                  </a:moveTo>
                  <a:cubicBezTo>
                    <a:pt x="5513" y="3560"/>
                    <a:pt x="5671" y="3781"/>
                    <a:pt x="5671" y="4002"/>
                  </a:cubicBezTo>
                  <a:lnTo>
                    <a:pt x="5671" y="5671"/>
                  </a:lnTo>
                  <a:cubicBezTo>
                    <a:pt x="5671" y="5892"/>
                    <a:pt x="5450" y="6112"/>
                    <a:pt x="5261" y="6112"/>
                  </a:cubicBezTo>
                  <a:cubicBezTo>
                    <a:pt x="5072" y="6112"/>
                    <a:pt x="4820" y="5892"/>
                    <a:pt x="4820" y="5671"/>
                  </a:cubicBezTo>
                  <a:lnTo>
                    <a:pt x="4820" y="4002"/>
                  </a:lnTo>
                  <a:cubicBezTo>
                    <a:pt x="4820" y="3781"/>
                    <a:pt x="5041" y="3560"/>
                    <a:pt x="5261" y="3560"/>
                  </a:cubicBezTo>
                  <a:close/>
                  <a:moveTo>
                    <a:pt x="7719" y="3560"/>
                  </a:moveTo>
                  <a:cubicBezTo>
                    <a:pt x="7908" y="3560"/>
                    <a:pt x="8128" y="3781"/>
                    <a:pt x="8128" y="4002"/>
                  </a:cubicBezTo>
                  <a:lnTo>
                    <a:pt x="8128" y="5671"/>
                  </a:lnTo>
                  <a:cubicBezTo>
                    <a:pt x="8128" y="5892"/>
                    <a:pt x="7939" y="6112"/>
                    <a:pt x="7719" y="6112"/>
                  </a:cubicBezTo>
                  <a:cubicBezTo>
                    <a:pt x="7467" y="6112"/>
                    <a:pt x="7309" y="5892"/>
                    <a:pt x="7309" y="5671"/>
                  </a:cubicBezTo>
                  <a:lnTo>
                    <a:pt x="7309" y="4002"/>
                  </a:lnTo>
                  <a:cubicBezTo>
                    <a:pt x="7309" y="3781"/>
                    <a:pt x="7498" y="3560"/>
                    <a:pt x="7719" y="3560"/>
                  </a:cubicBezTo>
                  <a:close/>
                  <a:moveTo>
                    <a:pt x="10239" y="3560"/>
                  </a:moveTo>
                  <a:cubicBezTo>
                    <a:pt x="10460" y="3560"/>
                    <a:pt x="10617" y="3781"/>
                    <a:pt x="10617" y="4002"/>
                  </a:cubicBezTo>
                  <a:lnTo>
                    <a:pt x="10617" y="5671"/>
                  </a:lnTo>
                  <a:cubicBezTo>
                    <a:pt x="10617" y="5892"/>
                    <a:pt x="10428" y="6112"/>
                    <a:pt x="10239" y="6112"/>
                  </a:cubicBezTo>
                  <a:cubicBezTo>
                    <a:pt x="9987" y="6112"/>
                    <a:pt x="9798" y="5892"/>
                    <a:pt x="9798" y="5671"/>
                  </a:cubicBezTo>
                  <a:lnTo>
                    <a:pt x="9798" y="4002"/>
                  </a:lnTo>
                  <a:cubicBezTo>
                    <a:pt x="9798" y="3781"/>
                    <a:pt x="9987" y="3560"/>
                    <a:pt x="10239" y="3560"/>
                  </a:cubicBezTo>
                  <a:close/>
                  <a:moveTo>
                    <a:pt x="5230" y="9357"/>
                  </a:moveTo>
                  <a:cubicBezTo>
                    <a:pt x="5450" y="9357"/>
                    <a:pt x="5608" y="9578"/>
                    <a:pt x="5608" y="9767"/>
                  </a:cubicBezTo>
                  <a:cubicBezTo>
                    <a:pt x="5608" y="9987"/>
                    <a:pt x="5419" y="10208"/>
                    <a:pt x="5230" y="10208"/>
                  </a:cubicBezTo>
                  <a:cubicBezTo>
                    <a:pt x="5041" y="10208"/>
                    <a:pt x="4789" y="9987"/>
                    <a:pt x="4789" y="9767"/>
                  </a:cubicBezTo>
                  <a:cubicBezTo>
                    <a:pt x="4820" y="9578"/>
                    <a:pt x="5041" y="9357"/>
                    <a:pt x="5230" y="9357"/>
                  </a:cubicBezTo>
                  <a:close/>
                  <a:moveTo>
                    <a:pt x="9924" y="9357"/>
                  </a:moveTo>
                  <a:cubicBezTo>
                    <a:pt x="10145" y="9357"/>
                    <a:pt x="10302" y="9578"/>
                    <a:pt x="10302" y="9767"/>
                  </a:cubicBezTo>
                  <a:cubicBezTo>
                    <a:pt x="10302" y="9987"/>
                    <a:pt x="10113" y="10208"/>
                    <a:pt x="9924" y="10208"/>
                  </a:cubicBezTo>
                  <a:cubicBezTo>
                    <a:pt x="9704" y="10208"/>
                    <a:pt x="9515" y="9987"/>
                    <a:pt x="9515" y="9767"/>
                  </a:cubicBezTo>
                  <a:cubicBezTo>
                    <a:pt x="9515" y="9578"/>
                    <a:pt x="9704" y="9357"/>
                    <a:pt x="9924" y="9357"/>
                  </a:cubicBezTo>
                  <a:close/>
                  <a:moveTo>
                    <a:pt x="441" y="0"/>
                  </a:moveTo>
                  <a:cubicBezTo>
                    <a:pt x="189" y="0"/>
                    <a:pt x="0" y="189"/>
                    <a:pt x="0" y="378"/>
                  </a:cubicBezTo>
                  <a:cubicBezTo>
                    <a:pt x="0" y="599"/>
                    <a:pt x="347" y="820"/>
                    <a:pt x="536" y="820"/>
                  </a:cubicBezTo>
                  <a:lnTo>
                    <a:pt x="2111" y="820"/>
                  </a:lnTo>
                  <a:cubicBezTo>
                    <a:pt x="2174" y="1103"/>
                    <a:pt x="3245" y="6711"/>
                    <a:pt x="3308" y="6994"/>
                  </a:cubicBezTo>
                  <a:cubicBezTo>
                    <a:pt x="2867" y="7184"/>
                    <a:pt x="2584" y="7625"/>
                    <a:pt x="2584" y="8097"/>
                  </a:cubicBezTo>
                  <a:cubicBezTo>
                    <a:pt x="2584" y="8759"/>
                    <a:pt x="3151" y="9326"/>
                    <a:pt x="3812" y="9326"/>
                  </a:cubicBezTo>
                  <a:lnTo>
                    <a:pt x="4001" y="9326"/>
                  </a:lnTo>
                  <a:cubicBezTo>
                    <a:pt x="3970" y="9452"/>
                    <a:pt x="3938" y="9609"/>
                    <a:pt x="3938" y="9767"/>
                  </a:cubicBezTo>
                  <a:cubicBezTo>
                    <a:pt x="3938" y="10429"/>
                    <a:pt x="4474" y="11027"/>
                    <a:pt x="5167" y="11027"/>
                  </a:cubicBezTo>
                  <a:cubicBezTo>
                    <a:pt x="5829" y="11027"/>
                    <a:pt x="6364" y="10460"/>
                    <a:pt x="6364" y="9767"/>
                  </a:cubicBezTo>
                  <a:cubicBezTo>
                    <a:pt x="6364" y="9609"/>
                    <a:pt x="6333" y="9483"/>
                    <a:pt x="6301" y="9326"/>
                  </a:cubicBezTo>
                  <a:lnTo>
                    <a:pt x="8664" y="9326"/>
                  </a:lnTo>
                  <a:cubicBezTo>
                    <a:pt x="8632" y="9452"/>
                    <a:pt x="8569" y="9609"/>
                    <a:pt x="8569" y="9767"/>
                  </a:cubicBezTo>
                  <a:cubicBezTo>
                    <a:pt x="8569" y="10429"/>
                    <a:pt x="9137" y="11027"/>
                    <a:pt x="9798" y="11027"/>
                  </a:cubicBezTo>
                  <a:cubicBezTo>
                    <a:pt x="10460" y="11027"/>
                    <a:pt x="11027" y="10460"/>
                    <a:pt x="11027" y="9767"/>
                  </a:cubicBezTo>
                  <a:cubicBezTo>
                    <a:pt x="11027" y="9609"/>
                    <a:pt x="10995" y="9483"/>
                    <a:pt x="10932" y="9357"/>
                  </a:cubicBezTo>
                  <a:lnTo>
                    <a:pt x="11562" y="9357"/>
                  </a:lnTo>
                  <a:cubicBezTo>
                    <a:pt x="11814" y="9357"/>
                    <a:pt x="12003" y="9168"/>
                    <a:pt x="12003" y="8979"/>
                  </a:cubicBezTo>
                  <a:cubicBezTo>
                    <a:pt x="12003" y="8727"/>
                    <a:pt x="11814" y="8538"/>
                    <a:pt x="11562" y="8538"/>
                  </a:cubicBezTo>
                  <a:lnTo>
                    <a:pt x="3749" y="8538"/>
                  </a:lnTo>
                  <a:cubicBezTo>
                    <a:pt x="3497" y="8538"/>
                    <a:pt x="3308" y="8349"/>
                    <a:pt x="3308" y="8160"/>
                  </a:cubicBezTo>
                  <a:cubicBezTo>
                    <a:pt x="3308" y="7940"/>
                    <a:pt x="3497" y="7719"/>
                    <a:pt x="3749" y="7719"/>
                  </a:cubicBezTo>
                  <a:lnTo>
                    <a:pt x="11468" y="7719"/>
                  </a:lnTo>
                  <a:cubicBezTo>
                    <a:pt x="11657" y="7719"/>
                    <a:pt x="11846" y="7562"/>
                    <a:pt x="11846" y="7373"/>
                  </a:cubicBezTo>
                  <a:lnTo>
                    <a:pt x="12665" y="2395"/>
                  </a:lnTo>
                  <a:cubicBezTo>
                    <a:pt x="12728" y="2143"/>
                    <a:pt x="12508" y="1922"/>
                    <a:pt x="12287" y="1922"/>
                  </a:cubicBezTo>
                  <a:lnTo>
                    <a:pt x="3056" y="1922"/>
                  </a:lnTo>
                  <a:lnTo>
                    <a:pt x="2741" y="347"/>
                  </a:lnTo>
                  <a:cubicBezTo>
                    <a:pt x="2710" y="158"/>
                    <a:pt x="2552" y="0"/>
                    <a:pt x="2363" y="0"/>
                  </a:cubicBez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grpSp>
      <p:grpSp>
        <p:nvGrpSpPr>
          <p:cNvPr id="24" name="Google Shape;1167;p41"/>
          <p:cNvGrpSpPr/>
          <p:nvPr/>
        </p:nvGrpSpPr>
        <p:grpSpPr>
          <a:xfrm>
            <a:off x="3790703" y="2127028"/>
            <a:ext cx="386980" cy="382875"/>
            <a:chOff x="946175" y="3619500"/>
            <a:chExt cx="296975" cy="293825"/>
          </a:xfrm>
        </p:grpSpPr>
        <p:sp>
          <p:nvSpPr>
            <p:cNvPr id="25" name="Google Shape;1168;p41"/>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sp>
          <p:nvSpPr>
            <p:cNvPr id="26" name="Google Shape;1169;p41"/>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sp>
          <p:nvSpPr>
            <p:cNvPr id="27" name="Google Shape;1170;p41"/>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sp>
          <p:nvSpPr>
            <p:cNvPr id="28" name="Google Shape;1171;p41"/>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sp>
          <p:nvSpPr>
            <p:cNvPr id="29" name="Google Shape;1172;p41"/>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sp>
          <p:nvSpPr>
            <p:cNvPr id="30" name="Google Shape;1173;p41"/>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grpSp>
      <p:grpSp>
        <p:nvGrpSpPr>
          <p:cNvPr id="31" name="Google Shape;1174;p41"/>
          <p:cNvGrpSpPr/>
          <p:nvPr/>
        </p:nvGrpSpPr>
        <p:grpSpPr>
          <a:xfrm>
            <a:off x="3100416" y="3479051"/>
            <a:ext cx="384928" cy="384895"/>
            <a:chOff x="4628325" y="3599825"/>
            <a:chExt cx="295400" cy="295375"/>
          </a:xfrm>
        </p:grpSpPr>
        <p:sp>
          <p:nvSpPr>
            <p:cNvPr id="32" name="Google Shape;1175;p41"/>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sp>
          <p:nvSpPr>
            <p:cNvPr id="33" name="Google Shape;1176;p41"/>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sp>
          <p:nvSpPr>
            <p:cNvPr id="34" name="Google Shape;1177;p41"/>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sp>
          <p:nvSpPr>
            <p:cNvPr id="35" name="Google Shape;1178;p41"/>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sp>
          <p:nvSpPr>
            <p:cNvPr id="36" name="Google Shape;1179;p41"/>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sp>
          <p:nvSpPr>
            <p:cNvPr id="37" name="Google Shape;1180;p41"/>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sp>
          <p:nvSpPr>
            <p:cNvPr id="38" name="Google Shape;1181;p41"/>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sp>
          <p:nvSpPr>
            <p:cNvPr id="39" name="Google Shape;1182;p41"/>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sp>
          <p:nvSpPr>
            <p:cNvPr id="40" name="Google Shape;1183;p41"/>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sp>
          <p:nvSpPr>
            <p:cNvPr id="41" name="Google Shape;1184;p41"/>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sp>
          <p:nvSpPr>
            <p:cNvPr id="42" name="Google Shape;1185;p41"/>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sp>
          <p:nvSpPr>
            <p:cNvPr id="43" name="Google Shape;1186;p41"/>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grpSp>
      <p:grpSp>
        <p:nvGrpSpPr>
          <p:cNvPr id="44" name="Google Shape;1187;p41"/>
          <p:cNvGrpSpPr/>
          <p:nvPr/>
        </p:nvGrpSpPr>
        <p:grpSpPr>
          <a:xfrm>
            <a:off x="5852270" y="2160908"/>
            <a:ext cx="385938" cy="315115"/>
            <a:chOff x="3860400" y="3254050"/>
            <a:chExt cx="296175" cy="241825"/>
          </a:xfrm>
        </p:grpSpPr>
        <p:sp>
          <p:nvSpPr>
            <p:cNvPr id="45" name="Google Shape;1188;p41"/>
            <p:cNvSpPr/>
            <p:nvPr/>
          </p:nvSpPr>
          <p:spPr>
            <a:xfrm>
              <a:off x="4112425" y="3358025"/>
              <a:ext cx="44150" cy="18125"/>
            </a:xfrm>
            <a:custGeom>
              <a:avLst/>
              <a:gdLst/>
              <a:ahLst/>
              <a:cxnLst/>
              <a:rect l="l" t="t" r="r" b="b"/>
              <a:pathLst>
                <a:path w="1766" h="725" extrusionOk="0">
                  <a:moveTo>
                    <a:pt x="347" y="0"/>
                  </a:moveTo>
                  <a:cubicBezTo>
                    <a:pt x="158" y="0"/>
                    <a:pt x="1" y="158"/>
                    <a:pt x="1" y="378"/>
                  </a:cubicBezTo>
                  <a:cubicBezTo>
                    <a:pt x="1" y="567"/>
                    <a:pt x="158" y="725"/>
                    <a:pt x="347" y="725"/>
                  </a:cubicBezTo>
                  <a:lnTo>
                    <a:pt x="1419" y="725"/>
                  </a:lnTo>
                  <a:cubicBezTo>
                    <a:pt x="1608" y="725"/>
                    <a:pt x="1765" y="567"/>
                    <a:pt x="1765" y="378"/>
                  </a:cubicBezTo>
                  <a:cubicBezTo>
                    <a:pt x="1734" y="158"/>
                    <a:pt x="1608" y="0"/>
                    <a:pt x="1419" y="0"/>
                  </a:cubicBez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sp>
          <p:nvSpPr>
            <p:cNvPr id="46" name="Google Shape;1189;p41"/>
            <p:cNvSpPr/>
            <p:nvPr/>
          </p:nvSpPr>
          <p:spPr>
            <a:xfrm>
              <a:off x="4102200" y="3393475"/>
              <a:ext cx="37050" cy="33875"/>
            </a:xfrm>
            <a:custGeom>
              <a:avLst/>
              <a:gdLst/>
              <a:ahLst/>
              <a:cxnLst/>
              <a:rect l="l" t="t" r="r" b="b"/>
              <a:pathLst>
                <a:path w="1482" h="1355" extrusionOk="0">
                  <a:moveTo>
                    <a:pt x="394" y="0"/>
                  </a:moveTo>
                  <a:cubicBezTo>
                    <a:pt x="308" y="0"/>
                    <a:pt x="221" y="32"/>
                    <a:pt x="158" y="95"/>
                  </a:cubicBezTo>
                  <a:cubicBezTo>
                    <a:pt x="0" y="221"/>
                    <a:pt x="0" y="410"/>
                    <a:pt x="158" y="567"/>
                  </a:cubicBezTo>
                  <a:lnTo>
                    <a:pt x="882" y="1260"/>
                  </a:lnTo>
                  <a:cubicBezTo>
                    <a:pt x="945" y="1323"/>
                    <a:pt x="1032" y="1355"/>
                    <a:pt x="1119" y="1355"/>
                  </a:cubicBezTo>
                  <a:cubicBezTo>
                    <a:pt x="1205" y="1355"/>
                    <a:pt x="1292" y="1323"/>
                    <a:pt x="1355" y="1260"/>
                  </a:cubicBezTo>
                  <a:cubicBezTo>
                    <a:pt x="1481" y="1134"/>
                    <a:pt x="1481" y="914"/>
                    <a:pt x="1355" y="788"/>
                  </a:cubicBezTo>
                  <a:lnTo>
                    <a:pt x="630" y="95"/>
                  </a:lnTo>
                  <a:cubicBezTo>
                    <a:pt x="567" y="32"/>
                    <a:pt x="481" y="0"/>
                    <a:pt x="394" y="0"/>
                  </a:cubicBez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sp>
          <p:nvSpPr>
            <p:cNvPr id="47" name="Google Shape;1190;p41"/>
            <p:cNvSpPr/>
            <p:nvPr/>
          </p:nvSpPr>
          <p:spPr>
            <a:xfrm>
              <a:off x="4103775" y="3306025"/>
              <a:ext cx="35475" cy="34500"/>
            </a:xfrm>
            <a:custGeom>
              <a:avLst/>
              <a:gdLst/>
              <a:ahLst/>
              <a:cxnLst/>
              <a:rect l="l" t="t" r="r" b="b"/>
              <a:pathLst>
                <a:path w="1419" h="1380" extrusionOk="0">
                  <a:moveTo>
                    <a:pt x="1056" y="1"/>
                  </a:moveTo>
                  <a:cubicBezTo>
                    <a:pt x="969" y="1"/>
                    <a:pt x="882" y="32"/>
                    <a:pt x="819" y="96"/>
                  </a:cubicBezTo>
                  <a:lnTo>
                    <a:pt x="95" y="789"/>
                  </a:lnTo>
                  <a:cubicBezTo>
                    <a:pt x="0" y="915"/>
                    <a:pt x="0" y="1135"/>
                    <a:pt x="95" y="1261"/>
                  </a:cubicBezTo>
                  <a:cubicBezTo>
                    <a:pt x="158" y="1340"/>
                    <a:pt x="252" y="1379"/>
                    <a:pt x="343" y="1379"/>
                  </a:cubicBezTo>
                  <a:cubicBezTo>
                    <a:pt x="434" y="1379"/>
                    <a:pt x="520" y="1340"/>
                    <a:pt x="567" y="1261"/>
                  </a:cubicBezTo>
                  <a:lnTo>
                    <a:pt x="1292" y="568"/>
                  </a:lnTo>
                  <a:cubicBezTo>
                    <a:pt x="1418" y="442"/>
                    <a:pt x="1418" y="190"/>
                    <a:pt x="1292" y="96"/>
                  </a:cubicBezTo>
                  <a:cubicBezTo>
                    <a:pt x="1229" y="32"/>
                    <a:pt x="1142" y="1"/>
                    <a:pt x="1056" y="1"/>
                  </a:cubicBez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sp>
          <p:nvSpPr>
            <p:cNvPr id="48" name="Google Shape;1191;p41"/>
            <p:cNvSpPr/>
            <p:nvPr/>
          </p:nvSpPr>
          <p:spPr>
            <a:xfrm>
              <a:off x="3860400" y="3306025"/>
              <a:ext cx="105550" cy="104800"/>
            </a:xfrm>
            <a:custGeom>
              <a:avLst/>
              <a:gdLst/>
              <a:ahLst/>
              <a:cxnLst/>
              <a:rect l="l" t="t" r="r" b="b"/>
              <a:pathLst>
                <a:path w="4222" h="4192" extrusionOk="0">
                  <a:moveTo>
                    <a:pt x="2489" y="1"/>
                  </a:moveTo>
                  <a:cubicBezTo>
                    <a:pt x="2048" y="1"/>
                    <a:pt x="1639" y="285"/>
                    <a:pt x="1481" y="726"/>
                  </a:cubicBezTo>
                  <a:lnTo>
                    <a:pt x="1418" y="726"/>
                  </a:lnTo>
                  <a:cubicBezTo>
                    <a:pt x="662" y="726"/>
                    <a:pt x="0" y="1356"/>
                    <a:pt x="0" y="2080"/>
                  </a:cubicBezTo>
                  <a:cubicBezTo>
                    <a:pt x="0" y="2836"/>
                    <a:pt x="630" y="3467"/>
                    <a:pt x="1418" y="3467"/>
                  </a:cubicBezTo>
                  <a:lnTo>
                    <a:pt x="1481" y="3467"/>
                  </a:lnTo>
                  <a:cubicBezTo>
                    <a:pt x="1639" y="3845"/>
                    <a:pt x="2017" y="4191"/>
                    <a:pt x="2489" y="4191"/>
                  </a:cubicBezTo>
                  <a:lnTo>
                    <a:pt x="4222" y="4191"/>
                  </a:lnTo>
                  <a:lnTo>
                    <a:pt x="4222" y="1"/>
                  </a:ln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sp>
          <p:nvSpPr>
            <p:cNvPr id="49" name="Google Shape;1192;p41"/>
            <p:cNvSpPr/>
            <p:nvPr/>
          </p:nvSpPr>
          <p:spPr>
            <a:xfrm>
              <a:off x="4050225" y="3254050"/>
              <a:ext cx="35450" cy="208750"/>
            </a:xfrm>
            <a:custGeom>
              <a:avLst/>
              <a:gdLst/>
              <a:ahLst/>
              <a:cxnLst/>
              <a:rect l="l" t="t" r="r" b="b"/>
              <a:pathLst>
                <a:path w="1418" h="8350" extrusionOk="0">
                  <a:moveTo>
                    <a:pt x="725" y="1"/>
                  </a:moveTo>
                  <a:cubicBezTo>
                    <a:pt x="315" y="1"/>
                    <a:pt x="0" y="316"/>
                    <a:pt x="0" y="694"/>
                  </a:cubicBezTo>
                  <a:lnTo>
                    <a:pt x="0" y="7625"/>
                  </a:lnTo>
                  <a:cubicBezTo>
                    <a:pt x="0" y="8034"/>
                    <a:pt x="315" y="8349"/>
                    <a:pt x="725" y="8349"/>
                  </a:cubicBezTo>
                  <a:cubicBezTo>
                    <a:pt x="1134" y="8286"/>
                    <a:pt x="1418" y="8003"/>
                    <a:pt x="1418" y="7625"/>
                  </a:cubicBezTo>
                  <a:lnTo>
                    <a:pt x="1418" y="694"/>
                  </a:lnTo>
                  <a:cubicBezTo>
                    <a:pt x="1418" y="316"/>
                    <a:pt x="1103" y="1"/>
                    <a:pt x="725" y="1"/>
                  </a:cubicBez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sp>
          <p:nvSpPr>
            <p:cNvPr id="50" name="Google Shape;1193;p41"/>
            <p:cNvSpPr/>
            <p:nvPr/>
          </p:nvSpPr>
          <p:spPr>
            <a:xfrm>
              <a:off x="3912375" y="3426550"/>
              <a:ext cx="51225" cy="69325"/>
            </a:xfrm>
            <a:custGeom>
              <a:avLst/>
              <a:gdLst/>
              <a:ahLst/>
              <a:cxnLst/>
              <a:rect l="l" t="t" r="r" b="b"/>
              <a:pathLst>
                <a:path w="2049" h="2773" extrusionOk="0">
                  <a:moveTo>
                    <a:pt x="1" y="0"/>
                  </a:moveTo>
                  <a:lnTo>
                    <a:pt x="1" y="1764"/>
                  </a:lnTo>
                  <a:cubicBezTo>
                    <a:pt x="1" y="2363"/>
                    <a:pt x="473" y="2773"/>
                    <a:pt x="1040" y="2773"/>
                  </a:cubicBezTo>
                  <a:cubicBezTo>
                    <a:pt x="1607" y="2773"/>
                    <a:pt x="2048" y="2300"/>
                    <a:pt x="2048" y="1764"/>
                  </a:cubicBezTo>
                  <a:lnTo>
                    <a:pt x="2048" y="32"/>
                  </a:lnTo>
                  <a:lnTo>
                    <a:pt x="316" y="32"/>
                  </a:lnTo>
                  <a:cubicBezTo>
                    <a:pt x="253" y="32"/>
                    <a:pt x="127" y="32"/>
                    <a:pt x="1" y="0"/>
                  </a:cubicBez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sp>
          <p:nvSpPr>
            <p:cNvPr id="51" name="Google Shape;1194;p41"/>
            <p:cNvSpPr/>
            <p:nvPr/>
          </p:nvSpPr>
          <p:spPr>
            <a:xfrm>
              <a:off x="3982475" y="3275325"/>
              <a:ext cx="52000" cy="163850"/>
            </a:xfrm>
            <a:custGeom>
              <a:avLst/>
              <a:gdLst/>
              <a:ahLst/>
              <a:cxnLst/>
              <a:rect l="l" t="t" r="r" b="b"/>
              <a:pathLst>
                <a:path w="2080" h="6554" extrusionOk="0">
                  <a:moveTo>
                    <a:pt x="2080" y="0"/>
                  </a:moveTo>
                  <a:lnTo>
                    <a:pt x="1765" y="315"/>
                  </a:lnTo>
                  <a:cubicBezTo>
                    <a:pt x="1292" y="788"/>
                    <a:pt x="662" y="1071"/>
                    <a:pt x="1" y="1166"/>
                  </a:cubicBezTo>
                  <a:lnTo>
                    <a:pt x="1" y="5419"/>
                  </a:lnTo>
                  <a:cubicBezTo>
                    <a:pt x="662" y="5482"/>
                    <a:pt x="1292" y="5766"/>
                    <a:pt x="1765" y="6238"/>
                  </a:cubicBezTo>
                  <a:lnTo>
                    <a:pt x="2080" y="6553"/>
                  </a:lnTo>
                  <a:lnTo>
                    <a:pt x="2080" y="0"/>
                  </a:ln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grpSp>
      <p:sp>
        <p:nvSpPr>
          <p:cNvPr id="52" name="Google Shape;1195;p41"/>
          <p:cNvSpPr/>
          <p:nvPr/>
        </p:nvSpPr>
        <p:spPr>
          <a:xfrm>
            <a:off x="3780240" y="4821811"/>
            <a:ext cx="407909" cy="405390"/>
          </a:xfrm>
          <a:custGeom>
            <a:avLst/>
            <a:gdLst/>
            <a:ahLst/>
            <a:cxnLst/>
            <a:rect l="l" t="t" r="r" b="b"/>
            <a:pathLst>
              <a:path w="12792" h="12713" extrusionOk="0">
                <a:moveTo>
                  <a:pt x="8633" y="1229"/>
                </a:moveTo>
                <a:cubicBezTo>
                  <a:pt x="8854" y="1229"/>
                  <a:pt x="9011" y="1418"/>
                  <a:pt x="9011" y="1607"/>
                </a:cubicBezTo>
                <a:lnTo>
                  <a:pt x="9011" y="1890"/>
                </a:lnTo>
                <a:cubicBezTo>
                  <a:pt x="9484" y="2048"/>
                  <a:pt x="9831" y="2520"/>
                  <a:pt x="9831" y="3088"/>
                </a:cubicBezTo>
                <a:cubicBezTo>
                  <a:pt x="9831" y="3308"/>
                  <a:pt x="9641" y="3497"/>
                  <a:pt x="9452" y="3497"/>
                </a:cubicBezTo>
                <a:cubicBezTo>
                  <a:pt x="9200" y="3497"/>
                  <a:pt x="9011" y="3308"/>
                  <a:pt x="9011" y="3088"/>
                </a:cubicBezTo>
                <a:cubicBezTo>
                  <a:pt x="9011" y="2835"/>
                  <a:pt x="8822" y="2678"/>
                  <a:pt x="8633" y="2678"/>
                </a:cubicBezTo>
                <a:cubicBezTo>
                  <a:pt x="8413" y="2678"/>
                  <a:pt x="8192" y="2867"/>
                  <a:pt x="8192" y="3088"/>
                </a:cubicBezTo>
                <a:cubicBezTo>
                  <a:pt x="8224" y="3308"/>
                  <a:pt x="8570" y="3529"/>
                  <a:pt x="8885" y="3781"/>
                </a:cubicBezTo>
                <a:cubicBezTo>
                  <a:pt x="9326" y="4096"/>
                  <a:pt x="9894" y="4505"/>
                  <a:pt x="9894" y="5167"/>
                </a:cubicBezTo>
                <a:cubicBezTo>
                  <a:pt x="9894" y="5702"/>
                  <a:pt x="9515" y="6143"/>
                  <a:pt x="9043" y="6333"/>
                </a:cubicBezTo>
                <a:lnTo>
                  <a:pt x="9043" y="6616"/>
                </a:lnTo>
                <a:cubicBezTo>
                  <a:pt x="9043" y="6868"/>
                  <a:pt x="8854" y="7026"/>
                  <a:pt x="8665" y="7026"/>
                </a:cubicBezTo>
                <a:cubicBezTo>
                  <a:pt x="8476" y="7026"/>
                  <a:pt x="8224" y="6805"/>
                  <a:pt x="8224" y="6616"/>
                </a:cubicBezTo>
                <a:lnTo>
                  <a:pt x="8224" y="6333"/>
                </a:lnTo>
                <a:cubicBezTo>
                  <a:pt x="7751" y="6175"/>
                  <a:pt x="7405" y="5702"/>
                  <a:pt x="7405" y="5167"/>
                </a:cubicBezTo>
                <a:cubicBezTo>
                  <a:pt x="7405" y="4915"/>
                  <a:pt x="7594" y="4757"/>
                  <a:pt x="7783" y="4757"/>
                </a:cubicBezTo>
                <a:cubicBezTo>
                  <a:pt x="8003" y="4757"/>
                  <a:pt x="8192" y="4978"/>
                  <a:pt x="8192" y="5167"/>
                </a:cubicBezTo>
                <a:cubicBezTo>
                  <a:pt x="8192" y="5387"/>
                  <a:pt x="8381" y="5608"/>
                  <a:pt x="8633" y="5608"/>
                </a:cubicBezTo>
                <a:cubicBezTo>
                  <a:pt x="8854" y="5608"/>
                  <a:pt x="9011" y="5387"/>
                  <a:pt x="9011" y="5167"/>
                </a:cubicBezTo>
                <a:cubicBezTo>
                  <a:pt x="9011" y="4915"/>
                  <a:pt x="8696" y="4694"/>
                  <a:pt x="8350" y="4442"/>
                </a:cubicBezTo>
                <a:cubicBezTo>
                  <a:pt x="7909" y="4127"/>
                  <a:pt x="7373" y="3749"/>
                  <a:pt x="7373" y="3088"/>
                </a:cubicBezTo>
                <a:cubicBezTo>
                  <a:pt x="7373" y="2520"/>
                  <a:pt x="7720" y="2079"/>
                  <a:pt x="8192" y="1890"/>
                </a:cubicBezTo>
                <a:lnTo>
                  <a:pt x="8192" y="1607"/>
                </a:lnTo>
                <a:cubicBezTo>
                  <a:pt x="8192" y="1386"/>
                  <a:pt x="8381" y="1229"/>
                  <a:pt x="8633" y="1229"/>
                </a:cubicBezTo>
                <a:close/>
                <a:moveTo>
                  <a:pt x="6050" y="6616"/>
                </a:moveTo>
                <a:lnTo>
                  <a:pt x="5073" y="10239"/>
                </a:lnTo>
                <a:lnTo>
                  <a:pt x="4853" y="9388"/>
                </a:lnTo>
                <a:cubicBezTo>
                  <a:pt x="4793" y="9168"/>
                  <a:pt x="4617" y="9049"/>
                  <a:pt x="4433" y="9049"/>
                </a:cubicBezTo>
                <a:cubicBezTo>
                  <a:pt x="4328" y="9049"/>
                  <a:pt x="4220" y="9088"/>
                  <a:pt x="4128" y="9168"/>
                </a:cubicBezTo>
                <a:lnTo>
                  <a:pt x="1450" y="11846"/>
                </a:lnTo>
                <a:lnTo>
                  <a:pt x="852" y="11279"/>
                </a:lnTo>
                <a:lnTo>
                  <a:pt x="3530" y="8601"/>
                </a:lnTo>
                <a:cubicBezTo>
                  <a:pt x="3782" y="8349"/>
                  <a:pt x="3656" y="7939"/>
                  <a:pt x="3341" y="7876"/>
                </a:cubicBezTo>
                <a:lnTo>
                  <a:pt x="2490" y="7624"/>
                </a:lnTo>
                <a:lnTo>
                  <a:pt x="6050" y="6616"/>
                </a:lnTo>
                <a:close/>
                <a:moveTo>
                  <a:pt x="8665" y="0"/>
                </a:moveTo>
                <a:cubicBezTo>
                  <a:pt x="6365" y="0"/>
                  <a:pt x="4538" y="1859"/>
                  <a:pt x="4538" y="4127"/>
                </a:cubicBezTo>
                <a:cubicBezTo>
                  <a:pt x="4538" y="4852"/>
                  <a:pt x="4695" y="5513"/>
                  <a:pt x="5042" y="6112"/>
                </a:cubicBezTo>
                <a:lnTo>
                  <a:pt x="820" y="7341"/>
                </a:lnTo>
                <a:cubicBezTo>
                  <a:pt x="442" y="7435"/>
                  <a:pt x="442" y="8034"/>
                  <a:pt x="820" y="8128"/>
                </a:cubicBezTo>
                <a:lnTo>
                  <a:pt x="2490" y="8538"/>
                </a:lnTo>
                <a:lnTo>
                  <a:pt x="316" y="10712"/>
                </a:lnTo>
                <a:cubicBezTo>
                  <a:pt x="1" y="11027"/>
                  <a:pt x="1" y="11594"/>
                  <a:pt x="316" y="11909"/>
                </a:cubicBezTo>
                <a:lnTo>
                  <a:pt x="915" y="12476"/>
                </a:lnTo>
                <a:cubicBezTo>
                  <a:pt x="1072" y="12633"/>
                  <a:pt x="1285" y="12712"/>
                  <a:pt x="1497" y="12712"/>
                </a:cubicBezTo>
                <a:cubicBezTo>
                  <a:pt x="1710" y="12712"/>
                  <a:pt x="1923" y="12633"/>
                  <a:pt x="2080" y="12476"/>
                </a:cubicBezTo>
                <a:lnTo>
                  <a:pt x="4254" y="10334"/>
                </a:lnTo>
                <a:lnTo>
                  <a:pt x="4695" y="11972"/>
                </a:lnTo>
                <a:cubicBezTo>
                  <a:pt x="4759" y="12180"/>
                  <a:pt x="4930" y="12291"/>
                  <a:pt x="5098" y="12291"/>
                </a:cubicBezTo>
                <a:cubicBezTo>
                  <a:pt x="5261" y="12291"/>
                  <a:pt x="5421" y="12188"/>
                  <a:pt x="5483" y="11972"/>
                </a:cubicBezTo>
                <a:lnTo>
                  <a:pt x="6712" y="7750"/>
                </a:lnTo>
                <a:cubicBezTo>
                  <a:pt x="7279" y="8065"/>
                  <a:pt x="7972" y="8286"/>
                  <a:pt x="8665" y="8286"/>
                </a:cubicBezTo>
                <a:cubicBezTo>
                  <a:pt x="10965" y="8286"/>
                  <a:pt x="12792" y="6427"/>
                  <a:pt x="12792" y="4127"/>
                </a:cubicBezTo>
                <a:cubicBezTo>
                  <a:pt x="12760" y="1859"/>
                  <a:pt x="10902" y="0"/>
                  <a:pt x="8665" y="0"/>
                </a:cubicBezTo>
                <a:close/>
              </a:path>
            </a:pathLst>
          </a:custGeom>
          <a:solidFill>
            <a:srgbClr val="FFFFFF"/>
          </a:solidFill>
          <a:ln>
            <a:noFill/>
          </a:ln>
        </p:spPr>
        <p:txBody>
          <a:bodyPr spcFirstLastPara="1" wrap="square" lIns="100790" tIns="100790" rIns="100790" bIns="100790" anchor="ctr" anchorCtr="0">
            <a:noAutofit/>
          </a:bodyPr>
          <a:lstStyle/>
          <a:p>
            <a:endParaRPr sz="1984" dirty="0"/>
          </a:p>
        </p:txBody>
      </p:sp>
    </p:spTree>
    <p:extLst>
      <p:ext uri="{BB962C8B-B14F-4D97-AF65-F5344CB8AC3E}">
        <p14:creationId xmlns:p14="http://schemas.microsoft.com/office/powerpoint/2010/main" xmlns="" val="569517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我們可以將信用</a:t>
            </a:r>
            <a:r>
              <a:rPr lang="zh-TW" altLang="en-US" sz="1800" b="1" dirty="0" smtClean="0">
                <a:latin typeface="+mn-ea"/>
              </a:rPr>
              <a:t>卡</a:t>
            </a:r>
            <a:r>
              <a:rPr lang="zh-TW" altLang="en-US" sz="1800" dirty="0" smtClean="0">
                <a:latin typeface="+mn-ea"/>
              </a:rPr>
              <a:t>相關資料存在一個檔案中，將這些檔案中的文字進行詞向量的轉換，把文字轉成數字向量存在向量資料庫中，透過檢索器在向量資料庫搜尋與用戶問題最接近的資訊，透過生成器，生成最合適的答案回覆用戶</a:t>
            </a:r>
            <a:endParaRPr lang="en-US" altLang="zh-TW" sz="1800" dirty="0">
              <a:latin typeface="+mn-ea"/>
            </a:endParaRPr>
          </a:p>
        </p:txBody>
      </p:sp>
      <p:sp>
        <p:nvSpPr>
          <p:cNvPr id="7" name="文字方塊 6">
            <a:extLst>
              <a:ext uri="{FF2B5EF4-FFF2-40B4-BE49-F238E27FC236}">
                <a16:creationId xmlns:a16="http://schemas.microsoft.com/office/drawing/2014/main" xmlns="" id="{7E6B7307-0053-C544-056B-E78979058F78}"/>
              </a:ext>
            </a:extLst>
          </p:cNvPr>
          <p:cNvSpPr txBox="1"/>
          <p:nvPr/>
        </p:nvSpPr>
        <p:spPr>
          <a:xfrm>
            <a:off x="791840" y="1556792"/>
            <a:ext cx="9001000" cy="2169825"/>
          </a:xfrm>
          <a:prstGeom prst="rect">
            <a:avLst/>
          </a:prstGeom>
          <a:noFill/>
        </p:spPr>
        <p:txBody>
          <a:bodyPr wrap="square">
            <a:spAutoFit/>
          </a:bodyPr>
          <a:lstStyle/>
          <a:p>
            <a:pPr marL="342900" indent="-342900">
              <a:lnSpc>
                <a:spcPct val="150000"/>
              </a:lnSpc>
              <a:buFont typeface="+mj-lt"/>
              <a:buAutoNum type="arabicPeriod"/>
            </a:pPr>
            <a:r>
              <a:rPr lang="zh-TW" altLang="en-US" dirty="0" smtClean="0"/>
              <a:t>提供基準定價</a:t>
            </a:r>
            <a:endParaRPr lang="en-US" altLang="zh-TW" dirty="0" smtClean="0"/>
          </a:p>
          <a:p>
            <a:pPr marL="342900" indent="-342900">
              <a:lnSpc>
                <a:spcPct val="150000"/>
              </a:lnSpc>
              <a:buFont typeface="+mj-lt"/>
              <a:buAutoNum type="arabicPeriod"/>
            </a:pPr>
            <a:r>
              <a:rPr lang="zh-TW" altLang="en-US" dirty="0" smtClean="0"/>
              <a:t>提供差異化</a:t>
            </a:r>
            <a:r>
              <a:rPr lang="en-US" altLang="zh-TW" dirty="0" smtClean="0"/>
              <a:t>(VIP)</a:t>
            </a:r>
            <a:r>
              <a:rPr lang="zh-TW" altLang="en-US" dirty="0" smtClean="0"/>
              <a:t>定價</a:t>
            </a:r>
            <a:endParaRPr lang="zh-TW" altLang="zh-TW" dirty="0" smtClean="0"/>
          </a:p>
          <a:p>
            <a:pPr marL="342900" indent="-342900">
              <a:lnSpc>
                <a:spcPct val="150000"/>
              </a:lnSpc>
              <a:buFont typeface="+mj-lt"/>
              <a:buAutoNum type="arabicPeriod"/>
            </a:pPr>
            <a:r>
              <a:rPr lang="zh-TW" altLang="en-US" dirty="0" smtClean="0"/>
              <a:t>提供協議</a:t>
            </a:r>
            <a:r>
              <a:rPr lang="en-US" altLang="zh-TW" dirty="0" smtClean="0"/>
              <a:t>(</a:t>
            </a:r>
            <a:r>
              <a:rPr lang="zh-TW" altLang="en-US" dirty="0" smtClean="0"/>
              <a:t>個人化</a:t>
            </a:r>
            <a:r>
              <a:rPr lang="en-US" altLang="zh-TW" dirty="0" smtClean="0"/>
              <a:t>)</a:t>
            </a:r>
            <a:r>
              <a:rPr lang="zh-TW" altLang="en-US" dirty="0" smtClean="0"/>
              <a:t>定價及規格化之交易樣態</a:t>
            </a:r>
            <a:r>
              <a:rPr lang="en-US" altLang="zh-TW" dirty="0" smtClean="0"/>
              <a:t>(</a:t>
            </a:r>
            <a:r>
              <a:rPr lang="zh-TW" altLang="en-US" dirty="0" smtClean="0"/>
              <a:t>含其他特殊條件之提示</a:t>
            </a:r>
            <a:r>
              <a:rPr lang="en-US" altLang="zh-TW" dirty="0" smtClean="0"/>
              <a:t>)</a:t>
            </a:r>
          </a:p>
          <a:p>
            <a:pPr marL="342900" indent="-342900">
              <a:lnSpc>
                <a:spcPct val="150000"/>
              </a:lnSpc>
              <a:buFont typeface="+mj-lt"/>
              <a:buAutoNum type="arabicPeriod"/>
            </a:pPr>
            <a:r>
              <a:rPr lang="zh-TW" altLang="en-US" dirty="0" smtClean="0"/>
              <a:t>特殊處理</a:t>
            </a:r>
            <a:r>
              <a:rPr lang="en-US" altLang="zh-TW" dirty="0" smtClean="0"/>
              <a:t>–</a:t>
            </a:r>
            <a:r>
              <a:rPr lang="zh-TW" altLang="en-US" dirty="0" smtClean="0"/>
              <a:t>提供人工單筆輸入模式，例如：收取費用的人工減免</a:t>
            </a:r>
          </a:p>
          <a:p>
            <a:pPr marL="342900" indent="-342900">
              <a:lnSpc>
                <a:spcPct val="150000"/>
              </a:lnSpc>
              <a:buFont typeface="+mj-lt"/>
              <a:buAutoNum type="arabicPeriod"/>
            </a:pPr>
            <a:r>
              <a:rPr lang="zh-TW" altLang="en-US" dirty="0" smtClean="0"/>
              <a:t>價格控管</a:t>
            </a:r>
            <a:r>
              <a:rPr lang="en-US" altLang="zh-TW" dirty="0" smtClean="0"/>
              <a:t>–</a:t>
            </a:r>
            <a:r>
              <a:rPr lang="zh-TW" altLang="en-US" dirty="0" smtClean="0"/>
              <a:t>定價限制，授權規則</a:t>
            </a: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r>
              <a:rPr lang="en-US" altLang="zh-TW" sz="3200" dirty="0" smtClean="0">
                <a:solidFill>
                  <a:schemeClr val="tx1"/>
                </a:solidFill>
                <a:latin typeface="Segoe UI Black" pitchFamily="34" charset="0"/>
                <a:ea typeface="Segoe UI Black" pitchFamily="34" charset="0"/>
              </a:rPr>
              <a:t>2.</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latin typeface="+mn-lt"/>
              </a:rPr>
              <a:t>全行級定價中心</a:t>
            </a:r>
            <a:endParaRPr lang="zh-TW" altLang="en-US" dirty="0">
              <a:latin typeface="+mn-lt"/>
            </a:endParaRPr>
          </a:p>
        </p:txBody>
      </p:sp>
      <p:sp>
        <p:nvSpPr>
          <p:cNvPr id="13" name="動作按鈕: 返回 12">
            <a:hlinkClick r:id="rId3" action="ppaction://hlinksldjump" highlightClick="1"/>
          </p:cNvPr>
          <p:cNvSpPr/>
          <p:nvPr/>
        </p:nvSpPr>
        <p:spPr>
          <a:xfrm rot="5400000" flipH="1">
            <a:off x="9648824" y="5805264"/>
            <a:ext cx="180000" cy="180000"/>
          </a:xfrm>
          <a:prstGeom prst="actionButtonRetur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我們可以將信用</a:t>
            </a:r>
            <a:r>
              <a:rPr lang="zh-TW" altLang="en-US" sz="1800" b="1" dirty="0" smtClean="0">
                <a:latin typeface="+mn-ea"/>
              </a:rPr>
              <a:t>卡</a:t>
            </a:r>
            <a:r>
              <a:rPr lang="zh-TW" altLang="en-US" sz="1800" dirty="0" smtClean="0">
                <a:latin typeface="+mn-ea"/>
              </a:rPr>
              <a:t>相關資料存在一個檔案中，將這些檔案中的文字進行詞向量的轉換，把文字轉成數字向量存在向量資料庫中，透過檢索器在向量資料庫搜尋與用戶問題最接近的資訊，透過生成器，生成最合適的答案回覆用戶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r>
              <a:rPr lang="en-US" altLang="zh-TW" sz="3200" dirty="0" smtClean="0">
                <a:solidFill>
                  <a:schemeClr val="tx1"/>
                </a:solidFill>
                <a:latin typeface="Segoe UI Black" pitchFamily="34" charset="0"/>
                <a:ea typeface="Segoe UI Black" pitchFamily="34" charset="0"/>
              </a:rPr>
              <a:t>3.</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高頻查詢</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0" name="文字方塊 9"/>
          <p:cNvSpPr txBox="1"/>
          <p:nvPr/>
        </p:nvSpPr>
        <p:spPr>
          <a:xfrm>
            <a:off x="719832" y="1412777"/>
            <a:ext cx="8640960" cy="1200329"/>
          </a:xfrm>
          <a:prstGeom prst="rect">
            <a:avLst/>
          </a:prstGeom>
          <a:noFill/>
        </p:spPr>
        <p:txBody>
          <a:bodyPr wrap="square" rtlCol="0">
            <a:spAutoFit/>
          </a:bodyPr>
          <a:lstStyle/>
          <a:p>
            <a:pPr>
              <a:buFont typeface="Wingdings" pitchFamily="2" charset="2"/>
              <a:buChar char="Ø"/>
            </a:pPr>
            <a:r>
              <a:rPr lang="zh-TW" altLang="en-US" dirty="0" smtClean="0"/>
              <a:t>    </a:t>
            </a:r>
            <a:r>
              <a:rPr lang="zh-TW" altLang="zh-TW" dirty="0" smtClean="0"/>
              <a:t>提供行銀</a:t>
            </a:r>
            <a:r>
              <a:rPr lang="en-US" altLang="zh-TW" dirty="0" smtClean="0"/>
              <a:t>/</a:t>
            </a:r>
            <a:r>
              <a:rPr lang="zh-TW" altLang="zh-TW" dirty="0" smtClean="0"/>
              <a:t>網銀</a:t>
            </a:r>
            <a:r>
              <a:rPr lang="en-US" altLang="zh-TW" dirty="0" smtClean="0"/>
              <a:t>/</a:t>
            </a:r>
            <a:r>
              <a:rPr lang="zh-TW" altLang="zh-TW" dirty="0" smtClean="0"/>
              <a:t>一路通高頻率使用的台外幣查詢交易，下列清單為分析目前</a:t>
            </a:r>
            <a:endParaRPr lang="en-US" altLang="zh-TW" dirty="0" smtClean="0"/>
          </a:p>
          <a:p>
            <a:r>
              <a:rPr lang="zh-TW" altLang="en-US" dirty="0" smtClean="0"/>
              <a:t>       </a:t>
            </a:r>
            <a:r>
              <a:rPr lang="en-US" altLang="zh-TW" dirty="0" smtClean="0"/>
              <a:t>IBS/DCS</a:t>
            </a:r>
            <a:r>
              <a:rPr lang="zh-TW" altLang="zh-TW" dirty="0" smtClean="0"/>
              <a:t>交易使用量後的規劃；另外因新核心台外幣一體，所以一些外匯查詢功</a:t>
            </a:r>
            <a:endParaRPr lang="en-US" altLang="zh-TW" dirty="0" smtClean="0"/>
          </a:p>
          <a:p>
            <a:r>
              <a:rPr lang="zh-TW" altLang="en-US" dirty="0" smtClean="0"/>
              <a:t>       </a:t>
            </a:r>
            <a:r>
              <a:rPr lang="zh-TW" altLang="zh-TW" dirty="0" smtClean="0"/>
              <a:t>能，會與台幣共用同一交易，以</a:t>
            </a:r>
            <a:r>
              <a:rPr lang="en-US" altLang="zh-TW" dirty="0" smtClean="0"/>
              <a:t>(</a:t>
            </a:r>
            <a:r>
              <a:rPr lang="zh-TW" altLang="zh-TW" dirty="0" smtClean="0"/>
              <a:t>台外幣一體</a:t>
            </a:r>
            <a:r>
              <a:rPr lang="en-US" altLang="zh-TW" dirty="0" smtClean="0"/>
              <a:t>)</a:t>
            </a:r>
            <a:r>
              <a:rPr lang="zh-TW" altLang="zh-TW" dirty="0" smtClean="0"/>
              <a:t>備註。</a:t>
            </a:r>
          </a:p>
          <a:p>
            <a:endParaRPr lang="zh-TW" altLang="en-US" b="1" dirty="0"/>
          </a:p>
        </p:txBody>
      </p:sp>
      <p:sp>
        <p:nvSpPr>
          <p:cNvPr id="13" name="文字方塊 12"/>
          <p:cNvSpPr txBox="1"/>
          <p:nvPr/>
        </p:nvSpPr>
        <p:spPr>
          <a:xfrm>
            <a:off x="791840" y="2348880"/>
            <a:ext cx="2448272" cy="369332"/>
          </a:xfrm>
          <a:prstGeom prst="rect">
            <a:avLst/>
          </a:prstGeom>
          <a:noFill/>
        </p:spPr>
        <p:txBody>
          <a:bodyPr wrap="square" rtlCol="0">
            <a:spAutoFit/>
          </a:bodyPr>
          <a:lstStyle/>
          <a:p>
            <a:pPr marL="342900" indent="-342900">
              <a:buFont typeface="+mj-lt"/>
              <a:buAutoNum type="arabicPeriod"/>
            </a:pPr>
            <a:r>
              <a:rPr lang="zh-TW" altLang="en-US" b="1" dirty="0" smtClean="0"/>
              <a:t>台幣業務</a:t>
            </a:r>
            <a:endParaRPr lang="en-US" altLang="zh-TW" b="1" dirty="0" smtClean="0"/>
          </a:p>
        </p:txBody>
      </p:sp>
      <p:sp>
        <p:nvSpPr>
          <p:cNvPr id="16" name="文字方塊 15"/>
          <p:cNvSpPr txBox="1"/>
          <p:nvPr/>
        </p:nvSpPr>
        <p:spPr>
          <a:xfrm>
            <a:off x="4608264" y="2708920"/>
            <a:ext cx="4608512" cy="2632324"/>
          </a:xfrm>
          <a:prstGeom prst="rect">
            <a:avLst/>
          </a:prstGeom>
          <a:noFill/>
        </p:spPr>
        <p:txBody>
          <a:bodyPr wrap="square" rtlCol="0">
            <a:spAutoFit/>
          </a:bodyPr>
          <a:lstStyle/>
          <a:p>
            <a:pPr marL="342900" lvl="1" indent="-342900">
              <a:lnSpc>
                <a:spcPct val="150000"/>
              </a:lnSpc>
              <a:buFont typeface="Arial" pitchFamily="34" charset="0"/>
              <a:buChar char="•"/>
            </a:pPr>
            <a:r>
              <a:rPr lang="en-US" altLang="zh-TW" sz="1600" dirty="0" smtClean="0"/>
              <a:t>EWB</a:t>
            </a:r>
            <a:r>
              <a:rPr lang="zh-TW" altLang="en-US" sz="1600" dirty="0" smtClean="0"/>
              <a:t>－對帳單查詢</a:t>
            </a:r>
            <a:endParaRPr lang="en-US" altLang="zh-TW" sz="1600" dirty="0" smtClean="0"/>
          </a:p>
          <a:p>
            <a:pPr marL="342900" lvl="1" indent="-342900">
              <a:lnSpc>
                <a:spcPct val="150000"/>
              </a:lnSpc>
              <a:buFont typeface="Arial" pitchFamily="34" charset="0"/>
              <a:buChar char="•"/>
            </a:pPr>
            <a:r>
              <a:rPr lang="zh-TW" altLang="en-US" sz="1600" dirty="0" smtClean="0"/>
              <a:t>跨行交易網路轉帳帳號查詢</a:t>
            </a:r>
            <a:endParaRPr lang="en-US" altLang="zh-TW" sz="1600" dirty="0" smtClean="0"/>
          </a:p>
          <a:p>
            <a:pPr marL="342900" lvl="1" indent="-342900">
              <a:lnSpc>
                <a:spcPct val="150000"/>
              </a:lnSpc>
              <a:buFont typeface="Arial" pitchFamily="34" charset="0"/>
              <a:buChar char="•"/>
            </a:pPr>
            <a:r>
              <a:rPr lang="zh-TW" altLang="zh-TW" sz="1600" dirty="0" smtClean="0"/>
              <a:t>臨時對帳單查詢</a:t>
            </a:r>
            <a:r>
              <a:rPr lang="en-US" altLang="zh-TW" sz="1600" dirty="0" smtClean="0"/>
              <a:t>/</a:t>
            </a:r>
            <a:r>
              <a:rPr lang="zh-TW" altLang="zh-TW" sz="1600" dirty="0" smtClean="0"/>
              <a:t>列印</a:t>
            </a:r>
            <a:endParaRPr lang="en-US" altLang="zh-TW" sz="1600" dirty="0" smtClean="0"/>
          </a:p>
          <a:p>
            <a:pPr marL="342900" lvl="1" indent="-342900">
              <a:lnSpc>
                <a:spcPct val="150000"/>
              </a:lnSpc>
              <a:buFont typeface="Arial" pitchFamily="34" charset="0"/>
              <a:buChar char="•"/>
            </a:pPr>
            <a:r>
              <a:rPr lang="zh-TW" altLang="zh-TW" sz="1600" dirty="0" smtClean="0"/>
              <a:t>補摺資料維護</a:t>
            </a:r>
            <a:r>
              <a:rPr lang="en-US" altLang="zh-TW" sz="1600" dirty="0" smtClean="0"/>
              <a:t>  ( </a:t>
            </a:r>
            <a:r>
              <a:rPr lang="zh-TW" altLang="zh-TW" sz="1600" dirty="0" smtClean="0"/>
              <a:t>補摺機</a:t>
            </a:r>
            <a:r>
              <a:rPr lang="en-US" altLang="zh-TW" sz="1600" dirty="0" smtClean="0"/>
              <a:t> )</a:t>
            </a:r>
          </a:p>
          <a:p>
            <a:pPr marL="342900" lvl="1" indent="-342900">
              <a:lnSpc>
                <a:spcPct val="150000"/>
              </a:lnSpc>
              <a:buFont typeface="Arial" pitchFamily="34" charset="0"/>
              <a:buChar char="•"/>
            </a:pPr>
            <a:r>
              <a:rPr lang="zh-TW" altLang="zh-TW" sz="1600" dirty="0" smtClean="0"/>
              <a:t>放款帳卡明細查詢</a:t>
            </a:r>
            <a:r>
              <a:rPr lang="en-US" altLang="zh-TW" sz="1600" dirty="0" smtClean="0"/>
              <a:t>/</a:t>
            </a:r>
            <a:r>
              <a:rPr lang="zh-TW" altLang="zh-TW" sz="1600" dirty="0" smtClean="0"/>
              <a:t>列印</a:t>
            </a:r>
            <a:endParaRPr lang="en-US" altLang="zh-TW" sz="1600" dirty="0" smtClean="0"/>
          </a:p>
          <a:p>
            <a:pPr marL="342900" lvl="1" indent="-342900">
              <a:lnSpc>
                <a:spcPct val="150000"/>
              </a:lnSpc>
              <a:buFont typeface="Arial" pitchFamily="34" charset="0"/>
              <a:buChar char="•"/>
            </a:pPr>
            <a:r>
              <a:rPr lang="zh-TW" altLang="zh-TW" sz="1600" dirty="0" smtClean="0"/>
              <a:t>信用卡消費款總欠金額及最低付款額查詢</a:t>
            </a:r>
            <a:endParaRPr lang="en-US" altLang="zh-TW" sz="1600" dirty="0" smtClean="0"/>
          </a:p>
          <a:p>
            <a:pPr marL="342900" lvl="1" indent="-342900">
              <a:lnSpc>
                <a:spcPct val="150000"/>
              </a:lnSpc>
              <a:buFont typeface="Arial" pitchFamily="34" charset="0"/>
              <a:buChar char="•"/>
            </a:pPr>
            <a:r>
              <a:rPr lang="zh-TW" altLang="zh-TW" sz="1600" dirty="0" smtClean="0"/>
              <a:t>甲方帳號網路轉帳帳號查詢</a:t>
            </a:r>
          </a:p>
        </p:txBody>
      </p:sp>
      <p:sp>
        <p:nvSpPr>
          <p:cNvPr id="19" name="文字方塊 18"/>
          <p:cNvSpPr txBox="1"/>
          <p:nvPr/>
        </p:nvSpPr>
        <p:spPr>
          <a:xfrm>
            <a:off x="1223888" y="2708920"/>
            <a:ext cx="4608512" cy="3001719"/>
          </a:xfrm>
          <a:prstGeom prst="rect">
            <a:avLst/>
          </a:prstGeom>
          <a:noFill/>
        </p:spPr>
        <p:txBody>
          <a:bodyPr wrap="square" rtlCol="0">
            <a:spAutoFit/>
          </a:bodyPr>
          <a:lstStyle/>
          <a:p>
            <a:pPr marL="342900" lvl="1" indent="-342900">
              <a:lnSpc>
                <a:spcPct val="150000"/>
              </a:lnSpc>
              <a:buFont typeface="Arial" pitchFamily="34" charset="0"/>
              <a:buChar char="•"/>
            </a:pPr>
            <a:r>
              <a:rPr lang="zh-TW" altLang="zh-TW" sz="1600" dirty="0" smtClean="0"/>
              <a:t>網銀客戶全行歸戶查詢</a:t>
            </a:r>
            <a:endParaRPr lang="en-US" altLang="zh-TW" sz="1600" dirty="0" smtClean="0"/>
          </a:p>
          <a:p>
            <a:pPr marL="342900" lvl="1" indent="-342900">
              <a:lnSpc>
                <a:spcPct val="150000"/>
              </a:lnSpc>
              <a:buFont typeface="Arial" pitchFamily="34" charset="0"/>
              <a:buChar char="•"/>
            </a:pPr>
            <a:r>
              <a:rPr lang="zh-TW" altLang="en-US" sz="1600" dirty="0" smtClean="0"/>
              <a:t>網路密碼查詢</a:t>
            </a:r>
            <a:r>
              <a:rPr lang="en-US" altLang="zh-TW" sz="1600" dirty="0" smtClean="0"/>
              <a:t>/</a:t>
            </a:r>
            <a:r>
              <a:rPr lang="zh-TW" altLang="en-US" sz="1600" dirty="0" smtClean="0"/>
              <a:t>維護</a:t>
            </a:r>
            <a:endParaRPr lang="en-US" altLang="zh-TW" sz="1600" dirty="0" smtClean="0"/>
          </a:p>
          <a:p>
            <a:pPr marL="342900" lvl="1" indent="-342900">
              <a:lnSpc>
                <a:spcPct val="150000"/>
              </a:lnSpc>
              <a:buFont typeface="Arial" pitchFamily="34" charset="0"/>
              <a:buChar char="•"/>
            </a:pPr>
            <a:r>
              <a:rPr lang="zh-TW" altLang="zh-TW" sz="1600" dirty="0" smtClean="0"/>
              <a:t>虛擬帳號交易明細查詢</a:t>
            </a:r>
            <a:endParaRPr lang="en-US" altLang="zh-TW" sz="1600" dirty="0" smtClean="0"/>
          </a:p>
          <a:p>
            <a:pPr marL="342900" lvl="1" indent="-342900">
              <a:lnSpc>
                <a:spcPct val="150000"/>
              </a:lnSpc>
              <a:buFont typeface="Arial" pitchFamily="34" charset="0"/>
              <a:buChar char="•"/>
            </a:pPr>
            <a:r>
              <a:rPr lang="zh-TW" altLang="zh-TW" sz="1600" dirty="0" smtClean="0"/>
              <a:t>對帳單查詢</a:t>
            </a:r>
            <a:endParaRPr lang="en-US" altLang="zh-TW" sz="1600" dirty="0" smtClean="0"/>
          </a:p>
          <a:p>
            <a:pPr marL="342900" lvl="1" indent="-342900">
              <a:lnSpc>
                <a:spcPct val="150000"/>
              </a:lnSpc>
              <a:buFont typeface="Arial" pitchFamily="34" charset="0"/>
              <a:buChar char="•"/>
            </a:pPr>
            <a:r>
              <a:rPr lang="zh-TW" altLang="zh-TW" sz="1600" dirty="0" smtClean="0"/>
              <a:t>一路通客戶全行歸戶查詢</a:t>
            </a:r>
            <a:endParaRPr lang="en-US" altLang="zh-TW" sz="1600" dirty="0" smtClean="0"/>
          </a:p>
          <a:p>
            <a:pPr marL="342900" lvl="1" indent="-342900">
              <a:lnSpc>
                <a:spcPct val="150000"/>
              </a:lnSpc>
              <a:buFont typeface="Arial" pitchFamily="34" charset="0"/>
              <a:buChar char="•"/>
            </a:pPr>
            <a:r>
              <a:rPr lang="zh-TW" altLang="en-US" sz="1600" dirty="0" smtClean="0"/>
              <a:t>餘額查詢</a:t>
            </a:r>
            <a:endParaRPr lang="en-US" altLang="zh-TW" sz="1600" dirty="0" smtClean="0"/>
          </a:p>
          <a:p>
            <a:pPr marL="342900" lvl="1" indent="-342900">
              <a:lnSpc>
                <a:spcPct val="150000"/>
              </a:lnSpc>
              <a:buFont typeface="Arial" pitchFamily="34" charset="0"/>
              <a:buChar char="•"/>
            </a:pPr>
            <a:r>
              <a:rPr lang="zh-TW" altLang="zh-TW" sz="1600" dirty="0" smtClean="0"/>
              <a:t>黃金存摺基本資料查詢</a:t>
            </a:r>
            <a:r>
              <a:rPr lang="en-US" altLang="zh-TW" sz="1600" dirty="0" smtClean="0"/>
              <a:t>/</a:t>
            </a:r>
            <a:r>
              <a:rPr lang="zh-TW" altLang="zh-TW" sz="1600" dirty="0" smtClean="0"/>
              <a:t>維護</a:t>
            </a:r>
            <a:endParaRPr lang="en-US" altLang="zh-TW" sz="1600" dirty="0" smtClean="0"/>
          </a:p>
          <a:p>
            <a:pPr marL="342900" lvl="1" indent="-342900">
              <a:lnSpc>
                <a:spcPct val="150000"/>
              </a:lnSpc>
              <a:buFont typeface="Arial" pitchFamily="34" charset="0"/>
              <a:buChar char="•"/>
            </a:pPr>
            <a:r>
              <a:rPr lang="zh-TW" altLang="en-US" sz="1600" dirty="0" smtClean="0"/>
              <a:t>客戶全行歸戶查詢</a:t>
            </a:r>
            <a:endParaRPr lang="en-US" altLang="zh-TW" sz="1600" dirty="0" smtClean="0"/>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我們可以將信用</a:t>
            </a:r>
            <a:r>
              <a:rPr lang="zh-TW" altLang="en-US" sz="1800" b="1" dirty="0" smtClean="0">
                <a:latin typeface="+mn-ea"/>
              </a:rPr>
              <a:t>卡</a:t>
            </a:r>
            <a:r>
              <a:rPr lang="zh-TW" altLang="en-US" sz="1800" dirty="0" smtClean="0">
                <a:latin typeface="+mn-ea"/>
              </a:rPr>
              <a:t>相關資料存在一個檔案中，將這些檔案中的文字進行詞向量的轉換，把文字轉成數字向量存在向量資料庫中，透過檢索器在向量資料庫搜尋與用戶問題最接近的資訊，透過生成器，生成最合適的答案回覆用戶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r>
              <a:rPr lang="en-US" altLang="zh-TW" sz="3200" dirty="0" smtClean="0">
                <a:solidFill>
                  <a:schemeClr val="tx1"/>
                </a:solidFill>
                <a:latin typeface="Segoe UI Black" pitchFamily="34" charset="0"/>
                <a:ea typeface="Segoe UI Black" pitchFamily="34" charset="0"/>
              </a:rPr>
              <a:t>3.</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高頻查詢</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5" name="Content Placeholder 2">
            <a:extLst>
              <a:ext uri="{FF2B5EF4-FFF2-40B4-BE49-F238E27FC236}">
                <a16:creationId xmlns:a16="http://schemas.microsoft.com/office/drawing/2014/main" xmlns="" id="{B7642BDD-25E6-E23C-0F91-F88D8849E9E2}"/>
              </a:ext>
            </a:extLst>
          </p:cNvPr>
          <p:cNvSpPr>
            <a:spLocks noGrp="1"/>
          </p:cNvSpPr>
          <p:nvPr>
            <p:ph idx="1"/>
          </p:nvPr>
        </p:nvSpPr>
        <p:spPr>
          <a:xfrm>
            <a:off x="1151880" y="2060848"/>
            <a:ext cx="4032448" cy="3024336"/>
          </a:xfrm>
        </p:spPr>
        <p:txBody>
          <a:bodyPr>
            <a:noAutofit/>
          </a:bodyPr>
          <a:lstStyle/>
          <a:p>
            <a:pPr>
              <a:lnSpc>
                <a:spcPct val="150000"/>
              </a:lnSpc>
            </a:pPr>
            <a:r>
              <a:rPr lang="zh-TW" altLang="en-US" sz="1600" dirty="0" smtClean="0">
                <a:solidFill>
                  <a:schemeClr val="tx1"/>
                </a:solidFill>
                <a:latin typeface="+mn-lt"/>
              </a:rPr>
              <a:t>外存匯率查詢</a:t>
            </a:r>
            <a:endParaRPr lang="en-US" altLang="zh-TW" sz="1600" dirty="0" smtClean="0">
              <a:solidFill>
                <a:schemeClr val="tx1"/>
              </a:solidFill>
              <a:latin typeface="+mn-lt"/>
            </a:endParaRPr>
          </a:p>
          <a:p>
            <a:pPr>
              <a:lnSpc>
                <a:spcPct val="150000"/>
              </a:lnSpc>
            </a:pPr>
            <a:r>
              <a:rPr lang="zh-TW" altLang="en-US" sz="1600" dirty="0" smtClean="0">
                <a:solidFill>
                  <a:schemeClr val="tx1"/>
                </a:solidFill>
                <a:latin typeface="+mn-lt"/>
              </a:rPr>
              <a:t>歸戶查詢</a:t>
            </a:r>
            <a:r>
              <a:rPr lang="en-US" altLang="zh-TW" sz="1600" dirty="0" smtClean="0">
                <a:solidFill>
                  <a:schemeClr val="tx1"/>
                </a:solidFill>
                <a:latin typeface="+mn-lt"/>
              </a:rPr>
              <a:t>(NS12)- (</a:t>
            </a:r>
            <a:r>
              <a:rPr lang="zh-TW" altLang="en-US" sz="1600" dirty="0" smtClean="0">
                <a:solidFill>
                  <a:schemeClr val="tx1"/>
                </a:solidFill>
                <a:latin typeface="+mn-lt"/>
              </a:rPr>
              <a:t>台外幣一體</a:t>
            </a:r>
            <a:r>
              <a:rPr lang="en-US" altLang="zh-TW" sz="1600" dirty="0" smtClean="0">
                <a:solidFill>
                  <a:schemeClr val="tx1"/>
                </a:solidFill>
                <a:latin typeface="+mn-lt"/>
              </a:rPr>
              <a:t>)</a:t>
            </a:r>
          </a:p>
          <a:p>
            <a:pPr>
              <a:lnSpc>
                <a:spcPct val="150000"/>
              </a:lnSpc>
            </a:pPr>
            <a:r>
              <a:rPr lang="zh-TW" altLang="en-US" sz="1600" dirty="0" smtClean="0">
                <a:solidFill>
                  <a:schemeClr val="tx1"/>
                </a:solidFill>
                <a:latin typeface="+mn-lt"/>
              </a:rPr>
              <a:t>歸戶查詢</a:t>
            </a:r>
            <a:r>
              <a:rPr lang="en-US" altLang="zh-TW" sz="1600" dirty="0" smtClean="0">
                <a:solidFill>
                  <a:schemeClr val="tx1"/>
                </a:solidFill>
                <a:latin typeface="+mn-lt"/>
              </a:rPr>
              <a:t>(FS12)- (</a:t>
            </a:r>
            <a:r>
              <a:rPr lang="zh-TW" altLang="en-US" sz="1600" dirty="0" smtClean="0">
                <a:solidFill>
                  <a:schemeClr val="tx1"/>
                </a:solidFill>
                <a:latin typeface="+mn-lt"/>
              </a:rPr>
              <a:t>台外幣一體</a:t>
            </a:r>
            <a:r>
              <a:rPr lang="en-US" altLang="zh-TW" sz="1600" dirty="0" smtClean="0">
                <a:solidFill>
                  <a:schemeClr val="tx1"/>
                </a:solidFill>
                <a:latin typeface="+mn-lt"/>
              </a:rPr>
              <a:t>)</a:t>
            </a:r>
          </a:p>
          <a:p>
            <a:pPr>
              <a:lnSpc>
                <a:spcPct val="150000"/>
              </a:lnSpc>
            </a:pPr>
            <a:r>
              <a:rPr lang="zh-TW" altLang="en-US" sz="1600" dirty="0" smtClean="0">
                <a:solidFill>
                  <a:schemeClr val="tx1"/>
                </a:solidFill>
                <a:latin typeface="+mn-lt"/>
              </a:rPr>
              <a:t>活存臨時對帳單列印</a:t>
            </a:r>
            <a:r>
              <a:rPr lang="en-US" altLang="zh-TW" sz="1600" dirty="0" smtClean="0">
                <a:solidFill>
                  <a:schemeClr val="tx1"/>
                </a:solidFill>
                <a:latin typeface="+mn-lt"/>
              </a:rPr>
              <a:t>/</a:t>
            </a:r>
            <a:r>
              <a:rPr lang="zh-TW" altLang="en-US" sz="1600" dirty="0" smtClean="0">
                <a:solidFill>
                  <a:schemeClr val="tx1"/>
                </a:solidFill>
                <a:latin typeface="+mn-lt"/>
              </a:rPr>
              <a:t>查詢</a:t>
            </a:r>
            <a:r>
              <a:rPr lang="en-US" altLang="zh-TW" sz="1600" dirty="0" smtClean="0">
                <a:solidFill>
                  <a:schemeClr val="tx1"/>
                </a:solidFill>
                <a:latin typeface="+mn-lt"/>
              </a:rPr>
              <a:t>(NC16)- (</a:t>
            </a:r>
            <a:r>
              <a:rPr lang="zh-TW" altLang="en-US" sz="1600" dirty="0" smtClean="0">
                <a:solidFill>
                  <a:schemeClr val="tx1"/>
                </a:solidFill>
                <a:latin typeface="+mn-lt"/>
              </a:rPr>
              <a:t>台外幣一體</a:t>
            </a:r>
            <a:r>
              <a:rPr lang="en-US" altLang="zh-TW" sz="1600" dirty="0" smtClean="0">
                <a:solidFill>
                  <a:schemeClr val="tx1"/>
                </a:solidFill>
                <a:latin typeface="+mn-lt"/>
              </a:rPr>
              <a:t>)</a:t>
            </a:r>
          </a:p>
          <a:p>
            <a:pPr>
              <a:lnSpc>
                <a:spcPct val="150000"/>
              </a:lnSpc>
            </a:pPr>
            <a:r>
              <a:rPr lang="zh-TW" altLang="en-US" sz="1600" dirty="0" smtClean="0">
                <a:solidFill>
                  <a:schemeClr val="tx1"/>
                </a:solidFill>
                <a:latin typeface="+mn-lt"/>
              </a:rPr>
              <a:t>匯入匯款電文查詢</a:t>
            </a:r>
          </a:p>
          <a:p>
            <a:pPr>
              <a:lnSpc>
                <a:spcPct val="150000"/>
              </a:lnSpc>
            </a:pPr>
            <a:r>
              <a:rPr lang="zh-TW" altLang="en-US" sz="1600" dirty="0" smtClean="0">
                <a:solidFill>
                  <a:schemeClr val="tx1"/>
                </a:solidFill>
                <a:latin typeface="+mn-lt"/>
              </a:rPr>
              <a:t>客戶資料 </a:t>
            </a:r>
            <a:r>
              <a:rPr lang="en-US" altLang="zh-TW" sz="1600" dirty="0" smtClean="0">
                <a:solidFill>
                  <a:schemeClr val="tx1"/>
                </a:solidFill>
                <a:latin typeface="+mn-lt"/>
              </a:rPr>
              <a:t>- </a:t>
            </a:r>
            <a:r>
              <a:rPr lang="zh-TW" altLang="en-US" sz="1600" dirty="0" smtClean="0">
                <a:solidFill>
                  <a:schemeClr val="tx1"/>
                </a:solidFill>
                <a:latin typeface="+mn-lt"/>
              </a:rPr>
              <a:t>查詢</a:t>
            </a:r>
            <a:endParaRPr lang="en-US" altLang="zh-TW" sz="1600" dirty="0">
              <a:solidFill>
                <a:schemeClr val="tx1"/>
              </a:solidFill>
              <a:latin typeface="+mn-lt"/>
            </a:endParaRPr>
          </a:p>
        </p:txBody>
      </p:sp>
      <p:sp>
        <p:nvSpPr>
          <p:cNvPr id="17" name="Content Placeholder 2">
            <a:extLst>
              <a:ext uri="{FF2B5EF4-FFF2-40B4-BE49-F238E27FC236}">
                <a16:creationId xmlns:a16="http://schemas.microsoft.com/office/drawing/2014/main" xmlns="" id="{B7642BDD-25E6-E23C-0F91-F88D8849E9E2}"/>
              </a:ext>
            </a:extLst>
          </p:cNvPr>
          <p:cNvSpPr txBox="1">
            <a:spLocks/>
          </p:cNvSpPr>
          <p:nvPr/>
        </p:nvSpPr>
        <p:spPr>
          <a:xfrm>
            <a:off x="5400352" y="2060848"/>
            <a:ext cx="4032448" cy="3096344"/>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zh-TW" altLang="en-US" sz="1600" b="0" i="0" u="none" strike="noStrike" kern="1200" cap="none" spc="0" normalizeH="0" baseline="0" noProof="0" dirty="0" smtClean="0">
                <a:ln>
                  <a:noFill/>
                </a:ln>
                <a:solidFill>
                  <a:schemeClr val="tx1"/>
                </a:solidFill>
                <a:effectLst/>
                <a:uLnTx/>
                <a:uFillTx/>
                <a:ea typeface="微軟正黑體" pitchFamily="34" charset="-120"/>
                <a:cs typeface="+mn-cs"/>
              </a:rPr>
              <a:t>網銀外幣帳戶查詢</a:t>
            </a:r>
            <a:r>
              <a:rPr kumimoji="0" lang="en-US" altLang="zh-TW" sz="1600" b="0" i="0" u="none" strike="noStrike" kern="1200" cap="none" spc="0" normalizeH="0" baseline="0" noProof="0" dirty="0" smtClean="0">
                <a:ln>
                  <a:noFill/>
                </a:ln>
                <a:solidFill>
                  <a:schemeClr val="tx1"/>
                </a:solidFill>
                <a:effectLst/>
                <a:uLnTx/>
                <a:uFillTx/>
                <a:ea typeface="微軟正黑體" pitchFamily="34" charset="-120"/>
                <a:cs typeface="+mn-cs"/>
              </a:rPr>
              <a:t>- (</a:t>
            </a:r>
            <a:r>
              <a:rPr kumimoji="0" lang="zh-TW" altLang="en-US" sz="1600" b="0" i="0" u="none" strike="noStrike" kern="1200" cap="none" spc="0" normalizeH="0" baseline="0" noProof="0" dirty="0" smtClean="0">
                <a:ln>
                  <a:noFill/>
                </a:ln>
                <a:solidFill>
                  <a:schemeClr val="tx1"/>
                </a:solidFill>
                <a:effectLst/>
                <a:uLnTx/>
                <a:uFillTx/>
                <a:ea typeface="微軟正黑體" pitchFamily="34" charset="-120"/>
                <a:cs typeface="+mn-cs"/>
              </a:rPr>
              <a:t>台外幣一體</a:t>
            </a:r>
            <a:r>
              <a:rPr kumimoji="0" lang="en-US" altLang="zh-TW" sz="1600" b="0" i="0" u="none" strike="noStrike" kern="1200" cap="none" spc="0" normalizeH="0" baseline="0" noProof="0" dirty="0" smtClean="0">
                <a:ln>
                  <a:noFill/>
                </a:ln>
                <a:solidFill>
                  <a:schemeClr val="tx1"/>
                </a:solidFill>
                <a:effectLst/>
                <a:uLnTx/>
                <a:uFillTx/>
                <a:ea typeface="微軟正黑體" pitchFamily="34" charset="-120"/>
                <a:cs typeface="+mn-cs"/>
              </a:rPr>
              <a:t>)</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zh-TW" altLang="en-US" sz="1600" b="0" i="0" u="none" strike="noStrike" kern="1200" cap="none" spc="0" normalizeH="0" baseline="0" noProof="0" dirty="0" smtClean="0">
                <a:ln>
                  <a:noFill/>
                </a:ln>
                <a:solidFill>
                  <a:schemeClr val="tx1"/>
                </a:solidFill>
                <a:effectLst/>
                <a:uLnTx/>
                <a:uFillTx/>
                <a:ea typeface="微軟正黑體" pitchFamily="34" charset="-120"/>
                <a:cs typeface="+mn-cs"/>
              </a:rPr>
              <a:t>活存臨時對帳單列印</a:t>
            </a:r>
            <a:r>
              <a:rPr kumimoji="0" lang="en-US" altLang="zh-TW" sz="1600" b="0" i="0" u="none" strike="noStrike" kern="1200" cap="none" spc="0" normalizeH="0" baseline="0" noProof="0" dirty="0" smtClean="0">
                <a:ln>
                  <a:noFill/>
                </a:ln>
                <a:solidFill>
                  <a:schemeClr val="tx1"/>
                </a:solidFill>
                <a:effectLst/>
                <a:uLnTx/>
                <a:uFillTx/>
                <a:ea typeface="微軟正黑體" pitchFamily="34" charset="-120"/>
                <a:cs typeface="+mn-cs"/>
              </a:rPr>
              <a:t>/</a:t>
            </a:r>
            <a:r>
              <a:rPr kumimoji="0" lang="zh-TW" altLang="en-US" sz="1600" b="0" i="0" u="none" strike="noStrike" kern="1200" cap="none" spc="0" normalizeH="0" baseline="0" noProof="0" dirty="0" smtClean="0">
                <a:ln>
                  <a:noFill/>
                </a:ln>
                <a:solidFill>
                  <a:schemeClr val="tx1"/>
                </a:solidFill>
                <a:effectLst/>
                <a:uLnTx/>
                <a:uFillTx/>
                <a:ea typeface="微軟正黑體" pitchFamily="34" charset="-120"/>
                <a:cs typeface="+mn-cs"/>
              </a:rPr>
              <a:t>查詢</a:t>
            </a:r>
            <a:r>
              <a:rPr kumimoji="0" lang="en-US" altLang="zh-TW" sz="1600" b="0" i="0" u="none" strike="noStrike" kern="1200" cap="none" spc="0" normalizeH="0" baseline="0" noProof="0" dirty="0" smtClean="0">
                <a:ln>
                  <a:noFill/>
                </a:ln>
                <a:solidFill>
                  <a:schemeClr val="tx1"/>
                </a:solidFill>
                <a:effectLst/>
                <a:uLnTx/>
                <a:uFillTx/>
                <a:ea typeface="微軟正黑體" pitchFamily="34" charset="-120"/>
                <a:cs typeface="+mn-cs"/>
              </a:rPr>
              <a:t>(FC16)- (</a:t>
            </a:r>
            <a:r>
              <a:rPr kumimoji="0" lang="zh-TW" altLang="en-US" sz="1600" b="0" i="0" u="none" strike="noStrike" kern="1200" cap="none" spc="0" normalizeH="0" baseline="0" noProof="0" dirty="0" smtClean="0">
                <a:ln>
                  <a:noFill/>
                </a:ln>
                <a:solidFill>
                  <a:schemeClr val="tx1"/>
                </a:solidFill>
                <a:effectLst/>
                <a:uLnTx/>
                <a:uFillTx/>
                <a:ea typeface="微軟正黑體" pitchFamily="34" charset="-120"/>
                <a:cs typeface="+mn-cs"/>
              </a:rPr>
              <a:t>台外幣一體</a:t>
            </a:r>
            <a:r>
              <a:rPr kumimoji="0" lang="en-US" altLang="zh-TW" sz="1600" b="0" i="0" u="none" strike="noStrike" kern="1200" cap="none" spc="0" normalizeH="0" baseline="0" noProof="0" dirty="0" smtClean="0">
                <a:ln>
                  <a:noFill/>
                </a:ln>
                <a:solidFill>
                  <a:schemeClr val="tx1"/>
                </a:solidFill>
                <a:effectLst/>
                <a:uLnTx/>
                <a:uFillTx/>
                <a:ea typeface="微軟正黑體" pitchFamily="34" charset="-120"/>
                <a:cs typeface="+mn-cs"/>
              </a:rPr>
              <a:t>)</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zh-TW" altLang="en-US" sz="1600" b="0" i="0" u="none" strike="noStrike" kern="1200" cap="none" spc="0" normalizeH="0" baseline="0" noProof="0" dirty="0" smtClean="0">
                <a:ln>
                  <a:noFill/>
                </a:ln>
                <a:solidFill>
                  <a:schemeClr val="tx1"/>
                </a:solidFill>
                <a:effectLst/>
                <a:uLnTx/>
                <a:uFillTx/>
                <a:ea typeface="微軟正黑體" pitchFamily="34" charset="-120"/>
                <a:cs typeface="+mn-cs"/>
              </a:rPr>
              <a:t>匯入匯款主檔查詢</a:t>
            </a:r>
            <a:endParaRPr kumimoji="0" lang="en-US" altLang="zh-TW" sz="1600" b="0" i="0" u="none" strike="noStrike" kern="1200" cap="none" spc="0" normalizeH="0" baseline="0" noProof="0" dirty="0" smtClean="0">
              <a:ln>
                <a:noFill/>
              </a:ln>
              <a:solidFill>
                <a:schemeClr val="tx1"/>
              </a:solidFill>
              <a:effectLst/>
              <a:uLnTx/>
              <a:uFillTx/>
              <a:ea typeface="微軟正黑體" pitchFamily="34" charset="-120"/>
              <a:cs typeface="+mn-cs"/>
            </a:endParaRP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zh-TW" altLang="en-US" sz="1600" b="0" i="0" u="none" strike="noStrike" kern="1200" cap="none" spc="0" normalizeH="0" baseline="0" noProof="0" dirty="0" smtClean="0">
                <a:ln>
                  <a:noFill/>
                </a:ln>
                <a:solidFill>
                  <a:schemeClr val="tx1"/>
                </a:solidFill>
                <a:effectLst/>
                <a:uLnTx/>
                <a:uFillTx/>
                <a:ea typeface="微軟正黑體" pitchFamily="34" charset="-120"/>
                <a:cs typeface="+mn-cs"/>
              </a:rPr>
              <a:t>外匯活存全戶資料查詢</a:t>
            </a:r>
            <a:r>
              <a:rPr kumimoji="0" lang="en-US" altLang="zh-TW" sz="1600" b="0" i="0" u="none" strike="noStrike" kern="1200" cap="none" spc="0" normalizeH="0" baseline="0" noProof="0" dirty="0" smtClean="0">
                <a:ln>
                  <a:noFill/>
                </a:ln>
                <a:solidFill>
                  <a:schemeClr val="tx1"/>
                </a:solidFill>
                <a:effectLst/>
                <a:uLnTx/>
                <a:uFillTx/>
                <a:ea typeface="微軟正黑體" pitchFamily="34" charset="-120"/>
                <a:cs typeface="+mn-cs"/>
              </a:rPr>
              <a:t>- (</a:t>
            </a:r>
            <a:r>
              <a:rPr kumimoji="0" lang="zh-TW" altLang="en-US" sz="1600" b="0" i="0" u="none" strike="noStrike" kern="1200" cap="none" spc="0" normalizeH="0" baseline="0" noProof="0" dirty="0" smtClean="0">
                <a:ln>
                  <a:noFill/>
                </a:ln>
                <a:solidFill>
                  <a:schemeClr val="tx1"/>
                </a:solidFill>
                <a:effectLst/>
                <a:uLnTx/>
                <a:uFillTx/>
                <a:ea typeface="微軟正黑體" pitchFamily="34" charset="-120"/>
                <a:cs typeface="+mn-cs"/>
              </a:rPr>
              <a:t>台外幣一體</a:t>
            </a:r>
            <a:r>
              <a:rPr kumimoji="0" lang="en-US" altLang="zh-TW" sz="1600" b="0" i="0" u="none" strike="noStrike" kern="1200" cap="none" spc="0" normalizeH="0" baseline="0" noProof="0" dirty="0" smtClean="0">
                <a:ln>
                  <a:noFill/>
                </a:ln>
                <a:solidFill>
                  <a:schemeClr val="tx1"/>
                </a:solidFill>
                <a:effectLst/>
                <a:uLnTx/>
                <a:uFillTx/>
                <a:ea typeface="微軟正黑體" pitchFamily="34" charset="-120"/>
                <a:cs typeface="+mn-cs"/>
              </a:rPr>
              <a:t>)</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zh-TW" altLang="en-US" sz="1600" b="0" i="0" u="none" strike="noStrike" kern="1200" cap="none" spc="0" normalizeH="0" baseline="0" noProof="0" dirty="0" smtClean="0">
                <a:ln>
                  <a:noFill/>
                </a:ln>
                <a:solidFill>
                  <a:schemeClr val="tx1"/>
                </a:solidFill>
                <a:effectLst/>
                <a:uLnTx/>
                <a:uFillTx/>
                <a:ea typeface="微軟正黑體" pitchFamily="34" charset="-120"/>
                <a:cs typeface="+mn-cs"/>
              </a:rPr>
              <a:t>網銀外匯餘額查詢</a:t>
            </a:r>
            <a:r>
              <a:rPr kumimoji="0" lang="en-US" altLang="zh-TW" sz="1600" b="0" i="0" u="none" strike="noStrike" kern="1200" cap="none" spc="0" normalizeH="0" baseline="0" noProof="0" dirty="0" smtClean="0">
                <a:ln>
                  <a:noFill/>
                </a:ln>
                <a:solidFill>
                  <a:schemeClr val="tx1"/>
                </a:solidFill>
                <a:effectLst/>
                <a:uLnTx/>
                <a:uFillTx/>
                <a:ea typeface="微軟正黑體" pitchFamily="34" charset="-120"/>
                <a:cs typeface="+mn-cs"/>
              </a:rPr>
              <a:t>- (</a:t>
            </a:r>
            <a:r>
              <a:rPr kumimoji="0" lang="zh-TW" altLang="en-US" sz="1600" b="0" i="0" u="none" strike="noStrike" kern="1200" cap="none" spc="0" normalizeH="0" baseline="0" noProof="0" dirty="0" smtClean="0">
                <a:ln>
                  <a:noFill/>
                </a:ln>
                <a:solidFill>
                  <a:schemeClr val="tx1"/>
                </a:solidFill>
                <a:effectLst/>
                <a:uLnTx/>
                <a:uFillTx/>
                <a:ea typeface="微軟正黑體" pitchFamily="34" charset="-120"/>
                <a:cs typeface="+mn-cs"/>
              </a:rPr>
              <a:t>台外幣一體</a:t>
            </a:r>
            <a:r>
              <a:rPr kumimoji="0" lang="en-US" altLang="zh-TW" sz="1600" b="0" i="0" u="none" strike="noStrike" kern="1200" cap="none" spc="0" normalizeH="0" baseline="0" noProof="0" dirty="0" smtClean="0">
                <a:ln>
                  <a:noFill/>
                </a:ln>
                <a:solidFill>
                  <a:schemeClr val="tx1"/>
                </a:solidFill>
                <a:effectLst/>
                <a:uLnTx/>
                <a:uFillTx/>
                <a:ea typeface="微軟正黑體" pitchFamily="34" charset="-120"/>
                <a:cs typeface="+mn-cs"/>
              </a:rPr>
              <a:t>)</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zh-TW" altLang="en-US" sz="1600" b="0" i="0" u="none" strike="noStrike" kern="1200" cap="none" spc="0" normalizeH="0" baseline="0" noProof="0" dirty="0" smtClean="0">
                <a:ln>
                  <a:noFill/>
                </a:ln>
                <a:solidFill>
                  <a:schemeClr val="tx1"/>
                </a:solidFill>
                <a:effectLst/>
                <a:uLnTx/>
                <a:uFillTx/>
                <a:ea typeface="微軟正黑體" pitchFamily="34" charset="-120"/>
                <a:cs typeface="+mn-cs"/>
              </a:rPr>
              <a:t>外存利率查詢</a:t>
            </a: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altLang="zh-TW" sz="1600" b="0" i="0" u="none" strike="noStrike" kern="1200" cap="none" spc="0" normalizeH="0" baseline="0" noProof="0" dirty="0" smtClean="0">
              <a:ln>
                <a:noFill/>
              </a:ln>
              <a:solidFill>
                <a:schemeClr val="tx1"/>
              </a:solidFill>
              <a:effectLst/>
              <a:uLnTx/>
              <a:uFillTx/>
              <a:ea typeface="微軟正黑體" pitchFamily="34" charset="-120"/>
              <a:cs typeface="+mn-cs"/>
            </a:endParaRPr>
          </a:p>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US" altLang="zh-TW" sz="1600" b="0" i="0" u="none" strike="noStrike" kern="1200" cap="none" spc="0" normalizeH="0" baseline="0" noProof="0" dirty="0">
              <a:ln>
                <a:noFill/>
              </a:ln>
              <a:solidFill>
                <a:schemeClr val="tx1"/>
              </a:solidFill>
              <a:effectLst/>
              <a:uLnTx/>
              <a:uFillTx/>
              <a:ea typeface="微軟正黑體" pitchFamily="34" charset="-120"/>
              <a:cs typeface="+mn-cs"/>
            </a:endParaRPr>
          </a:p>
        </p:txBody>
      </p:sp>
      <p:sp>
        <p:nvSpPr>
          <p:cNvPr id="18" name="文字方塊 17"/>
          <p:cNvSpPr txBox="1"/>
          <p:nvPr/>
        </p:nvSpPr>
        <p:spPr>
          <a:xfrm>
            <a:off x="791840" y="1628800"/>
            <a:ext cx="2448272" cy="369332"/>
          </a:xfrm>
          <a:prstGeom prst="rect">
            <a:avLst/>
          </a:prstGeom>
          <a:noFill/>
        </p:spPr>
        <p:txBody>
          <a:bodyPr wrap="square" rtlCol="0">
            <a:spAutoFit/>
          </a:bodyPr>
          <a:lstStyle/>
          <a:p>
            <a:pPr marL="342900" indent="-342900"/>
            <a:r>
              <a:rPr lang="en-US" altLang="zh-TW" b="1" dirty="0" smtClean="0"/>
              <a:t>2.</a:t>
            </a:r>
            <a:r>
              <a:rPr lang="zh-TW" altLang="en-US" b="1" dirty="0" smtClean="0"/>
              <a:t> 外匯業務</a:t>
            </a:r>
            <a:endParaRPr lang="zh-TW" altLang="en-US" b="1" dirty="0"/>
          </a:p>
        </p:txBody>
      </p:sp>
      <p:sp>
        <p:nvSpPr>
          <p:cNvPr id="20" name="動作按鈕: 返回 19">
            <a:hlinkClick r:id="rId3" action="ppaction://hlinksldjump" highlightClick="1"/>
          </p:cNvPr>
          <p:cNvSpPr/>
          <p:nvPr/>
        </p:nvSpPr>
        <p:spPr>
          <a:xfrm rot="5400000" flipH="1">
            <a:off x="9648824" y="5805264"/>
            <a:ext cx="180000" cy="180000"/>
          </a:xfrm>
          <a:prstGeom prst="actionButtonRetur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我們可以將信用</a:t>
            </a:r>
            <a:r>
              <a:rPr lang="zh-TW" altLang="en-US" sz="1800" b="1" dirty="0" smtClean="0">
                <a:latin typeface="+mn-ea"/>
              </a:rPr>
              <a:t>卡</a:t>
            </a:r>
            <a:r>
              <a:rPr lang="zh-TW" altLang="en-US" sz="1800" dirty="0" smtClean="0">
                <a:latin typeface="+mn-ea"/>
              </a:rPr>
              <a:t>相關資料存在一個檔案中，將這些檔案中的文字進行詞向量的轉換，把文字轉成數字向量存在向量資料庫中，透過檢索器在向量資料庫搜尋與用戶問題最接近的資訊，透過生成器，生成最合適的答案回覆用戶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pPr lvl="0"/>
            <a:r>
              <a:rPr lang="en-US" altLang="zh-TW" sz="3200" dirty="0" smtClean="0">
                <a:solidFill>
                  <a:schemeClr val="tx1"/>
                </a:solidFill>
                <a:latin typeface="Segoe UI Black" pitchFamily="34" charset="0"/>
                <a:ea typeface="Segoe UI Black" pitchFamily="34" charset="0"/>
              </a:rPr>
              <a:t>4.</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連線報表</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791840" y="1556792"/>
            <a:ext cx="8712968" cy="2585323"/>
          </a:xfrm>
          <a:prstGeom prst="rect">
            <a:avLst/>
          </a:prstGeom>
          <a:noFill/>
        </p:spPr>
        <p:txBody>
          <a:bodyPr wrap="square">
            <a:spAutoFit/>
          </a:bodyPr>
          <a:lstStyle/>
          <a:p>
            <a:pPr marL="342900" lvl="0" indent="-342900">
              <a:lnSpc>
                <a:spcPct val="150000"/>
              </a:lnSpc>
              <a:buFont typeface="+mj-lt"/>
              <a:buAutoNum type="arabicPeriod"/>
            </a:pPr>
            <a:r>
              <a:rPr lang="zh-TW" altLang="zh-TW" dirty="0" smtClean="0"/>
              <a:t>於業務中台建立連線</a:t>
            </a:r>
            <a:r>
              <a:rPr lang="en-US" altLang="zh-TW" dirty="0" smtClean="0"/>
              <a:t>(on-demand)</a:t>
            </a:r>
            <a:r>
              <a:rPr lang="zh-TW" altLang="zh-TW" dirty="0" smtClean="0"/>
              <a:t>業務報表申請及產生機制</a:t>
            </a:r>
          </a:p>
          <a:p>
            <a:pPr marL="342900" lvl="0" indent="-342900">
              <a:lnSpc>
                <a:spcPct val="150000"/>
              </a:lnSpc>
              <a:buFont typeface="+mj-lt"/>
              <a:buAutoNum type="arabicPeriod"/>
            </a:pPr>
            <a:r>
              <a:rPr lang="zh-TW" altLang="zh-TW" dirty="0" smtClean="0"/>
              <a:t>統計原核心系統的連線業務報表，</a:t>
            </a:r>
            <a:r>
              <a:rPr lang="en-US" altLang="zh-TW" dirty="0" smtClean="0"/>
              <a:t>IBS</a:t>
            </a:r>
            <a:r>
              <a:rPr lang="zh-TW" altLang="zh-TW" dirty="0" smtClean="0"/>
              <a:t>有</a:t>
            </a:r>
            <a:r>
              <a:rPr lang="en-US" altLang="zh-TW" dirty="0" smtClean="0"/>
              <a:t>147</a:t>
            </a:r>
            <a:r>
              <a:rPr lang="zh-TW" altLang="zh-TW" dirty="0" smtClean="0"/>
              <a:t>支、</a:t>
            </a:r>
            <a:r>
              <a:rPr lang="en-US" altLang="zh-TW" dirty="0" smtClean="0"/>
              <a:t>DCS</a:t>
            </a:r>
            <a:r>
              <a:rPr lang="zh-TW" altLang="zh-TW" dirty="0" smtClean="0"/>
              <a:t>有</a:t>
            </a:r>
            <a:r>
              <a:rPr lang="en-US" altLang="zh-TW" dirty="0" smtClean="0"/>
              <a:t>41</a:t>
            </a:r>
            <a:r>
              <a:rPr lang="zh-TW" altLang="zh-TW" dirty="0" smtClean="0"/>
              <a:t>支</a:t>
            </a:r>
            <a:r>
              <a:rPr lang="en-US" altLang="zh-TW" dirty="0" smtClean="0"/>
              <a:t>(</a:t>
            </a:r>
            <a:r>
              <a:rPr lang="zh-TW" altLang="zh-TW" dirty="0" smtClean="0"/>
              <a:t>詳附件</a:t>
            </a:r>
            <a:r>
              <a:rPr lang="en-US" altLang="zh-TW" dirty="0" smtClean="0"/>
              <a:t>)</a:t>
            </a:r>
            <a:endParaRPr lang="zh-TW" altLang="zh-TW" dirty="0" smtClean="0"/>
          </a:p>
          <a:p>
            <a:pPr marL="342900" lvl="0" indent="-342900">
              <a:lnSpc>
                <a:spcPct val="150000"/>
              </a:lnSpc>
              <a:buFont typeface="+mj-lt"/>
              <a:buAutoNum type="arabicPeriod"/>
            </a:pPr>
            <a:r>
              <a:rPr lang="zh-TW" altLang="zh-TW" dirty="0" smtClean="0"/>
              <a:t>新舊核心有架構上的差異，需要的報表定有所不同，實際需要於業務中台提供的</a:t>
            </a:r>
            <a:r>
              <a:rPr lang="zh-TW" altLang="zh-TW" dirty="0" smtClean="0">
                <a:ea typeface="微軟正黑體" pitchFamily="34" charset="-120"/>
              </a:rPr>
              <a:t>連線業務報表，須依據新核心及週邊需求確認時定義</a:t>
            </a:r>
          </a:p>
          <a:p>
            <a:pPr marL="342900" lvl="0" indent="-342900">
              <a:lnSpc>
                <a:spcPct val="150000"/>
              </a:lnSpc>
              <a:buFont typeface="+mj-lt"/>
              <a:buAutoNum type="arabicPeriod"/>
            </a:pPr>
            <a:r>
              <a:rPr lang="zh-CN" altLang="zh-TW" dirty="0" smtClean="0">
                <a:ea typeface="微軟正黑體" pitchFamily="34" charset="-120"/>
              </a:rPr>
              <a:t>規劃開發總份數以</a:t>
            </a:r>
            <a:r>
              <a:rPr lang="en-US" altLang="zh-TW" dirty="0" smtClean="0">
                <a:ea typeface="微軟正黑體" pitchFamily="34" charset="-120"/>
              </a:rPr>
              <a:t>188</a:t>
            </a:r>
            <a:r>
              <a:rPr lang="zh-CN" altLang="zh-TW" dirty="0" smtClean="0">
                <a:ea typeface="微軟正黑體" pitchFamily="34" charset="-120"/>
              </a:rPr>
              <a:t>份為上限，目前規劃報表開發如附</a:t>
            </a:r>
            <a:r>
              <a:rPr lang="zh-TW" altLang="zh-TW" dirty="0" smtClean="0">
                <a:ea typeface="微軟正黑體" pitchFamily="34" charset="-120"/>
              </a:rPr>
              <a:t>件</a:t>
            </a:r>
            <a:r>
              <a:rPr lang="zh-CN" altLang="zh-TW" dirty="0" smtClean="0">
                <a:ea typeface="微軟正黑體" pitchFamily="34" charset="-120"/>
              </a:rPr>
              <a:t>一</a:t>
            </a:r>
            <a:r>
              <a:rPr lang="en-US" altLang="zh-TW" dirty="0" smtClean="0">
                <a:ea typeface="微軟正黑體" pitchFamily="34" charset="-120"/>
              </a:rPr>
              <a:t>(IBS&amp;DCS</a:t>
            </a:r>
            <a:r>
              <a:rPr lang="zh-CN" altLang="zh-TW" dirty="0" smtClean="0">
                <a:ea typeface="微軟正黑體" pitchFamily="34" charset="-120"/>
              </a:rPr>
              <a:t>連線報表清單</a:t>
            </a:r>
            <a:r>
              <a:rPr lang="en-US" altLang="zh-TW" dirty="0" smtClean="0">
                <a:ea typeface="微軟正黑體" pitchFamily="34" charset="-120"/>
              </a:rPr>
              <a:t>)</a:t>
            </a:r>
            <a:r>
              <a:rPr lang="zh-CN" altLang="zh-TW" dirty="0" smtClean="0">
                <a:ea typeface="微軟正黑體" pitchFamily="34" charset="-120"/>
              </a:rPr>
              <a:t>為範圍</a:t>
            </a:r>
            <a:r>
              <a:rPr lang="zh-TW" altLang="zh-TW" dirty="0" smtClean="0">
                <a:ea typeface="微軟正黑體" pitchFamily="34" charset="-120"/>
              </a:rPr>
              <a:t>，</a:t>
            </a:r>
            <a:r>
              <a:rPr lang="zh-CN" altLang="zh-TW" dirty="0" smtClean="0">
                <a:ea typeface="微軟正黑體" pitchFamily="34" charset="-120"/>
              </a:rPr>
              <a:t>實際開發報表以需求報告書列示為範圍</a:t>
            </a:r>
            <a:endParaRPr lang="zh-TW" altLang="zh-TW" dirty="0" smtClean="0">
              <a:ea typeface="微軟正黑體" pitchFamily="34" charset="-120"/>
            </a:endParaRPr>
          </a:p>
        </p:txBody>
      </p:sp>
      <p:pic>
        <p:nvPicPr>
          <p:cNvPr id="12" name="圖片 11"/>
          <p:cNvPicPr/>
          <p:nvPr/>
        </p:nvPicPr>
        <p:blipFill>
          <a:blip r:embed="rId3"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val="0"/>
              </a:ext>
            </a:extLst>
          </a:blip>
          <a:srcRect/>
          <a:stretch>
            <a:fillRect/>
          </a:stretch>
        </p:blipFill>
        <p:spPr bwMode="auto">
          <a:xfrm>
            <a:off x="8208664" y="4869160"/>
            <a:ext cx="977900" cy="652145"/>
          </a:xfrm>
          <a:prstGeom prst="rect">
            <a:avLst/>
          </a:prstGeom>
          <a:noFill/>
          <a:ln>
            <a:noFill/>
          </a:ln>
        </p:spPr>
      </p:pic>
      <p:sp>
        <p:nvSpPr>
          <p:cNvPr id="13" name="文字方塊 12"/>
          <p:cNvSpPr txBox="1"/>
          <p:nvPr/>
        </p:nvSpPr>
        <p:spPr>
          <a:xfrm>
            <a:off x="7416576" y="5229200"/>
            <a:ext cx="648072" cy="307777"/>
          </a:xfrm>
          <a:prstGeom prst="rect">
            <a:avLst/>
          </a:prstGeom>
          <a:noFill/>
        </p:spPr>
        <p:txBody>
          <a:bodyPr wrap="square" rtlCol="0">
            <a:spAutoFit/>
          </a:bodyPr>
          <a:lstStyle/>
          <a:p>
            <a:r>
              <a:rPr lang="zh-TW" altLang="en-US" sz="1400" dirty="0" smtClean="0">
                <a:solidFill>
                  <a:schemeClr val="bg1">
                    <a:lumMod val="50000"/>
                  </a:schemeClr>
                </a:solidFill>
              </a:rPr>
              <a:t>附件：</a:t>
            </a:r>
            <a:endParaRPr lang="zh-TW" altLang="en-US" sz="1400" dirty="0">
              <a:solidFill>
                <a:schemeClr val="bg1">
                  <a:lumMod val="50000"/>
                </a:schemeClr>
              </a:solidFill>
            </a:endParaRPr>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xmlns="" id="{B6F734FD-926B-BE34-A3B9-955B9E5CC0E1}"/>
              </a:ext>
            </a:extLst>
          </p:cNvPr>
          <p:cNvSpPr/>
          <p:nvPr/>
        </p:nvSpPr>
        <p:spPr>
          <a:xfrm>
            <a:off x="397260" y="1196752"/>
            <a:ext cx="9285658" cy="460851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zh-TW" altLang="en-US" sz="1800" dirty="0" smtClean="0">
                <a:latin typeface="+mn-ea"/>
              </a:rPr>
              <a:t>我們可以將信用</a:t>
            </a:r>
            <a:r>
              <a:rPr lang="zh-TW" altLang="en-US" sz="1800" b="1" dirty="0" smtClean="0">
                <a:latin typeface="+mn-ea"/>
              </a:rPr>
              <a:t>卡</a:t>
            </a:r>
            <a:r>
              <a:rPr lang="zh-TW" altLang="en-US" sz="1800" dirty="0" smtClean="0">
                <a:latin typeface="+mn-ea"/>
              </a:rPr>
              <a:t>相關資料存在一個檔案中，將這些檔案中的文字進行詞向量的轉換，把文字轉成數字向量存在向量資料庫中，透過檢索器在向量資料庫搜尋與用戶問題最接近的資訊，透過生成器，生成最合適的答案回覆用戶</a:t>
            </a:r>
            <a:endParaRPr lang="en-US" altLang="zh-TW" sz="1800" dirty="0">
              <a:latin typeface="+mn-ea"/>
            </a:endParaRPr>
          </a:p>
        </p:txBody>
      </p:sp>
      <p:sp>
        <p:nvSpPr>
          <p:cNvPr id="2" name="標題 1">
            <a:extLst>
              <a:ext uri="{FF2B5EF4-FFF2-40B4-BE49-F238E27FC236}">
                <a16:creationId xmlns:a16="http://schemas.microsoft.com/office/drawing/2014/main" xmlns="" id="{5FDA919B-6317-6FB5-BA8D-2221873DD211}"/>
              </a:ext>
            </a:extLst>
          </p:cNvPr>
          <p:cNvSpPr>
            <a:spLocks noGrp="1"/>
          </p:cNvSpPr>
          <p:nvPr>
            <p:ph type="title"/>
          </p:nvPr>
        </p:nvSpPr>
        <p:spPr/>
        <p:txBody>
          <a:bodyPr>
            <a:normAutofit/>
          </a:bodyPr>
          <a:lstStyle/>
          <a:p>
            <a:pPr lvl="0"/>
            <a:r>
              <a:rPr lang="en-US" altLang="zh-TW" sz="3200" dirty="0" smtClean="0">
                <a:solidFill>
                  <a:schemeClr val="tx1"/>
                </a:solidFill>
                <a:latin typeface="Segoe UI Black" pitchFamily="34" charset="0"/>
                <a:ea typeface="Segoe UI Black" pitchFamily="34" charset="0"/>
              </a:rPr>
              <a:t>4.</a:t>
            </a:r>
            <a:r>
              <a:rPr lang="zh-TW" altLang="en-US" sz="3200" dirty="0" smtClean="0">
                <a:solidFill>
                  <a:schemeClr val="tx1"/>
                </a:solidFill>
                <a:latin typeface="Segoe UI Black" pitchFamily="34" charset="0"/>
                <a:ea typeface="Segoe UI Black" pitchFamily="34" charset="0"/>
              </a:rPr>
              <a:t> </a:t>
            </a:r>
            <a:r>
              <a:rPr lang="zh-TW" altLang="en-US" dirty="0" smtClean="0">
                <a:solidFill>
                  <a:schemeClr val="tx1"/>
                </a:solidFill>
              </a:rPr>
              <a:t>連線報表</a:t>
            </a:r>
            <a:endParaRPr lang="zh-TW" altLang="en-US" dirty="0">
              <a:solidFill>
                <a:schemeClr val="tx1"/>
              </a:solidFill>
            </a:endParaRPr>
          </a:p>
        </p:txBody>
      </p:sp>
      <p:sp>
        <p:nvSpPr>
          <p:cNvPr id="5" name="文字方塊 4">
            <a:extLst>
              <a:ext uri="{FF2B5EF4-FFF2-40B4-BE49-F238E27FC236}">
                <a16:creationId xmlns:a16="http://schemas.microsoft.com/office/drawing/2014/main" xmlns="" id="{7E6B7307-0053-C544-056B-E78979058F78}"/>
              </a:ext>
            </a:extLst>
          </p:cNvPr>
          <p:cNvSpPr txBox="1"/>
          <p:nvPr/>
        </p:nvSpPr>
        <p:spPr>
          <a:xfrm>
            <a:off x="503808" y="3140968"/>
            <a:ext cx="10657184" cy="923330"/>
          </a:xfrm>
          <a:prstGeom prst="rect">
            <a:avLst/>
          </a:prstGeom>
          <a:noFill/>
        </p:spPr>
        <p:txBody>
          <a:bodyPr wrap="square">
            <a:spAutoFit/>
          </a:bodyPr>
          <a:lstStyle/>
          <a:p>
            <a:pPr marL="342900" indent="-342900">
              <a:lnSpc>
                <a:spcPct val="150000"/>
              </a:lnSpc>
            </a:pPr>
            <a:endParaRPr lang="zh-TW" altLang="en-US" b="1" dirty="0" smtClean="0"/>
          </a:p>
          <a:p>
            <a:pPr marL="342900" indent="-342900">
              <a:lnSpc>
                <a:spcPct val="150000"/>
              </a:lnSpc>
            </a:pPr>
            <a:endParaRPr lang="zh-TW" altLang="en-US" b="1" dirty="0" smtClean="0"/>
          </a:p>
        </p:txBody>
      </p:sp>
      <p:sp>
        <p:nvSpPr>
          <p:cNvPr id="11" name="文字方塊 10"/>
          <p:cNvSpPr txBox="1"/>
          <p:nvPr/>
        </p:nvSpPr>
        <p:spPr>
          <a:xfrm>
            <a:off x="3816176" y="2708920"/>
            <a:ext cx="2232248" cy="369332"/>
          </a:xfrm>
          <a:prstGeom prst="rect">
            <a:avLst/>
          </a:prstGeom>
          <a:noFill/>
        </p:spPr>
        <p:txBody>
          <a:bodyPr wrap="square" rtlCol="0">
            <a:spAutoFit/>
          </a:bodyPr>
          <a:lstStyle/>
          <a:p>
            <a:endParaRPr lang="zh-TW" altLang="en-US" dirty="0"/>
          </a:p>
        </p:txBody>
      </p:sp>
      <p:sp>
        <p:nvSpPr>
          <p:cNvPr id="10" name="文字方塊 9">
            <a:extLst>
              <a:ext uri="{FF2B5EF4-FFF2-40B4-BE49-F238E27FC236}">
                <a16:creationId xmlns:a16="http://schemas.microsoft.com/office/drawing/2014/main" xmlns="" id="{7E6B7307-0053-C544-056B-E78979058F78}"/>
              </a:ext>
            </a:extLst>
          </p:cNvPr>
          <p:cNvSpPr txBox="1"/>
          <p:nvPr/>
        </p:nvSpPr>
        <p:spPr>
          <a:xfrm>
            <a:off x="791840" y="1556792"/>
            <a:ext cx="9001000" cy="3416320"/>
          </a:xfrm>
          <a:prstGeom prst="rect">
            <a:avLst/>
          </a:prstGeom>
          <a:noFill/>
        </p:spPr>
        <p:txBody>
          <a:bodyPr wrap="square">
            <a:spAutoFit/>
          </a:bodyPr>
          <a:lstStyle/>
          <a:p>
            <a:pPr marL="342900" lvl="0" indent="-342900">
              <a:lnSpc>
                <a:spcPct val="150000"/>
              </a:lnSpc>
              <a:buFont typeface="+mj-lt"/>
              <a:buAutoNum type="arabicPeriod" startAt="5"/>
            </a:pPr>
            <a:r>
              <a:rPr lang="zh-CN" altLang="zh-TW" dirty="0" smtClean="0">
                <a:ea typeface="微軟正黑體" pitchFamily="34" charset="-120"/>
              </a:rPr>
              <a:t>由於目前無法決定報表實際張數及內容，規劃以下表</a:t>
            </a:r>
            <a:r>
              <a:rPr lang="zh-TW" altLang="zh-TW" dirty="0" smtClean="0">
                <a:ea typeface="微軟正黑體" pitchFamily="34" charset="-120"/>
              </a:rPr>
              <a:t>難易程度及比例定義開發範圍</a:t>
            </a:r>
            <a:endParaRPr lang="en-US" altLang="zh-TW" dirty="0" smtClean="0">
              <a:ea typeface="微軟正黑體" pitchFamily="34" charset="-120"/>
            </a:endParaRPr>
          </a:p>
          <a:p>
            <a:pPr marL="342900" lvl="0" indent="-342900">
              <a:lnSpc>
                <a:spcPct val="150000"/>
              </a:lnSpc>
              <a:buFont typeface="+mj-lt"/>
              <a:buAutoNum type="arabicPeriod" startAt="5"/>
            </a:pPr>
            <a:endParaRPr lang="en-US" altLang="zh-TW" dirty="0" smtClean="0">
              <a:ea typeface="微軟正黑體" pitchFamily="34" charset="-120"/>
            </a:endParaRPr>
          </a:p>
          <a:p>
            <a:pPr marL="342900" lvl="0" indent="-342900">
              <a:lnSpc>
                <a:spcPct val="150000"/>
              </a:lnSpc>
              <a:buFont typeface="+mj-lt"/>
              <a:buAutoNum type="arabicPeriod" startAt="5"/>
            </a:pPr>
            <a:endParaRPr lang="en-US" altLang="zh-TW" dirty="0" smtClean="0">
              <a:ea typeface="微軟正黑體" pitchFamily="34" charset="-120"/>
            </a:endParaRPr>
          </a:p>
          <a:p>
            <a:pPr marL="342900" lvl="0" indent="-342900">
              <a:lnSpc>
                <a:spcPct val="150000"/>
              </a:lnSpc>
              <a:buFont typeface="+mj-lt"/>
              <a:buAutoNum type="arabicPeriod" startAt="5"/>
            </a:pPr>
            <a:endParaRPr lang="en-US" altLang="zh-TW" dirty="0" smtClean="0">
              <a:ea typeface="微軟正黑體" pitchFamily="34" charset="-120"/>
            </a:endParaRPr>
          </a:p>
          <a:p>
            <a:pPr marL="342900" lvl="0" indent="-342900">
              <a:lnSpc>
                <a:spcPct val="150000"/>
              </a:lnSpc>
              <a:buFont typeface="+mj-lt"/>
              <a:buAutoNum type="arabicPeriod" startAt="5"/>
            </a:pPr>
            <a:endParaRPr lang="en-US" altLang="zh-TW" dirty="0" smtClean="0">
              <a:ea typeface="微軟正黑體" pitchFamily="34" charset="-120"/>
            </a:endParaRPr>
          </a:p>
          <a:p>
            <a:pPr marL="342900" indent="-342900">
              <a:lnSpc>
                <a:spcPct val="150000"/>
              </a:lnSpc>
              <a:buFont typeface="+mj-lt"/>
              <a:buAutoNum type="arabicPeriod" startAt="5"/>
            </a:pPr>
            <a:r>
              <a:rPr lang="zh-TW" altLang="zh-TW" dirty="0" smtClean="0">
                <a:ea typeface="微軟正黑體" pitchFamily="34" charset="-120"/>
              </a:rPr>
              <a:t>難易程度基本定義如下表，</a:t>
            </a:r>
            <a:r>
              <a:rPr lang="zh-CN" altLang="zh-TW" dirty="0" smtClean="0">
                <a:ea typeface="微軟正黑體" pitchFamily="34" charset="-120"/>
              </a:rPr>
              <a:t>實際評估以需求訪談結論為準</a:t>
            </a:r>
            <a:endParaRPr lang="zh-TW" altLang="zh-TW" dirty="0" smtClean="0">
              <a:ea typeface="微軟正黑體" pitchFamily="34" charset="-120"/>
            </a:endParaRPr>
          </a:p>
          <a:p>
            <a:pPr marL="342900" lvl="0" indent="-342900">
              <a:lnSpc>
                <a:spcPct val="150000"/>
              </a:lnSpc>
            </a:pPr>
            <a:endParaRPr lang="zh-TW" altLang="zh-TW" dirty="0" smtClean="0">
              <a:ea typeface="微軟正黑體" pitchFamily="34" charset="-120"/>
            </a:endParaRPr>
          </a:p>
          <a:p>
            <a:pPr marL="342900" indent="-342900">
              <a:lnSpc>
                <a:spcPct val="150000"/>
              </a:lnSpc>
            </a:pPr>
            <a:endParaRPr lang="zh-TW" altLang="en-US" b="1" dirty="0" smtClean="0">
              <a:ea typeface="微軟正黑體" pitchFamily="34" charset="-120"/>
            </a:endParaRPr>
          </a:p>
        </p:txBody>
      </p:sp>
      <p:graphicFrame>
        <p:nvGraphicFramePr>
          <p:cNvPr id="7" name="表格 6"/>
          <p:cNvGraphicFramePr>
            <a:graphicFrameLocks noGrp="1"/>
          </p:cNvGraphicFramePr>
          <p:nvPr/>
        </p:nvGraphicFramePr>
        <p:xfrm>
          <a:off x="1223888" y="2132856"/>
          <a:ext cx="3911600" cy="1327150"/>
        </p:xfrm>
        <a:graphic>
          <a:graphicData uri="http://schemas.openxmlformats.org/drawingml/2006/table">
            <a:tbl>
              <a:tblPr/>
              <a:tblGrid>
                <a:gridCol w="863600"/>
                <a:gridCol w="609600"/>
                <a:gridCol w="609600"/>
                <a:gridCol w="609600"/>
                <a:gridCol w="609600"/>
                <a:gridCol w="609600"/>
              </a:tblGrid>
              <a:tr h="215900">
                <a:tc rowSpan="2">
                  <a:txBody>
                    <a:bodyPr/>
                    <a:lstStyle/>
                    <a:p>
                      <a:pPr algn="just">
                        <a:spcAft>
                          <a:spcPts val="0"/>
                        </a:spcAft>
                      </a:pPr>
                      <a:r>
                        <a:rPr lang="zh-TW" sz="1200" kern="0">
                          <a:latin typeface="Arial"/>
                          <a:ea typeface="標楷體"/>
                          <a:cs typeface="新細明體"/>
                        </a:rPr>
                        <a:t>總報表張數</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rowSpan="2">
                  <a:txBody>
                    <a:bodyPr/>
                    <a:lstStyle/>
                    <a:p>
                      <a:pPr algn="just">
                        <a:spcAft>
                          <a:spcPts val="0"/>
                        </a:spcAft>
                      </a:pPr>
                      <a:r>
                        <a:rPr lang="en-US" sz="1200" kern="0">
                          <a:latin typeface="Arial Narrow"/>
                          <a:ea typeface="新細明體"/>
                          <a:cs typeface="新細明體"/>
                        </a:rPr>
                        <a:t>150</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rowSpan="2">
                  <a:txBody>
                    <a:bodyPr/>
                    <a:lstStyle/>
                    <a:p>
                      <a:pPr algn="just">
                        <a:spcAft>
                          <a:spcPts val="0"/>
                        </a:spcAft>
                      </a:pPr>
                      <a:r>
                        <a:rPr lang="zh-TW" sz="1200" kern="0">
                          <a:latin typeface="Arial"/>
                          <a:ea typeface="標楷體"/>
                          <a:cs typeface="新細明體"/>
                        </a:rPr>
                        <a:t>比例</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c>
                  <a:txBody>
                    <a:bodyPr/>
                    <a:lstStyle/>
                    <a:p>
                      <a:pPr algn="just">
                        <a:spcAft>
                          <a:spcPts val="0"/>
                        </a:spcAft>
                      </a:pPr>
                      <a:r>
                        <a:rPr lang="zh-TW" sz="1200" kern="0">
                          <a:latin typeface="Arial"/>
                          <a:ea typeface="標楷體"/>
                          <a:cs typeface="新細明體"/>
                        </a:rPr>
                        <a:t>預估</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2EFD9"/>
                    </a:solidFill>
                  </a:tcPr>
                </a:tc>
                <a:tc>
                  <a:txBody>
                    <a:bodyPr/>
                    <a:lstStyle/>
                    <a:p>
                      <a:pPr algn="just">
                        <a:spcAft>
                          <a:spcPts val="0"/>
                        </a:spcAft>
                      </a:pPr>
                      <a:r>
                        <a:rPr lang="zh-TW" sz="1200" kern="0">
                          <a:latin typeface="Arial"/>
                          <a:ea typeface="標楷體"/>
                          <a:cs typeface="新細明體"/>
                        </a:rPr>
                        <a:t>工作天</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E2EFD9"/>
                    </a:solidFill>
                  </a:tcPr>
                </a:tc>
                <a:tc rowSpan="2">
                  <a:txBody>
                    <a:bodyPr/>
                    <a:lstStyle/>
                    <a:p>
                      <a:pPr algn="just">
                        <a:spcAft>
                          <a:spcPts val="0"/>
                        </a:spcAft>
                      </a:pPr>
                      <a:r>
                        <a:rPr lang="zh-TW" sz="1200" kern="0">
                          <a:latin typeface="Arial"/>
                          <a:ea typeface="標楷體"/>
                          <a:cs typeface="新細明體"/>
                        </a:rPr>
                        <a:t>預估總天數</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9"/>
                    </a:solidFill>
                  </a:tcPr>
                </a:tc>
              </a:tr>
              <a:tr h="222250">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algn="just">
                        <a:spcAft>
                          <a:spcPts val="0"/>
                        </a:spcAft>
                      </a:pPr>
                      <a:r>
                        <a:rPr lang="zh-TW" sz="1200" kern="0">
                          <a:latin typeface="Arial"/>
                          <a:ea typeface="標楷體"/>
                          <a:cs typeface="新細明體"/>
                        </a:rPr>
                        <a:t>張數</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2EFD9"/>
                    </a:solidFill>
                  </a:tcPr>
                </a:tc>
                <a:tc>
                  <a:txBody>
                    <a:bodyPr/>
                    <a:lstStyle/>
                    <a:p>
                      <a:pPr algn="just">
                        <a:spcAft>
                          <a:spcPts val="0"/>
                        </a:spcAft>
                      </a:pPr>
                      <a:r>
                        <a:rPr lang="en-US" sz="1200" kern="0">
                          <a:latin typeface="Arial Narrow"/>
                          <a:ea typeface="新細明體"/>
                          <a:cs typeface="新細明體"/>
                        </a:rPr>
                        <a:t>BY</a:t>
                      </a:r>
                      <a:r>
                        <a:rPr lang="zh-TW" sz="1200" kern="0">
                          <a:latin typeface="Arial"/>
                          <a:ea typeface="標楷體"/>
                          <a:cs typeface="新細明體"/>
                        </a:rPr>
                        <a:t>報表</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2EFD9"/>
                    </a:solidFill>
                  </a:tcPr>
                </a:tc>
                <a:tc vMerge="1">
                  <a:txBody>
                    <a:bodyPr/>
                    <a:lstStyle/>
                    <a:p>
                      <a:endParaRPr lang="zh-TW" altLang="en-US"/>
                    </a:p>
                  </a:txBody>
                  <a:tcPr/>
                </a:tc>
              </a:tr>
              <a:tr h="222250">
                <a:tc rowSpan="3">
                  <a:txBody>
                    <a:bodyPr/>
                    <a:lstStyle/>
                    <a:p>
                      <a:pPr algn="just">
                        <a:spcAft>
                          <a:spcPts val="0"/>
                        </a:spcAft>
                      </a:pPr>
                      <a:r>
                        <a:rPr lang="zh-TW" sz="1200" kern="0">
                          <a:latin typeface="Arial"/>
                          <a:ea typeface="標楷體"/>
                          <a:cs typeface="新細明體"/>
                        </a:rPr>
                        <a:t>難易程度</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TW" sz="1200" kern="0">
                          <a:latin typeface="Arial"/>
                          <a:ea typeface="標楷體"/>
                          <a:cs typeface="新細明體"/>
                        </a:rPr>
                        <a:t>高</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0">
                          <a:latin typeface="Arial Narrow"/>
                          <a:ea typeface="新細明體"/>
                          <a:cs typeface="新細明體"/>
                        </a:rPr>
                        <a:t>10%</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0">
                          <a:latin typeface="Arial Narrow"/>
                          <a:ea typeface="新細明體"/>
                          <a:cs typeface="新細明體"/>
                        </a:rPr>
                        <a:t>15</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0">
                          <a:latin typeface="Arial Narrow"/>
                          <a:ea typeface="新細明體"/>
                          <a:cs typeface="新細明體"/>
                        </a:rPr>
                        <a:t>15</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0">
                          <a:latin typeface="Arial Narrow"/>
                          <a:ea typeface="新細明體"/>
                          <a:cs typeface="新細明體"/>
                        </a:rPr>
                        <a:t>225</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50">
                <a:tc vMerge="1">
                  <a:txBody>
                    <a:bodyPr/>
                    <a:lstStyle/>
                    <a:p>
                      <a:endParaRPr lang="zh-TW" altLang="en-US"/>
                    </a:p>
                  </a:txBody>
                  <a:tcPr/>
                </a:tc>
                <a:tc>
                  <a:txBody>
                    <a:bodyPr/>
                    <a:lstStyle/>
                    <a:p>
                      <a:pPr algn="just">
                        <a:spcAft>
                          <a:spcPts val="0"/>
                        </a:spcAft>
                      </a:pPr>
                      <a:r>
                        <a:rPr lang="zh-TW" sz="1200" kern="0">
                          <a:latin typeface="Arial"/>
                          <a:ea typeface="標楷體"/>
                          <a:cs typeface="新細明體"/>
                        </a:rPr>
                        <a:t>中</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0">
                          <a:latin typeface="Arial Narrow"/>
                          <a:ea typeface="新細明體"/>
                          <a:cs typeface="新細明體"/>
                        </a:rPr>
                        <a:t>30%</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0">
                          <a:latin typeface="Arial Narrow"/>
                          <a:ea typeface="新細明體"/>
                          <a:cs typeface="新細明體"/>
                        </a:rPr>
                        <a:t>45</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0">
                          <a:latin typeface="Arial Narrow"/>
                          <a:ea typeface="新細明體"/>
                          <a:cs typeface="新細明體"/>
                        </a:rPr>
                        <a:t>10</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0">
                          <a:latin typeface="Arial Narrow"/>
                          <a:ea typeface="新細明體"/>
                          <a:cs typeface="新細明體"/>
                        </a:rPr>
                        <a:t>450</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50">
                <a:tc vMerge="1">
                  <a:txBody>
                    <a:bodyPr/>
                    <a:lstStyle/>
                    <a:p>
                      <a:endParaRPr lang="zh-TW" altLang="en-US"/>
                    </a:p>
                  </a:txBody>
                  <a:tcPr/>
                </a:tc>
                <a:tc>
                  <a:txBody>
                    <a:bodyPr/>
                    <a:lstStyle/>
                    <a:p>
                      <a:pPr algn="just">
                        <a:spcAft>
                          <a:spcPts val="0"/>
                        </a:spcAft>
                      </a:pPr>
                      <a:r>
                        <a:rPr lang="zh-TW" sz="1200" kern="0">
                          <a:latin typeface="Arial"/>
                          <a:ea typeface="標楷體"/>
                          <a:cs typeface="新細明體"/>
                        </a:rPr>
                        <a:t>低</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0">
                          <a:latin typeface="Arial Narrow"/>
                          <a:ea typeface="新細明體"/>
                          <a:cs typeface="新細明體"/>
                        </a:rPr>
                        <a:t>60%</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0">
                          <a:latin typeface="Arial Narrow"/>
                          <a:ea typeface="新細明體"/>
                          <a:cs typeface="新細明體"/>
                        </a:rPr>
                        <a:t>90</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0">
                          <a:latin typeface="Arial Narrow"/>
                          <a:ea typeface="新細明體"/>
                          <a:cs typeface="新細明體"/>
                        </a:rPr>
                        <a:t>5</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0">
                          <a:latin typeface="Arial Narrow"/>
                          <a:ea typeface="新細明體"/>
                          <a:cs typeface="新細明體"/>
                        </a:rPr>
                        <a:t>450</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2250">
                <a:tc>
                  <a:txBody>
                    <a:bodyPr/>
                    <a:lstStyle/>
                    <a:p>
                      <a:pPr algn="just">
                        <a:spcAft>
                          <a:spcPts val="0"/>
                        </a:spcAft>
                      </a:pPr>
                      <a:r>
                        <a:rPr lang="zh-TW" sz="1200" kern="0">
                          <a:latin typeface="Arial"/>
                          <a:ea typeface="標楷體"/>
                          <a:cs typeface="新細明體"/>
                        </a:rPr>
                        <a:t>合計</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TW" sz="1200" kern="0">
                          <a:latin typeface="Arial Narrow"/>
                          <a:ea typeface="新細明體"/>
                          <a:cs typeface="新細明體"/>
                        </a:rPr>
                        <a:t>　</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TW" sz="1200" kern="0">
                          <a:latin typeface="Arial Narrow"/>
                          <a:ea typeface="新細明體"/>
                          <a:cs typeface="新細明體"/>
                        </a:rPr>
                        <a:t>　</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TW" sz="1200" kern="0">
                          <a:latin typeface="Arial Narrow"/>
                          <a:ea typeface="新細明體"/>
                          <a:cs typeface="新細明體"/>
                        </a:rPr>
                        <a:t>　</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TW" sz="1200" kern="0">
                          <a:latin typeface="Arial Narrow"/>
                          <a:ea typeface="新細明體"/>
                          <a:cs typeface="新細明體"/>
                        </a:rPr>
                        <a:t>　</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200" kern="0" dirty="0">
                          <a:latin typeface="Arial Narrow"/>
                          <a:ea typeface="新細明體"/>
                          <a:cs typeface="新細明體"/>
                        </a:rPr>
                        <a:t>1125</a:t>
                      </a:r>
                      <a:endParaRPr lang="zh-TW" sz="1200" kern="100" dirty="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1223888" y="4221088"/>
          <a:ext cx="2908300" cy="1229360"/>
        </p:xfrm>
        <a:graphic>
          <a:graphicData uri="http://schemas.openxmlformats.org/drawingml/2006/table">
            <a:tbl>
              <a:tblPr/>
              <a:tblGrid>
                <a:gridCol w="1079500"/>
                <a:gridCol w="676275"/>
                <a:gridCol w="476250"/>
                <a:gridCol w="676275"/>
              </a:tblGrid>
              <a:tr h="215900">
                <a:tc>
                  <a:txBody>
                    <a:bodyPr/>
                    <a:lstStyle/>
                    <a:p>
                      <a:pPr algn="l">
                        <a:spcAft>
                          <a:spcPts val="0"/>
                        </a:spcAft>
                      </a:pPr>
                      <a:r>
                        <a:rPr lang="zh-TW" sz="1200" b="1" kern="0">
                          <a:latin typeface="Arial"/>
                          <a:ea typeface="標楷體"/>
                          <a:cs typeface="Times New Roman"/>
                        </a:rPr>
                        <a:t>　</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gridSpan="3">
                  <a:txBody>
                    <a:bodyPr/>
                    <a:lstStyle/>
                    <a:p>
                      <a:pPr algn="ctr">
                        <a:spcAft>
                          <a:spcPts val="0"/>
                        </a:spcAft>
                      </a:pPr>
                      <a:r>
                        <a:rPr lang="zh-TW" sz="1200" b="1" kern="0">
                          <a:latin typeface="Arial"/>
                          <a:ea typeface="標楷體"/>
                          <a:cs typeface="Times New Roman"/>
                        </a:rPr>
                        <a:t>輸出欄位個數</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6E0B4"/>
                    </a:solidFill>
                  </a:tcPr>
                </a:tc>
                <a:tc hMerge="1">
                  <a:txBody>
                    <a:bodyPr/>
                    <a:lstStyle/>
                    <a:p>
                      <a:endParaRPr lang="zh-TW" altLang="en-US"/>
                    </a:p>
                  </a:txBody>
                  <a:tcPr/>
                </a:tc>
                <a:tc hMerge="1">
                  <a:txBody>
                    <a:bodyPr/>
                    <a:lstStyle/>
                    <a:p>
                      <a:endParaRPr lang="zh-TW" altLang="en-US"/>
                    </a:p>
                  </a:txBody>
                  <a:tcPr/>
                </a:tc>
              </a:tr>
              <a:tr h="215900">
                <a:tc>
                  <a:txBody>
                    <a:bodyPr/>
                    <a:lstStyle/>
                    <a:p>
                      <a:pPr algn="l">
                        <a:spcAft>
                          <a:spcPts val="0"/>
                        </a:spcAft>
                      </a:pPr>
                      <a:r>
                        <a:rPr lang="zh-TW" sz="1200" b="1" kern="0">
                          <a:latin typeface="Arial"/>
                          <a:ea typeface="標楷體"/>
                          <a:cs typeface="Times New Roman"/>
                        </a:rPr>
                        <a:t>來源</a:t>
                      </a:r>
                      <a:r>
                        <a:rPr lang="en-US" sz="1200" b="1" kern="0">
                          <a:latin typeface="Arial"/>
                          <a:ea typeface="標楷體"/>
                          <a:cs typeface="Times New Roman"/>
                        </a:rPr>
                        <a:t> table </a:t>
                      </a:r>
                      <a:r>
                        <a:rPr lang="zh-TW" sz="1200" b="1" kern="0">
                          <a:latin typeface="Arial"/>
                          <a:ea typeface="標楷體"/>
                          <a:cs typeface="Times New Roman"/>
                        </a:rPr>
                        <a:t>個數</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b="1" kern="0">
                          <a:latin typeface="標楷體"/>
                          <a:ea typeface="標楷體"/>
                          <a:cs typeface="Times New Roman"/>
                        </a:rPr>
                        <a:t>10 </a:t>
                      </a:r>
                      <a:r>
                        <a:rPr lang="zh-TW" sz="1200" b="1" kern="0">
                          <a:latin typeface="Arial"/>
                          <a:ea typeface="標楷體"/>
                          <a:cs typeface="Times New Roman"/>
                        </a:rPr>
                        <a:t>以下</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b="1" kern="0">
                          <a:latin typeface="標楷體"/>
                          <a:ea typeface="標楷體"/>
                          <a:cs typeface="Times New Roman"/>
                        </a:rPr>
                        <a:t>11~20</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200" b="1" kern="0">
                          <a:latin typeface="標楷體"/>
                          <a:ea typeface="標楷體"/>
                          <a:cs typeface="Times New Roman"/>
                        </a:rPr>
                        <a:t>20 </a:t>
                      </a:r>
                      <a:r>
                        <a:rPr lang="zh-TW" sz="1200" b="1" kern="0">
                          <a:latin typeface="Arial"/>
                          <a:ea typeface="標楷體"/>
                          <a:cs typeface="Times New Roman"/>
                        </a:rPr>
                        <a:t>以上</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900">
                <a:tc>
                  <a:txBody>
                    <a:bodyPr/>
                    <a:lstStyle/>
                    <a:p>
                      <a:pPr algn="l">
                        <a:spcAft>
                          <a:spcPts val="0"/>
                        </a:spcAft>
                      </a:pPr>
                      <a:r>
                        <a:rPr lang="en-US" sz="1200" b="1" kern="0">
                          <a:latin typeface="標楷體"/>
                          <a:ea typeface="標楷體"/>
                          <a:cs typeface="Times New Roman"/>
                        </a:rPr>
                        <a:t>1</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b="1" kern="0">
                          <a:latin typeface="Arial"/>
                          <a:ea typeface="標楷體"/>
                          <a:cs typeface="Times New Roman"/>
                        </a:rPr>
                        <a:t>低</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b="1" kern="0">
                          <a:latin typeface="Arial"/>
                          <a:ea typeface="標楷體"/>
                          <a:cs typeface="Times New Roman"/>
                        </a:rPr>
                        <a:t>低</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b="1" kern="0">
                          <a:latin typeface="Arial"/>
                          <a:ea typeface="標楷體"/>
                          <a:cs typeface="Times New Roman"/>
                        </a:rPr>
                        <a:t>中</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900">
                <a:tc>
                  <a:txBody>
                    <a:bodyPr/>
                    <a:lstStyle/>
                    <a:p>
                      <a:pPr algn="l">
                        <a:spcAft>
                          <a:spcPts val="0"/>
                        </a:spcAft>
                      </a:pPr>
                      <a:r>
                        <a:rPr lang="en-US" sz="1200" b="1" kern="0">
                          <a:latin typeface="標楷體"/>
                          <a:ea typeface="標楷體"/>
                          <a:cs typeface="Times New Roman"/>
                        </a:rPr>
                        <a:t>2~5</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b="1" kern="0">
                          <a:latin typeface="Arial"/>
                          <a:ea typeface="標楷體"/>
                          <a:cs typeface="Times New Roman"/>
                        </a:rPr>
                        <a:t>中</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b="1" kern="0">
                          <a:latin typeface="Arial"/>
                          <a:ea typeface="標楷體"/>
                          <a:cs typeface="Times New Roman"/>
                        </a:rPr>
                        <a:t>中</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b="1" kern="0">
                          <a:latin typeface="Arial"/>
                          <a:ea typeface="標楷體"/>
                          <a:cs typeface="Times New Roman"/>
                        </a:rPr>
                        <a:t>中</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900">
                <a:tc>
                  <a:txBody>
                    <a:bodyPr/>
                    <a:lstStyle/>
                    <a:p>
                      <a:pPr algn="l">
                        <a:spcAft>
                          <a:spcPts val="0"/>
                        </a:spcAft>
                      </a:pPr>
                      <a:r>
                        <a:rPr lang="en-US" sz="1200" b="1" kern="0">
                          <a:latin typeface="標楷體"/>
                          <a:ea typeface="標楷體"/>
                          <a:cs typeface="Times New Roman"/>
                        </a:rPr>
                        <a:t>5 </a:t>
                      </a:r>
                      <a:r>
                        <a:rPr lang="zh-TW" sz="1200" b="1" kern="0">
                          <a:latin typeface="Arial"/>
                          <a:ea typeface="標楷體"/>
                          <a:cs typeface="Times New Roman"/>
                        </a:rPr>
                        <a:t>以上</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b="1" kern="0">
                          <a:latin typeface="Arial"/>
                          <a:ea typeface="標楷體"/>
                          <a:cs typeface="Times New Roman"/>
                        </a:rPr>
                        <a:t>高</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b="1" kern="0">
                          <a:latin typeface="Arial"/>
                          <a:ea typeface="標楷體"/>
                          <a:cs typeface="Times New Roman"/>
                        </a:rPr>
                        <a:t>高</a:t>
                      </a:r>
                      <a:endParaRPr lang="zh-TW" sz="1200" kern="10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zh-TW" sz="1200" b="1" kern="0" dirty="0">
                          <a:latin typeface="Arial"/>
                          <a:ea typeface="標楷體"/>
                          <a:cs typeface="Times New Roman"/>
                        </a:rPr>
                        <a:t>高</a:t>
                      </a:r>
                      <a:endParaRPr lang="zh-TW" sz="1200" kern="100" dirty="0">
                        <a:latin typeface="Arial"/>
                        <a:ea typeface="標楷體"/>
                        <a:cs typeface="Times New Roman"/>
                      </a:endParaRPr>
                    </a:p>
                  </a:txBody>
                  <a:tcPr marL="17780" marR="177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2" name="動作按鈕: 返回 11">
            <a:hlinkClick r:id="rId3" action="ppaction://hlinksldjump" highlightClick="1"/>
          </p:cNvPr>
          <p:cNvSpPr/>
          <p:nvPr/>
        </p:nvSpPr>
        <p:spPr>
          <a:xfrm rot="5400000" flipH="1">
            <a:off x="9648824" y="5805264"/>
            <a:ext cx="180000" cy="180000"/>
          </a:xfrm>
          <a:prstGeom prst="actionButtonReturn">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xmlns="" val="2729206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古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69238</TotalTime>
  <Words>6123</Words>
  <Application>Microsoft Office PowerPoint</Application>
  <PresentationFormat>自訂</PresentationFormat>
  <Paragraphs>699</Paragraphs>
  <Slides>45</Slides>
  <Notes>45</Notes>
  <HiddenSlides>0</HiddenSlides>
  <MMClips>0</MMClips>
  <ScaleCrop>false</ScaleCrop>
  <HeadingPairs>
    <vt:vector size="4" baseType="variant">
      <vt:variant>
        <vt:lpstr>佈景主題</vt:lpstr>
      </vt:variant>
      <vt:variant>
        <vt:i4>1</vt:i4>
      </vt:variant>
      <vt:variant>
        <vt:lpstr>投影片標題</vt:lpstr>
      </vt:variant>
      <vt:variant>
        <vt:i4>45</vt:i4>
      </vt:variant>
    </vt:vector>
  </HeadingPairs>
  <TitlesOfParts>
    <vt:vector size="46" baseType="lpstr">
      <vt:lpstr>Office 佈景主題</vt:lpstr>
      <vt:lpstr>業務中台應用系統總覽</vt:lpstr>
      <vt:lpstr>目錄</vt:lpstr>
      <vt:lpstr>1. 全行級CIF</vt:lpstr>
      <vt:lpstr>1. 全行級CIF</vt:lpstr>
      <vt:lpstr>2. 全行級定價中心</vt:lpstr>
      <vt:lpstr>3. 高頻查詢</vt:lpstr>
      <vt:lpstr>3. 高頻查詢</vt:lpstr>
      <vt:lpstr>4. 連線報表</vt:lpstr>
      <vt:lpstr>4. 連線報表</vt:lpstr>
      <vt:lpstr>5. 央媒申報</vt:lpstr>
      <vt:lpstr>5. 央媒申報</vt:lpstr>
      <vt:lpstr>5. 央媒申報</vt:lpstr>
      <vt:lpstr>5. 央媒申報</vt:lpstr>
      <vt:lpstr>6. 通知</vt:lpstr>
      <vt:lpstr>6. 通知</vt:lpstr>
      <vt:lpstr>7. 全球一路通(主機端程式)</vt:lpstr>
      <vt:lpstr>7. 全球一路通(主機端程式)</vt:lpstr>
      <vt:lpstr>7. 全球一路通(主機端程式)</vt:lpstr>
      <vt:lpstr>8. 重控管理</vt:lpstr>
      <vt:lpstr>9. 行事曆</vt:lpstr>
      <vt:lpstr>10. 颱風天</vt:lpstr>
      <vt:lpstr>11. 會計中台</vt:lpstr>
      <vt:lpstr>11. 會計中台</vt:lpstr>
      <vt:lpstr>11. 會計中台</vt:lpstr>
      <vt:lpstr>11. 會計中台</vt:lpstr>
      <vt:lpstr>12. 黃金存摺</vt:lpstr>
      <vt:lpstr>12. 黃金存摺</vt:lpstr>
      <vt:lpstr>13. 存款中台</vt:lpstr>
      <vt:lpstr>13. 存款中台</vt:lpstr>
      <vt:lpstr>13. 存款中台</vt:lpstr>
      <vt:lpstr>13. 存款中台</vt:lpstr>
      <vt:lpstr>13. 存款中台</vt:lpstr>
      <vt:lpstr>14. 放款中台</vt:lpstr>
      <vt:lpstr>14. 放款中台</vt:lpstr>
      <vt:lpstr>14. 放款中台</vt:lpstr>
      <vt:lpstr>14. 放款中台</vt:lpstr>
      <vt:lpstr>15. 外匯中台</vt:lpstr>
      <vt:lpstr>15. 外匯中台</vt:lpstr>
      <vt:lpstr>15. 外匯中台</vt:lpstr>
      <vt:lpstr>16. 財務資金中台</vt:lpstr>
      <vt:lpstr>16. 財務資金中台</vt:lpstr>
      <vt:lpstr>16. 財務資金中台</vt:lpstr>
      <vt:lpstr>16. 財務資金中台</vt:lpstr>
      <vt:lpstr>其他</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user</dc:creator>
  <cp:lastModifiedBy>69132</cp:lastModifiedBy>
  <cp:revision>1062</cp:revision>
  <cp:lastPrinted>2021-10-04T02:16:34Z</cp:lastPrinted>
  <dcterms:created xsi:type="dcterms:W3CDTF">2020-09-24T07:39:29Z</dcterms:created>
  <dcterms:modified xsi:type="dcterms:W3CDTF">2024-12-30T02:10:14Z</dcterms:modified>
</cp:coreProperties>
</file>