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5e263708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5e263708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Legal Contracts would help save a lot of time and effort and overall make things easier.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and Text generation are obviously useful in many ways like using the A.I to write articles, marketing for ads and coding. Or generate images to give </a:t>
            </a:r>
            <a:r>
              <a:rPr lang="en"/>
              <a:t>inspiration</a:t>
            </a:r>
            <a:r>
              <a:rPr lang="en"/>
              <a:t> to artists to see what kind of art they would like to make.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5e263708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5e263708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content could include things like educational videos, entertainment, new stories, scripts, poems, art,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c7daf1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c7daf1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c7daf1f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c7daf1f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c7daf1f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c7daf1f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7daf1f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c7daf1f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5e26370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5e26370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07122f1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07122f1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5e263708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5e263708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5e26370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5e26370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b798f762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b798f762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e263708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e263708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5e263708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5e263708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5e263708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5e263708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c7daf1f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c7daf1f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5e263708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5e263708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5e263708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5e263708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2.jp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sas.com/en_us/insights/analytics/what-is-natural-language-processing-nlp.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727950" y="1845175"/>
            <a:ext cx="7688100" cy="9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Generative AI</a:t>
            </a:r>
            <a:endParaRPr>
              <a:latin typeface="Times New Roman"/>
              <a:ea typeface="Times New Roman"/>
              <a:cs typeface="Times New Roman"/>
              <a:sym typeface="Times New Roman"/>
            </a:endParaRPr>
          </a:p>
        </p:txBody>
      </p:sp>
      <p:sp>
        <p:nvSpPr>
          <p:cNvPr id="57" name="Google Shape;57;p13"/>
          <p:cNvSpPr txBox="1"/>
          <p:nvPr>
            <p:ph idx="1" type="subTitle"/>
          </p:nvPr>
        </p:nvSpPr>
        <p:spPr>
          <a:xfrm>
            <a:off x="2116950" y="3192325"/>
            <a:ext cx="4910100" cy="5778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latin typeface="Times New Roman"/>
                <a:ea typeface="Times New Roman"/>
                <a:cs typeface="Times New Roman"/>
                <a:sym typeface="Times New Roman"/>
              </a:rPr>
              <a:t>By</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Shaan Malik, </a:t>
            </a:r>
            <a:r>
              <a:rPr lang="en">
                <a:latin typeface="Times New Roman"/>
                <a:ea typeface="Times New Roman"/>
                <a:cs typeface="Times New Roman"/>
                <a:sym typeface="Times New Roman"/>
              </a:rPr>
              <a:t>Jade Matzel, Arya Mazandarani</a:t>
            </a:r>
            <a:r>
              <a:rPr lang="en">
                <a:latin typeface="Times New Roman"/>
                <a:ea typeface="Times New Roman"/>
                <a:cs typeface="Times New Roman"/>
                <a:sym typeface="Times New Roman"/>
              </a:rPr>
              <a:t>, Jasmin Rutter</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rotWithShape="1">
          <a:blip r:embed="rId3">
            <a:alphaModFix/>
          </a:blip>
          <a:srcRect b="-621" l="0" r="48696" t="66295"/>
          <a:stretch/>
        </p:blipFill>
        <p:spPr>
          <a:xfrm>
            <a:off x="3588063" y="3387925"/>
            <a:ext cx="1967873" cy="1755576"/>
          </a:xfrm>
          <a:prstGeom prst="rect">
            <a:avLst/>
          </a:prstGeom>
          <a:noFill/>
          <a:ln>
            <a:noFill/>
          </a:ln>
        </p:spPr>
      </p:pic>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Case Studies</a:t>
            </a:r>
            <a:endParaRPr>
              <a:latin typeface="Times New Roman"/>
              <a:ea typeface="Times New Roman"/>
              <a:cs typeface="Times New Roman"/>
              <a:sym typeface="Times New Roman"/>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is being used by researchers in drug discovery. This means that the A.I can find useful properties in the molecular structure to help solve real world problems.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can also be used in educational institutions to help students learn and cater to their individual needs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can generate legal contracts based off of each parties agreed terms.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is already being used in image and text generation.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1208" l="48696" r="0" t="66742"/>
          <a:stretch/>
        </p:blipFill>
        <p:spPr>
          <a:xfrm>
            <a:off x="3494350" y="3071651"/>
            <a:ext cx="2578775" cy="2148050"/>
          </a:xfrm>
          <a:prstGeom prst="rect">
            <a:avLst/>
          </a:prstGeom>
          <a:noFill/>
          <a:ln>
            <a:noFill/>
          </a:ln>
        </p:spPr>
      </p:pic>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Future Trends</a:t>
            </a:r>
            <a:endParaRPr>
              <a:latin typeface="Times New Roman"/>
              <a:ea typeface="Times New Roman"/>
              <a:cs typeface="Times New Roman"/>
              <a:sym typeface="Times New Roman"/>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Generative A.I can potentially in the future be used by animation studios like disney to help create movies or tv shows by just typing in what they would like to see</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It can also be used in the future by gaming companies to generate content for the game like animations, cutscenes, or the entire game itself. </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There will be more content that will be </a:t>
            </a:r>
            <a:r>
              <a:rPr lang="en">
                <a:highlight>
                  <a:schemeClr val="lt1"/>
                </a:highlight>
                <a:latin typeface="Times New Roman"/>
                <a:ea typeface="Times New Roman"/>
                <a:cs typeface="Times New Roman"/>
                <a:sym typeface="Times New Roman"/>
              </a:rPr>
              <a:t>generated</a:t>
            </a:r>
            <a:r>
              <a:rPr lang="en">
                <a:highlight>
                  <a:schemeClr val="lt1"/>
                </a:highlight>
                <a:latin typeface="Times New Roman"/>
                <a:ea typeface="Times New Roman"/>
                <a:cs typeface="Times New Roman"/>
                <a:sym typeface="Times New Roman"/>
              </a:rPr>
              <a:t> using generative A.I across all different type of social media platforms and other industries.</a:t>
            </a:r>
            <a:endParaRPr>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Job Reduction</a:t>
            </a:r>
            <a:endParaRPr>
              <a:latin typeface="Times New Roman"/>
              <a:ea typeface="Times New Roman"/>
              <a:cs typeface="Times New Roman"/>
              <a:sym typeface="Times New Roman"/>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Job Retraining Programs</a:t>
            </a:r>
            <a:r>
              <a:rPr lang="en"/>
              <a:t> - These restraining programs would help workers adjust to this rapidly changing environment and use technology related to Generative A.I. </a:t>
            </a:r>
            <a:endParaRPr/>
          </a:p>
          <a:p>
            <a:pPr indent="-342900" lvl="0" marL="457200" rtl="0" algn="l">
              <a:spcBef>
                <a:spcPts val="0"/>
              </a:spcBef>
              <a:spcAft>
                <a:spcPts val="0"/>
              </a:spcAft>
              <a:buSzPts val="1800"/>
              <a:buAutoNum type="arabicPeriod"/>
            </a:pPr>
            <a:r>
              <a:rPr b="1" lang="en" u="sng"/>
              <a:t>Career Counseling</a:t>
            </a:r>
            <a:r>
              <a:rPr lang="en"/>
              <a:t> - These services would be easily available for workers whose jobs have been eliminated by automation from A.I. They would help workers make decisions about their future career paths and the best option to take</a:t>
            </a:r>
            <a:endParaRPr/>
          </a:p>
          <a:p>
            <a:pPr indent="-342900" lvl="0" marL="457200" rtl="0" algn="l">
              <a:spcBef>
                <a:spcPts val="0"/>
              </a:spcBef>
              <a:spcAft>
                <a:spcPts val="0"/>
              </a:spcAft>
              <a:buSzPts val="1800"/>
              <a:buAutoNum type="arabicPeriod"/>
            </a:pPr>
            <a:r>
              <a:rPr b="1" lang="en" u="sng"/>
              <a:t>Educational Programs</a:t>
            </a:r>
            <a:r>
              <a:rPr lang="en"/>
              <a:t> - These programs would bring education to individuals of all ages to learn everything they need to know </a:t>
            </a:r>
            <a:r>
              <a:rPr lang="en"/>
              <a:t>about</a:t>
            </a:r>
            <a:r>
              <a:rPr lang="en"/>
              <a:t> A.I.</a:t>
            </a:r>
            <a:endParaRPr/>
          </a:p>
        </p:txBody>
      </p:sp>
      <p:pic>
        <p:nvPicPr>
          <p:cNvPr id="133" name="Google Shape;133;p24"/>
          <p:cNvPicPr preferRelativeResize="0"/>
          <p:nvPr/>
        </p:nvPicPr>
        <p:blipFill>
          <a:blip r:embed="rId3">
            <a:alphaModFix/>
          </a:blip>
          <a:stretch>
            <a:fillRect/>
          </a:stretch>
        </p:blipFill>
        <p:spPr>
          <a:xfrm>
            <a:off x="5756067" y="403175"/>
            <a:ext cx="850650" cy="65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Personal Data</a:t>
            </a:r>
            <a:endParaRPr>
              <a:latin typeface="Times New Roman"/>
              <a:ea typeface="Times New Roman"/>
              <a:cs typeface="Times New Roman"/>
              <a:sym typeface="Times New Roman"/>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Ownership of Data Rights</a:t>
            </a:r>
            <a:r>
              <a:rPr lang="en"/>
              <a:t> - These rights would grant ownership of data to individuals and their personal data. This would prevent others stealing data to train A.I models. </a:t>
            </a:r>
            <a:endParaRPr/>
          </a:p>
          <a:p>
            <a:pPr indent="-342900" lvl="0" marL="457200" rtl="0" algn="l">
              <a:spcBef>
                <a:spcPts val="0"/>
              </a:spcBef>
              <a:spcAft>
                <a:spcPts val="0"/>
              </a:spcAft>
              <a:buSzPts val="1800"/>
              <a:buAutoNum type="arabicPeriod"/>
            </a:pPr>
            <a:r>
              <a:rPr b="1" lang="en" u="sng"/>
              <a:t>Accountability Laws</a:t>
            </a:r>
            <a:r>
              <a:rPr lang="en"/>
              <a:t> - These laws would hold companies and organizations accountable for their actions regarding their use of generative A.I and their potential misuse of data</a:t>
            </a:r>
            <a:endParaRPr/>
          </a:p>
        </p:txBody>
      </p:sp>
      <p:pic>
        <p:nvPicPr>
          <p:cNvPr id="140" name="Google Shape;140;p25"/>
          <p:cNvPicPr preferRelativeResize="0"/>
          <p:nvPr/>
        </p:nvPicPr>
        <p:blipFill>
          <a:blip r:embed="rId3">
            <a:alphaModFix/>
          </a:blip>
          <a:stretch>
            <a:fillRect/>
          </a:stretch>
        </p:blipFill>
        <p:spPr>
          <a:xfrm>
            <a:off x="5787892" y="403162"/>
            <a:ext cx="850650" cy="65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Industries</a:t>
            </a:r>
            <a:endParaRPr>
              <a:latin typeface="Times New Roman"/>
              <a:ea typeface="Times New Roman"/>
              <a:cs typeface="Times New Roman"/>
              <a:sym typeface="Times New Roman"/>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Guidelines for Ethical A.I use</a:t>
            </a:r>
            <a:r>
              <a:rPr lang="en"/>
              <a:t> - These guidelines would make sure that A.I systems are being made and used in a responsible and ethical manner. This would include things like : avoiding bias and discrimination. </a:t>
            </a:r>
            <a:endParaRPr/>
          </a:p>
          <a:p>
            <a:pPr indent="-342900" lvl="0" marL="457200" rtl="0" algn="l">
              <a:spcBef>
                <a:spcPts val="0"/>
              </a:spcBef>
              <a:spcAft>
                <a:spcPts val="0"/>
              </a:spcAft>
              <a:buSzPts val="1800"/>
              <a:buAutoNum type="arabicPeriod"/>
            </a:pPr>
            <a:r>
              <a:rPr b="1" lang="en" u="sng"/>
              <a:t>Enforce Transparency</a:t>
            </a:r>
            <a:r>
              <a:rPr lang="en"/>
              <a:t> - This requirement </a:t>
            </a:r>
            <a:r>
              <a:rPr lang="en"/>
              <a:t>would</a:t>
            </a:r>
            <a:r>
              <a:rPr lang="en"/>
              <a:t> ensure that companies are transparent when their A.I is being used in whatever they may be </a:t>
            </a:r>
            <a:r>
              <a:rPr lang="en"/>
              <a:t>showing to their users. They would have have to communicate to users publicly on what is specifically A.I Generated. </a:t>
            </a:r>
            <a:endParaRPr/>
          </a:p>
          <a:p>
            <a:pPr indent="-342900" lvl="0" marL="457200" rtl="0" algn="l">
              <a:spcBef>
                <a:spcPts val="0"/>
              </a:spcBef>
              <a:spcAft>
                <a:spcPts val="0"/>
              </a:spcAft>
              <a:buSzPts val="1800"/>
              <a:buAutoNum type="arabicPeriod"/>
            </a:pPr>
            <a:r>
              <a:rPr b="1" lang="en" u="sng"/>
              <a:t>Mandatory Information Sharing</a:t>
            </a:r>
            <a:r>
              <a:rPr lang="en"/>
              <a:t> - This requirement would encourage companies/organizations to share information regarding generative A.I (Ex: Lessons Learned, things to avoid, etc..)</a:t>
            </a:r>
            <a:endParaRPr/>
          </a:p>
        </p:txBody>
      </p:sp>
      <p:pic>
        <p:nvPicPr>
          <p:cNvPr id="147" name="Google Shape;147;p26"/>
          <p:cNvPicPr preferRelativeResize="0"/>
          <p:nvPr/>
        </p:nvPicPr>
        <p:blipFill>
          <a:blip r:embed="rId3">
            <a:alphaModFix/>
          </a:blip>
          <a:stretch>
            <a:fillRect/>
          </a:stretch>
        </p:blipFill>
        <p:spPr>
          <a:xfrm>
            <a:off x="5071317" y="403162"/>
            <a:ext cx="850650" cy="65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Why are these Policy Suggestions Important?</a:t>
            </a:r>
            <a:endParaRPr>
              <a:latin typeface="Times New Roman"/>
              <a:ea typeface="Times New Roman"/>
              <a:cs typeface="Times New Roman"/>
              <a:sym typeface="Times New Roman"/>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policy suggestions are important because they would ensure that the rapid growth of Generative AI is a benefit to society and minimizes the </a:t>
            </a:r>
            <a:r>
              <a:rPr lang="en"/>
              <a:t>possible negative effects of Generative A.I</a:t>
            </a:r>
            <a:endParaRPr/>
          </a:p>
        </p:txBody>
      </p:sp>
      <p:pic>
        <p:nvPicPr>
          <p:cNvPr id="154" name="Google Shape;154;p27"/>
          <p:cNvPicPr preferRelativeResize="0"/>
          <p:nvPr/>
        </p:nvPicPr>
        <p:blipFill>
          <a:blip r:embed="rId3">
            <a:alphaModFix/>
          </a:blip>
          <a:stretch>
            <a:fillRect/>
          </a:stretch>
        </p:blipFill>
        <p:spPr>
          <a:xfrm>
            <a:off x="3192263" y="2571750"/>
            <a:ext cx="2759475" cy="212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All in all, Generative A.I has been shown to be extremely powerful and has a lot of potential to change the world significantly.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Currently, Generative A.I is still a newer technology and there is still lots of room for improvement.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You can expect a lot more industries to be using Generative A.I for their every tasks.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61" name="Google Shape;161;p28"/>
          <p:cNvPicPr preferRelativeResize="0"/>
          <p:nvPr/>
        </p:nvPicPr>
        <p:blipFill>
          <a:blip r:embed="rId3">
            <a:alphaModFix/>
          </a:blip>
          <a:stretch>
            <a:fillRect/>
          </a:stretch>
        </p:blipFill>
        <p:spPr>
          <a:xfrm>
            <a:off x="3271700" y="2837950"/>
            <a:ext cx="2600600" cy="226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420088" y="983875"/>
            <a:ext cx="430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200"/>
              <a:t>Questions?</a:t>
            </a:r>
            <a:endParaRPr sz="5200"/>
          </a:p>
        </p:txBody>
      </p:sp>
      <p:pic>
        <p:nvPicPr>
          <p:cNvPr id="167" name="Google Shape;167;p29"/>
          <p:cNvPicPr preferRelativeResize="0"/>
          <p:nvPr/>
        </p:nvPicPr>
        <p:blipFill rotWithShape="1">
          <a:blip r:embed="rId3">
            <a:alphaModFix/>
          </a:blip>
          <a:srcRect b="0" l="9355" r="4896" t="0"/>
          <a:stretch/>
        </p:blipFill>
        <p:spPr>
          <a:xfrm>
            <a:off x="263302" y="2461475"/>
            <a:ext cx="2401449" cy="1599975"/>
          </a:xfrm>
          <a:prstGeom prst="rect">
            <a:avLst/>
          </a:prstGeom>
          <a:noFill/>
          <a:ln>
            <a:noFill/>
          </a:ln>
        </p:spPr>
      </p:pic>
      <p:pic>
        <p:nvPicPr>
          <p:cNvPr id="168" name="Google Shape;168;p29"/>
          <p:cNvPicPr preferRelativeResize="0"/>
          <p:nvPr/>
        </p:nvPicPr>
        <p:blipFill>
          <a:blip r:embed="rId4">
            <a:alphaModFix/>
          </a:blip>
          <a:stretch>
            <a:fillRect/>
          </a:stretch>
        </p:blipFill>
        <p:spPr>
          <a:xfrm>
            <a:off x="6479225" y="2461488"/>
            <a:ext cx="2401456" cy="1599975"/>
          </a:xfrm>
          <a:prstGeom prst="rect">
            <a:avLst/>
          </a:prstGeom>
          <a:noFill/>
          <a:ln>
            <a:noFill/>
          </a:ln>
        </p:spPr>
      </p:pic>
      <p:pic>
        <p:nvPicPr>
          <p:cNvPr id="169" name="Google Shape;169;p29"/>
          <p:cNvPicPr preferRelativeResize="0"/>
          <p:nvPr/>
        </p:nvPicPr>
        <p:blipFill rotWithShape="1">
          <a:blip r:embed="rId5">
            <a:alphaModFix/>
          </a:blip>
          <a:srcRect b="0" l="0" r="17871" t="0"/>
          <a:stretch/>
        </p:blipFill>
        <p:spPr>
          <a:xfrm>
            <a:off x="3371265" y="2461475"/>
            <a:ext cx="2401450" cy="159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5" name="Google Shape;175;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Bhasker, Shashank, et al. “Tackling Healthcare’s Biggest Burdens with Generative AI.” McKinsey &amp;amp; Company, McKinsey &amp;amp; Company, 10 July 2023, www.mckinsey.com/industries/healthcare/our-insights/tackling-healthcares-biggest-burdens-with-generative-ai.</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Data 360 Network. “Generative AI and Natural Language Processing: Applications and Challenges.” Medium, Medium, 25 Feb. 2023, data360network.medium.com/generative-ai-and-natural-language-processing-applications-and-challenges-3ae5ec254fdc.</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Klubnikin, Andrei. “Top 5 AI Challenges &amp;amp; How to Overcome Them.” ITRex, 21 Sept. 2023, itrexgroup.com/blog/artificial-intelligence-challenges/.</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Mangtani, Ashley. “Everything You Need to Know about Generative AI.” </a:t>
            </a:r>
            <a:r>
              <a:rPr i="1" lang="en" sz="1200">
                <a:solidFill>
                  <a:srgbClr val="000000"/>
                </a:solidFill>
                <a:latin typeface="Times New Roman"/>
                <a:ea typeface="Times New Roman"/>
                <a:cs typeface="Times New Roman"/>
                <a:sym typeface="Times New Roman"/>
              </a:rPr>
              <a:t>Medium</a:t>
            </a:r>
            <a:r>
              <a:rPr lang="en" sz="1200">
                <a:solidFill>
                  <a:srgbClr val="000000"/>
                </a:solidFill>
                <a:latin typeface="Times New Roman"/>
                <a:ea typeface="Times New Roman"/>
                <a:cs typeface="Times New Roman"/>
                <a:sym typeface="Times New Roman"/>
              </a:rPr>
              <a:t>, Medium, 18 Feb. 2022, ashley-mangtani.medium.com/everything-you-need-to-know-about-generative-ai-849ffb41e695.</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Porter, Alexis. “Unveiling 6 Types of Generative AI.” </a:t>
            </a:r>
            <a:r>
              <a:rPr i="1" lang="en" sz="1200">
                <a:solidFill>
                  <a:srgbClr val="000000"/>
                </a:solidFill>
                <a:latin typeface="Times New Roman"/>
                <a:ea typeface="Times New Roman"/>
                <a:cs typeface="Times New Roman"/>
                <a:sym typeface="Times New Roman"/>
              </a:rPr>
              <a:t>BigID</a:t>
            </a:r>
            <a:r>
              <a:rPr lang="en" sz="1200">
                <a:solidFill>
                  <a:srgbClr val="000000"/>
                </a:solidFill>
                <a:latin typeface="Times New Roman"/>
                <a:ea typeface="Times New Roman"/>
                <a:cs typeface="Times New Roman"/>
                <a:sym typeface="Times New Roman"/>
              </a:rPr>
              <a:t>, BigID, 20 Nov. 2023, bigid.com/blog/unveiling-6-types-of-generative-ai/.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SAS. “Natural Language Processing (NLP): What It Is and Why It Matters.” SAS, 2023, </a:t>
            </a:r>
            <a:r>
              <a:rPr lang="en" sz="1200" u="sng">
                <a:solidFill>
                  <a:schemeClr val="hlink"/>
                </a:solidFill>
                <a:latin typeface="Times New Roman"/>
                <a:ea typeface="Times New Roman"/>
                <a:cs typeface="Times New Roman"/>
                <a:sym typeface="Times New Roman"/>
                <a:hlinkClick r:id="rId3"/>
              </a:rPr>
              <a:t>www.sas.com/en_us/insights/analytics/what-is-natural-language-processing-nlp.html</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38125" lvl="0" marL="342900" rtl="0" algn="l">
              <a:spcBef>
                <a:spcPts val="1200"/>
              </a:spcBef>
              <a:spcAft>
                <a:spcPts val="0"/>
              </a:spcAft>
              <a:buNone/>
            </a:pPr>
            <a:r>
              <a:rPr lang="en" sz="1200">
                <a:solidFill>
                  <a:srgbClr val="000000"/>
                </a:solidFill>
                <a:latin typeface="Times New Roman"/>
                <a:ea typeface="Times New Roman"/>
                <a:cs typeface="Times New Roman"/>
                <a:sym typeface="Times New Roman"/>
              </a:rPr>
              <a:t>SoluLab. “Top 25 Generative AI Use Cases in 2023.” </a:t>
            </a:r>
            <a:r>
              <a:rPr i="1" lang="en" sz="1200">
                <a:solidFill>
                  <a:srgbClr val="000000"/>
                </a:solidFill>
                <a:latin typeface="Times New Roman"/>
                <a:ea typeface="Times New Roman"/>
                <a:cs typeface="Times New Roman"/>
                <a:sym typeface="Times New Roman"/>
              </a:rPr>
              <a:t>Blockchain Technology, Mobility, AI and IoT Development Company USA, Canada</a:t>
            </a:r>
            <a:r>
              <a:rPr lang="en" sz="1200">
                <a:solidFill>
                  <a:srgbClr val="000000"/>
                </a:solidFill>
                <a:latin typeface="Times New Roman"/>
                <a:ea typeface="Times New Roman"/>
                <a:cs typeface="Times New Roman"/>
                <a:sym typeface="Times New Roman"/>
              </a:rPr>
              <a:t>, Solulab, 9 Nov. 2023, www.solulab.com/top-generative-ai-use-cases/#Generative_AI_Use_Cases.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1200"/>
              </a:spcAft>
              <a:buSzPts val="935"/>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is Generative AI?</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New Content is Created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Systems learn patterns from datasets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Able to adapt to different tasks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Output is targeted and controlled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Used in various fields </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Art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a:t>
            </a:r>
            <a:r>
              <a:rPr lang="en" sz="1800">
                <a:latin typeface="Times New Roman"/>
                <a:ea typeface="Times New Roman"/>
                <a:cs typeface="Times New Roman"/>
                <a:sym typeface="Times New Roman"/>
              </a:rPr>
              <a:t>inance </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Natural language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Data science</a:t>
            </a:r>
            <a:endParaRPr sz="1800">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4881425" y="1350963"/>
            <a:ext cx="3662363" cy="244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Generative AI Models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712925"/>
            <a:ext cx="8520600" cy="4146300"/>
          </a:xfrm>
          <a:prstGeom prst="rect">
            <a:avLst/>
          </a:prstGeom>
        </p:spPr>
        <p:txBody>
          <a:bodyPr anchorCtr="0" anchor="t" bIns="91425" lIns="91425" spcFirstLastPara="1" rIns="91425" wrap="square" tIns="91425">
            <a:normAutofit fontScale="25000" lnSpcReduction="20000"/>
          </a:bodyPr>
          <a:lstStyle/>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Generative Adversarial Networks (GANS)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Generates data &amp; distinguishes what's real &amp; fake</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Variational Autoencoders (vaes)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Generates new samples from learned data</a:t>
            </a:r>
            <a:endParaRPr sz="6723">
              <a:latin typeface="Times New Roman"/>
              <a:ea typeface="Times New Roman"/>
              <a:cs typeface="Times New Roman"/>
              <a:sym typeface="Times New Roman"/>
            </a:endParaRPr>
          </a:p>
          <a:p>
            <a:pPr indent="-341678" lvl="0" marL="457200" rtl="0" algn="l">
              <a:spcBef>
                <a:spcPts val="0"/>
              </a:spcBef>
              <a:spcAft>
                <a:spcPts val="0"/>
              </a:spcAft>
              <a:buSzPct val="100000"/>
              <a:buFont typeface="Times New Roman"/>
              <a:buChar char="●"/>
            </a:pPr>
            <a:r>
              <a:rPr lang="en" sz="7123">
                <a:latin typeface="Times New Roman"/>
                <a:ea typeface="Times New Roman"/>
                <a:cs typeface="Times New Roman"/>
                <a:sym typeface="Times New Roman"/>
              </a:rPr>
              <a:t>Autoregressive Models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Predicts the probability distribution of next element </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Recurrent Neural Networks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Process sequential data &amp; predicts next element in sequence</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Transformer-Based Models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Attention based models relationships between different elements</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Reinforcement Learning</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Improves tasks through trial and error</a:t>
            </a:r>
            <a:endParaRPr sz="6723">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71" name="Google Shape;71;p15"/>
          <p:cNvPicPr preferRelativeResize="0"/>
          <p:nvPr/>
        </p:nvPicPr>
        <p:blipFill rotWithShape="1">
          <a:blip r:embed="rId3">
            <a:alphaModFix/>
          </a:blip>
          <a:srcRect b="0" l="28450" r="28455" t="18440"/>
          <a:stretch/>
        </p:blipFill>
        <p:spPr>
          <a:xfrm>
            <a:off x="7023250" y="221400"/>
            <a:ext cx="1362576" cy="1450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How Generative AI Works</a:t>
            </a:r>
            <a:endParaRPr>
              <a:latin typeface="Times New Roman"/>
              <a:ea typeface="Times New Roman"/>
              <a:cs typeface="Times New Roman"/>
              <a:sym typeface="Times New Roman"/>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Neural Networks</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Input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Hidden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Output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Training data</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Looks for patterns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patterns “train” network</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more data +larger network = better output</a:t>
            </a:r>
            <a:endParaRPr sz="1800">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4281125" y="1095825"/>
            <a:ext cx="4407575" cy="230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Applications of Generative AI</a:t>
            </a:r>
            <a:endParaRPr>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Text generation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chatGPT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Note Taking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Code development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Image generation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Dall-E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3D Models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Automation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robots learn to do “skilled tasks” based on training 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Auditory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Generate music</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Generate voices</a:t>
            </a:r>
            <a:endParaRPr>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b="64054" l="0" r="48601" t="0"/>
          <a:stretch/>
        </p:blipFill>
        <p:spPr>
          <a:xfrm>
            <a:off x="5864925" y="1371675"/>
            <a:ext cx="2790424" cy="260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Challenges</a:t>
            </a:r>
            <a:endParaRPr>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One challenge that runs rampant throughout the Technology industry in general is scalability.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Scaling AI by giving it massive data sets can be extremely challenging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Not to mention EXPENSIVE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According to Gartner, a management consulting company, about 53% of their AI prototypes actually end up being used in production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Another </a:t>
            </a:r>
            <a:r>
              <a:rPr lang="en">
                <a:latin typeface="Times New Roman"/>
                <a:ea typeface="Times New Roman"/>
                <a:cs typeface="Times New Roman"/>
                <a:sym typeface="Times New Roman"/>
              </a:rPr>
              <a:t>challenge</a:t>
            </a:r>
            <a:r>
              <a:rPr lang="en">
                <a:latin typeface="Times New Roman"/>
                <a:ea typeface="Times New Roman"/>
                <a:cs typeface="Times New Roman"/>
                <a:sym typeface="Times New Roman"/>
              </a:rPr>
              <a:t> is hardware limitations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AI can be trained for eternity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is demanding and expensive to run</a:t>
            </a:r>
            <a:endParaRPr>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b="31465" l="0" r="48872" t="35336"/>
          <a:stretch/>
        </p:blipFill>
        <p:spPr>
          <a:xfrm>
            <a:off x="6526875" y="3087850"/>
            <a:ext cx="1972274" cy="1707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Potential Downsides for Humans</a:t>
            </a:r>
            <a:endParaRPr>
              <a:latin typeface="Times New Roman"/>
              <a:ea typeface="Times New Roman"/>
              <a:cs typeface="Times New Roman"/>
              <a:sym typeface="Times New Roman"/>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Generative A.I having so much potential to take over in many different industries, there will be a lot of jobs that will be taken by A.I. (Ex - Artist, Writer, Content Creation, programmers, repetitive tasks, etc…)</a:t>
            </a:r>
            <a:endParaRPr/>
          </a:p>
          <a:p>
            <a:pPr indent="-342900" lvl="0" marL="457200" rtl="0" algn="l">
              <a:spcBef>
                <a:spcPts val="0"/>
              </a:spcBef>
              <a:spcAft>
                <a:spcPts val="0"/>
              </a:spcAft>
              <a:buSzPts val="1800"/>
              <a:buChar char="●"/>
            </a:pPr>
            <a:r>
              <a:rPr lang="en"/>
              <a:t>Generative A.I has the potential to be a lot more productive than humans, this can result in a lot of layoffs from companies that realize that there is not much of a need for human workers when A.I can do much better for cheaper.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Generative AI in Healthcare</a:t>
            </a:r>
            <a:endParaRPr>
              <a:latin typeface="Times New Roman"/>
              <a:ea typeface="Times New Roman"/>
              <a:cs typeface="Times New Roman"/>
              <a:sym typeface="Times New Roman"/>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AI can summarize mass data and spot abnormalities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Can also be used to </a:t>
            </a:r>
            <a:r>
              <a:rPr lang="en">
                <a:latin typeface="Times New Roman"/>
                <a:ea typeface="Times New Roman"/>
                <a:cs typeface="Times New Roman"/>
                <a:sym typeface="Times New Roman"/>
              </a:rPr>
              <a:t>automate</a:t>
            </a:r>
            <a:r>
              <a:rPr lang="en">
                <a:latin typeface="Times New Roman"/>
                <a:ea typeface="Times New Roman"/>
                <a:cs typeface="Times New Roman"/>
                <a:sym typeface="Times New Roman"/>
              </a:rPr>
              <a:t> simple and mindless tasks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gives doctors and physicians more focus on more important tasks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AI can compare data of patients with other patients to spot stark differences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Cons: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Still in development, therefore risky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Expensive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Sensitive information susceptible to leaking</a:t>
            </a:r>
            <a:endParaRPr>
              <a:latin typeface="Times New Roman"/>
              <a:ea typeface="Times New Roman"/>
              <a:cs typeface="Times New Roman"/>
              <a:sym typeface="Times New Roman"/>
            </a:endParaRPr>
          </a:p>
        </p:txBody>
      </p:sp>
      <p:pic>
        <p:nvPicPr>
          <p:cNvPr id="105" name="Google Shape;105;p20"/>
          <p:cNvPicPr preferRelativeResize="0"/>
          <p:nvPr/>
        </p:nvPicPr>
        <p:blipFill rotWithShape="1">
          <a:blip r:embed="rId3">
            <a:alphaModFix/>
          </a:blip>
          <a:srcRect b="65674" l="48696" r="0" t="0"/>
          <a:stretch/>
        </p:blipFill>
        <p:spPr>
          <a:xfrm>
            <a:off x="6447975" y="87075"/>
            <a:ext cx="2582150" cy="230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Natural Language Processing</a:t>
            </a:r>
            <a:endParaRPr>
              <a:latin typeface="Times New Roman"/>
              <a:ea typeface="Times New Roman"/>
              <a:cs typeface="Times New Roman"/>
              <a:sym typeface="Times New Roman"/>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Natural Language Processing is the process of AI using a set of algorithms to process English text and interpret it into code to be able to act upon it and create a response.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Ex: ChatGPT uses NLP to process your question, translate it into machine language, then </a:t>
            </a:r>
            <a:r>
              <a:rPr lang="en">
                <a:latin typeface="Times New Roman"/>
                <a:ea typeface="Times New Roman"/>
                <a:cs typeface="Times New Roman"/>
                <a:sym typeface="Times New Roman"/>
              </a:rPr>
              <a:t>translate</a:t>
            </a:r>
            <a:r>
              <a:rPr lang="en">
                <a:latin typeface="Times New Roman"/>
                <a:ea typeface="Times New Roman"/>
                <a:cs typeface="Times New Roman"/>
                <a:sym typeface="Times New Roman"/>
              </a:rPr>
              <a:t> its response from machine language back to english.</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Natural Language Processing is used in: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Chat box responses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Spam detection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Text-to-speech and speech-to-text translation</a:t>
            </a:r>
            <a:endParaRPr>
              <a:latin typeface="Times New Roman"/>
              <a:ea typeface="Times New Roman"/>
              <a:cs typeface="Times New Roman"/>
              <a:sym typeface="Times New Roman"/>
            </a:endParaRPr>
          </a:p>
        </p:txBody>
      </p:sp>
      <p:pic>
        <p:nvPicPr>
          <p:cNvPr id="112" name="Google Shape;112;p21"/>
          <p:cNvPicPr preferRelativeResize="0"/>
          <p:nvPr/>
        </p:nvPicPr>
        <p:blipFill rotWithShape="1">
          <a:blip r:embed="rId3">
            <a:alphaModFix/>
          </a:blip>
          <a:srcRect b="30975" l="48696" r="0" t="34699"/>
          <a:stretch/>
        </p:blipFill>
        <p:spPr>
          <a:xfrm>
            <a:off x="5635825" y="2502625"/>
            <a:ext cx="2582150" cy="2303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