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2"/>
  </p:notesMasterIdLst>
  <p:sldIdLst>
    <p:sldId id="256" r:id="rId2"/>
    <p:sldId id="257" r:id="rId3"/>
    <p:sldId id="415" r:id="rId4"/>
    <p:sldId id="432" r:id="rId5"/>
    <p:sldId id="416" r:id="rId6"/>
    <p:sldId id="474" r:id="rId7"/>
    <p:sldId id="422" r:id="rId8"/>
    <p:sldId id="431" r:id="rId9"/>
    <p:sldId id="435" r:id="rId10"/>
    <p:sldId id="421" r:id="rId11"/>
    <p:sldId id="475" r:id="rId12"/>
    <p:sldId id="417" r:id="rId13"/>
    <p:sldId id="436" r:id="rId14"/>
    <p:sldId id="437" r:id="rId15"/>
    <p:sldId id="438" r:id="rId16"/>
    <p:sldId id="469" r:id="rId17"/>
    <p:sldId id="470" r:id="rId18"/>
    <p:sldId id="471" r:id="rId19"/>
    <p:sldId id="472" r:id="rId20"/>
    <p:sldId id="473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30" r:id="rId5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3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89652" autoAdjust="0"/>
  </p:normalViewPr>
  <p:slideViewPr>
    <p:cSldViewPr>
      <p:cViewPr varScale="1">
        <p:scale>
          <a:sx n="60" d="100"/>
          <a:sy n="60" d="100"/>
        </p:scale>
        <p:origin x="146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B373C0-0E53-43D4-B941-6F78788B9B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674CC8-9090-42B7-B12A-AF39BA2747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5DFD18-578E-4F26-881E-81C7AC6E50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9B9CE02-55F2-4363-BA5C-65A4A2A858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2930C66-CAF3-4F1F-A988-D41BD48E87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4799EF3-42A8-4ED4-8EC0-74E30AF4F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EDFF5DA-6737-450A-B181-0D266C64F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BC7589B-8860-448B-A26E-EF2313BB4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C0944B-218D-435D-8973-A3E0F1EEFD74}" type="slidenum">
              <a:rPr lang="zh-CN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306949-457F-46EE-94DC-529F7D3DBC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186FE3-5729-4B3B-9972-44C7079B0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5C3D5BE-0BD7-4835-AF83-825E3BEE4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F43EEA-2519-462A-A554-568BC62B26DC}" type="slidenum">
              <a:rPr lang="zh-CN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918B93-2CFB-46C5-9E9F-66F118BC2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3DB8D79-8037-4CB5-A818-6928E51D1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989F0F8-B23E-43C3-BB22-9153D0607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62BAB6-AA33-4643-9F5D-2389886E888D}" type="slidenum">
              <a:rPr lang="zh-CN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62A7E94-1502-4DBF-A6B6-58542D616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924343F-982D-44D0-94A1-98A496945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86402C5-71D3-4AE5-8970-C129B0CB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4560DC-30E7-4A45-BE59-27F2043E84C3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AE39F1B-843C-48F5-B9CC-1FBA5E4C9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D088FB0-9BEE-4679-96A6-24496C3A2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2808D18-3BBC-4B92-A652-86B6EC89A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A1A187-B866-49BD-A855-44E648786DA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4C81808-FED4-47F6-9A94-4BDFDBBE2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E26F70D-ECB0-467D-88C5-3CE27FC0A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395387B-5F69-4385-B2AC-E06037E9B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5FC65-0841-4097-A305-E8889FB2ED1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C75CEC4-6DB7-4068-AE90-7D3168387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47B4DD7-36F3-495C-AB1A-4E0A2AFE2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03D89825-A1D9-41B3-B52F-58E286964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97104256-943C-456C-823D-E221CC0E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9DA56B6-F4CA-4B92-89A4-37D9567C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8ED074-E737-4BE3-9A8D-A8EA2813747B}" type="slidenum">
              <a:rPr lang="zh-CN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A679578-8867-44DF-B78E-C62CB1299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A2A39-EC76-4296-996F-0575D09F2450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1A43956-8B05-4500-BEF7-E7A45A306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D929904-BE8C-44CF-8DA2-E21E93695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EA6A1BF-7E64-472D-A6E8-4B6A8A4FD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FB91AF-2297-4D50-B46D-EEF3247A4ED1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00B9890-2D90-45ED-A5DD-F62786312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49F226-7A26-4A32-818E-D6F56DB21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6211EE9-9220-43EE-BA6E-F10C4E84A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91CC05-7D55-492A-AA32-E5B1ABBAA82D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46EC51F-3F79-4591-AF1F-77C9D632B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6E486B0-9108-4131-BFF2-A21C4000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10D61AE-A87D-4173-BCA8-A18C4BD50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43128E-5576-4F3D-81D1-FA7CB6814C09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EB5123-D95E-402C-B4E3-327C3423B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117DC16-B60B-40E2-A1F5-969741AB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0925"/>
            <a:ext cx="5208587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42" tIns="52521" rIns="105042" bIns="52521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B80DA1-0889-49E1-9A18-D7DAFF20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B23EC7-F365-4FF3-80B9-94BBD7E3AB43}" type="slidenum">
              <a:rPr lang="zh-CN" altLang="en-US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44E8CA-6241-4B70-9A19-AB243814A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B21ADB9-2A6D-4DEB-88A3-56F6277F6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1B20800-B0A3-4E81-82B7-1378C3596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7670C1-EA8D-4113-BBD4-AD225E9BD664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BE4BE75-4BBC-4B0C-82A1-7FAAE72B7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C367361-11CB-4151-B04A-A0F40C7E4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2BE584D-C977-45E9-95A1-B0194703E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A2F0A7-C569-4F2B-8EEF-248610E9385C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EDC2404-E14C-4288-A55D-366421C93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0EF5098-80EC-40CB-B5DF-4BD6F1D99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1B7C090-1FA1-4CAD-BFF2-86742B0DE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502FD5-6CA2-45D7-8402-976C85A4970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4AA38A-4865-4ED4-BE8B-FBC711742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7CBE62A-98F4-4632-881D-9C1897D28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B58C69A-E303-4203-95D4-29C55C8CF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8C72C9-8771-4C7C-A178-26FEA7F59D5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7D52390-30D4-49E2-99E3-F124068EA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81B1F9B-69D0-4D62-8CD1-A90678F5B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6683B9A-CF33-4DC5-8B31-63D957B7B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981568-86E0-4FF1-938D-230FB9D53771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9DCF86A-F29C-4EE3-AE88-EAAF2FDC2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68B7D5B-420B-4ACD-8AE8-14A08A3E7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E52C899-8485-4B18-BABB-E0B53E104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0FF1A848-415E-4C23-9125-B72D477C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356F7AB-FDD4-4D35-A42D-8FD8B6610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D7F488-C1EB-4515-B653-F5F6D9C363C2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8ED99E7-BD49-48D1-8AA0-83B1328B2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9A88C2-D8CA-4B2B-A19C-3AF899C70C4D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5F67A72-D570-461E-A636-1B9479F33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B02DB3A-9FBE-42F8-AFAF-C1C6B87F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6CDDE22-EAE9-4DEF-965E-C1DFD1E16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924560-24F7-4313-A673-EAA9B4B60AD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9E20A5B-6C21-4FF9-9AD0-6F881F06F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23248EE-A8B6-4C89-9110-604CB0427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C103C2-0DC4-4F15-84CA-43E00E7B47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9AF641-92E3-417E-BA20-10F3C643B61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FB64820-5CC3-4F2B-9524-4B9B23F37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9E185B7-78D8-4AC6-975D-21B484D16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42EE7D7B-99BF-4F93-A002-E12C44696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F937DDD5-8E5A-4542-9AE2-94EA4F65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0FDD151B-A269-4086-B1DF-FC317671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91A37F-2508-4AAC-AB5D-A7EF5E0F050A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3D1743A-C161-47F6-9D04-E38404AFD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010113-78EE-4287-A4A2-103229306DB0}" type="slidenum">
              <a:rPr lang="zh-CN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72620C1-A969-4E06-ABBE-080960EF6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024C501-5B2E-4924-A5F5-CC191AD81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1D47836-A8B7-42F0-9166-64CEA5146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3439EC-F5AA-4583-9BF9-EFA7432C8931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9B950A8-C598-4840-829B-1461A6367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D1AFB5E-9594-43EA-86BC-181237D5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9A5BD5E-1640-4C5D-8DE1-D0C80FDB5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54D238-5D34-415A-B6DB-83DFA38FE93F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332AC87-1EDA-4468-9686-B789872B6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9135553-0F17-45ED-B142-59263F630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4CA217C1-57C0-4C5C-97D8-5AAEC2027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838EEC42-7BEA-4CFB-8EDC-A24AAA66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E445F9BE-D3F9-49B5-BD1A-E8B75E919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872F24-A090-4364-BB1F-B3EFD6628BE8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0AFA3312-E8E7-4C3F-A043-6DC39E87C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7797D7B4-64B6-4A75-95D0-875A29FA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90020C3-6160-4449-A9A5-5684CCC6C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31CD26-FF31-43A4-BF1A-53F24F257B5C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CD6288C6-79CC-49B9-918B-36092C1A9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CD6F474-2FC8-43CD-BE40-BE1DE0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C117E1D1-994C-4860-8ADB-CEAC3949E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0563B4-7431-4D28-A5FC-BFC7067EF430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CEA33A6F-F000-46B1-A097-E461EF437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9FC4BCC6-B37A-4ECC-AD7F-737BB1D5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3EEF6CD3-6021-41EF-927C-C9E9990D6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26D5E4-6BF6-45A3-9083-615F11190FCD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E63D2A93-9D06-4B16-BE06-7B4D07165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C8308845-01CA-4644-970E-C9D7AD0D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17DC455-2B06-4AD7-ABF8-FAFE97F29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900A1B-483F-44CF-9145-B8460B393C0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EB091AFF-ACB9-4613-BB40-15C464FDE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CA10970-DAA5-4019-9859-EBC4E4C8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12F4886D-94BA-4E14-A06A-CC57017DD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CA1A2C-AF06-4015-AB92-FBB5D5C0BC2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69AEE7F-62CE-4001-AC8E-93DEBA470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EBDEDD-7C2C-4833-95F2-D5929CCAF75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A78F341-9EB1-488F-A132-56A63983F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B24DBF9-119B-4438-8074-2EA9D8C4F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D382D6F3-730C-4799-96D5-5094D974CB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AF5A96EC-030D-4204-BE68-88E29D60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00D6462-5285-48C6-AB3B-CB252F737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B83BD8-DBFC-4500-8178-D21CF88A71F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969FEF9-D67F-4A6E-A97C-A9F86C022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9E4F7EC-188D-4C9E-9EA9-26DFB690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B084126-3130-4E03-BAA4-50F84C23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5B758D-4B0B-4BC5-B814-A0247C2ACF8A}" type="slidenum">
              <a:rPr lang="zh-CN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05D34BF9-3C2B-4854-AB05-F662FB3EC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8EF7C0D8-6478-47F5-AFDD-8E747B15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144C7669-C45F-4A21-9EA2-A787CD7A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1077C3-A69C-4A38-B4FE-4965BFAB27E3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26C188CA-DCB1-47BA-B165-8D8E6EDAB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C63CCCAF-536B-4BB9-8318-113B1E09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4259ADD8-2A04-4D2D-B261-45233618A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35FCC8-42C6-4E45-88FF-74CA6EE7B855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DB069F8-6608-4BBB-8A8F-A787B9991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039BAD-DB05-4CE7-B2AD-5C8C69D42934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76B0E50-A6DD-4CB4-BC25-62C11436C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277E146-59DA-4384-AEBF-A54CF586F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A30A08E3-85A8-4913-B882-B7C2912F8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DC447573-EE5F-4F8B-80C4-5AAF56CA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6E9C874D-675F-40B3-BADC-D695D86A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53BCDA-5DEF-4AC4-9EFF-E206FF3826D8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7FF692C-58A6-4D8B-B407-57E34E72C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7B4560-7257-4541-9ED7-1BF9073AEAD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53571F3-D1DD-4E46-9A48-E160B60CC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34B00E8-A819-4219-81F3-AF0459F6F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FEED29B-66ED-488F-826A-27B81B8D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29AD8-D8F7-4A65-B597-47137E4FF6A8}" type="slidenum">
              <a:rPr lang="zh-CN" altLang="en-US" sz="1300" smtClean="0"/>
              <a:pPr>
                <a:spcBef>
                  <a:spcPct val="0"/>
                </a:spcBef>
              </a:pPr>
              <a:t>50</a:t>
            </a:fld>
            <a:endParaRPr lang="en-US" altLang="zh-CN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A4DC3E0-F1D8-4871-8593-4E130CD2E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05C862E-A39B-4FEB-9DBA-F97399900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986EC06-54DD-4FFF-951B-11BF69B6E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9C2B3A-7505-473F-A824-5084854216F9}" type="slidenum">
              <a:rPr lang="zh-CN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A968E48-3E9E-4C2B-B020-144A7CE91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7A620B2-AE04-41F3-BB81-323AAE651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9898A53-FD15-4CAE-B764-22BAC9E2A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3CDAAC-4CA1-4D0D-B50E-0770AAA9EC29}" type="slidenum">
              <a:rPr lang="zh-CN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B0A866A-B5BC-4C0B-BB97-8333E61D6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8B5BC75-8D98-4C16-9EE2-D4D79D615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FC87702-4214-424F-A114-3CDC85E5E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F7AEB2-D781-4A65-BF54-4EE427736103}" type="slidenum">
              <a:rPr lang="zh-CN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6AC1C19-B219-4D0D-8DC4-78D67195C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5003D90-9EAE-4FC4-84F7-752E8E216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7B0E150-F677-4183-A70E-0F5E85120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86F58D7-EB9C-4034-881E-FB161435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provide an additional way to gain a deeper understanding of a specific topic. 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71D478F-5FE6-4057-9194-0521FDF99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116DD0-D1D9-4EFE-B143-7D25E511B67E}" type="slidenum">
              <a:rPr lang="zh-CN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5F2C52E-5F99-43AF-A2FF-E9590E721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DFAC4C3-C311-4D2E-9600-FA3CC5CA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AD43538-CC96-40FF-95FD-3DBD46918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F82862-B8CA-4D5A-978E-150CA28DEECA}" type="slidenum">
              <a:rPr lang="zh-CN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4CB3395F-302F-44FA-920A-B895FFEA089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5B8A0C2-1884-443A-A2F2-FB26D0EEF9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5B9B149-28DB-4006-B059-32A7911FC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4CCCAA95-6694-4FB3-AA4F-2A1B0CAAC1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D75B4B8-F090-421C-80F0-066A3B604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061FF83-CD62-422F-90B7-25BD3464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AE0F84D-EC80-4AB5-97B8-7DE2B7806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4BAA-BD5E-4BB2-BEE1-4AF3AF065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24A300-2525-4807-B84E-176E49BB7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04938-89CA-49A1-80D9-015E8D96B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7A35F-0BBA-4359-8094-90921326A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BC9DB-F77C-4BE4-AB55-B327A218DC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2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F930C-4397-48CF-8183-528CAB5D3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EFF90-8514-4D5A-A6A1-650BA69EB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7022B-3A15-4EEE-A423-D5ABE8EB5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607B-9750-4385-A269-03C3D6D67E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0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32B69D-B123-4BAB-96A9-BF0294AD6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CA8A5D-12A0-4998-83FC-B4C78273A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E96BD6-986A-4113-AD82-3F464C579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A1780-C38F-458C-8A50-A1A47C118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3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7C3CD-B8BA-4C47-A4F4-C72340E19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03F0C-62AF-4846-842A-4AAA8BE927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E816-8867-448C-814D-EE0C09546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6A134-1651-49BA-9183-A6709B807D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06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E0E95-AE3A-4636-961D-EAD66637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30604-5964-4EB0-995F-76053E072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24671-9AF1-48C3-AEB4-2B9A9415C8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99FAD-8713-4CC7-956E-E901DB5CA7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68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69903B-01CB-4549-86CB-B3FCF9CB2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3E1165-B5CA-4554-9709-1E4C91EFF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D853D13-9DC5-4C51-A77C-996FBCB32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FA74-9D51-4C36-843E-F4F06F9C0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9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33E718-7A77-4444-BAB3-80D167DA0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9E1FEB-6DDF-4F64-86CF-81A323536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1F2586-85ED-429F-A0C5-6EFDEAA9C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38951-F9B2-4C21-B366-43FA36981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6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B73BCE-B89D-4507-8D92-12DDA7BBEE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519C65-63CD-43BD-8186-595E31DCD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132233-3C35-46EE-944B-05C4C3ADB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468F8-3966-4EE9-A366-2E83732AC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4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33A53-8907-4D0A-908D-6D8D5F3EF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7047D-BC11-40D0-9910-575213FDB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2F988-09CE-459E-9B25-9023D11B2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5F60C-DDF3-4FFD-9746-6E31C45080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C63728-255C-4B1E-9BE1-32A26F19D2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0F1B85-CD2C-4717-A8F1-790336242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5F6A0A-3DD6-45D5-ADE3-5ADAD1756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1A07-2F3D-4255-BBFD-0FC1A95E2C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71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30A165-4C36-45C1-9593-7055D657B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C47449-E94A-4E0D-B559-C325C02AE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E1F3AE-D18F-418E-A727-5C4A2A7C13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DE9AF-D4C9-467C-933B-F9E37E59E9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7A348E-21F5-4663-B48C-720FE62AA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E39C1C-8733-46B0-BC7A-893DDDF14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BAD35F-EF94-4C05-8C06-6D4D22229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A73D-7821-4A54-9514-7D149FEFB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60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8FAD1-7DE8-43F8-AF48-13DE5FDC1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EB570-C8C8-4922-A458-4D3B2FC43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E7E56-C429-40F4-9EEF-11D8D4BEA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1CD29-36F3-4875-B1FD-7DF590A75C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34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D85E8-A656-4BBD-85A9-16EBD18FE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09F34-A942-460C-813B-FBFF992CC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2FA21-68D7-4440-8779-FFC0E863B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D61B-9F13-4628-AAF7-1A29D6C88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9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B49422-20B5-4156-B623-E1CF83C62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55E2D9-A063-4E1B-B20B-A18C07F4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0CC03DE-F750-47FC-9ED3-5CD1023F3E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D25E68A-D855-4E69-B412-3BF4390437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7CA0E01-705C-48AF-A70C-50EEC619F7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CDDAEA-31B1-4CF3-BC87-A35DC74708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D3C19D0-FF50-4267-8AFF-B7806A65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0992704-1F9C-4D8D-8D2A-EBAFC224E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254F054-BF08-4636-930E-9E21DBA3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5C317B7-0F00-45EE-8C3C-15D6EAEB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4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s.cloudinary.com/dyd911kmh/image/upload/f_auto,q_auto:best/v1523009719/main-qimg-9dcf536c501455f073dfbc4e09798a51_vpijr0.png" TargetMode="External"/><Relationship Id="rId2" Type="http://schemas.openxmlformats.org/officeDocument/2006/relationships/hyperlink" Target="https://www.kdnuggets.com/2017/09/python-vs-r-data-science-machine-learn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iwei@njit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r689@njit.ed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njit.edu/~zhiwei/CS69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odle.njit.ed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conductor.org/" TargetMode="External"/><Relationship Id="rId5" Type="http://schemas.openxmlformats.org/officeDocument/2006/relationships/hyperlink" Target="http://cran.r-project.org/doc/manuals/R-intro.html" TargetMode="External"/><Relationship Id="rId4" Type="http://schemas.openxmlformats.org/officeDocument/2006/relationships/hyperlink" Target="http://cran.r-project.org/doc/FAQ/R-FAQ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0BF0280-EC30-4A4B-80D3-51746D1DC3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CS636 Data Analytics with R Programing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C340940F-BA40-4B66-AFDD-66129AB75E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Instructor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Zhi Wei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A9DFB3E-A900-42AF-A07C-6E10303C7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Two Exams (65%)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C45D70E-FB20-4D7A-903F-2BFDF75E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One midterm and one Final (25%+40%)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In-class; closed book; a cheating sheet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Final is cumulative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9BF6BA4-9D70-4AFD-89C2-6CA197843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Participation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9D7C7B6-289F-478B-9594-38CF2616C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promote "after-class" discussions, extra credits are usually given to those participating in the Moodle discussions most actively as well as those helping answer questions in the Moodle.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2EEAE5B-776B-468C-9423-787203D57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02DA4E1E-E341-4550-BBBC-104786714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Gain programming proficiency of 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endParaRPr lang="en-US" altLang="zh-CN"/>
          </a:p>
          <a:p>
            <a:pPr eaLnBrk="1" hangingPunct="1"/>
            <a:r>
              <a:rPr lang="en-US" altLang="zh-CN"/>
              <a:t>Familiarize you with the commonly used analytical techniques in Data Science</a:t>
            </a:r>
          </a:p>
          <a:p>
            <a:pPr eaLnBrk="1" hangingPunct="1"/>
            <a:r>
              <a:rPr lang="en-US" altLang="zh-CN"/>
              <a:t>Develop the way of data science thinking</a:t>
            </a:r>
          </a:p>
          <a:p>
            <a:pPr lvl="1" eaLnBrk="1" hangingPunct="1"/>
            <a:r>
              <a:rPr lang="en-US" altLang="zh-CN"/>
              <a:t>Learn how to preprocess, explore and interpret real data</a:t>
            </a:r>
          </a:p>
          <a:p>
            <a:pPr lvl="1" eaLnBrk="1" hangingPunct="1"/>
            <a:r>
              <a:rPr lang="en-US" altLang="zh-CN"/>
              <a:t>Learn how to model real problems using computational techniques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9315AB93-E71A-4713-B30A-66163A22C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C14BA-AC50-4932-859B-9BF1D8E8C11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E4C04D0-15EF-4E05-8223-299765F87D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924800" cy="2127250"/>
          </a:xfrm>
        </p:spPr>
        <p:txBody>
          <a:bodyPr/>
          <a:lstStyle/>
          <a:p>
            <a:pPr eaLnBrk="1" hangingPunct="1"/>
            <a:r>
              <a:rPr lang="en-US" altLang="zh-CN"/>
              <a:t>Intro to R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49AA3FC-68AE-43CD-8B73-07209A401B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Zhi Wei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9E9717F3-C866-40CB-A318-E059316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FA4D64-F7A4-43EC-B06A-22DC19660D6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B74459B-AB58-4E85-9A90-D7A53C819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R?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5A04BDA-AF51-4CC4-AA06-F0268443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Statistical computer language similar to S-plus</a:t>
            </a:r>
          </a:p>
          <a:p>
            <a:pPr eaLnBrk="1" hangingPunct="1"/>
            <a:r>
              <a:rPr lang="en-US" altLang="zh-CN"/>
              <a:t>Interpreted language (like Matlab)</a:t>
            </a:r>
          </a:p>
          <a:p>
            <a:pPr eaLnBrk="1" hangingPunct="1"/>
            <a:r>
              <a:rPr lang="en-US" altLang="zh-CN"/>
              <a:t>Has many built-in (statistical) functions</a:t>
            </a:r>
          </a:p>
          <a:p>
            <a:pPr eaLnBrk="1" hangingPunct="1"/>
            <a:r>
              <a:rPr lang="en-US" altLang="zh-CN"/>
              <a:t>Easy to build your own functions</a:t>
            </a:r>
          </a:p>
          <a:p>
            <a:pPr eaLnBrk="1" hangingPunct="1"/>
            <a:r>
              <a:rPr lang="en-US" altLang="zh-CN"/>
              <a:t>Good graphic displays</a:t>
            </a:r>
          </a:p>
          <a:p>
            <a:pPr eaLnBrk="1" hangingPunct="1"/>
            <a:r>
              <a:rPr lang="en-US" altLang="zh-CN"/>
              <a:t>Extensive help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C775232E-3660-4573-A805-3F061A72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767444-F20E-457C-9077-C2756DFB5B2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54E8CE7-AC10-435D-A5F5-AA571EA87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1413"/>
          </a:xfrm>
        </p:spPr>
        <p:txBody>
          <a:bodyPr/>
          <a:lstStyle/>
          <a:p>
            <a:pPr eaLnBrk="1" hangingPunct="1"/>
            <a:r>
              <a:rPr lang="en-US" altLang="zh-CN"/>
              <a:t>Strengths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5D98C0D-876A-40F2-9EE0-0982B0FA6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84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Many built-in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Can get other functions from the internet by downloading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Relatively easy data manipulations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99B50CD-E866-4F68-8009-7D0D04C8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Weaknesses</a:t>
            </a: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04A15A0F-F654-4CA8-B8AA-9D47C020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8229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cs typeface="Arial" panose="020B0604020202020204" pitchFamily="34" charset="0"/>
              </a:rPr>
              <a:t>Not as commonly used by non-statisticians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cs typeface="Arial" panose="020B0604020202020204" pitchFamily="34" charset="0"/>
              </a:rPr>
              <a:t>Not a compiled language, language interpreter can be very slow, but allows to call own C/C++ code</a:t>
            </a:r>
            <a:endParaRPr lang="en-US" altLang="zh-CN" b="1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4B34F8D-1E8D-4D95-8DD9-1CCA95DE2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R, Statistics, Data Science</a:t>
            </a:r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C95F629-6CA5-48AC-AB73-AD87A7516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Packaging: a crucial infrastructure to efficiently produce, load and keep consistent software libraries from (many) different sources / authors</a:t>
            </a:r>
          </a:p>
          <a:p>
            <a:r>
              <a:rPr lang="en-US" altLang="zh-CN" sz="2000" dirty="0"/>
              <a:t>Statistics</a:t>
            </a:r>
          </a:p>
          <a:p>
            <a:pPr lvl="1"/>
            <a:r>
              <a:rPr lang="en-US" altLang="zh-CN" sz="1600" dirty="0"/>
              <a:t>most packages deal with statistics and data analysis </a:t>
            </a:r>
          </a:p>
          <a:p>
            <a:pPr lvl="1"/>
            <a:r>
              <a:rPr lang="en-US" altLang="zh-CN" sz="1600" dirty="0"/>
              <a:t>State of the art: many statistical researchers provide their methods as R packages</a:t>
            </a:r>
          </a:p>
          <a:p>
            <a:r>
              <a:rPr lang="en-US" altLang="en-US" sz="2000" b="1" dirty="0"/>
              <a:t>R vs Python for Data Science: The Winner is …</a:t>
            </a:r>
          </a:p>
          <a:p>
            <a:pPr lvl="1"/>
            <a:r>
              <a:rPr lang="en-US" altLang="zh-CN" sz="1600" dirty="0">
                <a:hlinkClick r:id="rId2"/>
              </a:rPr>
              <a:t>https://www.kdnuggets.com/2017/09/python-vs-r-data-science-machine-learning.html</a:t>
            </a:r>
            <a:r>
              <a:rPr lang="en-US" altLang="zh-CN" sz="1600" dirty="0"/>
              <a:t>  </a:t>
            </a:r>
          </a:p>
          <a:p>
            <a:pPr lvl="1"/>
            <a:r>
              <a:rPr lang="en-US" altLang="en-US" sz="1200" dirty="0"/>
              <a:t>On the web, you can find many numbers comparing the adoption and popularity of R and Python</a:t>
            </a:r>
          </a:p>
          <a:p>
            <a:pPr lvl="2"/>
            <a:r>
              <a:rPr lang="en-US" altLang="en-US" sz="1200" dirty="0"/>
              <a:t>You will find R only in a data science environment; As </a:t>
            </a:r>
            <a:r>
              <a:rPr lang="en-US" altLang="en-US" sz="1200" u="sng" dirty="0"/>
              <a:t>a general purpose language</a:t>
            </a:r>
            <a:r>
              <a:rPr lang="en-US" altLang="en-US" sz="1200" dirty="0"/>
              <a:t>, Python, on the other hand, is widely used in many fields, such as web development.</a:t>
            </a:r>
          </a:p>
          <a:p>
            <a:pPr lvl="1"/>
            <a:r>
              <a:rPr lang="en-US" altLang="zh-CN" sz="1600" dirty="0">
                <a:hlinkClick r:id="rId3"/>
              </a:rPr>
              <a:t>http://res.cloudinary.com/dyd911kmh/image/upload/f_auto,q_auto:best/v1523009719/main-qimg-9dcf536c501455f073dfbc4e09798a51_vpijr0.png</a:t>
            </a:r>
            <a:r>
              <a:rPr lang="en-US" altLang="zh-CN" sz="1600" dirty="0"/>
              <a:t>  </a:t>
            </a:r>
          </a:p>
          <a:p>
            <a:pPr lvl="1"/>
            <a:endParaRPr lang="en-US" altLang="zh-CN" sz="1600" dirty="0"/>
          </a:p>
          <a:p>
            <a:endParaRPr lang="en-US" altLang="en-US" sz="2000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CBDAF50-FBFC-4B11-8FED-4391DE62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E636DC-9E21-443E-89AB-295EE740F42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153E9EB-C1E4-4934-B493-8821B8188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 vs Python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8E05141-EC9C-42A0-9DF9-ABE2C6C60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5D3DB75-B18C-4EE6-9225-1FAA7F4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98320-DB30-48E9-8C4A-C26B8CB0E54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00"/>
          </a:p>
        </p:txBody>
      </p:sp>
      <p:pic>
        <p:nvPicPr>
          <p:cNvPr id="35845" name="Picture 7" descr="Indeed Data Scientist Jobs, Python and R, 2017">
            <a:extLst>
              <a:ext uri="{FF2B5EF4-FFF2-40B4-BE49-F238E27FC236}">
                <a16:creationId xmlns:a16="http://schemas.microsoft.com/office/drawing/2014/main" id="{44DE0031-A38F-4A1B-819A-94AD767A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828925"/>
            <a:ext cx="32004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9" descr="Indeed Data Scientist Python R Job Trends">
            <a:extLst>
              <a:ext uri="{FF2B5EF4-FFF2-40B4-BE49-F238E27FC236}">
                <a16:creationId xmlns:a16="http://schemas.microsoft.com/office/drawing/2014/main" id="{1ECD5E46-9C32-4E46-863F-00A216A0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2725"/>
            <a:ext cx="52133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AC04614-5201-4655-8C2E-55E567A26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When to use R?</a:t>
            </a:r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86F47B5-70A1-475F-B40A-223570FAE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</a:t>
            </a:r>
          </a:p>
          <a:p>
            <a:pPr lvl="1"/>
            <a:r>
              <a:rPr lang="en-US" altLang="en-US"/>
              <a:t>Requires standalone computing or analysis on individual servers. </a:t>
            </a:r>
          </a:p>
          <a:p>
            <a:pPr lvl="1"/>
            <a:r>
              <a:rPr lang="en-US" altLang="en-US"/>
              <a:t>Great for exploratory work: it's handy for almost any type of data analysis because of the huge number of packages and necessary tools to get up and running quickly</a:t>
            </a:r>
          </a:p>
          <a:p>
            <a:pPr lvl="1"/>
            <a:r>
              <a:rPr lang="en-US" altLang="en-US"/>
              <a:t>R can even be part of a big data solution.</a:t>
            </a:r>
          </a:p>
          <a:p>
            <a:pPr lvl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5058D153-0432-4BAE-A0E1-9829D2A5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84A40F-F9D9-43F0-AE61-0F9289FE844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A73B490-8BE8-4CB4-8A5F-61D55248F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How to use/learn R?</a:t>
            </a:r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56BF106-92D4-4046-BD7D-7AEE241DD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</a:t>
            </a:r>
          </a:p>
          <a:p>
            <a:pPr lvl="1"/>
            <a:r>
              <a:rPr lang="en-US" altLang="en-US"/>
              <a:t>(optional) Install and Use Rstudio IDE</a:t>
            </a:r>
          </a:p>
          <a:p>
            <a:pPr lvl="1"/>
            <a:r>
              <a:rPr lang="en-US" altLang="en-US"/>
              <a:t>Getting started with R (Basic grammars) </a:t>
            </a:r>
          </a:p>
          <a:p>
            <a:pPr lvl="1"/>
            <a:r>
              <a:rPr lang="en-US" altLang="en-US"/>
              <a:t>Get to use/learn those popular packages</a:t>
            </a:r>
          </a:p>
          <a:p>
            <a:pPr lvl="2"/>
            <a:r>
              <a:rPr lang="en-US" altLang="en-US"/>
              <a:t>dplyr, plyr and reshape2 for data manipulation</a:t>
            </a:r>
          </a:p>
          <a:p>
            <a:pPr lvl="2"/>
            <a:r>
              <a:rPr lang="en-US" altLang="en-US"/>
              <a:t>stringr for string operation</a:t>
            </a:r>
          </a:p>
          <a:p>
            <a:pPr lvl="2"/>
            <a:r>
              <a:rPr lang="en-US" altLang="en-US"/>
              <a:t>ggplot2 for data visualization</a:t>
            </a:r>
          </a:p>
          <a:p>
            <a:pPr lvl="2"/>
            <a:r>
              <a:rPr lang="en-US" altLang="en-US"/>
              <a:t>…</a:t>
            </a:r>
          </a:p>
          <a:p>
            <a:pPr lvl="1"/>
            <a:r>
              <a:rPr lang="en-US" altLang="en-US"/>
              <a:t>Do (a lot of) practices including real projects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492C0F56-2AAE-4672-832F-72A24F5E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ADBF6-E1CA-4B83-BFBF-4AC618762049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AB311A-595C-4216-BEB4-3236C4C63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Course Logistics</a:t>
            </a:r>
            <a:endParaRPr lang="zh-CN" altLang="en-US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C8928E4-9FE3-4F9A-90B0-9586BE33B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information</a:t>
            </a:r>
          </a:p>
          <a:p>
            <a:pPr eaLnBrk="1" hangingPunct="1"/>
            <a:r>
              <a:rPr lang="en-US" altLang="zh-CN"/>
              <a:t>Requirements</a:t>
            </a:r>
          </a:p>
          <a:p>
            <a:pPr eaLnBrk="1" hangingPunct="1"/>
            <a:r>
              <a:rPr lang="en-US" altLang="zh-CN"/>
              <a:t>Goal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D89608B-F3E2-44E1-99A8-4A20BEE3B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RStudio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A55D74D-700A-4222-B058-16684A3C5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integrated development environment (IDE) available for R</a:t>
            </a:r>
          </a:p>
          <a:p>
            <a:pPr lvl="1"/>
            <a:r>
              <a:rPr lang="en-US" altLang="en-US" dirty="0"/>
              <a:t>a nice editor with syntax highlighting</a:t>
            </a:r>
          </a:p>
          <a:p>
            <a:pPr lvl="1"/>
            <a:r>
              <a:rPr lang="en-US" altLang="en-US" dirty="0"/>
              <a:t>there is an R object viewer</a:t>
            </a:r>
          </a:p>
          <a:p>
            <a:pPr lvl="1"/>
            <a:r>
              <a:rPr lang="en-US" altLang="en-US" dirty="0"/>
              <a:t>there are a number of other nice features that are integrated</a:t>
            </a:r>
          </a:p>
          <a:p>
            <a:r>
              <a:rPr lang="en-US" altLang="en-US" dirty="0"/>
              <a:t>How to install</a:t>
            </a:r>
          </a:p>
          <a:p>
            <a:pPr lvl="1"/>
            <a:r>
              <a:rPr lang="en-US" altLang="en-US" dirty="0"/>
              <a:t>https://youtu.be/bM7Sfz-LADM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97855481-B4E9-4243-9FFF-DE796671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C13894-824C-44B2-8D3B-0DC9F52864A0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176EFA8-405A-402A-A869-9DBEC4180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Starting and stopping R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F4F5935-118A-4E15-8AEE-EB59226CF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zh-CN"/>
              <a:t>Starting</a:t>
            </a:r>
          </a:p>
          <a:p>
            <a:pPr lvl="1" eaLnBrk="1" hangingPunct="1"/>
            <a:r>
              <a:rPr lang="en-US" altLang="zh-CN"/>
              <a:t>Windows: </a:t>
            </a:r>
            <a:r>
              <a:rPr lang="en-US" altLang="zh-CN" b="1">
                <a:latin typeface="Courier New" panose="02070309020205020404" pitchFamily="49" charset="0"/>
              </a:rPr>
              <a:t>Double click on the R icon</a:t>
            </a:r>
            <a:endParaRPr lang="en-US" altLang="zh-CN"/>
          </a:p>
          <a:p>
            <a:pPr lvl="1" eaLnBrk="1" hangingPunct="1"/>
            <a:r>
              <a:rPr lang="en-US" altLang="zh-CN"/>
              <a:t>Unix/Linux: type </a:t>
            </a:r>
            <a:r>
              <a:rPr lang="en-US" altLang="zh-CN" b="1">
                <a:latin typeface="Courier New" panose="02070309020205020404" pitchFamily="49" charset="0"/>
              </a:rPr>
              <a:t>R (or the appropriate path on your machine)</a:t>
            </a:r>
            <a:endParaRPr lang="en-US" altLang="zh-CN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76B999FD-8EC1-4A6D-BA2E-4DB4CB4F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7715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cs typeface="Arial" panose="020B0604020202020204" pitchFamily="34" charset="0"/>
              </a:rPr>
              <a:t>Stopping</a:t>
            </a:r>
          </a:p>
          <a:p>
            <a:pPr lvl="1" eaLnBrk="1" hangingPunct="1"/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</a:rPr>
              <a:t>Type q()</a:t>
            </a:r>
            <a:endParaRPr lang="en-US" altLang="zh-CN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cs typeface="Arial" panose="020B0604020202020204" pitchFamily="34" charset="0"/>
              </a:rPr>
              <a:t>q()</a:t>
            </a:r>
            <a:r>
              <a:rPr lang="en-US" altLang="zh-CN">
                <a:cs typeface="Arial" panose="020B0604020202020204" pitchFamily="34" charset="0"/>
              </a:rPr>
              <a:t>is a function execution</a:t>
            </a:r>
          </a:p>
          <a:p>
            <a:pPr lvl="1" eaLnBrk="1" hangingPunct="1"/>
            <a:r>
              <a:rPr lang="en-US" altLang="zh-CN">
                <a:cs typeface="Arial" panose="020B0604020202020204" pitchFamily="34" charset="0"/>
              </a:rPr>
              <a:t>Everything in R is a function</a:t>
            </a:r>
          </a:p>
          <a:p>
            <a:pPr lvl="1" eaLnBrk="1" hangingPunct="1"/>
            <a:r>
              <a:rPr lang="en-US" altLang="zh-CN">
                <a:cs typeface="Arial" panose="020B0604020202020204" pitchFamily="34" charset="0"/>
              </a:rPr>
              <a:t>q merely returns the content of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D43B90AF-72DB-4046-92B0-1F4DEA0E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9F4C61-A481-49D7-BB9A-C6E718464344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0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0663F81-F6D4-481B-9A1D-4F6AF95F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Writing R code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E00C46E-71B6-4E8F-B081-0A1B10E6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Can input lines one at a time into R</a:t>
            </a:r>
          </a:p>
          <a:p>
            <a:pPr eaLnBrk="1" hangingPunct="1"/>
            <a:r>
              <a:rPr lang="en-US" altLang="zh-CN"/>
              <a:t>Can write many lines of code in any of your favorite text editors (including Rstudio) and run all at once</a:t>
            </a:r>
          </a:p>
          <a:p>
            <a:pPr lvl="1" eaLnBrk="1" hangingPunct="1"/>
            <a:r>
              <a:rPr lang="en-US" altLang="zh-CN"/>
              <a:t>Simply paste the commands into R</a:t>
            </a:r>
          </a:p>
          <a:p>
            <a:pPr lvl="1" eaLnBrk="1" hangingPunct="1"/>
            <a:r>
              <a:rPr lang="en-US" altLang="zh-CN"/>
              <a:t>Use function source(</a:t>
            </a:r>
            <a:r>
              <a:rPr lang="en-US" altLang="zh-CN">
                <a:latin typeface="Tahoma" panose="020B0604030504040204" pitchFamily="34" charset="0"/>
              </a:rPr>
              <a:t>“</a:t>
            </a:r>
            <a:r>
              <a:rPr lang="en-US" altLang="zh-CN"/>
              <a:t>path/yourscript</a:t>
            </a:r>
            <a:r>
              <a:rPr lang="en-US" altLang="zh-CN">
                <a:latin typeface="Tahoma" panose="020B0604030504040204" pitchFamily="34" charset="0"/>
              </a:rPr>
              <a:t>”</a:t>
            </a:r>
            <a:r>
              <a:rPr lang="en-US" altLang="zh-CN"/>
              <a:t>), to run in batch mode the codes saved in file </a:t>
            </a:r>
            <a:r>
              <a:rPr lang="en-US" altLang="zh-CN">
                <a:latin typeface="Tahoma" panose="020B0604030504040204" pitchFamily="34" charset="0"/>
              </a:rPr>
              <a:t>“</a:t>
            </a:r>
            <a:r>
              <a:rPr lang="en-US" altLang="zh-CN"/>
              <a:t>yourscript</a:t>
            </a:r>
            <a:r>
              <a:rPr lang="en-US" altLang="zh-CN">
                <a:latin typeface="Tahoma" panose="020B0604030504040204" pitchFamily="34" charset="0"/>
              </a:rPr>
              <a:t>”</a:t>
            </a:r>
            <a:r>
              <a:rPr lang="en-US" altLang="zh-CN"/>
              <a:t> (use options(echo=T) to have the commands echoed)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3C6CC410-D65D-4DAD-8B46-5F35747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A679C6-CA00-4576-808F-99C6AD7C9E7C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0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6B254A9-7279-4192-BC18-FACBFC647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7688" y="914400"/>
            <a:ext cx="7758112" cy="530225"/>
          </a:xfrm>
        </p:spPr>
        <p:txBody>
          <a:bodyPr/>
          <a:lstStyle/>
          <a:p>
            <a:pPr eaLnBrk="1" hangingPunct="1"/>
            <a:r>
              <a:rPr lang="en-US" altLang="zh-CN" sz="3600"/>
              <a:t>R as a Calculator</a:t>
            </a:r>
            <a:endParaRPr lang="de-DE" altLang="en-US" sz="360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968D501-4115-4767-B69E-D57F3580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8925"/>
            <a:ext cx="4013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&gt; log2(32)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[1] 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  <a:r>
              <a:rPr lang="de-DE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sqrt(2)</a:t>
            </a:r>
            <a:endParaRPr lang="en-US" altLang="zh-CN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de-DE" altLang="en-US" sz="2000" dirty="0">
                <a:latin typeface="Courier New" panose="02070309020205020404" pitchFamily="49" charset="0"/>
                <a:cs typeface="Arial" panose="020B0604020202020204" pitchFamily="34" charset="0"/>
              </a:rPr>
              <a:t>[1] 1.414214</a:t>
            </a:r>
            <a:endParaRPr lang="en-US" altLang="zh-CN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&gt; </a:t>
            </a:r>
            <a:r>
              <a:rPr lang="en-US" altLang="zh-CN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seq</a:t>
            </a: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(0, 5, length=6)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[1] 0 1 2 3 4 5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&gt; plot(sin(</a:t>
            </a:r>
            <a:r>
              <a:rPr lang="en-US" altLang="zh-CN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seq</a:t>
            </a: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(0,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Arial" panose="020B0604020202020204" pitchFamily="34" charset="0"/>
              </a:rPr>
              <a:t> 2*pi, length=100)))</a:t>
            </a:r>
            <a:endParaRPr lang="de-DE" altLang="en-US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F5A076C1-1841-4D44-922F-E888FF0B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35125"/>
            <a:ext cx="462756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5">
            <a:extLst>
              <a:ext uri="{FF2B5EF4-FFF2-40B4-BE49-F238E27FC236}">
                <a16:creationId xmlns:a16="http://schemas.microsoft.com/office/drawing/2014/main" id="{66580017-FDA9-4CA5-B1AD-7F4858BCD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58925"/>
            <a:ext cx="4572000" cy="4495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43586BF8-9DC6-451C-9FB0-FD7DEFF6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58925"/>
            <a:ext cx="3759200" cy="4514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F1F8D30A-A06E-4F4A-A673-090E8B2C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BEE9B1-FF0B-4CCB-A947-C8C78013C60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0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86E76F0-DCF7-46DA-AF4A-ED56BFBC9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39825"/>
          </a:xfrm>
        </p:spPr>
        <p:txBody>
          <a:bodyPr lIns="90488" tIns="44450" rIns="90488" bIns="44450" anchor="ctr"/>
          <a:lstStyle/>
          <a:p>
            <a:pPr eaLnBrk="1" hangingPunct="1"/>
            <a:r>
              <a:rPr lang="en-US" altLang="zh-CN"/>
              <a:t>Recalling Previous Commands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504E0B5-D6E9-4434-B2D9-CA087B9F6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zh-CN"/>
              <a:t>In WINDOWS/UNIX one may use the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arrow up key </a:t>
            </a:r>
            <a:r>
              <a:rPr lang="en-US" altLang="zh-CN">
                <a:latin typeface="Arial" panose="020B0604020202020204" pitchFamily="34" charset="0"/>
              </a:rPr>
              <a:t>or the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history </a:t>
            </a:r>
            <a:r>
              <a:rPr lang="en-US" altLang="zh-CN">
                <a:latin typeface="Arial" panose="020B0604020202020204" pitchFamily="34" charset="0"/>
              </a:rPr>
              <a:t>command under the menus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/>
            <a:r>
              <a:rPr lang="en-US" altLang="zh-CN"/>
              <a:t>Given the history window then one can copy certain commands or else past them into the console window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5720AC2D-35B3-4FE5-AFEE-6A80900C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DE8B9-1064-4E9C-978E-E7AC3A457D8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0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256277D-C511-485F-A482-54312741D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Language layout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CF3AB93-2255-4E27-9BBF-3B873B13C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types of statement</a:t>
            </a:r>
          </a:p>
          <a:p>
            <a:pPr lvl="1" eaLnBrk="1" hangingPunct="1"/>
            <a:r>
              <a:rPr lang="en-US" altLang="zh-CN"/>
              <a:t>expression: it is evaluated, printed, and the value is lost (3+5) </a:t>
            </a:r>
          </a:p>
          <a:p>
            <a:pPr lvl="1" eaLnBrk="1" hangingPunct="1"/>
            <a:r>
              <a:rPr lang="en-US" altLang="zh-CN"/>
              <a:t>assignment: passes the value to a variable but the result is not printed automatically (out&lt;-3+5)</a:t>
            </a:r>
          </a:p>
          <a:p>
            <a:pPr lvl="1" eaLnBrk="1" hangingPunct="1"/>
            <a:r>
              <a:rPr lang="en-US" altLang="zh-CN"/>
              <a:t>comment: (#This is a comment)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D088219F-D2C9-4048-893F-B4375A8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76BEA-9809-45B8-A639-0B639F607516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0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ADBC286-3270-44B3-AA15-A367EF5D8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Naming conventions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C9656CC-B7F3-4E08-BB63-AD628AF08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Any roman letters, digits, underline, and </a:t>
            </a:r>
            <a:r>
              <a:rPr lang="en-US" altLang="zh-CN">
                <a:latin typeface="Tahoma" panose="020B0604030504040204" pitchFamily="34" charset="0"/>
              </a:rPr>
              <a:t>‘</a:t>
            </a:r>
            <a:r>
              <a:rPr lang="en-US" altLang="zh-CN"/>
              <a:t>.</a:t>
            </a:r>
            <a:r>
              <a:rPr lang="en-US" altLang="zh-CN">
                <a:latin typeface="Tahoma" panose="020B0604030504040204" pitchFamily="34" charset="0"/>
              </a:rPr>
              <a:t>’</a:t>
            </a:r>
            <a:r>
              <a:rPr lang="en-US" altLang="zh-CN"/>
              <a:t> (non-initial position)</a:t>
            </a:r>
          </a:p>
          <a:p>
            <a:pPr eaLnBrk="1" hangingPunct="1"/>
            <a:r>
              <a:rPr lang="en-US" altLang="zh-CN"/>
              <a:t>Avoid using system names: c, q, s, t, C, D, F, I, T, diff, mean, pi, range, rank, tree, var</a:t>
            </a:r>
          </a:p>
          <a:p>
            <a:pPr eaLnBrk="1" hangingPunct="1"/>
            <a:r>
              <a:rPr lang="en-US" altLang="zh-CN"/>
              <a:t>Hold for variables, data and functions</a:t>
            </a:r>
          </a:p>
          <a:p>
            <a:pPr eaLnBrk="1" hangingPunct="1"/>
            <a:r>
              <a:rPr lang="en-US" altLang="zh-CN"/>
              <a:t>Variable names are case sensitive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F1ABACB4-BE27-4456-809B-5F0532B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40E551-44C1-4BB1-AA65-6F87234EBB0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0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1704DBD-2D4D-4D4A-A19E-1CBD52B2D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Arithmetic operations and functions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4FCA42C-1CEB-4B17-99B5-CED711DE3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Most operations in R are similar to Excel and calculators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Basic: 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en-US" altLang="zh-CN" sz="2000" dirty="0"/>
              <a:t>(add), </a:t>
            </a:r>
            <a:r>
              <a:rPr lang="en-US" altLang="zh-CN" sz="2000" dirty="0">
                <a:solidFill>
                  <a:srgbClr val="0000FF"/>
                </a:solidFill>
              </a:rPr>
              <a:t>-</a:t>
            </a:r>
            <a:r>
              <a:rPr lang="en-US" altLang="zh-CN" sz="2000" dirty="0"/>
              <a:t>(subtract), </a:t>
            </a:r>
            <a:r>
              <a:rPr lang="en-US" altLang="zh-CN" sz="2000" dirty="0">
                <a:solidFill>
                  <a:srgbClr val="0000FF"/>
                </a:solidFill>
              </a:rPr>
              <a:t>*</a:t>
            </a:r>
            <a:r>
              <a:rPr lang="en-US" altLang="zh-CN" sz="2000" dirty="0"/>
              <a:t>(multiply), 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en-US" altLang="zh-CN" sz="2000" dirty="0"/>
              <a:t>(divide)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Exponentiation: </a:t>
            </a:r>
            <a:r>
              <a:rPr lang="en-US" altLang="zh-CN" sz="2000" dirty="0">
                <a:solidFill>
                  <a:srgbClr val="0000FF"/>
                </a:solidFill>
              </a:rPr>
              <a:t>^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Remainder or modulo operator: </a:t>
            </a:r>
            <a:r>
              <a:rPr lang="en-US" altLang="zh-CN" sz="2000" dirty="0">
                <a:solidFill>
                  <a:srgbClr val="0000FF"/>
                </a:solidFill>
              </a:rPr>
              <a:t>%%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Matrix multiplication: </a:t>
            </a:r>
            <a:r>
              <a:rPr lang="en-US" altLang="zh-CN" sz="2000" dirty="0">
                <a:solidFill>
                  <a:srgbClr val="0000FF"/>
                </a:solidFill>
              </a:rPr>
              <a:t>%*%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sin(x), cos(x), </a:t>
            </a:r>
            <a:r>
              <a:rPr lang="en-US" altLang="zh-CN" sz="2000" dirty="0" err="1"/>
              <a:t>cosh</a:t>
            </a:r>
            <a:r>
              <a:rPr lang="en-US" altLang="zh-CN" sz="2000" dirty="0"/>
              <a:t>(x), tan(x), </a:t>
            </a:r>
            <a:r>
              <a:rPr lang="en-US" altLang="zh-CN" sz="2000" dirty="0" err="1"/>
              <a:t>tanh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acos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acosh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asin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asinh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atan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atan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atanh</a:t>
            </a:r>
            <a:r>
              <a:rPr lang="en-US" altLang="zh-CN" sz="2000" dirty="0"/>
              <a:t>(x)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abs(x), ceiling(x), floor(x)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err="1"/>
              <a:t>exp</a:t>
            </a:r>
            <a:r>
              <a:rPr lang="en-US" altLang="zh-CN" sz="2000" dirty="0"/>
              <a:t>(x), log(x, base=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(1)), log10(x), </a:t>
            </a:r>
            <a:r>
              <a:rPr lang="en-US" altLang="zh-CN" sz="2000" dirty="0" err="1"/>
              <a:t>sqrt</a:t>
            </a:r>
            <a:r>
              <a:rPr lang="en-US" altLang="zh-CN" sz="2000" dirty="0"/>
              <a:t>(x), </a:t>
            </a:r>
            <a:r>
              <a:rPr lang="en-US" altLang="zh-CN" sz="2000" dirty="0" err="1"/>
              <a:t>trunc</a:t>
            </a:r>
            <a:r>
              <a:rPr lang="en-US" altLang="zh-CN" sz="2000" dirty="0"/>
              <a:t>(x) (the next integer closer to zero)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max(), min()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6011C4A0-A006-4258-BD5A-81A603A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D22A8A-9230-4676-99B3-059557218A5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0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7527AEF-BA16-4137-9A38-3E3F5B5FA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8229600" cy="835025"/>
          </a:xfrm>
        </p:spPr>
        <p:txBody>
          <a:bodyPr/>
          <a:lstStyle/>
          <a:p>
            <a:pPr eaLnBrk="1" hangingPunct="1"/>
            <a:r>
              <a:rPr lang="en-US" altLang="zh-CN"/>
              <a:t>Defining new variables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528D72F-CA8C-4AF3-B3AF-FDAA57460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Assignment symbol, use </a:t>
            </a:r>
            <a:r>
              <a:rPr lang="en-US" altLang="zh-CN" sz="2400" dirty="0">
                <a:latin typeface="Tahoma" panose="020B0604030504040204" pitchFamily="34" charset="0"/>
              </a:rPr>
              <a:t>“</a:t>
            </a:r>
            <a:r>
              <a:rPr lang="en-US" altLang="zh-CN" sz="2400" dirty="0"/>
              <a:t>&lt;-</a:t>
            </a:r>
            <a:r>
              <a:rPr lang="en-US" altLang="zh-CN" sz="2400" dirty="0">
                <a:latin typeface="Tahoma" panose="020B0604030504040204" pitchFamily="34" charset="0"/>
              </a:rPr>
              <a:t>”</a:t>
            </a:r>
            <a:r>
              <a:rPr lang="en-US" altLang="zh-CN" sz="2400" dirty="0"/>
              <a:t> (or =)</a:t>
            </a:r>
          </a:p>
          <a:p>
            <a:pPr eaLnBrk="1" hangingPunct="1"/>
            <a:r>
              <a:rPr lang="en-US" altLang="zh-CN" sz="2400" dirty="0"/>
              <a:t>Scalars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</a:t>
            </a:r>
            <a:r>
              <a:rPr lang="en-US" altLang="zh-CN" sz="2000" dirty="0" err="1">
                <a:solidFill>
                  <a:srgbClr val="0000FF"/>
                </a:solidFill>
              </a:rPr>
              <a:t>scal</a:t>
            </a:r>
            <a:r>
              <a:rPr lang="en-US" altLang="zh-CN" sz="2000" dirty="0">
                <a:solidFill>
                  <a:srgbClr val="0000FF"/>
                </a:solidFill>
              </a:rPr>
              <a:t>&lt;-6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&gt;value&lt;-7</a:t>
            </a:r>
          </a:p>
          <a:p>
            <a:pPr eaLnBrk="1" hangingPunct="1"/>
            <a:r>
              <a:rPr lang="en-US" altLang="zh-CN" sz="2400" dirty="0"/>
              <a:t>Vectors; using c() to enter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&gt;whales&lt;-c(74,122,235,111,292,111,211,133,16,79)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&gt;simpsons&lt;-c("Homer", "Marge", "Bart", "Lisa", "Maggie")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dirty="0" smtClean="0"/>
              <a:t>Factors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&gt;pain&lt;-c(0,3,2,2,1)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</a:t>
            </a:r>
            <a:r>
              <a:rPr lang="en-US" altLang="zh-CN" sz="2000" dirty="0" err="1">
                <a:solidFill>
                  <a:srgbClr val="0000FF"/>
                </a:solidFill>
              </a:rPr>
              <a:t>fpain</a:t>
            </a:r>
            <a:r>
              <a:rPr lang="en-US" altLang="zh-CN" sz="2000" dirty="0">
                <a:solidFill>
                  <a:srgbClr val="0000FF"/>
                </a:solidFill>
              </a:rPr>
              <a:t>&lt;-factor(</a:t>
            </a:r>
            <a:r>
              <a:rPr lang="en-US" altLang="zh-CN" sz="2000" dirty="0" err="1">
                <a:solidFill>
                  <a:srgbClr val="0000FF"/>
                </a:solidFill>
              </a:rPr>
              <a:t>pain,levels</a:t>
            </a:r>
            <a:r>
              <a:rPr lang="en-US" altLang="zh-CN" sz="2000" dirty="0">
                <a:solidFill>
                  <a:srgbClr val="0000FF"/>
                </a:solidFill>
              </a:rPr>
              <a:t>=0:3)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&gt;levels(</a:t>
            </a:r>
            <a:r>
              <a:rPr lang="en-US" altLang="zh-CN" sz="2000" dirty="0" err="1">
                <a:solidFill>
                  <a:srgbClr val="0000FF"/>
                </a:solidFill>
              </a:rPr>
              <a:t>fpain</a:t>
            </a:r>
            <a:r>
              <a:rPr lang="en-US" altLang="zh-CN" sz="2000" dirty="0">
                <a:solidFill>
                  <a:srgbClr val="0000FF"/>
                </a:solidFill>
              </a:rPr>
              <a:t>)&lt;-c("none", "Mild", "medium", "severe")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CA011462-3B8D-406F-B6CC-1C76FB7E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2904C5-3D6A-4043-9895-BFFD00AE677C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0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7BAD9D9-5C82-4E6D-B8FA-735A8F9A7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functions on a vector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22C67B3-2A36-4FB6-AFF6-82E51B262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Most functions work on vectors exactly as we would want them to do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&gt;sum(whales)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&gt;length(whales)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&gt;mean(whales)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sort(), min(), max(), range(), diff(), </a:t>
            </a:r>
            <a:r>
              <a:rPr lang="en-US" altLang="zh-CN" sz="2000" dirty="0" err="1">
                <a:solidFill>
                  <a:srgbClr val="0000FF"/>
                </a:solidFill>
              </a:rPr>
              <a:t>cumsum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Vectorization of (arithmetic) functions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&gt;whales + whales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&gt;whales - mean(whales)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Other arithmetic funs: </a:t>
            </a:r>
            <a:r>
              <a:rPr lang="en-US" altLang="zh-CN" sz="2000" dirty="0">
                <a:solidFill>
                  <a:srgbClr val="0000FF"/>
                </a:solidFill>
              </a:rPr>
              <a:t>sin(), cos(), </a:t>
            </a:r>
            <a:r>
              <a:rPr lang="en-US" altLang="zh-CN" sz="2000" dirty="0" err="1">
                <a:solidFill>
                  <a:srgbClr val="0000FF"/>
                </a:solidFill>
              </a:rPr>
              <a:t>exp</a:t>
            </a:r>
            <a:r>
              <a:rPr lang="en-US" altLang="zh-CN" sz="2000" dirty="0">
                <a:solidFill>
                  <a:srgbClr val="0000FF"/>
                </a:solidFill>
              </a:rPr>
              <a:t>(), log(), ^, </a:t>
            </a:r>
            <a:r>
              <a:rPr lang="en-US" altLang="zh-CN" sz="2000" dirty="0" err="1">
                <a:solidFill>
                  <a:srgbClr val="0000FF"/>
                </a:solidFill>
              </a:rPr>
              <a:t>sqrt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Example: calculate the standard deviation of whales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</p:txBody>
      </p:sp>
      <p:pic>
        <p:nvPicPr>
          <p:cNvPr id="57349" name="Picture 2">
            <a:extLst>
              <a:ext uri="{FF2B5EF4-FFF2-40B4-BE49-F238E27FC236}">
                <a16:creationId xmlns:a16="http://schemas.microsoft.com/office/drawing/2014/main" id="{CEB0547D-E693-465C-8C65-5B8F9560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86400"/>
            <a:ext cx="3657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EA9A705-8A9A-48F2-91A8-36678589C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CS636 Data Analytics with R Programing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1F400EE-6B93-4918-860E-7F3ED6574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Instructor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Zhi Wei, GITC 4214A, </a:t>
            </a:r>
            <a:r>
              <a:rPr lang="en-US" altLang="zh-CN" sz="1800" dirty="0">
                <a:hlinkClick r:id="rId3"/>
              </a:rPr>
              <a:t>zhiwei@njit.edu</a:t>
            </a:r>
            <a:r>
              <a:rPr lang="en-US" altLang="zh-CN" sz="1800" dirty="0"/>
              <a:t>, (973)642-4497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 err="1"/>
              <a:t>Jianlan</a:t>
            </a:r>
            <a:r>
              <a:rPr lang="en-US" altLang="zh-CN" sz="1800" dirty="0"/>
              <a:t> Ren, TA, </a:t>
            </a:r>
            <a:r>
              <a:rPr lang="en-US" altLang="zh-CN" sz="1800" dirty="0">
                <a:hlinkClick r:id="rId4"/>
              </a:rPr>
              <a:t>jr689@njit.edu</a:t>
            </a:r>
            <a:r>
              <a:rPr lang="en-US" altLang="zh-CN" sz="18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Time &amp; Place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Thursdays 1:00am-3:55 pm, TIER 106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Office Hour: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Thurs 4:00pm-4:50pm, Fridays 2:30pm-4:40pm.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/>
              <a:t>Or by appointment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Textbooks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/>
              <a:t>R Programming for Data Science, by Roger D. Peng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/>
              <a:t>Using R for Introductory Statistics, by John </a:t>
            </a:r>
            <a:r>
              <a:rPr lang="en-US" altLang="zh-CN" sz="1600" dirty="0" err="1"/>
              <a:t>Verzani</a:t>
            </a:r>
            <a:r>
              <a:rPr lang="en-US" altLang="zh-CN" sz="1600" dirty="0"/>
              <a:t>, 2014, ISBN 1466590734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/>
              <a:t>Advanced R, by Hadley Wickham, ISBN 9781466586963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0B60CF9-A5E1-4F9F-BD35-06E286BDB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that create vectors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397F3C1-963A-42D4-B246-754B0E814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Simple sequences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&gt;1:10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&gt;rev(1:10)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&gt;10:1</a:t>
            </a:r>
          </a:p>
          <a:p>
            <a:pPr eaLnBrk="1" hangingPunct="1"/>
            <a:r>
              <a:rPr lang="en-US" altLang="en-US" sz="2000"/>
              <a:t>Arithmetic sequence</a:t>
            </a:r>
          </a:p>
          <a:p>
            <a:pPr lvl="1" eaLnBrk="1" hangingPunct="1"/>
            <a:r>
              <a:rPr lang="en-US" altLang="en-US" sz="1800"/>
              <a:t>a+(n-1)*h: how to generate 1, 3, 5, 7, 9?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&gt;a=1; h=2; n=5        </a:t>
            </a:r>
            <a:r>
              <a:rPr lang="en-US" altLang="en-US" sz="1800"/>
              <a:t>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&gt;a+h*(0:(n-1))</a:t>
            </a:r>
          </a:p>
          <a:p>
            <a:pPr eaLnBrk="1" hangingPunct="1"/>
            <a:r>
              <a:rPr lang="en-US" altLang="en-US" sz="2000"/>
              <a:t>Repeated numbers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&gt;rep(1,10)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FF"/>
                </a:solidFill>
              </a:rPr>
              <a:t>&gt;rep(1:2, c(10,15))</a:t>
            </a:r>
          </a:p>
          <a:p>
            <a:pPr lvl="1" eaLnBrk="1" hangingPunct="1"/>
            <a:r>
              <a:rPr lang="en-US" altLang="en-US" sz="1800"/>
              <a:t>getting help: </a:t>
            </a:r>
            <a:r>
              <a:rPr lang="en-US" altLang="en-US" sz="1800">
                <a:solidFill>
                  <a:srgbClr val="0000FF"/>
                </a:solidFill>
              </a:rPr>
              <a:t>?rep</a:t>
            </a:r>
            <a:r>
              <a:rPr lang="en-US" altLang="en-US" sz="1800"/>
              <a:t> or </a:t>
            </a:r>
            <a:r>
              <a:rPr lang="en-US" altLang="en-US" sz="1800">
                <a:solidFill>
                  <a:srgbClr val="0000FF"/>
                </a:solidFill>
              </a:rPr>
              <a:t>help(rep)</a:t>
            </a:r>
          </a:p>
          <a:p>
            <a:pPr lvl="1" eaLnBrk="1" hangingPunct="1"/>
            <a:r>
              <a:rPr lang="en-US" altLang="en-US" sz="1800"/>
              <a:t>help.search(“keyword”) or ??keyword</a:t>
            </a:r>
            <a:endParaRPr lang="en-US" altLang="en-US" sz="2000"/>
          </a:p>
          <a:p>
            <a:pPr eaLnBrk="1" hangingPunct="1"/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F417E4A5-3643-49D3-9E15-A8763FF7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F486D-A1F0-48CD-BCBB-2A9260A6312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000"/>
          </a:p>
        </p:txBody>
      </p:sp>
      <p:sp>
        <p:nvSpPr>
          <p:cNvPr id="59397" name="TextBox 4">
            <a:extLst>
              <a:ext uri="{FF2B5EF4-FFF2-40B4-BE49-F238E27FC236}">
                <a16:creationId xmlns:a16="http://schemas.microsoft.com/office/drawing/2014/main" id="{8408F603-78C0-4709-B61E-E6A8BD674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396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Verdana (Body)"/>
                <a:cs typeface="Arial" panose="020B0604020202020204" pitchFamily="34" charset="0"/>
              </a:rPr>
              <a:t>&gt;seq(1,9,by=2)</a:t>
            </a:r>
          </a:p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Verdana (Body)"/>
                <a:cs typeface="Arial" panose="020B0604020202020204" pitchFamily="34" charset="0"/>
              </a:rPr>
              <a:t>&gt;seq(1,9,length=5)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59398" name="TextBox 5">
            <a:extLst>
              <a:ext uri="{FF2B5EF4-FFF2-40B4-BE49-F238E27FC236}">
                <a16:creationId xmlns:a16="http://schemas.microsoft.com/office/drawing/2014/main" id="{929CCC34-18FA-4506-8C2B-04744C79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4403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&gt;c(1:10, 10:1)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&gt;fractions(1/(2:10))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&gt;library(MASS) #to have fractions()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7">
            <a:extLst>
              <a:ext uri="{FF2B5EF4-FFF2-40B4-BE49-F238E27FC236}">
                <a16:creationId xmlns:a16="http://schemas.microsoft.com/office/drawing/2014/main" id="{C8281197-B8E5-43CC-9300-EA85381D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20636F-3DA4-445D-9C25-8E47FB137BCC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0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475FB3A-8B6E-4438-AFE1-AF810ECDD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zh-CN" sz="4000"/>
              <a:t>Matrix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00F2AB-C848-4999-9EB6-5D7386B4E6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sz="2400"/>
              <a:t>There are several ways to make a matrix</a:t>
            </a:r>
          </a:p>
          <a:p>
            <a:pPr eaLnBrk="1" hangingPunct="1"/>
            <a:r>
              <a:rPr lang="en-US" altLang="zh-CN" sz="2400"/>
              <a:t>To make a 2x3 (2 rows, 3 columns) matrix of 0</a:t>
            </a:r>
            <a:r>
              <a:rPr lang="en-US" altLang="zh-CN" sz="2400">
                <a:latin typeface="Tahoma" panose="020B0604030504040204" pitchFamily="34" charset="0"/>
              </a:rPr>
              <a:t>’</a:t>
            </a:r>
            <a:r>
              <a:rPr lang="en-US" altLang="zh-CN" sz="2400"/>
              <a:t>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&gt;mat&lt;-matrix(0,2,3)</a:t>
            </a:r>
          </a:p>
          <a:p>
            <a:pPr eaLnBrk="1" hangingPunct="1"/>
            <a:r>
              <a:rPr lang="en-US" altLang="zh-CN" sz="2400"/>
              <a:t>To make the following matrix: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&gt;mat2&lt;-rbind(c(71,172),c(73,169),c(69,160),c(65,130))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&gt;mat3&lt;-cbind(c(71,73,69,65),c(172,169,160,130))</a:t>
            </a:r>
          </a:p>
          <a:p>
            <a:pPr eaLnBrk="1" hangingPunct="1"/>
            <a:r>
              <a:rPr lang="en-US" altLang="zh-CN" sz="2400"/>
              <a:t>To make the following matrix:</a:t>
            </a:r>
          </a:p>
          <a:p>
            <a:pPr lvl="1" eaLnBrk="1" hangingPunct="1"/>
            <a:r>
              <a:rPr lang="en-US" altLang="zh-CN" sz="2000">
                <a:solidFill>
                  <a:srgbClr val="0000FF"/>
                </a:solidFill>
              </a:rPr>
              <a:t>mat4&lt;-matrix(1:10,2,5, byrow=T)</a:t>
            </a:r>
          </a:p>
        </p:txBody>
      </p:sp>
      <p:graphicFrame>
        <p:nvGraphicFramePr>
          <p:cNvPr id="217136" name="Group 48">
            <a:extLst>
              <a:ext uri="{FF2B5EF4-FFF2-40B4-BE49-F238E27FC236}">
                <a16:creationId xmlns:a16="http://schemas.microsoft.com/office/drawing/2014/main" id="{CA44AF71-F475-4B50-9D4F-72DAC8A44FA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5867400" y="2895600"/>
          <a:ext cx="2362200" cy="1593852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135" name="Group 47">
            <a:extLst>
              <a:ext uri="{FF2B5EF4-FFF2-40B4-BE49-F238E27FC236}">
                <a16:creationId xmlns:a16="http://schemas.microsoft.com/office/drawing/2014/main" id="{2FF50F31-C5B0-43DE-9363-15367317AAB9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248400" y="5638800"/>
          <a:ext cx="2514600" cy="844550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E8418B69-3342-496A-9986-282AF446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D3FDEE-56E4-4B5B-A70F-4A5E06A7C0F1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0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EF8C241-36BF-4119-8CED-4B6CD122E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Accessing data by using indices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C5E988-8901-4C16-80AD-C1BB1D162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Accessing individual observations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&gt;whales[2]</a:t>
            </a:r>
          </a:p>
          <a:p>
            <a:pPr eaLnBrk="1" hangingPunct="1"/>
            <a:r>
              <a:rPr lang="en-US" altLang="zh-CN"/>
              <a:t>Slicing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&gt;whales[2:5]</a:t>
            </a:r>
          </a:p>
          <a:p>
            <a:pPr eaLnBrk="1" hangingPunct="1"/>
            <a:r>
              <a:rPr lang="en-US" altLang="zh-CN"/>
              <a:t>Negative indices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&gt;whales[-1]</a:t>
            </a:r>
          </a:p>
          <a:p>
            <a:pPr eaLnBrk="1" hangingPunct="1"/>
            <a:r>
              <a:rPr lang="en-US" altLang="zh-CN"/>
              <a:t>Logical values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&gt;whales[whales&gt;100]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&gt;which(whales&gt;100)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&gt;which.max(whales)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99134EC2-1702-49AC-9212-F963A06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834F2C-F0BF-410D-93AF-B2AA97CEED4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4D77629-E7D5-41B3-B894-239AECFCB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Indexing of vector/matrix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6E7686F-AF98-4F9B-8327-DC1600A94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x=1:10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60C990-EE62-43ED-9111-C2163EA20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en-US" altLang="zh-CN" sz="2800" kern="0" dirty="0">
                <a:latin typeface="+mn-lt"/>
                <a:ea typeface="+mn-ea"/>
              </a:rPr>
              <a:t>mat=matrix(1:24, </a:t>
            </a:r>
            <a:r>
              <a:rPr lang="en-US" altLang="zh-CN" sz="2800" kern="0" dirty="0" err="1">
                <a:latin typeface="+mn-lt"/>
                <a:ea typeface="+mn-ea"/>
              </a:rPr>
              <a:t>nrow</a:t>
            </a:r>
            <a:r>
              <a:rPr lang="en-US" altLang="zh-CN" sz="2800" kern="0" dirty="0">
                <a:latin typeface="+mn-lt"/>
                <a:ea typeface="+mn-ea"/>
              </a:rPr>
              <a:t>=4)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mat[,2] # 2</a:t>
            </a:r>
            <a:r>
              <a:rPr lang="en-US" altLang="zh-CN" sz="2000" kern="0" baseline="30000" dirty="0">
                <a:solidFill>
                  <a:srgbClr val="0000FF"/>
                </a:solidFill>
                <a:latin typeface="+mn-lt"/>
                <a:ea typeface="+mn-ea"/>
              </a:rPr>
              <a:t>nd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  column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mat[2,] # 2</a:t>
            </a:r>
            <a:r>
              <a:rPr lang="en-US" altLang="zh-CN" sz="2000" kern="0" baseline="30000" dirty="0">
                <a:solidFill>
                  <a:srgbClr val="0000FF"/>
                </a:solidFill>
                <a:latin typeface="+mn-lt"/>
                <a:ea typeface="+mn-ea"/>
              </a:rPr>
              <a:t>nd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  row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</a:rPr>
              <a:t>mat[c(2,4),] # 2</a:t>
            </a:r>
            <a:r>
              <a:rPr lang="en-US" altLang="zh-CN" sz="2000" kern="0" baseline="30000" dirty="0">
                <a:solidFill>
                  <a:srgbClr val="0000FF"/>
                </a:solidFill>
              </a:rPr>
              <a:t>nd</a:t>
            </a:r>
            <a:r>
              <a:rPr lang="en-US" altLang="zh-CN" sz="2000" kern="0" dirty="0">
                <a:solidFill>
                  <a:srgbClr val="0000FF"/>
                </a:solidFill>
              </a:rPr>
              <a:t> and 4</a:t>
            </a:r>
            <a:r>
              <a:rPr lang="en-US" altLang="zh-CN" sz="2000" kern="0" baseline="30000" dirty="0">
                <a:solidFill>
                  <a:srgbClr val="0000FF"/>
                </a:solidFill>
              </a:rPr>
              <a:t>th</a:t>
            </a:r>
            <a:r>
              <a:rPr lang="en-US" altLang="zh-CN" sz="2000" kern="0" dirty="0">
                <a:solidFill>
                  <a:srgbClr val="0000FF"/>
                </a:solidFill>
              </a:rPr>
              <a:t> row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</a:rPr>
              <a:t>mat[1:3,1]   # 1 to 3 element in column 1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00FF"/>
                </a:solidFill>
              </a:rPr>
              <a:t>mat[-c(2,4),] # all but row 2 and 4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altLang="zh-CN" sz="28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altLang="zh-CN" sz="28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pic>
        <p:nvPicPr>
          <p:cNvPr id="65542" name="Picture 8">
            <a:extLst>
              <a:ext uri="{FF2B5EF4-FFF2-40B4-BE49-F238E27FC236}">
                <a16:creationId xmlns:a16="http://schemas.microsoft.com/office/drawing/2014/main" id="{E026E860-D179-45AE-8DBA-4CBE0CE4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40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51333D2-C057-4627-8F11-BB7115087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logical vectors by conditions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3797776-BC9E-4DB3-996E-C84256A8C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operators: &lt;, &lt;=, &gt;, &gt;=, ==, !=</a:t>
            </a:r>
          </a:p>
          <a:p>
            <a:pPr eaLnBrk="1" hangingPunct="1"/>
            <a:r>
              <a:rPr lang="en-US" altLang="en-US"/>
              <a:t>Comparisons</a:t>
            </a:r>
          </a:p>
          <a:p>
            <a:pPr lvl="1" eaLnBrk="1" hangingPunct="1"/>
            <a:r>
              <a:rPr lang="en-US" altLang="en-US"/>
              <a:t>Vectors: AND &amp;; OR | </a:t>
            </a:r>
          </a:p>
          <a:p>
            <a:pPr lvl="1" eaLnBrk="1" hangingPunct="1"/>
            <a:r>
              <a:rPr lang="en-US" altLang="en-US"/>
              <a:t>Longer forms &amp;&amp;, ||: return a single value</a:t>
            </a:r>
          </a:p>
          <a:p>
            <a:pPr lvl="1" eaLnBrk="1" hangingPunct="1"/>
            <a:r>
              <a:rPr lang="en-US" altLang="en-US"/>
              <a:t>all() and any()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 sz="2000"/>
              <a:t>X=1:5</a:t>
            </a:r>
          </a:p>
          <a:p>
            <a:pPr lvl="1" eaLnBrk="1" hangingPunct="1"/>
            <a:r>
              <a:rPr lang="en-US" altLang="en-US" sz="2000"/>
              <a:t>X&lt;5; X&gt;1 </a:t>
            </a:r>
          </a:p>
          <a:p>
            <a:pPr lvl="1" eaLnBrk="1" hangingPunct="1"/>
            <a:r>
              <a:rPr lang="en-US" altLang="en-US" sz="2000"/>
              <a:t>X &gt;1 &amp; X &lt;5; X &gt;1 | X &lt;5;</a:t>
            </a:r>
          </a:p>
          <a:p>
            <a:pPr lvl="1" eaLnBrk="1" hangingPunct="1"/>
            <a:r>
              <a:rPr lang="en-US" altLang="en-US" sz="2000"/>
              <a:t>all(X&lt;5); any(X&gt;1);  all(X&lt;5) &amp;&amp; any(X&gt;1)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%in% </a:t>
            </a:r>
            <a:r>
              <a:rPr lang="en-US" altLang="en-US"/>
              <a:t>operator: x %in% c(2,4)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E80E4C8-8266-4474-92BF-7A4CEDD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1DC1B-131E-46A0-BAE5-538E9C8D4159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BA5F13C-2626-4238-95E2-B8F5063D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0A301-BE86-446C-B2A5-C30AEDEAFCE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6625335-C092-42C0-9763-205723FD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Missing values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7A95C6A-66A0-47FB-A45C-53A8D7C1A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 codes missing values as NA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is.na(x)</a:t>
            </a:r>
            <a:r>
              <a:rPr lang="en-US" altLang="zh-CN"/>
              <a:t> is a logical function that assigns a T to all values that are NA and F otherwise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&gt;x[is.na(x)]&lt;-0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&gt;mean(x, na.rm=TRUE)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BD24AE39-F275-458B-9CC4-AA71A72A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17DD29-5B6E-43F8-849F-BA193AEA72E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0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E110325-F143-4853-B35F-4E373D0C2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Reading in other sources of data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29963D9-9E08-4D24-B291-95FF9F455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CN"/>
              <a:t>Use R’s built-in libraries and data sets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&gt;range(lynx) #lynx is a built-in dataset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&gt;library(MASS) # load a library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&gt;data(survey)  # load a dataset in the library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&gt;data(survey, package="MASS")#load just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&gt;head(survey)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&gt;tail(survey)</a:t>
            </a:r>
          </a:p>
          <a:p>
            <a:pPr eaLnBrk="1" hangingPunct="1"/>
            <a:r>
              <a:rPr lang="en-US" altLang="zh-CN"/>
              <a:t>Copy and paste by scan()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&gt;whales=scan()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1: 74 122 235 111 292 111 211 133 156 79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11: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Read 10 items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D3300DA-2822-4B27-A74A-E5E306F6A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formatted data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C79CC2E5-9B98-4FD2-A1A0-20318CE2C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/>
            <a:r>
              <a:rPr lang="en-US" altLang="en-US" sz="1800"/>
              <a:t>Read data from formatted data files, e.g. a file of numbers from a single file, a table of numbers separated by space, comma, tab etc, with or without header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&gt;whale=scan(file=</a:t>
            </a:r>
            <a:r>
              <a:rPr lang="en-US" altLang="zh-CN" sz="1600"/>
              <a:t>"</a:t>
            </a:r>
            <a:r>
              <a:rPr lang="en-US" altLang="en-US" sz="1600"/>
              <a:t>whale.txt</a:t>
            </a:r>
            <a:r>
              <a:rPr lang="en-US" altLang="zh-CN" sz="1600"/>
              <a:t>"</a:t>
            </a:r>
            <a:r>
              <a:rPr lang="en-US" altLang="en-US" sz="160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“whale.txt”: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74 122 235 111 292 111 211 133 156 79</a:t>
            </a:r>
            <a:endParaRPr lang="en-US" altLang="en-US" sz="16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&gt;whale=read.table(file=</a:t>
            </a:r>
            <a:r>
              <a:rPr lang="en-US" altLang="zh-CN" sz="1600"/>
              <a:t>"</a:t>
            </a:r>
            <a:r>
              <a:rPr lang="en-US" altLang="en-US" sz="1600"/>
              <a:t>whale.txt</a:t>
            </a:r>
            <a:r>
              <a:rPr lang="en-US" altLang="zh-CN" sz="1600"/>
              <a:t>"</a:t>
            </a:r>
            <a:r>
              <a:rPr lang="en-US" altLang="en-US" sz="1600"/>
              <a:t>, header=TRUE)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“whale.txt”: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      texas florida</a:t>
            </a:r>
          </a:p>
          <a:p>
            <a:pPr lvl="1" eaLnBrk="1" hangingPunct="1">
              <a:buFont typeface="Wingdings" panose="05000000000000000000" pitchFamily="2" charset="2"/>
              <a:buAutoNum type="arabicPlain"/>
            </a:pPr>
            <a:r>
              <a:rPr lang="en-US" altLang="en-US" sz="1600"/>
              <a:t>74      89</a:t>
            </a:r>
          </a:p>
          <a:p>
            <a:pPr lvl="1" eaLnBrk="1" hangingPunct="1">
              <a:buFont typeface="Wingdings" panose="05000000000000000000" pitchFamily="2" charset="2"/>
              <a:buAutoNum type="arabicPlain"/>
            </a:pPr>
            <a:r>
              <a:rPr lang="en-US" altLang="en-US" sz="1600"/>
              <a:t>122    254</a:t>
            </a:r>
          </a:p>
          <a:p>
            <a:pPr lvl="1" eaLnBrk="1" hangingPunct="1">
              <a:buFont typeface="Wingdings" panose="05000000000000000000" pitchFamily="2" charset="2"/>
              <a:buAutoNum type="arabicPlain"/>
            </a:pPr>
            <a:r>
              <a:rPr lang="en-US" altLang="en-US" sz="1600"/>
              <a:t>….      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&gt;read.table(file=file.choose()) # specify the 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&gt;read.table(file="http://statweb.stanford.edu/~rag/stat141/exs/whale.txt",header=T)    # read from internet</a:t>
            </a:r>
            <a:r>
              <a:rPr lang="en-US" altLang="en-US"/>
              <a:t>     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7795F6D-1C02-49E8-A534-CF0CC598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88AF3-EB7A-4BFB-AA4B-B053F9FDB2F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386ACEA4-589E-4FEB-AF03-061C8F7B1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frame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E801F11-0EA8-4BE7-877F-4AEE166DC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A “data matrix” or a “data set”</a:t>
            </a:r>
          </a:p>
          <a:p>
            <a:pPr lvl="1" eaLnBrk="1" hangingPunct="1"/>
            <a:r>
              <a:rPr lang="en-US" altLang="zh-CN" sz="1800"/>
              <a:t>it likes a matrix (rectangular grid)</a:t>
            </a:r>
          </a:p>
          <a:p>
            <a:pPr lvl="1" eaLnBrk="1" hangingPunct="1"/>
            <a:r>
              <a:rPr lang="en-US" altLang="zh-CN" sz="1800"/>
              <a:t>But unlike matrix, different columns can be of different types</a:t>
            </a:r>
          </a:p>
          <a:p>
            <a:pPr lvl="1" eaLnBrk="1" hangingPunct="1"/>
            <a:r>
              <a:rPr lang="en-US" altLang="zh-CN" sz="1800"/>
              <a:t>Row names have to be unique</a:t>
            </a:r>
          </a:p>
          <a:p>
            <a:pPr eaLnBrk="1" hangingPunct="1"/>
            <a:r>
              <a:rPr lang="en-US" altLang="zh-CN" sz="2000"/>
              <a:t>&gt;alphabet&lt;-</a:t>
            </a:r>
            <a:r>
              <a:rPr lang="en-US" altLang="zh-CN" sz="2000">
                <a:solidFill>
                  <a:srgbClr val="0000FF"/>
                </a:solidFill>
              </a:rPr>
              <a:t>data.frame</a:t>
            </a:r>
            <a:r>
              <a:rPr lang="en-US" altLang="zh-CN" sz="2000"/>
              <a:t>(index=1:26, symbol=LETTERS)</a:t>
            </a:r>
          </a:p>
          <a:p>
            <a:pPr eaLnBrk="1" hangingPunct="1"/>
            <a:r>
              <a:rPr lang="en-US" altLang="zh-CN" sz="2000"/>
              <a:t>read.table() stores data in a </a:t>
            </a:r>
            <a:r>
              <a:rPr lang="en-US" altLang="zh-CN" sz="2000" i="1"/>
              <a:t>data frame</a:t>
            </a:r>
            <a:endParaRPr lang="en-US" altLang="zh-CN" sz="2000"/>
          </a:p>
          <a:p>
            <a:pPr eaLnBrk="1" hangingPunct="1"/>
            <a:r>
              <a:rPr lang="en-US" altLang="zh-CN" sz="2000"/>
              <a:t>Access var in a dataset: $, attach(), with()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&gt;library(ISwR)  #load the package that provides thuesen data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&gt;data(thuesen)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&gt;names(thuesen)  #variable names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 blood.glucose # not visible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&gt;length(thuesen</a:t>
            </a:r>
            <a:r>
              <a:rPr lang="en-US" altLang="zh-CN" sz="1800">
                <a:solidFill>
                  <a:srgbClr val="0000FF"/>
                </a:solidFill>
              </a:rPr>
              <a:t>$</a:t>
            </a:r>
            <a:r>
              <a:rPr lang="en-US" altLang="zh-CN" sz="1800"/>
              <a:t>blood.glucose)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&gt;</a:t>
            </a:r>
            <a:r>
              <a:rPr lang="en-US" altLang="zh-CN" sz="1800">
                <a:solidFill>
                  <a:srgbClr val="0000FF"/>
                </a:solidFill>
              </a:rPr>
              <a:t>with</a:t>
            </a:r>
            <a:r>
              <a:rPr lang="en-US" altLang="zh-CN" sz="1800"/>
              <a:t>(thuesen, range(blood.glucose))</a:t>
            </a:r>
            <a:endParaRPr lang="en-US" altLang="zh-CN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6A62C42-3501-4BF2-BCA0-29FFB11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F2723-3C5E-461A-B821-20875A18C99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000"/>
          </a:p>
        </p:txBody>
      </p:sp>
      <p:sp>
        <p:nvSpPr>
          <p:cNvPr id="75781" name="TextBox 5">
            <a:extLst>
              <a:ext uri="{FF2B5EF4-FFF2-40B4-BE49-F238E27FC236}">
                <a16:creationId xmlns:a16="http://schemas.microsoft.com/office/drawing/2014/main" id="{9588E4A4-5267-4CEE-B29D-B6E23920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72000"/>
            <a:ext cx="3290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attach</a:t>
            </a:r>
            <a:r>
              <a:rPr lang="en-US" altLang="zh-CN" sz="1800">
                <a:cs typeface="Arial" panose="020B0604020202020204" pitchFamily="34" charset="0"/>
              </a:rPr>
              <a:t>(thuesen)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&gt;range(blood.glucose)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cs typeface="Arial" panose="020B0604020202020204" pitchFamily="34" charset="0"/>
              </a:rPr>
              <a:t>&gt;</a:t>
            </a:r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detach</a:t>
            </a:r>
            <a:r>
              <a:rPr lang="en-US" altLang="zh-CN" sz="1800">
                <a:cs typeface="Arial" panose="020B0604020202020204" pitchFamily="34" charset="0"/>
              </a:rPr>
              <a:t>(thuesen)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B3D64AE-80BD-4413-92A9-5F7F977AE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data frame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3501B303-1302-42D1-8A0E-EC2A0D781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Indexing of data frames is the same as that of vector and matrix </a:t>
            </a:r>
            <a:r>
              <a:rPr lang="en-US" altLang="en-US" sz="2400">
                <a:solidFill>
                  <a:srgbClr val="0000FF"/>
                </a:solidFill>
              </a:rPr>
              <a:t>&gt;energy[energy$stature==</a:t>
            </a:r>
            <a:r>
              <a:rPr lang="en-US" altLang="zh-CN" sz="2400">
                <a:solidFill>
                  <a:srgbClr val="0000FF"/>
                </a:solidFill>
              </a:rPr>
              <a:t> "</a:t>
            </a:r>
            <a:r>
              <a:rPr lang="en-US" altLang="en-US" sz="2400">
                <a:solidFill>
                  <a:srgbClr val="0000FF"/>
                </a:solidFill>
              </a:rPr>
              <a:t>lean</a:t>
            </a:r>
            <a:r>
              <a:rPr lang="en-US" altLang="zh-CN" sz="2400">
                <a:solidFill>
                  <a:srgbClr val="0000FF"/>
                </a:solidFill>
              </a:rPr>
              <a:t>"</a:t>
            </a:r>
            <a:r>
              <a:rPr lang="en-US" altLang="en-US" sz="2400">
                <a:solidFill>
                  <a:srgbClr val="0000FF"/>
                </a:solidFill>
              </a:rPr>
              <a:t>,]</a:t>
            </a:r>
            <a:endParaRPr lang="en-US" altLang="en-US">
              <a:solidFill>
                <a:srgbClr val="0000FF"/>
              </a:solidFill>
            </a:endParaRPr>
          </a:p>
          <a:p>
            <a:r>
              <a:rPr lang="en-US" altLang="en-US"/>
              <a:t>Sorting rows by order()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&gt;energy[order(energy$expend),]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&gt;energy[with(energy, order(stature, expend)),]</a:t>
            </a:r>
          </a:p>
          <a:p>
            <a:r>
              <a:rPr lang="en-US" altLang="en-US"/>
              <a:t>Selecting subsets of data by subset()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&gt;subset(energy, stature=="lean" &amp; expend&gt;8)</a:t>
            </a:r>
          </a:p>
          <a:p>
            <a:r>
              <a:rPr lang="en-US" altLang="en-US"/>
              <a:t>Splitting data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&gt;split(energy$expend, energy$stature)</a:t>
            </a: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35CB8117-1096-4594-B0BB-7AD793E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A0301-B058-47C8-A946-7395816A1F2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6F5DBC4-25DB-464C-98CF-9DC532760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Course websites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6AB5CB6-D284-48CA-96DA-70B570D3E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hlinkClick r:id="rId3"/>
              </a:rPr>
              <a:t>http://web.njit.edu/~zhiwei/CS636/</a:t>
            </a:r>
            <a:endParaRPr lang="en-GB" altLang="en-US" dirty="0"/>
          </a:p>
          <a:p>
            <a:endParaRPr lang="en-GB" altLang="en-US" dirty="0"/>
          </a:p>
          <a:p>
            <a:r>
              <a:rPr lang="en-US" altLang="en-US" dirty="0">
                <a:hlinkClick r:id="rId4"/>
              </a:rPr>
              <a:t>http://canvas.njit.edu/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2C659E48-2493-4A92-980A-53DD6D861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D28ADBEA-8D3A-4D25-99E1-5FA029E23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larger composite object for combining a collection of objects</a:t>
            </a:r>
          </a:p>
          <a:p>
            <a:pPr lvl="1"/>
            <a:r>
              <a:rPr lang="en-US" altLang="en-US"/>
              <a:t>Different from data frame, each object can be of different length, in additional to being of different types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&gt;a=list(whales=c(74,122,235,111,292,111,211,133,16,79),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simpsons=c("Homer", "Marge", "Bart", "Lisa", "Maggie"))</a:t>
            </a:r>
            <a:endParaRPr lang="en-US" altLang="zh-CN" sz="2000">
              <a:solidFill>
                <a:srgbClr val="0000FF"/>
              </a:solidFill>
            </a:endParaRPr>
          </a:p>
          <a:p>
            <a:pPr lvl="1"/>
            <a:r>
              <a:rPr lang="en-US" altLang="en-US"/>
              <a:t>Access by </a:t>
            </a:r>
            <a:r>
              <a:rPr lang="en-US" altLang="en-US">
                <a:solidFill>
                  <a:srgbClr val="0000FF"/>
                </a:solidFill>
              </a:rPr>
              <a:t>$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[[]]</a:t>
            </a:r>
            <a:r>
              <a:rPr lang="en-US" altLang="en-US"/>
              <a:t>: a$simpsons or a[[2]]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D771E338-0940-408F-8751-99A8EDBC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478AA3-6469-4DC9-B75F-AD0BC6B90354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7339E9A-31DC-4FD9-990E-9AE38E529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Manage the work environment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0AA1F47D-01F6-477B-9129-88AF6C4DB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What if there are more variables defined than can be remembered?</a:t>
            </a:r>
          </a:p>
          <a:p>
            <a:pPr eaLnBrk="1" hangingPunct="1"/>
            <a:r>
              <a:rPr lang="en-US" altLang="en-US" sz="2400"/>
              <a:t>ls() list all the objects(var, fun, etc) in a given environment</a:t>
            </a:r>
          </a:p>
          <a:p>
            <a:pPr eaLnBrk="1" hangingPunct="1"/>
            <a:r>
              <a:rPr lang="en-US" altLang="en-US" sz="2400"/>
              <a:t>rm(a, b): delete variables a and b</a:t>
            </a:r>
          </a:p>
          <a:p>
            <a:pPr lvl="1" eaLnBrk="1" hangingPunct="1"/>
            <a:r>
              <a:rPr lang="en-US" altLang="en-US" sz="2000"/>
              <a:t>rm(list=ls()) will ?</a:t>
            </a:r>
          </a:p>
          <a:p>
            <a:pPr eaLnBrk="1" hangingPunct="1"/>
            <a:r>
              <a:rPr lang="en-US" altLang="en-US" sz="2400"/>
              <a:t>Get and set working directory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&gt;getwd()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&gt;setwd(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working/directory/path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Save and load working environment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&gt;save.image(file=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filename.RData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&gt;load(file=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filename.RData</a:t>
            </a:r>
            <a:r>
              <a:rPr lang="en-US" altLang="zh-CN" sz="2000">
                <a:solidFill>
                  <a:srgbClr val="0000FF"/>
                </a:solidFill>
              </a:rPr>
              <a:t>"</a:t>
            </a:r>
            <a:r>
              <a:rPr lang="en-US" altLang="en-US" sz="200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D8CDDA81-B3E5-4847-8382-F5EB378B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AB794F-8448-4919-BF95-983330B6E676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C213A92F-4B17-42AD-B188-1C52D58D3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scripting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8260FCC2-3F57-4AC2-BDDF-92252C62C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Edit your commands using your favorite text editors</a:t>
            </a:r>
          </a:p>
          <a:p>
            <a:r>
              <a:rPr lang="en-US" altLang="zh-CN"/>
              <a:t>How to run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Inside R: &gt;</a:t>
            </a:r>
            <a:r>
              <a:rPr lang="en-US" altLang="zh-CN">
                <a:solidFill>
                  <a:srgbClr val="0000FF"/>
                </a:solidFill>
              </a:rPr>
              <a:t>source</a:t>
            </a:r>
            <a:r>
              <a:rPr lang="en-US" altLang="zh-CN"/>
              <a:t>(filename)</a:t>
            </a:r>
          </a:p>
          <a:p>
            <a:pPr lvl="1"/>
            <a:r>
              <a:rPr lang="en-US" altLang="zh-CN"/>
              <a:t>Takes the input and runs them</a:t>
            </a:r>
          </a:p>
          <a:p>
            <a:pPr lvl="1"/>
            <a:r>
              <a:rPr lang="en-US" altLang="zh-CN"/>
              <a:t>Do syntax-check before anything is executed</a:t>
            </a:r>
          </a:p>
          <a:p>
            <a:pPr lvl="1"/>
            <a:r>
              <a:rPr lang="en-US" altLang="zh-CN"/>
              <a:t>Set echo=T to print executed commands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OR copy &amp; paste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Outside R: </a:t>
            </a:r>
            <a:r>
              <a:rPr lang="en-US" altLang="en-US">
                <a:solidFill>
                  <a:srgbClr val="0000FF"/>
                </a:solidFill>
              </a:rPr>
              <a:t>R CMD BATCH </a:t>
            </a:r>
            <a:r>
              <a:rPr lang="en-US" altLang="en-US"/>
              <a:t>filename</a:t>
            </a: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DE293AE0-E7EF-45E7-B315-AB361DD1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E0A9D-E7E3-43C7-8109-8B52350130CA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A29C93E2-21C2-45EC-B272-38D4E6E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63A359-B793-4B70-9D9A-2DC4EBA59DA3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0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008CD94-F965-44F7-A526-B552F7182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install packages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307FB36-B41E-4B47-9C01-70018B05E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To install CRAN packages, execute from the R console the following command: 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(1)&gt; </a:t>
            </a:r>
            <a:r>
              <a:rPr lang="en-US" altLang="zh-CN" sz="1600"/>
              <a:t>install.packages("UsingR", lib="/afs/cad.njit.edu/u/z/h/zhiwei/R_library")</a:t>
            </a:r>
            <a:endParaRPr lang="en-US" altLang="zh-CN" sz="2000"/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(2</a:t>
            </a:r>
            <a:r>
              <a:rPr lang="en-US" altLang="zh-CN" sz="1600"/>
              <a:t>)</a:t>
            </a:r>
            <a:r>
              <a:rPr lang="en-US" altLang="zh-CN" sz="1600">
                <a:solidFill>
                  <a:srgbClr val="0000FF"/>
                </a:solidFill>
              </a:rPr>
              <a:t>&gt; source("http://bioconductor.org/biocLite.R")</a:t>
            </a:r>
            <a:endParaRPr lang="en-US" altLang="zh-CN" sz="2000">
              <a:solidFill>
                <a:srgbClr val="0000FF"/>
              </a:solidFill>
            </a:endParaRP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     &gt; biocLite(c("UsingR"), lib="/afs/cad.njit.edu/u/z/h/zhiwei/R_library")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OR download the package and install it directly</a:t>
            </a:r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  <a:r>
              <a:rPr lang="en-US" altLang="zh-CN" sz="1400"/>
              <a:t>R CMD INTALL aPackage_0.1.tar.gz –l /afs/cad.njit.edu/u/z/h/zhiwei/R_library</a:t>
            </a:r>
            <a:endParaRPr lang="en-US" altLang="zh-CN" sz="2000"/>
          </a:p>
          <a:p>
            <a:pPr marL="342900" lvl="1" indent="-342900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r>
              <a:rPr lang="en-US" altLang="zh-CN" sz="2400"/>
              <a:t>Load a library</a:t>
            </a: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zh-CN" sz="1600"/>
              <a:t>&gt;library("ISwR",lib="/afs/cad.njit.edu/u/z/h/zhiwei/R_library")</a:t>
            </a:r>
          </a:p>
          <a:p>
            <a:pPr marL="342900" lvl="1" indent="-342900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&gt;.libPaths(c("/afs/cad.njit.edu/u/z/h/zhiwei/R_library",.libPaths()))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&gt;library("UsingR")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EAED0681-D949-4401-B8BC-50CA2B8B8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Windows: Set repositories 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200E0F3E-EE6F-4189-BF7A-195A9D317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000"/>
              <a:t>Make sure you include necessary repositories (you may simply select all of them)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85BE021D-C170-4C70-953E-A14B4075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35D0D-35DA-4136-A866-C084F52C896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000"/>
          </a:p>
        </p:txBody>
      </p:sp>
      <p:pic>
        <p:nvPicPr>
          <p:cNvPr id="88069" name="Picture 2">
            <a:extLst>
              <a:ext uri="{FF2B5EF4-FFF2-40B4-BE49-F238E27FC236}">
                <a16:creationId xmlns:a16="http://schemas.microsoft.com/office/drawing/2014/main" id="{4847A8EE-6AF8-4A35-9BA3-70972F65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54102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7CA2B19F-F4E2-45F7-935D-724FFB7E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400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5E1EEBD-AE40-4993-95D3-5C36F839D979}"/>
              </a:ext>
            </a:extLst>
          </p:cNvPr>
          <p:cNvSpPr/>
          <p:nvPr/>
        </p:nvSpPr>
        <p:spPr>
          <a:xfrm>
            <a:off x="4724400" y="2219325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56354311-BECE-48E4-AEB0-4F75D3D50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Windows: Set CRAN mirror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CAF99F91-3254-4494-8CA2-FA56FBC9E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1800"/>
              <a:t>You can choose anyone but physically close ones are preferred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587DF2F-4B2E-4D43-B029-3427F5E5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98BCE-4A47-4559-A00A-82DFA5A12CDF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000"/>
          </a:p>
        </p:txBody>
      </p:sp>
      <p:pic>
        <p:nvPicPr>
          <p:cNvPr id="90117" name="Picture 2">
            <a:extLst>
              <a:ext uri="{FF2B5EF4-FFF2-40B4-BE49-F238E27FC236}">
                <a16:creationId xmlns:a16="http://schemas.microsoft.com/office/drawing/2014/main" id="{F1BF37E4-967E-42D4-A975-16F59020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24000"/>
            <a:ext cx="5267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>
            <a:extLst>
              <a:ext uri="{FF2B5EF4-FFF2-40B4-BE49-F238E27FC236}">
                <a16:creationId xmlns:a16="http://schemas.microsoft.com/office/drawing/2014/main" id="{F7115AF3-0F7E-451A-B83E-362CE202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39223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F703D45-14FE-4217-9220-EE4CD1B9A0EF}"/>
              </a:ext>
            </a:extLst>
          </p:cNvPr>
          <p:cNvSpPr/>
          <p:nvPr/>
        </p:nvSpPr>
        <p:spPr>
          <a:xfrm>
            <a:off x="5661025" y="224790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A13D3FCD-F798-4060-9574-CE69D028D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Windows: install packages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9A6FB85F-4A74-4692-B264-A71B317CD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2D22DA70-85B1-46A3-B007-2C579B4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EB2838-2457-4E6C-AA0E-9511DD73698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000"/>
          </a:p>
        </p:txBody>
      </p:sp>
      <p:pic>
        <p:nvPicPr>
          <p:cNvPr id="92165" name="Picture 2">
            <a:extLst>
              <a:ext uri="{FF2B5EF4-FFF2-40B4-BE49-F238E27FC236}">
                <a16:creationId xmlns:a16="http://schemas.microsoft.com/office/drawing/2014/main" id="{D932563D-448A-48CE-B98E-2CD39DD8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76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>
            <a:extLst>
              <a:ext uri="{FF2B5EF4-FFF2-40B4-BE49-F238E27FC236}">
                <a16:creationId xmlns:a16="http://schemas.microsoft.com/office/drawing/2014/main" id="{223C1B77-741A-4F3E-9390-BE62B43D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1524000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082E32F-535B-47FB-9502-6A9D1F39D443}"/>
              </a:ext>
            </a:extLst>
          </p:cNvPr>
          <p:cNvSpPr/>
          <p:nvPr/>
        </p:nvSpPr>
        <p:spPr>
          <a:xfrm>
            <a:off x="5251450" y="25146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3E1B844A-9A65-472D-921A-023E7054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C5A606-9416-4AA6-A76B-A175DD68B3BB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0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77CCB2A-1464-4B04-9682-6D847E7FB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Additional references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B85D6B2-F766-4847-A6DC-03361BDBE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Beginners should print out the </a:t>
            </a:r>
            <a:r>
              <a:rPr lang="en-US" altLang="en-US" sz="2000">
                <a:hlinkClick r:id="rId3"/>
              </a:rPr>
              <a:t>R Reference Card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http://cran.r-project.org/doc/contrib/Short-refcard.pdf</a:t>
            </a:r>
          </a:p>
          <a:p>
            <a:r>
              <a:rPr lang="en-US" altLang="en-US" sz="2000">
                <a:hlinkClick r:id="rId4"/>
              </a:rPr>
              <a:t>The R-FAQ</a:t>
            </a:r>
            <a:r>
              <a:rPr lang="en-US" altLang="en-US" sz="2000"/>
              <a:t> (Frequently Asked Questions on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http://cran.r-project.org/doc/FAQ/R-FAQ.html</a:t>
            </a:r>
          </a:p>
          <a:p>
            <a:r>
              <a:rPr lang="en-US" altLang="en-US" sz="2000"/>
              <a:t>A rather terse </a:t>
            </a:r>
            <a:r>
              <a:rPr lang="en-US" altLang="en-US" sz="2000">
                <a:hlinkClick r:id="rId5"/>
              </a:rPr>
              <a:t>introduction to R</a:t>
            </a:r>
            <a:r>
              <a:rPr lang="en-US" altLang="en-US" sz="2000"/>
              <a:t> online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http://cran.r-project.org/doc/manuals/R-intro.html</a:t>
            </a:r>
          </a:p>
          <a:p>
            <a:r>
              <a:rPr lang="en-US" altLang="en-US" sz="2000">
                <a:hlinkClick r:id="rId6"/>
              </a:rPr>
              <a:t>Bioconductor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http://www.bioconductor.org/</a:t>
            </a:r>
          </a:p>
          <a:p>
            <a:r>
              <a:rPr lang="en-US" altLang="en-US" sz="2000"/>
              <a:t>A useful online manual for R &amp; Bioconductor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http://manuals.bioinformatics.ucr.edu/home/R_BioCondManual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45FF32E1-7246-4AE3-AE56-53786AD8D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Lab Ex.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DE875C72-50C9-4A20-AFEE-BCE73BE80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Lab 1</a:t>
            </a:r>
          </a:p>
          <a:p>
            <a:pPr lvl="1"/>
            <a:r>
              <a:rPr lang="en-US" altLang="en-US" sz="2000"/>
              <a:t>Install UsingR and ISwR packages to your own directory</a:t>
            </a:r>
          </a:p>
          <a:p>
            <a:pPr lvl="1"/>
            <a:r>
              <a:rPr lang="en-US" altLang="en-US" sz="2000"/>
              <a:t>Using </a:t>
            </a:r>
            <a:r>
              <a:rPr lang="en-US" altLang="en-US" sz="2000" b="1"/>
              <a:t>R</a:t>
            </a:r>
            <a:r>
              <a:rPr lang="en-US" altLang="en-US" sz="2000"/>
              <a:t> for Introductory Statistics, Page 18: 1.1-1.12</a:t>
            </a:r>
          </a:p>
          <a:p>
            <a:pPr lvl="1"/>
            <a:r>
              <a:rPr lang="en-US" altLang="en-US" sz="2000"/>
              <a:t>1.18, 1.19</a:t>
            </a:r>
          </a:p>
          <a:p>
            <a:pPr marL="742950" lvl="2" indent="-342900">
              <a:buClr>
                <a:schemeClr val="bg2"/>
              </a:buClr>
            </a:pPr>
            <a:endParaRPr lang="en-US" altLang="en-US"/>
          </a:p>
          <a:p>
            <a:endParaRPr lang="en-US" altLang="en-US" sz="2400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188CF712-0754-4FE4-BCD7-89CFB491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4BDAC3-D2B3-42EA-9288-9755ACA22B31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10AF62BA-3EF6-4B8F-8AE5-0BE1AB9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35928-C99A-4386-979E-D01F962EC8F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0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A508290-31FD-4AF0-9C0B-AECF35D15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Acknowledgments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08B065-22FE-4799-997A-0A65D1546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Jeff Solka: for some of the slides adapted or modified from his lecture slides at George Mason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Brian Healy:</a:t>
            </a:r>
            <a:r>
              <a:rPr lang="en-US" altLang="zh-CN" sz="2000" b="1"/>
              <a:t> </a:t>
            </a:r>
            <a:r>
              <a:rPr lang="en-US" altLang="zh-CN" sz="2000"/>
              <a:t>for some of the slides adapted or modified from his lecture slides at Harvard University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F1D349-88AE-43DF-8DF7-50F4AF9B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Requirements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342E88B-E932-488F-93AC-E299CA280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zh-CN" sz="2400" dirty="0"/>
              <a:t>Homework &amp; computing lab exercise (5%)</a:t>
            </a:r>
          </a:p>
          <a:p>
            <a:pPr eaLnBrk="1" hangingPunct="1">
              <a:defRPr/>
            </a:pPr>
            <a:r>
              <a:rPr lang="en-GB" altLang="zh-CN" sz="2400" dirty="0"/>
              <a:t>Quiz (20%)</a:t>
            </a:r>
          </a:p>
          <a:p>
            <a:pPr eaLnBrk="1" hangingPunct="1">
              <a:defRPr/>
            </a:pPr>
            <a:r>
              <a:rPr lang="en-GB" altLang="zh-CN" sz="2400" dirty="0"/>
              <a:t>Term Project (10%)</a:t>
            </a:r>
          </a:p>
          <a:p>
            <a:pPr eaLnBrk="1" hangingPunct="1">
              <a:defRPr/>
            </a:pPr>
            <a:r>
              <a:rPr lang="en-GB" altLang="zh-CN" sz="2400" dirty="0"/>
              <a:t>Midterm (25%)</a:t>
            </a:r>
          </a:p>
          <a:p>
            <a:pPr eaLnBrk="1" hangingPunct="1">
              <a:defRPr/>
            </a:pPr>
            <a:r>
              <a:rPr lang="en-GB" altLang="zh-CN" sz="2400" dirty="0"/>
              <a:t>Final (40%)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A:   90% or above;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B+: [83% - 90%);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B:   [75% - 83%);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C+: [67% - 75%);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C:   [60% - 67%);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600" dirty="0"/>
              <a:t>F:    Below 60%.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7543F0C-7A9D-491C-9D91-11C2951C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Next week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1887512-9D25-4A0A-A8C1-12668C93F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Data In and Out of R</a:t>
            </a:r>
          </a:p>
          <a:p>
            <a:pPr lvl="1" eaLnBrk="1" hangingPunct="1"/>
            <a:r>
              <a:rPr lang="en-US" altLang="zh-CN"/>
              <a:t>Homework 1 due</a:t>
            </a:r>
          </a:p>
          <a:p>
            <a:pPr lvl="1" eaLnBrk="1" hangingPunct="1"/>
            <a:r>
              <a:rPr lang="en-US" altLang="zh-CN"/>
              <a:t>First Quiz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3FAE440-5813-431B-BFA5-521C31C9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Homework (2 %)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E2DDBE-649F-4DC2-ACA4-803483B8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 assignments</a:t>
            </a:r>
          </a:p>
          <a:p>
            <a:pPr lvl="1" eaLnBrk="1" hangingPunct="1"/>
            <a:r>
              <a:rPr lang="en-US" altLang="zh-CN" sz="2000"/>
              <a:t>Try to do it independently, discussions allowed, but </a:t>
            </a:r>
            <a:r>
              <a:rPr lang="en-US" altLang="zh-CN" sz="2000">
                <a:solidFill>
                  <a:srgbClr val="FF0000"/>
                </a:solidFill>
              </a:rPr>
              <a:t>copying is forbidden</a:t>
            </a:r>
            <a:r>
              <a:rPr lang="en-US" altLang="zh-CN" sz="2000"/>
              <a:t>. </a:t>
            </a:r>
          </a:p>
          <a:p>
            <a:pPr eaLnBrk="1" hangingPunct="1"/>
            <a:r>
              <a:rPr lang="en-US" altLang="zh-CN"/>
              <a:t>Homework Grading Policy</a:t>
            </a:r>
          </a:p>
          <a:p>
            <a:pPr lvl="1" eaLnBrk="1" hangingPunct="1"/>
            <a:r>
              <a:rPr lang="en-US" altLang="zh-CN" sz="2000"/>
              <a:t>Your homework: may have several homework assignments, but pick only one (the worst one) to grade. Namely, if you miss one assignment, you get 0.</a:t>
            </a:r>
          </a:p>
          <a:p>
            <a:pPr eaLnBrk="1" hangingPunct="1"/>
            <a:r>
              <a:rPr lang="en-US" altLang="zh-CN"/>
              <a:t>Late homework policy</a:t>
            </a:r>
          </a:p>
          <a:p>
            <a:pPr lvl="1" eaLnBrk="1" hangingPunct="1"/>
            <a:r>
              <a:rPr lang="en-US" altLang="zh-CN" sz="2000"/>
              <a:t>25% penalization per late day; </a:t>
            </a:r>
          </a:p>
          <a:p>
            <a:pPr lvl="1" eaLnBrk="1" hangingPunct="1"/>
            <a:r>
              <a:rPr lang="en-US" altLang="zh-CN" sz="2000"/>
              <a:t>Not accepted more than 3 days 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1A41AC-FF2F-4123-86CE-DFEB05203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Lab exercise (3 %)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3FF0E10-26E9-4369-A592-A79836232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Have a lab session every week</a:t>
            </a:r>
          </a:p>
          <a:p>
            <a:pPr eaLnBrk="1" hangingPunct="1"/>
            <a:r>
              <a:rPr lang="en-US" altLang="zh-CN"/>
              <a:t>Lab exercises</a:t>
            </a:r>
          </a:p>
          <a:p>
            <a:pPr lvl="1" eaLnBrk="1" hangingPunct="1"/>
            <a:r>
              <a:rPr lang="en-US" altLang="zh-CN" sz="2000"/>
              <a:t>Focus on R computing exercises</a:t>
            </a:r>
          </a:p>
          <a:p>
            <a:pPr lvl="1" eaLnBrk="1" hangingPunct="1"/>
            <a:r>
              <a:rPr lang="en-US" altLang="zh-CN" sz="2000"/>
              <a:t>3 students a group</a:t>
            </a:r>
          </a:p>
          <a:p>
            <a:pPr lvl="1" eaLnBrk="1" hangingPunct="1"/>
            <a:r>
              <a:rPr lang="en-US" altLang="zh-CN" sz="2000"/>
              <a:t>Graded as a group: team work is important!</a:t>
            </a:r>
          </a:p>
          <a:p>
            <a:pPr lvl="1" eaLnBrk="1" hangingPunct="1"/>
            <a:r>
              <a:rPr lang="en-US" altLang="zh-CN" sz="2000"/>
              <a:t>1~3 groups will be selected for test by the end of lab session.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9E033EC-77C7-4809-AAE5-0118336F3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Term Projects (10%)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21108EB-42E9-4707-BA87-0A069296D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Project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Scrape data from web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Project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Kaggle</a:t>
            </a:r>
            <a:r>
              <a:rPr lang="en-US" altLang="zh-CN" dirty="0"/>
              <a:t> competition </a:t>
            </a:r>
            <a:r>
              <a:rPr lang="en-US" altLang="zh-CN" dirty="0">
                <a:hlinkClick r:id="rId3"/>
              </a:rPr>
              <a:t>https://www.kaggle.com/competitions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Submit a report to summarize what you have done and results you obtained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1~5 students a group.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Present results to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More details to be announced soon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E4A5D7D-E130-49B2-9599-B78053099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 (20%)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8C51336-EBFA-49B9-8444-EA292AF0F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R programming</a:t>
            </a:r>
          </a:p>
          <a:p>
            <a:r>
              <a:rPr lang="en-US" altLang="en-US" sz="3200"/>
              <a:t>5 Quizzes </a:t>
            </a:r>
          </a:p>
          <a:p>
            <a:r>
              <a:rPr lang="en-US" altLang="en-US" sz="3200"/>
              <a:t>Every other week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35185</TotalTime>
  <Words>2602</Words>
  <Application>Microsoft Office PowerPoint</Application>
  <PresentationFormat>On-screen Show (4:3)</PresentationFormat>
  <Paragraphs>503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宋体</vt:lpstr>
      <vt:lpstr>Verdana (Body)</vt:lpstr>
      <vt:lpstr>Arial</vt:lpstr>
      <vt:lpstr>Courier New</vt:lpstr>
      <vt:lpstr>Garamond</vt:lpstr>
      <vt:lpstr>Tahoma</vt:lpstr>
      <vt:lpstr>Times New Roman</vt:lpstr>
      <vt:lpstr>Verdana</vt:lpstr>
      <vt:lpstr>Wingdings</vt:lpstr>
      <vt:lpstr>Level</vt:lpstr>
      <vt:lpstr>CS636 Data Analytics with R Programing</vt:lpstr>
      <vt:lpstr>Course Logistics</vt:lpstr>
      <vt:lpstr>CS636 Data Analytics with R Programing</vt:lpstr>
      <vt:lpstr>Course websites</vt:lpstr>
      <vt:lpstr>Requirements</vt:lpstr>
      <vt:lpstr>Homework (2 %)</vt:lpstr>
      <vt:lpstr>Lab exercise (3 %)</vt:lpstr>
      <vt:lpstr>Two Term Projects (10%)</vt:lpstr>
      <vt:lpstr>Quiz (20%)</vt:lpstr>
      <vt:lpstr>Two Exams (65%)</vt:lpstr>
      <vt:lpstr>Canvas Participation</vt:lpstr>
      <vt:lpstr>Goal</vt:lpstr>
      <vt:lpstr>Intro to R</vt:lpstr>
      <vt:lpstr>What is R?</vt:lpstr>
      <vt:lpstr>Strengths</vt:lpstr>
      <vt:lpstr>R, Statistics, Data Science</vt:lpstr>
      <vt:lpstr>R vs Python</vt:lpstr>
      <vt:lpstr>When to use R?</vt:lpstr>
      <vt:lpstr>How to use/learn R?</vt:lpstr>
      <vt:lpstr>Install RStudio</vt:lpstr>
      <vt:lpstr>Starting and stopping R </vt:lpstr>
      <vt:lpstr>Writing R code</vt:lpstr>
      <vt:lpstr>R as a Calculator</vt:lpstr>
      <vt:lpstr>Recalling Previous Commands</vt:lpstr>
      <vt:lpstr>Language layout</vt:lpstr>
      <vt:lpstr>Naming conventions</vt:lpstr>
      <vt:lpstr>Arithmetic operations and functions</vt:lpstr>
      <vt:lpstr>Defining new variables</vt:lpstr>
      <vt:lpstr>Use functions on a vector</vt:lpstr>
      <vt:lpstr>Functions that create vectors</vt:lpstr>
      <vt:lpstr>Matrix</vt:lpstr>
      <vt:lpstr>Accessing data by using indices</vt:lpstr>
      <vt:lpstr>Indexing of vector/matrix</vt:lpstr>
      <vt:lpstr>Create logical vectors by conditions</vt:lpstr>
      <vt:lpstr>Missing values</vt:lpstr>
      <vt:lpstr>Reading in other sources of data</vt:lpstr>
      <vt:lpstr>Read formatted data</vt:lpstr>
      <vt:lpstr>Data frame</vt:lpstr>
      <vt:lpstr>More about data frame</vt:lpstr>
      <vt:lpstr>Lists</vt:lpstr>
      <vt:lpstr>Manage the work environment</vt:lpstr>
      <vt:lpstr>scripting</vt:lpstr>
      <vt:lpstr>How to install packages</vt:lpstr>
      <vt:lpstr>Windows: Set repositories </vt:lpstr>
      <vt:lpstr>Windows: Set CRAN mirror</vt:lpstr>
      <vt:lpstr>Windows: install packages</vt:lpstr>
      <vt:lpstr>Additional references</vt:lpstr>
      <vt:lpstr>Computing Lab Ex.</vt:lpstr>
      <vt:lpstr>Acknowledgments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</dc:creator>
  <cp:lastModifiedBy>zhi wei</cp:lastModifiedBy>
  <cp:revision>421</cp:revision>
  <dcterms:created xsi:type="dcterms:W3CDTF">1601-01-01T00:00:00Z</dcterms:created>
  <dcterms:modified xsi:type="dcterms:W3CDTF">2020-01-23T20:08:23Z</dcterms:modified>
</cp:coreProperties>
</file>