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75" r:id="rId4"/>
    <p:sldId id="269" r:id="rId5"/>
    <p:sldId id="268" r:id="rId6"/>
    <p:sldId id="270" r:id="rId7"/>
    <p:sldId id="273" r:id="rId8"/>
    <p:sldId id="286" r:id="rId9"/>
    <p:sldId id="272" r:id="rId10"/>
    <p:sldId id="274" r:id="rId11"/>
    <p:sldId id="258" r:id="rId12"/>
    <p:sldId id="285" r:id="rId13"/>
    <p:sldId id="260" r:id="rId14"/>
    <p:sldId id="261" r:id="rId15"/>
    <p:sldId id="278" r:id="rId16"/>
    <p:sldId id="287" r:id="rId17"/>
    <p:sldId id="279" r:id="rId18"/>
    <p:sldId id="280" r:id="rId19"/>
    <p:sldId id="281" r:id="rId20"/>
    <p:sldId id="282" r:id="rId21"/>
    <p:sldId id="283" r:id="rId22"/>
    <p:sldId id="262" r:id="rId23"/>
    <p:sldId id="288" r:id="rId24"/>
    <p:sldId id="267" r:id="rId25"/>
    <p:sldId id="276" r:id="rId26"/>
    <p:sldId id="277" r:id="rId27"/>
    <p:sldId id="266" r:id="rId28"/>
    <p:sldId id="284" r:id="rId29"/>
    <p:sldId id="264" r:id="rId30"/>
    <p:sldId id="289" r:id="rId31"/>
    <p:sldId id="291" r:id="rId32"/>
    <p:sldId id="290" r:id="rId33"/>
    <p:sldId id="292" r:id="rId34"/>
    <p:sldId id="293" r:id="rId35"/>
    <p:sldId id="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7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F5315-B28F-AC6F-2D07-BEDE7853F548}" v="607" dt="2023-05-07T07:13:22.260"/>
    <p1510:client id="{BEBA3DD5-1F8D-46C2-B2A9-1F7015FD0223}" v="284" dt="2023-05-07T01:46:46.706"/>
    <p1510:client id="{C66D08E8-35F1-B2D8-61AA-0A845E57E9AD}" v="78" dt="2023-05-07T07:21:56.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2288" autoAdjust="0"/>
  </p:normalViewPr>
  <p:slideViewPr>
    <p:cSldViewPr snapToGrid="0">
      <p:cViewPr>
        <p:scale>
          <a:sx n="75" d="100"/>
          <a:sy n="75" d="100"/>
        </p:scale>
        <p:origin x="67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neet Singh" userId="S::jasneets@usc.edu::a5d3a496-65b7-4a42-ba5b-adbd33a7a7d0" providerId="AD" clId="Web-{C66D08E8-35F1-B2D8-61AA-0A845E57E9AD}"/>
    <pc:docChg chg="addSld modSld">
      <pc:chgData name="Jasneet Singh" userId="S::jasneets@usc.edu::a5d3a496-65b7-4a42-ba5b-adbd33a7a7d0" providerId="AD" clId="Web-{C66D08E8-35F1-B2D8-61AA-0A845E57E9AD}" dt="2023-05-07T07:21:56.443" v="76" actId="20577"/>
      <pc:docMkLst>
        <pc:docMk/>
      </pc:docMkLst>
      <pc:sldChg chg="addSp delSp modSp add replId">
        <pc:chgData name="Jasneet Singh" userId="S::jasneets@usc.edu::a5d3a496-65b7-4a42-ba5b-adbd33a7a7d0" providerId="AD" clId="Web-{C66D08E8-35F1-B2D8-61AA-0A845E57E9AD}" dt="2023-05-07T07:21:56.443" v="76" actId="20577"/>
        <pc:sldMkLst>
          <pc:docMk/>
          <pc:sldMk cId="1396288888" sldId="265"/>
        </pc:sldMkLst>
        <pc:spChg chg="mod">
          <ac:chgData name="Jasneet Singh" userId="S::jasneets@usc.edu::a5d3a496-65b7-4a42-ba5b-adbd33a7a7d0" providerId="AD" clId="Web-{C66D08E8-35F1-B2D8-61AA-0A845E57E9AD}" dt="2023-05-07T07:21:37.427" v="71" actId="20577"/>
          <ac:spMkLst>
            <pc:docMk/>
            <pc:sldMk cId="1396288888" sldId="265"/>
            <ac:spMk id="2" creationId="{CE197A03-743F-CB87-7AC2-1109804523BF}"/>
          </ac:spMkLst>
        </pc:spChg>
        <pc:spChg chg="add del mod">
          <ac:chgData name="Jasneet Singh" userId="S::jasneets@usc.edu::a5d3a496-65b7-4a42-ba5b-adbd33a7a7d0" providerId="AD" clId="Web-{C66D08E8-35F1-B2D8-61AA-0A845E57E9AD}" dt="2023-05-07T07:21:56.443" v="76" actId="20577"/>
          <ac:spMkLst>
            <pc:docMk/>
            <pc:sldMk cId="1396288888" sldId="265"/>
            <ac:spMk id="3" creationId="{61541BC2-6042-0376-8644-D23C1BF3D7DA}"/>
          </ac:spMkLst>
        </pc:spChg>
        <pc:spChg chg="add del mod">
          <ac:chgData name="Jasneet Singh" userId="S::jasneets@usc.edu::a5d3a496-65b7-4a42-ba5b-adbd33a7a7d0" providerId="AD" clId="Web-{C66D08E8-35F1-B2D8-61AA-0A845E57E9AD}" dt="2023-05-07T07:21:17.410" v="48"/>
          <ac:spMkLst>
            <pc:docMk/>
            <pc:sldMk cId="1396288888" sldId="265"/>
            <ac:spMk id="5" creationId="{D9516B64-918D-044E-193A-E3FA22B4B5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73B62-088B-4126-843E-0CD7BC8D6A61}" type="datetimeFigureOut">
              <a:t>5/11/2023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80E7F-863C-4A7A-B7C4-0064C7AC5BFC}" type="slidenum">
              <a:t>‹#›</a:t>
            </a:fld>
            <a:endParaRPr lang="en-US"/>
          </a:p>
        </p:txBody>
      </p:sp>
    </p:spTree>
    <p:extLst>
      <p:ext uri="{BB962C8B-B14F-4D97-AF65-F5344CB8AC3E}">
        <p14:creationId xmlns:p14="http://schemas.microsoft.com/office/powerpoint/2010/main" val="19903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a:t>
            </a:fld>
            <a:endParaRPr lang="en-US"/>
          </a:p>
        </p:txBody>
      </p:sp>
    </p:spTree>
    <p:extLst>
      <p:ext uri="{BB962C8B-B14F-4D97-AF65-F5344CB8AC3E}">
        <p14:creationId xmlns:p14="http://schemas.microsoft.com/office/powerpoint/2010/main" val="72267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10</a:t>
            </a:fld>
            <a:endParaRPr lang="en-US"/>
          </a:p>
        </p:txBody>
      </p:sp>
    </p:spTree>
    <p:extLst>
      <p:ext uri="{BB962C8B-B14F-4D97-AF65-F5344CB8AC3E}">
        <p14:creationId xmlns:p14="http://schemas.microsoft.com/office/powerpoint/2010/main" val="195459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topic is important and relevant</a:t>
            </a:r>
          </a:p>
        </p:txBody>
      </p:sp>
      <p:sp>
        <p:nvSpPr>
          <p:cNvPr id="4" name="Slide Number Placeholder 3"/>
          <p:cNvSpPr>
            <a:spLocks noGrp="1"/>
          </p:cNvSpPr>
          <p:nvPr>
            <p:ph type="sldNum" sz="quarter" idx="5"/>
          </p:nvPr>
        </p:nvSpPr>
        <p:spPr/>
        <p:txBody>
          <a:bodyPr/>
          <a:lstStyle/>
          <a:p>
            <a:fld id="{06980E7F-863C-4A7A-B7C4-0064C7AC5BFC}" type="slidenum">
              <a:t>11</a:t>
            </a:fld>
            <a:endParaRPr lang="en-US"/>
          </a:p>
        </p:txBody>
      </p:sp>
    </p:spTree>
    <p:extLst>
      <p:ext uri="{BB962C8B-B14F-4D97-AF65-F5344CB8AC3E}">
        <p14:creationId xmlns:p14="http://schemas.microsoft.com/office/powerpoint/2010/main" val="289226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topic is important and relevant</a:t>
            </a:r>
          </a:p>
        </p:txBody>
      </p:sp>
      <p:sp>
        <p:nvSpPr>
          <p:cNvPr id="4" name="Slide Number Placeholder 3"/>
          <p:cNvSpPr>
            <a:spLocks noGrp="1"/>
          </p:cNvSpPr>
          <p:nvPr>
            <p:ph type="sldNum" sz="quarter" idx="5"/>
          </p:nvPr>
        </p:nvSpPr>
        <p:spPr/>
        <p:txBody>
          <a:bodyPr/>
          <a:lstStyle/>
          <a:p>
            <a:fld id="{06980E7F-863C-4A7A-B7C4-0064C7AC5BFC}" type="slidenum">
              <a:t>12</a:t>
            </a:fld>
            <a:endParaRPr lang="en-US"/>
          </a:p>
        </p:txBody>
      </p:sp>
    </p:spTree>
    <p:extLst>
      <p:ext uri="{BB962C8B-B14F-4D97-AF65-F5344CB8AC3E}">
        <p14:creationId xmlns:p14="http://schemas.microsoft.com/office/powerpoint/2010/main" val="1596726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13</a:t>
            </a:fld>
            <a:endParaRPr lang="en-US"/>
          </a:p>
        </p:txBody>
      </p:sp>
    </p:spTree>
    <p:extLst>
      <p:ext uri="{BB962C8B-B14F-4D97-AF65-F5344CB8AC3E}">
        <p14:creationId xmlns:p14="http://schemas.microsoft.com/office/powerpoint/2010/main" val="290388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14</a:t>
            </a:fld>
            <a:endParaRPr lang="en-US"/>
          </a:p>
        </p:txBody>
      </p:sp>
    </p:spTree>
    <p:extLst>
      <p:ext uri="{BB962C8B-B14F-4D97-AF65-F5344CB8AC3E}">
        <p14:creationId xmlns:p14="http://schemas.microsoft.com/office/powerpoint/2010/main" val="139050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15</a:t>
            </a:fld>
            <a:endParaRPr lang="en-US"/>
          </a:p>
        </p:txBody>
      </p:sp>
    </p:spTree>
    <p:extLst>
      <p:ext uri="{BB962C8B-B14F-4D97-AF65-F5344CB8AC3E}">
        <p14:creationId xmlns:p14="http://schemas.microsoft.com/office/powerpoint/2010/main" val="3985020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16</a:t>
            </a:fld>
            <a:endParaRPr lang="en-US"/>
          </a:p>
        </p:txBody>
      </p:sp>
    </p:spTree>
    <p:extLst>
      <p:ext uri="{BB962C8B-B14F-4D97-AF65-F5344CB8AC3E}">
        <p14:creationId xmlns:p14="http://schemas.microsoft.com/office/powerpoint/2010/main" val="221602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17</a:t>
            </a:fld>
            <a:endParaRPr lang="en-US"/>
          </a:p>
        </p:txBody>
      </p:sp>
    </p:spTree>
    <p:extLst>
      <p:ext uri="{BB962C8B-B14F-4D97-AF65-F5344CB8AC3E}">
        <p14:creationId xmlns:p14="http://schemas.microsoft.com/office/powerpoint/2010/main" val="152087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18</a:t>
            </a:fld>
            <a:endParaRPr lang="en-US"/>
          </a:p>
        </p:txBody>
      </p:sp>
    </p:spTree>
    <p:extLst>
      <p:ext uri="{BB962C8B-B14F-4D97-AF65-F5344CB8AC3E}">
        <p14:creationId xmlns:p14="http://schemas.microsoft.com/office/powerpoint/2010/main" val="3607300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19</a:t>
            </a:fld>
            <a:endParaRPr lang="en-US"/>
          </a:p>
        </p:txBody>
      </p:sp>
    </p:spTree>
    <p:extLst>
      <p:ext uri="{BB962C8B-B14F-4D97-AF65-F5344CB8AC3E}">
        <p14:creationId xmlns:p14="http://schemas.microsoft.com/office/powerpoint/2010/main" val="1025990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2</a:t>
            </a:fld>
            <a:endParaRPr lang="en-US"/>
          </a:p>
        </p:txBody>
      </p:sp>
    </p:spTree>
    <p:extLst>
      <p:ext uri="{BB962C8B-B14F-4D97-AF65-F5344CB8AC3E}">
        <p14:creationId xmlns:p14="http://schemas.microsoft.com/office/powerpoint/2010/main" val="3241544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20</a:t>
            </a:fld>
            <a:endParaRPr lang="en-US"/>
          </a:p>
        </p:txBody>
      </p:sp>
    </p:spTree>
    <p:extLst>
      <p:ext uri="{BB962C8B-B14F-4D97-AF65-F5344CB8AC3E}">
        <p14:creationId xmlns:p14="http://schemas.microsoft.com/office/powerpoint/2010/main" val="716253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Calibri"/>
              </a:rPr>
              <a:t>Various </a:t>
            </a:r>
            <a:r>
              <a:rPr lang="en-US" dirty="0" err="1">
                <a:latin typeface="Arial"/>
                <a:cs typeface="Calibri"/>
              </a:rPr>
              <a:t>optons</a:t>
            </a:r>
            <a:r>
              <a:rPr lang="en-US" dirty="0">
                <a:latin typeface="Arial"/>
                <a:cs typeface="Calibri"/>
              </a:rPr>
              <a:t> tried to generated the data</a:t>
            </a:r>
          </a:p>
          <a:p>
            <a:r>
              <a:rPr lang="en-US" dirty="0" err="1">
                <a:latin typeface="Arial"/>
                <a:cs typeface="Calibri"/>
              </a:rPr>
              <a:t>Cpu</a:t>
            </a:r>
            <a:r>
              <a:rPr lang="en-US" dirty="0">
                <a:latin typeface="Arial"/>
                <a:cs typeface="Calibri"/>
              </a:rPr>
              <a:t> load</a:t>
            </a:r>
          </a:p>
          <a:p>
            <a:r>
              <a:rPr lang="en-US" dirty="0">
                <a:latin typeface="Arial"/>
                <a:cs typeface="Calibri"/>
              </a:rPr>
              <a:t>VM</a:t>
            </a:r>
          </a:p>
          <a:p>
            <a:r>
              <a:rPr lang="en-US" dirty="0">
                <a:latin typeface="Arial"/>
                <a:cs typeface="Calibri"/>
              </a:rPr>
              <a:t>VM Bytes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21</a:t>
            </a:fld>
            <a:endParaRPr lang="en-US"/>
          </a:p>
        </p:txBody>
      </p:sp>
    </p:spTree>
    <p:extLst>
      <p:ext uri="{BB962C8B-B14F-4D97-AF65-F5344CB8AC3E}">
        <p14:creationId xmlns:p14="http://schemas.microsoft.com/office/powerpoint/2010/main" val="1246983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ROC-AUC (Receiver Operating Characteristic - Area Under the Curve) score is a performance metric that evaluates the ability of a classifier to distinguish between classes across all possible classification thresholds. In other words, it measures the classifier's ability to rank the predicted probabilities, so that the true positive rate (sensitivity) is maximized while the false positive rate (1-specificity) is minimized.</a:t>
            </a:r>
          </a:p>
          <a:p>
            <a:pPr algn="l"/>
            <a:r>
              <a:rPr lang="en-US" b="0" i="0" dirty="0">
                <a:solidFill>
                  <a:srgbClr val="374151"/>
                </a:solidFill>
                <a:effectLst/>
                <a:latin typeface="Söhne"/>
              </a:rPr>
              <a:t>To achieve this, the ROC-AUC score considers the classifier's predicted probability values instead of the class labels. By using the probabilities, the ROC-AUC score can take into account the confidence of the classifier's predictions.</a:t>
            </a:r>
          </a:p>
          <a:p>
            <a:pPr algn="l"/>
            <a:r>
              <a:rPr lang="en-US" b="0" i="0" dirty="0">
                <a:solidFill>
                  <a:srgbClr val="374151"/>
                </a:solidFill>
                <a:effectLst/>
                <a:latin typeface="Söhne"/>
              </a:rPr>
              <a:t>If the ROC-AUC score were to take class labels instead of probabilities, it would not be able to evaluate the classifier's performance across different thresholds. Using class labels would lead to a single point in the ROC space (true positive rate vs. false positive rate) corresponding to the threshold used to generate those labels. On the other hand, when using probabilities, the ROC curve is created by varying the threshold from 0 to 1, and the AUC value summarizes the overall performance of the classifier across all these thresholds.</a:t>
            </a:r>
          </a:p>
          <a:p>
            <a:pPr algn="l"/>
            <a:r>
              <a:rPr lang="en-US" b="0" i="0" dirty="0">
                <a:solidFill>
                  <a:srgbClr val="374151"/>
                </a:solidFill>
                <a:effectLst/>
                <a:latin typeface="Söhne"/>
              </a:rPr>
              <a:t>In summary, the ROC-AUC score takes the real probability values because it aims to evaluate the classifier's ability to rank the predicted probabilities and maximize the true positive rate while minimizing the false positive rate across all possible classification thresholds.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25</a:t>
            </a:fld>
            <a:endParaRPr lang="en-US"/>
          </a:p>
        </p:txBody>
      </p:sp>
    </p:spTree>
    <p:extLst>
      <p:ext uri="{BB962C8B-B14F-4D97-AF65-F5344CB8AC3E}">
        <p14:creationId xmlns:p14="http://schemas.microsoft.com/office/powerpoint/2010/main" val="511145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ROC-AUC (Receiver Operating Characteristic - Area Under the Curve) score is a performance metric that evaluates the ability of a classifier to distinguish between classes across all possible classification thresholds. In other words, it measures the classifier's ability to rank the predicted probabilities, so that the true positive rate (sensitivity) is maximized while the false positive rate (1-specificity) is minimized.</a:t>
            </a:r>
          </a:p>
          <a:p>
            <a:pPr algn="l"/>
            <a:r>
              <a:rPr lang="en-US" b="0" i="0" dirty="0">
                <a:solidFill>
                  <a:srgbClr val="374151"/>
                </a:solidFill>
                <a:effectLst/>
                <a:latin typeface="Söhne"/>
              </a:rPr>
              <a:t>To achieve this, the ROC-AUC score considers the classifier's predicted probability values instead of the class labels. By using the probabilities, the ROC-AUC score can take into account the confidence of the classifier's predictions.</a:t>
            </a:r>
          </a:p>
          <a:p>
            <a:pPr algn="l"/>
            <a:r>
              <a:rPr lang="en-US" b="0" i="0" dirty="0">
                <a:solidFill>
                  <a:srgbClr val="374151"/>
                </a:solidFill>
                <a:effectLst/>
                <a:latin typeface="Söhne"/>
              </a:rPr>
              <a:t>If the ROC-AUC score were to take class labels instead of probabilities, it would not be able to evaluate the classifier's performance across different thresholds. Using class labels would lead to a single point in the ROC space (true positive rate vs. false positive rate) corresponding to the threshold used to generate those labels. On the other hand, when using probabilities, the ROC curve is created by varying the threshold from 0 to 1, and the AUC value summarizes the overall performance of the classifier across all these thresholds.</a:t>
            </a:r>
          </a:p>
          <a:p>
            <a:pPr algn="l"/>
            <a:r>
              <a:rPr lang="en-US" b="0" i="0" dirty="0">
                <a:solidFill>
                  <a:srgbClr val="374151"/>
                </a:solidFill>
                <a:effectLst/>
                <a:latin typeface="Söhne"/>
              </a:rPr>
              <a:t>In summary, the ROC-AUC score takes the real probability values because it aims to evaluate the classifier's ability to rank the predicted probabilities and maximize the true positive rate while minimizing the false positive rate across all possible classification thresholds.</a:t>
            </a: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26</a:t>
            </a:fld>
            <a:endParaRPr lang="en-US"/>
          </a:p>
        </p:txBody>
      </p:sp>
    </p:spTree>
    <p:extLst>
      <p:ext uri="{BB962C8B-B14F-4D97-AF65-F5344CB8AC3E}">
        <p14:creationId xmlns:p14="http://schemas.microsoft.com/office/powerpoint/2010/main" val="2417440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29</a:t>
            </a:fld>
            <a:endParaRPr lang="en-US"/>
          </a:p>
        </p:txBody>
      </p:sp>
    </p:spTree>
    <p:extLst>
      <p:ext uri="{BB962C8B-B14F-4D97-AF65-F5344CB8AC3E}">
        <p14:creationId xmlns:p14="http://schemas.microsoft.com/office/powerpoint/2010/main" val="906840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30</a:t>
            </a:fld>
            <a:endParaRPr lang="en-US"/>
          </a:p>
        </p:txBody>
      </p:sp>
    </p:spTree>
    <p:extLst>
      <p:ext uri="{BB962C8B-B14F-4D97-AF65-F5344CB8AC3E}">
        <p14:creationId xmlns:p14="http://schemas.microsoft.com/office/powerpoint/2010/main" val="383683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31</a:t>
            </a:fld>
            <a:endParaRPr lang="en-US"/>
          </a:p>
        </p:txBody>
      </p:sp>
    </p:spTree>
    <p:extLst>
      <p:ext uri="{BB962C8B-B14F-4D97-AF65-F5344CB8AC3E}">
        <p14:creationId xmlns:p14="http://schemas.microsoft.com/office/powerpoint/2010/main" val="2118514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32</a:t>
            </a:fld>
            <a:endParaRPr lang="en-US"/>
          </a:p>
        </p:txBody>
      </p:sp>
    </p:spTree>
    <p:extLst>
      <p:ext uri="{BB962C8B-B14F-4D97-AF65-F5344CB8AC3E}">
        <p14:creationId xmlns:p14="http://schemas.microsoft.com/office/powerpoint/2010/main" val="656297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33</a:t>
            </a:fld>
            <a:endParaRPr lang="en-US"/>
          </a:p>
        </p:txBody>
      </p:sp>
    </p:spTree>
    <p:extLst>
      <p:ext uri="{BB962C8B-B14F-4D97-AF65-F5344CB8AC3E}">
        <p14:creationId xmlns:p14="http://schemas.microsoft.com/office/powerpoint/2010/main" val="4280890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When working with a dataset, it's essential to check if the input dimensions are balanced to avoid potential biases in your model. To assess the balance of your dataset, you can consider using the following metrics and techniques:</a:t>
            </a:r>
          </a:p>
          <a:p>
            <a:pPr algn="l">
              <a:buFont typeface="+mj-lt"/>
              <a:buAutoNum type="arabicPeriod"/>
            </a:pPr>
            <a:r>
              <a:rPr lang="en-US" b="0" i="0" dirty="0">
                <a:solidFill>
                  <a:srgbClr val="374151"/>
                </a:solidFill>
                <a:effectLst/>
                <a:latin typeface="Söhne"/>
              </a:rPr>
              <a:t>Descriptive statistics: Calculate the mean, median, standard deviation, minimum, and maximum for each dimension to get an overview of the data distribution. This can help you identify any dimensions with extreme values or high variance.</a:t>
            </a:r>
          </a:p>
          <a:p>
            <a:pPr algn="l">
              <a:buFont typeface="+mj-lt"/>
              <a:buAutoNum type="arabicPeriod"/>
            </a:pPr>
            <a:r>
              <a:rPr lang="en-US" b="0" i="0" dirty="0">
                <a:solidFill>
                  <a:srgbClr val="374151"/>
                </a:solidFill>
                <a:effectLst/>
                <a:latin typeface="Söhne"/>
              </a:rPr>
              <a:t>Histograms: Visualize the distribution of each dimension using histograms. This can help you identify any dimensions with a skewed distribution or any unusual patterns.</a:t>
            </a:r>
          </a:p>
          <a:p>
            <a:pPr algn="l">
              <a:buFont typeface="+mj-lt"/>
              <a:buAutoNum type="arabicPeriod"/>
            </a:pPr>
            <a:r>
              <a:rPr lang="en-US" b="0" i="0" dirty="0">
                <a:solidFill>
                  <a:srgbClr val="374151"/>
                </a:solidFill>
                <a:effectLst/>
                <a:latin typeface="Söhne"/>
              </a:rPr>
              <a:t>Box plots: Box plots are a useful tool for visualizing the distribution of each dimension, showing the median, quartiles, and potential outliers.</a:t>
            </a:r>
          </a:p>
          <a:p>
            <a:pPr algn="l">
              <a:buFont typeface="+mj-lt"/>
              <a:buAutoNum type="arabicPeriod"/>
            </a:pPr>
            <a:r>
              <a:rPr lang="en-US" b="0" i="0" dirty="0">
                <a:solidFill>
                  <a:srgbClr val="374151"/>
                </a:solidFill>
                <a:effectLst/>
                <a:latin typeface="Söhne"/>
              </a:rPr>
              <a:t>Pairwise scatter plots: Visualizing the relationships between pairs of dimensions using scatter plots can help you detect any dependencies or strong correlations between the dimensions.</a:t>
            </a:r>
          </a:p>
          <a:p>
            <a:pPr algn="l">
              <a:buFont typeface="+mj-lt"/>
              <a:buAutoNum type="arabicPeriod"/>
            </a:pPr>
            <a:r>
              <a:rPr lang="en-US" b="0" i="0" dirty="0">
                <a:solidFill>
                  <a:srgbClr val="374151"/>
                </a:solidFill>
                <a:effectLst/>
                <a:latin typeface="Söhne"/>
              </a:rPr>
              <a:t>Covariance and correlation matrices: Calculate the covariance and correlation matrices to quantify the degree of linear association between pairs of dimensions. If the correlation coefficients are close to 0, it indicates low correlation, while values close to -1 or 1 indicate strong negative or positive correlations, respectively.</a:t>
            </a:r>
          </a:p>
          <a:p>
            <a:pPr algn="l">
              <a:buFont typeface="+mj-lt"/>
              <a:buAutoNum type="arabicPeriod"/>
            </a:pPr>
            <a:r>
              <a:rPr lang="en-US" b="0" i="0" dirty="0">
                <a:solidFill>
                  <a:srgbClr val="374151"/>
                </a:solidFill>
                <a:effectLst/>
                <a:latin typeface="Söhne"/>
              </a:rPr>
              <a:t>Dimensionality reduction techniques: Use techniques like Principal Component Analysis (PCA) or t-distributed Stochastic Neighbor Embedding (t-SNE) to reduce the dimensionality of your dataset and visualize it in a lower-dimensional space. This can help you identify any imbalances or clusters in the data.</a:t>
            </a:r>
          </a:p>
          <a:p>
            <a:pPr algn="l"/>
            <a:r>
              <a:rPr lang="en-US" b="0" i="0" dirty="0">
                <a:solidFill>
                  <a:srgbClr val="374151"/>
                </a:solidFill>
                <a:effectLst/>
                <a:latin typeface="Söhne"/>
              </a:rPr>
              <a:t>To cover the "universe" or the full range of possible values for each dimension, it's important to ensure that your dataset is representative of the problem you're trying to solve. To achieve this, you should:</a:t>
            </a:r>
          </a:p>
          <a:p>
            <a:pPr algn="l">
              <a:buFont typeface="+mj-lt"/>
              <a:buAutoNum type="arabicPeriod"/>
            </a:pPr>
            <a:r>
              <a:rPr lang="en-US" b="0" i="0" dirty="0">
                <a:solidFill>
                  <a:srgbClr val="374151"/>
                </a:solidFill>
                <a:effectLst/>
                <a:latin typeface="Söhne"/>
              </a:rPr>
              <a:t>Collect data from a variety of sources and contexts to capture a diverse range of examples.</a:t>
            </a:r>
          </a:p>
          <a:p>
            <a:pPr algn="l">
              <a:buFont typeface="+mj-lt"/>
              <a:buAutoNum type="arabicPeriod"/>
            </a:pPr>
            <a:r>
              <a:rPr lang="en-US" b="0" i="0" dirty="0">
                <a:solidFill>
                  <a:srgbClr val="374151"/>
                </a:solidFill>
                <a:effectLst/>
                <a:latin typeface="Söhne"/>
              </a:rPr>
              <a:t>Use stratified sampling techniques to ensure that each category or subgroup within your data is represented in proportion to its prevalence in the population.</a:t>
            </a:r>
          </a:p>
          <a:p>
            <a:pPr algn="l">
              <a:buFont typeface="+mj-lt"/>
              <a:buAutoNum type="arabicPeriod"/>
            </a:pPr>
            <a:r>
              <a:rPr lang="en-US" b="0" i="0" dirty="0">
                <a:solidFill>
                  <a:srgbClr val="374151"/>
                </a:solidFill>
                <a:effectLst/>
                <a:latin typeface="Söhne"/>
              </a:rPr>
              <a:t>Regularly update your dataset to include new examples and trends as they emerge.</a:t>
            </a:r>
          </a:p>
          <a:p>
            <a:pPr algn="l"/>
            <a:r>
              <a:rPr lang="en-US" b="0" i="0" dirty="0">
                <a:solidFill>
                  <a:srgbClr val="374151"/>
                </a:solidFill>
                <a:effectLst/>
                <a:latin typeface="Söhne"/>
              </a:rPr>
              <a:t>Remember that even if you manage to cover the entire range of possible values for each dimension, it's still important to validate the performance of your model using techniques like cross-validation and holdout validation to ensure that it generalizes well to unseen data.</a:t>
            </a:r>
          </a:p>
          <a:p>
            <a:pPr algn="l"/>
            <a:endParaRPr lang="en-US" b="0" i="0" dirty="0">
              <a:solidFill>
                <a:srgbClr val="374151"/>
              </a:solidFill>
              <a:effectLst/>
              <a:latin typeface="Söhne"/>
            </a:endParaRPr>
          </a:p>
          <a:p>
            <a:pPr>
              <a:lnSpc>
                <a:spcPct val="120000"/>
              </a:lnSpc>
            </a:pPr>
            <a:r>
              <a:rPr lang="en-US" dirty="0">
                <a:latin typeface="Arial"/>
                <a:cs typeface="Calibri"/>
              </a:rPr>
              <a:t>Use workloads instead of tool-generated data</a:t>
            </a:r>
          </a:p>
          <a:p>
            <a:pPr>
              <a:lnSpc>
                <a:spcPct val="120000"/>
              </a:lnSpc>
            </a:pPr>
            <a:r>
              <a:rPr lang="en-US" dirty="0">
                <a:latin typeface="Arial"/>
                <a:cs typeface="Calibri"/>
              </a:rPr>
              <a:t>Deploy the model and check the accuracy as well as system stats like latency*, average </a:t>
            </a:r>
            <a:r>
              <a:rPr lang="en-US" dirty="0" err="1">
                <a:latin typeface="Arial"/>
                <a:cs typeface="Calibri"/>
              </a:rPr>
              <a:t>cpu</a:t>
            </a:r>
            <a:r>
              <a:rPr lang="en-US" dirty="0">
                <a:latin typeface="Arial"/>
                <a:cs typeface="Calibri"/>
              </a:rPr>
              <a:t> load**, run queues etc..</a:t>
            </a:r>
          </a:p>
          <a:p>
            <a:pPr>
              <a:lnSpc>
                <a:spcPct val="120000"/>
              </a:lnSpc>
            </a:pPr>
            <a:r>
              <a:rPr lang="en-US" dirty="0">
                <a:latin typeface="Arial"/>
                <a:cs typeface="Calibri"/>
              </a:rPr>
              <a:t>Train with fixed-point and again deploy and check accuracy and other stats</a:t>
            </a:r>
          </a:p>
          <a:p>
            <a:pPr>
              <a:lnSpc>
                <a:spcPct val="120000"/>
              </a:lnSpc>
            </a:pPr>
            <a:r>
              <a:rPr lang="en-US" dirty="0">
                <a:latin typeface="Arial"/>
                <a:cs typeface="Calibri"/>
              </a:rPr>
              <a:t>Insert more probes to gauge as many system stats as possible and then use richer data to train the model with fixed-point and measure accuracy as well as other system stats</a:t>
            </a:r>
          </a:p>
          <a:p>
            <a:pPr>
              <a:lnSpc>
                <a:spcPct val="120000"/>
              </a:lnSpc>
            </a:pPr>
            <a:r>
              <a:rPr lang="en-US" dirty="0">
                <a:latin typeface="Arial"/>
                <a:cs typeface="Calibri"/>
              </a:rPr>
              <a:t>Further reads</a:t>
            </a:r>
          </a:p>
          <a:p>
            <a:pPr lvl="1">
              <a:lnSpc>
                <a:spcPct val="120000"/>
              </a:lnSpc>
            </a:pPr>
            <a:r>
              <a:rPr lang="en-US" dirty="0">
                <a:latin typeface="Arial"/>
                <a:cs typeface="Calibri"/>
              </a:rPr>
              <a:t>Prior work</a:t>
            </a:r>
          </a:p>
          <a:p>
            <a:pPr lvl="2">
              <a:lnSpc>
                <a:spcPct val="120000"/>
              </a:lnSpc>
            </a:pPr>
            <a:r>
              <a:rPr lang="en-US" dirty="0">
                <a:latin typeface="Arial"/>
                <a:cs typeface="Calibri"/>
              </a:rPr>
              <a:t>[5] Francisco J. Cazorla, Alex Ramirez, Mateo Valero, and Enrique Fernandez. 2004. Dynamically controlled resource allocation in SMT processors. In 37th International Symposium on Microarchitecture (MICRO-37’04). IEEE, 171–182.</a:t>
            </a:r>
          </a:p>
          <a:p>
            <a:pPr lvl="2">
              <a:lnSpc>
                <a:spcPct val="120000"/>
              </a:lnSpc>
            </a:pPr>
            <a:r>
              <a:rPr lang="en-US" dirty="0">
                <a:latin typeface="Arial"/>
                <a:cs typeface="Calibri"/>
              </a:rPr>
              <a:t>A. El-</a:t>
            </a:r>
            <a:r>
              <a:rPr lang="en-US" dirty="0" err="1">
                <a:latin typeface="Arial"/>
                <a:cs typeface="Calibri"/>
              </a:rPr>
              <a:t>Moursy</a:t>
            </a:r>
            <a:r>
              <a:rPr lang="en-US" dirty="0">
                <a:latin typeface="Arial"/>
                <a:cs typeface="Calibri"/>
              </a:rPr>
              <a:t>, R. Garg, D. H. </a:t>
            </a:r>
            <a:r>
              <a:rPr lang="en-US" dirty="0" err="1">
                <a:latin typeface="Arial"/>
                <a:cs typeface="Calibri"/>
              </a:rPr>
              <a:t>Albonesi</a:t>
            </a:r>
            <a:r>
              <a:rPr lang="en-US" dirty="0">
                <a:latin typeface="Arial"/>
                <a:cs typeface="Calibri"/>
              </a:rPr>
              <a:t>, and S. </a:t>
            </a:r>
            <a:r>
              <a:rPr lang="en-US" dirty="0" err="1">
                <a:latin typeface="Arial"/>
                <a:cs typeface="Calibri"/>
              </a:rPr>
              <a:t>Dwarkadas</a:t>
            </a:r>
            <a:r>
              <a:rPr lang="en-US" dirty="0">
                <a:latin typeface="Arial"/>
                <a:cs typeface="Calibri"/>
              </a:rPr>
              <a:t>. 2006. Compatible phase co-scheduling on a CMP of multi-threaded processors. In Proceedings 20th IEEE International Parallel &amp; Distributed Processing Symposium. IEEE, 10 pp.–.</a:t>
            </a:r>
          </a:p>
          <a:p>
            <a:pPr lvl="2">
              <a:lnSpc>
                <a:spcPct val="120000"/>
              </a:lnSpc>
            </a:pPr>
            <a:r>
              <a:rPr lang="en-US" dirty="0">
                <a:latin typeface="Arial"/>
                <a:cs typeface="Calibri"/>
              </a:rPr>
              <a:t>Martin </a:t>
            </a:r>
            <a:r>
              <a:rPr lang="en-US" dirty="0" err="1">
                <a:latin typeface="Arial"/>
                <a:cs typeface="Calibri"/>
              </a:rPr>
              <a:t>Tillenius</a:t>
            </a:r>
            <a:r>
              <a:rPr lang="en-US" dirty="0">
                <a:latin typeface="Arial"/>
                <a:cs typeface="Calibri"/>
              </a:rPr>
              <a:t>, Elisabeth Larsson, Rosa M. </a:t>
            </a:r>
            <a:r>
              <a:rPr lang="en-US" dirty="0" err="1">
                <a:latin typeface="Arial"/>
                <a:cs typeface="Calibri"/>
              </a:rPr>
              <a:t>Badia</a:t>
            </a:r>
            <a:r>
              <a:rPr lang="en-US" dirty="0">
                <a:latin typeface="Arial"/>
                <a:cs typeface="Calibri"/>
              </a:rPr>
              <a:t>, and Xavier Martorell. 2015. Resource-Aware Task Scheduling. ACM Trans. Embed. </a:t>
            </a:r>
            <a:r>
              <a:rPr lang="en-US" dirty="0" err="1">
                <a:latin typeface="Arial"/>
                <a:cs typeface="Calibri"/>
              </a:rPr>
              <a:t>Comput</a:t>
            </a:r>
            <a:r>
              <a:rPr lang="en-US" dirty="0">
                <a:latin typeface="Arial"/>
                <a:cs typeface="Calibri"/>
              </a:rPr>
              <a:t>. Syst. 14, 1, Article 5 (2015), 25 pages.</a:t>
            </a:r>
          </a:p>
          <a:p>
            <a:pPr lvl="1">
              <a:lnSpc>
                <a:spcPct val="120000"/>
              </a:lnSpc>
            </a:pPr>
            <a:r>
              <a:rPr lang="en-US" dirty="0">
                <a:latin typeface="Arial"/>
                <a:cs typeface="Calibri"/>
              </a:rPr>
              <a:t>What performance events (hardware resource utilization model) can be extracted currently and are they being extracted to make decisions, if not why? and what parameters ought to b extracted, why they can’t be extracted (including limitations)</a:t>
            </a: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06980E7F-863C-4A7A-B7C4-0064C7AC5BFC}" type="slidenum">
              <a:rPr lang="en-US" smtClean="0"/>
              <a:t>34</a:t>
            </a:fld>
            <a:endParaRPr lang="en-US"/>
          </a:p>
        </p:txBody>
      </p:sp>
    </p:spTree>
    <p:extLst>
      <p:ext uri="{BB962C8B-B14F-4D97-AF65-F5344CB8AC3E}">
        <p14:creationId xmlns:p14="http://schemas.microsoft.com/office/powerpoint/2010/main" val="208550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3</a:t>
            </a:fld>
            <a:endParaRPr lang="en-US"/>
          </a:p>
        </p:txBody>
      </p:sp>
    </p:spTree>
    <p:extLst>
      <p:ext uri="{BB962C8B-B14F-4D97-AF65-F5344CB8AC3E}">
        <p14:creationId xmlns:p14="http://schemas.microsoft.com/office/powerpoint/2010/main" val="62917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4</a:t>
            </a:fld>
            <a:endParaRPr lang="en-US"/>
          </a:p>
        </p:txBody>
      </p:sp>
    </p:spTree>
    <p:extLst>
      <p:ext uri="{BB962C8B-B14F-4D97-AF65-F5344CB8AC3E}">
        <p14:creationId xmlns:p14="http://schemas.microsoft.com/office/powerpoint/2010/main" val="3534288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5</a:t>
            </a:fld>
            <a:endParaRPr lang="en-US"/>
          </a:p>
        </p:txBody>
      </p:sp>
    </p:spTree>
    <p:extLst>
      <p:ext uri="{BB962C8B-B14F-4D97-AF65-F5344CB8AC3E}">
        <p14:creationId xmlns:p14="http://schemas.microsoft.com/office/powerpoint/2010/main" val="349607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6</a:t>
            </a:fld>
            <a:endParaRPr lang="en-US"/>
          </a:p>
        </p:txBody>
      </p:sp>
    </p:spTree>
    <p:extLst>
      <p:ext uri="{BB962C8B-B14F-4D97-AF65-F5344CB8AC3E}">
        <p14:creationId xmlns:p14="http://schemas.microsoft.com/office/powerpoint/2010/main" val="385074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7</a:t>
            </a:fld>
            <a:endParaRPr lang="en-US"/>
          </a:p>
        </p:txBody>
      </p:sp>
    </p:spTree>
    <p:extLst>
      <p:ext uri="{BB962C8B-B14F-4D97-AF65-F5344CB8AC3E}">
        <p14:creationId xmlns:p14="http://schemas.microsoft.com/office/powerpoint/2010/main" val="263379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8</a:t>
            </a:fld>
            <a:endParaRPr lang="en-US"/>
          </a:p>
        </p:txBody>
      </p:sp>
    </p:spTree>
    <p:extLst>
      <p:ext uri="{BB962C8B-B14F-4D97-AF65-F5344CB8AC3E}">
        <p14:creationId xmlns:p14="http://schemas.microsoft.com/office/powerpoint/2010/main" val="3963658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Arial"/>
              <a:cs typeface="Arial"/>
            </a:endParaRPr>
          </a:p>
          <a:p>
            <a:r>
              <a:rPr lang="en-US" dirty="0">
                <a:latin typeface="Arial"/>
                <a:cs typeface="Arial"/>
              </a:rPr>
              <a:t>Load balancing: 5 Whys</a:t>
            </a:r>
          </a:p>
          <a:p>
            <a:r>
              <a:rPr lang="en-US" dirty="0">
                <a:latin typeface="Arial"/>
                <a:cs typeface="Arial"/>
              </a:rPr>
              <a:t>[optional] current </a:t>
            </a:r>
            <a:r>
              <a:rPr lang="en-US" dirty="0" err="1">
                <a:latin typeface="Arial"/>
                <a:cs typeface="Arial"/>
              </a:rPr>
              <a:t>cpu</a:t>
            </a:r>
            <a:r>
              <a:rPr lang="en-US" dirty="0">
                <a:latin typeface="Arial"/>
                <a:cs typeface="Arial"/>
              </a:rPr>
              <a:t> load statistics: the decade of wasted core</a:t>
            </a:r>
          </a:p>
          <a:p>
            <a:pPr algn="l"/>
            <a:r>
              <a:rPr lang="en-US" sz="1200" b="0" i="0" u="none" strike="noStrike" baseline="0" dirty="0">
                <a:latin typeface="LinLibertineT"/>
              </a:rPr>
              <a:t>To exemplify the types of resource contention, consider simultaneous multi-threaded (SMT) threads on a</a:t>
            </a:r>
          </a:p>
          <a:p>
            <a:pPr algn="l"/>
            <a:r>
              <a:rPr lang="en-US" sz="1200" b="0" i="0" u="none" strike="noStrike" baseline="0" dirty="0">
                <a:latin typeface="LinLibertineT"/>
              </a:rPr>
              <a:t>CMP that appear as identical logical CPU cores to the OS, but share most of the computing resources on the chip, including caches and registers. Processes scheduled to run on different SMT threads at the same time contend for the resources on the chip. Similarly, CPUs within the same NUMA node share memory and I/O bandwidth.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06980E7F-863C-4A7A-B7C4-0064C7AC5BFC}" type="slidenum">
              <a:rPr lang="en-US" smtClean="0"/>
              <a:t>9</a:t>
            </a:fld>
            <a:endParaRPr lang="en-US"/>
          </a:p>
        </p:txBody>
      </p:sp>
    </p:spTree>
    <p:extLst>
      <p:ext uri="{BB962C8B-B14F-4D97-AF65-F5344CB8AC3E}">
        <p14:creationId xmlns:p14="http://schemas.microsoft.com/office/powerpoint/2010/main" val="65677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1315700" cy="854075"/>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11315700" cy="4576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66725" y="6356350"/>
            <a:ext cx="2743200" cy="365125"/>
          </a:xfrm>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039225" y="6356350"/>
            <a:ext cx="2743200"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288" userDrawn="1">
          <p15:clr>
            <a:srgbClr val="FBAE40"/>
          </p15:clr>
        </p15:guide>
        <p15:guide id="4" pos="74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solidFill>
                  <a:srgbClr val="374151"/>
                </a:solidFill>
                <a:latin typeface="Arial Rounded MT Bold"/>
                <a:ea typeface="+mj-lt"/>
                <a:cs typeface="+mj-lt"/>
              </a:rPr>
              <a:t>Optimized Load Balancing: Leveraging Hardware Awareness for Performance Enhancement</a:t>
            </a:r>
            <a:endParaRPr lang="en-US" sz="4000" b="1" dirty="0">
              <a:latin typeface="Arial Rounded MT Bold"/>
            </a:endParaRPr>
          </a:p>
        </p:txBody>
      </p:sp>
      <p:sp>
        <p:nvSpPr>
          <p:cNvPr id="3" name="Subtitle 2"/>
          <p:cNvSpPr>
            <a:spLocks noGrp="1"/>
          </p:cNvSpPr>
          <p:nvPr>
            <p:ph type="subTitle" idx="1"/>
          </p:nvPr>
        </p:nvSpPr>
        <p:spPr>
          <a:xfrm>
            <a:off x="1524000" y="4472895"/>
            <a:ext cx="9144000" cy="784905"/>
          </a:xfrm>
        </p:spPr>
        <p:txBody>
          <a:bodyPr vert="horz" lIns="91440" tIns="45720" rIns="91440" bIns="45720" rtlCol="0" anchor="t">
            <a:normAutofit/>
          </a:bodyPr>
          <a:lstStyle/>
          <a:p>
            <a:r>
              <a:rPr lang="en-US" sz="2800" b="1" dirty="0">
                <a:solidFill>
                  <a:srgbClr val="374151"/>
                </a:solidFill>
                <a:latin typeface="Arial Rounded MT Bold"/>
                <a:ea typeface="+mj-lt"/>
                <a:cs typeface="+mj-lt"/>
              </a:rPr>
              <a:t>EE499 Final Project Presentation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load balancing</a:t>
            </a:r>
            <a:br>
              <a:rPr lang="en-US" b="1" dirty="0">
                <a:latin typeface="Arial Rounded MT Bold"/>
                <a:cs typeface="Calibri Light"/>
              </a:rPr>
            </a:br>
            <a:r>
              <a:rPr lang="en-US" sz="3600" b="1" dirty="0">
                <a:latin typeface="Arial Rounded MT Bold"/>
                <a:cs typeface="Calibri Light"/>
              </a:rPr>
              <a:t>possible areas of improvement</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5288282"/>
            <a:ext cx="5638800" cy="955764"/>
          </a:xfrm>
        </p:spPr>
        <p:txBody>
          <a:bodyPr vert="horz" lIns="91440" tIns="45720" rIns="91440" bIns="45720" rtlCol="0" anchor="t">
            <a:normAutofit/>
          </a:bodyPr>
          <a:lstStyle/>
          <a:p>
            <a:pPr marL="0" indent="0">
              <a:buNone/>
            </a:pPr>
            <a:r>
              <a:rPr lang="en-US" sz="2000" dirty="0">
                <a:latin typeface="Arial"/>
                <a:cs typeface="Arial"/>
              </a:rPr>
              <a:t>assumed that SMT threads are independent cores, what if..</a:t>
            </a:r>
          </a:p>
        </p:txBody>
      </p:sp>
      <p:sp>
        <p:nvSpPr>
          <p:cNvPr id="4" name="Rectangle: Rounded Corners 3">
            <a:extLst>
              <a:ext uri="{FF2B5EF4-FFF2-40B4-BE49-F238E27FC236}">
                <a16:creationId xmlns:a16="http://schemas.microsoft.com/office/drawing/2014/main" id="{048744D9-84E5-6856-DAB0-C696E3CD86BC}"/>
              </a:ext>
            </a:extLst>
          </p:cNvPr>
          <p:cNvSpPr/>
          <p:nvPr/>
        </p:nvSpPr>
        <p:spPr>
          <a:xfrm>
            <a:off x="1256508" y="1937930"/>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0C88486-0733-3DC7-9A30-3ACA5BF0EE56}"/>
              </a:ext>
            </a:extLst>
          </p:cNvPr>
          <p:cNvSpPr/>
          <p:nvPr/>
        </p:nvSpPr>
        <p:spPr>
          <a:xfrm>
            <a:off x="2094708" y="1937930"/>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B724AB-196E-A681-602B-D3FE0D14E53D}"/>
              </a:ext>
            </a:extLst>
          </p:cNvPr>
          <p:cNvSpPr/>
          <p:nvPr/>
        </p:nvSpPr>
        <p:spPr>
          <a:xfrm>
            <a:off x="1256508" y="2235110"/>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D7BA57D-CA69-5443-F7EC-33B0DAD49982}"/>
              </a:ext>
            </a:extLst>
          </p:cNvPr>
          <p:cNvSpPr/>
          <p:nvPr/>
        </p:nvSpPr>
        <p:spPr>
          <a:xfrm>
            <a:off x="1675608" y="2235110"/>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4368082-1DC3-601D-4A2D-C7B4BD71F369}"/>
              </a:ext>
            </a:extLst>
          </p:cNvPr>
          <p:cNvSpPr/>
          <p:nvPr/>
        </p:nvSpPr>
        <p:spPr>
          <a:xfrm>
            <a:off x="2094708" y="2235110"/>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D51F992-0E2B-8DB4-4149-0A1B3F6A668C}"/>
              </a:ext>
            </a:extLst>
          </p:cNvPr>
          <p:cNvSpPr/>
          <p:nvPr/>
        </p:nvSpPr>
        <p:spPr>
          <a:xfrm>
            <a:off x="2513808" y="2235110"/>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3E96918-414A-C6F1-5830-55F701C39966}"/>
              </a:ext>
            </a:extLst>
          </p:cNvPr>
          <p:cNvSpPr/>
          <p:nvPr/>
        </p:nvSpPr>
        <p:spPr>
          <a:xfrm>
            <a:off x="1675608" y="1937930"/>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1B2C6FF-CC32-4870-5102-B670968E92BE}"/>
              </a:ext>
            </a:extLst>
          </p:cNvPr>
          <p:cNvSpPr/>
          <p:nvPr/>
        </p:nvSpPr>
        <p:spPr>
          <a:xfrm>
            <a:off x="2513808" y="1937930"/>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2E5E490-B3C2-6B6A-A639-9DB25ECA8A25}"/>
              </a:ext>
            </a:extLst>
          </p:cNvPr>
          <p:cNvSpPr/>
          <p:nvPr/>
        </p:nvSpPr>
        <p:spPr>
          <a:xfrm>
            <a:off x="1256508" y="2526194"/>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C4908F36-7C5C-B7DD-1912-324C2B8A3D95}"/>
              </a:ext>
            </a:extLst>
          </p:cNvPr>
          <p:cNvSpPr/>
          <p:nvPr/>
        </p:nvSpPr>
        <p:spPr>
          <a:xfrm>
            <a:off x="2094708" y="2526194"/>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E917999-DA8E-7226-E03E-043E69742E30}"/>
              </a:ext>
            </a:extLst>
          </p:cNvPr>
          <p:cNvSpPr/>
          <p:nvPr/>
        </p:nvSpPr>
        <p:spPr>
          <a:xfrm>
            <a:off x="1256508" y="2823374"/>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2A1E62C3-C42A-F8E2-67B1-DF3260ECD59B}"/>
              </a:ext>
            </a:extLst>
          </p:cNvPr>
          <p:cNvSpPr/>
          <p:nvPr/>
        </p:nvSpPr>
        <p:spPr>
          <a:xfrm>
            <a:off x="1675608" y="2823374"/>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7E97D5F-3D5A-DBE9-5576-A693CBC04B1F}"/>
              </a:ext>
            </a:extLst>
          </p:cNvPr>
          <p:cNvSpPr/>
          <p:nvPr/>
        </p:nvSpPr>
        <p:spPr>
          <a:xfrm>
            <a:off x="2094708" y="2823374"/>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E5C9A1C-4CE8-047E-356F-82259B8A8A5E}"/>
              </a:ext>
            </a:extLst>
          </p:cNvPr>
          <p:cNvSpPr/>
          <p:nvPr/>
        </p:nvSpPr>
        <p:spPr>
          <a:xfrm>
            <a:off x="2513808" y="2823374"/>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EA5D777-3613-1C6E-5127-F1CC6F198843}"/>
              </a:ext>
            </a:extLst>
          </p:cNvPr>
          <p:cNvSpPr/>
          <p:nvPr/>
        </p:nvSpPr>
        <p:spPr>
          <a:xfrm>
            <a:off x="1675608" y="2526194"/>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8091EDF2-B446-8C18-54EE-471DE36C786C}"/>
              </a:ext>
            </a:extLst>
          </p:cNvPr>
          <p:cNvSpPr/>
          <p:nvPr/>
        </p:nvSpPr>
        <p:spPr>
          <a:xfrm>
            <a:off x="2513808" y="2526194"/>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2C3B83D-E468-F3A8-A945-071562CDE600}"/>
              </a:ext>
            </a:extLst>
          </p:cNvPr>
          <p:cNvSpPr/>
          <p:nvPr/>
        </p:nvSpPr>
        <p:spPr>
          <a:xfrm>
            <a:off x="1294608" y="3489363"/>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4417F95D-BC93-4F04-00E0-1F89C344E72E}"/>
              </a:ext>
            </a:extLst>
          </p:cNvPr>
          <p:cNvSpPr/>
          <p:nvPr/>
        </p:nvSpPr>
        <p:spPr>
          <a:xfrm>
            <a:off x="2132808" y="3489363"/>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7527B794-5003-38D0-3496-E04B3CAE54D0}"/>
              </a:ext>
            </a:extLst>
          </p:cNvPr>
          <p:cNvSpPr/>
          <p:nvPr/>
        </p:nvSpPr>
        <p:spPr>
          <a:xfrm>
            <a:off x="1294608" y="3786543"/>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5C44FD3-8376-8A56-C1A2-759CCAB4B814}"/>
              </a:ext>
            </a:extLst>
          </p:cNvPr>
          <p:cNvSpPr/>
          <p:nvPr/>
        </p:nvSpPr>
        <p:spPr>
          <a:xfrm>
            <a:off x="1713708" y="3786543"/>
            <a:ext cx="310896" cy="2042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6F1285E-C1E9-C2B1-1560-D2F7958CFC6B}"/>
              </a:ext>
            </a:extLst>
          </p:cNvPr>
          <p:cNvSpPr/>
          <p:nvPr/>
        </p:nvSpPr>
        <p:spPr>
          <a:xfrm>
            <a:off x="2132808" y="3786543"/>
            <a:ext cx="310896" cy="2042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C6E91D9-B8DB-5D5F-C2C2-329E3A108791}"/>
              </a:ext>
            </a:extLst>
          </p:cNvPr>
          <p:cNvSpPr/>
          <p:nvPr/>
        </p:nvSpPr>
        <p:spPr>
          <a:xfrm>
            <a:off x="2551908" y="3786543"/>
            <a:ext cx="310896" cy="20421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660FF3B-F816-4CD1-E1F4-7CCD40047C0B}"/>
              </a:ext>
            </a:extLst>
          </p:cNvPr>
          <p:cNvSpPr/>
          <p:nvPr/>
        </p:nvSpPr>
        <p:spPr>
          <a:xfrm>
            <a:off x="1713708" y="3489363"/>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2C44052-8BBA-0855-FEF6-87F9960C690D}"/>
              </a:ext>
            </a:extLst>
          </p:cNvPr>
          <p:cNvSpPr/>
          <p:nvPr/>
        </p:nvSpPr>
        <p:spPr>
          <a:xfrm>
            <a:off x="2551908" y="3489363"/>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A02C7AD-7860-EE36-A0BF-79EF694BFA06}"/>
              </a:ext>
            </a:extLst>
          </p:cNvPr>
          <p:cNvSpPr/>
          <p:nvPr/>
        </p:nvSpPr>
        <p:spPr>
          <a:xfrm>
            <a:off x="1294608" y="4077627"/>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220E1EFA-212B-4C08-5F31-642BBFFD3581}"/>
              </a:ext>
            </a:extLst>
          </p:cNvPr>
          <p:cNvSpPr/>
          <p:nvPr/>
        </p:nvSpPr>
        <p:spPr>
          <a:xfrm>
            <a:off x="2132808" y="4077627"/>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BBBFE9AD-0C7B-30AA-8396-9DC73B451033}"/>
              </a:ext>
            </a:extLst>
          </p:cNvPr>
          <p:cNvSpPr/>
          <p:nvPr/>
        </p:nvSpPr>
        <p:spPr>
          <a:xfrm>
            <a:off x="1294608" y="4374807"/>
            <a:ext cx="310896" cy="20421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E807541E-77D6-E133-0915-90BBBEB80A7F}"/>
              </a:ext>
            </a:extLst>
          </p:cNvPr>
          <p:cNvSpPr/>
          <p:nvPr/>
        </p:nvSpPr>
        <p:spPr>
          <a:xfrm>
            <a:off x="1713708" y="4374807"/>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0925B66D-9F3B-CA79-C3A4-EAF7669571C2}"/>
              </a:ext>
            </a:extLst>
          </p:cNvPr>
          <p:cNvSpPr/>
          <p:nvPr/>
        </p:nvSpPr>
        <p:spPr>
          <a:xfrm>
            <a:off x="1713708" y="4077627"/>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A993C64-8FFA-8784-E9D0-8467EA3AEFE5}"/>
              </a:ext>
            </a:extLst>
          </p:cNvPr>
          <p:cNvSpPr/>
          <p:nvPr/>
        </p:nvSpPr>
        <p:spPr>
          <a:xfrm>
            <a:off x="2551908" y="4077627"/>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B32E13B-4A4C-F8D8-5694-1A134C41D974}"/>
              </a:ext>
            </a:extLst>
          </p:cNvPr>
          <p:cNvSpPr txBox="1"/>
          <p:nvPr/>
        </p:nvSpPr>
        <p:spPr>
          <a:xfrm>
            <a:off x="908166" y="1926702"/>
            <a:ext cx="261610" cy="246221"/>
          </a:xfrm>
          <a:prstGeom prst="rect">
            <a:avLst/>
          </a:prstGeom>
          <a:noFill/>
        </p:spPr>
        <p:txBody>
          <a:bodyPr wrap="none" rtlCol="0">
            <a:spAutoFit/>
          </a:bodyPr>
          <a:lstStyle/>
          <a:p>
            <a:r>
              <a:rPr lang="en-US" sz="1000" dirty="0">
                <a:latin typeface="Arial Rounded MT Bold" panose="020F0704030504030204" pitchFamily="34" charset="0"/>
              </a:rPr>
              <a:t>1</a:t>
            </a:r>
          </a:p>
        </p:txBody>
      </p:sp>
      <p:sp>
        <p:nvSpPr>
          <p:cNvPr id="56" name="TextBox 55">
            <a:extLst>
              <a:ext uri="{FF2B5EF4-FFF2-40B4-BE49-F238E27FC236}">
                <a16:creationId xmlns:a16="http://schemas.microsoft.com/office/drawing/2014/main" id="{DA069186-C8A6-FD87-814E-0227F0632403}"/>
              </a:ext>
            </a:extLst>
          </p:cNvPr>
          <p:cNvSpPr txBox="1"/>
          <p:nvPr/>
        </p:nvSpPr>
        <p:spPr>
          <a:xfrm>
            <a:off x="902724" y="2205314"/>
            <a:ext cx="261610" cy="246221"/>
          </a:xfrm>
          <a:prstGeom prst="rect">
            <a:avLst/>
          </a:prstGeom>
          <a:noFill/>
        </p:spPr>
        <p:txBody>
          <a:bodyPr wrap="none" rtlCol="0">
            <a:spAutoFit/>
          </a:bodyPr>
          <a:lstStyle/>
          <a:p>
            <a:r>
              <a:rPr lang="en-US" sz="1000" dirty="0">
                <a:latin typeface="Arial Rounded MT Bold" panose="020F0704030504030204" pitchFamily="34" charset="0"/>
              </a:rPr>
              <a:t>2</a:t>
            </a:r>
          </a:p>
        </p:txBody>
      </p:sp>
      <p:sp>
        <p:nvSpPr>
          <p:cNvPr id="57" name="TextBox 56">
            <a:extLst>
              <a:ext uri="{FF2B5EF4-FFF2-40B4-BE49-F238E27FC236}">
                <a16:creationId xmlns:a16="http://schemas.microsoft.com/office/drawing/2014/main" id="{7762E856-1130-7165-2021-27C65438D0FB}"/>
              </a:ext>
            </a:extLst>
          </p:cNvPr>
          <p:cNvSpPr txBox="1"/>
          <p:nvPr/>
        </p:nvSpPr>
        <p:spPr>
          <a:xfrm>
            <a:off x="902724" y="2508310"/>
            <a:ext cx="261610" cy="246221"/>
          </a:xfrm>
          <a:prstGeom prst="rect">
            <a:avLst/>
          </a:prstGeom>
          <a:noFill/>
        </p:spPr>
        <p:txBody>
          <a:bodyPr wrap="none" rtlCol="0">
            <a:spAutoFit/>
          </a:bodyPr>
          <a:lstStyle/>
          <a:p>
            <a:r>
              <a:rPr lang="en-US" sz="1000" dirty="0">
                <a:latin typeface="Arial Rounded MT Bold" panose="020F0704030504030204" pitchFamily="34" charset="0"/>
              </a:rPr>
              <a:t>3</a:t>
            </a:r>
          </a:p>
        </p:txBody>
      </p:sp>
      <p:sp>
        <p:nvSpPr>
          <p:cNvPr id="58" name="TextBox 57">
            <a:extLst>
              <a:ext uri="{FF2B5EF4-FFF2-40B4-BE49-F238E27FC236}">
                <a16:creationId xmlns:a16="http://schemas.microsoft.com/office/drawing/2014/main" id="{8C421EC8-1E08-79E6-E390-6E262F4CEC39}"/>
              </a:ext>
            </a:extLst>
          </p:cNvPr>
          <p:cNvSpPr txBox="1"/>
          <p:nvPr/>
        </p:nvSpPr>
        <p:spPr>
          <a:xfrm>
            <a:off x="902724" y="2793858"/>
            <a:ext cx="261610" cy="246221"/>
          </a:xfrm>
          <a:prstGeom prst="rect">
            <a:avLst/>
          </a:prstGeom>
          <a:noFill/>
        </p:spPr>
        <p:txBody>
          <a:bodyPr wrap="none" rtlCol="0">
            <a:spAutoFit/>
          </a:bodyPr>
          <a:lstStyle/>
          <a:p>
            <a:r>
              <a:rPr lang="en-US" sz="1000" dirty="0">
                <a:latin typeface="Arial Rounded MT Bold" panose="020F0704030504030204" pitchFamily="34" charset="0"/>
              </a:rPr>
              <a:t>4</a:t>
            </a:r>
          </a:p>
        </p:txBody>
      </p:sp>
      <p:sp>
        <p:nvSpPr>
          <p:cNvPr id="64" name="Rectangle: Rounded Corners 63">
            <a:extLst>
              <a:ext uri="{FF2B5EF4-FFF2-40B4-BE49-F238E27FC236}">
                <a16:creationId xmlns:a16="http://schemas.microsoft.com/office/drawing/2014/main" id="{019B6BA2-93A4-0272-59C6-439552176723}"/>
              </a:ext>
            </a:extLst>
          </p:cNvPr>
          <p:cNvSpPr/>
          <p:nvPr/>
        </p:nvSpPr>
        <p:spPr>
          <a:xfrm>
            <a:off x="2144492" y="4382427"/>
            <a:ext cx="310896" cy="2042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F2F02235-FE85-D812-DA00-795629B698D6}"/>
              </a:ext>
            </a:extLst>
          </p:cNvPr>
          <p:cNvSpPr/>
          <p:nvPr/>
        </p:nvSpPr>
        <p:spPr>
          <a:xfrm>
            <a:off x="2563592" y="4382427"/>
            <a:ext cx="310896" cy="20421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7F4DDA1-8004-D4C9-663A-74FBFAAE5A0A}"/>
              </a:ext>
            </a:extLst>
          </p:cNvPr>
          <p:cNvSpPr txBox="1"/>
          <p:nvPr/>
        </p:nvSpPr>
        <p:spPr>
          <a:xfrm>
            <a:off x="924794" y="3490500"/>
            <a:ext cx="261610" cy="246221"/>
          </a:xfrm>
          <a:prstGeom prst="rect">
            <a:avLst/>
          </a:prstGeom>
          <a:noFill/>
        </p:spPr>
        <p:txBody>
          <a:bodyPr wrap="square" rtlCol="0">
            <a:spAutoFit/>
          </a:bodyPr>
          <a:lstStyle/>
          <a:p>
            <a:r>
              <a:rPr lang="en-US" sz="1000" dirty="0">
                <a:latin typeface="Arial Rounded MT Bold" panose="020F0704030504030204" pitchFamily="34" charset="0"/>
              </a:rPr>
              <a:t>1</a:t>
            </a:r>
          </a:p>
        </p:txBody>
      </p:sp>
      <p:sp>
        <p:nvSpPr>
          <p:cNvPr id="67" name="TextBox 66">
            <a:extLst>
              <a:ext uri="{FF2B5EF4-FFF2-40B4-BE49-F238E27FC236}">
                <a16:creationId xmlns:a16="http://schemas.microsoft.com/office/drawing/2014/main" id="{3121A179-D04F-A0D9-79FC-6747D0E66D3C}"/>
              </a:ext>
            </a:extLst>
          </p:cNvPr>
          <p:cNvSpPr txBox="1"/>
          <p:nvPr/>
        </p:nvSpPr>
        <p:spPr>
          <a:xfrm>
            <a:off x="919352" y="3769112"/>
            <a:ext cx="261610" cy="246221"/>
          </a:xfrm>
          <a:prstGeom prst="rect">
            <a:avLst/>
          </a:prstGeom>
          <a:noFill/>
        </p:spPr>
        <p:txBody>
          <a:bodyPr wrap="square" rtlCol="0">
            <a:spAutoFit/>
          </a:bodyPr>
          <a:lstStyle/>
          <a:p>
            <a:r>
              <a:rPr lang="en-US" sz="1000" dirty="0">
                <a:latin typeface="Arial Rounded MT Bold" panose="020F0704030504030204" pitchFamily="34" charset="0"/>
              </a:rPr>
              <a:t>2</a:t>
            </a:r>
          </a:p>
        </p:txBody>
      </p:sp>
      <p:sp>
        <p:nvSpPr>
          <p:cNvPr id="68" name="TextBox 67">
            <a:extLst>
              <a:ext uri="{FF2B5EF4-FFF2-40B4-BE49-F238E27FC236}">
                <a16:creationId xmlns:a16="http://schemas.microsoft.com/office/drawing/2014/main" id="{D4F3BF37-A397-4FB1-9D6A-8313BB056567}"/>
              </a:ext>
            </a:extLst>
          </p:cNvPr>
          <p:cNvSpPr txBox="1"/>
          <p:nvPr/>
        </p:nvSpPr>
        <p:spPr>
          <a:xfrm>
            <a:off x="919352" y="4072108"/>
            <a:ext cx="261610" cy="246221"/>
          </a:xfrm>
          <a:prstGeom prst="rect">
            <a:avLst/>
          </a:prstGeom>
          <a:noFill/>
        </p:spPr>
        <p:txBody>
          <a:bodyPr wrap="square" rtlCol="0">
            <a:spAutoFit/>
          </a:bodyPr>
          <a:lstStyle/>
          <a:p>
            <a:r>
              <a:rPr lang="en-US" sz="1000" dirty="0">
                <a:latin typeface="Arial Rounded MT Bold" panose="020F0704030504030204" pitchFamily="34" charset="0"/>
              </a:rPr>
              <a:t>3</a:t>
            </a:r>
          </a:p>
        </p:txBody>
      </p:sp>
      <p:sp>
        <p:nvSpPr>
          <p:cNvPr id="69" name="TextBox 68">
            <a:extLst>
              <a:ext uri="{FF2B5EF4-FFF2-40B4-BE49-F238E27FC236}">
                <a16:creationId xmlns:a16="http://schemas.microsoft.com/office/drawing/2014/main" id="{0B6A1770-FE5C-7DD4-5B90-868028B58477}"/>
              </a:ext>
            </a:extLst>
          </p:cNvPr>
          <p:cNvSpPr txBox="1"/>
          <p:nvPr/>
        </p:nvSpPr>
        <p:spPr>
          <a:xfrm>
            <a:off x="919352" y="4357656"/>
            <a:ext cx="261610" cy="246221"/>
          </a:xfrm>
          <a:prstGeom prst="rect">
            <a:avLst/>
          </a:prstGeom>
          <a:noFill/>
        </p:spPr>
        <p:txBody>
          <a:bodyPr wrap="square" rtlCol="0">
            <a:spAutoFit/>
          </a:bodyPr>
          <a:lstStyle/>
          <a:p>
            <a:r>
              <a:rPr lang="en-US" sz="1000" dirty="0">
                <a:latin typeface="Arial Rounded MT Bold" panose="020F0704030504030204" pitchFamily="34" charset="0"/>
              </a:rPr>
              <a:t>4</a:t>
            </a:r>
          </a:p>
        </p:txBody>
      </p:sp>
      <p:sp>
        <p:nvSpPr>
          <p:cNvPr id="72" name="TextBox 71">
            <a:extLst>
              <a:ext uri="{FF2B5EF4-FFF2-40B4-BE49-F238E27FC236}">
                <a16:creationId xmlns:a16="http://schemas.microsoft.com/office/drawing/2014/main" id="{AECB9578-119A-DF17-B463-5D4CAED0149A}"/>
              </a:ext>
            </a:extLst>
          </p:cNvPr>
          <p:cNvSpPr txBox="1"/>
          <p:nvPr/>
        </p:nvSpPr>
        <p:spPr>
          <a:xfrm>
            <a:off x="3029900" y="2209257"/>
            <a:ext cx="2811454" cy="523220"/>
          </a:xfrm>
          <a:prstGeom prst="rect">
            <a:avLst/>
          </a:prstGeom>
          <a:noFill/>
        </p:spPr>
        <p:txBody>
          <a:bodyPr wrap="square" rtlCol="0">
            <a:spAutoFit/>
          </a:bodyPr>
          <a:lstStyle/>
          <a:p>
            <a:r>
              <a:rPr lang="en-US" sz="1400" dirty="0">
                <a:latin typeface="Arial Rounded MT Bold" panose="020F0704030504030204" pitchFamily="34" charset="0"/>
              </a:rPr>
              <a:t>Ideal behavior: all threads use independent functional units</a:t>
            </a:r>
          </a:p>
        </p:txBody>
      </p:sp>
      <p:sp>
        <p:nvSpPr>
          <p:cNvPr id="73" name="TextBox 72">
            <a:extLst>
              <a:ext uri="{FF2B5EF4-FFF2-40B4-BE49-F238E27FC236}">
                <a16:creationId xmlns:a16="http://schemas.microsoft.com/office/drawing/2014/main" id="{70054D82-4218-4097-155C-ECF58AB3D8A9}"/>
              </a:ext>
            </a:extLst>
          </p:cNvPr>
          <p:cNvSpPr txBox="1"/>
          <p:nvPr/>
        </p:nvSpPr>
        <p:spPr>
          <a:xfrm>
            <a:off x="3021954" y="3454096"/>
            <a:ext cx="3023657" cy="954107"/>
          </a:xfrm>
          <a:prstGeom prst="rect">
            <a:avLst/>
          </a:prstGeom>
          <a:noFill/>
        </p:spPr>
        <p:txBody>
          <a:bodyPr wrap="square" rtlCol="0">
            <a:spAutoFit/>
          </a:bodyPr>
          <a:lstStyle/>
          <a:p>
            <a:r>
              <a:rPr lang="en-US" sz="1400" dirty="0">
                <a:latin typeface="Arial Rounded MT Bold" panose="020F0704030504030204" pitchFamily="34" charset="0"/>
              </a:rPr>
              <a:t>Actual behavior: two or more threads may want to use same functional unit at the same time.. e.g. multi-cycle division</a:t>
            </a:r>
          </a:p>
        </p:txBody>
      </p:sp>
      <p:sp>
        <p:nvSpPr>
          <p:cNvPr id="74" name="TextBox 73">
            <a:extLst>
              <a:ext uri="{FF2B5EF4-FFF2-40B4-BE49-F238E27FC236}">
                <a16:creationId xmlns:a16="http://schemas.microsoft.com/office/drawing/2014/main" id="{1F80F1C9-3CE8-A8CA-4D90-3E1F8C54D97C}"/>
              </a:ext>
            </a:extLst>
          </p:cNvPr>
          <p:cNvSpPr txBox="1"/>
          <p:nvPr/>
        </p:nvSpPr>
        <p:spPr>
          <a:xfrm>
            <a:off x="653602" y="1531971"/>
            <a:ext cx="2811454" cy="307777"/>
          </a:xfrm>
          <a:prstGeom prst="rect">
            <a:avLst/>
          </a:prstGeom>
          <a:noFill/>
        </p:spPr>
        <p:txBody>
          <a:bodyPr wrap="square" rtlCol="0">
            <a:spAutoFit/>
          </a:bodyPr>
          <a:lstStyle/>
          <a:p>
            <a:r>
              <a:rPr lang="en-US" sz="1400" dirty="0">
                <a:latin typeface="Arial Rounded MT Bold" panose="020F0704030504030204" pitchFamily="34" charset="0"/>
              </a:rPr>
              <a:t>Simultaneous Multi-threading</a:t>
            </a:r>
          </a:p>
        </p:txBody>
      </p:sp>
      <p:sp>
        <p:nvSpPr>
          <p:cNvPr id="75" name="Rectangle 74">
            <a:extLst>
              <a:ext uri="{FF2B5EF4-FFF2-40B4-BE49-F238E27FC236}">
                <a16:creationId xmlns:a16="http://schemas.microsoft.com/office/drawing/2014/main" id="{8D3FA6CA-1240-3198-D6A7-95C96D99CF68}"/>
              </a:ext>
            </a:extLst>
          </p:cNvPr>
          <p:cNvSpPr/>
          <p:nvPr/>
        </p:nvSpPr>
        <p:spPr>
          <a:xfrm>
            <a:off x="7014258" y="2014681"/>
            <a:ext cx="2147842" cy="401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03A99F4-7810-F65C-10B3-744C6DA0FCA5}"/>
              </a:ext>
            </a:extLst>
          </p:cNvPr>
          <p:cNvSpPr/>
          <p:nvPr/>
        </p:nvSpPr>
        <p:spPr>
          <a:xfrm>
            <a:off x="7014258" y="2553669"/>
            <a:ext cx="2147842" cy="401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0EF83F11-D556-C53B-2180-AABF50E130E3}"/>
              </a:ext>
            </a:extLst>
          </p:cNvPr>
          <p:cNvSpPr/>
          <p:nvPr/>
        </p:nvSpPr>
        <p:spPr>
          <a:xfrm>
            <a:off x="7014258" y="3087640"/>
            <a:ext cx="2147842" cy="401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46E2751-DDBD-F767-E9A3-4D926ED7F723}"/>
              </a:ext>
            </a:extLst>
          </p:cNvPr>
          <p:cNvSpPr/>
          <p:nvPr/>
        </p:nvSpPr>
        <p:spPr>
          <a:xfrm>
            <a:off x="7014258" y="3621611"/>
            <a:ext cx="2147842" cy="401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Right 78">
            <a:extLst>
              <a:ext uri="{FF2B5EF4-FFF2-40B4-BE49-F238E27FC236}">
                <a16:creationId xmlns:a16="http://schemas.microsoft.com/office/drawing/2014/main" id="{F5379816-845F-54C5-76B0-470BAEFD0A6E}"/>
              </a:ext>
            </a:extLst>
          </p:cNvPr>
          <p:cNvSpPr/>
          <p:nvPr/>
        </p:nvSpPr>
        <p:spPr>
          <a:xfrm>
            <a:off x="10637520" y="1952362"/>
            <a:ext cx="853440" cy="38951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row: Right 79">
            <a:extLst>
              <a:ext uri="{FF2B5EF4-FFF2-40B4-BE49-F238E27FC236}">
                <a16:creationId xmlns:a16="http://schemas.microsoft.com/office/drawing/2014/main" id="{8770E78C-D261-AB67-17AA-BEDB9E5156FB}"/>
              </a:ext>
            </a:extLst>
          </p:cNvPr>
          <p:cNvSpPr/>
          <p:nvPr/>
        </p:nvSpPr>
        <p:spPr>
          <a:xfrm>
            <a:off x="10637520" y="2508310"/>
            <a:ext cx="853440" cy="38951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rrow: Right 80">
            <a:extLst>
              <a:ext uri="{FF2B5EF4-FFF2-40B4-BE49-F238E27FC236}">
                <a16:creationId xmlns:a16="http://schemas.microsoft.com/office/drawing/2014/main" id="{F2875CBA-769C-2DF7-1D8C-5B21DE5A183D}"/>
              </a:ext>
            </a:extLst>
          </p:cNvPr>
          <p:cNvSpPr/>
          <p:nvPr/>
        </p:nvSpPr>
        <p:spPr>
          <a:xfrm>
            <a:off x="10637520" y="3073326"/>
            <a:ext cx="853440" cy="38951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rrow: Right 81">
            <a:extLst>
              <a:ext uri="{FF2B5EF4-FFF2-40B4-BE49-F238E27FC236}">
                <a16:creationId xmlns:a16="http://schemas.microsoft.com/office/drawing/2014/main" id="{306D2D80-C7AE-5C5F-4EB6-26E871B30ABE}"/>
              </a:ext>
            </a:extLst>
          </p:cNvPr>
          <p:cNvSpPr/>
          <p:nvPr/>
        </p:nvSpPr>
        <p:spPr>
          <a:xfrm>
            <a:off x="10637520" y="3629274"/>
            <a:ext cx="853440" cy="389514"/>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1669F53D-5F67-429D-B667-C35231FED8A5}"/>
              </a:ext>
            </a:extLst>
          </p:cNvPr>
          <p:cNvSpPr txBox="1"/>
          <p:nvPr/>
        </p:nvSpPr>
        <p:spPr>
          <a:xfrm>
            <a:off x="10575159" y="1371511"/>
            <a:ext cx="860937" cy="307777"/>
          </a:xfrm>
          <a:prstGeom prst="rect">
            <a:avLst/>
          </a:prstGeom>
          <a:noFill/>
        </p:spPr>
        <p:txBody>
          <a:bodyPr wrap="square" rtlCol="0">
            <a:spAutoFit/>
          </a:bodyPr>
          <a:lstStyle/>
          <a:p>
            <a:r>
              <a:rPr lang="en-US" sz="1400" dirty="0">
                <a:latin typeface="Arial Rounded MT Bold" panose="020F0704030504030204" pitchFamily="34" charset="0"/>
              </a:rPr>
              <a:t>output j</a:t>
            </a:r>
          </a:p>
        </p:txBody>
      </p:sp>
      <p:sp>
        <p:nvSpPr>
          <p:cNvPr id="84" name="Rectangle 83">
            <a:extLst>
              <a:ext uri="{FF2B5EF4-FFF2-40B4-BE49-F238E27FC236}">
                <a16:creationId xmlns:a16="http://schemas.microsoft.com/office/drawing/2014/main" id="{B145A712-CAC3-B4BC-3A6C-6E94E5C29DE1}"/>
              </a:ext>
            </a:extLst>
          </p:cNvPr>
          <p:cNvSpPr/>
          <p:nvPr/>
        </p:nvSpPr>
        <p:spPr>
          <a:xfrm>
            <a:off x="9296400" y="1992374"/>
            <a:ext cx="1181892" cy="2030960"/>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E6CA43B0-93C8-C08D-AFEB-8BB9FAECC47A}"/>
              </a:ext>
            </a:extLst>
          </p:cNvPr>
          <p:cNvSpPr txBox="1"/>
          <p:nvPr/>
        </p:nvSpPr>
        <p:spPr>
          <a:xfrm>
            <a:off x="9498975" y="2765980"/>
            <a:ext cx="979317" cy="523220"/>
          </a:xfrm>
          <a:prstGeom prst="rect">
            <a:avLst/>
          </a:prstGeom>
          <a:noFill/>
        </p:spPr>
        <p:txBody>
          <a:bodyPr wrap="square" rtlCol="0">
            <a:spAutoFit/>
          </a:bodyPr>
          <a:lstStyle/>
          <a:p>
            <a:r>
              <a:rPr lang="en-US" sz="1400" dirty="0">
                <a:latin typeface="Arial Rounded MT Bold" panose="020F0704030504030204" pitchFamily="34" charset="0"/>
              </a:rPr>
              <a:t>switch fabric</a:t>
            </a:r>
          </a:p>
        </p:txBody>
      </p:sp>
      <p:sp>
        <p:nvSpPr>
          <p:cNvPr id="86" name="TextBox 85">
            <a:extLst>
              <a:ext uri="{FF2B5EF4-FFF2-40B4-BE49-F238E27FC236}">
                <a16:creationId xmlns:a16="http://schemas.microsoft.com/office/drawing/2014/main" id="{236E6A8B-F9A9-B216-7B2D-E8B6B2AC514A}"/>
              </a:ext>
            </a:extLst>
          </p:cNvPr>
          <p:cNvSpPr txBox="1"/>
          <p:nvPr/>
        </p:nvSpPr>
        <p:spPr>
          <a:xfrm>
            <a:off x="11555031" y="2019035"/>
            <a:ext cx="264816" cy="253916"/>
          </a:xfrm>
          <a:prstGeom prst="rect">
            <a:avLst/>
          </a:prstGeom>
          <a:noFill/>
        </p:spPr>
        <p:txBody>
          <a:bodyPr wrap="none" rtlCol="0">
            <a:spAutoFit/>
          </a:bodyPr>
          <a:lstStyle/>
          <a:p>
            <a:r>
              <a:rPr lang="en-US" sz="1050" dirty="0">
                <a:solidFill>
                  <a:srgbClr val="00B050"/>
                </a:solidFill>
                <a:latin typeface="Arial Rounded MT Bold" panose="020F0704030504030204" pitchFamily="34" charset="0"/>
              </a:rPr>
              <a:t>1</a:t>
            </a:r>
          </a:p>
        </p:txBody>
      </p:sp>
      <p:sp>
        <p:nvSpPr>
          <p:cNvPr id="87" name="TextBox 86">
            <a:extLst>
              <a:ext uri="{FF2B5EF4-FFF2-40B4-BE49-F238E27FC236}">
                <a16:creationId xmlns:a16="http://schemas.microsoft.com/office/drawing/2014/main" id="{BAA6FAED-4600-B164-3CA2-6DA160A6D17A}"/>
              </a:ext>
            </a:extLst>
          </p:cNvPr>
          <p:cNvSpPr txBox="1"/>
          <p:nvPr/>
        </p:nvSpPr>
        <p:spPr>
          <a:xfrm>
            <a:off x="11545336" y="2593298"/>
            <a:ext cx="264816" cy="253916"/>
          </a:xfrm>
          <a:prstGeom prst="rect">
            <a:avLst/>
          </a:prstGeom>
          <a:noFill/>
        </p:spPr>
        <p:txBody>
          <a:bodyPr wrap="none" rtlCol="0">
            <a:spAutoFit/>
          </a:bodyPr>
          <a:lstStyle/>
          <a:p>
            <a:r>
              <a:rPr lang="en-US" sz="1050" dirty="0">
                <a:solidFill>
                  <a:srgbClr val="00B050"/>
                </a:solidFill>
                <a:latin typeface="Arial Rounded MT Bold" panose="020F0704030504030204" pitchFamily="34" charset="0"/>
              </a:rPr>
              <a:t>2</a:t>
            </a:r>
          </a:p>
        </p:txBody>
      </p:sp>
      <p:sp>
        <p:nvSpPr>
          <p:cNvPr id="88" name="TextBox 87">
            <a:extLst>
              <a:ext uri="{FF2B5EF4-FFF2-40B4-BE49-F238E27FC236}">
                <a16:creationId xmlns:a16="http://schemas.microsoft.com/office/drawing/2014/main" id="{67B55024-E341-A81C-8624-F5FE8B23E99E}"/>
              </a:ext>
            </a:extLst>
          </p:cNvPr>
          <p:cNvSpPr txBox="1"/>
          <p:nvPr/>
        </p:nvSpPr>
        <p:spPr>
          <a:xfrm>
            <a:off x="11528313" y="3144972"/>
            <a:ext cx="264816" cy="253916"/>
          </a:xfrm>
          <a:prstGeom prst="rect">
            <a:avLst/>
          </a:prstGeom>
          <a:noFill/>
        </p:spPr>
        <p:txBody>
          <a:bodyPr wrap="none" rtlCol="0">
            <a:spAutoFit/>
          </a:bodyPr>
          <a:lstStyle/>
          <a:p>
            <a:r>
              <a:rPr lang="en-US" sz="1050" dirty="0">
                <a:solidFill>
                  <a:srgbClr val="00B050"/>
                </a:solidFill>
                <a:latin typeface="Arial Rounded MT Bold" panose="020F0704030504030204" pitchFamily="34" charset="0"/>
              </a:rPr>
              <a:t>3</a:t>
            </a:r>
          </a:p>
        </p:txBody>
      </p:sp>
      <p:sp>
        <p:nvSpPr>
          <p:cNvPr id="89" name="TextBox 88">
            <a:extLst>
              <a:ext uri="{FF2B5EF4-FFF2-40B4-BE49-F238E27FC236}">
                <a16:creationId xmlns:a16="http://schemas.microsoft.com/office/drawing/2014/main" id="{CF63E6AE-C38F-271D-8B22-8103A6FEF729}"/>
              </a:ext>
            </a:extLst>
          </p:cNvPr>
          <p:cNvSpPr txBox="1"/>
          <p:nvPr/>
        </p:nvSpPr>
        <p:spPr>
          <a:xfrm>
            <a:off x="11528313" y="3693579"/>
            <a:ext cx="264816" cy="253916"/>
          </a:xfrm>
          <a:prstGeom prst="rect">
            <a:avLst/>
          </a:prstGeom>
          <a:noFill/>
        </p:spPr>
        <p:txBody>
          <a:bodyPr wrap="none" rtlCol="0">
            <a:spAutoFit/>
          </a:bodyPr>
          <a:lstStyle/>
          <a:p>
            <a:r>
              <a:rPr lang="en-US" sz="1050" dirty="0">
                <a:solidFill>
                  <a:srgbClr val="00B050"/>
                </a:solidFill>
                <a:latin typeface="Arial Rounded MT Bold" panose="020F0704030504030204" pitchFamily="34" charset="0"/>
              </a:rPr>
              <a:t>4</a:t>
            </a:r>
          </a:p>
        </p:txBody>
      </p:sp>
      <p:sp>
        <p:nvSpPr>
          <p:cNvPr id="90" name="TextBox 89">
            <a:extLst>
              <a:ext uri="{FF2B5EF4-FFF2-40B4-BE49-F238E27FC236}">
                <a16:creationId xmlns:a16="http://schemas.microsoft.com/office/drawing/2014/main" id="{EC498963-81CF-835F-8476-B81F73F6493E}"/>
              </a:ext>
            </a:extLst>
          </p:cNvPr>
          <p:cNvSpPr txBox="1"/>
          <p:nvPr/>
        </p:nvSpPr>
        <p:spPr>
          <a:xfrm>
            <a:off x="6715295" y="2054141"/>
            <a:ext cx="261610" cy="246221"/>
          </a:xfrm>
          <a:prstGeom prst="rect">
            <a:avLst/>
          </a:prstGeom>
          <a:noFill/>
        </p:spPr>
        <p:txBody>
          <a:bodyPr wrap="none" rtlCol="0">
            <a:spAutoFit/>
          </a:bodyPr>
          <a:lstStyle/>
          <a:p>
            <a:r>
              <a:rPr lang="en-US" sz="1000" dirty="0">
                <a:latin typeface="Arial Rounded MT Bold" panose="020F0704030504030204" pitchFamily="34" charset="0"/>
              </a:rPr>
              <a:t>1</a:t>
            </a:r>
          </a:p>
        </p:txBody>
      </p:sp>
      <p:sp>
        <p:nvSpPr>
          <p:cNvPr id="91" name="TextBox 90">
            <a:extLst>
              <a:ext uri="{FF2B5EF4-FFF2-40B4-BE49-F238E27FC236}">
                <a16:creationId xmlns:a16="http://schemas.microsoft.com/office/drawing/2014/main" id="{6F3DB433-6E67-BC84-835F-B5DABEE24DC9}"/>
              </a:ext>
            </a:extLst>
          </p:cNvPr>
          <p:cNvSpPr txBox="1"/>
          <p:nvPr/>
        </p:nvSpPr>
        <p:spPr>
          <a:xfrm>
            <a:off x="6705600" y="2628404"/>
            <a:ext cx="261610" cy="246221"/>
          </a:xfrm>
          <a:prstGeom prst="rect">
            <a:avLst/>
          </a:prstGeom>
          <a:noFill/>
        </p:spPr>
        <p:txBody>
          <a:bodyPr wrap="none" rtlCol="0">
            <a:spAutoFit/>
          </a:bodyPr>
          <a:lstStyle/>
          <a:p>
            <a:r>
              <a:rPr lang="en-US" sz="1000" dirty="0">
                <a:latin typeface="Arial Rounded MT Bold" panose="020F0704030504030204" pitchFamily="34" charset="0"/>
              </a:rPr>
              <a:t>2</a:t>
            </a:r>
          </a:p>
        </p:txBody>
      </p:sp>
      <p:sp>
        <p:nvSpPr>
          <p:cNvPr id="92" name="TextBox 91">
            <a:extLst>
              <a:ext uri="{FF2B5EF4-FFF2-40B4-BE49-F238E27FC236}">
                <a16:creationId xmlns:a16="http://schemas.microsoft.com/office/drawing/2014/main" id="{E5927BD9-69DC-C4FC-59E0-247FCA976259}"/>
              </a:ext>
            </a:extLst>
          </p:cNvPr>
          <p:cNvSpPr txBox="1"/>
          <p:nvPr/>
        </p:nvSpPr>
        <p:spPr>
          <a:xfrm>
            <a:off x="6715295" y="3151916"/>
            <a:ext cx="261610" cy="246221"/>
          </a:xfrm>
          <a:prstGeom prst="rect">
            <a:avLst/>
          </a:prstGeom>
          <a:noFill/>
        </p:spPr>
        <p:txBody>
          <a:bodyPr wrap="none" rtlCol="0">
            <a:spAutoFit/>
          </a:bodyPr>
          <a:lstStyle/>
          <a:p>
            <a:r>
              <a:rPr lang="en-US" sz="1000" dirty="0">
                <a:latin typeface="Arial Rounded MT Bold" panose="020F0704030504030204" pitchFamily="34" charset="0"/>
              </a:rPr>
              <a:t>3</a:t>
            </a:r>
          </a:p>
        </p:txBody>
      </p:sp>
      <p:sp>
        <p:nvSpPr>
          <p:cNvPr id="93" name="TextBox 92">
            <a:extLst>
              <a:ext uri="{FF2B5EF4-FFF2-40B4-BE49-F238E27FC236}">
                <a16:creationId xmlns:a16="http://schemas.microsoft.com/office/drawing/2014/main" id="{7549BF9B-F89B-64B6-86C5-C4418F4AAEFF}"/>
              </a:ext>
            </a:extLst>
          </p:cNvPr>
          <p:cNvSpPr txBox="1"/>
          <p:nvPr/>
        </p:nvSpPr>
        <p:spPr>
          <a:xfrm>
            <a:off x="6715295" y="3698658"/>
            <a:ext cx="261610" cy="246221"/>
          </a:xfrm>
          <a:prstGeom prst="rect">
            <a:avLst/>
          </a:prstGeom>
          <a:noFill/>
        </p:spPr>
        <p:txBody>
          <a:bodyPr wrap="none" rtlCol="0">
            <a:spAutoFit/>
          </a:bodyPr>
          <a:lstStyle/>
          <a:p>
            <a:r>
              <a:rPr lang="en-US" sz="1000" dirty="0">
                <a:latin typeface="Arial Rounded MT Bold" panose="020F0704030504030204" pitchFamily="34" charset="0"/>
              </a:rPr>
              <a:t>4</a:t>
            </a:r>
          </a:p>
        </p:txBody>
      </p:sp>
      <p:sp>
        <p:nvSpPr>
          <p:cNvPr id="94" name="TextBox 93">
            <a:extLst>
              <a:ext uri="{FF2B5EF4-FFF2-40B4-BE49-F238E27FC236}">
                <a16:creationId xmlns:a16="http://schemas.microsoft.com/office/drawing/2014/main" id="{D9EEECCD-0849-1DC0-E37E-1FAB59B803F3}"/>
              </a:ext>
            </a:extLst>
          </p:cNvPr>
          <p:cNvSpPr txBox="1"/>
          <p:nvPr/>
        </p:nvSpPr>
        <p:spPr>
          <a:xfrm>
            <a:off x="8906431" y="2082203"/>
            <a:ext cx="261610" cy="246221"/>
          </a:xfrm>
          <a:prstGeom prst="rect">
            <a:avLst/>
          </a:prstGeom>
          <a:noFill/>
        </p:spPr>
        <p:txBody>
          <a:bodyPr wrap="none" rtlCol="0">
            <a:spAutoFit/>
          </a:bodyPr>
          <a:lstStyle/>
          <a:p>
            <a:r>
              <a:rPr lang="en-US" sz="1000" dirty="0">
                <a:solidFill>
                  <a:srgbClr val="00B050"/>
                </a:solidFill>
                <a:latin typeface="Arial Rounded MT Bold" panose="020F0704030504030204" pitchFamily="34" charset="0"/>
              </a:rPr>
              <a:t>4</a:t>
            </a:r>
          </a:p>
        </p:txBody>
      </p:sp>
      <p:sp>
        <p:nvSpPr>
          <p:cNvPr id="95" name="TextBox 94">
            <a:extLst>
              <a:ext uri="{FF2B5EF4-FFF2-40B4-BE49-F238E27FC236}">
                <a16:creationId xmlns:a16="http://schemas.microsoft.com/office/drawing/2014/main" id="{A385DEF9-0248-A5E9-D1BB-FDA474CF4D9B}"/>
              </a:ext>
            </a:extLst>
          </p:cNvPr>
          <p:cNvSpPr txBox="1"/>
          <p:nvPr/>
        </p:nvSpPr>
        <p:spPr>
          <a:xfrm>
            <a:off x="8900490" y="3165390"/>
            <a:ext cx="261610" cy="246221"/>
          </a:xfrm>
          <a:prstGeom prst="rect">
            <a:avLst/>
          </a:prstGeom>
          <a:noFill/>
        </p:spPr>
        <p:txBody>
          <a:bodyPr wrap="none" rtlCol="0">
            <a:spAutoFit/>
          </a:bodyPr>
          <a:lstStyle/>
          <a:p>
            <a:r>
              <a:rPr lang="en-US" sz="1000" dirty="0">
                <a:solidFill>
                  <a:srgbClr val="00B050"/>
                </a:solidFill>
                <a:latin typeface="Arial Rounded MT Bold" panose="020F0704030504030204" pitchFamily="34" charset="0"/>
              </a:rPr>
              <a:t>4</a:t>
            </a:r>
          </a:p>
        </p:txBody>
      </p:sp>
      <p:sp>
        <p:nvSpPr>
          <p:cNvPr id="96" name="TextBox 95">
            <a:extLst>
              <a:ext uri="{FF2B5EF4-FFF2-40B4-BE49-F238E27FC236}">
                <a16:creationId xmlns:a16="http://schemas.microsoft.com/office/drawing/2014/main" id="{7B6267EC-25F4-30EA-511F-7C50BB644934}"/>
              </a:ext>
            </a:extLst>
          </p:cNvPr>
          <p:cNvSpPr txBox="1"/>
          <p:nvPr/>
        </p:nvSpPr>
        <p:spPr>
          <a:xfrm>
            <a:off x="8893330" y="2621984"/>
            <a:ext cx="261610" cy="246221"/>
          </a:xfrm>
          <a:prstGeom prst="rect">
            <a:avLst/>
          </a:prstGeom>
          <a:noFill/>
        </p:spPr>
        <p:txBody>
          <a:bodyPr wrap="none" rtlCol="0">
            <a:spAutoFit/>
          </a:bodyPr>
          <a:lstStyle/>
          <a:p>
            <a:r>
              <a:rPr lang="en-US" sz="1000" dirty="0">
                <a:solidFill>
                  <a:srgbClr val="00B0F0"/>
                </a:solidFill>
                <a:latin typeface="Arial Rounded MT Bold" panose="020F0704030504030204" pitchFamily="34" charset="0"/>
              </a:rPr>
              <a:t>2</a:t>
            </a:r>
          </a:p>
        </p:txBody>
      </p:sp>
      <p:sp>
        <p:nvSpPr>
          <p:cNvPr id="97" name="TextBox 96">
            <a:extLst>
              <a:ext uri="{FF2B5EF4-FFF2-40B4-BE49-F238E27FC236}">
                <a16:creationId xmlns:a16="http://schemas.microsoft.com/office/drawing/2014/main" id="{40B8B6CF-73DB-74F6-559D-C6575485F0D2}"/>
              </a:ext>
            </a:extLst>
          </p:cNvPr>
          <p:cNvSpPr txBox="1"/>
          <p:nvPr/>
        </p:nvSpPr>
        <p:spPr>
          <a:xfrm>
            <a:off x="8907659" y="3702177"/>
            <a:ext cx="261610" cy="246221"/>
          </a:xfrm>
          <a:prstGeom prst="rect">
            <a:avLst/>
          </a:prstGeom>
          <a:noFill/>
        </p:spPr>
        <p:txBody>
          <a:bodyPr wrap="none" rtlCol="0">
            <a:spAutoFit/>
          </a:bodyPr>
          <a:lstStyle/>
          <a:p>
            <a:r>
              <a:rPr lang="en-US" sz="1000" dirty="0">
                <a:solidFill>
                  <a:srgbClr val="FF0000"/>
                </a:solidFill>
                <a:latin typeface="Arial Rounded MT Bold" panose="020F0704030504030204" pitchFamily="34" charset="0"/>
              </a:rPr>
              <a:t>1</a:t>
            </a:r>
          </a:p>
        </p:txBody>
      </p:sp>
      <p:cxnSp>
        <p:nvCxnSpPr>
          <p:cNvPr id="99" name="Straight Connector 98">
            <a:extLst>
              <a:ext uri="{FF2B5EF4-FFF2-40B4-BE49-F238E27FC236}">
                <a16:creationId xmlns:a16="http://schemas.microsoft.com/office/drawing/2014/main" id="{EB797D15-B975-3A41-DE12-7BF85F37AC48}"/>
              </a:ext>
            </a:extLst>
          </p:cNvPr>
          <p:cNvCxnSpPr/>
          <p:nvPr/>
        </p:nvCxnSpPr>
        <p:spPr>
          <a:xfrm flipH="1">
            <a:off x="8928890" y="2014681"/>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0FCFF2E-CDE5-F0B1-02C9-9362F79ADB04}"/>
              </a:ext>
            </a:extLst>
          </p:cNvPr>
          <p:cNvCxnSpPr/>
          <p:nvPr/>
        </p:nvCxnSpPr>
        <p:spPr>
          <a:xfrm flipH="1">
            <a:off x="8669810" y="2005114"/>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DC3B5B5-BF89-02CB-5731-EB3475C52A6E}"/>
              </a:ext>
            </a:extLst>
          </p:cNvPr>
          <p:cNvCxnSpPr/>
          <p:nvPr/>
        </p:nvCxnSpPr>
        <p:spPr>
          <a:xfrm flipH="1">
            <a:off x="8928890" y="2542338"/>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1E0A0EF-A477-C36D-073B-4410874EFF61}"/>
              </a:ext>
            </a:extLst>
          </p:cNvPr>
          <p:cNvCxnSpPr/>
          <p:nvPr/>
        </p:nvCxnSpPr>
        <p:spPr>
          <a:xfrm flipH="1">
            <a:off x="8669810" y="2532771"/>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8BBF1B8-F272-2717-1797-37897945402F}"/>
              </a:ext>
            </a:extLst>
          </p:cNvPr>
          <p:cNvCxnSpPr/>
          <p:nvPr/>
        </p:nvCxnSpPr>
        <p:spPr>
          <a:xfrm flipH="1">
            <a:off x="8928890" y="3072270"/>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F408228-8314-773E-B87E-D2A1037C274A}"/>
              </a:ext>
            </a:extLst>
          </p:cNvPr>
          <p:cNvCxnSpPr/>
          <p:nvPr/>
        </p:nvCxnSpPr>
        <p:spPr>
          <a:xfrm flipH="1">
            <a:off x="8669810" y="3062703"/>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EE989DB-2001-979C-80F2-428FC22E086C}"/>
              </a:ext>
            </a:extLst>
          </p:cNvPr>
          <p:cNvCxnSpPr/>
          <p:nvPr/>
        </p:nvCxnSpPr>
        <p:spPr>
          <a:xfrm flipH="1">
            <a:off x="8928890" y="3608256"/>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7F477E5-C298-D54F-EF05-166BFF45F62A}"/>
              </a:ext>
            </a:extLst>
          </p:cNvPr>
          <p:cNvCxnSpPr/>
          <p:nvPr/>
        </p:nvCxnSpPr>
        <p:spPr>
          <a:xfrm flipH="1">
            <a:off x="8669810" y="3598689"/>
            <a:ext cx="0" cy="42464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0C434C1C-DC55-55B6-1896-3E43B627CD51}"/>
              </a:ext>
            </a:extLst>
          </p:cNvPr>
          <p:cNvSpPr txBox="1"/>
          <p:nvPr/>
        </p:nvSpPr>
        <p:spPr>
          <a:xfrm>
            <a:off x="8667280" y="2617144"/>
            <a:ext cx="261610" cy="246221"/>
          </a:xfrm>
          <a:prstGeom prst="rect">
            <a:avLst/>
          </a:prstGeom>
          <a:noFill/>
        </p:spPr>
        <p:txBody>
          <a:bodyPr wrap="none" rtlCol="0">
            <a:spAutoFit/>
          </a:bodyPr>
          <a:lstStyle/>
          <a:p>
            <a:r>
              <a:rPr lang="en-US" sz="1000" dirty="0">
                <a:solidFill>
                  <a:schemeClr val="accent1">
                    <a:lumMod val="75000"/>
                  </a:schemeClr>
                </a:solidFill>
                <a:latin typeface="Arial Rounded MT Bold" panose="020F0704030504030204" pitchFamily="34" charset="0"/>
              </a:rPr>
              <a:t>3</a:t>
            </a:r>
          </a:p>
        </p:txBody>
      </p:sp>
      <p:sp>
        <p:nvSpPr>
          <p:cNvPr id="108" name="TextBox 107">
            <a:extLst>
              <a:ext uri="{FF2B5EF4-FFF2-40B4-BE49-F238E27FC236}">
                <a16:creationId xmlns:a16="http://schemas.microsoft.com/office/drawing/2014/main" id="{05042BC2-5C52-8991-5ACD-46E720BF03FF}"/>
              </a:ext>
            </a:extLst>
          </p:cNvPr>
          <p:cNvSpPr txBox="1"/>
          <p:nvPr/>
        </p:nvSpPr>
        <p:spPr>
          <a:xfrm>
            <a:off x="8653081" y="3158771"/>
            <a:ext cx="261610" cy="246221"/>
          </a:xfrm>
          <a:prstGeom prst="rect">
            <a:avLst/>
          </a:prstGeom>
          <a:noFill/>
        </p:spPr>
        <p:txBody>
          <a:bodyPr wrap="none" rtlCol="0">
            <a:spAutoFit/>
          </a:bodyPr>
          <a:lstStyle/>
          <a:p>
            <a:r>
              <a:rPr lang="en-US" sz="1000" dirty="0">
                <a:solidFill>
                  <a:srgbClr val="FF0000"/>
                </a:solidFill>
                <a:latin typeface="Arial Rounded MT Bold" panose="020F0704030504030204" pitchFamily="34" charset="0"/>
              </a:rPr>
              <a:t>1</a:t>
            </a:r>
          </a:p>
        </p:txBody>
      </p:sp>
      <p:sp>
        <p:nvSpPr>
          <p:cNvPr id="109" name="TextBox 108">
            <a:extLst>
              <a:ext uri="{FF2B5EF4-FFF2-40B4-BE49-F238E27FC236}">
                <a16:creationId xmlns:a16="http://schemas.microsoft.com/office/drawing/2014/main" id="{B003ABFB-104E-12F3-CD73-BF86ADAB394C}"/>
              </a:ext>
            </a:extLst>
          </p:cNvPr>
          <p:cNvSpPr txBox="1"/>
          <p:nvPr/>
        </p:nvSpPr>
        <p:spPr>
          <a:xfrm>
            <a:off x="8656051" y="2079583"/>
            <a:ext cx="261610" cy="246221"/>
          </a:xfrm>
          <a:prstGeom prst="rect">
            <a:avLst/>
          </a:prstGeom>
          <a:noFill/>
        </p:spPr>
        <p:txBody>
          <a:bodyPr wrap="none" rtlCol="0">
            <a:spAutoFit/>
          </a:bodyPr>
          <a:lstStyle/>
          <a:p>
            <a:r>
              <a:rPr lang="en-US" sz="1000" dirty="0">
                <a:solidFill>
                  <a:srgbClr val="00B0F0"/>
                </a:solidFill>
                <a:latin typeface="Arial Rounded MT Bold" panose="020F0704030504030204" pitchFamily="34" charset="0"/>
              </a:rPr>
              <a:t>2</a:t>
            </a:r>
          </a:p>
        </p:txBody>
      </p:sp>
      <p:sp>
        <p:nvSpPr>
          <p:cNvPr id="128" name="TextBox 127">
            <a:extLst>
              <a:ext uri="{FF2B5EF4-FFF2-40B4-BE49-F238E27FC236}">
                <a16:creationId xmlns:a16="http://schemas.microsoft.com/office/drawing/2014/main" id="{CBA19110-1EB8-A428-FB72-9ACD00D2D00A}"/>
              </a:ext>
            </a:extLst>
          </p:cNvPr>
          <p:cNvSpPr txBox="1"/>
          <p:nvPr/>
        </p:nvSpPr>
        <p:spPr>
          <a:xfrm>
            <a:off x="8657500" y="3692610"/>
            <a:ext cx="261610" cy="246221"/>
          </a:xfrm>
          <a:prstGeom prst="rect">
            <a:avLst/>
          </a:prstGeom>
          <a:noFill/>
        </p:spPr>
        <p:txBody>
          <a:bodyPr wrap="none" rtlCol="0">
            <a:spAutoFit/>
          </a:bodyPr>
          <a:lstStyle/>
          <a:p>
            <a:r>
              <a:rPr lang="en-US" sz="1000" dirty="0">
                <a:solidFill>
                  <a:srgbClr val="00B050"/>
                </a:solidFill>
                <a:latin typeface="Arial Rounded MT Bold" panose="020F0704030504030204" pitchFamily="34" charset="0"/>
              </a:rPr>
              <a:t>4</a:t>
            </a:r>
          </a:p>
        </p:txBody>
      </p:sp>
      <p:sp>
        <p:nvSpPr>
          <p:cNvPr id="129" name="Rectangle 128">
            <a:extLst>
              <a:ext uri="{FF2B5EF4-FFF2-40B4-BE49-F238E27FC236}">
                <a16:creationId xmlns:a16="http://schemas.microsoft.com/office/drawing/2014/main" id="{376034DE-EE78-3890-9844-43D825869E66}"/>
              </a:ext>
            </a:extLst>
          </p:cNvPr>
          <p:cNvSpPr/>
          <p:nvPr/>
        </p:nvSpPr>
        <p:spPr>
          <a:xfrm>
            <a:off x="6967210" y="1926702"/>
            <a:ext cx="2265119" cy="214540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B66E91EF-4AC3-47D7-0CA1-1F1CA33BC44C}"/>
              </a:ext>
            </a:extLst>
          </p:cNvPr>
          <p:cNvSpPr txBox="1"/>
          <p:nvPr/>
        </p:nvSpPr>
        <p:spPr>
          <a:xfrm>
            <a:off x="6846100" y="1578444"/>
            <a:ext cx="2811454" cy="307777"/>
          </a:xfrm>
          <a:prstGeom prst="rect">
            <a:avLst/>
          </a:prstGeom>
          <a:noFill/>
        </p:spPr>
        <p:txBody>
          <a:bodyPr wrap="square" rtlCol="0">
            <a:spAutoFit/>
          </a:bodyPr>
          <a:lstStyle/>
          <a:p>
            <a:r>
              <a:rPr lang="en-US" sz="1400" dirty="0">
                <a:latin typeface="Arial Rounded MT Bold" panose="020F0704030504030204" pitchFamily="34" charset="0"/>
              </a:rPr>
              <a:t>NUMA Node</a:t>
            </a:r>
          </a:p>
        </p:txBody>
      </p:sp>
      <p:sp>
        <p:nvSpPr>
          <p:cNvPr id="143" name="Content Placeholder 2">
            <a:extLst>
              <a:ext uri="{FF2B5EF4-FFF2-40B4-BE49-F238E27FC236}">
                <a16:creationId xmlns:a16="http://schemas.microsoft.com/office/drawing/2014/main" id="{9D516149-F9AC-1C63-93CD-B2E634F95024}"/>
              </a:ext>
            </a:extLst>
          </p:cNvPr>
          <p:cNvSpPr txBox="1">
            <a:spLocks/>
          </p:cNvSpPr>
          <p:nvPr/>
        </p:nvSpPr>
        <p:spPr>
          <a:xfrm>
            <a:off x="6705600" y="5214972"/>
            <a:ext cx="5067300" cy="9557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a:cs typeface="Arial"/>
              </a:rPr>
              <a:t>no awareness about I/O or memory contention within the </a:t>
            </a:r>
            <a:r>
              <a:rPr lang="en-US" sz="2000" dirty="0" err="1">
                <a:latin typeface="Arial"/>
                <a:cs typeface="Arial"/>
              </a:rPr>
              <a:t>numa</a:t>
            </a:r>
            <a:r>
              <a:rPr lang="en-US" sz="2000" dirty="0">
                <a:latin typeface="Arial"/>
                <a:cs typeface="Arial"/>
              </a:rPr>
              <a:t> node</a:t>
            </a:r>
          </a:p>
        </p:txBody>
      </p:sp>
    </p:spTree>
    <p:extLst>
      <p:ext uri="{BB962C8B-B14F-4D97-AF65-F5344CB8AC3E}">
        <p14:creationId xmlns:p14="http://schemas.microsoft.com/office/powerpoint/2010/main" val="51770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motivation</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p:txBody>
          <a:bodyPr vert="horz" lIns="91440" tIns="45720" rIns="91440" bIns="45720" rtlCol="0" anchor="t">
            <a:normAutofit/>
          </a:bodyPr>
          <a:lstStyle/>
          <a:p>
            <a:pPr marL="0" indent="0">
              <a:buNone/>
            </a:pPr>
            <a:r>
              <a:rPr lang="en-US" sz="3600" dirty="0">
                <a:latin typeface="Arial Rounded MT Bold" panose="020F0704030504030204" pitchFamily="34" charset="0"/>
                <a:cs typeface="Calibri"/>
              </a:rPr>
              <a:t>can we </a:t>
            </a:r>
            <a:r>
              <a:rPr lang="en-US" sz="5200" dirty="0">
                <a:latin typeface="Arial Rounded MT Bold" panose="020F0704030504030204" pitchFamily="34" charset="0"/>
                <a:cs typeface="Calibri"/>
              </a:rPr>
              <a:t>improve</a:t>
            </a:r>
            <a:r>
              <a:rPr lang="en-US" sz="3600" dirty="0">
                <a:latin typeface="Arial Rounded MT Bold" panose="020F0704030504030204" pitchFamily="34" charset="0"/>
                <a:cs typeface="Calibri"/>
              </a:rPr>
              <a:t> the </a:t>
            </a:r>
            <a:r>
              <a:rPr lang="en-US" sz="3600" dirty="0">
                <a:solidFill>
                  <a:srgbClr val="7030A0"/>
                </a:solidFill>
                <a:latin typeface="Arial Rounded MT Bold" panose="020F0704030504030204" pitchFamily="34" charset="0"/>
                <a:cs typeface="Calibri"/>
              </a:rPr>
              <a:t>load average</a:t>
            </a:r>
            <a:r>
              <a:rPr lang="en-US" sz="3600" dirty="0">
                <a:latin typeface="Arial Rounded MT Bold" panose="020F0704030504030204" pitchFamily="34" charset="0"/>
                <a:cs typeface="Calibri"/>
              </a:rPr>
              <a:t> of the existing compute infrastructure, reaping benefits in </a:t>
            </a:r>
            <a:r>
              <a:rPr lang="en-US" sz="3600" dirty="0">
                <a:solidFill>
                  <a:srgbClr val="00B0F0"/>
                </a:solidFill>
                <a:latin typeface="Arial Rounded MT Bold" panose="020F0704030504030204" pitchFamily="34" charset="0"/>
                <a:cs typeface="Calibri"/>
              </a:rPr>
              <a:t>performance</a:t>
            </a:r>
            <a:r>
              <a:rPr lang="en-US" sz="3600" dirty="0">
                <a:latin typeface="Arial Rounded MT Bold" panose="020F0704030504030204" pitchFamily="34" charset="0"/>
                <a:cs typeface="Calibri"/>
              </a:rPr>
              <a:t>, </a:t>
            </a:r>
            <a:r>
              <a:rPr lang="en-US" sz="3600" dirty="0">
                <a:solidFill>
                  <a:srgbClr val="FF0000"/>
                </a:solidFill>
                <a:latin typeface="Arial Rounded MT Bold" panose="020F0704030504030204" pitchFamily="34" charset="0"/>
                <a:cs typeface="Calibri"/>
              </a:rPr>
              <a:t>costs </a:t>
            </a:r>
            <a:r>
              <a:rPr lang="en-US" sz="3600" dirty="0">
                <a:latin typeface="Arial Rounded MT Bold" panose="020F0704030504030204" pitchFamily="34" charset="0"/>
                <a:cs typeface="Calibri"/>
              </a:rPr>
              <a:t>and </a:t>
            </a:r>
            <a:r>
              <a:rPr lang="en-US" sz="3600" dirty="0">
                <a:solidFill>
                  <a:srgbClr val="00B050"/>
                </a:solidFill>
                <a:latin typeface="Arial Rounded MT Bold" panose="020F0704030504030204" pitchFamily="34" charset="0"/>
                <a:cs typeface="Calibri"/>
              </a:rPr>
              <a:t>energy consumption</a:t>
            </a:r>
            <a:r>
              <a:rPr lang="en-US" sz="3600" dirty="0">
                <a:latin typeface="Arial Rounded MT Bold" panose="020F0704030504030204" pitchFamily="34" charset="0"/>
                <a:cs typeface="Calibri"/>
              </a:rPr>
              <a:t>?</a:t>
            </a:r>
          </a:p>
        </p:txBody>
      </p:sp>
    </p:spTree>
    <p:extLst>
      <p:ext uri="{BB962C8B-B14F-4D97-AF65-F5344CB8AC3E}">
        <p14:creationId xmlns:p14="http://schemas.microsoft.com/office/powerpoint/2010/main" val="3529968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can_migrate_task()</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p:txBody>
          <a:bodyPr vert="horz" lIns="91440" tIns="45720" rIns="91440" bIns="45720" rtlCol="0" anchor="t">
            <a:normAutofit/>
          </a:bodyPr>
          <a:lstStyle/>
          <a:p>
            <a:pPr marL="0" indent="0">
              <a:buNone/>
            </a:pPr>
            <a:r>
              <a:rPr lang="en-US" sz="3600" dirty="0">
                <a:latin typeface="Arial Rounded MT Bold" panose="020F0704030504030204" pitchFamily="34" charset="0"/>
                <a:cs typeface="Calibri"/>
              </a:rPr>
              <a:t>returns (1 – migrate, 0 – not migrate) whether the task can be migrated and selects the destination </a:t>
            </a:r>
            <a:r>
              <a:rPr lang="en-US" sz="3600" dirty="0" err="1">
                <a:latin typeface="Arial Rounded MT Bold" panose="020F0704030504030204" pitchFamily="34" charset="0"/>
                <a:cs typeface="Calibri"/>
              </a:rPr>
              <a:t>cpu</a:t>
            </a:r>
            <a:endParaRPr lang="en-US" sz="3600" dirty="0">
              <a:latin typeface="Arial Rounded MT Bold" panose="020F0704030504030204" pitchFamily="34" charset="0"/>
              <a:cs typeface="Calibri"/>
            </a:endParaRPr>
          </a:p>
        </p:txBody>
      </p:sp>
    </p:spTree>
    <p:extLst>
      <p:ext uri="{BB962C8B-B14F-4D97-AF65-F5344CB8AC3E}">
        <p14:creationId xmlns:p14="http://schemas.microsoft.com/office/powerpoint/2010/main" val="67232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objective</a:t>
            </a:r>
            <a:endParaRPr lang="en-US" dirty="0"/>
          </a:p>
        </p:txBody>
      </p:sp>
      <p:sp>
        <p:nvSpPr>
          <p:cNvPr id="4" name="TextBox 3">
            <a:extLst>
              <a:ext uri="{FF2B5EF4-FFF2-40B4-BE49-F238E27FC236}">
                <a16:creationId xmlns:a16="http://schemas.microsoft.com/office/drawing/2014/main" id="{A0F58A23-E7E2-69CB-6D15-23E238F22D45}"/>
              </a:ext>
            </a:extLst>
          </p:cNvPr>
          <p:cNvSpPr txBox="1"/>
          <p:nvPr/>
        </p:nvSpPr>
        <p:spPr>
          <a:xfrm>
            <a:off x="457200" y="6024880"/>
            <a:ext cx="11315700" cy="646331"/>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Jingde</a:t>
            </a:r>
            <a:r>
              <a:rPr lang="en-US" sz="1200" dirty="0">
                <a:latin typeface="Arial" panose="020B0604020202020204" pitchFamily="34" charset="0"/>
                <a:cs typeface="Arial" panose="020B0604020202020204" pitchFamily="34" charset="0"/>
              </a:rPr>
              <a:t> Chen, </a:t>
            </a:r>
            <a:r>
              <a:rPr lang="en-US" sz="1200" dirty="0" err="1">
                <a:latin typeface="Arial" panose="020B0604020202020204" pitchFamily="34" charset="0"/>
                <a:cs typeface="Arial" panose="020B0604020202020204" pitchFamily="34" charset="0"/>
              </a:rPr>
              <a:t>Subho</a:t>
            </a:r>
            <a:r>
              <a:rPr lang="en-US" sz="1200" dirty="0">
                <a:latin typeface="Arial" panose="020B0604020202020204" pitchFamily="34" charset="0"/>
                <a:cs typeface="Arial" panose="020B0604020202020204" pitchFamily="34" charset="0"/>
              </a:rPr>
              <a:t> S. Banerjee, Zbigniew T. </a:t>
            </a:r>
            <a:r>
              <a:rPr lang="en-US" sz="1200" dirty="0" err="1">
                <a:latin typeface="Arial" panose="020B0604020202020204" pitchFamily="34" charset="0"/>
                <a:cs typeface="Arial" panose="020B0604020202020204" pitchFamily="34" charset="0"/>
              </a:rPr>
              <a:t>Kalbarczyk</a:t>
            </a:r>
            <a:r>
              <a:rPr lang="en-US" sz="1200" dirty="0">
                <a:latin typeface="Arial" panose="020B0604020202020204" pitchFamily="34" charset="0"/>
                <a:cs typeface="Arial" panose="020B0604020202020204" pitchFamily="34" charset="0"/>
              </a:rPr>
              <a:t>, and Ravishankar  K. Iyer. 2020. Machine Learning for Load Balancing in the Linux Kernel. In 11th ACM SIGOPS Asia-Pacific Workshop on Systems (</a:t>
            </a:r>
            <a:r>
              <a:rPr lang="en-US" sz="1200" dirty="0" err="1">
                <a:latin typeface="Arial" panose="020B0604020202020204" pitchFamily="34" charset="0"/>
                <a:cs typeface="Arial" panose="020B0604020202020204" pitchFamily="34" charset="0"/>
              </a:rPr>
              <a:t>APSys</a:t>
            </a:r>
            <a:r>
              <a:rPr lang="en-US" sz="1200" dirty="0">
                <a:latin typeface="Arial" panose="020B0604020202020204" pitchFamily="34" charset="0"/>
                <a:cs typeface="Arial" panose="020B0604020202020204" pitchFamily="34" charset="0"/>
              </a:rPr>
              <a:t> ’20), August 24–25, 2020, Tsukuba, Japan. ACM, New York, NY, USA, 8 pages. https://doi.org/10.1145/3409963.3410492</a:t>
            </a:r>
          </a:p>
        </p:txBody>
      </p:sp>
      <p:sp>
        <p:nvSpPr>
          <p:cNvPr id="7" name="Content Placeholder 4">
            <a:extLst>
              <a:ext uri="{FF2B5EF4-FFF2-40B4-BE49-F238E27FC236}">
                <a16:creationId xmlns:a16="http://schemas.microsoft.com/office/drawing/2014/main" id="{F1AE3AFF-D013-CC6D-2ECD-18061283C860}"/>
              </a:ext>
            </a:extLst>
          </p:cNvPr>
          <p:cNvSpPr>
            <a:spLocks noGrp="1"/>
          </p:cNvSpPr>
          <p:nvPr>
            <p:ph idx="1"/>
          </p:nvPr>
        </p:nvSpPr>
        <p:spPr>
          <a:xfrm>
            <a:off x="457200" y="1600200"/>
            <a:ext cx="11315700" cy="4576763"/>
          </a:xfrm>
        </p:spPr>
        <p:txBody>
          <a:bodyPr/>
          <a:lstStyle/>
          <a:p>
            <a:r>
              <a:rPr lang="en-US" dirty="0"/>
              <a:t>Develop bigger model, improving the accuracy</a:t>
            </a:r>
          </a:p>
          <a:p>
            <a:r>
              <a:rPr lang="en-US" dirty="0"/>
              <a:t>pruning to reduce the number of parameters to &lt;= published model with minimal loss of accuracy (99%)</a:t>
            </a:r>
          </a:p>
          <a:p>
            <a:r>
              <a:rPr lang="en-US" dirty="0"/>
              <a:t>try different types of networks including SVM</a:t>
            </a:r>
          </a:p>
        </p:txBody>
      </p:sp>
    </p:spTree>
    <p:extLst>
      <p:ext uri="{BB962C8B-B14F-4D97-AF65-F5344CB8AC3E}">
        <p14:creationId xmlns:p14="http://schemas.microsoft.com/office/powerpoint/2010/main" val="87501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25" name="TextBox 24">
            <a:extLst>
              <a:ext uri="{FF2B5EF4-FFF2-40B4-BE49-F238E27FC236}">
                <a16:creationId xmlns:a16="http://schemas.microsoft.com/office/drawing/2014/main" id="{E894AD69-68CD-EBBF-4C6E-7DCEF107F15F}"/>
              </a:ext>
            </a:extLst>
          </p:cNvPr>
          <p:cNvSpPr txBox="1"/>
          <p:nvPr/>
        </p:nvSpPr>
        <p:spPr>
          <a:xfrm>
            <a:off x="6096001" y="1538294"/>
            <a:ext cx="5676900" cy="1200329"/>
          </a:xfrm>
          <a:prstGeom prst="rect">
            <a:avLst/>
          </a:prstGeom>
          <a:noFill/>
        </p:spPr>
        <p:txBody>
          <a:bodyPr wrap="square" rtlCol="0">
            <a:spAutoFit/>
          </a:bodyPr>
          <a:lstStyle/>
          <a:p>
            <a:r>
              <a:rPr lang="en-US" dirty="0">
                <a:latin typeface="Arial Rounded MT Bold" panose="020F0704030504030204" pitchFamily="34" charset="0"/>
              </a:rPr>
              <a:t>Ubuntu 18.04 wouldn’t boot-up</a:t>
            </a:r>
          </a:p>
          <a:p>
            <a:r>
              <a:rPr lang="en-US" dirty="0">
                <a:latin typeface="Arial Rounded MT Bold" panose="020F0704030504030204" pitchFamily="34" charset="0"/>
              </a:rPr>
              <a:t>After 10’s of restarts, conjectured that latest </a:t>
            </a:r>
            <a:r>
              <a:rPr lang="en-US" dirty="0" err="1">
                <a:latin typeface="Arial Rounded MT Bold" panose="020F0704030504030204" pitchFamily="34" charset="0"/>
              </a:rPr>
              <a:t>nvidia</a:t>
            </a:r>
            <a:r>
              <a:rPr lang="en-US" dirty="0">
                <a:latin typeface="Arial Rounded MT Bold" panose="020F0704030504030204" pitchFamily="34" charset="0"/>
              </a:rPr>
              <a:t> drivers aren’t compatible</a:t>
            </a:r>
          </a:p>
          <a:p>
            <a:r>
              <a:rPr lang="en-US" dirty="0">
                <a:latin typeface="Arial Rounded MT Bold" panose="020F0704030504030204" pitchFamily="34" charset="0"/>
              </a:rPr>
              <a:t>begin from Ubuntu 20.04 focal</a:t>
            </a:r>
          </a:p>
        </p:txBody>
      </p:sp>
    </p:spTree>
    <p:extLst>
      <p:ext uri="{BB962C8B-B14F-4D97-AF65-F5344CB8AC3E}">
        <p14:creationId xmlns:p14="http://schemas.microsoft.com/office/powerpoint/2010/main" val="1636327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3" name="TextBox 2">
            <a:extLst>
              <a:ext uri="{FF2B5EF4-FFF2-40B4-BE49-F238E27FC236}">
                <a16:creationId xmlns:a16="http://schemas.microsoft.com/office/drawing/2014/main" id="{8D6AF405-08A3-7293-BA13-8C10496CC0E8}"/>
              </a:ext>
            </a:extLst>
          </p:cNvPr>
          <p:cNvSpPr txBox="1"/>
          <p:nvPr/>
        </p:nvSpPr>
        <p:spPr>
          <a:xfrm>
            <a:off x="6096001" y="1538294"/>
            <a:ext cx="5676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open-source toolchain</a:t>
            </a:r>
          </a:p>
          <a:p>
            <a:pPr marL="285750" indent="-285750">
              <a:buFont typeface="Arial" panose="020B0604020202020204" pitchFamily="34" charset="0"/>
              <a:buChar char="•"/>
            </a:pPr>
            <a:r>
              <a:rPr lang="en-US" dirty="0">
                <a:latin typeface="Arial Rounded MT Bold" panose="020F0704030504030204" pitchFamily="34" charset="0"/>
              </a:rPr>
              <a:t>frequent updates</a:t>
            </a:r>
          </a:p>
          <a:p>
            <a:pPr marL="285750" indent="-285750">
              <a:buFont typeface="Arial" panose="020B0604020202020204" pitchFamily="34" charset="0"/>
              <a:buChar char="•"/>
            </a:pPr>
            <a:r>
              <a:rPr lang="en-US" dirty="0">
                <a:latin typeface="Arial Rounded MT Bold" panose="020F0704030504030204" pitchFamily="34" charset="0"/>
              </a:rPr>
              <a:t>version mismatches</a:t>
            </a:r>
          </a:p>
          <a:p>
            <a:pPr marL="285750" indent="-285750">
              <a:buFont typeface="Arial" panose="020B0604020202020204" pitchFamily="34" charset="0"/>
              <a:buChar char="•"/>
            </a:pPr>
            <a:r>
              <a:rPr lang="en-US" dirty="0">
                <a:latin typeface="Arial Rounded MT Bold" panose="020F0704030504030204" pitchFamily="34" charset="0"/>
              </a:rPr>
              <a:t>instructions on official </a:t>
            </a:r>
            <a:r>
              <a:rPr lang="en-US" dirty="0" err="1">
                <a:latin typeface="Arial Rounded MT Bold" panose="020F0704030504030204" pitchFamily="34" charset="0"/>
              </a:rPr>
              <a:t>guthub</a:t>
            </a:r>
            <a:r>
              <a:rPr lang="en-US" dirty="0">
                <a:latin typeface="Arial Rounded MT Bold" panose="020F0704030504030204" pitchFamily="34" charset="0"/>
              </a:rPr>
              <a:t> readme do not work as-is</a:t>
            </a:r>
          </a:p>
        </p:txBody>
      </p:sp>
      <p:pic>
        <p:nvPicPr>
          <p:cNvPr id="5" name="Picture 4">
            <a:extLst>
              <a:ext uri="{FF2B5EF4-FFF2-40B4-BE49-F238E27FC236}">
                <a16:creationId xmlns:a16="http://schemas.microsoft.com/office/drawing/2014/main" id="{41A47EBA-EFA3-A6C6-C54E-FCB475F3A758}"/>
              </a:ext>
            </a:extLst>
          </p:cNvPr>
          <p:cNvPicPr>
            <a:picLocks noChangeAspect="1"/>
          </p:cNvPicPr>
          <p:nvPr/>
        </p:nvPicPr>
        <p:blipFill>
          <a:blip r:embed="rId3"/>
          <a:stretch>
            <a:fillRect/>
          </a:stretch>
        </p:blipFill>
        <p:spPr>
          <a:xfrm>
            <a:off x="2785241" y="3090796"/>
            <a:ext cx="5516894" cy="3529471"/>
          </a:xfrm>
          <a:prstGeom prst="rect">
            <a:avLst/>
          </a:prstGeom>
        </p:spPr>
      </p:pic>
      <p:sp>
        <p:nvSpPr>
          <p:cNvPr id="6" name="TextBox 5">
            <a:extLst>
              <a:ext uri="{FF2B5EF4-FFF2-40B4-BE49-F238E27FC236}">
                <a16:creationId xmlns:a16="http://schemas.microsoft.com/office/drawing/2014/main" id="{139F3420-E8E6-ACCB-68C3-9846BDB7A92C}"/>
              </a:ext>
            </a:extLst>
          </p:cNvPr>
          <p:cNvSpPr txBox="1"/>
          <p:nvPr/>
        </p:nvSpPr>
        <p:spPr>
          <a:xfrm>
            <a:off x="8302135" y="3059668"/>
            <a:ext cx="3112099" cy="1754326"/>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eBPF utility</a:t>
            </a:r>
          </a:p>
          <a:p>
            <a:endParaRPr lang="en-US" dirty="0">
              <a:solidFill>
                <a:schemeClr val="bg1">
                  <a:lumMod val="50000"/>
                </a:schemeClr>
              </a:solidFill>
              <a:latin typeface="Arial Rounded MT Bold" panose="020F0704030504030204" pitchFamily="34" charset="0"/>
            </a:endParaRPr>
          </a:p>
          <a:p>
            <a:r>
              <a:rPr lang="en-US" dirty="0">
                <a:solidFill>
                  <a:schemeClr val="bg1">
                    <a:lumMod val="50000"/>
                  </a:schemeClr>
                </a:solidFill>
                <a:latin typeface="Arial Rounded MT Bold" panose="020F0704030504030204" pitchFamily="34" charset="0"/>
              </a:rPr>
              <a:t>think of eBPF like a probe (ammeter or voltmeter) to measure what’s going on inside kernel</a:t>
            </a:r>
          </a:p>
        </p:txBody>
      </p:sp>
    </p:spTree>
    <p:extLst>
      <p:ext uri="{BB962C8B-B14F-4D97-AF65-F5344CB8AC3E}">
        <p14:creationId xmlns:p14="http://schemas.microsoft.com/office/powerpoint/2010/main" val="219004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3" name="TextBox 2">
            <a:extLst>
              <a:ext uri="{FF2B5EF4-FFF2-40B4-BE49-F238E27FC236}">
                <a16:creationId xmlns:a16="http://schemas.microsoft.com/office/drawing/2014/main" id="{8D6AF405-08A3-7293-BA13-8C10496CC0E8}"/>
              </a:ext>
            </a:extLst>
          </p:cNvPr>
          <p:cNvSpPr txBox="1"/>
          <p:nvPr/>
        </p:nvSpPr>
        <p:spPr>
          <a:xfrm>
            <a:off x="6096001" y="1538294"/>
            <a:ext cx="56769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open-source toolchain</a:t>
            </a:r>
          </a:p>
          <a:p>
            <a:pPr marL="285750" indent="-285750">
              <a:buFont typeface="Arial" panose="020B0604020202020204" pitchFamily="34" charset="0"/>
              <a:buChar char="•"/>
            </a:pPr>
            <a:r>
              <a:rPr lang="en-US" dirty="0">
                <a:latin typeface="Arial Rounded MT Bold" panose="020F0704030504030204" pitchFamily="34" charset="0"/>
              </a:rPr>
              <a:t>frequent updates</a:t>
            </a:r>
          </a:p>
          <a:p>
            <a:pPr marL="285750" indent="-285750">
              <a:buFont typeface="Arial" panose="020B0604020202020204" pitchFamily="34" charset="0"/>
              <a:buChar char="•"/>
            </a:pPr>
            <a:r>
              <a:rPr lang="en-US" dirty="0">
                <a:latin typeface="Arial Rounded MT Bold" panose="020F0704030504030204" pitchFamily="34" charset="0"/>
              </a:rPr>
              <a:t>version mismatches</a:t>
            </a:r>
          </a:p>
          <a:p>
            <a:pPr marL="285750" indent="-285750">
              <a:buFont typeface="Arial" panose="020B0604020202020204" pitchFamily="34" charset="0"/>
              <a:buChar char="•"/>
            </a:pPr>
            <a:r>
              <a:rPr lang="en-US" dirty="0">
                <a:latin typeface="Arial Rounded MT Bold" panose="020F0704030504030204" pitchFamily="34" charset="0"/>
              </a:rPr>
              <a:t>instructions on official </a:t>
            </a:r>
            <a:r>
              <a:rPr lang="en-US" dirty="0" err="1">
                <a:latin typeface="Arial Rounded MT Bold" panose="020F0704030504030204" pitchFamily="34" charset="0"/>
              </a:rPr>
              <a:t>guthub</a:t>
            </a:r>
            <a:r>
              <a:rPr lang="en-US" dirty="0">
                <a:latin typeface="Arial Rounded MT Bold" panose="020F0704030504030204" pitchFamily="34" charset="0"/>
              </a:rPr>
              <a:t> readme do not work as-is</a:t>
            </a:r>
          </a:p>
        </p:txBody>
      </p:sp>
      <p:sp>
        <p:nvSpPr>
          <p:cNvPr id="6" name="TextBox 5">
            <a:extLst>
              <a:ext uri="{FF2B5EF4-FFF2-40B4-BE49-F238E27FC236}">
                <a16:creationId xmlns:a16="http://schemas.microsoft.com/office/drawing/2014/main" id="{139F3420-E8E6-ACCB-68C3-9846BDB7A92C}"/>
              </a:ext>
            </a:extLst>
          </p:cNvPr>
          <p:cNvSpPr txBox="1"/>
          <p:nvPr/>
        </p:nvSpPr>
        <p:spPr>
          <a:xfrm>
            <a:off x="8302135" y="3059668"/>
            <a:ext cx="3112099" cy="1754326"/>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eBPF utility</a:t>
            </a:r>
          </a:p>
          <a:p>
            <a:endParaRPr lang="en-US" dirty="0">
              <a:solidFill>
                <a:schemeClr val="bg1">
                  <a:lumMod val="50000"/>
                </a:schemeClr>
              </a:solidFill>
              <a:latin typeface="Arial Rounded MT Bold" panose="020F0704030504030204" pitchFamily="34" charset="0"/>
            </a:endParaRPr>
          </a:p>
          <a:p>
            <a:r>
              <a:rPr lang="en-US" dirty="0">
                <a:solidFill>
                  <a:schemeClr val="bg1">
                    <a:lumMod val="50000"/>
                  </a:schemeClr>
                </a:solidFill>
                <a:latin typeface="Arial Rounded MT Bold" panose="020F0704030504030204" pitchFamily="34" charset="0"/>
              </a:rPr>
              <a:t>think of eBPF like a probe (ammeter or voltmeter) to measure what’s going on inside kernel</a:t>
            </a:r>
          </a:p>
        </p:txBody>
      </p:sp>
      <p:pic>
        <p:nvPicPr>
          <p:cNvPr id="11" name="Picture 10" descr="Graphical user interface, text, application&#10;&#10;Description automatically generated">
            <a:extLst>
              <a:ext uri="{FF2B5EF4-FFF2-40B4-BE49-F238E27FC236}">
                <a16:creationId xmlns:a16="http://schemas.microsoft.com/office/drawing/2014/main" id="{592C4C9B-6486-0685-51AA-E4053B4609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057" y="3640457"/>
            <a:ext cx="5720078" cy="3217543"/>
          </a:xfrm>
          <a:prstGeom prst="rect">
            <a:avLst/>
          </a:prstGeom>
        </p:spPr>
      </p:pic>
    </p:spTree>
    <p:extLst>
      <p:ext uri="{BB962C8B-B14F-4D97-AF65-F5344CB8AC3E}">
        <p14:creationId xmlns:p14="http://schemas.microsoft.com/office/powerpoint/2010/main" val="3963922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11" name="Rectangle: Rounded Corners 10">
            <a:extLst>
              <a:ext uri="{FF2B5EF4-FFF2-40B4-BE49-F238E27FC236}">
                <a16:creationId xmlns:a16="http://schemas.microsoft.com/office/drawing/2014/main" id="{E029809F-A72A-8D90-0A09-5B0D1EE9C62F}"/>
              </a:ext>
            </a:extLst>
          </p:cNvPr>
          <p:cNvSpPr/>
          <p:nvPr/>
        </p:nvSpPr>
        <p:spPr>
          <a:xfrm>
            <a:off x="572816" y="4722618"/>
            <a:ext cx="1600200" cy="1600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E66C51-C997-D514-830A-4C13FB436DF9}"/>
              </a:ext>
            </a:extLst>
          </p:cNvPr>
          <p:cNvSpPr txBox="1"/>
          <p:nvPr/>
        </p:nvSpPr>
        <p:spPr>
          <a:xfrm>
            <a:off x="646389" y="4845802"/>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right source for kernel 20.04 (ubuntu kernel or the </a:t>
            </a:r>
            <a:r>
              <a:rPr lang="en-US" sz="1600" dirty="0" err="1">
                <a:latin typeface="Arial" panose="020B0604020202020204" pitchFamily="34" charset="0"/>
                <a:cs typeface="Arial" panose="020B0604020202020204" pitchFamily="34" charset="0"/>
              </a:rPr>
              <a:t>linux</a:t>
            </a:r>
            <a:r>
              <a:rPr lang="en-US" sz="1600" dirty="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889F51D-B51F-CD4A-A33A-C6BFE0395516}"/>
              </a:ext>
            </a:extLst>
          </p:cNvPr>
          <p:cNvSpPr txBox="1"/>
          <p:nvPr/>
        </p:nvSpPr>
        <p:spPr>
          <a:xfrm>
            <a:off x="6096001" y="1538294"/>
            <a:ext cx="5676900" cy="646331"/>
          </a:xfrm>
          <a:prstGeom prst="rect">
            <a:avLst/>
          </a:prstGeom>
          <a:noFill/>
        </p:spPr>
        <p:txBody>
          <a:bodyPr wrap="square" rtlCol="0">
            <a:spAutoFit/>
          </a:bodyPr>
          <a:lstStyle/>
          <a:p>
            <a:r>
              <a:rPr lang="en-US" dirty="0">
                <a:latin typeface="Arial Rounded MT Bold" panose="020F0704030504030204" pitchFamily="34" charset="0"/>
              </a:rPr>
              <a:t>figuring out if there is any modification from ubuntu in the kernel</a:t>
            </a:r>
          </a:p>
        </p:txBody>
      </p:sp>
    </p:spTree>
    <p:extLst>
      <p:ext uri="{BB962C8B-B14F-4D97-AF65-F5344CB8AC3E}">
        <p14:creationId xmlns:p14="http://schemas.microsoft.com/office/powerpoint/2010/main" val="951938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11" name="Rectangle: Rounded Corners 10">
            <a:extLst>
              <a:ext uri="{FF2B5EF4-FFF2-40B4-BE49-F238E27FC236}">
                <a16:creationId xmlns:a16="http://schemas.microsoft.com/office/drawing/2014/main" id="{E029809F-A72A-8D90-0A09-5B0D1EE9C62F}"/>
              </a:ext>
            </a:extLst>
          </p:cNvPr>
          <p:cNvSpPr/>
          <p:nvPr/>
        </p:nvSpPr>
        <p:spPr>
          <a:xfrm>
            <a:off x="572816" y="4722618"/>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E66C51-C997-D514-830A-4C13FB436DF9}"/>
              </a:ext>
            </a:extLst>
          </p:cNvPr>
          <p:cNvSpPr txBox="1"/>
          <p:nvPr/>
        </p:nvSpPr>
        <p:spPr>
          <a:xfrm>
            <a:off x="646389" y="4845802"/>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right source for kernel 20.04 (ubuntu kernel or the </a:t>
            </a:r>
            <a:r>
              <a:rPr lang="en-US" sz="1600" dirty="0" err="1">
                <a:latin typeface="Arial" panose="020B0604020202020204" pitchFamily="34" charset="0"/>
                <a:cs typeface="Arial" panose="020B0604020202020204" pitchFamily="34" charset="0"/>
              </a:rPr>
              <a:t>linux</a:t>
            </a:r>
            <a:r>
              <a:rPr lang="en-US" sz="1600" dirty="0">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B92EB4BE-BF90-36D1-623D-9083647ADE15}"/>
              </a:ext>
            </a:extLst>
          </p:cNvPr>
          <p:cNvSpPr/>
          <p:nvPr/>
        </p:nvSpPr>
        <p:spPr>
          <a:xfrm>
            <a:off x="2477812" y="1538294"/>
            <a:ext cx="1600200" cy="1600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812A0C2-0F90-169B-B02E-5660F2F6D18E}"/>
              </a:ext>
            </a:extLst>
          </p:cNvPr>
          <p:cNvSpPr txBox="1"/>
          <p:nvPr/>
        </p:nvSpPr>
        <p:spPr>
          <a:xfrm>
            <a:off x="2551385" y="1661478"/>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building pristine kernel to ascertain working tool chain</a:t>
            </a:r>
          </a:p>
        </p:txBody>
      </p:sp>
      <p:sp>
        <p:nvSpPr>
          <p:cNvPr id="3" name="TextBox 2">
            <a:extLst>
              <a:ext uri="{FF2B5EF4-FFF2-40B4-BE49-F238E27FC236}">
                <a16:creationId xmlns:a16="http://schemas.microsoft.com/office/drawing/2014/main" id="{8B5DA993-ACA9-5341-83E6-97FD692E425F}"/>
              </a:ext>
            </a:extLst>
          </p:cNvPr>
          <p:cNvSpPr txBox="1"/>
          <p:nvPr/>
        </p:nvSpPr>
        <p:spPr>
          <a:xfrm>
            <a:off x="6096001" y="1538294"/>
            <a:ext cx="56769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official instructions from Ubuntu do not work as-is</a:t>
            </a:r>
          </a:p>
          <a:p>
            <a:pPr marL="285750" indent="-285750">
              <a:buFont typeface="Arial" panose="020B0604020202020204" pitchFamily="34" charset="0"/>
              <a:buChar char="•"/>
            </a:pPr>
            <a:r>
              <a:rPr lang="en-US" dirty="0">
                <a:latin typeface="Arial Rounded MT Bold" panose="020F0704030504030204" pitchFamily="34" charset="0"/>
              </a:rPr>
              <a:t>configuration file</a:t>
            </a:r>
          </a:p>
          <a:p>
            <a:endParaRPr lang="en-US" dirty="0">
              <a:latin typeface="Arial Rounded MT Bold" panose="020F0704030504030204" pitchFamily="34" charset="0"/>
            </a:endParaRPr>
          </a:p>
          <a:p>
            <a:r>
              <a:rPr lang="en-US" dirty="0">
                <a:latin typeface="Arial Rounded MT Bold" panose="020F0704030504030204" pitchFamily="34" charset="0"/>
              </a:rPr>
              <a:t>$ /boot/config-$(</a:t>
            </a:r>
            <a:r>
              <a:rPr lang="en-US" dirty="0" err="1">
                <a:latin typeface="Arial Rounded MT Bold" panose="020F0704030504030204" pitchFamily="34" charset="0"/>
              </a:rPr>
              <a:t>uname</a:t>
            </a:r>
            <a:r>
              <a:rPr lang="en-US" dirty="0">
                <a:latin typeface="Arial Rounded MT Bold" panose="020F0704030504030204" pitchFamily="34" charset="0"/>
              </a:rPr>
              <a:t> –r) </a:t>
            </a:r>
          </a:p>
          <a:p>
            <a:r>
              <a:rPr lang="en-US" dirty="0">
                <a:latin typeface="Arial Rounded MT Bold" panose="020F0704030504030204" pitchFamily="34" charset="0"/>
              </a:rPr>
              <a:t>has several options that keep on adding and detailed documentation available</a:t>
            </a:r>
          </a:p>
        </p:txBody>
      </p:sp>
    </p:spTree>
    <p:extLst>
      <p:ext uri="{BB962C8B-B14F-4D97-AF65-F5344CB8AC3E}">
        <p14:creationId xmlns:p14="http://schemas.microsoft.com/office/powerpoint/2010/main" val="2917914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11" name="Rectangle: Rounded Corners 10">
            <a:extLst>
              <a:ext uri="{FF2B5EF4-FFF2-40B4-BE49-F238E27FC236}">
                <a16:creationId xmlns:a16="http://schemas.microsoft.com/office/drawing/2014/main" id="{E029809F-A72A-8D90-0A09-5B0D1EE9C62F}"/>
              </a:ext>
            </a:extLst>
          </p:cNvPr>
          <p:cNvSpPr/>
          <p:nvPr/>
        </p:nvSpPr>
        <p:spPr>
          <a:xfrm>
            <a:off x="572816" y="4722618"/>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E66C51-C997-D514-830A-4C13FB436DF9}"/>
              </a:ext>
            </a:extLst>
          </p:cNvPr>
          <p:cNvSpPr txBox="1"/>
          <p:nvPr/>
        </p:nvSpPr>
        <p:spPr>
          <a:xfrm>
            <a:off x="646389" y="4845802"/>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right source for kernel 20.04 (ubuntu kernel or the </a:t>
            </a:r>
            <a:r>
              <a:rPr lang="en-US" sz="1600" dirty="0" err="1">
                <a:latin typeface="Arial" panose="020B0604020202020204" pitchFamily="34" charset="0"/>
                <a:cs typeface="Arial" panose="020B0604020202020204" pitchFamily="34" charset="0"/>
              </a:rPr>
              <a:t>linux</a:t>
            </a:r>
            <a:r>
              <a:rPr lang="en-US" sz="1600" dirty="0">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B92EB4BE-BF90-36D1-623D-9083647ADE15}"/>
              </a:ext>
            </a:extLst>
          </p:cNvPr>
          <p:cNvSpPr/>
          <p:nvPr/>
        </p:nvSpPr>
        <p:spPr>
          <a:xfrm>
            <a:off x="2477812"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812A0C2-0F90-169B-B02E-5660F2F6D18E}"/>
              </a:ext>
            </a:extLst>
          </p:cNvPr>
          <p:cNvSpPr txBox="1"/>
          <p:nvPr/>
        </p:nvSpPr>
        <p:spPr>
          <a:xfrm>
            <a:off x="2551385" y="1661478"/>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building pristine kernel to ascertain working tool chain</a:t>
            </a:r>
          </a:p>
        </p:txBody>
      </p:sp>
      <p:sp>
        <p:nvSpPr>
          <p:cNvPr id="15" name="Rectangle: Rounded Corners 14">
            <a:extLst>
              <a:ext uri="{FF2B5EF4-FFF2-40B4-BE49-F238E27FC236}">
                <a16:creationId xmlns:a16="http://schemas.microsoft.com/office/drawing/2014/main" id="{93231D94-75A3-69E1-C451-882FE209A879}"/>
              </a:ext>
            </a:extLst>
          </p:cNvPr>
          <p:cNvSpPr/>
          <p:nvPr/>
        </p:nvSpPr>
        <p:spPr>
          <a:xfrm>
            <a:off x="2477812" y="3342665"/>
            <a:ext cx="1600200" cy="1600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60AF4C-02D8-21C4-35DD-12A718B50FA5}"/>
              </a:ext>
            </a:extLst>
          </p:cNvPr>
          <p:cNvSpPr txBox="1"/>
          <p:nvPr/>
        </p:nvSpPr>
        <p:spPr>
          <a:xfrm>
            <a:off x="2551385" y="3465849"/>
            <a:ext cx="143466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understand changes to be made with respect to kernel 5.15</a:t>
            </a:r>
          </a:p>
        </p:txBody>
      </p:sp>
      <p:sp>
        <p:nvSpPr>
          <p:cNvPr id="3" name="TextBox 2">
            <a:extLst>
              <a:ext uri="{FF2B5EF4-FFF2-40B4-BE49-F238E27FC236}">
                <a16:creationId xmlns:a16="http://schemas.microsoft.com/office/drawing/2014/main" id="{396AA0AF-9632-97AE-17F2-D67610D212AD}"/>
              </a:ext>
            </a:extLst>
          </p:cNvPr>
          <p:cNvSpPr txBox="1"/>
          <p:nvPr/>
        </p:nvSpPr>
        <p:spPr>
          <a:xfrm>
            <a:off x="6096001" y="1538294"/>
            <a:ext cx="5676900" cy="1200329"/>
          </a:xfrm>
          <a:prstGeom prst="rect">
            <a:avLst/>
          </a:prstGeom>
          <a:noFill/>
        </p:spPr>
        <p:txBody>
          <a:bodyPr wrap="square" rtlCol="0">
            <a:spAutoFit/>
          </a:bodyPr>
          <a:lstStyle/>
          <a:p>
            <a:r>
              <a:rPr lang="en-US" dirty="0">
                <a:latin typeface="Arial Rounded MT Bold" panose="020F0704030504030204" pitchFamily="34" charset="0"/>
              </a:rPr>
              <a:t>Paper shared the code on kernel v4.15</a:t>
            </a:r>
          </a:p>
          <a:p>
            <a:r>
              <a:rPr lang="en-US" dirty="0">
                <a:latin typeface="Arial Rounded MT Bold" panose="020F0704030504030204" pitchFamily="34" charset="0"/>
              </a:rPr>
              <a:t>diff 5.15 vs 4.15 to understand changes made in the functions under consideration </a:t>
            </a:r>
            <a:br>
              <a:rPr lang="en-US" dirty="0">
                <a:latin typeface="Arial Rounded MT Bold" panose="020F0704030504030204" pitchFamily="34" charset="0"/>
              </a:rPr>
            </a:br>
            <a:r>
              <a:rPr lang="en-US" dirty="0">
                <a:latin typeface="Arial Rounded MT Bold" panose="020F0704030504030204" pitchFamily="34" charset="0"/>
              </a:rPr>
              <a:t>and where exactly to apply the patch</a:t>
            </a:r>
          </a:p>
        </p:txBody>
      </p:sp>
    </p:spTree>
    <p:extLst>
      <p:ext uri="{BB962C8B-B14F-4D97-AF65-F5344CB8AC3E}">
        <p14:creationId xmlns:p14="http://schemas.microsoft.com/office/powerpoint/2010/main" val="333138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introduction</a:t>
            </a:r>
            <a:br>
              <a:rPr lang="en-US" b="1" dirty="0">
                <a:latin typeface="Arial Rounded MT Bold"/>
                <a:cs typeface="Calibri Light"/>
              </a:rPr>
            </a:br>
            <a:r>
              <a:rPr lang="en-US" b="1" dirty="0">
                <a:latin typeface="Arial Rounded MT Bold"/>
                <a:cs typeface="Calibri Light"/>
              </a:rPr>
              <a:t>5 w’s? load balancing</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load balancing aims to distribute the load across the hardware (cores) so that task execution is faster</a:t>
            </a:r>
          </a:p>
        </p:txBody>
      </p:sp>
      <p:sp>
        <p:nvSpPr>
          <p:cNvPr id="4" name="Rectangle 3">
            <a:extLst>
              <a:ext uri="{FF2B5EF4-FFF2-40B4-BE49-F238E27FC236}">
                <a16:creationId xmlns:a16="http://schemas.microsoft.com/office/drawing/2014/main" id="{2999E9DA-28C7-6539-54F6-E3544ACEACAF}"/>
              </a:ext>
            </a:extLst>
          </p:cNvPr>
          <p:cNvSpPr/>
          <p:nvPr/>
        </p:nvSpPr>
        <p:spPr>
          <a:xfrm>
            <a:off x="6487887"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C89AD30-6698-4373-8943-FE5D751BD99E}"/>
              </a:ext>
            </a:extLst>
          </p:cNvPr>
          <p:cNvSpPr/>
          <p:nvPr/>
        </p:nvSpPr>
        <p:spPr>
          <a:xfrm>
            <a:off x="6487887"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90953D6-7B21-B265-83E8-794B25F34324}"/>
              </a:ext>
            </a:extLst>
          </p:cNvPr>
          <p:cNvSpPr/>
          <p:nvPr/>
        </p:nvSpPr>
        <p:spPr>
          <a:xfrm>
            <a:off x="10192512"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ADFAB8-25EE-A70A-4EE5-F6A98526AD2C}"/>
              </a:ext>
            </a:extLst>
          </p:cNvPr>
          <p:cNvSpPr/>
          <p:nvPr/>
        </p:nvSpPr>
        <p:spPr>
          <a:xfrm>
            <a:off x="9738360"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43D7FD-A9BF-3B21-0A58-E555D05E20E9}"/>
              </a:ext>
            </a:extLst>
          </p:cNvPr>
          <p:cNvSpPr/>
          <p:nvPr/>
        </p:nvSpPr>
        <p:spPr>
          <a:xfrm>
            <a:off x="9284208" y="13146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BC96F7-B5B5-CA8E-6EE8-55D2BCBE8599}"/>
              </a:ext>
            </a:extLst>
          </p:cNvPr>
          <p:cNvSpPr/>
          <p:nvPr/>
        </p:nvSpPr>
        <p:spPr>
          <a:xfrm>
            <a:off x="8830056"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7DBEE3-A12E-BA02-C706-42C069D0C7B0}"/>
              </a:ext>
            </a:extLst>
          </p:cNvPr>
          <p:cNvSpPr/>
          <p:nvPr/>
        </p:nvSpPr>
        <p:spPr>
          <a:xfrm>
            <a:off x="8375904" y="1310640"/>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915B2D-EA9E-8FFB-9AD1-03A3262E016F}"/>
              </a:ext>
            </a:extLst>
          </p:cNvPr>
          <p:cNvSpPr/>
          <p:nvPr/>
        </p:nvSpPr>
        <p:spPr>
          <a:xfrm>
            <a:off x="10192512"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3EA76EB-6381-D84B-162B-0608FCD3E8CC}"/>
              </a:ext>
            </a:extLst>
          </p:cNvPr>
          <p:cNvSpPr/>
          <p:nvPr/>
        </p:nvSpPr>
        <p:spPr>
          <a:xfrm>
            <a:off x="973836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D84610E-02C9-CA40-3341-EF436D4AA14B}"/>
              </a:ext>
            </a:extLst>
          </p:cNvPr>
          <p:cNvSpPr/>
          <p:nvPr/>
        </p:nvSpPr>
        <p:spPr>
          <a:xfrm>
            <a:off x="9284208" y="19831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00B7E1-BC44-B796-7AC8-3653AFA52B4B}"/>
              </a:ext>
            </a:extLst>
          </p:cNvPr>
          <p:cNvSpPr/>
          <p:nvPr/>
        </p:nvSpPr>
        <p:spPr>
          <a:xfrm>
            <a:off x="8830056"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DBDE744-91B5-25CD-414A-D15461823AC7}"/>
              </a:ext>
            </a:extLst>
          </p:cNvPr>
          <p:cNvSpPr/>
          <p:nvPr/>
        </p:nvSpPr>
        <p:spPr>
          <a:xfrm>
            <a:off x="8375904"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2BED1D-425A-C18D-530B-21388A905128}"/>
              </a:ext>
            </a:extLst>
          </p:cNvPr>
          <p:cNvSpPr txBox="1"/>
          <p:nvPr/>
        </p:nvSpPr>
        <p:spPr>
          <a:xfrm>
            <a:off x="6467900"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7" name="TextBox 16">
            <a:extLst>
              <a:ext uri="{FF2B5EF4-FFF2-40B4-BE49-F238E27FC236}">
                <a16:creationId xmlns:a16="http://schemas.microsoft.com/office/drawing/2014/main" id="{5E2C9D9C-045F-4154-970A-EDF84C84436E}"/>
              </a:ext>
            </a:extLst>
          </p:cNvPr>
          <p:cNvSpPr txBox="1"/>
          <p:nvPr/>
        </p:nvSpPr>
        <p:spPr>
          <a:xfrm>
            <a:off x="6467900"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8" name="TextBox 17">
            <a:extLst>
              <a:ext uri="{FF2B5EF4-FFF2-40B4-BE49-F238E27FC236}">
                <a16:creationId xmlns:a16="http://schemas.microsoft.com/office/drawing/2014/main" id="{3E6B0D90-4423-DE0C-49AB-0D4DE88A9CC1}"/>
              </a:ext>
            </a:extLst>
          </p:cNvPr>
          <p:cNvSpPr txBox="1"/>
          <p:nvPr/>
        </p:nvSpPr>
        <p:spPr>
          <a:xfrm>
            <a:off x="6386796" y="892983"/>
            <a:ext cx="2999012" cy="307777"/>
          </a:xfrm>
          <a:prstGeom prst="rect">
            <a:avLst/>
          </a:prstGeom>
          <a:noFill/>
        </p:spPr>
        <p:txBody>
          <a:bodyPr wrap="square" rtlCol="0">
            <a:spAutoFit/>
          </a:bodyPr>
          <a:lstStyle/>
          <a:p>
            <a:r>
              <a:rPr lang="en-US" sz="1400" dirty="0">
                <a:latin typeface="Arial Rounded MT Bold" panose="020F0704030504030204" pitchFamily="34" charset="0"/>
              </a:rPr>
              <a:t>Ideal desired behavior</a:t>
            </a:r>
          </a:p>
        </p:txBody>
      </p:sp>
    </p:spTree>
    <p:extLst>
      <p:ext uri="{BB962C8B-B14F-4D97-AF65-F5344CB8AC3E}">
        <p14:creationId xmlns:p14="http://schemas.microsoft.com/office/powerpoint/2010/main" val="372171061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11" name="Rectangle: Rounded Corners 10">
            <a:extLst>
              <a:ext uri="{FF2B5EF4-FFF2-40B4-BE49-F238E27FC236}">
                <a16:creationId xmlns:a16="http://schemas.microsoft.com/office/drawing/2014/main" id="{E029809F-A72A-8D90-0A09-5B0D1EE9C62F}"/>
              </a:ext>
            </a:extLst>
          </p:cNvPr>
          <p:cNvSpPr/>
          <p:nvPr/>
        </p:nvSpPr>
        <p:spPr>
          <a:xfrm>
            <a:off x="572816" y="4722618"/>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E66C51-C997-D514-830A-4C13FB436DF9}"/>
              </a:ext>
            </a:extLst>
          </p:cNvPr>
          <p:cNvSpPr txBox="1"/>
          <p:nvPr/>
        </p:nvSpPr>
        <p:spPr>
          <a:xfrm>
            <a:off x="646389" y="4845802"/>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right source for kernel 20.04 (ubuntu kernel or the </a:t>
            </a:r>
            <a:r>
              <a:rPr lang="en-US" sz="1600" dirty="0" err="1">
                <a:latin typeface="Arial" panose="020B0604020202020204" pitchFamily="34" charset="0"/>
                <a:cs typeface="Arial" panose="020B0604020202020204" pitchFamily="34" charset="0"/>
              </a:rPr>
              <a:t>linux</a:t>
            </a:r>
            <a:r>
              <a:rPr lang="en-US" sz="1600" dirty="0">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B92EB4BE-BF90-36D1-623D-9083647ADE15}"/>
              </a:ext>
            </a:extLst>
          </p:cNvPr>
          <p:cNvSpPr/>
          <p:nvPr/>
        </p:nvSpPr>
        <p:spPr>
          <a:xfrm>
            <a:off x="2477812"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812A0C2-0F90-169B-B02E-5660F2F6D18E}"/>
              </a:ext>
            </a:extLst>
          </p:cNvPr>
          <p:cNvSpPr txBox="1"/>
          <p:nvPr/>
        </p:nvSpPr>
        <p:spPr>
          <a:xfrm>
            <a:off x="2551385" y="1661478"/>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building pristine kernel to ascertain working tool chain</a:t>
            </a:r>
          </a:p>
        </p:txBody>
      </p:sp>
      <p:sp>
        <p:nvSpPr>
          <p:cNvPr id="15" name="Rectangle: Rounded Corners 14">
            <a:extLst>
              <a:ext uri="{FF2B5EF4-FFF2-40B4-BE49-F238E27FC236}">
                <a16:creationId xmlns:a16="http://schemas.microsoft.com/office/drawing/2014/main" id="{93231D94-75A3-69E1-C451-882FE209A879}"/>
              </a:ext>
            </a:extLst>
          </p:cNvPr>
          <p:cNvSpPr/>
          <p:nvPr/>
        </p:nvSpPr>
        <p:spPr>
          <a:xfrm>
            <a:off x="2477812" y="3342665"/>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60AF4C-02D8-21C4-35DD-12A718B50FA5}"/>
              </a:ext>
            </a:extLst>
          </p:cNvPr>
          <p:cNvSpPr txBox="1"/>
          <p:nvPr/>
        </p:nvSpPr>
        <p:spPr>
          <a:xfrm>
            <a:off x="2551385" y="3465849"/>
            <a:ext cx="143466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understand changes to be made with respect to kernel 5.15</a:t>
            </a:r>
          </a:p>
        </p:txBody>
      </p:sp>
      <p:sp>
        <p:nvSpPr>
          <p:cNvPr id="17" name="Rectangle: Rounded Corners 16">
            <a:extLst>
              <a:ext uri="{FF2B5EF4-FFF2-40B4-BE49-F238E27FC236}">
                <a16:creationId xmlns:a16="http://schemas.microsoft.com/office/drawing/2014/main" id="{EFB10F4F-C837-E5A3-488F-7998F7727590}"/>
              </a:ext>
            </a:extLst>
          </p:cNvPr>
          <p:cNvSpPr/>
          <p:nvPr/>
        </p:nvSpPr>
        <p:spPr>
          <a:xfrm>
            <a:off x="2477812" y="5147036"/>
            <a:ext cx="1600200" cy="1175782"/>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276820-075F-9B81-5A50-E61CB21D2DE5}"/>
              </a:ext>
            </a:extLst>
          </p:cNvPr>
          <p:cNvSpPr txBox="1"/>
          <p:nvPr/>
        </p:nvSpPr>
        <p:spPr>
          <a:xfrm>
            <a:off x="2551385" y="5270220"/>
            <a:ext cx="188135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compile new kernel</a:t>
            </a:r>
          </a:p>
        </p:txBody>
      </p:sp>
      <p:sp>
        <p:nvSpPr>
          <p:cNvPr id="19" name="Rectangle: Rounded Corners 18">
            <a:extLst>
              <a:ext uri="{FF2B5EF4-FFF2-40B4-BE49-F238E27FC236}">
                <a16:creationId xmlns:a16="http://schemas.microsoft.com/office/drawing/2014/main" id="{D63A24D6-D3A7-7CBB-3734-290606AEB85C}"/>
              </a:ext>
            </a:extLst>
          </p:cNvPr>
          <p:cNvSpPr/>
          <p:nvPr/>
        </p:nvSpPr>
        <p:spPr>
          <a:xfrm>
            <a:off x="4344714" y="1527287"/>
            <a:ext cx="1600200" cy="70090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0E3D4F-0090-8BB0-969C-EC0F647692BE}"/>
              </a:ext>
            </a:extLst>
          </p:cNvPr>
          <p:cNvSpPr txBox="1"/>
          <p:nvPr/>
        </p:nvSpPr>
        <p:spPr>
          <a:xfrm>
            <a:off x="4418287" y="1650471"/>
            <a:ext cx="188135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boot-up</a:t>
            </a:r>
          </a:p>
        </p:txBody>
      </p:sp>
      <p:sp>
        <p:nvSpPr>
          <p:cNvPr id="3" name="TextBox 2">
            <a:extLst>
              <a:ext uri="{FF2B5EF4-FFF2-40B4-BE49-F238E27FC236}">
                <a16:creationId xmlns:a16="http://schemas.microsoft.com/office/drawing/2014/main" id="{1073C5A4-6341-598D-6910-D3E5F9D5A177}"/>
              </a:ext>
            </a:extLst>
          </p:cNvPr>
          <p:cNvSpPr txBox="1"/>
          <p:nvPr/>
        </p:nvSpPr>
        <p:spPr>
          <a:xfrm>
            <a:off x="6096001" y="1538294"/>
            <a:ext cx="5676900" cy="923330"/>
          </a:xfrm>
          <a:prstGeom prst="rect">
            <a:avLst/>
          </a:prstGeom>
          <a:noFill/>
        </p:spPr>
        <p:txBody>
          <a:bodyPr wrap="square" rtlCol="0">
            <a:spAutoFit/>
          </a:bodyPr>
          <a:lstStyle/>
          <a:p>
            <a:r>
              <a:rPr lang="en-US" dirty="0">
                <a:latin typeface="Arial Rounded MT Bold" panose="020F0704030504030204" pitchFamily="34" charset="0"/>
              </a:rPr>
              <a:t>compile the kernel with new changes</a:t>
            </a:r>
          </a:p>
          <a:p>
            <a:r>
              <a:rPr lang="en-US" dirty="0">
                <a:latin typeface="Arial Rounded MT Bold" panose="020F0704030504030204" pitchFamily="34" charset="0"/>
              </a:rPr>
              <a:t>wi-fi stopped working</a:t>
            </a:r>
          </a:p>
          <a:p>
            <a:r>
              <a:rPr lang="en-US" dirty="0">
                <a:latin typeface="Arial Rounded MT Bold" panose="020F0704030504030204" pitchFamily="34" charset="0"/>
              </a:rPr>
              <a:t>fortunately ethernet (</a:t>
            </a:r>
            <a:r>
              <a:rPr lang="en-US" dirty="0" err="1">
                <a:latin typeface="Arial Rounded MT Bold" panose="020F0704030504030204" pitchFamily="34" charset="0"/>
              </a:rPr>
              <a:t>lan</a:t>
            </a:r>
            <a:r>
              <a:rPr lang="en-US" dirty="0">
                <a:latin typeface="Arial Rounded MT Bold" panose="020F0704030504030204" pitchFamily="34" charset="0"/>
              </a:rPr>
              <a:t> cable) was still working</a:t>
            </a:r>
          </a:p>
        </p:txBody>
      </p:sp>
      <p:pic>
        <p:nvPicPr>
          <p:cNvPr id="5" name="Picture 4" descr="Graphical user interface, application&#10;&#10;Description automatically generated">
            <a:extLst>
              <a:ext uri="{FF2B5EF4-FFF2-40B4-BE49-F238E27FC236}">
                <a16:creationId xmlns:a16="http://schemas.microsoft.com/office/drawing/2014/main" id="{E8910752-C305-1DE3-05DC-4F46697AFC63}"/>
              </a:ext>
            </a:extLst>
          </p:cNvPr>
          <p:cNvPicPr>
            <a:picLocks noChangeAspect="1"/>
          </p:cNvPicPr>
          <p:nvPr/>
        </p:nvPicPr>
        <p:blipFill rotWithShape="1">
          <a:blip r:embed="rId3">
            <a:extLst>
              <a:ext uri="{28A0092B-C50C-407E-A947-70E740481C1C}">
                <a14:useLocalDpi xmlns:a14="http://schemas.microsoft.com/office/drawing/2010/main" val="0"/>
              </a:ext>
            </a:extLst>
          </a:blip>
          <a:srcRect r="32818" b="78170"/>
          <a:stretch/>
        </p:blipFill>
        <p:spPr>
          <a:xfrm>
            <a:off x="5177740" y="2744736"/>
            <a:ext cx="6604391" cy="1207153"/>
          </a:xfrm>
          <a:prstGeom prst="rect">
            <a:avLst/>
          </a:prstGeom>
        </p:spPr>
      </p:pic>
    </p:spTree>
    <p:extLst>
      <p:ext uri="{BB962C8B-B14F-4D97-AF65-F5344CB8AC3E}">
        <p14:creationId xmlns:p14="http://schemas.microsoft.com/office/powerpoint/2010/main" val="3325115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Data pipeline</a:t>
            </a:r>
            <a:endParaRPr lang="en-US" dirty="0"/>
          </a:p>
        </p:txBody>
      </p:sp>
      <p:sp>
        <p:nvSpPr>
          <p:cNvPr id="7" name="Rectangle: Rounded Corners 6">
            <a:extLst>
              <a:ext uri="{FF2B5EF4-FFF2-40B4-BE49-F238E27FC236}">
                <a16:creationId xmlns:a16="http://schemas.microsoft.com/office/drawing/2014/main" id="{D2EE41AE-736B-9117-2156-F57778D52B91}"/>
              </a:ext>
            </a:extLst>
          </p:cNvPr>
          <p:cNvSpPr/>
          <p:nvPr/>
        </p:nvSpPr>
        <p:spPr>
          <a:xfrm>
            <a:off x="557048"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37B519F-A0C3-312A-5F74-256D0C6C4601}"/>
              </a:ext>
            </a:extLst>
          </p:cNvPr>
          <p:cNvSpPr txBox="1"/>
          <p:nvPr/>
        </p:nvSpPr>
        <p:spPr>
          <a:xfrm>
            <a:off x="522888" y="1676674"/>
            <a:ext cx="1881351"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Installed Ubuntu without VM to extract the real performance metrics</a:t>
            </a:r>
          </a:p>
        </p:txBody>
      </p:sp>
      <p:sp>
        <p:nvSpPr>
          <p:cNvPr id="9" name="Rectangle: Rounded Corners 8">
            <a:extLst>
              <a:ext uri="{FF2B5EF4-FFF2-40B4-BE49-F238E27FC236}">
                <a16:creationId xmlns:a16="http://schemas.microsoft.com/office/drawing/2014/main" id="{D9E0B0A7-F7DD-6313-EABE-84A1EE50EDA8}"/>
              </a:ext>
            </a:extLst>
          </p:cNvPr>
          <p:cNvSpPr/>
          <p:nvPr/>
        </p:nvSpPr>
        <p:spPr>
          <a:xfrm>
            <a:off x="572816" y="3415236"/>
            <a:ext cx="1600200" cy="103064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8847E09-E81E-04A1-F6B8-068DD8308CF9}"/>
              </a:ext>
            </a:extLst>
          </p:cNvPr>
          <p:cNvSpPr txBox="1"/>
          <p:nvPr/>
        </p:nvSpPr>
        <p:spPr>
          <a:xfrm>
            <a:off x="646390" y="3538420"/>
            <a:ext cx="140312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run </a:t>
            </a:r>
            <a:r>
              <a:rPr lang="en-US" sz="1600" dirty="0" err="1">
                <a:latin typeface="Arial" panose="020B0604020202020204" pitchFamily="34" charset="0"/>
                <a:cs typeface="Arial" panose="020B0604020202020204" pitchFamily="34" charset="0"/>
              </a:rPr>
              <a:t>hello_world</a:t>
            </a:r>
            <a:r>
              <a:rPr lang="en-US" sz="1600" dirty="0">
                <a:latin typeface="Arial" panose="020B0604020202020204" pitchFamily="34" charset="0"/>
                <a:cs typeface="Arial" panose="020B0604020202020204" pitchFamily="34" charset="0"/>
              </a:rPr>
              <a:t> of eBPF</a:t>
            </a:r>
          </a:p>
        </p:txBody>
      </p:sp>
      <p:sp>
        <p:nvSpPr>
          <p:cNvPr id="11" name="Rectangle: Rounded Corners 10">
            <a:extLst>
              <a:ext uri="{FF2B5EF4-FFF2-40B4-BE49-F238E27FC236}">
                <a16:creationId xmlns:a16="http://schemas.microsoft.com/office/drawing/2014/main" id="{E029809F-A72A-8D90-0A09-5B0D1EE9C62F}"/>
              </a:ext>
            </a:extLst>
          </p:cNvPr>
          <p:cNvSpPr/>
          <p:nvPr/>
        </p:nvSpPr>
        <p:spPr>
          <a:xfrm>
            <a:off x="572816" y="4722618"/>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E66C51-C997-D514-830A-4C13FB436DF9}"/>
              </a:ext>
            </a:extLst>
          </p:cNvPr>
          <p:cNvSpPr txBox="1"/>
          <p:nvPr/>
        </p:nvSpPr>
        <p:spPr>
          <a:xfrm>
            <a:off x="646389" y="4845802"/>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right source for kernel 20.04 (ubuntu kernel or the </a:t>
            </a:r>
            <a:r>
              <a:rPr lang="en-US" sz="1600" dirty="0" err="1">
                <a:latin typeface="Arial" panose="020B0604020202020204" pitchFamily="34" charset="0"/>
                <a:cs typeface="Arial" panose="020B0604020202020204" pitchFamily="34" charset="0"/>
              </a:rPr>
              <a:t>linux</a:t>
            </a:r>
            <a:r>
              <a:rPr lang="en-US" sz="1600" dirty="0">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B92EB4BE-BF90-36D1-623D-9083647ADE15}"/>
              </a:ext>
            </a:extLst>
          </p:cNvPr>
          <p:cNvSpPr/>
          <p:nvPr/>
        </p:nvSpPr>
        <p:spPr>
          <a:xfrm>
            <a:off x="2477812" y="1538294"/>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812A0C2-0F90-169B-B02E-5660F2F6D18E}"/>
              </a:ext>
            </a:extLst>
          </p:cNvPr>
          <p:cNvSpPr txBox="1"/>
          <p:nvPr/>
        </p:nvSpPr>
        <p:spPr>
          <a:xfrm>
            <a:off x="2551385" y="1661478"/>
            <a:ext cx="152662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building pristine kernel to ascertain working tool chain</a:t>
            </a:r>
          </a:p>
        </p:txBody>
      </p:sp>
      <p:sp>
        <p:nvSpPr>
          <p:cNvPr id="15" name="Rectangle: Rounded Corners 14">
            <a:extLst>
              <a:ext uri="{FF2B5EF4-FFF2-40B4-BE49-F238E27FC236}">
                <a16:creationId xmlns:a16="http://schemas.microsoft.com/office/drawing/2014/main" id="{93231D94-75A3-69E1-C451-882FE209A879}"/>
              </a:ext>
            </a:extLst>
          </p:cNvPr>
          <p:cNvSpPr/>
          <p:nvPr/>
        </p:nvSpPr>
        <p:spPr>
          <a:xfrm>
            <a:off x="2477812" y="3342665"/>
            <a:ext cx="1600200" cy="16002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960AF4C-02D8-21C4-35DD-12A718B50FA5}"/>
              </a:ext>
            </a:extLst>
          </p:cNvPr>
          <p:cNvSpPr txBox="1"/>
          <p:nvPr/>
        </p:nvSpPr>
        <p:spPr>
          <a:xfrm>
            <a:off x="2551385" y="3465849"/>
            <a:ext cx="1434663"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understand changes to be made with respect to kernel 5.15</a:t>
            </a:r>
          </a:p>
        </p:txBody>
      </p:sp>
      <p:sp>
        <p:nvSpPr>
          <p:cNvPr id="17" name="Rectangle: Rounded Corners 16">
            <a:extLst>
              <a:ext uri="{FF2B5EF4-FFF2-40B4-BE49-F238E27FC236}">
                <a16:creationId xmlns:a16="http://schemas.microsoft.com/office/drawing/2014/main" id="{EFB10F4F-C837-E5A3-488F-7998F7727590}"/>
              </a:ext>
            </a:extLst>
          </p:cNvPr>
          <p:cNvSpPr/>
          <p:nvPr/>
        </p:nvSpPr>
        <p:spPr>
          <a:xfrm>
            <a:off x="2477812" y="5147036"/>
            <a:ext cx="1600200" cy="117578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276820-075F-9B81-5A50-E61CB21D2DE5}"/>
              </a:ext>
            </a:extLst>
          </p:cNvPr>
          <p:cNvSpPr txBox="1"/>
          <p:nvPr/>
        </p:nvSpPr>
        <p:spPr>
          <a:xfrm>
            <a:off x="2551385" y="5270220"/>
            <a:ext cx="1881351"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compile new kernel</a:t>
            </a:r>
          </a:p>
        </p:txBody>
      </p:sp>
      <p:sp>
        <p:nvSpPr>
          <p:cNvPr id="19" name="Rectangle: Rounded Corners 18">
            <a:extLst>
              <a:ext uri="{FF2B5EF4-FFF2-40B4-BE49-F238E27FC236}">
                <a16:creationId xmlns:a16="http://schemas.microsoft.com/office/drawing/2014/main" id="{D63A24D6-D3A7-7CBB-3734-290606AEB85C}"/>
              </a:ext>
            </a:extLst>
          </p:cNvPr>
          <p:cNvSpPr/>
          <p:nvPr/>
        </p:nvSpPr>
        <p:spPr>
          <a:xfrm>
            <a:off x="4344714" y="1527287"/>
            <a:ext cx="1600200" cy="700906"/>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20E3D4F-0090-8BB0-969C-EC0F647692BE}"/>
              </a:ext>
            </a:extLst>
          </p:cNvPr>
          <p:cNvSpPr txBox="1"/>
          <p:nvPr/>
        </p:nvSpPr>
        <p:spPr>
          <a:xfrm>
            <a:off x="4418287" y="1650471"/>
            <a:ext cx="188135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boot-up</a:t>
            </a:r>
          </a:p>
        </p:txBody>
      </p:sp>
      <p:sp>
        <p:nvSpPr>
          <p:cNvPr id="21" name="Rectangle: Rounded Corners 20">
            <a:extLst>
              <a:ext uri="{FF2B5EF4-FFF2-40B4-BE49-F238E27FC236}">
                <a16:creationId xmlns:a16="http://schemas.microsoft.com/office/drawing/2014/main" id="{B72A951C-63DC-B7CD-7901-46D13107405B}"/>
              </a:ext>
            </a:extLst>
          </p:cNvPr>
          <p:cNvSpPr/>
          <p:nvPr/>
        </p:nvSpPr>
        <p:spPr>
          <a:xfrm>
            <a:off x="4305300" y="2444610"/>
            <a:ext cx="1600200" cy="85407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7BFE40F-DFAA-9B20-534A-1EDDF81AF257}"/>
              </a:ext>
            </a:extLst>
          </p:cNvPr>
          <p:cNvSpPr txBox="1"/>
          <p:nvPr/>
        </p:nvSpPr>
        <p:spPr>
          <a:xfrm>
            <a:off x="4378874" y="2567794"/>
            <a:ext cx="1370286"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extract as-is data</a:t>
            </a:r>
          </a:p>
        </p:txBody>
      </p:sp>
      <p:sp>
        <p:nvSpPr>
          <p:cNvPr id="23" name="Rectangle: Rounded Corners 22">
            <a:extLst>
              <a:ext uri="{FF2B5EF4-FFF2-40B4-BE49-F238E27FC236}">
                <a16:creationId xmlns:a16="http://schemas.microsoft.com/office/drawing/2014/main" id="{11C30C47-3E42-2C0B-85C5-EDABA2220EAE}"/>
              </a:ext>
            </a:extLst>
          </p:cNvPr>
          <p:cNvSpPr/>
          <p:nvPr/>
        </p:nvSpPr>
        <p:spPr>
          <a:xfrm>
            <a:off x="4305300" y="3504503"/>
            <a:ext cx="1600200" cy="160020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01CE3CC-2CFB-D44B-49DB-92FCF3F5EF1B}"/>
              </a:ext>
            </a:extLst>
          </p:cNvPr>
          <p:cNvSpPr txBox="1"/>
          <p:nvPr/>
        </p:nvSpPr>
        <p:spPr>
          <a:xfrm>
            <a:off x="4378873" y="3627687"/>
            <a:ext cx="1370287"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apply stress tools to induce migration decisions</a:t>
            </a:r>
          </a:p>
        </p:txBody>
      </p:sp>
      <p:sp>
        <p:nvSpPr>
          <p:cNvPr id="3" name="TextBox 2">
            <a:extLst>
              <a:ext uri="{FF2B5EF4-FFF2-40B4-BE49-F238E27FC236}">
                <a16:creationId xmlns:a16="http://schemas.microsoft.com/office/drawing/2014/main" id="{362BCC79-E1F3-C06E-A613-A7AF17088BAD}"/>
              </a:ext>
            </a:extLst>
          </p:cNvPr>
          <p:cNvSpPr txBox="1"/>
          <p:nvPr/>
        </p:nvSpPr>
        <p:spPr>
          <a:xfrm>
            <a:off x="6096001" y="1538294"/>
            <a:ext cx="5676900" cy="923330"/>
          </a:xfrm>
          <a:prstGeom prst="rect">
            <a:avLst/>
          </a:prstGeom>
          <a:noFill/>
        </p:spPr>
        <p:txBody>
          <a:bodyPr wrap="square" rtlCol="0">
            <a:spAutoFit/>
          </a:bodyPr>
          <a:lstStyle/>
          <a:p>
            <a:r>
              <a:rPr lang="en-US" dirty="0">
                <a:latin typeface="Arial Rounded MT Bold" panose="020F0704030504030204" pitchFamily="34" charset="0"/>
              </a:rPr>
              <a:t>stress the system to mimic real workloads (server class)</a:t>
            </a:r>
          </a:p>
          <a:p>
            <a:r>
              <a:rPr lang="en-US" dirty="0">
                <a:latin typeface="Arial Rounded MT Bold" panose="020F0704030504030204" pitchFamily="34" charset="0"/>
              </a:rPr>
              <a:t>reboot since system stopped responding</a:t>
            </a:r>
          </a:p>
        </p:txBody>
      </p:sp>
    </p:spTree>
    <p:extLst>
      <p:ext uri="{BB962C8B-B14F-4D97-AF65-F5344CB8AC3E}">
        <p14:creationId xmlns:p14="http://schemas.microsoft.com/office/powerpoint/2010/main" val="938619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data</a:t>
            </a:r>
            <a:br>
              <a:rPr lang="en-US" b="1" dirty="0">
                <a:latin typeface="Arial Rounded MT Bold"/>
                <a:cs typeface="Calibri Light"/>
              </a:rPr>
            </a:br>
            <a:r>
              <a:rPr lang="en-US" sz="3600" b="1" dirty="0">
                <a:latin typeface="Arial Rounded MT Bold"/>
                <a:cs typeface="Calibri Light"/>
              </a:rPr>
              <a:t>real</a:t>
            </a:r>
            <a:endParaRPr lang="en-US" sz="3600" dirty="0"/>
          </a:p>
        </p:txBody>
      </p:sp>
      <p:sp>
        <p:nvSpPr>
          <p:cNvPr id="6" name="Rectangle 5">
            <a:extLst>
              <a:ext uri="{FF2B5EF4-FFF2-40B4-BE49-F238E27FC236}">
                <a16:creationId xmlns:a16="http://schemas.microsoft.com/office/drawing/2014/main" id="{36532705-BAF7-22CA-49D3-AB98CA6EB075}"/>
              </a:ext>
            </a:extLst>
          </p:cNvPr>
          <p:cNvSpPr/>
          <p:nvPr/>
        </p:nvSpPr>
        <p:spPr>
          <a:xfrm>
            <a:off x="457200" y="2099004"/>
            <a:ext cx="731520" cy="244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D21ADAA-5F3E-F0D3-7A93-ED4F613D256C}"/>
              </a:ext>
            </a:extLst>
          </p:cNvPr>
          <p:cNvSpPr/>
          <p:nvPr/>
        </p:nvSpPr>
        <p:spPr>
          <a:xfrm>
            <a:off x="548640" y="2383860"/>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E40168-E146-2762-7D4C-C37ED7E65435}"/>
              </a:ext>
            </a:extLst>
          </p:cNvPr>
          <p:cNvSpPr/>
          <p:nvPr/>
        </p:nvSpPr>
        <p:spPr>
          <a:xfrm>
            <a:off x="544576" y="2524068"/>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0AE84E-DD83-183C-303F-6776DF862266}"/>
              </a:ext>
            </a:extLst>
          </p:cNvPr>
          <p:cNvSpPr/>
          <p:nvPr/>
        </p:nvSpPr>
        <p:spPr>
          <a:xfrm>
            <a:off x="541124" y="2656539"/>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7B242BA-8DC3-B74B-CB45-0583EBFBCB96}"/>
              </a:ext>
            </a:extLst>
          </p:cNvPr>
          <p:cNvSpPr txBox="1"/>
          <p:nvPr/>
        </p:nvSpPr>
        <p:spPr>
          <a:xfrm>
            <a:off x="457201" y="3217762"/>
            <a:ext cx="2718816" cy="646331"/>
          </a:xfrm>
          <a:prstGeom prst="rect">
            <a:avLst/>
          </a:prstGeom>
          <a:noFill/>
        </p:spPr>
        <p:txBody>
          <a:bodyPr wrap="square" rtlCol="0">
            <a:spAutoFit/>
          </a:bodyPr>
          <a:lstStyle/>
          <a:p>
            <a:r>
              <a:rPr lang="en-US" dirty="0">
                <a:latin typeface="Arial Rounded MT Bold" panose="020F0704030504030204" pitchFamily="34" charset="0"/>
              </a:rPr>
              <a:t>9 out of 15 fields had fixed values</a:t>
            </a:r>
          </a:p>
        </p:txBody>
      </p:sp>
      <p:pic>
        <p:nvPicPr>
          <p:cNvPr id="20" name="Picture 19" descr="Icon&#10;&#10;Description automatically generated">
            <a:extLst>
              <a:ext uri="{FF2B5EF4-FFF2-40B4-BE49-F238E27FC236}">
                <a16:creationId xmlns:a16="http://schemas.microsoft.com/office/drawing/2014/main" id="{ECF52B33-4EA2-B024-0590-74142138AF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723" y="1631866"/>
            <a:ext cx="1834105" cy="1920548"/>
          </a:xfrm>
          <a:prstGeom prst="rect">
            <a:avLst/>
          </a:prstGeom>
        </p:spPr>
      </p:pic>
      <p:sp>
        <p:nvSpPr>
          <p:cNvPr id="21" name="TextBox 20">
            <a:extLst>
              <a:ext uri="{FF2B5EF4-FFF2-40B4-BE49-F238E27FC236}">
                <a16:creationId xmlns:a16="http://schemas.microsoft.com/office/drawing/2014/main" id="{72E8C281-3E4D-2FC5-CB96-83EB1F6DA63D}"/>
              </a:ext>
            </a:extLst>
          </p:cNvPr>
          <p:cNvSpPr txBox="1"/>
          <p:nvPr/>
        </p:nvSpPr>
        <p:spPr>
          <a:xfrm>
            <a:off x="4401332" y="1736039"/>
            <a:ext cx="3507129" cy="3693319"/>
          </a:xfrm>
          <a:prstGeom prst="rect">
            <a:avLst/>
          </a:prstGeom>
          <a:noFill/>
        </p:spPr>
        <p:txBody>
          <a:bodyPr wrap="square" rtlCol="0">
            <a:spAutoFit/>
          </a:bodyPr>
          <a:lstStyle/>
          <a:p>
            <a:r>
              <a:rPr lang="en-US" dirty="0">
                <a:solidFill>
                  <a:schemeClr val="bg1">
                    <a:lumMod val="65000"/>
                  </a:schemeClr>
                </a:solidFill>
                <a:latin typeface="Arial" panose="020B0604020202020204" pitchFamily="34" charset="0"/>
                <a:cs typeface="Arial" panose="020B0604020202020204" pitchFamily="34" charset="0"/>
              </a:rPr>
              <a:t>env-&gt;</a:t>
            </a:r>
            <a:r>
              <a:rPr lang="en-US" dirty="0" err="1">
                <a:solidFill>
                  <a:schemeClr val="bg1">
                    <a:lumMod val="65000"/>
                  </a:schemeClr>
                </a:solidFill>
                <a:latin typeface="Arial" panose="020B0604020202020204" pitchFamily="34" charset="0"/>
                <a:cs typeface="Arial" panose="020B0604020202020204" pitchFamily="34" charset="0"/>
              </a:rPr>
              <a:t>sd</a:t>
            </a:r>
            <a:r>
              <a:rPr lang="en-US" dirty="0">
                <a:solidFill>
                  <a:schemeClr val="bg1">
                    <a:lumMod val="65000"/>
                  </a:schemeClr>
                </a:solidFill>
                <a:latin typeface="Arial" panose="020B0604020202020204" pitchFamily="34" charset="0"/>
                <a:cs typeface="Arial" panose="020B0604020202020204" pitchFamily="34" charset="0"/>
              </a:rPr>
              <a:t>-&gt;</a:t>
            </a:r>
            <a:r>
              <a:rPr lang="en-US" dirty="0" err="1">
                <a:solidFill>
                  <a:schemeClr val="bg1">
                    <a:lumMod val="65000"/>
                  </a:schemeClr>
                </a:solidFill>
                <a:latin typeface="Arial" panose="020B0604020202020204" pitchFamily="34" charset="0"/>
                <a:cs typeface="Arial" panose="020B0604020202020204" pitchFamily="34" charset="0"/>
              </a:rPr>
              <a:t>cache_nice_tries</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a:solidFill>
                  <a:schemeClr val="bg1">
                    <a:lumMod val="65000"/>
                  </a:schemeClr>
                </a:solidFill>
                <a:latin typeface="Arial" panose="020B0604020202020204" pitchFamily="34" charset="0"/>
                <a:cs typeface="Arial" panose="020B0604020202020204" pitchFamily="34" charset="0"/>
              </a:rPr>
              <a:t>env-&gt;</a:t>
            </a:r>
            <a:r>
              <a:rPr lang="en-US" dirty="0" err="1">
                <a:solidFill>
                  <a:schemeClr val="bg1">
                    <a:lumMod val="65000"/>
                  </a:schemeClr>
                </a:solidFill>
                <a:latin typeface="Arial" panose="020B0604020202020204" pitchFamily="34" charset="0"/>
                <a:cs typeface="Arial" panose="020B0604020202020204" pitchFamily="34" charset="0"/>
              </a:rPr>
              <a:t>sd</a:t>
            </a:r>
            <a:r>
              <a:rPr lang="en-US" dirty="0">
                <a:solidFill>
                  <a:schemeClr val="bg1">
                    <a:lumMod val="65000"/>
                  </a:schemeClr>
                </a:solidFill>
                <a:latin typeface="Arial" panose="020B0604020202020204" pitchFamily="34" charset="0"/>
                <a:cs typeface="Arial" panose="020B0604020202020204" pitchFamily="34" charset="0"/>
              </a:rPr>
              <a:t>-&gt;</a:t>
            </a:r>
            <a:r>
              <a:rPr lang="en-US" dirty="0" err="1">
                <a:solidFill>
                  <a:schemeClr val="bg1">
                    <a:lumMod val="65000"/>
                  </a:schemeClr>
                </a:solidFill>
                <a:latin typeface="Arial" panose="020B0604020202020204" pitchFamily="34" charset="0"/>
                <a:cs typeface="Arial" panose="020B0604020202020204" pitchFamily="34" charset="0"/>
              </a:rPr>
              <a:t>cnr_balance_failed</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src_rq</a:t>
            </a:r>
            <a:r>
              <a:rPr lang="en-US" dirty="0">
                <a:solidFill>
                  <a:schemeClr val="bg1">
                    <a:lumMod val="65000"/>
                  </a:schemeClr>
                </a:solidFill>
                <a:latin typeface="Arial" panose="020B0604020202020204" pitchFamily="34" charset="0"/>
                <a:cs typeface="Arial" panose="020B0604020202020204" pitchFamily="34" charset="0"/>
              </a:rPr>
              <a:t>-&gt;</a:t>
            </a:r>
            <a:r>
              <a:rPr lang="en-US" dirty="0" err="1">
                <a:solidFill>
                  <a:schemeClr val="bg1">
                    <a:lumMod val="65000"/>
                  </a:schemeClr>
                </a:solidFill>
                <a:latin typeface="Arial" panose="020B0604020202020204" pitchFamily="34" charset="0"/>
                <a:cs typeface="Arial" panose="020B0604020202020204" pitchFamily="34" charset="0"/>
              </a:rPr>
              <a:t>nr_running</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dst_rq</a:t>
            </a:r>
            <a:r>
              <a:rPr lang="en-US" dirty="0">
                <a:solidFill>
                  <a:schemeClr val="bg1">
                    <a:lumMod val="65000"/>
                  </a:schemeClr>
                </a:solidFill>
                <a:latin typeface="Arial" panose="020B0604020202020204" pitchFamily="34" charset="0"/>
                <a:cs typeface="Arial" panose="020B0604020202020204" pitchFamily="34" charset="0"/>
              </a:rPr>
              <a:t>-&gt;</a:t>
            </a:r>
            <a:r>
              <a:rPr lang="en-US" dirty="0" err="1">
                <a:solidFill>
                  <a:schemeClr val="bg1">
                    <a:lumMod val="65000"/>
                  </a:schemeClr>
                </a:solidFill>
                <a:latin typeface="Arial" panose="020B0604020202020204" pitchFamily="34" charset="0"/>
                <a:cs typeface="Arial" panose="020B0604020202020204" pitchFamily="34" charset="0"/>
              </a:rPr>
              <a:t>nr_running</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preferred_nid</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src_nid</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dst_nid</a:t>
            </a:r>
            <a:endParaRPr lang="en-US" dirty="0">
              <a:solidFill>
                <a:schemeClr val="bg1">
                  <a:lumMod val="65000"/>
                </a:schemeClr>
              </a:solidFill>
              <a:latin typeface="Arial" panose="020B0604020202020204" pitchFamily="34" charset="0"/>
              <a:cs typeface="Arial" panose="020B0604020202020204" pitchFamily="34" charset="0"/>
            </a:endParaRPr>
          </a:p>
          <a:p>
            <a:r>
              <a:rPr lang="en-US" dirty="0" err="1">
                <a:solidFill>
                  <a:schemeClr val="bg1">
                    <a:lumMod val="65000"/>
                  </a:schemeClr>
                </a:solidFill>
                <a:latin typeface="Arial" panose="020B0604020202020204" pitchFamily="34" charset="0"/>
                <a:cs typeface="Arial" panose="020B0604020202020204" pitchFamily="34" charset="0"/>
              </a:rPr>
              <a:t>p_numa_faults</a:t>
            </a:r>
            <a:r>
              <a:rPr lang="en-US" dirty="0">
                <a:solidFill>
                  <a:schemeClr val="bg1">
                    <a:lumMod val="65000"/>
                  </a:schemeClr>
                </a:solidFill>
                <a:latin typeface="Arial" panose="020B0604020202020204" pitchFamily="34" charset="0"/>
                <a:cs typeface="Arial" panose="020B0604020202020204" pitchFamily="34" charset="0"/>
              </a:rPr>
              <a:t>[</a:t>
            </a:r>
            <a:r>
              <a:rPr lang="en-US" dirty="0" err="1">
                <a:solidFill>
                  <a:schemeClr val="bg1">
                    <a:lumMod val="65000"/>
                  </a:schemeClr>
                </a:solidFill>
                <a:latin typeface="Arial" panose="020B0604020202020204" pitchFamily="34" charset="0"/>
                <a:cs typeface="Arial" panose="020B0604020202020204" pitchFamily="34" charset="0"/>
              </a:rPr>
              <a:t>src_nid</a:t>
            </a:r>
            <a:r>
              <a:rPr lang="en-US" dirty="0">
                <a:solidFill>
                  <a:schemeClr val="bg1">
                    <a:lumMod val="65000"/>
                  </a:schemeClr>
                </a:solidFill>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Rounded MT Bold" panose="020F0704030504030204" pitchFamily="34" charset="0"/>
                <a:cs typeface="Arial" panose="020B0604020202020204" pitchFamily="34" charset="0"/>
              </a:rPr>
              <a:t>understand the data points to estimate the range and distribution (exponential, </a:t>
            </a:r>
            <a:r>
              <a:rPr lang="en-US" dirty="0" err="1">
                <a:latin typeface="Arial Rounded MT Bold" panose="020F0704030504030204" pitchFamily="34" charset="0"/>
                <a:cs typeface="Arial" panose="020B0604020202020204" pitchFamily="34" charset="0"/>
              </a:rPr>
              <a:t>guassian</a:t>
            </a:r>
            <a:r>
              <a:rPr lang="en-US" dirty="0">
                <a:latin typeface="Arial Rounded MT Bold" panose="020F0704030504030204" pitchFamily="34" charset="0"/>
                <a:cs typeface="Arial" panose="020B0604020202020204" pitchFamily="34" charset="0"/>
              </a:rPr>
              <a:t>)</a:t>
            </a:r>
          </a:p>
        </p:txBody>
      </p:sp>
      <p:sp>
        <p:nvSpPr>
          <p:cNvPr id="22" name="Rectangle 21">
            <a:extLst>
              <a:ext uri="{FF2B5EF4-FFF2-40B4-BE49-F238E27FC236}">
                <a16:creationId xmlns:a16="http://schemas.microsoft.com/office/drawing/2014/main" id="{F4E610B1-B284-F1A0-5AC3-5276C0147624}"/>
              </a:ext>
            </a:extLst>
          </p:cNvPr>
          <p:cNvSpPr/>
          <p:nvPr/>
        </p:nvSpPr>
        <p:spPr>
          <a:xfrm>
            <a:off x="1230453" y="2099004"/>
            <a:ext cx="731520" cy="244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73B888-8DB6-AA7B-1407-16C2BBB99BE3}"/>
              </a:ext>
            </a:extLst>
          </p:cNvPr>
          <p:cNvSpPr/>
          <p:nvPr/>
        </p:nvSpPr>
        <p:spPr>
          <a:xfrm>
            <a:off x="1321893" y="2383860"/>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BE33E6-768A-E8A1-E5C6-A00182C70E9A}"/>
              </a:ext>
            </a:extLst>
          </p:cNvPr>
          <p:cNvSpPr/>
          <p:nvPr/>
        </p:nvSpPr>
        <p:spPr>
          <a:xfrm>
            <a:off x="1317829" y="2524068"/>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99ADFC7-F4B8-0414-5EF7-DC53F81B3F1A}"/>
              </a:ext>
            </a:extLst>
          </p:cNvPr>
          <p:cNvSpPr/>
          <p:nvPr/>
        </p:nvSpPr>
        <p:spPr>
          <a:xfrm>
            <a:off x="1314377" y="2656539"/>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C12C417-54EE-613C-5645-786E189F241E}"/>
              </a:ext>
            </a:extLst>
          </p:cNvPr>
          <p:cNvSpPr/>
          <p:nvPr/>
        </p:nvSpPr>
        <p:spPr>
          <a:xfrm>
            <a:off x="2049959" y="2099004"/>
            <a:ext cx="731520" cy="2442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0F7EAF-8104-DF1B-EBC0-7ED145E994DA}"/>
              </a:ext>
            </a:extLst>
          </p:cNvPr>
          <p:cNvSpPr/>
          <p:nvPr/>
        </p:nvSpPr>
        <p:spPr>
          <a:xfrm>
            <a:off x="2141399" y="2383860"/>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156A895-29A5-B72F-087C-D8F6976178B7}"/>
              </a:ext>
            </a:extLst>
          </p:cNvPr>
          <p:cNvSpPr/>
          <p:nvPr/>
        </p:nvSpPr>
        <p:spPr>
          <a:xfrm>
            <a:off x="2137335" y="2524068"/>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1B059A2-DAE5-97D7-CDC3-2FBC741D1DDF}"/>
              </a:ext>
            </a:extLst>
          </p:cNvPr>
          <p:cNvSpPr/>
          <p:nvPr/>
        </p:nvSpPr>
        <p:spPr>
          <a:xfrm>
            <a:off x="2133883" y="2656539"/>
            <a:ext cx="640080" cy="1117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A70684-A67B-95FD-76B5-F878430863AD}"/>
              </a:ext>
            </a:extLst>
          </p:cNvPr>
          <p:cNvSpPr txBox="1"/>
          <p:nvPr/>
        </p:nvSpPr>
        <p:spPr>
          <a:xfrm>
            <a:off x="8988412" y="3641914"/>
            <a:ext cx="2718816" cy="923330"/>
          </a:xfrm>
          <a:prstGeom prst="rect">
            <a:avLst/>
          </a:prstGeom>
          <a:noFill/>
        </p:spPr>
        <p:txBody>
          <a:bodyPr wrap="square" rtlCol="0">
            <a:spAutoFit/>
          </a:bodyPr>
          <a:lstStyle/>
          <a:p>
            <a:r>
              <a:rPr lang="en-US" dirty="0">
                <a:latin typeface="Arial Rounded MT Bold" panose="020F0704030504030204" pitchFamily="34" charset="0"/>
              </a:rPr>
              <a:t>distil the weights available to prepare the data</a:t>
            </a:r>
          </a:p>
        </p:txBody>
      </p:sp>
      <p:sp>
        <p:nvSpPr>
          <p:cNvPr id="31" name="TextBox 30">
            <a:extLst>
              <a:ext uri="{FF2B5EF4-FFF2-40B4-BE49-F238E27FC236}">
                <a16:creationId xmlns:a16="http://schemas.microsoft.com/office/drawing/2014/main" id="{E41EA5A6-AAD0-6E4B-27DA-1D55304FE970}"/>
              </a:ext>
            </a:extLst>
          </p:cNvPr>
          <p:cNvSpPr txBox="1"/>
          <p:nvPr/>
        </p:nvSpPr>
        <p:spPr>
          <a:xfrm>
            <a:off x="2133883" y="5917475"/>
            <a:ext cx="7893269" cy="369332"/>
          </a:xfrm>
          <a:prstGeom prst="rect">
            <a:avLst/>
          </a:prstGeom>
          <a:noFill/>
        </p:spPr>
        <p:txBody>
          <a:bodyPr wrap="square" rtlCol="0">
            <a:spAutoFit/>
          </a:bodyPr>
          <a:lstStyle/>
          <a:p>
            <a:r>
              <a:rPr lang="en-US" dirty="0">
                <a:latin typeface="Arial Rounded MT Bold" panose="020F0704030504030204" pitchFamily="34" charset="0"/>
              </a:rPr>
              <a:t>86400 data points prepared with class distribution of 18% and 82%</a:t>
            </a:r>
          </a:p>
        </p:txBody>
      </p:sp>
    </p:spTree>
    <p:extLst>
      <p:ext uri="{BB962C8B-B14F-4D97-AF65-F5344CB8AC3E}">
        <p14:creationId xmlns:p14="http://schemas.microsoft.com/office/powerpoint/2010/main" val="427085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data</a:t>
            </a:r>
            <a:br>
              <a:rPr lang="en-US" b="1" dirty="0">
                <a:latin typeface="Arial Rounded MT Bold"/>
                <a:cs typeface="Calibri Light"/>
              </a:rPr>
            </a:br>
            <a:r>
              <a:rPr lang="en-US" sz="3600" b="1" dirty="0">
                <a:latin typeface="Arial Rounded MT Bold"/>
                <a:cs typeface="Calibri Light"/>
              </a:rPr>
              <a:t>artificial</a:t>
            </a:r>
            <a:endParaRPr lang="en-US" sz="3600" dirty="0"/>
          </a:p>
        </p:txBody>
      </p:sp>
      <p:pic>
        <p:nvPicPr>
          <p:cNvPr id="20" name="Picture 19" descr="Icon&#10;&#10;Description automatically generated">
            <a:extLst>
              <a:ext uri="{FF2B5EF4-FFF2-40B4-BE49-F238E27FC236}">
                <a16:creationId xmlns:a16="http://schemas.microsoft.com/office/drawing/2014/main" id="{ECF52B33-4EA2-B024-0590-74142138AF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8723" y="1631866"/>
            <a:ext cx="1834105" cy="1920548"/>
          </a:xfrm>
          <a:prstGeom prst="rect">
            <a:avLst/>
          </a:prstGeom>
        </p:spPr>
      </p:pic>
      <p:sp>
        <p:nvSpPr>
          <p:cNvPr id="30" name="TextBox 29">
            <a:extLst>
              <a:ext uri="{FF2B5EF4-FFF2-40B4-BE49-F238E27FC236}">
                <a16:creationId xmlns:a16="http://schemas.microsoft.com/office/drawing/2014/main" id="{1CA70684-A67B-95FD-76B5-F878430863AD}"/>
              </a:ext>
            </a:extLst>
          </p:cNvPr>
          <p:cNvSpPr txBox="1"/>
          <p:nvPr/>
        </p:nvSpPr>
        <p:spPr>
          <a:xfrm>
            <a:off x="8988412" y="3641914"/>
            <a:ext cx="2718816" cy="923330"/>
          </a:xfrm>
          <a:prstGeom prst="rect">
            <a:avLst/>
          </a:prstGeom>
          <a:noFill/>
        </p:spPr>
        <p:txBody>
          <a:bodyPr wrap="square" rtlCol="0">
            <a:spAutoFit/>
          </a:bodyPr>
          <a:lstStyle/>
          <a:p>
            <a:r>
              <a:rPr lang="en-US" dirty="0">
                <a:latin typeface="Arial Rounded MT Bold" panose="020F0704030504030204" pitchFamily="34" charset="0"/>
              </a:rPr>
              <a:t>distil the weights available to prepare the data</a:t>
            </a:r>
          </a:p>
        </p:txBody>
      </p:sp>
      <p:sp>
        <p:nvSpPr>
          <p:cNvPr id="31" name="TextBox 30">
            <a:extLst>
              <a:ext uri="{FF2B5EF4-FFF2-40B4-BE49-F238E27FC236}">
                <a16:creationId xmlns:a16="http://schemas.microsoft.com/office/drawing/2014/main" id="{E41EA5A6-AAD0-6E4B-27DA-1D55304FE970}"/>
              </a:ext>
            </a:extLst>
          </p:cNvPr>
          <p:cNvSpPr txBox="1"/>
          <p:nvPr/>
        </p:nvSpPr>
        <p:spPr>
          <a:xfrm>
            <a:off x="6747641" y="5108178"/>
            <a:ext cx="4028796" cy="646331"/>
          </a:xfrm>
          <a:prstGeom prst="rect">
            <a:avLst/>
          </a:prstGeom>
          <a:noFill/>
        </p:spPr>
        <p:txBody>
          <a:bodyPr wrap="square" rtlCol="0">
            <a:spAutoFit/>
          </a:bodyPr>
          <a:lstStyle/>
          <a:p>
            <a:r>
              <a:rPr lang="en-US" dirty="0">
                <a:latin typeface="Arial Rounded MT Bold" panose="020F0704030504030204" pitchFamily="34" charset="0"/>
              </a:rPr>
              <a:t>86400 data points prepared with class distribution of 18% and 82%</a:t>
            </a:r>
          </a:p>
        </p:txBody>
      </p:sp>
      <p:graphicFrame>
        <p:nvGraphicFramePr>
          <p:cNvPr id="3" name="Table 2">
            <a:extLst>
              <a:ext uri="{FF2B5EF4-FFF2-40B4-BE49-F238E27FC236}">
                <a16:creationId xmlns:a16="http://schemas.microsoft.com/office/drawing/2014/main" id="{99D85F1D-3925-A672-5E22-00D08A7BF29F}"/>
              </a:ext>
            </a:extLst>
          </p:cNvPr>
          <p:cNvGraphicFramePr>
            <a:graphicFrameLocks noGrp="1"/>
          </p:cNvGraphicFramePr>
          <p:nvPr>
            <p:extLst>
              <p:ext uri="{D42A27DB-BD31-4B8C-83A1-F6EECF244321}">
                <p14:modId xmlns:p14="http://schemas.microsoft.com/office/powerpoint/2010/main" val="262132115"/>
              </p:ext>
            </p:extLst>
          </p:nvPr>
        </p:nvGraphicFramePr>
        <p:xfrm>
          <a:off x="651641" y="1318966"/>
          <a:ext cx="5927397" cy="5303520"/>
        </p:xfrm>
        <a:graphic>
          <a:graphicData uri="http://schemas.openxmlformats.org/drawingml/2006/table">
            <a:tbl>
              <a:tblPr firstRow="1">
                <a:tableStyleId>{1FECB4D8-DB02-4DC6-A0A2-4F2EBAE1DC90}</a:tableStyleId>
              </a:tblPr>
              <a:tblGrid>
                <a:gridCol w="2035932">
                  <a:extLst>
                    <a:ext uri="{9D8B030D-6E8A-4147-A177-3AD203B41FA5}">
                      <a16:colId xmlns:a16="http://schemas.microsoft.com/office/drawing/2014/main" val="3208422879"/>
                    </a:ext>
                  </a:extLst>
                </a:gridCol>
                <a:gridCol w="1237022">
                  <a:extLst>
                    <a:ext uri="{9D8B030D-6E8A-4147-A177-3AD203B41FA5}">
                      <a16:colId xmlns:a16="http://schemas.microsoft.com/office/drawing/2014/main" val="370861681"/>
                    </a:ext>
                  </a:extLst>
                </a:gridCol>
                <a:gridCol w="1417421">
                  <a:extLst>
                    <a:ext uri="{9D8B030D-6E8A-4147-A177-3AD203B41FA5}">
                      <a16:colId xmlns:a16="http://schemas.microsoft.com/office/drawing/2014/main" val="1385133901"/>
                    </a:ext>
                  </a:extLst>
                </a:gridCol>
                <a:gridCol w="1237022">
                  <a:extLst>
                    <a:ext uri="{9D8B030D-6E8A-4147-A177-3AD203B41FA5}">
                      <a16:colId xmlns:a16="http://schemas.microsoft.com/office/drawing/2014/main" val="1214653396"/>
                    </a:ext>
                  </a:extLst>
                </a:gridCol>
              </a:tblGrid>
              <a:tr h="182880">
                <a:tc>
                  <a:txBody>
                    <a:bodyPr/>
                    <a:lstStyle/>
                    <a:p>
                      <a:pPr algn="l" fontAlgn="b"/>
                      <a:r>
                        <a:rPr lang="en-US" sz="1400" u="none" strike="noStrike">
                          <a:effectLst/>
                          <a:latin typeface="Arial" panose="020B0604020202020204" pitchFamily="34" charset="0"/>
                          <a:cs typeface="Arial" panose="020B0604020202020204" pitchFamily="34" charset="0"/>
                        </a:rPr>
                        <a:t>field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range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distribution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remarks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1296785200"/>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src_non_pref_nr</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2112635722"/>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delta_hot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4284722453"/>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cpu_idle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115064205"/>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cpu_not_idle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logic-based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950686249"/>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cpu_newly_idle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logic-based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4166186354"/>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same_node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40772993"/>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prefer_src</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2013869051"/>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prefer_dst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2780332841"/>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src_len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0~55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guassian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mean = 0, std_dev = 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812900780"/>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src_load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gridSpan="2">
                  <a:txBody>
                    <a:bodyPr/>
                    <a:lstStyle/>
                    <a:p>
                      <a:pPr algn="l" fontAlgn="b"/>
                      <a:r>
                        <a:rPr lang="en-US" sz="1400" u="none" strike="noStrike">
                          <a:effectLst/>
                          <a:latin typeface="Arial" panose="020B0604020202020204" pitchFamily="34" charset="0"/>
                          <a:cs typeface="Arial" panose="020B0604020202020204" pitchFamily="34" charset="0"/>
                        </a:rPr>
                        <a:t>exponential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hMerge="1">
                  <a:txBody>
                    <a:bodyPr/>
                    <a:lstStyle/>
                    <a:p>
                      <a:endParaRPr lang="en-US"/>
                    </a:p>
                  </a:txBody>
                  <a:tcPr/>
                </a:tc>
                <a:extLst>
                  <a:ext uri="{0D108BD9-81ED-4DB2-BD59-A6C34878D82A}">
                    <a16:rowId xmlns:a16="http://schemas.microsoft.com/office/drawing/2014/main" val="751051784"/>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dst_load</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gridSpan="2">
                  <a:txBody>
                    <a:bodyPr/>
                    <a:lstStyle/>
                    <a:p>
                      <a:pPr algn="l" fontAlgn="b"/>
                      <a:r>
                        <a:rPr lang="en-US" sz="1400" u="none" strike="noStrike">
                          <a:effectLst/>
                          <a:latin typeface="Arial" panose="020B0604020202020204" pitchFamily="34" charset="0"/>
                          <a:cs typeface="Arial" panose="020B0604020202020204" pitchFamily="34" charset="0"/>
                        </a:rPr>
                        <a:t>exponential</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hMerge="1">
                  <a:txBody>
                    <a:bodyPr/>
                    <a:lstStyle/>
                    <a:p>
                      <a:endParaRPr lang="en-US"/>
                    </a:p>
                  </a:txBody>
                  <a:tcPr/>
                </a:tc>
                <a:extLst>
                  <a:ext uri="{0D108BD9-81ED-4DB2-BD59-A6C34878D82A}">
                    <a16:rowId xmlns:a16="http://schemas.microsoft.com/office/drawing/2014/main" val="834241103"/>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dst_len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0~55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guassian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mean = 0, std_dev = 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01837828"/>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delta_faults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0~10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guassian</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737976630"/>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extra_fails</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976677580"/>
                  </a:ext>
                </a:extLst>
              </a:tr>
              <a:tr h="182880">
                <a:tc>
                  <a:txBody>
                    <a:bodyPr/>
                    <a:lstStyle/>
                    <a:p>
                      <a:pPr algn="l" fontAlgn="b"/>
                      <a:r>
                        <a:rPr lang="en-US" sz="1400" u="none" strike="noStrike">
                          <a:effectLst/>
                          <a:latin typeface="Arial" panose="020B0604020202020204" pitchFamily="34" charset="0"/>
                          <a:cs typeface="Arial" panose="020B0604020202020204" pitchFamily="34" charset="0"/>
                        </a:rPr>
                        <a:t>buddy_hot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binary</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r>
                        <a:rPr lang="en-US" sz="1400" u="none" strike="noStrike">
                          <a:effectLst/>
                          <a:latin typeface="Arial" panose="020B0604020202020204" pitchFamily="34" charset="0"/>
                          <a:cs typeface="Arial" panose="020B0604020202020204" pitchFamily="34" charset="0"/>
                        </a:rPr>
                        <a:t>random</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tc>
                  <a:txBody>
                    <a:bodyPr/>
                    <a:lstStyle/>
                    <a:p>
                      <a:pPr algn="l" fontAlgn="b"/>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1692283079"/>
                  </a:ext>
                </a:extLst>
              </a:tr>
            </a:tbl>
          </a:graphicData>
        </a:graphic>
      </p:graphicFrame>
    </p:spTree>
    <p:extLst>
      <p:ext uri="{BB962C8B-B14F-4D97-AF65-F5344CB8AC3E}">
        <p14:creationId xmlns:p14="http://schemas.microsoft.com/office/powerpoint/2010/main" val="3336177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architecture</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721360" y="7228840"/>
            <a:ext cx="11315700" cy="4576763"/>
          </a:xfrm>
        </p:spPr>
        <p:txBody>
          <a:bodyPr vert="horz" lIns="91440" tIns="45720" rIns="91440" bIns="45720" rtlCol="0" anchor="t">
            <a:normAutofit/>
          </a:bodyPr>
          <a:lstStyle/>
          <a:p>
            <a:r>
              <a:rPr lang="en-US" dirty="0">
                <a:latin typeface="Arial"/>
                <a:cs typeface="Calibri"/>
              </a:rPr>
              <a:t>Model: 3 layers</a:t>
            </a:r>
          </a:p>
          <a:p>
            <a:r>
              <a:rPr lang="en-US" dirty="0">
                <a:latin typeface="Arial"/>
                <a:cs typeface="Calibri"/>
              </a:rPr>
              <a:t>Optimizer: Adam</a:t>
            </a:r>
          </a:p>
          <a:p>
            <a:r>
              <a:rPr lang="en-US" dirty="0">
                <a:latin typeface="Arial"/>
                <a:cs typeface="Calibri"/>
              </a:rPr>
              <a:t>Loss</a:t>
            </a:r>
          </a:p>
          <a:p>
            <a:r>
              <a:rPr lang="en-US" dirty="0">
                <a:latin typeface="Arial"/>
                <a:cs typeface="Calibri"/>
              </a:rPr>
              <a:t>Validation: Stratified </a:t>
            </a:r>
            <a:r>
              <a:rPr lang="en-US" dirty="0" err="1">
                <a:latin typeface="Arial"/>
                <a:cs typeface="Calibri"/>
              </a:rPr>
              <a:t>Kfold</a:t>
            </a:r>
            <a:r>
              <a:rPr lang="en-US" dirty="0">
                <a:latin typeface="Arial"/>
                <a:cs typeface="Calibri"/>
              </a:rPr>
              <a:t> with</a:t>
            </a:r>
          </a:p>
        </p:txBody>
      </p:sp>
      <p:graphicFrame>
        <p:nvGraphicFramePr>
          <p:cNvPr id="4" name="Table 4">
            <a:extLst>
              <a:ext uri="{FF2B5EF4-FFF2-40B4-BE49-F238E27FC236}">
                <a16:creationId xmlns:a16="http://schemas.microsoft.com/office/drawing/2014/main" id="{DD5F6C8D-4448-8713-33BA-933AA1FA73FA}"/>
              </a:ext>
            </a:extLst>
          </p:cNvPr>
          <p:cNvGraphicFramePr>
            <a:graphicFrameLocks noGrp="1"/>
          </p:cNvGraphicFramePr>
          <p:nvPr>
            <p:extLst>
              <p:ext uri="{D42A27DB-BD31-4B8C-83A1-F6EECF244321}">
                <p14:modId xmlns:p14="http://schemas.microsoft.com/office/powerpoint/2010/main" val="479928612"/>
              </p:ext>
            </p:extLst>
          </p:nvPr>
        </p:nvGraphicFramePr>
        <p:xfrm>
          <a:off x="168166" y="1336104"/>
          <a:ext cx="5644055" cy="5273073"/>
        </p:xfrm>
        <a:graphic>
          <a:graphicData uri="http://schemas.openxmlformats.org/drawingml/2006/table">
            <a:tbl>
              <a:tblPr bandRow="1">
                <a:tableStyleId>{C083E6E3-FA7D-4D7B-A595-EF9225AFEA82}</a:tableStyleId>
              </a:tblPr>
              <a:tblGrid>
                <a:gridCol w="1387365">
                  <a:extLst>
                    <a:ext uri="{9D8B030D-6E8A-4147-A177-3AD203B41FA5}">
                      <a16:colId xmlns:a16="http://schemas.microsoft.com/office/drawing/2014/main" val="2674559527"/>
                    </a:ext>
                  </a:extLst>
                </a:gridCol>
                <a:gridCol w="2063318">
                  <a:extLst>
                    <a:ext uri="{9D8B030D-6E8A-4147-A177-3AD203B41FA5}">
                      <a16:colId xmlns:a16="http://schemas.microsoft.com/office/drawing/2014/main" val="760474399"/>
                    </a:ext>
                  </a:extLst>
                </a:gridCol>
                <a:gridCol w="2193372">
                  <a:extLst>
                    <a:ext uri="{9D8B030D-6E8A-4147-A177-3AD203B41FA5}">
                      <a16:colId xmlns:a16="http://schemas.microsoft.com/office/drawing/2014/main" val="3554420139"/>
                    </a:ext>
                  </a:extLst>
                </a:gridCol>
              </a:tblGrid>
              <a:tr h="543771">
                <a:tc rowSpan="4">
                  <a:txBody>
                    <a:bodyPr/>
                    <a:lstStyle/>
                    <a:p>
                      <a:r>
                        <a:rPr lang="en-US" sz="1600" dirty="0">
                          <a:latin typeface="Arial" panose="020B0604020202020204" pitchFamily="34" charset="0"/>
                          <a:cs typeface="Arial" panose="020B0604020202020204" pitchFamily="34" charset="0"/>
                        </a:rPr>
                        <a:t>Model</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gridSpan="2">
                  <a:txBody>
                    <a:bodyPr/>
                    <a:lstStyle/>
                    <a:p>
                      <a:r>
                        <a:rPr lang="en-US" sz="1600" dirty="0">
                          <a:latin typeface="Arial" panose="020B0604020202020204" pitchFamily="34" charset="0"/>
                          <a:cs typeface="Arial" panose="020B0604020202020204" pitchFamily="34" charset="0"/>
                        </a:rPr>
                        <a:t>3 Hidden layer with </a:t>
                      </a:r>
                      <a:r>
                        <a:rPr lang="en-US" sz="1600" dirty="0" err="1">
                          <a:latin typeface="Arial" panose="020B0604020202020204" pitchFamily="34" charset="0"/>
                          <a:cs typeface="Arial" panose="020B0604020202020204" pitchFamily="34" charset="0"/>
                        </a:rPr>
                        <a:t>ReLU</a:t>
                      </a:r>
                      <a:r>
                        <a:rPr lang="en-US" sz="1600" dirty="0">
                          <a:latin typeface="Arial" panose="020B0604020202020204" pitchFamily="34" charset="0"/>
                          <a:cs typeface="Arial" panose="020B0604020202020204" pitchFamily="34" charset="0"/>
                        </a:rPr>
                        <a:t> activation in hidden layer</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latin typeface="Arial" panose="020B0604020202020204" pitchFamily="34" charset="0"/>
                        <a:cs typeface="Arial" panose="020B0604020202020204" pitchFamily="34" charset="0"/>
                      </a:endParaRP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3387969"/>
                  </a:ext>
                </a:extLst>
              </a:tr>
              <a:tr h="314815">
                <a:tc vMerge="1">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577 parameters</a:t>
                      </a:r>
                    </a:p>
                  </a:txBody>
                  <a:tcPr marL="45720" marR="45720">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latin typeface="Arial" panose="020B0604020202020204" pitchFamily="34" charset="0"/>
                        <a:cs typeface="Arial" panose="020B0604020202020204" pitchFamily="34" charset="0"/>
                      </a:endParaRP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9247281"/>
                  </a:ext>
                </a:extLst>
              </a:tr>
              <a:tr h="543771">
                <a:tc vMerge="1">
                  <a:txBody>
                    <a:bodyPr/>
                    <a:lstStyle/>
                    <a:p>
                      <a:endParaRPr lang="en-US"/>
                    </a:p>
                  </a:txBody>
                  <a:tcPr/>
                </a:tc>
                <a:tc>
                  <a:txBody>
                    <a:bodyPr/>
                    <a:lstStyle/>
                    <a:p>
                      <a:r>
                        <a:rPr lang="en-US" sz="1600" dirty="0">
                          <a:latin typeface="Arial" panose="020B0604020202020204" pitchFamily="34" charset="0"/>
                          <a:cs typeface="Arial" panose="020B0604020202020204" pitchFamily="34" charset="0"/>
                        </a:rPr>
                        <a:t>L2 </a:t>
                      </a:r>
                      <a:r>
                        <a:rPr lang="en-US" sz="1600" dirty="0" err="1">
                          <a:latin typeface="Arial" panose="020B0604020202020204" pitchFamily="34" charset="0"/>
                          <a:cs typeface="Arial" panose="020B0604020202020204" pitchFamily="34" charset="0"/>
                        </a:rPr>
                        <a:t>regularizer</a:t>
                      </a:r>
                      <a:endParaRPr lang="en-US" sz="1600" dirty="0">
                        <a:latin typeface="Arial" panose="020B0604020202020204" pitchFamily="34" charset="0"/>
                        <a:cs typeface="Arial" panose="020B0604020202020204" pitchFamily="34" charset="0"/>
                      </a:endParaRPr>
                    </a:p>
                  </a:txBody>
                  <a:tcPr marL="45720" marR="45720">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0.001 regularization weight</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468355"/>
                  </a:ext>
                </a:extLst>
              </a:tr>
              <a:tr h="0">
                <a:tc vMerge="1">
                  <a:txBody>
                    <a:bodyPr/>
                    <a:lstStyle/>
                    <a:p>
                      <a:endParaRPr lang="en-US" sz="1400" dirty="0">
                        <a:latin typeface="Arial" panose="020B0604020202020204" pitchFamily="34" charset="0"/>
                        <a:cs typeface="Arial" panose="020B0604020202020204" pitchFamily="34" charset="0"/>
                      </a:endParaRPr>
                    </a:p>
                  </a:txBody>
                  <a:tcPr/>
                </a:tc>
                <a:tc gridSpan="2">
                  <a:txBody>
                    <a:bodyPr/>
                    <a:lstStyle/>
                    <a:p>
                      <a:r>
                        <a:rPr lang="en-US" sz="1600" dirty="0">
                          <a:latin typeface="Arial" panose="020B0604020202020204" pitchFamily="34" charset="0"/>
                          <a:cs typeface="Arial" panose="020B0604020202020204" pitchFamily="34" charset="0"/>
                        </a:rPr>
                        <a:t>Weighted class (balancing)</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latin typeface="Arial" panose="020B0604020202020204" pitchFamily="34" charset="0"/>
                        <a:cs typeface="Arial" panose="020B0604020202020204" pitchFamily="34" charset="0"/>
                      </a:endParaRP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1829980"/>
                  </a:ext>
                </a:extLst>
              </a:tr>
              <a:tr h="483417">
                <a:tc>
                  <a:txBody>
                    <a:bodyPr/>
                    <a:lstStyle/>
                    <a:p>
                      <a:r>
                        <a:rPr lang="en-US" sz="1600" dirty="0">
                          <a:latin typeface="Arial" panose="020B0604020202020204" pitchFamily="34" charset="0"/>
                          <a:cs typeface="Arial" panose="020B0604020202020204" pitchFamily="34" charset="0"/>
                        </a:rPr>
                        <a:t>Optimizer</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Adam</a:t>
                      </a:r>
                    </a:p>
                  </a:txBody>
                  <a:tcPr marL="45720" marR="45720">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Default learning rate</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7510949"/>
                  </a:ext>
                </a:extLst>
              </a:tr>
              <a:tr h="543771">
                <a:tc>
                  <a:txBody>
                    <a:bodyPr/>
                    <a:lstStyle/>
                    <a:p>
                      <a:r>
                        <a:rPr lang="en-US" sz="1600" dirty="0">
                          <a:latin typeface="Arial" panose="020B0604020202020204" pitchFamily="34" charset="0"/>
                          <a:cs typeface="Arial" panose="020B0604020202020204" pitchFamily="34" charset="0"/>
                        </a:rPr>
                        <a:t>Loss function</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Binary cross entropy</a:t>
                      </a:r>
                    </a:p>
                  </a:txBody>
                  <a:tcPr marL="45720" marR="45720">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Loss function</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6628447"/>
                  </a:ext>
                </a:extLst>
              </a:tr>
              <a:tr h="483417">
                <a:tc>
                  <a:txBody>
                    <a:bodyPr/>
                    <a:lstStyle/>
                    <a:p>
                      <a:r>
                        <a:rPr lang="en-US" sz="1600" dirty="0">
                          <a:latin typeface="Arial" panose="020B0604020202020204" pitchFamily="34" charset="0"/>
                          <a:cs typeface="Arial" panose="020B0604020202020204" pitchFamily="34" charset="0"/>
                        </a:rPr>
                        <a:t>Metrics</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Accuracy</a:t>
                      </a:r>
                    </a:p>
                  </a:txBody>
                  <a:tcPr marL="45720" marR="45720" anchor="ctr">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Metrics</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9250400"/>
                  </a:ext>
                </a:extLst>
              </a:tr>
              <a:tr h="483417">
                <a:tc>
                  <a:txBody>
                    <a:bodyPr/>
                    <a:lstStyle/>
                    <a:p>
                      <a:r>
                        <a:rPr lang="en-US" sz="1600" dirty="0">
                          <a:latin typeface="Arial" panose="020B0604020202020204" pitchFamily="34" charset="0"/>
                          <a:cs typeface="Arial" panose="020B0604020202020204" pitchFamily="34" charset="0"/>
                        </a:rPr>
                        <a:t>Validation</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latin typeface="Arial" panose="020B0604020202020204" pitchFamily="34" charset="0"/>
                          <a:cs typeface="Arial" panose="020B0604020202020204" pitchFamily="34" charset="0"/>
                        </a:rPr>
                        <a:t>Stratified K-fold</a:t>
                      </a:r>
                    </a:p>
                  </a:txBody>
                  <a:tcPr marL="45720" marR="45720">
                    <a:lnL>
                      <a:noFill/>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600" dirty="0" err="1">
                          <a:latin typeface="Arial" panose="020B0604020202020204" pitchFamily="34" charset="0"/>
                          <a:cs typeface="Arial" panose="020B0604020202020204" pitchFamily="34" charset="0"/>
                        </a:rPr>
                        <a:t>num_folds</a:t>
                      </a:r>
                      <a:r>
                        <a:rPr lang="en-US" sz="1600" dirty="0">
                          <a:latin typeface="Arial" panose="020B0604020202020204" pitchFamily="34" charset="0"/>
                          <a:cs typeface="Arial" panose="020B0604020202020204" pitchFamily="34" charset="0"/>
                        </a:rPr>
                        <a:t> = 3</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58399"/>
                  </a:ext>
                </a:extLst>
              </a:tr>
              <a:tr h="483417">
                <a:tc>
                  <a:txBody>
                    <a:bodyPr/>
                    <a:lstStyle/>
                    <a:p>
                      <a:endParaRPr lang="en-US" sz="1600" dirty="0">
                        <a:latin typeface="Arial" panose="020B0604020202020204" pitchFamily="34" charset="0"/>
                        <a:cs typeface="Arial" panose="020B0604020202020204" pitchFamily="34" charset="0"/>
                      </a:endParaRP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gridSpan="2">
                  <a:txBody>
                    <a:bodyPr/>
                    <a:lstStyle/>
                    <a:p>
                      <a:r>
                        <a:rPr lang="en-US" sz="1600" dirty="0">
                          <a:latin typeface="Arial" panose="020B0604020202020204" pitchFamily="34" charset="0"/>
                          <a:cs typeface="Arial" panose="020B0604020202020204" pitchFamily="34" charset="0"/>
                        </a:rPr>
                        <a:t>Early stopping callback</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600" dirty="0">
                        <a:latin typeface="Arial" panose="020B0604020202020204" pitchFamily="34" charset="0"/>
                        <a:cs typeface="Arial" panose="020B0604020202020204" pitchFamily="34" charset="0"/>
                      </a:endParaRP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1739740"/>
                  </a:ext>
                </a:extLst>
              </a:tr>
              <a:tr h="483417">
                <a:tc>
                  <a:txBody>
                    <a:bodyPr/>
                    <a:lstStyle/>
                    <a:p>
                      <a:r>
                        <a:rPr lang="en-US" sz="1600" dirty="0">
                          <a:latin typeface="Arial" panose="020B0604020202020204" pitchFamily="34" charset="0"/>
                          <a:cs typeface="Arial" panose="020B0604020202020204" pitchFamily="34" charset="0"/>
                        </a:rPr>
                        <a:t>EPOCHS</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gridSpan="2">
                  <a:txBody>
                    <a:bodyPr/>
                    <a:lstStyle/>
                    <a:p>
                      <a:r>
                        <a:rPr lang="en-US" sz="1600" dirty="0">
                          <a:latin typeface="Arial" panose="020B0604020202020204" pitchFamily="34" charset="0"/>
                          <a:cs typeface="Arial" panose="020B0604020202020204" pitchFamily="34" charset="0"/>
                        </a:rPr>
                        <a:t>500</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bg1">
                          <a:lumMod val="75000"/>
                        </a:schemeClr>
                      </a:solidFill>
                      <a:prstDash val="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793306015"/>
                  </a:ext>
                </a:extLst>
              </a:tr>
              <a:tr h="483417">
                <a:tc>
                  <a:txBody>
                    <a:bodyPr/>
                    <a:lstStyle/>
                    <a:p>
                      <a:r>
                        <a:rPr lang="en-US" sz="1600" dirty="0">
                          <a:latin typeface="Arial" panose="020B0604020202020204" pitchFamily="34" charset="0"/>
                          <a:cs typeface="Arial" panose="020B0604020202020204" pitchFamily="34" charset="0"/>
                        </a:rPr>
                        <a:t>BATCH_SIZE</a:t>
                      </a:r>
                    </a:p>
                  </a:txBody>
                  <a:tcPr marL="45720" marR="45720">
                    <a:lnL w="6350" cap="flat" cmpd="sng" algn="ctr">
                      <a:solidFill>
                        <a:schemeClr val="tx1"/>
                      </a:solidFill>
                      <a:prstDash val="solid"/>
                      <a:round/>
                      <a:headEnd type="none" w="med" len="med"/>
                      <a:tailEnd type="none" w="med" len="med"/>
                    </a:lnL>
                    <a:lnR>
                      <a:noFill/>
                    </a:lnR>
                    <a:lnT w="6350" cap="flat" cmpd="sng" algn="ctr">
                      <a:solidFill>
                        <a:schemeClr val="bg1">
                          <a:lumMod val="75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600" dirty="0">
                          <a:latin typeface="Arial" panose="020B0604020202020204" pitchFamily="34" charset="0"/>
                          <a:cs typeface="Arial" panose="020B0604020202020204" pitchFamily="34" charset="0"/>
                        </a:rPr>
                        <a:t>64</a:t>
                      </a:r>
                    </a:p>
                  </a:txBody>
                  <a:tcPr marL="45720" marR="45720">
                    <a:lnL>
                      <a:noFill/>
                    </a:lnL>
                    <a:lnR w="6350" cap="flat" cmpd="sng" algn="ctr">
                      <a:solidFill>
                        <a:schemeClr val="tx1"/>
                      </a:solidFill>
                      <a:prstDash val="solid"/>
                      <a:round/>
                      <a:headEnd type="none" w="med" len="med"/>
                      <a:tailEnd type="none" w="med" len="med"/>
                    </a:lnR>
                    <a:lnT w="6350" cap="flat" cmpd="sng" algn="ctr">
                      <a:solidFill>
                        <a:schemeClr val="bg1">
                          <a:lumMod val="75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198031143"/>
                  </a:ext>
                </a:extLst>
              </a:tr>
            </a:tbl>
          </a:graphicData>
        </a:graphic>
      </p:graphicFrame>
      <p:sp>
        <p:nvSpPr>
          <p:cNvPr id="6" name="TextBox 5">
            <a:extLst>
              <a:ext uri="{FF2B5EF4-FFF2-40B4-BE49-F238E27FC236}">
                <a16:creationId xmlns:a16="http://schemas.microsoft.com/office/drawing/2014/main" id="{37281994-1AC5-3997-3B84-A6D3A26281DA}"/>
              </a:ext>
            </a:extLst>
          </p:cNvPr>
          <p:cNvSpPr txBox="1"/>
          <p:nvPr/>
        </p:nvSpPr>
        <p:spPr>
          <a:xfrm>
            <a:off x="8514978" y="1532017"/>
            <a:ext cx="3257922" cy="2123658"/>
          </a:xfrm>
          <a:prstGeom prst="rect">
            <a:avLst/>
          </a:prstGeom>
          <a:noFill/>
        </p:spPr>
        <p:txBody>
          <a:bodyPr wrap="square">
            <a:spAutoFit/>
          </a:bodyPr>
          <a:lstStyle/>
          <a:p>
            <a:r>
              <a:rPr lang="en-US" sz="1200" b="0" dirty="0">
                <a:solidFill>
                  <a:srgbClr val="0070C1"/>
                </a:solidFill>
                <a:effectLst/>
                <a:latin typeface="Consolas" panose="020B0609020204030204" pitchFamily="49" charset="0"/>
              </a:rPr>
              <a:t>H</a:t>
            </a:r>
            <a:r>
              <a:rPr lang="en-US" sz="1200" b="0" dirty="0">
                <a:solidFill>
                  <a:srgbClr val="000000"/>
                </a:solidFill>
                <a:effectLst/>
                <a:latin typeface="Consolas" panose="020B0609020204030204" pitchFamily="49" charset="0"/>
              </a:rPr>
              <a:t> = </a:t>
            </a:r>
            <a:r>
              <a:rPr lang="en-US" sz="1200" b="0" dirty="0" err="1">
                <a:solidFill>
                  <a:srgbClr val="001080"/>
                </a:solidFill>
                <a:effectLst/>
                <a:latin typeface="Consolas" panose="020B0609020204030204" pitchFamily="49" charset="0"/>
              </a:rPr>
              <a:t>model</a:t>
            </a:r>
            <a:r>
              <a:rPr lang="en-US" sz="1200" b="0" dirty="0" err="1">
                <a:solidFill>
                  <a:srgbClr val="000000"/>
                </a:solidFill>
                <a:effectLst/>
                <a:latin typeface="Consolas" panose="020B0609020204030204" pitchFamily="49" charset="0"/>
              </a:rPr>
              <a:t>.fit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X_train</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y_train</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batch_size</a:t>
            </a:r>
            <a:r>
              <a:rPr lang="en-US" sz="1200" b="0" dirty="0">
                <a:solidFill>
                  <a:srgbClr val="000000"/>
                </a:solidFill>
                <a:effectLst/>
                <a:latin typeface="Consolas" panose="020B0609020204030204" pitchFamily="49" charset="0"/>
              </a:rPr>
              <a:t>=</a:t>
            </a:r>
            <a:r>
              <a:rPr lang="en-US" sz="1200" b="0" dirty="0">
                <a:solidFill>
                  <a:srgbClr val="0070C1"/>
                </a:solidFill>
                <a:effectLst/>
                <a:latin typeface="Consolas" panose="020B0609020204030204" pitchFamily="49" charset="0"/>
              </a:rPr>
              <a:t>BATCH_SIZE</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validation_data</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X_val</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y_val</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epochs</a:t>
            </a:r>
            <a:r>
              <a:rPr lang="en-US" sz="1200" b="0" dirty="0">
                <a:solidFill>
                  <a:srgbClr val="000000"/>
                </a:solidFill>
                <a:effectLst/>
                <a:latin typeface="Consolas" panose="020B0609020204030204" pitchFamily="49" charset="0"/>
              </a:rPr>
              <a:t>=</a:t>
            </a:r>
            <a:r>
              <a:rPr lang="en-US" sz="1200" b="0" dirty="0">
                <a:solidFill>
                  <a:srgbClr val="0070C1"/>
                </a:solidFill>
                <a:effectLst/>
                <a:latin typeface="Consolas" panose="020B0609020204030204" pitchFamily="49" charset="0"/>
              </a:rPr>
              <a:t>EPOCHS</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class_weight</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class_weights_dict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callbacks</a:t>
            </a:r>
            <a:r>
              <a:rPr lang="en-US" sz="1200" b="0" dirty="0">
                <a:solidFill>
                  <a:srgbClr val="000000"/>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misclassification_callback</a:t>
            </a:r>
            <a:r>
              <a:rPr lang="en-US" sz="1200" b="0" dirty="0">
                <a:solidFill>
                  <a:srgbClr val="00000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early_stopping_callback</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verbose</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a:t>
            </a:r>
          </a:p>
        </p:txBody>
      </p:sp>
      <p:pic>
        <p:nvPicPr>
          <p:cNvPr id="8" name="Picture 7" descr="Diagram&#10;&#10;Description automatically generated">
            <a:extLst>
              <a:ext uri="{FF2B5EF4-FFF2-40B4-BE49-F238E27FC236}">
                <a16:creationId xmlns:a16="http://schemas.microsoft.com/office/drawing/2014/main" id="{6C619897-B784-EA81-BCA8-3A5A81FB6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48026"/>
            <a:ext cx="2418978" cy="4117743"/>
          </a:xfrm>
          <a:prstGeom prst="rect">
            <a:avLst/>
          </a:prstGeom>
        </p:spPr>
      </p:pic>
    </p:spTree>
    <p:extLst>
      <p:ext uri="{BB962C8B-B14F-4D97-AF65-F5344CB8AC3E}">
        <p14:creationId xmlns:p14="http://schemas.microsoft.com/office/powerpoint/2010/main" val="633909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results</a:t>
            </a:r>
            <a:br>
              <a:rPr lang="en-US" b="1" dirty="0">
                <a:latin typeface="Arial Rounded MT Bold"/>
                <a:cs typeface="Calibri Light"/>
              </a:rPr>
            </a:br>
            <a:endParaRPr lang="en-US" dirty="0"/>
          </a:p>
        </p:txBody>
      </p:sp>
      <p:pic>
        <p:nvPicPr>
          <p:cNvPr id="5" name="Picture 4" descr="Chart&#10;&#10;Description automatically generated">
            <a:extLst>
              <a:ext uri="{FF2B5EF4-FFF2-40B4-BE49-F238E27FC236}">
                <a16:creationId xmlns:a16="http://schemas.microsoft.com/office/drawing/2014/main" id="{365A4589-09D1-622E-FF50-FF6C998A4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58202"/>
            <a:ext cx="11338560" cy="4724400"/>
          </a:xfrm>
          <a:prstGeom prst="rect">
            <a:avLst/>
          </a:prstGeom>
        </p:spPr>
      </p:pic>
      <p:sp>
        <p:nvSpPr>
          <p:cNvPr id="7" name="TextBox 6">
            <a:extLst>
              <a:ext uri="{FF2B5EF4-FFF2-40B4-BE49-F238E27FC236}">
                <a16:creationId xmlns:a16="http://schemas.microsoft.com/office/drawing/2014/main" id="{BCD3D590-543B-C634-CE7F-AE027D9C7C84}"/>
              </a:ext>
            </a:extLst>
          </p:cNvPr>
          <p:cNvSpPr txBox="1"/>
          <p:nvPr/>
        </p:nvSpPr>
        <p:spPr>
          <a:xfrm>
            <a:off x="457200" y="5815132"/>
            <a:ext cx="6096000" cy="523220"/>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12 epochs before early stopping triggered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Number of miscalculations across folds at 38 (out of 21600) i.e. 0.18%</a:t>
            </a:r>
          </a:p>
        </p:txBody>
      </p:sp>
    </p:spTree>
    <p:extLst>
      <p:ext uri="{BB962C8B-B14F-4D97-AF65-F5344CB8AC3E}">
        <p14:creationId xmlns:p14="http://schemas.microsoft.com/office/powerpoint/2010/main" val="1369981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results</a:t>
            </a:r>
            <a:br>
              <a:rPr lang="en-US" b="1" dirty="0">
                <a:latin typeface="Arial Rounded MT Bold"/>
                <a:cs typeface="Calibri Light"/>
              </a:rPr>
            </a:br>
            <a:endParaRPr lang="en-US" dirty="0"/>
          </a:p>
        </p:txBody>
      </p:sp>
      <p:sp>
        <p:nvSpPr>
          <p:cNvPr id="7" name="TextBox 6">
            <a:extLst>
              <a:ext uri="{FF2B5EF4-FFF2-40B4-BE49-F238E27FC236}">
                <a16:creationId xmlns:a16="http://schemas.microsoft.com/office/drawing/2014/main" id="{BCD3D590-543B-C634-CE7F-AE027D9C7C84}"/>
              </a:ext>
            </a:extLst>
          </p:cNvPr>
          <p:cNvSpPr txBox="1"/>
          <p:nvPr/>
        </p:nvSpPr>
        <p:spPr>
          <a:xfrm>
            <a:off x="6096000" y="1334572"/>
            <a:ext cx="5676900"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Test accuracy of 99%</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Testing data samples count: 21600</a:t>
            </a:r>
          </a:p>
        </p:txBody>
      </p:sp>
      <p:pic>
        <p:nvPicPr>
          <p:cNvPr id="4" name="Picture 3" descr="Chart, treemap chart&#10;&#10;Description automatically generated">
            <a:extLst>
              <a:ext uri="{FF2B5EF4-FFF2-40B4-BE49-F238E27FC236}">
                <a16:creationId xmlns:a16="http://schemas.microsoft.com/office/drawing/2014/main" id="{36E7619A-55A7-D1E4-A6A3-810372C85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864235"/>
            <a:ext cx="5486400" cy="5486400"/>
          </a:xfrm>
          <a:prstGeom prst="rect">
            <a:avLst/>
          </a:prstGeom>
        </p:spPr>
      </p:pic>
    </p:spTree>
    <p:extLst>
      <p:ext uri="{BB962C8B-B14F-4D97-AF65-F5344CB8AC3E}">
        <p14:creationId xmlns:p14="http://schemas.microsoft.com/office/powerpoint/2010/main" val="1176394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conclusion</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p:txBody>
          <a:bodyPr vert="horz" lIns="91440" tIns="45720" rIns="91440" bIns="45720" rtlCol="0" anchor="t">
            <a:normAutofit/>
          </a:bodyPr>
          <a:lstStyle/>
          <a:p>
            <a:r>
              <a:rPr lang="en-US" dirty="0">
                <a:latin typeface="Arial"/>
                <a:cs typeface="Calibri"/>
              </a:rPr>
              <a:t>need expertise in the domain to extract the ‘right’ data and process it ‘rightly’</a:t>
            </a:r>
            <a:endParaRPr lang="en-US" dirty="0">
              <a:latin typeface="Arial"/>
              <a:cs typeface="Arial"/>
            </a:endParaRPr>
          </a:p>
        </p:txBody>
      </p:sp>
    </p:spTree>
    <p:extLst>
      <p:ext uri="{BB962C8B-B14F-4D97-AF65-F5344CB8AC3E}">
        <p14:creationId xmlns:p14="http://schemas.microsoft.com/office/powerpoint/2010/main" val="1852533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challenges &amp; journey: capability desired vs available</a:t>
            </a:r>
            <a:endParaRPr lang="en-US" dirty="0"/>
          </a:p>
        </p:txBody>
      </p:sp>
      <p:cxnSp>
        <p:nvCxnSpPr>
          <p:cNvPr id="11" name="Straight Connector 10">
            <a:extLst>
              <a:ext uri="{FF2B5EF4-FFF2-40B4-BE49-F238E27FC236}">
                <a16:creationId xmlns:a16="http://schemas.microsoft.com/office/drawing/2014/main" id="{88303C9E-0267-5E2C-3DDF-9F1BB6FF78D5}"/>
              </a:ext>
            </a:extLst>
          </p:cNvPr>
          <p:cNvCxnSpPr/>
          <p:nvPr/>
        </p:nvCxnSpPr>
        <p:spPr>
          <a:xfrm>
            <a:off x="446690" y="1734206"/>
            <a:ext cx="1133856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67A59B-0021-4A1C-4989-348DABA70969}"/>
              </a:ext>
            </a:extLst>
          </p:cNvPr>
          <p:cNvCxnSpPr/>
          <p:nvPr/>
        </p:nvCxnSpPr>
        <p:spPr>
          <a:xfrm>
            <a:off x="457200" y="2191406"/>
            <a:ext cx="1133856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EF3925-492B-C8C3-6F4B-3AFB1049DF3D}"/>
              </a:ext>
            </a:extLst>
          </p:cNvPr>
          <p:cNvCxnSpPr/>
          <p:nvPr/>
        </p:nvCxnSpPr>
        <p:spPr>
          <a:xfrm>
            <a:off x="457200" y="2711668"/>
            <a:ext cx="1133856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58864E-26C9-0E84-C1D9-83654A080A14}"/>
              </a:ext>
            </a:extLst>
          </p:cNvPr>
          <p:cNvSpPr txBox="1"/>
          <p:nvPr/>
        </p:nvSpPr>
        <p:spPr>
          <a:xfrm>
            <a:off x="446690" y="1799161"/>
            <a:ext cx="3677673" cy="369332"/>
          </a:xfrm>
          <a:prstGeom prst="rect">
            <a:avLst/>
          </a:prstGeom>
          <a:noFill/>
        </p:spPr>
        <p:txBody>
          <a:bodyPr wrap="none" rtlCol="0">
            <a:spAutoFit/>
          </a:bodyPr>
          <a:lstStyle/>
          <a:p>
            <a:r>
              <a:rPr lang="en-US" dirty="0" err="1">
                <a:latin typeface="Arial Rounded MT Bold" panose="020F0704030504030204" pitchFamily="34" charset="0"/>
              </a:rPr>
              <a:t>linux</a:t>
            </a:r>
            <a:r>
              <a:rPr lang="en-US" dirty="0">
                <a:latin typeface="Arial Rounded MT Bold" panose="020F0704030504030204" pitchFamily="34" charset="0"/>
              </a:rPr>
              <a:t> kernel CFS understanding</a:t>
            </a:r>
          </a:p>
        </p:txBody>
      </p:sp>
      <p:sp>
        <p:nvSpPr>
          <p:cNvPr id="15" name="TextBox 14">
            <a:extLst>
              <a:ext uri="{FF2B5EF4-FFF2-40B4-BE49-F238E27FC236}">
                <a16:creationId xmlns:a16="http://schemas.microsoft.com/office/drawing/2014/main" id="{2FC39109-FE9E-9C03-20B3-E2FECCAE9249}"/>
              </a:ext>
            </a:extLst>
          </p:cNvPr>
          <p:cNvSpPr txBox="1"/>
          <p:nvPr/>
        </p:nvSpPr>
        <p:spPr>
          <a:xfrm>
            <a:off x="446690" y="1326196"/>
            <a:ext cx="1366080" cy="369332"/>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Dimension</a:t>
            </a:r>
          </a:p>
        </p:txBody>
      </p:sp>
      <p:cxnSp>
        <p:nvCxnSpPr>
          <p:cNvPr id="17" name="Straight Connector 16">
            <a:extLst>
              <a:ext uri="{FF2B5EF4-FFF2-40B4-BE49-F238E27FC236}">
                <a16:creationId xmlns:a16="http://schemas.microsoft.com/office/drawing/2014/main" id="{D27B74A6-6400-5220-C333-0A7759501F95}"/>
              </a:ext>
            </a:extLst>
          </p:cNvPr>
          <p:cNvCxnSpPr/>
          <p:nvPr/>
        </p:nvCxnSpPr>
        <p:spPr>
          <a:xfrm>
            <a:off x="4881004" y="1734206"/>
            <a:ext cx="0" cy="484632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9E797AC0-EB31-E80D-26DD-BF406EFB9400}"/>
              </a:ext>
            </a:extLst>
          </p:cNvPr>
          <p:cNvSpPr/>
          <p:nvPr/>
        </p:nvSpPr>
        <p:spPr>
          <a:xfrm flipV="1">
            <a:off x="4789564" y="1718965"/>
            <a:ext cx="182880" cy="18288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19819C95-9D20-369C-22E9-15034EAE4BDA}"/>
              </a:ext>
            </a:extLst>
          </p:cNvPr>
          <p:cNvSpPr/>
          <p:nvPr/>
        </p:nvSpPr>
        <p:spPr>
          <a:xfrm flipV="1">
            <a:off x="7676758" y="1734099"/>
            <a:ext cx="182880" cy="18288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7B549F7B-AAF2-7300-8C94-AE1E55C2424B}"/>
              </a:ext>
            </a:extLst>
          </p:cNvPr>
          <p:cNvSpPr/>
          <p:nvPr/>
        </p:nvSpPr>
        <p:spPr>
          <a:xfrm flipV="1">
            <a:off x="10198191" y="1734099"/>
            <a:ext cx="182880" cy="182880"/>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2A01A93-DF97-241B-D07B-1B1E07363AE1}"/>
              </a:ext>
            </a:extLst>
          </p:cNvPr>
          <p:cNvSpPr txBox="1"/>
          <p:nvPr/>
        </p:nvSpPr>
        <p:spPr>
          <a:xfrm>
            <a:off x="3423484" y="1330716"/>
            <a:ext cx="814647" cy="369332"/>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Scale</a:t>
            </a:r>
          </a:p>
        </p:txBody>
      </p:sp>
      <p:sp>
        <p:nvSpPr>
          <p:cNvPr id="22" name="TextBox 21">
            <a:extLst>
              <a:ext uri="{FF2B5EF4-FFF2-40B4-BE49-F238E27FC236}">
                <a16:creationId xmlns:a16="http://schemas.microsoft.com/office/drawing/2014/main" id="{E85CF537-9802-269E-0FE5-51217849BF89}"/>
              </a:ext>
            </a:extLst>
          </p:cNvPr>
          <p:cNvSpPr txBox="1"/>
          <p:nvPr/>
        </p:nvSpPr>
        <p:spPr>
          <a:xfrm>
            <a:off x="4716135" y="1326196"/>
            <a:ext cx="322524" cy="369332"/>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1</a:t>
            </a:r>
          </a:p>
        </p:txBody>
      </p:sp>
      <p:sp>
        <p:nvSpPr>
          <p:cNvPr id="23" name="TextBox 22">
            <a:extLst>
              <a:ext uri="{FF2B5EF4-FFF2-40B4-BE49-F238E27FC236}">
                <a16:creationId xmlns:a16="http://schemas.microsoft.com/office/drawing/2014/main" id="{E2849CCA-888D-673F-7FE7-D067BAFA079D}"/>
              </a:ext>
            </a:extLst>
          </p:cNvPr>
          <p:cNvSpPr txBox="1"/>
          <p:nvPr/>
        </p:nvSpPr>
        <p:spPr>
          <a:xfrm>
            <a:off x="7606936" y="1330716"/>
            <a:ext cx="322524" cy="369332"/>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3</a:t>
            </a:r>
          </a:p>
        </p:txBody>
      </p:sp>
      <p:sp>
        <p:nvSpPr>
          <p:cNvPr id="24" name="TextBox 23">
            <a:extLst>
              <a:ext uri="{FF2B5EF4-FFF2-40B4-BE49-F238E27FC236}">
                <a16:creationId xmlns:a16="http://schemas.microsoft.com/office/drawing/2014/main" id="{9AAA6153-22D0-8522-C040-A5FD1E8E6FE7}"/>
              </a:ext>
            </a:extLst>
          </p:cNvPr>
          <p:cNvSpPr txBox="1"/>
          <p:nvPr/>
        </p:nvSpPr>
        <p:spPr>
          <a:xfrm>
            <a:off x="10128369" y="1338598"/>
            <a:ext cx="322524" cy="369332"/>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5</a:t>
            </a:r>
          </a:p>
        </p:txBody>
      </p:sp>
      <p:sp>
        <p:nvSpPr>
          <p:cNvPr id="25" name="TextBox 24">
            <a:extLst>
              <a:ext uri="{FF2B5EF4-FFF2-40B4-BE49-F238E27FC236}">
                <a16:creationId xmlns:a16="http://schemas.microsoft.com/office/drawing/2014/main" id="{37A30A3C-A2EB-8489-3F0C-F25C625A9EE3}"/>
              </a:ext>
            </a:extLst>
          </p:cNvPr>
          <p:cNvSpPr txBox="1"/>
          <p:nvPr/>
        </p:nvSpPr>
        <p:spPr>
          <a:xfrm>
            <a:off x="446690" y="2281168"/>
            <a:ext cx="2343975" cy="369332"/>
          </a:xfrm>
          <a:prstGeom prst="rect">
            <a:avLst/>
          </a:prstGeom>
          <a:noFill/>
        </p:spPr>
        <p:txBody>
          <a:bodyPr wrap="none" rtlCol="0">
            <a:spAutoFit/>
          </a:bodyPr>
          <a:lstStyle/>
          <a:p>
            <a:r>
              <a:rPr lang="en-US" dirty="0">
                <a:latin typeface="Arial Rounded MT Bold" panose="020F0704030504030204" pitchFamily="34" charset="0"/>
              </a:rPr>
              <a:t>eBPF programming</a:t>
            </a:r>
          </a:p>
        </p:txBody>
      </p:sp>
      <p:sp>
        <p:nvSpPr>
          <p:cNvPr id="26" name="TextBox 25">
            <a:extLst>
              <a:ext uri="{FF2B5EF4-FFF2-40B4-BE49-F238E27FC236}">
                <a16:creationId xmlns:a16="http://schemas.microsoft.com/office/drawing/2014/main" id="{A5A5C631-A272-00A9-56F3-A562A4097414}"/>
              </a:ext>
            </a:extLst>
          </p:cNvPr>
          <p:cNvSpPr txBox="1"/>
          <p:nvPr/>
        </p:nvSpPr>
        <p:spPr>
          <a:xfrm>
            <a:off x="446689" y="2801429"/>
            <a:ext cx="4362028" cy="369332"/>
          </a:xfrm>
          <a:prstGeom prst="rect">
            <a:avLst/>
          </a:prstGeom>
          <a:noFill/>
        </p:spPr>
        <p:txBody>
          <a:bodyPr wrap="none" rtlCol="0">
            <a:spAutoFit/>
          </a:bodyPr>
          <a:lstStyle/>
          <a:p>
            <a:r>
              <a:rPr lang="en-US" dirty="0">
                <a:latin typeface="Arial Rounded MT Bold" panose="020F0704030504030204" pitchFamily="34" charset="0"/>
              </a:rPr>
              <a:t>classification metrics understanding*</a:t>
            </a:r>
          </a:p>
        </p:txBody>
      </p:sp>
      <p:sp>
        <p:nvSpPr>
          <p:cNvPr id="27" name="Rectangle 26">
            <a:extLst>
              <a:ext uri="{FF2B5EF4-FFF2-40B4-BE49-F238E27FC236}">
                <a16:creationId xmlns:a16="http://schemas.microsoft.com/office/drawing/2014/main" id="{96C151D7-0109-4D00-1F8D-D85F8E3FD677}"/>
              </a:ext>
            </a:extLst>
          </p:cNvPr>
          <p:cNvSpPr/>
          <p:nvPr/>
        </p:nvSpPr>
        <p:spPr>
          <a:xfrm>
            <a:off x="4892671" y="1862115"/>
            <a:ext cx="1401483" cy="276086"/>
          </a:xfrm>
          <a:prstGeom prst="rect">
            <a:avLst/>
          </a:prstGeom>
          <a:solidFill>
            <a:srgbClr val="FD7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223DBCA-904F-266A-6DED-24C2F7885F3F}"/>
              </a:ext>
            </a:extLst>
          </p:cNvPr>
          <p:cNvSpPr/>
          <p:nvPr/>
        </p:nvSpPr>
        <p:spPr>
          <a:xfrm>
            <a:off x="4896563" y="2336388"/>
            <a:ext cx="1401483" cy="276086"/>
          </a:xfrm>
          <a:prstGeom prst="rect">
            <a:avLst/>
          </a:prstGeom>
          <a:solidFill>
            <a:srgbClr val="FD7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252375A-A029-E30A-E278-8368B79341DD}"/>
              </a:ext>
            </a:extLst>
          </p:cNvPr>
          <p:cNvCxnSpPr/>
          <p:nvPr/>
        </p:nvCxnSpPr>
        <p:spPr>
          <a:xfrm>
            <a:off x="467360" y="3229828"/>
            <a:ext cx="1133856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A2F302-61E4-BBFB-7E71-247929012A74}"/>
              </a:ext>
            </a:extLst>
          </p:cNvPr>
          <p:cNvSpPr txBox="1"/>
          <p:nvPr/>
        </p:nvSpPr>
        <p:spPr>
          <a:xfrm>
            <a:off x="446689" y="6426637"/>
            <a:ext cx="3238387"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 didn’t understand </a:t>
            </a:r>
            <a:r>
              <a:rPr lang="en-US" sz="1400" dirty="0" err="1">
                <a:latin typeface="Arial" panose="020B0604020202020204" pitchFamily="34" charset="0"/>
                <a:cs typeface="Arial" panose="020B0604020202020204" pitchFamily="34" charset="0"/>
              </a:rPr>
              <a:t>auc</a:t>
            </a:r>
            <a:r>
              <a:rPr lang="en-US" sz="1400" dirty="0">
                <a:latin typeface="Arial" panose="020B0604020202020204" pitchFamily="34" charset="0"/>
                <a:cs typeface="Arial" panose="020B0604020202020204" pitchFamily="34" charset="0"/>
              </a:rPr>
              <a:t>-roc, recall etc..</a:t>
            </a:r>
          </a:p>
        </p:txBody>
      </p:sp>
      <p:sp>
        <p:nvSpPr>
          <p:cNvPr id="31" name="Rectangle 30">
            <a:extLst>
              <a:ext uri="{FF2B5EF4-FFF2-40B4-BE49-F238E27FC236}">
                <a16:creationId xmlns:a16="http://schemas.microsoft.com/office/drawing/2014/main" id="{C3E821D4-B660-0A59-0610-D9976A9DB39B}"/>
              </a:ext>
            </a:extLst>
          </p:cNvPr>
          <p:cNvSpPr/>
          <p:nvPr/>
        </p:nvSpPr>
        <p:spPr>
          <a:xfrm>
            <a:off x="4900157" y="2832166"/>
            <a:ext cx="1401483" cy="276086"/>
          </a:xfrm>
          <a:prstGeom prst="rect">
            <a:avLst/>
          </a:prstGeom>
          <a:solidFill>
            <a:srgbClr val="FD76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BAF8595-9A6B-91CB-1F88-D93B9ADA3F12}"/>
              </a:ext>
            </a:extLst>
          </p:cNvPr>
          <p:cNvSpPr txBox="1"/>
          <p:nvPr/>
        </p:nvSpPr>
        <p:spPr>
          <a:xfrm>
            <a:off x="10423339" y="5846544"/>
            <a:ext cx="1361911" cy="646331"/>
          </a:xfrm>
          <a:prstGeom prst="rect">
            <a:avLst/>
          </a:prstGeom>
          <a:noFill/>
        </p:spPr>
        <p:txBody>
          <a:bodyPr wrap="none" rtlCol="0">
            <a:spAutoFit/>
          </a:bodyPr>
          <a:lstStyle/>
          <a:p>
            <a:r>
              <a:rPr lang="en-US" dirty="0">
                <a:solidFill>
                  <a:srgbClr val="0070C0"/>
                </a:solidFill>
                <a:latin typeface="Arial Rounded MT Bold" panose="020F0704030504030204" pitchFamily="34" charset="0"/>
              </a:rPr>
              <a:t>5 - desired</a:t>
            </a:r>
          </a:p>
          <a:p>
            <a:r>
              <a:rPr lang="en-US" dirty="0">
                <a:solidFill>
                  <a:srgbClr val="0070C0"/>
                </a:solidFill>
                <a:latin typeface="Arial Rounded MT Bold" panose="020F0704030504030204" pitchFamily="34" charset="0"/>
              </a:rPr>
              <a:t>1 - as-is</a:t>
            </a:r>
          </a:p>
        </p:txBody>
      </p:sp>
    </p:spTree>
    <p:extLst>
      <p:ext uri="{BB962C8B-B14F-4D97-AF65-F5344CB8AC3E}">
        <p14:creationId xmlns:p14="http://schemas.microsoft.com/office/powerpoint/2010/main" val="232401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3" y="1612320"/>
            <a:ext cx="2963916" cy="1077218"/>
          </a:xfrm>
          <a:prstGeom prst="rect">
            <a:avLst/>
          </a:prstGeom>
          <a:noFill/>
        </p:spPr>
        <p:txBody>
          <a:bodyPr wrap="square" rtlCol="0">
            <a:spAutoFit/>
          </a:bodyPr>
          <a:lstStyle/>
          <a:p>
            <a:r>
              <a:rPr lang="en-US" sz="3200" dirty="0">
                <a:latin typeface="Arial Rounded MT Bold" panose="020F0704030504030204" pitchFamily="34" charset="0"/>
              </a:rPr>
              <a:t>NUMA machine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1</a:t>
              </a:r>
            </a:p>
          </p:txBody>
        </p:sp>
      </p:grp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36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introduction</a:t>
            </a:r>
            <a:br>
              <a:rPr lang="en-US" b="1" dirty="0">
                <a:latin typeface="Arial Rounded MT Bold"/>
                <a:cs typeface="Calibri Light"/>
              </a:rPr>
            </a:br>
            <a:r>
              <a:rPr lang="en-US" b="1" dirty="0">
                <a:latin typeface="Arial Rounded MT Bold"/>
                <a:cs typeface="Calibri Light"/>
              </a:rPr>
              <a:t>5 w’s? load balancing</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load balancing aims to distribute the load across the hardware (cores) so that task execution is faster</a:t>
            </a:r>
          </a:p>
          <a:p>
            <a:r>
              <a:rPr lang="en-US" dirty="0">
                <a:latin typeface="Arial"/>
                <a:cs typeface="Arial"/>
              </a:rPr>
              <a:t>execution behavior leads to unbalancing</a:t>
            </a:r>
          </a:p>
          <a:p>
            <a:pPr lvl="1"/>
            <a:r>
              <a:rPr lang="en-US" dirty="0">
                <a:latin typeface="Arial"/>
                <a:cs typeface="Arial"/>
              </a:rPr>
              <a:t>io-bound task</a:t>
            </a:r>
          </a:p>
          <a:p>
            <a:pPr lvl="1"/>
            <a:r>
              <a:rPr lang="en-US" dirty="0">
                <a:latin typeface="Arial"/>
                <a:cs typeface="Arial"/>
              </a:rPr>
              <a:t>compute-bound task</a:t>
            </a:r>
            <a:endParaRPr lang="en-US" dirty="0">
              <a:cs typeface="Calibri"/>
            </a:endParaRPr>
          </a:p>
        </p:txBody>
      </p:sp>
      <p:sp>
        <p:nvSpPr>
          <p:cNvPr id="4" name="Rectangle 3">
            <a:extLst>
              <a:ext uri="{FF2B5EF4-FFF2-40B4-BE49-F238E27FC236}">
                <a16:creationId xmlns:a16="http://schemas.microsoft.com/office/drawing/2014/main" id="{2999E9DA-28C7-6539-54F6-E3544ACEACAF}"/>
              </a:ext>
            </a:extLst>
          </p:cNvPr>
          <p:cNvSpPr/>
          <p:nvPr/>
        </p:nvSpPr>
        <p:spPr>
          <a:xfrm>
            <a:off x="6487887"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C89AD30-6698-4373-8943-FE5D751BD99E}"/>
              </a:ext>
            </a:extLst>
          </p:cNvPr>
          <p:cNvSpPr/>
          <p:nvPr/>
        </p:nvSpPr>
        <p:spPr>
          <a:xfrm>
            <a:off x="6487887"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90953D6-7B21-B265-83E8-794B25F34324}"/>
              </a:ext>
            </a:extLst>
          </p:cNvPr>
          <p:cNvSpPr/>
          <p:nvPr/>
        </p:nvSpPr>
        <p:spPr>
          <a:xfrm>
            <a:off x="10192512"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ADFAB8-25EE-A70A-4EE5-F6A98526AD2C}"/>
              </a:ext>
            </a:extLst>
          </p:cNvPr>
          <p:cNvSpPr/>
          <p:nvPr/>
        </p:nvSpPr>
        <p:spPr>
          <a:xfrm>
            <a:off x="9738360"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43D7FD-A9BF-3B21-0A58-E555D05E20E9}"/>
              </a:ext>
            </a:extLst>
          </p:cNvPr>
          <p:cNvSpPr/>
          <p:nvPr/>
        </p:nvSpPr>
        <p:spPr>
          <a:xfrm>
            <a:off x="9284208" y="13146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BC96F7-B5B5-CA8E-6EE8-55D2BCBE8599}"/>
              </a:ext>
            </a:extLst>
          </p:cNvPr>
          <p:cNvSpPr/>
          <p:nvPr/>
        </p:nvSpPr>
        <p:spPr>
          <a:xfrm>
            <a:off x="8830056"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7DBEE3-A12E-BA02-C706-42C069D0C7B0}"/>
              </a:ext>
            </a:extLst>
          </p:cNvPr>
          <p:cNvSpPr/>
          <p:nvPr/>
        </p:nvSpPr>
        <p:spPr>
          <a:xfrm>
            <a:off x="8375904" y="1310640"/>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915B2D-EA9E-8FFB-9AD1-03A3262E016F}"/>
              </a:ext>
            </a:extLst>
          </p:cNvPr>
          <p:cNvSpPr/>
          <p:nvPr/>
        </p:nvSpPr>
        <p:spPr>
          <a:xfrm>
            <a:off x="10192512"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3EA76EB-6381-D84B-162B-0608FCD3E8CC}"/>
              </a:ext>
            </a:extLst>
          </p:cNvPr>
          <p:cNvSpPr/>
          <p:nvPr/>
        </p:nvSpPr>
        <p:spPr>
          <a:xfrm>
            <a:off x="973836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D84610E-02C9-CA40-3341-EF436D4AA14B}"/>
              </a:ext>
            </a:extLst>
          </p:cNvPr>
          <p:cNvSpPr/>
          <p:nvPr/>
        </p:nvSpPr>
        <p:spPr>
          <a:xfrm>
            <a:off x="9284208" y="19831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00B7E1-BC44-B796-7AC8-3653AFA52B4B}"/>
              </a:ext>
            </a:extLst>
          </p:cNvPr>
          <p:cNvSpPr/>
          <p:nvPr/>
        </p:nvSpPr>
        <p:spPr>
          <a:xfrm>
            <a:off x="8830056"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DBDE744-91B5-25CD-414A-D15461823AC7}"/>
              </a:ext>
            </a:extLst>
          </p:cNvPr>
          <p:cNvSpPr/>
          <p:nvPr/>
        </p:nvSpPr>
        <p:spPr>
          <a:xfrm>
            <a:off x="8375904"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2BED1D-425A-C18D-530B-21388A905128}"/>
              </a:ext>
            </a:extLst>
          </p:cNvPr>
          <p:cNvSpPr txBox="1"/>
          <p:nvPr/>
        </p:nvSpPr>
        <p:spPr>
          <a:xfrm>
            <a:off x="6467900"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7" name="TextBox 16">
            <a:extLst>
              <a:ext uri="{FF2B5EF4-FFF2-40B4-BE49-F238E27FC236}">
                <a16:creationId xmlns:a16="http://schemas.microsoft.com/office/drawing/2014/main" id="{5E2C9D9C-045F-4154-970A-EDF84C84436E}"/>
              </a:ext>
            </a:extLst>
          </p:cNvPr>
          <p:cNvSpPr txBox="1"/>
          <p:nvPr/>
        </p:nvSpPr>
        <p:spPr>
          <a:xfrm>
            <a:off x="6467900"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8" name="TextBox 17">
            <a:extLst>
              <a:ext uri="{FF2B5EF4-FFF2-40B4-BE49-F238E27FC236}">
                <a16:creationId xmlns:a16="http://schemas.microsoft.com/office/drawing/2014/main" id="{3E6B0D90-4423-DE0C-49AB-0D4DE88A9CC1}"/>
              </a:ext>
            </a:extLst>
          </p:cNvPr>
          <p:cNvSpPr txBox="1"/>
          <p:nvPr/>
        </p:nvSpPr>
        <p:spPr>
          <a:xfrm>
            <a:off x="6386796" y="892983"/>
            <a:ext cx="2999012" cy="307777"/>
          </a:xfrm>
          <a:prstGeom prst="rect">
            <a:avLst/>
          </a:prstGeom>
          <a:noFill/>
        </p:spPr>
        <p:txBody>
          <a:bodyPr wrap="square" rtlCol="0">
            <a:spAutoFit/>
          </a:bodyPr>
          <a:lstStyle/>
          <a:p>
            <a:r>
              <a:rPr lang="en-US" sz="1400" dirty="0">
                <a:latin typeface="Arial Rounded MT Bold" panose="020F0704030504030204" pitchFamily="34" charset="0"/>
              </a:rPr>
              <a:t>Ideal desired behavior</a:t>
            </a:r>
          </a:p>
        </p:txBody>
      </p:sp>
      <p:sp>
        <p:nvSpPr>
          <p:cNvPr id="36" name="Rectangle 35">
            <a:extLst>
              <a:ext uri="{FF2B5EF4-FFF2-40B4-BE49-F238E27FC236}">
                <a16:creationId xmlns:a16="http://schemas.microsoft.com/office/drawing/2014/main" id="{C7CBEF97-AFF2-DCF4-D15D-FC34B91E5156}"/>
              </a:ext>
            </a:extLst>
          </p:cNvPr>
          <p:cNvSpPr/>
          <p:nvPr/>
        </p:nvSpPr>
        <p:spPr>
          <a:xfrm>
            <a:off x="6487887" y="3069434"/>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252C142-A80E-D143-F1B4-FC6219B459BB}"/>
              </a:ext>
            </a:extLst>
          </p:cNvPr>
          <p:cNvSpPr/>
          <p:nvPr/>
        </p:nvSpPr>
        <p:spPr>
          <a:xfrm>
            <a:off x="6487887" y="3771109"/>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597C96A-DF29-BE8D-26CC-A2A469154627}"/>
              </a:ext>
            </a:extLst>
          </p:cNvPr>
          <p:cNvSpPr/>
          <p:nvPr/>
        </p:nvSpPr>
        <p:spPr>
          <a:xfrm>
            <a:off x="10192512"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6AB26DE-EC53-58C1-AF6C-0685337F5DB8}"/>
              </a:ext>
            </a:extLst>
          </p:cNvPr>
          <p:cNvSpPr/>
          <p:nvPr/>
        </p:nvSpPr>
        <p:spPr>
          <a:xfrm>
            <a:off x="9738360"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6737C248-B623-522A-CEF8-EC527C53D73E}"/>
              </a:ext>
            </a:extLst>
          </p:cNvPr>
          <p:cNvSpPr/>
          <p:nvPr/>
        </p:nvSpPr>
        <p:spPr>
          <a:xfrm>
            <a:off x="9284208" y="312423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56407768-40BC-BE6A-3846-BD5783239420}"/>
              </a:ext>
            </a:extLst>
          </p:cNvPr>
          <p:cNvSpPr/>
          <p:nvPr/>
        </p:nvSpPr>
        <p:spPr>
          <a:xfrm>
            <a:off x="10192512"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3A45643-8422-3C12-5A1B-8FB628D99D9C}"/>
              </a:ext>
            </a:extLst>
          </p:cNvPr>
          <p:cNvSpPr/>
          <p:nvPr/>
        </p:nvSpPr>
        <p:spPr>
          <a:xfrm>
            <a:off x="9738360"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12852AF-4700-E224-2566-6316FFAAB5B0}"/>
              </a:ext>
            </a:extLst>
          </p:cNvPr>
          <p:cNvSpPr/>
          <p:nvPr/>
        </p:nvSpPr>
        <p:spPr>
          <a:xfrm>
            <a:off x="9284208" y="3833403"/>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5AFFA86-CE91-FFE5-D8B4-AC161FA7B7B1}"/>
              </a:ext>
            </a:extLst>
          </p:cNvPr>
          <p:cNvSpPr/>
          <p:nvPr/>
        </p:nvSpPr>
        <p:spPr>
          <a:xfrm>
            <a:off x="8830056"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C61EBBE-2BF7-8FFD-C03E-2D91695AB0EA}"/>
              </a:ext>
            </a:extLst>
          </p:cNvPr>
          <p:cNvSpPr/>
          <p:nvPr/>
        </p:nvSpPr>
        <p:spPr>
          <a:xfrm>
            <a:off x="8375904"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50FE16D-1575-94A8-78F9-78A4C84BEEFA}"/>
              </a:ext>
            </a:extLst>
          </p:cNvPr>
          <p:cNvSpPr txBox="1"/>
          <p:nvPr/>
        </p:nvSpPr>
        <p:spPr>
          <a:xfrm>
            <a:off x="6467900" y="3208527"/>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49" name="TextBox 48">
            <a:extLst>
              <a:ext uri="{FF2B5EF4-FFF2-40B4-BE49-F238E27FC236}">
                <a16:creationId xmlns:a16="http://schemas.microsoft.com/office/drawing/2014/main" id="{8E1F6FFE-30BF-FD86-0E5A-D9B59CF52D73}"/>
              </a:ext>
            </a:extLst>
          </p:cNvPr>
          <p:cNvSpPr txBox="1"/>
          <p:nvPr/>
        </p:nvSpPr>
        <p:spPr>
          <a:xfrm>
            <a:off x="6467900" y="3874603"/>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50" name="TextBox 49">
            <a:extLst>
              <a:ext uri="{FF2B5EF4-FFF2-40B4-BE49-F238E27FC236}">
                <a16:creationId xmlns:a16="http://schemas.microsoft.com/office/drawing/2014/main" id="{086872E9-7639-EEA5-6B96-77256C6E4603}"/>
              </a:ext>
            </a:extLst>
          </p:cNvPr>
          <p:cNvSpPr txBox="1"/>
          <p:nvPr/>
        </p:nvSpPr>
        <p:spPr>
          <a:xfrm>
            <a:off x="6386796" y="2743217"/>
            <a:ext cx="2999012" cy="307777"/>
          </a:xfrm>
          <a:prstGeom prst="rect">
            <a:avLst/>
          </a:prstGeom>
          <a:noFill/>
        </p:spPr>
        <p:txBody>
          <a:bodyPr wrap="square" rtlCol="0">
            <a:spAutoFit/>
          </a:bodyPr>
          <a:lstStyle/>
          <a:p>
            <a:r>
              <a:rPr lang="en-US" sz="1400" dirty="0">
                <a:latin typeface="Arial Rounded MT Bold" panose="020F0704030504030204" pitchFamily="34" charset="0"/>
              </a:rPr>
              <a:t>At time t </a:t>
            </a:r>
            <a:r>
              <a:rPr lang="en-US" sz="1400" dirty="0" err="1">
                <a:latin typeface="Arial Rounded MT Bold" panose="020F0704030504030204" pitchFamily="34" charset="0"/>
              </a:rPr>
              <a:t>ms</a:t>
            </a:r>
            <a:endParaRPr lang="en-US" sz="1400" dirty="0">
              <a:latin typeface="Arial Rounded MT Bold" panose="020F0704030504030204" pitchFamily="34" charset="0"/>
            </a:endParaRPr>
          </a:p>
        </p:txBody>
      </p:sp>
      <p:sp>
        <p:nvSpPr>
          <p:cNvPr id="66" name="Rectangle: Rounded Corners 65">
            <a:extLst>
              <a:ext uri="{FF2B5EF4-FFF2-40B4-BE49-F238E27FC236}">
                <a16:creationId xmlns:a16="http://schemas.microsoft.com/office/drawing/2014/main" id="{CE098A23-1AC5-F95D-C27F-6F56BF139DBC}"/>
              </a:ext>
            </a:extLst>
          </p:cNvPr>
          <p:cNvSpPr/>
          <p:nvPr/>
        </p:nvSpPr>
        <p:spPr>
          <a:xfrm>
            <a:off x="7927999"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B9CA8FF-5BDE-24AB-D6C2-633F7853B120}"/>
              </a:ext>
            </a:extLst>
          </p:cNvPr>
          <p:cNvSpPr/>
          <p:nvPr/>
        </p:nvSpPr>
        <p:spPr>
          <a:xfrm>
            <a:off x="7507211"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4826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1" name="TextBox 10">
            <a:extLst>
              <a:ext uri="{FF2B5EF4-FFF2-40B4-BE49-F238E27FC236}">
                <a16:creationId xmlns:a16="http://schemas.microsoft.com/office/drawing/2014/main" id="{7D7628E0-CCB1-85E6-1B2C-F22E8D825B17}"/>
              </a:ext>
            </a:extLst>
          </p:cNvPr>
          <p:cNvSpPr txBox="1"/>
          <p:nvPr/>
        </p:nvSpPr>
        <p:spPr>
          <a:xfrm>
            <a:off x="3363309" y="3371852"/>
            <a:ext cx="2732692" cy="646331"/>
          </a:xfrm>
          <a:prstGeom prst="rect">
            <a:avLst/>
          </a:prstGeom>
          <a:noFill/>
        </p:spPr>
        <p:txBody>
          <a:bodyPr wrap="square" rtlCol="0">
            <a:spAutoFit/>
          </a:bodyPr>
          <a:lstStyle/>
          <a:p>
            <a:r>
              <a:rPr lang="en-US" dirty="0">
                <a:latin typeface="Arial Rounded MT Bold" panose="020F0704030504030204" pitchFamily="34" charset="0"/>
              </a:rPr>
              <a:t>to meet the project objective</a:t>
            </a:r>
          </a:p>
        </p:txBody>
      </p:sp>
      <p:sp>
        <p:nvSpPr>
          <p:cNvPr id="14" name="TextBox 13">
            <a:extLst>
              <a:ext uri="{FF2B5EF4-FFF2-40B4-BE49-F238E27FC236}">
                <a16:creationId xmlns:a16="http://schemas.microsoft.com/office/drawing/2014/main" id="{F7883D3F-8020-FC8F-64A5-FD8E32036C5C}"/>
              </a:ext>
            </a:extLst>
          </p:cNvPr>
          <p:cNvSpPr txBox="1"/>
          <p:nvPr/>
        </p:nvSpPr>
        <p:spPr>
          <a:xfrm>
            <a:off x="346842" y="3241957"/>
            <a:ext cx="3326524" cy="584775"/>
          </a:xfrm>
          <a:prstGeom prst="rect">
            <a:avLst/>
          </a:prstGeom>
          <a:noFill/>
        </p:spPr>
        <p:txBody>
          <a:bodyPr wrap="square" rtlCol="0">
            <a:spAutoFit/>
          </a:bodyPr>
          <a:lstStyle/>
          <a:p>
            <a:r>
              <a:rPr lang="en-US" sz="3200" dirty="0">
                <a:latin typeface="Arial Rounded MT Bold" panose="020F0704030504030204" pitchFamily="34" charset="0"/>
              </a:rPr>
              <a:t>pruning</a:t>
            </a:r>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3" y="1612320"/>
            <a:ext cx="2963916" cy="1077218"/>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NUMA machine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1</a:t>
              </a:r>
            </a:p>
          </p:txBody>
        </p:sp>
      </p:grpSp>
      <p:grpSp>
        <p:nvGrpSpPr>
          <p:cNvPr id="22" name="Group 21">
            <a:extLst>
              <a:ext uri="{FF2B5EF4-FFF2-40B4-BE49-F238E27FC236}">
                <a16:creationId xmlns:a16="http://schemas.microsoft.com/office/drawing/2014/main" id="{6F9EB187-F0EB-C007-7CFC-69A477ECDBCB}"/>
              </a:ext>
            </a:extLst>
          </p:cNvPr>
          <p:cNvGrpSpPr/>
          <p:nvPr/>
        </p:nvGrpSpPr>
        <p:grpSpPr>
          <a:xfrm>
            <a:off x="70949" y="3076499"/>
            <a:ext cx="365760" cy="369332"/>
            <a:chOff x="6705600" y="364497"/>
            <a:chExt cx="365760" cy="369332"/>
          </a:xfrm>
        </p:grpSpPr>
        <p:sp>
          <p:nvSpPr>
            <p:cNvPr id="23" name="Oval 22">
              <a:extLst>
                <a:ext uri="{FF2B5EF4-FFF2-40B4-BE49-F238E27FC236}">
                  <a16:creationId xmlns:a16="http://schemas.microsoft.com/office/drawing/2014/main" id="{A893979B-45E2-A087-65C5-96E219676DF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4" name="TextBox 23">
              <a:extLst>
                <a:ext uri="{FF2B5EF4-FFF2-40B4-BE49-F238E27FC236}">
                  <a16:creationId xmlns:a16="http://schemas.microsoft.com/office/drawing/2014/main" id="{EEEFFFF1-5335-A7A1-85E9-AAB9B708C3ED}"/>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2</a:t>
              </a:r>
            </a:p>
          </p:txBody>
        </p:sp>
      </p:grpSp>
      <p:cxnSp>
        <p:nvCxnSpPr>
          <p:cNvPr id="34" name="Straight Connector 33">
            <a:extLst>
              <a:ext uri="{FF2B5EF4-FFF2-40B4-BE49-F238E27FC236}">
                <a16:creationId xmlns:a16="http://schemas.microsoft.com/office/drawing/2014/main" id="{CA91810B-9BE9-0207-6522-2E324A341430}"/>
              </a:ext>
            </a:extLst>
          </p:cNvPr>
          <p:cNvCxnSpPr/>
          <p:nvPr/>
        </p:nvCxnSpPr>
        <p:spPr>
          <a:xfrm flipV="1">
            <a:off x="457200" y="287872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459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1" name="TextBox 10">
            <a:extLst>
              <a:ext uri="{FF2B5EF4-FFF2-40B4-BE49-F238E27FC236}">
                <a16:creationId xmlns:a16="http://schemas.microsoft.com/office/drawing/2014/main" id="{7D7628E0-CCB1-85E6-1B2C-F22E8D825B17}"/>
              </a:ext>
            </a:extLst>
          </p:cNvPr>
          <p:cNvSpPr txBox="1"/>
          <p:nvPr/>
        </p:nvSpPr>
        <p:spPr>
          <a:xfrm>
            <a:off x="3363309" y="3371852"/>
            <a:ext cx="2732692" cy="646331"/>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meet the project objective</a:t>
            </a:r>
          </a:p>
        </p:txBody>
      </p:sp>
      <p:sp>
        <p:nvSpPr>
          <p:cNvPr id="12" name="TextBox 11">
            <a:extLst>
              <a:ext uri="{FF2B5EF4-FFF2-40B4-BE49-F238E27FC236}">
                <a16:creationId xmlns:a16="http://schemas.microsoft.com/office/drawing/2014/main" id="{0AE1983A-C77B-0B8C-B278-51CBDD7F5F4A}"/>
              </a:ext>
            </a:extLst>
          </p:cNvPr>
          <p:cNvSpPr txBox="1"/>
          <p:nvPr/>
        </p:nvSpPr>
        <p:spPr>
          <a:xfrm>
            <a:off x="3363309" y="4874893"/>
            <a:ext cx="27326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find out what other metrics are available to kernel and not being used</a:t>
            </a:r>
          </a:p>
          <a:p>
            <a:pPr marL="285750" indent="-285750">
              <a:buFont typeface="Arial" panose="020B0604020202020204" pitchFamily="34" charset="0"/>
              <a:buChar char="•"/>
            </a:pPr>
            <a:r>
              <a:rPr lang="en-US" dirty="0">
                <a:latin typeface="Arial Rounded MT Bold" panose="020F0704030504030204" pitchFamily="34" charset="0"/>
              </a:rPr>
              <a:t>why not being used (challenges)</a:t>
            </a:r>
          </a:p>
        </p:txBody>
      </p:sp>
      <p:sp>
        <p:nvSpPr>
          <p:cNvPr id="13" name="TextBox 12">
            <a:extLst>
              <a:ext uri="{FF2B5EF4-FFF2-40B4-BE49-F238E27FC236}">
                <a16:creationId xmlns:a16="http://schemas.microsoft.com/office/drawing/2014/main" id="{EFD4C61A-D946-E194-34C0-A21F1430DCEA}"/>
              </a:ext>
            </a:extLst>
          </p:cNvPr>
          <p:cNvSpPr txBox="1"/>
          <p:nvPr/>
        </p:nvSpPr>
        <p:spPr>
          <a:xfrm>
            <a:off x="346842" y="4616657"/>
            <a:ext cx="2963916" cy="1569660"/>
          </a:xfrm>
          <a:prstGeom prst="rect">
            <a:avLst/>
          </a:prstGeom>
          <a:noFill/>
        </p:spPr>
        <p:txBody>
          <a:bodyPr wrap="square" rtlCol="0">
            <a:spAutoFit/>
          </a:bodyPr>
          <a:lstStyle/>
          <a:p>
            <a:r>
              <a:rPr lang="en-US" sz="3200" dirty="0">
                <a:latin typeface="Arial Rounded MT Bold" panose="020F0704030504030204" pitchFamily="34" charset="0"/>
              </a:rPr>
              <a:t>hardware performance metrics</a:t>
            </a:r>
          </a:p>
        </p:txBody>
      </p:sp>
      <p:sp>
        <p:nvSpPr>
          <p:cNvPr id="14" name="TextBox 13">
            <a:extLst>
              <a:ext uri="{FF2B5EF4-FFF2-40B4-BE49-F238E27FC236}">
                <a16:creationId xmlns:a16="http://schemas.microsoft.com/office/drawing/2014/main" id="{F7883D3F-8020-FC8F-64A5-FD8E32036C5C}"/>
              </a:ext>
            </a:extLst>
          </p:cNvPr>
          <p:cNvSpPr txBox="1"/>
          <p:nvPr/>
        </p:nvSpPr>
        <p:spPr>
          <a:xfrm>
            <a:off x="346842" y="3241957"/>
            <a:ext cx="3326524" cy="584775"/>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pruning</a:t>
            </a:r>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2" y="1606047"/>
            <a:ext cx="2963916" cy="1077218"/>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NUMA machine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1</a:t>
              </a:r>
            </a:p>
          </p:txBody>
        </p:sp>
      </p:grpSp>
      <p:grpSp>
        <p:nvGrpSpPr>
          <p:cNvPr id="22" name="Group 21">
            <a:extLst>
              <a:ext uri="{FF2B5EF4-FFF2-40B4-BE49-F238E27FC236}">
                <a16:creationId xmlns:a16="http://schemas.microsoft.com/office/drawing/2014/main" id="{6F9EB187-F0EB-C007-7CFC-69A477ECDBCB}"/>
              </a:ext>
            </a:extLst>
          </p:cNvPr>
          <p:cNvGrpSpPr/>
          <p:nvPr/>
        </p:nvGrpSpPr>
        <p:grpSpPr>
          <a:xfrm>
            <a:off x="70949" y="3076499"/>
            <a:ext cx="365760" cy="369332"/>
            <a:chOff x="6705600" y="364497"/>
            <a:chExt cx="365760" cy="369332"/>
          </a:xfrm>
        </p:grpSpPr>
        <p:sp>
          <p:nvSpPr>
            <p:cNvPr id="23" name="Oval 22">
              <a:extLst>
                <a:ext uri="{FF2B5EF4-FFF2-40B4-BE49-F238E27FC236}">
                  <a16:creationId xmlns:a16="http://schemas.microsoft.com/office/drawing/2014/main" id="{A893979B-45E2-A087-65C5-96E219676DF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4" name="TextBox 23">
              <a:extLst>
                <a:ext uri="{FF2B5EF4-FFF2-40B4-BE49-F238E27FC236}">
                  <a16:creationId xmlns:a16="http://schemas.microsoft.com/office/drawing/2014/main" id="{EEEFFFF1-5335-A7A1-85E9-AAB9B708C3ED}"/>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2</a:t>
              </a:r>
            </a:p>
          </p:txBody>
        </p:sp>
      </p:grpSp>
      <p:grpSp>
        <p:nvGrpSpPr>
          <p:cNvPr id="25" name="Group 24">
            <a:extLst>
              <a:ext uri="{FF2B5EF4-FFF2-40B4-BE49-F238E27FC236}">
                <a16:creationId xmlns:a16="http://schemas.microsoft.com/office/drawing/2014/main" id="{C2569407-63B6-9FE4-7464-4C262E69086B}"/>
              </a:ext>
            </a:extLst>
          </p:cNvPr>
          <p:cNvGrpSpPr/>
          <p:nvPr/>
        </p:nvGrpSpPr>
        <p:grpSpPr>
          <a:xfrm>
            <a:off x="70949" y="4488000"/>
            <a:ext cx="365760" cy="369332"/>
            <a:chOff x="6705600" y="364497"/>
            <a:chExt cx="365760" cy="369332"/>
          </a:xfrm>
        </p:grpSpPr>
        <p:sp>
          <p:nvSpPr>
            <p:cNvPr id="26" name="Oval 25">
              <a:extLst>
                <a:ext uri="{FF2B5EF4-FFF2-40B4-BE49-F238E27FC236}">
                  <a16:creationId xmlns:a16="http://schemas.microsoft.com/office/drawing/2014/main" id="{5540AB35-E173-23E3-18E2-76CA75AA5644}"/>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Rounded MT Bold" panose="020F0704030504030204" pitchFamily="34" charset="0"/>
              </a:endParaRPr>
            </a:p>
          </p:txBody>
        </p:sp>
        <p:sp>
          <p:nvSpPr>
            <p:cNvPr id="27" name="TextBox 26">
              <a:extLst>
                <a:ext uri="{FF2B5EF4-FFF2-40B4-BE49-F238E27FC236}">
                  <a16:creationId xmlns:a16="http://schemas.microsoft.com/office/drawing/2014/main" id="{B42BC198-22B5-7556-58C6-0862634A92CA}"/>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3</a:t>
              </a:r>
            </a:p>
          </p:txBody>
        </p:sp>
      </p:grpSp>
      <p:cxnSp>
        <p:nvCxnSpPr>
          <p:cNvPr id="34" name="Straight Connector 33">
            <a:extLst>
              <a:ext uri="{FF2B5EF4-FFF2-40B4-BE49-F238E27FC236}">
                <a16:creationId xmlns:a16="http://schemas.microsoft.com/office/drawing/2014/main" id="{CA91810B-9BE9-0207-6522-2E324A341430}"/>
              </a:ext>
            </a:extLst>
          </p:cNvPr>
          <p:cNvCxnSpPr/>
          <p:nvPr/>
        </p:nvCxnSpPr>
        <p:spPr>
          <a:xfrm flipV="1">
            <a:off x="457200" y="287872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70A7C3-8BF4-BB57-30AD-7F7627075B9A}"/>
              </a:ext>
            </a:extLst>
          </p:cNvPr>
          <p:cNvCxnSpPr/>
          <p:nvPr/>
        </p:nvCxnSpPr>
        <p:spPr>
          <a:xfrm flipV="1">
            <a:off x="436709" y="4318721"/>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263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1" name="TextBox 10">
            <a:extLst>
              <a:ext uri="{FF2B5EF4-FFF2-40B4-BE49-F238E27FC236}">
                <a16:creationId xmlns:a16="http://schemas.microsoft.com/office/drawing/2014/main" id="{7D7628E0-CCB1-85E6-1B2C-F22E8D825B17}"/>
              </a:ext>
            </a:extLst>
          </p:cNvPr>
          <p:cNvSpPr txBox="1"/>
          <p:nvPr/>
        </p:nvSpPr>
        <p:spPr>
          <a:xfrm>
            <a:off x="3363309" y="3371852"/>
            <a:ext cx="2732692" cy="646331"/>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meet the project objective</a:t>
            </a:r>
          </a:p>
        </p:txBody>
      </p:sp>
      <p:sp>
        <p:nvSpPr>
          <p:cNvPr id="12" name="TextBox 11">
            <a:extLst>
              <a:ext uri="{FF2B5EF4-FFF2-40B4-BE49-F238E27FC236}">
                <a16:creationId xmlns:a16="http://schemas.microsoft.com/office/drawing/2014/main" id="{0AE1983A-C77B-0B8C-B278-51CBDD7F5F4A}"/>
              </a:ext>
            </a:extLst>
          </p:cNvPr>
          <p:cNvSpPr txBox="1"/>
          <p:nvPr/>
        </p:nvSpPr>
        <p:spPr>
          <a:xfrm>
            <a:off x="3363309" y="4874893"/>
            <a:ext cx="27326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find out what other metrics are available to kernel and not being used</a:t>
            </a:r>
          </a:p>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why not being used (challenges)</a:t>
            </a:r>
          </a:p>
        </p:txBody>
      </p:sp>
      <p:sp>
        <p:nvSpPr>
          <p:cNvPr id="13" name="TextBox 12">
            <a:extLst>
              <a:ext uri="{FF2B5EF4-FFF2-40B4-BE49-F238E27FC236}">
                <a16:creationId xmlns:a16="http://schemas.microsoft.com/office/drawing/2014/main" id="{EFD4C61A-D946-E194-34C0-A21F1430DCEA}"/>
              </a:ext>
            </a:extLst>
          </p:cNvPr>
          <p:cNvSpPr txBox="1"/>
          <p:nvPr/>
        </p:nvSpPr>
        <p:spPr>
          <a:xfrm>
            <a:off x="346842" y="4616657"/>
            <a:ext cx="2963916" cy="1569660"/>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hardware performance metrics</a:t>
            </a:r>
          </a:p>
        </p:txBody>
      </p:sp>
      <p:sp>
        <p:nvSpPr>
          <p:cNvPr id="14" name="TextBox 13">
            <a:extLst>
              <a:ext uri="{FF2B5EF4-FFF2-40B4-BE49-F238E27FC236}">
                <a16:creationId xmlns:a16="http://schemas.microsoft.com/office/drawing/2014/main" id="{F7883D3F-8020-FC8F-64A5-FD8E32036C5C}"/>
              </a:ext>
            </a:extLst>
          </p:cNvPr>
          <p:cNvSpPr txBox="1"/>
          <p:nvPr/>
        </p:nvSpPr>
        <p:spPr>
          <a:xfrm>
            <a:off x="346842" y="3241957"/>
            <a:ext cx="3326524" cy="584775"/>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pruning</a:t>
            </a:r>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3" y="1612320"/>
            <a:ext cx="2963916" cy="1077218"/>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NUMA machine</a:t>
            </a:r>
          </a:p>
        </p:txBody>
      </p:sp>
      <p:sp>
        <p:nvSpPr>
          <p:cNvPr id="18" name="TextBox 17">
            <a:extLst>
              <a:ext uri="{FF2B5EF4-FFF2-40B4-BE49-F238E27FC236}">
                <a16:creationId xmlns:a16="http://schemas.microsoft.com/office/drawing/2014/main" id="{5215AD0B-D9C8-06C6-7036-F73B1765CE18}"/>
              </a:ext>
            </a:extLst>
          </p:cNvPr>
          <p:cNvSpPr txBox="1"/>
          <p:nvPr/>
        </p:nvSpPr>
        <p:spPr>
          <a:xfrm>
            <a:off x="6387665" y="1601695"/>
            <a:ext cx="2380589" cy="1569660"/>
          </a:xfrm>
          <a:prstGeom prst="rect">
            <a:avLst/>
          </a:prstGeom>
          <a:noFill/>
        </p:spPr>
        <p:txBody>
          <a:bodyPr wrap="square" rtlCol="0">
            <a:spAutoFit/>
          </a:bodyPr>
          <a:lstStyle/>
          <a:p>
            <a:r>
              <a:rPr lang="en-US" sz="3200" dirty="0">
                <a:latin typeface="Arial Rounded MT Bold" panose="020F0704030504030204" pitchFamily="34" charset="0"/>
              </a:rPr>
              <a:t>status-quo &amp; root-cause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1</a:t>
              </a:r>
            </a:p>
          </p:txBody>
        </p:sp>
      </p:grpSp>
      <p:grpSp>
        <p:nvGrpSpPr>
          <p:cNvPr id="22" name="Group 21">
            <a:extLst>
              <a:ext uri="{FF2B5EF4-FFF2-40B4-BE49-F238E27FC236}">
                <a16:creationId xmlns:a16="http://schemas.microsoft.com/office/drawing/2014/main" id="{6F9EB187-F0EB-C007-7CFC-69A477ECDBCB}"/>
              </a:ext>
            </a:extLst>
          </p:cNvPr>
          <p:cNvGrpSpPr/>
          <p:nvPr/>
        </p:nvGrpSpPr>
        <p:grpSpPr>
          <a:xfrm>
            <a:off x="70949" y="3076499"/>
            <a:ext cx="365760" cy="369332"/>
            <a:chOff x="6705600" y="364497"/>
            <a:chExt cx="365760" cy="369332"/>
          </a:xfrm>
        </p:grpSpPr>
        <p:sp>
          <p:nvSpPr>
            <p:cNvPr id="23" name="Oval 22">
              <a:extLst>
                <a:ext uri="{FF2B5EF4-FFF2-40B4-BE49-F238E27FC236}">
                  <a16:creationId xmlns:a16="http://schemas.microsoft.com/office/drawing/2014/main" id="{A893979B-45E2-A087-65C5-96E219676DF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4" name="TextBox 23">
              <a:extLst>
                <a:ext uri="{FF2B5EF4-FFF2-40B4-BE49-F238E27FC236}">
                  <a16:creationId xmlns:a16="http://schemas.microsoft.com/office/drawing/2014/main" id="{EEEFFFF1-5335-A7A1-85E9-AAB9B708C3E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2</a:t>
              </a:r>
            </a:p>
          </p:txBody>
        </p:sp>
      </p:grpSp>
      <p:grpSp>
        <p:nvGrpSpPr>
          <p:cNvPr id="25" name="Group 24">
            <a:extLst>
              <a:ext uri="{FF2B5EF4-FFF2-40B4-BE49-F238E27FC236}">
                <a16:creationId xmlns:a16="http://schemas.microsoft.com/office/drawing/2014/main" id="{C2569407-63B6-9FE4-7464-4C262E69086B}"/>
              </a:ext>
            </a:extLst>
          </p:cNvPr>
          <p:cNvGrpSpPr/>
          <p:nvPr/>
        </p:nvGrpSpPr>
        <p:grpSpPr>
          <a:xfrm>
            <a:off x="70949" y="4488000"/>
            <a:ext cx="365760" cy="369332"/>
            <a:chOff x="6705600" y="364497"/>
            <a:chExt cx="365760" cy="369332"/>
          </a:xfrm>
        </p:grpSpPr>
        <p:sp>
          <p:nvSpPr>
            <p:cNvPr id="26" name="Oval 25">
              <a:extLst>
                <a:ext uri="{FF2B5EF4-FFF2-40B4-BE49-F238E27FC236}">
                  <a16:creationId xmlns:a16="http://schemas.microsoft.com/office/drawing/2014/main" id="{5540AB35-E173-23E3-18E2-76CA75AA5644}"/>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7" name="TextBox 26">
              <a:extLst>
                <a:ext uri="{FF2B5EF4-FFF2-40B4-BE49-F238E27FC236}">
                  <a16:creationId xmlns:a16="http://schemas.microsoft.com/office/drawing/2014/main" id="{B42BC198-22B5-7556-58C6-0862634A92CA}"/>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3</a:t>
              </a:r>
            </a:p>
          </p:txBody>
        </p:sp>
      </p:grpSp>
      <p:sp>
        <p:nvSpPr>
          <p:cNvPr id="28" name="TextBox 27">
            <a:extLst>
              <a:ext uri="{FF2B5EF4-FFF2-40B4-BE49-F238E27FC236}">
                <a16:creationId xmlns:a16="http://schemas.microsoft.com/office/drawing/2014/main" id="{6A46A7B5-4DD1-F915-B771-9C18D68152D9}"/>
              </a:ext>
            </a:extLst>
          </p:cNvPr>
          <p:cNvSpPr txBox="1"/>
          <p:nvPr/>
        </p:nvSpPr>
        <p:spPr>
          <a:xfrm>
            <a:off x="9011040" y="1604889"/>
            <a:ext cx="2761861" cy="1754326"/>
          </a:xfrm>
          <a:prstGeom prst="rect">
            <a:avLst/>
          </a:prstGeom>
          <a:noFill/>
        </p:spPr>
        <p:txBody>
          <a:bodyPr wrap="square" rtlCol="0">
            <a:spAutoFit/>
          </a:bodyPr>
          <a:lstStyle/>
          <a:p>
            <a:r>
              <a:rPr lang="en-US" dirty="0">
                <a:latin typeface="Arial Rounded MT Bold" panose="020F0704030504030204" pitchFamily="34" charset="0"/>
              </a:rPr>
              <a:t>current load-avg across various class of machines and factors limiting it (task availability vs resource constraints)</a:t>
            </a:r>
          </a:p>
        </p:txBody>
      </p:sp>
      <p:cxnSp>
        <p:nvCxnSpPr>
          <p:cNvPr id="34" name="Straight Connector 33">
            <a:extLst>
              <a:ext uri="{FF2B5EF4-FFF2-40B4-BE49-F238E27FC236}">
                <a16:creationId xmlns:a16="http://schemas.microsoft.com/office/drawing/2014/main" id="{CA91810B-9BE9-0207-6522-2E324A341430}"/>
              </a:ext>
            </a:extLst>
          </p:cNvPr>
          <p:cNvCxnSpPr/>
          <p:nvPr/>
        </p:nvCxnSpPr>
        <p:spPr>
          <a:xfrm flipV="1">
            <a:off x="457200" y="287872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70A7C3-8BF4-BB57-30AD-7F7627075B9A}"/>
              </a:ext>
            </a:extLst>
          </p:cNvPr>
          <p:cNvCxnSpPr/>
          <p:nvPr/>
        </p:nvCxnSpPr>
        <p:spPr>
          <a:xfrm flipV="1">
            <a:off x="436709" y="4318721"/>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2177BB0-1042-8BE7-70FA-5B31B4D19DB5}"/>
              </a:ext>
            </a:extLst>
          </p:cNvPr>
          <p:cNvGrpSpPr/>
          <p:nvPr/>
        </p:nvGrpSpPr>
        <p:grpSpPr>
          <a:xfrm>
            <a:off x="6057645" y="1486956"/>
            <a:ext cx="365760" cy="369332"/>
            <a:chOff x="6705600" y="364497"/>
            <a:chExt cx="365760" cy="369332"/>
          </a:xfrm>
        </p:grpSpPr>
        <p:sp>
          <p:nvSpPr>
            <p:cNvPr id="5" name="Oval 4">
              <a:extLst>
                <a:ext uri="{FF2B5EF4-FFF2-40B4-BE49-F238E27FC236}">
                  <a16:creationId xmlns:a16="http://schemas.microsoft.com/office/drawing/2014/main" id="{08E38189-C307-39DF-3A07-83B9C8A8C10D}"/>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3A2599E9-166A-B14D-8849-25D06B601BCF}"/>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4</a:t>
              </a:r>
            </a:p>
          </p:txBody>
        </p:sp>
      </p:grpSp>
    </p:spTree>
    <p:extLst>
      <p:ext uri="{BB962C8B-B14F-4D97-AF65-F5344CB8AC3E}">
        <p14:creationId xmlns:p14="http://schemas.microsoft.com/office/powerpoint/2010/main" val="279029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1" name="TextBox 10">
            <a:extLst>
              <a:ext uri="{FF2B5EF4-FFF2-40B4-BE49-F238E27FC236}">
                <a16:creationId xmlns:a16="http://schemas.microsoft.com/office/drawing/2014/main" id="{7D7628E0-CCB1-85E6-1B2C-F22E8D825B17}"/>
              </a:ext>
            </a:extLst>
          </p:cNvPr>
          <p:cNvSpPr txBox="1"/>
          <p:nvPr/>
        </p:nvSpPr>
        <p:spPr>
          <a:xfrm>
            <a:off x="3363309" y="3371852"/>
            <a:ext cx="2732692" cy="646331"/>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meet the project objective</a:t>
            </a:r>
          </a:p>
        </p:txBody>
      </p:sp>
      <p:sp>
        <p:nvSpPr>
          <p:cNvPr id="12" name="TextBox 11">
            <a:extLst>
              <a:ext uri="{FF2B5EF4-FFF2-40B4-BE49-F238E27FC236}">
                <a16:creationId xmlns:a16="http://schemas.microsoft.com/office/drawing/2014/main" id="{0AE1983A-C77B-0B8C-B278-51CBDD7F5F4A}"/>
              </a:ext>
            </a:extLst>
          </p:cNvPr>
          <p:cNvSpPr txBox="1"/>
          <p:nvPr/>
        </p:nvSpPr>
        <p:spPr>
          <a:xfrm>
            <a:off x="3363309" y="4874893"/>
            <a:ext cx="27326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find out what other metrics are available to kernel and not being used</a:t>
            </a:r>
          </a:p>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why not being used (challenges)</a:t>
            </a:r>
          </a:p>
        </p:txBody>
      </p:sp>
      <p:sp>
        <p:nvSpPr>
          <p:cNvPr id="13" name="TextBox 12">
            <a:extLst>
              <a:ext uri="{FF2B5EF4-FFF2-40B4-BE49-F238E27FC236}">
                <a16:creationId xmlns:a16="http://schemas.microsoft.com/office/drawing/2014/main" id="{EFD4C61A-D946-E194-34C0-A21F1430DCEA}"/>
              </a:ext>
            </a:extLst>
          </p:cNvPr>
          <p:cNvSpPr txBox="1"/>
          <p:nvPr/>
        </p:nvSpPr>
        <p:spPr>
          <a:xfrm>
            <a:off x="346842" y="4616657"/>
            <a:ext cx="2963916" cy="1569660"/>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hardware performance metrics</a:t>
            </a:r>
          </a:p>
        </p:txBody>
      </p:sp>
      <p:sp>
        <p:nvSpPr>
          <p:cNvPr id="14" name="TextBox 13">
            <a:extLst>
              <a:ext uri="{FF2B5EF4-FFF2-40B4-BE49-F238E27FC236}">
                <a16:creationId xmlns:a16="http://schemas.microsoft.com/office/drawing/2014/main" id="{F7883D3F-8020-FC8F-64A5-FD8E32036C5C}"/>
              </a:ext>
            </a:extLst>
          </p:cNvPr>
          <p:cNvSpPr txBox="1"/>
          <p:nvPr/>
        </p:nvSpPr>
        <p:spPr>
          <a:xfrm>
            <a:off x="346842" y="3241957"/>
            <a:ext cx="3326524" cy="584775"/>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pruning</a:t>
            </a:r>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3" y="1612320"/>
            <a:ext cx="2963916" cy="1077218"/>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NUMA machine</a:t>
            </a:r>
          </a:p>
        </p:txBody>
      </p:sp>
      <p:sp>
        <p:nvSpPr>
          <p:cNvPr id="18" name="TextBox 17">
            <a:extLst>
              <a:ext uri="{FF2B5EF4-FFF2-40B4-BE49-F238E27FC236}">
                <a16:creationId xmlns:a16="http://schemas.microsoft.com/office/drawing/2014/main" id="{5215AD0B-D9C8-06C6-7036-F73B1765CE18}"/>
              </a:ext>
            </a:extLst>
          </p:cNvPr>
          <p:cNvSpPr txBox="1"/>
          <p:nvPr/>
        </p:nvSpPr>
        <p:spPr>
          <a:xfrm>
            <a:off x="6387665" y="1601695"/>
            <a:ext cx="2380589" cy="1569660"/>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status-quo &amp; root-cause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1</a:t>
              </a:r>
            </a:p>
          </p:txBody>
        </p:sp>
      </p:grpSp>
      <p:grpSp>
        <p:nvGrpSpPr>
          <p:cNvPr id="22" name="Group 21">
            <a:extLst>
              <a:ext uri="{FF2B5EF4-FFF2-40B4-BE49-F238E27FC236}">
                <a16:creationId xmlns:a16="http://schemas.microsoft.com/office/drawing/2014/main" id="{6F9EB187-F0EB-C007-7CFC-69A477ECDBCB}"/>
              </a:ext>
            </a:extLst>
          </p:cNvPr>
          <p:cNvGrpSpPr/>
          <p:nvPr/>
        </p:nvGrpSpPr>
        <p:grpSpPr>
          <a:xfrm>
            <a:off x="70949" y="3076499"/>
            <a:ext cx="365760" cy="369332"/>
            <a:chOff x="6705600" y="364497"/>
            <a:chExt cx="365760" cy="369332"/>
          </a:xfrm>
        </p:grpSpPr>
        <p:sp>
          <p:nvSpPr>
            <p:cNvPr id="23" name="Oval 22">
              <a:extLst>
                <a:ext uri="{FF2B5EF4-FFF2-40B4-BE49-F238E27FC236}">
                  <a16:creationId xmlns:a16="http://schemas.microsoft.com/office/drawing/2014/main" id="{A893979B-45E2-A087-65C5-96E219676DF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4" name="TextBox 23">
              <a:extLst>
                <a:ext uri="{FF2B5EF4-FFF2-40B4-BE49-F238E27FC236}">
                  <a16:creationId xmlns:a16="http://schemas.microsoft.com/office/drawing/2014/main" id="{EEEFFFF1-5335-A7A1-85E9-AAB9B708C3E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2</a:t>
              </a:r>
            </a:p>
          </p:txBody>
        </p:sp>
      </p:grpSp>
      <p:grpSp>
        <p:nvGrpSpPr>
          <p:cNvPr id="25" name="Group 24">
            <a:extLst>
              <a:ext uri="{FF2B5EF4-FFF2-40B4-BE49-F238E27FC236}">
                <a16:creationId xmlns:a16="http://schemas.microsoft.com/office/drawing/2014/main" id="{C2569407-63B6-9FE4-7464-4C262E69086B}"/>
              </a:ext>
            </a:extLst>
          </p:cNvPr>
          <p:cNvGrpSpPr/>
          <p:nvPr/>
        </p:nvGrpSpPr>
        <p:grpSpPr>
          <a:xfrm>
            <a:off x="70949" y="4488000"/>
            <a:ext cx="365760" cy="369332"/>
            <a:chOff x="6705600" y="364497"/>
            <a:chExt cx="365760" cy="369332"/>
          </a:xfrm>
        </p:grpSpPr>
        <p:sp>
          <p:nvSpPr>
            <p:cNvPr id="26" name="Oval 25">
              <a:extLst>
                <a:ext uri="{FF2B5EF4-FFF2-40B4-BE49-F238E27FC236}">
                  <a16:creationId xmlns:a16="http://schemas.microsoft.com/office/drawing/2014/main" id="{5540AB35-E173-23E3-18E2-76CA75AA5644}"/>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latin typeface="Arial Rounded MT Bold" panose="020F0704030504030204" pitchFamily="34" charset="0"/>
              </a:endParaRPr>
            </a:p>
          </p:txBody>
        </p:sp>
        <p:sp>
          <p:nvSpPr>
            <p:cNvPr id="27" name="TextBox 26">
              <a:extLst>
                <a:ext uri="{FF2B5EF4-FFF2-40B4-BE49-F238E27FC236}">
                  <a16:creationId xmlns:a16="http://schemas.microsoft.com/office/drawing/2014/main" id="{B42BC198-22B5-7556-58C6-0862634A92CA}"/>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50000"/>
                    </a:schemeClr>
                  </a:solidFill>
                  <a:latin typeface="Arial Rounded MT Bold" panose="020F0704030504030204" pitchFamily="34" charset="0"/>
                </a:rPr>
                <a:t>3</a:t>
              </a:r>
            </a:p>
          </p:txBody>
        </p:sp>
      </p:grpSp>
      <p:sp>
        <p:nvSpPr>
          <p:cNvPr id="28" name="TextBox 27">
            <a:extLst>
              <a:ext uri="{FF2B5EF4-FFF2-40B4-BE49-F238E27FC236}">
                <a16:creationId xmlns:a16="http://schemas.microsoft.com/office/drawing/2014/main" id="{6A46A7B5-4DD1-F915-B771-9C18D68152D9}"/>
              </a:ext>
            </a:extLst>
          </p:cNvPr>
          <p:cNvSpPr txBox="1"/>
          <p:nvPr/>
        </p:nvSpPr>
        <p:spPr>
          <a:xfrm>
            <a:off x="9011040" y="1604889"/>
            <a:ext cx="2761861" cy="1754326"/>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current load-avg across various class of machines and factors limiting it (task availability vs resource constraints)</a:t>
            </a:r>
          </a:p>
        </p:txBody>
      </p:sp>
      <p:sp>
        <p:nvSpPr>
          <p:cNvPr id="29" name="TextBox 28">
            <a:extLst>
              <a:ext uri="{FF2B5EF4-FFF2-40B4-BE49-F238E27FC236}">
                <a16:creationId xmlns:a16="http://schemas.microsoft.com/office/drawing/2014/main" id="{69CD4E4E-BAF9-1E09-93DA-B7C3A94ECB41}"/>
              </a:ext>
            </a:extLst>
          </p:cNvPr>
          <p:cNvSpPr txBox="1"/>
          <p:nvPr/>
        </p:nvSpPr>
        <p:spPr>
          <a:xfrm>
            <a:off x="6387665" y="3515711"/>
            <a:ext cx="3326524" cy="584775"/>
          </a:xfrm>
          <a:prstGeom prst="rect">
            <a:avLst/>
          </a:prstGeom>
          <a:noFill/>
        </p:spPr>
        <p:txBody>
          <a:bodyPr wrap="square" rtlCol="0">
            <a:spAutoFit/>
          </a:bodyPr>
          <a:lstStyle/>
          <a:p>
            <a:r>
              <a:rPr lang="en-US" sz="3200" dirty="0">
                <a:latin typeface="Arial Rounded MT Bold" panose="020F0704030504030204" pitchFamily="34" charset="0"/>
              </a:rPr>
              <a:t>deploy</a:t>
            </a:r>
          </a:p>
        </p:txBody>
      </p:sp>
      <p:sp>
        <p:nvSpPr>
          <p:cNvPr id="30" name="TextBox 29">
            <a:extLst>
              <a:ext uri="{FF2B5EF4-FFF2-40B4-BE49-F238E27FC236}">
                <a16:creationId xmlns:a16="http://schemas.microsoft.com/office/drawing/2014/main" id="{C6A6CD0A-5E9D-A0A6-0C8F-6F59741041CF}"/>
              </a:ext>
            </a:extLst>
          </p:cNvPr>
          <p:cNvSpPr txBox="1"/>
          <p:nvPr/>
        </p:nvSpPr>
        <p:spPr>
          <a:xfrm>
            <a:off x="9011039" y="3441558"/>
            <a:ext cx="2761861" cy="1754326"/>
          </a:xfrm>
          <a:prstGeom prst="rect">
            <a:avLst/>
          </a:prstGeom>
          <a:noFill/>
        </p:spPr>
        <p:txBody>
          <a:bodyPr wrap="square" rtlCol="0">
            <a:spAutoFit/>
          </a:bodyPr>
          <a:lstStyle/>
          <a:p>
            <a:r>
              <a:rPr lang="en-US" dirty="0">
                <a:latin typeface="Arial Rounded MT Bold" panose="020F0704030504030204" pitchFamily="34" charset="0"/>
              </a:rPr>
              <a:t>deploy the trained model in kernel to test and measure accuracy, latency, avg. </a:t>
            </a:r>
            <a:r>
              <a:rPr lang="en-US" dirty="0" err="1">
                <a:latin typeface="Arial Rounded MT Bold" panose="020F0704030504030204" pitchFamily="34" charset="0"/>
              </a:rPr>
              <a:t>cpu_load</a:t>
            </a:r>
            <a:r>
              <a:rPr lang="en-US" dirty="0">
                <a:latin typeface="Arial Rounded MT Bold" panose="020F0704030504030204" pitchFamily="34" charset="0"/>
              </a:rPr>
              <a:t> and </a:t>
            </a:r>
            <a:r>
              <a:rPr lang="en-US" dirty="0" err="1">
                <a:latin typeface="Arial Rounded MT Bold" panose="020F0704030504030204" pitchFamily="34" charset="0"/>
              </a:rPr>
              <a:t>run_queue</a:t>
            </a:r>
            <a:r>
              <a:rPr lang="en-US" dirty="0">
                <a:latin typeface="Arial Rounded MT Bold" panose="020F0704030504030204" pitchFamily="34" charset="0"/>
              </a:rPr>
              <a:t> length</a:t>
            </a:r>
          </a:p>
        </p:txBody>
      </p:sp>
      <p:cxnSp>
        <p:nvCxnSpPr>
          <p:cNvPr id="34" name="Straight Connector 33">
            <a:extLst>
              <a:ext uri="{FF2B5EF4-FFF2-40B4-BE49-F238E27FC236}">
                <a16:creationId xmlns:a16="http://schemas.microsoft.com/office/drawing/2014/main" id="{CA91810B-9BE9-0207-6522-2E324A341430}"/>
              </a:ext>
            </a:extLst>
          </p:cNvPr>
          <p:cNvCxnSpPr/>
          <p:nvPr/>
        </p:nvCxnSpPr>
        <p:spPr>
          <a:xfrm flipV="1">
            <a:off x="457200" y="287872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70A7C3-8BF4-BB57-30AD-7F7627075B9A}"/>
              </a:ext>
            </a:extLst>
          </p:cNvPr>
          <p:cNvCxnSpPr/>
          <p:nvPr/>
        </p:nvCxnSpPr>
        <p:spPr>
          <a:xfrm flipV="1">
            <a:off x="436709" y="4318721"/>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F6064B-A777-C361-A9F9-2ED2EB0FCA36}"/>
              </a:ext>
            </a:extLst>
          </p:cNvPr>
          <p:cNvCxnSpPr/>
          <p:nvPr/>
        </p:nvCxnSpPr>
        <p:spPr>
          <a:xfrm flipV="1">
            <a:off x="6075509" y="3359215"/>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B4D8F976-0414-CAE8-07CE-4FD89C7A9984}"/>
              </a:ext>
            </a:extLst>
          </p:cNvPr>
          <p:cNvGrpSpPr/>
          <p:nvPr/>
        </p:nvGrpSpPr>
        <p:grpSpPr>
          <a:xfrm>
            <a:off x="6057645" y="1486956"/>
            <a:ext cx="365760" cy="369332"/>
            <a:chOff x="6705600" y="364497"/>
            <a:chExt cx="365760" cy="369332"/>
          </a:xfrm>
        </p:grpSpPr>
        <p:sp>
          <p:nvSpPr>
            <p:cNvPr id="8" name="Oval 7">
              <a:extLst>
                <a:ext uri="{FF2B5EF4-FFF2-40B4-BE49-F238E27FC236}">
                  <a16:creationId xmlns:a16="http://schemas.microsoft.com/office/drawing/2014/main" id="{C947EA86-92AA-27A7-8844-CD280AD9A7F1}"/>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9238B5C0-54FD-0DAA-EABC-7D750D86A387}"/>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4</a:t>
              </a:r>
            </a:p>
          </p:txBody>
        </p:sp>
      </p:grpSp>
      <p:grpSp>
        <p:nvGrpSpPr>
          <p:cNvPr id="10" name="Group 9">
            <a:extLst>
              <a:ext uri="{FF2B5EF4-FFF2-40B4-BE49-F238E27FC236}">
                <a16:creationId xmlns:a16="http://schemas.microsoft.com/office/drawing/2014/main" id="{A7D10D33-CA05-E33C-3018-C3F703EBE2F6}"/>
              </a:ext>
            </a:extLst>
          </p:cNvPr>
          <p:cNvGrpSpPr/>
          <p:nvPr/>
        </p:nvGrpSpPr>
        <p:grpSpPr>
          <a:xfrm>
            <a:off x="6057645" y="3453265"/>
            <a:ext cx="365760" cy="369332"/>
            <a:chOff x="6705600" y="364497"/>
            <a:chExt cx="365760" cy="369332"/>
          </a:xfrm>
        </p:grpSpPr>
        <p:sp>
          <p:nvSpPr>
            <p:cNvPr id="15" name="Oval 14">
              <a:extLst>
                <a:ext uri="{FF2B5EF4-FFF2-40B4-BE49-F238E27FC236}">
                  <a16:creationId xmlns:a16="http://schemas.microsoft.com/office/drawing/2014/main" id="{A913FA25-BB00-4955-9E68-21F5AEAB7CA5}"/>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33" name="TextBox 32">
              <a:extLst>
                <a:ext uri="{FF2B5EF4-FFF2-40B4-BE49-F238E27FC236}">
                  <a16:creationId xmlns:a16="http://schemas.microsoft.com/office/drawing/2014/main" id="{DB59C99B-9064-0FE5-C7E2-6B2DC9E58C9F}"/>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5</a:t>
              </a:r>
            </a:p>
          </p:txBody>
        </p:sp>
      </p:grpSp>
    </p:spTree>
    <p:extLst>
      <p:ext uri="{BB962C8B-B14F-4D97-AF65-F5344CB8AC3E}">
        <p14:creationId xmlns:p14="http://schemas.microsoft.com/office/powerpoint/2010/main" val="1743593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Further work</a:t>
            </a:r>
            <a:endParaRPr lang="en-US" dirty="0"/>
          </a:p>
        </p:txBody>
      </p:sp>
      <p:sp>
        <p:nvSpPr>
          <p:cNvPr id="11" name="TextBox 10">
            <a:extLst>
              <a:ext uri="{FF2B5EF4-FFF2-40B4-BE49-F238E27FC236}">
                <a16:creationId xmlns:a16="http://schemas.microsoft.com/office/drawing/2014/main" id="{7D7628E0-CCB1-85E6-1B2C-F22E8D825B17}"/>
              </a:ext>
            </a:extLst>
          </p:cNvPr>
          <p:cNvSpPr txBox="1"/>
          <p:nvPr/>
        </p:nvSpPr>
        <p:spPr>
          <a:xfrm>
            <a:off x="3363309" y="3371852"/>
            <a:ext cx="2732692" cy="646331"/>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meet the project objective</a:t>
            </a:r>
          </a:p>
        </p:txBody>
      </p:sp>
      <p:sp>
        <p:nvSpPr>
          <p:cNvPr id="12" name="TextBox 11">
            <a:extLst>
              <a:ext uri="{FF2B5EF4-FFF2-40B4-BE49-F238E27FC236}">
                <a16:creationId xmlns:a16="http://schemas.microsoft.com/office/drawing/2014/main" id="{0AE1983A-C77B-0B8C-B278-51CBDD7F5F4A}"/>
              </a:ext>
            </a:extLst>
          </p:cNvPr>
          <p:cNvSpPr txBox="1"/>
          <p:nvPr/>
        </p:nvSpPr>
        <p:spPr>
          <a:xfrm>
            <a:off x="3363309" y="4874893"/>
            <a:ext cx="2732691"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find out what other metrics are available to kernel and not being used</a:t>
            </a:r>
          </a:p>
          <a:p>
            <a:pPr marL="285750" indent="-285750">
              <a:buFont typeface="Arial" panose="020B0604020202020204" pitchFamily="34" charset="0"/>
              <a:buChar char="•"/>
            </a:pPr>
            <a:r>
              <a:rPr lang="en-US" dirty="0">
                <a:solidFill>
                  <a:schemeClr val="bg1">
                    <a:lumMod val="65000"/>
                  </a:schemeClr>
                </a:solidFill>
                <a:latin typeface="Arial Rounded MT Bold" panose="020F0704030504030204" pitchFamily="34" charset="0"/>
              </a:rPr>
              <a:t>why not being used (challenges)</a:t>
            </a:r>
          </a:p>
        </p:txBody>
      </p:sp>
      <p:sp>
        <p:nvSpPr>
          <p:cNvPr id="13" name="TextBox 12">
            <a:extLst>
              <a:ext uri="{FF2B5EF4-FFF2-40B4-BE49-F238E27FC236}">
                <a16:creationId xmlns:a16="http://schemas.microsoft.com/office/drawing/2014/main" id="{EFD4C61A-D946-E194-34C0-A21F1430DCEA}"/>
              </a:ext>
            </a:extLst>
          </p:cNvPr>
          <p:cNvSpPr txBox="1"/>
          <p:nvPr/>
        </p:nvSpPr>
        <p:spPr>
          <a:xfrm>
            <a:off x="346842" y="4616657"/>
            <a:ext cx="2963916" cy="1569660"/>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hardware performance metrics</a:t>
            </a:r>
          </a:p>
        </p:txBody>
      </p:sp>
      <p:sp>
        <p:nvSpPr>
          <p:cNvPr id="14" name="TextBox 13">
            <a:extLst>
              <a:ext uri="{FF2B5EF4-FFF2-40B4-BE49-F238E27FC236}">
                <a16:creationId xmlns:a16="http://schemas.microsoft.com/office/drawing/2014/main" id="{F7883D3F-8020-FC8F-64A5-FD8E32036C5C}"/>
              </a:ext>
            </a:extLst>
          </p:cNvPr>
          <p:cNvSpPr txBox="1"/>
          <p:nvPr/>
        </p:nvSpPr>
        <p:spPr>
          <a:xfrm>
            <a:off x="346842" y="3241957"/>
            <a:ext cx="3326524" cy="584775"/>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pruning</a:t>
            </a:r>
          </a:p>
        </p:txBody>
      </p:sp>
      <p:sp>
        <p:nvSpPr>
          <p:cNvPr id="16" name="TextBox 15">
            <a:extLst>
              <a:ext uri="{FF2B5EF4-FFF2-40B4-BE49-F238E27FC236}">
                <a16:creationId xmlns:a16="http://schemas.microsoft.com/office/drawing/2014/main" id="{9F3E26A9-51B3-6A18-1862-B317B0983916}"/>
              </a:ext>
            </a:extLst>
          </p:cNvPr>
          <p:cNvSpPr txBox="1"/>
          <p:nvPr/>
        </p:nvSpPr>
        <p:spPr>
          <a:xfrm>
            <a:off x="3363309" y="1606047"/>
            <a:ext cx="2732691" cy="1200329"/>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to fetch the data outlined in the paper and not rely on distillation</a:t>
            </a:r>
          </a:p>
        </p:txBody>
      </p:sp>
      <p:sp>
        <p:nvSpPr>
          <p:cNvPr id="17" name="TextBox 16">
            <a:extLst>
              <a:ext uri="{FF2B5EF4-FFF2-40B4-BE49-F238E27FC236}">
                <a16:creationId xmlns:a16="http://schemas.microsoft.com/office/drawing/2014/main" id="{38053E3F-614D-D652-F4FE-052393DFDD18}"/>
              </a:ext>
            </a:extLst>
          </p:cNvPr>
          <p:cNvSpPr txBox="1"/>
          <p:nvPr/>
        </p:nvSpPr>
        <p:spPr>
          <a:xfrm>
            <a:off x="346843" y="1612320"/>
            <a:ext cx="2963916" cy="1077218"/>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NUMA machine</a:t>
            </a:r>
          </a:p>
        </p:txBody>
      </p:sp>
      <p:sp>
        <p:nvSpPr>
          <p:cNvPr id="18" name="TextBox 17">
            <a:extLst>
              <a:ext uri="{FF2B5EF4-FFF2-40B4-BE49-F238E27FC236}">
                <a16:creationId xmlns:a16="http://schemas.microsoft.com/office/drawing/2014/main" id="{5215AD0B-D9C8-06C6-7036-F73B1765CE18}"/>
              </a:ext>
            </a:extLst>
          </p:cNvPr>
          <p:cNvSpPr txBox="1"/>
          <p:nvPr/>
        </p:nvSpPr>
        <p:spPr>
          <a:xfrm>
            <a:off x="6387665" y="1601695"/>
            <a:ext cx="2380589" cy="1569660"/>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status-quo &amp; root-cause</a:t>
            </a:r>
          </a:p>
        </p:txBody>
      </p:sp>
      <p:grpSp>
        <p:nvGrpSpPr>
          <p:cNvPr id="21" name="Group 20">
            <a:extLst>
              <a:ext uri="{FF2B5EF4-FFF2-40B4-BE49-F238E27FC236}">
                <a16:creationId xmlns:a16="http://schemas.microsoft.com/office/drawing/2014/main" id="{AD8E6422-8D73-5730-B90E-B64A241768EB}"/>
              </a:ext>
            </a:extLst>
          </p:cNvPr>
          <p:cNvGrpSpPr/>
          <p:nvPr/>
        </p:nvGrpSpPr>
        <p:grpSpPr>
          <a:xfrm>
            <a:off x="82509" y="1421381"/>
            <a:ext cx="365760" cy="369332"/>
            <a:chOff x="6705600" y="364497"/>
            <a:chExt cx="365760" cy="369332"/>
          </a:xfrm>
        </p:grpSpPr>
        <p:sp>
          <p:nvSpPr>
            <p:cNvPr id="19" name="Oval 18">
              <a:extLst>
                <a:ext uri="{FF2B5EF4-FFF2-40B4-BE49-F238E27FC236}">
                  <a16:creationId xmlns:a16="http://schemas.microsoft.com/office/drawing/2014/main" id="{D399F746-BC68-3897-CEE4-8238B3B3E43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80F7AF2B-9C92-2C81-83E8-24CCA25085D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1</a:t>
              </a:r>
            </a:p>
          </p:txBody>
        </p:sp>
      </p:grpSp>
      <p:grpSp>
        <p:nvGrpSpPr>
          <p:cNvPr id="22" name="Group 21">
            <a:extLst>
              <a:ext uri="{FF2B5EF4-FFF2-40B4-BE49-F238E27FC236}">
                <a16:creationId xmlns:a16="http://schemas.microsoft.com/office/drawing/2014/main" id="{6F9EB187-F0EB-C007-7CFC-69A477ECDBCB}"/>
              </a:ext>
            </a:extLst>
          </p:cNvPr>
          <p:cNvGrpSpPr/>
          <p:nvPr/>
        </p:nvGrpSpPr>
        <p:grpSpPr>
          <a:xfrm>
            <a:off x="70949" y="3076499"/>
            <a:ext cx="365760" cy="369332"/>
            <a:chOff x="6705600" y="364497"/>
            <a:chExt cx="365760" cy="369332"/>
          </a:xfrm>
        </p:grpSpPr>
        <p:sp>
          <p:nvSpPr>
            <p:cNvPr id="23" name="Oval 22">
              <a:extLst>
                <a:ext uri="{FF2B5EF4-FFF2-40B4-BE49-F238E27FC236}">
                  <a16:creationId xmlns:a16="http://schemas.microsoft.com/office/drawing/2014/main" id="{A893979B-45E2-A087-65C5-96E219676DF7}"/>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24" name="TextBox 23">
              <a:extLst>
                <a:ext uri="{FF2B5EF4-FFF2-40B4-BE49-F238E27FC236}">
                  <a16:creationId xmlns:a16="http://schemas.microsoft.com/office/drawing/2014/main" id="{EEEFFFF1-5335-A7A1-85E9-AAB9B708C3E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2</a:t>
              </a:r>
            </a:p>
          </p:txBody>
        </p:sp>
      </p:grpSp>
      <p:grpSp>
        <p:nvGrpSpPr>
          <p:cNvPr id="25" name="Group 24">
            <a:extLst>
              <a:ext uri="{FF2B5EF4-FFF2-40B4-BE49-F238E27FC236}">
                <a16:creationId xmlns:a16="http://schemas.microsoft.com/office/drawing/2014/main" id="{C2569407-63B6-9FE4-7464-4C262E69086B}"/>
              </a:ext>
            </a:extLst>
          </p:cNvPr>
          <p:cNvGrpSpPr/>
          <p:nvPr/>
        </p:nvGrpSpPr>
        <p:grpSpPr>
          <a:xfrm>
            <a:off x="70949" y="4488000"/>
            <a:ext cx="365760" cy="369332"/>
            <a:chOff x="6705600" y="364497"/>
            <a:chExt cx="365760" cy="369332"/>
          </a:xfrm>
        </p:grpSpPr>
        <p:sp>
          <p:nvSpPr>
            <p:cNvPr id="26" name="Oval 25">
              <a:extLst>
                <a:ext uri="{FF2B5EF4-FFF2-40B4-BE49-F238E27FC236}">
                  <a16:creationId xmlns:a16="http://schemas.microsoft.com/office/drawing/2014/main" id="{5540AB35-E173-23E3-18E2-76CA75AA5644}"/>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27" name="TextBox 26">
              <a:extLst>
                <a:ext uri="{FF2B5EF4-FFF2-40B4-BE49-F238E27FC236}">
                  <a16:creationId xmlns:a16="http://schemas.microsoft.com/office/drawing/2014/main" id="{B42BC198-22B5-7556-58C6-0862634A92CA}"/>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3</a:t>
              </a:r>
            </a:p>
          </p:txBody>
        </p:sp>
      </p:grpSp>
      <p:sp>
        <p:nvSpPr>
          <p:cNvPr id="28" name="TextBox 27">
            <a:extLst>
              <a:ext uri="{FF2B5EF4-FFF2-40B4-BE49-F238E27FC236}">
                <a16:creationId xmlns:a16="http://schemas.microsoft.com/office/drawing/2014/main" id="{6A46A7B5-4DD1-F915-B771-9C18D68152D9}"/>
              </a:ext>
            </a:extLst>
          </p:cNvPr>
          <p:cNvSpPr txBox="1"/>
          <p:nvPr/>
        </p:nvSpPr>
        <p:spPr>
          <a:xfrm>
            <a:off x="9011040" y="1604889"/>
            <a:ext cx="2761861" cy="1754326"/>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current load-avg across various class of machines and factors limiting it (task availability vs resource constraints)</a:t>
            </a:r>
          </a:p>
        </p:txBody>
      </p:sp>
      <p:sp>
        <p:nvSpPr>
          <p:cNvPr id="29" name="TextBox 28">
            <a:extLst>
              <a:ext uri="{FF2B5EF4-FFF2-40B4-BE49-F238E27FC236}">
                <a16:creationId xmlns:a16="http://schemas.microsoft.com/office/drawing/2014/main" id="{69CD4E4E-BAF9-1E09-93DA-B7C3A94ECB41}"/>
              </a:ext>
            </a:extLst>
          </p:cNvPr>
          <p:cNvSpPr txBox="1"/>
          <p:nvPr/>
        </p:nvSpPr>
        <p:spPr>
          <a:xfrm>
            <a:off x="6387665" y="3515711"/>
            <a:ext cx="3326524" cy="584775"/>
          </a:xfrm>
          <a:prstGeom prst="rect">
            <a:avLst/>
          </a:prstGeom>
          <a:noFill/>
        </p:spPr>
        <p:txBody>
          <a:bodyPr wrap="square" rtlCol="0">
            <a:spAutoFit/>
          </a:bodyPr>
          <a:lstStyle/>
          <a:p>
            <a:r>
              <a:rPr lang="en-US" sz="3200" dirty="0">
                <a:solidFill>
                  <a:schemeClr val="bg1">
                    <a:lumMod val="65000"/>
                  </a:schemeClr>
                </a:solidFill>
                <a:latin typeface="Arial Rounded MT Bold" panose="020F0704030504030204" pitchFamily="34" charset="0"/>
              </a:rPr>
              <a:t>deploy</a:t>
            </a:r>
          </a:p>
        </p:txBody>
      </p:sp>
      <p:sp>
        <p:nvSpPr>
          <p:cNvPr id="30" name="TextBox 29">
            <a:extLst>
              <a:ext uri="{FF2B5EF4-FFF2-40B4-BE49-F238E27FC236}">
                <a16:creationId xmlns:a16="http://schemas.microsoft.com/office/drawing/2014/main" id="{C6A6CD0A-5E9D-A0A6-0C8F-6F59741041CF}"/>
              </a:ext>
            </a:extLst>
          </p:cNvPr>
          <p:cNvSpPr txBox="1"/>
          <p:nvPr/>
        </p:nvSpPr>
        <p:spPr>
          <a:xfrm>
            <a:off x="9011039" y="3441558"/>
            <a:ext cx="2761861" cy="1754326"/>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deploy the trained model in kernel to test and measure accuracy, latency, avg. </a:t>
            </a:r>
            <a:r>
              <a:rPr lang="en-US" dirty="0" err="1">
                <a:solidFill>
                  <a:schemeClr val="bg1">
                    <a:lumMod val="65000"/>
                  </a:schemeClr>
                </a:solidFill>
                <a:latin typeface="Arial Rounded MT Bold" panose="020F0704030504030204" pitchFamily="34" charset="0"/>
              </a:rPr>
              <a:t>cpu_load</a:t>
            </a:r>
            <a:r>
              <a:rPr lang="en-US" dirty="0">
                <a:solidFill>
                  <a:schemeClr val="bg1">
                    <a:lumMod val="65000"/>
                  </a:schemeClr>
                </a:solidFill>
                <a:latin typeface="Arial Rounded MT Bold" panose="020F0704030504030204" pitchFamily="34" charset="0"/>
              </a:rPr>
              <a:t> and </a:t>
            </a:r>
            <a:r>
              <a:rPr lang="en-US" dirty="0" err="1">
                <a:solidFill>
                  <a:schemeClr val="bg1">
                    <a:lumMod val="65000"/>
                  </a:schemeClr>
                </a:solidFill>
                <a:latin typeface="Arial Rounded MT Bold" panose="020F0704030504030204" pitchFamily="34" charset="0"/>
              </a:rPr>
              <a:t>run_queue</a:t>
            </a:r>
            <a:r>
              <a:rPr lang="en-US" dirty="0">
                <a:solidFill>
                  <a:schemeClr val="bg1">
                    <a:lumMod val="65000"/>
                  </a:schemeClr>
                </a:solidFill>
                <a:latin typeface="Arial Rounded MT Bold" panose="020F0704030504030204" pitchFamily="34" charset="0"/>
              </a:rPr>
              <a:t> length</a:t>
            </a:r>
          </a:p>
        </p:txBody>
      </p:sp>
      <p:sp>
        <p:nvSpPr>
          <p:cNvPr id="31" name="TextBox 30">
            <a:extLst>
              <a:ext uri="{FF2B5EF4-FFF2-40B4-BE49-F238E27FC236}">
                <a16:creationId xmlns:a16="http://schemas.microsoft.com/office/drawing/2014/main" id="{DEB4F082-AA60-585C-BB6B-6DEDDF620960}"/>
              </a:ext>
            </a:extLst>
          </p:cNvPr>
          <p:cNvSpPr txBox="1"/>
          <p:nvPr/>
        </p:nvSpPr>
        <p:spPr>
          <a:xfrm>
            <a:off x="6387665" y="5315583"/>
            <a:ext cx="2380589" cy="584775"/>
          </a:xfrm>
          <a:prstGeom prst="rect">
            <a:avLst/>
          </a:prstGeom>
          <a:noFill/>
        </p:spPr>
        <p:txBody>
          <a:bodyPr wrap="square" rtlCol="0">
            <a:spAutoFit/>
          </a:bodyPr>
          <a:lstStyle/>
          <a:p>
            <a:r>
              <a:rPr lang="en-US" sz="3200" dirty="0">
                <a:latin typeface="Arial Rounded MT Bold" panose="020F0704030504030204" pitchFamily="34" charset="0"/>
              </a:rPr>
              <a:t>fixed-point </a:t>
            </a:r>
          </a:p>
        </p:txBody>
      </p:sp>
      <p:sp>
        <p:nvSpPr>
          <p:cNvPr id="32" name="TextBox 31">
            <a:extLst>
              <a:ext uri="{FF2B5EF4-FFF2-40B4-BE49-F238E27FC236}">
                <a16:creationId xmlns:a16="http://schemas.microsoft.com/office/drawing/2014/main" id="{AA547C6F-A733-2E1F-C3AC-CB472F85ADB3}"/>
              </a:ext>
            </a:extLst>
          </p:cNvPr>
          <p:cNvSpPr txBox="1"/>
          <p:nvPr/>
        </p:nvSpPr>
        <p:spPr>
          <a:xfrm>
            <a:off x="9011038" y="5401487"/>
            <a:ext cx="2761861" cy="923330"/>
          </a:xfrm>
          <a:prstGeom prst="rect">
            <a:avLst/>
          </a:prstGeom>
          <a:noFill/>
        </p:spPr>
        <p:txBody>
          <a:bodyPr wrap="square" rtlCol="0">
            <a:spAutoFit/>
          </a:bodyPr>
          <a:lstStyle/>
          <a:p>
            <a:r>
              <a:rPr lang="en-US" dirty="0">
                <a:latin typeface="Arial Rounded MT Bold" panose="020F0704030504030204" pitchFamily="34" charset="0"/>
              </a:rPr>
              <a:t>train model on fixed-point and deploy to measure same metrics</a:t>
            </a:r>
          </a:p>
        </p:txBody>
      </p:sp>
      <p:cxnSp>
        <p:nvCxnSpPr>
          <p:cNvPr id="34" name="Straight Connector 33">
            <a:extLst>
              <a:ext uri="{FF2B5EF4-FFF2-40B4-BE49-F238E27FC236}">
                <a16:creationId xmlns:a16="http://schemas.microsoft.com/office/drawing/2014/main" id="{CA91810B-9BE9-0207-6522-2E324A341430}"/>
              </a:ext>
            </a:extLst>
          </p:cNvPr>
          <p:cNvCxnSpPr/>
          <p:nvPr/>
        </p:nvCxnSpPr>
        <p:spPr>
          <a:xfrm flipV="1">
            <a:off x="457200" y="287872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70A7C3-8BF4-BB57-30AD-7F7627075B9A}"/>
              </a:ext>
            </a:extLst>
          </p:cNvPr>
          <p:cNvCxnSpPr/>
          <p:nvPr/>
        </p:nvCxnSpPr>
        <p:spPr>
          <a:xfrm flipV="1">
            <a:off x="436709" y="4318721"/>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F9914E8-C087-B153-F9F3-CD75D01D25B5}"/>
              </a:ext>
            </a:extLst>
          </p:cNvPr>
          <p:cNvCxnSpPr/>
          <p:nvPr/>
        </p:nvCxnSpPr>
        <p:spPr>
          <a:xfrm flipV="1">
            <a:off x="6191638" y="5395120"/>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F6064B-A777-C361-A9F9-2ED2EB0FCA36}"/>
              </a:ext>
            </a:extLst>
          </p:cNvPr>
          <p:cNvCxnSpPr/>
          <p:nvPr/>
        </p:nvCxnSpPr>
        <p:spPr>
          <a:xfrm flipV="1">
            <a:off x="6075509" y="3359215"/>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C7B214-18F7-9E56-F1F3-A19017884CC0}"/>
              </a:ext>
            </a:extLst>
          </p:cNvPr>
          <p:cNvCxnSpPr>
            <a:cxnSpLocks/>
          </p:cNvCxnSpPr>
          <p:nvPr/>
        </p:nvCxnSpPr>
        <p:spPr>
          <a:xfrm rot="5400000" flipV="1">
            <a:off x="3276600" y="4018183"/>
            <a:ext cx="5638800" cy="0"/>
          </a:xfrm>
          <a:prstGeom prst="line">
            <a:avLst/>
          </a:prstGeom>
          <a:ln>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BF1D5AB-50C3-E85D-B80C-EE8ACD563CC9}"/>
              </a:ext>
            </a:extLst>
          </p:cNvPr>
          <p:cNvGrpSpPr/>
          <p:nvPr/>
        </p:nvGrpSpPr>
        <p:grpSpPr>
          <a:xfrm>
            <a:off x="6057645" y="1486956"/>
            <a:ext cx="365760" cy="369332"/>
            <a:chOff x="6705600" y="364497"/>
            <a:chExt cx="365760" cy="369332"/>
          </a:xfrm>
        </p:grpSpPr>
        <p:sp>
          <p:nvSpPr>
            <p:cNvPr id="15" name="Oval 14">
              <a:extLst>
                <a:ext uri="{FF2B5EF4-FFF2-40B4-BE49-F238E27FC236}">
                  <a16:creationId xmlns:a16="http://schemas.microsoft.com/office/drawing/2014/main" id="{BD266050-B509-2D5D-34CB-835D2A4E562E}"/>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33" name="TextBox 32">
              <a:extLst>
                <a:ext uri="{FF2B5EF4-FFF2-40B4-BE49-F238E27FC236}">
                  <a16:creationId xmlns:a16="http://schemas.microsoft.com/office/drawing/2014/main" id="{15382658-E7F7-5D58-F667-274C281DD76D}"/>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4</a:t>
              </a:r>
            </a:p>
          </p:txBody>
        </p:sp>
      </p:grpSp>
      <p:grpSp>
        <p:nvGrpSpPr>
          <p:cNvPr id="39" name="Group 38">
            <a:extLst>
              <a:ext uri="{FF2B5EF4-FFF2-40B4-BE49-F238E27FC236}">
                <a16:creationId xmlns:a16="http://schemas.microsoft.com/office/drawing/2014/main" id="{14A381AF-AFF0-45FE-3A90-67FA86826D88}"/>
              </a:ext>
            </a:extLst>
          </p:cNvPr>
          <p:cNvGrpSpPr/>
          <p:nvPr/>
        </p:nvGrpSpPr>
        <p:grpSpPr>
          <a:xfrm>
            <a:off x="6057645" y="3453265"/>
            <a:ext cx="365760" cy="369332"/>
            <a:chOff x="6705600" y="364497"/>
            <a:chExt cx="365760" cy="369332"/>
          </a:xfrm>
        </p:grpSpPr>
        <p:sp>
          <p:nvSpPr>
            <p:cNvPr id="40" name="Oval 39">
              <a:extLst>
                <a:ext uri="{FF2B5EF4-FFF2-40B4-BE49-F238E27FC236}">
                  <a16:creationId xmlns:a16="http://schemas.microsoft.com/office/drawing/2014/main" id="{DEA02A53-6D7A-1592-A58F-BD907D2F8B15}"/>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41" name="TextBox 40">
              <a:extLst>
                <a:ext uri="{FF2B5EF4-FFF2-40B4-BE49-F238E27FC236}">
                  <a16:creationId xmlns:a16="http://schemas.microsoft.com/office/drawing/2014/main" id="{DE641817-7C83-5359-24B5-EB5BC311E293}"/>
                </a:ext>
              </a:extLst>
            </p:cNvPr>
            <p:cNvSpPr txBox="1"/>
            <p:nvPr/>
          </p:nvSpPr>
          <p:spPr>
            <a:xfrm>
              <a:off x="6730818" y="364497"/>
              <a:ext cx="194448" cy="369332"/>
            </a:xfrm>
            <a:prstGeom prst="rect">
              <a:avLst/>
            </a:prstGeom>
            <a:noFill/>
          </p:spPr>
          <p:txBody>
            <a:bodyPr wrap="square" rtlCol="0">
              <a:spAutoFit/>
            </a:bodyPr>
            <a:lstStyle/>
            <a:p>
              <a:r>
                <a:rPr lang="en-US" dirty="0">
                  <a:solidFill>
                    <a:schemeClr val="bg1">
                      <a:lumMod val="65000"/>
                    </a:schemeClr>
                  </a:solidFill>
                  <a:latin typeface="Arial Rounded MT Bold" panose="020F0704030504030204" pitchFamily="34" charset="0"/>
                </a:rPr>
                <a:t>5</a:t>
              </a:r>
            </a:p>
          </p:txBody>
        </p:sp>
      </p:grpSp>
      <p:grpSp>
        <p:nvGrpSpPr>
          <p:cNvPr id="42" name="Group 41">
            <a:extLst>
              <a:ext uri="{FF2B5EF4-FFF2-40B4-BE49-F238E27FC236}">
                <a16:creationId xmlns:a16="http://schemas.microsoft.com/office/drawing/2014/main" id="{DB8B4E8E-09D6-51BF-5A58-B92A17943D04}"/>
              </a:ext>
            </a:extLst>
          </p:cNvPr>
          <p:cNvGrpSpPr/>
          <p:nvPr/>
        </p:nvGrpSpPr>
        <p:grpSpPr>
          <a:xfrm>
            <a:off x="6055006" y="4977359"/>
            <a:ext cx="365760" cy="369332"/>
            <a:chOff x="6705600" y="364497"/>
            <a:chExt cx="365760" cy="369332"/>
          </a:xfrm>
        </p:grpSpPr>
        <p:sp>
          <p:nvSpPr>
            <p:cNvPr id="43" name="Oval 42">
              <a:extLst>
                <a:ext uri="{FF2B5EF4-FFF2-40B4-BE49-F238E27FC236}">
                  <a16:creationId xmlns:a16="http://schemas.microsoft.com/office/drawing/2014/main" id="{96A020F8-4D0F-E247-204A-152FBA288AEE}"/>
                </a:ext>
              </a:extLst>
            </p:cNvPr>
            <p:cNvSpPr/>
            <p:nvPr/>
          </p:nvSpPr>
          <p:spPr>
            <a:xfrm>
              <a:off x="6705600" y="365125"/>
              <a:ext cx="365760" cy="36576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Arial Rounded MT Bold" panose="020F0704030504030204" pitchFamily="34" charset="0"/>
              </a:endParaRPr>
            </a:p>
          </p:txBody>
        </p:sp>
        <p:sp>
          <p:nvSpPr>
            <p:cNvPr id="44" name="TextBox 43">
              <a:extLst>
                <a:ext uri="{FF2B5EF4-FFF2-40B4-BE49-F238E27FC236}">
                  <a16:creationId xmlns:a16="http://schemas.microsoft.com/office/drawing/2014/main" id="{D22A558C-6D51-0AAC-240F-71CB603E51EB}"/>
                </a:ext>
              </a:extLst>
            </p:cNvPr>
            <p:cNvSpPr txBox="1"/>
            <p:nvPr/>
          </p:nvSpPr>
          <p:spPr>
            <a:xfrm>
              <a:off x="6730818" y="364497"/>
              <a:ext cx="194448" cy="369332"/>
            </a:xfrm>
            <a:prstGeom prst="rect">
              <a:avLst/>
            </a:prstGeom>
            <a:noFill/>
          </p:spPr>
          <p:txBody>
            <a:bodyPr wrap="square" rtlCol="0">
              <a:spAutoFit/>
            </a:bodyPr>
            <a:lstStyle/>
            <a:p>
              <a:r>
                <a:rPr lang="en-US" dirty="0">
                  <a:latin typeface="Arial Rounded MT Bold" panose="020F0704030504030204" pitchFamily="34" charset="0"/>
                </a:rPr>
                <a:t>6</a:t>
              </a:r>
            </a:p>
          </p:txBody>
        </p:sp>
      </p:grpSp>
    </p:spTree>
    <p:extLst>
      <p:ext uri="{BB962C8B-B14F-4D97-AF65-F5344CB8AC3E}">
        <p14:creationId xmlns:p14="http://schemas.microsoft.com/office/powerpoint/2010/main" val="899400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lstStyle/>
          <a:p>
            <a:r>
              <a:rPr lang="en-US" b="1" dirty="0">
                <a:latin typeface="Arial Rounded MT Bold"/>
                <a:cs typeface="Calibri Light"/>
              </a:rPr>
              <a:t>Thank you, Sirs, Alexios and classmates</a:t>
            </a:r>
          </a:p>
        </p:txBody>
      </p:sp>
    </p:spTree>
    <p:extLst>
      <p:ext uri="{BB962C8B-B14F-4D97-AF65-F5344CB8AC3E}">
        <p14:creationId xmlns:p14="http://schemas.microsoft.com/office/powerpoint/2010/main" val="139628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introduction</a:t>
            </a:r>
            <a:br>
              <a:rPr lang="en-US" b="1" dirty="0">
                <a:latin typeface="Arial Rounded MT Bold"/>
                <a:cs typeface="Calibri Light"/>
              </a:rPr>
            </a:br>
            <a:r>
              <a:rPr lang="en-US" sz="3600" b="1" dirty="0">
                <a:latin typeface="Arial Rounded MT Bold"/>
                <a:cs typeface="Calibri Light"/>
              </a:rPr>
              <a:t>5 w’s? load balancing</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load balancing aims to distribute the load across the hardware (cores) so that task execution is faster</a:t>
            </a:r>
          </a:p>
          <a:p>
            <a:r>
              <a:rPr lang="en-US" dirty="0">
                <a:latin typeface="Arial"/>
                <a:cs typeface="Arial"/>
              </a:rPr>
              <a:t>execution behavior leads to unbalancing</a:t>
            </a:r>
          </a:p>
          <a:p>
            <a:pPr lvl="1"/>
            <a:r>
              <a:rPr lang="en-US" dirty="0">
                <a:latin typeface="Arial"/>
                <a:cs typeface="Arial"/>
              </a:rPr>
              <a:t>io-bound task</a:t>
            </a:r>
          </a:p>
          <a:p>
            <a:pPr lvl="1"/>
            <a:r>
              <a:rPr lang="en-US" dirty="0">
                <a:latin typeface="Arial"/>
                <a:cs typeface="Arial"/>
              </a:rPr>
              <a:t>compute-bound task</a:t>
            </a:r>
            <a:endParaRPr lang="en-US" dirty="0">
              <a:cs typeface="Calibri"/>
            </a:endParaRPr>
          </a:p>
        </p:txBody>
      </p:sp>
      <p:sp>
        <p:nvSpPr>
          <p:cNvPr id="4" name="Rectangle 3">
            <a:extLst>
              <a:ext uri="{FF2B5EF4-FFF2-40B4-BE49-F238E27FC236}">
                <a16:creationId xmlns:a16="http://schemas.microsoft.com/office/drawing/2014/main" id="{2999E9DA-28C7-6539-54F6-E3544ACEACAF}"/>
              </a:ext>
            </a:extLst>
          </p:cNvPr>
          <p:cNvSpPr/>
          <p:nvPr/>
        </p:nvSpPr>
        <p:spPr>
          <a:xfrm>
            <a:off x="7101345"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C89AD30-6698-4373-8943-FE5D751BD99E}"/>
              </a:ext>
            </a:extLst>
          </p:cNvPr>
          <p:cNvSpPr/>
          <p:nvPr/>
        </p:nvSpPr>
        <p:spPr>
          <a:xfrm>
            <a:off x="7101345"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90953D6-7B21-B265-83E8-794B25F34324}"/>
              </a:ext>
            </a:extLst>
          </p:cNvPr>
          <p:cNvSpPr/>
          <p:nvPr/>
        </p:nvSpPr>
        <p:spPr>
          <a:xfrm>
            <a:off x="10805970"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ADFAB8-25EE-A70A-4EE5-F6A98526AD2C}"/>
              </a:ext>
            </a:extLst>
          </p:cNvPr>
          <p:cNvSpPr/>
          <p:nvPr/>
        </p:nvSpPr>
        <p:spPr>
          <a:xfrm>
            <a:off x="10351818"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43D7FD-A9BF-3B21-0A58-E555D05E20E9}"/>
              </a:ext>
            </a:extLst>
          </p:cNvPr>
          <p:cNvSpPr/>
          <p:nvPr/>
        </p:nvSpPr>
        <p:spPr>
          <a:xfrm>
            <a:off x="9897666" y="13146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BC96F7-B5B5-CA8E-6EE8-55D2BCBE8599}"/>
              </a:ext>
            </a:extLst>
          </p:cNvPr>
          <p:cNvSpPr/>
          <p:nvPr/>
        </p:nvSpPr>
        <p:spPr>
          <a:xfrm>
            <a:off x="9443514"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7DBEE3-A12E-BA02-C706-42C069D0C7B0}"/>
              </a:ext>
            </a:extLst>
          </p:cNvPr>
          <p:cNvSpPr/>
          <p:nvPr/>
        </p:nvSpPr>
        <p:spPr>
          <a:xfrm>
            <a:off x="8989362" y="1310640"/>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915B2D-EA9E-8FFB-9AD1-03A3262E016F}"/>
              </a:ext>
            </a:extLst>
          </p:cNvPr>
          <p:cNvSpPr/>
          <p:nvPr/>
        </p:nvSpPr>
        <p:spPr>
          <a:xfrm>
            <a:off x="1080597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3EA76EB-6381-D84B-162B-0608FCD3E8CC}"/>
              </a:ext>
            </a:extLst>
          </p:cNvPr>
          <p:cNvSpPr/>
          <p:nvPr/>
        </p:nvSpPr>
        <p:spPr>
          <a:xfrm>
            <a:off x="10351818"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D84610E-02C9-CA40-3341-EF436D4AA14B}"/>
              </a:ext>
            </a:extLst>
          </p:cNvPr>
          <p:cNvSpPr/>
          <p:nvPr/>
        </p:nvSpPr>
        <p:spPr>
          <a:xfrm>
            <a:off x="9897666" y="19831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00B7E1-BC44-B796-7AC8-3653AFA52B4B}"/>
              </a:ext>
            </a:extLst>
          </p:cNvPr>
          <p:cNvSpPr/>
          <p:nvPr/>
        </p:nvSpPr>
        <p:spPr>
          <a:xfrm>
            <a:off x="9443514"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DBDE744-91B5-25CD-414A-D15461823AC7}"/>
              </a:ext>
            </a:extLst>
          </p:cNvPr>
          <p:cNvSpPr/>
          <p:nvPr/>
        </p:nvSpPr>
        <p:spPr>
          <a:xfrm>
            <a:off x="8989362"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2BED1D-425A-C18D-530B-21388A905128}"/>
              </a:ext>
            </a:extLst>
          </p:cNvPr>
          <p:cNvSpPr txBox="1"/>
          <p:nvPr/>
        </p:nvSpPr>
        <p:spPr>
          <a:xfrm>
            <a:off x="7081358"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7" name="TextBox 16">
            <a:extLst>
              <a:ext uri="{FF2B5EF4-FFF2-40B4-BE49-F238E27FC236}">
                <a16:creationId xmlns:a16="http://schemas.microsoft.com/office/drawing/2014/main" id="{5E2C9D9C-045F-4154-970A-EDF84C84436E}"/>
              </a:ext>
            </a:extLst>
          </p:cNvPr>
          <p:cNvSpPr txBox="1"/>
          <p:nvPr/>
        </p:nvSpPr>
        <p:spPr>
          <a:xfrm>
            <a:off x="7081358"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8" name="TextBox 17">
            <a:extLst>
              <a:ext uri="{FF2B5EF4-FFF2-40B4-BE49-F238E27FC236}">
                <a16:creationId xmlns:a16="http://schemas.microsoft.com/office/drawing/2014/main" id="{3E6B0D90-4423-DE0C-49AB-0D4DE88A9CC1}"/>
              </a:ext>
            </a:extLst>
          </p:cNvPr>
          <p:cNvSpPr txBox="1"/>
          <p:nvPr/>
        </p:nvSpPr>
        <p:spPr>
          <a:xfrm>
            <a:off x="7000254" y="892983"/>
            <a:ext cx="2999012" cy="307777"/>
          </a:xfrm>
          <a:prstGeom prst="rect">
            <a:avLst/>
          </a:prstGeom>
          <a:noFill/>
        </p:spPr>
        <p:txBody>
          <a:bodyPr wrap="square" rtlCol="0">
            <a:spAutoFit/>
          </a:bodyPr>
          <a:lstStyle/>
          <a:p>
            <a:r>
              <a:rPr lang="en-US" sz="1400" dirty="0">
                <a:latin typeface="Arial Rounded MT Bold" panose="020F0704030504030204" pitchFamily="34" charset="0"/>
              </a:rPr>
              <a:t>Ideal desired behavior</a:t>
            </a:r>
          </a:p>
        </p:txBody>
      </p:sp>
      <p:sp>
        <p:nvSpPr>
          <p:cNvPr id="36" name="Rectangle 35">
            <a:extLst>
              <a:ext uri="{FF2B5EF4-FFF2-40B4-BE49-F238E27FC236}">
                <a16:creationId xmlns:a16="http://schemas.microsoft.com/office/drawing/2014/main" id="{C7CBEF97-AFF2-DCF4-D15D-FC34B91E5156}"/>
              </a:ext>
            </a:extLst>
          </p:cNvPr>
          <p:cNvSpPr/>
          <p:nvPr/>
        </p:nvSpPr>
        <p:spPr>
          <a:xfrm>
            <a:off x="7101345" y="3069434"/>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252C142-A80E-D143-F1B4-FC6219B459BB}"/>
              </a:ext>
            </a:extLst>
          </p:cNvPr>
          <p:cNvSpPr/>
          <p:nvPr/>
        </p:nvSpPr>
        <p:spPr>
          <a:xfrm>
            <a:off x="7101345" y="3771109"/>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597C96A-DF29-BE8D-26CC-A2A469154627}"/>
              </a:ext>
            </a:extLst>
          </p:cNvPr>
          <p:cNvSpPr/>
          <p:nvPr/>
        </p:nvSpPr>
        <p:spPr>
          <a:xfrm>
            <a:off x="10805970"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6AB26DE-EC53-58C1-AF6C-0685337F5DB8}"/>
              </a:ext>
            </a:extLst>
          </p:cNvPr>
          <p:cNvSpPr/>
          <p:nvPr/>
        </p:nvSpPr>
        <p:spPr>
          <a:xfrm>
            <a:off x="10351818"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6737C248-B623-522A-CEF8-EC527C53D73E}"/>
              </a:ext>
            </a:extLst>
          </p:cNvPr>
          <p:cNvSpPr/>
          <p:nvPr/>
        </p:nvSpPr>
        <p:spPr>
          <a:xfrm>
            <a:off x="9897666" y="312423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56407768-40BC-BE6A-3846-BD5783239420}"/>
              </a:ext>
            </a:extLst>
          </p:cNvPr>
          <p:cNvSpPr/>
          <p:nvPr/>
        </p:nvSpPr>
        <p:spPr>
          <a:xfrm>
            <a:off x="10805970"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3A45643-8422-3C12-5A1B-8FB628D99D9C}"/>
              </a:ext>
            </a:extLst>
          </p:cNvPr>
          <p:cNvSpPr/>
          <p:nvPr/>
        </p:nvSpPr>
        <p:spPr>
          <a:xfrm>
            <a:off x="10351818"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12852AF-4700-E224-2566-6316FFAAB5B0}"/>
              </a:ext>
            </a:extLst>
          </p:cNvPr>
          <p:cNvSpPr/>
          <p:nvPr/>
        </p:nvSpPr>
        <p:spPr>
          <a:xfrm>
            <a:off x="9897666" y="3833403"/>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5AFFA86-CE91-FFE5-D8B4-AC161FA7B7B1}"/>
              </a:ext>
            </a:extLst>
          </p:cNvPr>
          <p:cNvSpPr/>
          <p:nvPr/>
        </p:nvSpPr>
        <p:spPr>
          <a:xfrm>
            <a:off x="9443514"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C61EBBE-2BF7-8FFD-C03E-2D91695AB0EA}"/>
              </a:ext>
            </a:extLst>
          </p:cNvPr>
          <p:cNvSpPr/>
          <p:nvPr/>
        </p:nvSpPr>
        <p:spPr>
          <a:xfrm>
            <a:off x="8989362"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50FE16D-1575-94A8-78F9-78A4C84BEEFA}"/>
              </a:ext>
            </a:extLst>
          </p:cNvPr>
          <p:cNvSpPr txBox="1"/>
          <p:nvPr/>
        </p:nvSpPr>
        <p:spPr>
          <a:xfrm>
            <a:off x="7081358" y="3208527"/>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49" name="TextBox 48">
            <a:extLst>
              <a:ext uri="{FF2B5EF4-FFF2-40B4-BE49-F238E27FC236}">
                <a16:creationId xmlns:a16="http://schemas.microsoft.com/office/drawing/2014/main" id="{8E1F6FFE-30BF-FD86-0E5A-D9B59CF52D73}"/>
              </a:ext>
            </a:extLst>
          </p:cNvPr>
          <p:cNvSpPr txBox="1"/>
          <p:nvPr/>
        </p:nvSpPr>
        <p:spPr>
          <a:xfrm>
            <a:off x="7081358" y="3874603"/>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50" name="TextBox 49">
            <a:extLst>
              <a:ext uri="{FF2B5EF4-FFF2-40B4-BE49-F238E27FC236}">
                <a16:creationId xmlns:a16="http://schemas.microsoft.com/office/drawing/2014/main" id="{086872E9-7639-EEA5-6B96-77256C6E4603}"/>
              </a:ext>
            </a:extLst>
          </p:cNvPr>
          <p:cNvSpPr txBox="1"/>
          <p:nvPr/>
        </p:nvSpPr>
        <p:spPr>
          <a:xfrm>
            <a:off x="7000254" y="2743217"/>
            <a:ext cx="2999012" cy="307777"/>
          </a:xfrm>
          <a:prstGeom prst="rect">
            <a:avLst/>
          </a:prstGeom>
          <a:noFill/>
        </p:spPr>
        <p:txBody>
          <a:bodyPr wrap="square" rtlCol="0">
            <a:spAutoFit/>
          </a:bodyPr>
          <a:lstStyle/>
          <a:p>
            <a:r>
              <a:rPr lang="en-US" sz="1400" dirty="0">
                <a:latin typeface="Arial Rounded MT Bold" panose="020F0704030504030204" pitchFamily="34" charset="0"/>
              </a:rPr>
              <a:t>At time t </a:t>
            </a:r>
            <a:r>
              <a:rPr lang="en-US" sz="1400" dirty="0" err="1">
                <a:latin typeface="Arial Rounded MT Bold" panose="020F0704030504030204" pitchFamily="34" charset="0"/>
              </a:rPr>
              <a:t>ms</a:t>
            </a:r>
            <a:endParaRPr lang="en-US" sz="1400" dirty="0">
              <a:latin typeface="Arial Rounded MT Bold" panose="020F0704030504030204" pitchFamily="34" charset="0"/>
            </a:endParaRPr>
          </a:p>
        </p:txBody>
      </p:sp>
      <p:sp>
        <p:nvSpPr>
          <p:cNvPr id="66" name="Rectangle: Rounded Corners 65">
            <a:extLst>
              <a:ext uri="{FF2B5EF4-FFF2-40B4-BE49-F238E27FC236}">
                <a16:creationId xmlns:a16="http://schemas.microsoft.com/office/drawing/2014/main" id="{CE098A23-1AC5-F95D-C27F-6F56BF139DBC}"/>
              </a:ext>
            </a:extLst>
          </p:cNvPr>
          <p:cNvSpPr/>
          <p:nvPr/>
        </p:nvSpPr>
        <p:spPr>
          <a:xfrm>
            <a:off x="8541457"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B9CA8FF-5BDE-24AB-D6C2-633F7853B120}"/>
              </a:ext>
            </a:extLst>
          </p:cNvPr>
          <p:cNvSpPr/>
          <p:nvPr/>
        </p:nvSpPr>
        <p:spPr>
          <a:xfrm>
            <a:off x="8120669"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980AF13-76DB-5505-9F2C-F0342118FEF3}"/>
              </a:ext>
            </a:extLst>
          </p:cNvPr>
          <p:cNvGrpSpPr/>
          <p:nvPr/>
        </p:nvGrpSpPr>
        <p:grpSpPr>
          <a:xfrm>
            <a:off x="8274098" y="3145634"/>
            <a:ext cx="1117600" cy="633886"/>
            <a:chOff x="7660640" y="3145634"/>
            <a:chExt cx="1117600" cy="633886"/>
          </a:xfrm>
        </p:grpSpPr>
        <p:sp>
          <p:nvSpPr>
            <p:cNvPr id="21" name="Freeform: Shape 20">
              <a:extLst>
                <a:ext uri="{FF2B5EF4-FFF2-40B4-BE49-F238E27FC236}">
                  <a16:creationId xmlns:a16="http://schemas.microsoft.com/office/drawing/2014/main" id="{B461A564-0D41-F5C4-B48B-D70ED7EC6BD2}"/>
                </a:ext>
              </a:extLst>
            </p:cNvPr>
            <p:cNvSpPr/>
            <p:nvPr/>
          </p:nvSpPr>
          <p:spPr>
            <a:xfrm>
              <a:off x="7660640" y="3235960"/>
              <a:ext cx="1112520" cy="543560"/>
            </a:xfrm>
            <a:custGeom>
              <a:avLst/>
              <a:gdLst>
                <a:gd name="connsiteX0" fmla="*/ 0 w 1112520"/>
                <a:gd name="connsiteY0" fmla="*/ 543560 h 543560"/>
                <a:gd name="connsiteX1" fmla="*/ 345440 w 1112520"/>
                <a:gd name="connsiteY1" fmla="*/ 127000 h 543560"/>
                <a:gd name="connsiteX2" fmla="*/ 1112520 w 1112520"/>
                <a:gd name="connsiteY2" fmla="*/ 0 h 543560"/>
              </a:gdLst>
              <a:ahLst/>
              <a:cxnLst>
                <a:cxn ang="0">
                  <a:pos x="connsiteX0" y="connsiteY0"/>
                </a:cxn>
                <a:cxn ang="0">
                  <a:pos x="connsiteX1" y="connsiteY1"/>
                </a:cxn>
                <a:cxn ang="0">
                  <a:pos x="connsiteX2" y="connsiteY2"/>
                </a:cxn>
              </a:cxnLst>
              <a:rect l="l" t="t" r="r" b="b"/>
              <a:pathLst>
                <a:path w="1112520" h="543560">
                  <a:moveTo>
                    <a:pt x="0" y="543560"/>
                  </a:moveTo>
                  <a:cubicBezTo>
                    <a:pt x="80010" y="380576"/>
                    <a:pt x="160020" y="217593"/>
                    <a:pt x="345440" y="127000"/>
                  </a:cubicBezTo>
                  <a:cubicBezTo>
                    <a:pt x="530860" y="36407"/>
                    <a:pt x="821690" y="18203"/>
                    <a:pt x="1112520"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018B392-09DA-4526-3EE8-D31F3C212823}"/>
                </a:ext>
              </a:extLst>
            </p:cNvPr>
            <p:cNvCxnSpPr/>
            <p:nvPr/>
          </p:nvCxnSpPr>
          <p:spPr>
            <a:xfrm>
              <a:off x="8671560" y="3145634"/>
              <a:ext cx="106680" cy="8829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CEA198-C9A0-3D82-871E-C0C684953C34}"/>
                </a:ext>
              </a:extLst>
            </p:cNvPr>
            <p:cNvCxnSpPr>
              <a:cxnSpLocks/>
            </p:cNvCxnSpPr>
            <p:nvPr/>
          </p:nvCxnSpPr>
          <p:spPr>
            <a:xfrm flipH="1">
              <a:off x="8675655" y="3217141"/>
              <a:ext cx="102585" cy="11064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93531F4E-D583-673D-ED54-8C73F28DFBAF}"/>
              </a:ext>
            </a:extLst>
          </p:cNvPr>
          <p:cNvGrpSpPr/>
          <p:nvPr/>
        </p:nvGrpSpPr>
        <p:grpSpPr>
          <a:xfrm>
            <a:off x="8751618" y="3243531"/>
            <a:ext cx="928655" cy="551229"/>
            <a:chOff x="8138160" y="3243531"/>
            <a:chExt cx="928655" cy="551229"/>
          </a:xfrm>
        </p:grpSpPr>
        <p:sp>
          <p:nvSpPr>
            <p:cNvPr id="20" name="Freeform: Shape 19">
              <a:extLst>
                <a:ext uri="{FF2B5EF4-FFF2-40B4-BE49-F238E27FC236}">
                  <a16:creationId xmlns:a16="http://schemas.microsoft.com/office/drawing/2014/main" id="{78C777A3-12D0-3FD0-8F0E-52F74B0D8BC8}"/>
                </a:ext>
              </a:extLst>
            </p:cNvPr>
            <p:cNvSpPr/>
            <p:nvPr/>
          </p:nvSpPr>
          <p:spPr>
            <a:xfrm>
              <a:off x="8138160" y="3322320"/>
              <a:ext cx="924560" cy="472440"/>
            </a:xfrm>
            <a:custGeom>
              <a:avLst/>
              <a:gdLst>
                <a:gd name="connsiteX0" fmla="*/ 0 w 924560"/>
                <a:gd name="connsiteY0" fmla="*/ 472440 h 472440"/>
                <a:gd name="connsiteX1" fmla="*/ 426720 w 924560"/>
                <a:gd name="connsiteY1" fmla="*/ 106680 h 472440"/>
                <a:gd name="connsiteX2" fmla="*/ 924560 w 924560"/>
                <a:gd name="connsiteY2" fmla="*/ 0 h 472440"/>
              </a:gdLst>
              <a:ahLst/>
              <a:cxnLst>
                <a:cxn ang="0">
                  <a:pos x="connsiteX0" y="connsiteY0"/>
                </a:cxn>
                <a:cxn ang="0">
                  <a:pos x="connsiteX1" y="connsiteY1"/>
                </a:cxn>
                <a:cxn ang="0">
                  <a:pos x="connsiteX2" y="connsiteY2"/>
                </a:cxn>
              </a:cxnLst>
              <a:rect l="l" t="t" r="r" b="b"/>
              <a:pathLst>
                <a:path w="924560" h="472440">
                  <a:moveTo>
                    <a:pt x="0" y="472440"/>
                  </a:moveTo>
                  <a:cubicBezTo>
                    <a:pt x="136313" y="328930"/>
                    <a:pt x="272627" y="185420"/>
                    <a:pt x="426720" y="106680"/>
                  </a:cubicBezTo>
                  <a:cubicBezTo>
                    <a:pt x="580813" y="27940"/>
                    <a:pt x="752686" y="13970"/>
                    <a:pt x="924560"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3C5B8A1C-FCF1-F7EC-C3CD-ED5154A8C8A2}"/>
                </a:ext>
              </a:extLst>
            </p:cNvPr>
            <p:cNvCxnSpPr/>
            <p:nvPr/>
          </p:nvCxnSpPr>
          <p:spPr>
            <a:xfrm>
              <a:off x="8960135" y="3243531"/>
              <a:ext cx="106680" cy="8829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A4397A6-65EC-0A0F-0B17-023D2A38B91C}"/>
                </a:ext>
              </a:extLst>
            </p:cNvPr>
            <p:cNvCxnSpPr>
              <a:cxnSpLocks/>
            </p:cNvCxnSpPr>
            <p:nvPr/>
          </p:nvCxnSpPr>
          <p:spPr>
            <a:xfrm flipH="1">
              <a:off x="8964230" y="3315038"/>
              <a:ext cx="102585" cy="11064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425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a:bodyPr>
          <a:lstStyle/>
          <a:p>
            <a:r>
              <a:rPr lang="en-US" b="1" dirty="0">
                <a:latin typeface="Arial Rounded MT Bold"/>
                <a:cs typeface="Calibri Light"/>
              </a:rPr>
              <a:t>5 w’s? load balancing</a:t>
            </a:r>
            <a:endParaRPr lang="en-US"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load balancing aims to distribute the load across the hardware (cores) so that task execution is faster</a:t>
            </a:r>
          </a:p>
          <a:p>
            <a:r>
              <a:rPr lang="en-US" dirty="0">
                <a:latin typeface="Arial"/>
                <a:cs typeface="Arial"/>
              </a:rPr>
              <a:t>execution behavior leads to unbalancing</a:t>
            </a:r>
          </a:p>
          <a:p>
            <a:pPr lvl="1"/>
            <a:r>
              <a:rPr lang="en-US" dirty="0">
                <a:latin typeface="Arial"/>
                <a:cs typeface="Arial"/>
              </a:rPr>
              <a:t>io-bound task</a:t>
            </a:r>
          </a:p>
          <a:p>
            <a:pPr lvl="1"/>
            <a:r>
              <a:rPr lang="en-US" dirty="0">
                <a:latin typeface="Arial"/>
                <a:cs typeface="Arial"/>
              </a:rPr>
              <a:t>compute-bound task</a:t>
            </a:r>
          </a:p>
          <a:p>
            <a:r>
              <a:rPr lang="en-US" dirty="0">
                <a:latin typeface="Arial"/>
                <a:cs typeface="Arial"/>
              </a:rPr>
              <a:t>need for re-balancing</a:t>
            </a:r>
            <a:endParaRPr lang="en-US" dirty="0">
              <a:cs typeface="Calibri"/>
            </a:endParaRPr>
          </a:p>
        </p:txBody>
      </p:sp>
      <p:sp>
        <p:nvSpPr>
          <p:cNvPr id="4" name="Rectangle 3">
            <a:extLst>
              <a:ext uri="{FF2B5EF4-FFF2-40B4-BE49-F238E27FC236}">
                <a16:creationId xmlns:a16="http://schemas.microsoft.com/office/drawing/2014/main" id="{2999E9DA-28C7-6539-54F6-E3544ACEACAF}"/>
              </a:ext>
            </a:extLst>
          </p:cNvPr>
          <p:cNvSpPr/>
          <p:nvPr/>
        </p:nvSpPr>
        <p:spPr>
          <a:xfrm>
            <a:off x="7251815"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C89AD30-6698-4373-8943-FE5D751BD99E}"/>
              </a:ext>
            </a:extLst>
          </p:cNvPr>
          <p:cNvSpPr/>
          <p:nvPr/>
        </p:nvSpPr>
        <p:spPr>
          <a:xfrm>
            <a:off x="7251815"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90953D6-7B21-B265-83E8-794B25F34324}"/>
              </a:ext>
            </a:extLst>
          </p:cNvPr>
          <p:cNvSpPr/>
          <p:nvPr/>
        </p:nvSpPr>
        <p:spPr>
          <a:xfrm>
            <a:off x="10956440"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ADFAB8-25EE-A70A-4EE5-F6A98526AD2C}"/>
              </a:ext>
            </a:extLst>
          </p:cNvPr>
          <p:cNvSpPr/>
          <p:nvPr/>
        </p:nvSpPr>
        <p:spPr>
          <a:xfrm>
            <a:off x="10502288"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43D7FD-A9BF-3B21-0A58-E555D05E20E9}"/>
              </a:ext>
            </a:extLst>
          </p:cNvPr>
          <p:cNvSpPr/>
          <p:nvPr/>
        </p:nvSpPr>
        <p:spPr>
          <a:xfrm>
            <a:off x="10048136" y="13146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BC96F7-B5B5-CA8E-6EE8-55D2BCBE8599}"/>
              </a:ext>
            </a:extLst>
          </p:cNvPr>
          <p:cNvSpPr/>
          <p:nvPr/>
        </p:nvSpPr>
        <p:spPr>
          <a:xfrm>
            <a:off x="9593984" y="131064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7DBEE3-A12E-BA02-C706-42C069D0C7B0}"/>
              </a:ext>
            </a:extLst>
          </p:cNvPr>
          <p:cNvSpPr/>
          <p:nvPr/>
        </p:nvSpPr>
        <p:spPr>
          <a:xfrm>
            <a:off x="9139832" y="1310640"/>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915B2D-EA9E-8FFB-9AD1-03A3262E016F}"/>
              </a:ext>
            </a:extLst>
          </p:cNvPr>
          <p:cNvSpPr/>
          <p:nvPr/>
        </p:nvSpPr>
        <p:spPr>
          <a:xfrm>
            <a:off x="1095644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3EA76EB-6381-D84B-162B-0608FCD3E8CC}"/>
              </a:ext>
            </a:extLst>
          </p:cNvPr>
          <p:cNvSpPr/>
          <p:nvPr/>
        </p:nvSpPr>
        <p:spPr>
          <a:xfrm>
            <a:off x="10502288"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D84610E-02C9-CA40-3341-EF436D4AA14B}"/>
              </a:ext>
            </a:extLst>
          </p:cNvPr>
          <p:cNvSpPr/>
          <p:nvPr/>
        </p:nvSpPr>
        <p:spPr>
          <a:xfrm>
            <a:off x="10048136" y="19831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00B7E1-BC44-B796-7AC8-3653AFA52B4B}"/>
              </a:ext>
            </a:extLst>
          </p:cNvPr>
          <p:cNvSpPr/>
          <p:nvPr/>
        </p:nvSpPr>
        <p:spPr>
          <a:xfrm>
            <a:off x="9593984"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DBDE744-91B5-25CD-414A-D15461823AC7}"/>
              </a:ext>
            </a:extLst>
          </p:cNvPr>
          <p:cNvSpPr/>
          <p:nvPr/>
        </p:nvSpPr>
        <p:spPr>
          <a:xfrm>
            <a:off x="9139832"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2BED1D-425A-C18D-530B-21388A905128}"/>
              </a:ext>
            </a:extLst>
          </p:cNvPr>
          <p:cNvSpPr txBox="1"/>
          <p:nvPr/>
        </p:nvSpPr>
        <p:spPr>
          <a:xfrm>
            <a:off x="7231828"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7" name="TextBox 16">
            <a:extLst>
              <a:ext uri="{FF2B5EF4-FFF2-40B4-BE49-F238E27FC236}">
                <a16:creationId xmlns:a16="http://schemas.microsoft.com/office/drawing/2014/main" id="{5E2C9D9C-045F-4154-970A-EDF84C84436E}"/>
              </a:ext>
            </a:extLst>
          </p:cNvPr>
          <p:cNvSpPr txBox="1"/>
          <p:nvPr/>
        </p:nvSpPr>
        <p:spPr>
          <a:xfrm>
            <a:off x="7231828"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8" name="TextBox 17">
            <a:extLst>
              <a:ext uri="{FF2B5EF4-FFF2-40B4-BE49-F238E27FC236}">
                <a16:creationId xmlns:a16="http://schemas.microsoft.com/office/drawing/2014/main" id="{3E6B0D90-4423-DE0C-49AB-0D4DE88A9CC1}"/>
              </a:ext>
            </a:extLst>
          </p:cNvPr>
          <p:cNvSpPr txBox="1"/>
          <p:nvPr/>
        </p:nvSpPr>
        <p:spPr>
          <a:xfrm>
            <a:off x="7150724" y="892983"/>
            <a:ext cx="2999012" cy="307777"/>
          </a:xfrm>
          <a:prstGeom prst="rect">
            <a:avLst/>
          </a:prstGeom>
          <a:noFill/>
        </p:spPr>
        <p:txBody>
          <a:bodyPr wrap="square" rtlCol="0">
            <a:spAutoFit/>
          </a:bodyPr>
          <a:lstStyle/>
          <a:p>
            <a:r>
              <a:rPr lang="en-US" sz="1400" dirty="0">
                <a:latin typeface="Arial Rounded MT Bold" panose="020F0704030504030204" pitchFamily="34" charset="0"/>
              </a:rPr>
              <a:t>Ideal desired behavior</a:t>
            </a:r>
          </a:p>
        </p:txBody>
      </p:sp>
      <p:sp>
        <p:nvSpPr>
          <p:cNvPr id="36" name="Rectangle 35">
            <a:extLst>
              <a:ext uri="{FF2B5EF4-FFF2-40B4-BE49-F238E27FC236}">
                <a16:creationId xmlns:a16="http://schemas.microsoft.com/office/drawing/2014/main" id="{C7CBEF97-AFF2-DCF4-D15D-FC34B91E5156}"/>
              </a:ext>
            </a:extLst>
          </p:cNvPr>
          <p:cNvSpPr/>
          <p:nvPr/>
        </p:nvSpPr>
        <p:spPr>
          <a:xfrm>
            <a:off x="7251815" y="3069434"/>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252C142-A80E-D143-F1B4-FC6219B459BB}"/>
              </a:ext>
            </a:extLst>
          </p:cNvPr>
          <p:cNvSpPr/>
          <p:nvPr/>
        </p:nvSpPr>
        <p:spPr>
          <a:xfrm>
            <a:off x="7251815" y="3771109"/>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597C96A-DF29-BE8D-26CC-A2A469154627}"/>
              </a:ext>
            </a:extLst>
          </p:cNvPr>
          <p:cNvSpPr/>
          <p:nvPr/>
        </p:nvSpPr>
        <p:spPr>
          <a:xfrm>
            <a:off x="10956440"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6AB26DE-EC53-58C1-AF6C-0685337F5DB8}"/>
              </a:ext>
            </a:extLst>
          </p:cNvPr>
          <p:cNvSpPr/>
          <p:nvPr/>
        </p:nvSpPr>
        <p:spPr>
          <a:xfrm>
            <a:off x="10502288" y="312023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6737C248-B623-522A-CEF8-EC527C53D73E}"/>
              </a:ext>
            </a:extLst>
          </p:cNvPr>
          <p:cNvSpPr/>
          <p:nvPr/>
        </p:nvSpPr>
        <p:spPr>
          <a:xfrm>
            <a:off x="10048136" y="312423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56407768-40BC-BE6A-3846-BD5783239420}"/>
              </a:ext>
            </a:extLst>
          </p:cNvPr>
          <p:cNvSpPr/>
          <p:nvPr/>
        </p:nvSpPr>
        <p:spPr>
          <a:xfrm>
            <a:off x="10956440"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3A45643-8422-3C12-5A1B-8FB628D99D9C}"/>
              </a:ext>
            </a:extLst>
          </p:cNvPr>
          <p:cNvSpPr/>
          <p:nvPr/>
        </p:nvSpPr>
        <p:spPr>
          <a:xfrm>
            <a:off x="10502288"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A12852AF-4700-E224-2566-6316FFAAB5B0}"/>
              </a:ext>
            </a:extLst>
          </p:cNvPr>
          <p:cNvSpPr/>
          <p:nvPr/>
        </p:nvSpPr>
        <p:spPr>
          <a:xfrm>
            <a:off x="10048136" y="3833403"/>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55AFFA86-CE91-FFE5-D8B4-AC161FA7B7B1}"/>
              </a:ext>
            </a:extLst>
          </p:cNvPr>
          <p:cNvSpPr/>
          <p:nvPr/>
        </p:nvSpPr>
        <p:spPr>
          <a:xfrm>
            <a:off x="9593984"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C61EBBE-2BF7-8FFD-C03E-2D91695AB0EA}"/>
              </a:ext>
            </a:extLst>
          </p:cNvPr>
          <p:cNvSpPr/>
          <p:nvPr/>
        </p:nvSpPr>
        <p:spPr>
          <a:xfrm>
            <a:off x="9139832" y="382940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50FE16D-1575-94A8-78F9-78A4C84BEEFA}"/>
              </a:ext>
            </a:extLst>
          </p:cNvPr>
          <p:cNvSpPr txBox="1"/>
          <p:nvPr/>
        </p:nvSpPr>
        <p:spPr>
          <a:xfrm>
            <a:off x="7231828" y="3208527"/>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49" name="TextBox 48">
            <a:extLst>
              <a:ext uri="{FF2B5EF4-FFF2-40B4-BE49-F238E27FC236}">
                <a16:creationId xmlns:a16="http://schemas.microsoft.com/office/drawing/2014/main" id="{8E1F6FFE-30BF-FD86-0E5A-D9B59CF52D73}"/>
              </a:ext>
            </a:extLst>
          </p:cNvPr>
          <p:cNvSpPr txBox="1"/>
          <p:nvPr/>
        </p:nvSpPr>
        <p:spPr>
          <a:xfrm>
            <a:off x="7231828" y="3874603"/>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50" name="TextBox 49">
            <a:extLst>
              <a:ext uri="{FF2B5EF4-FFF2-40B4-BE49-F238E27FC236}">
                <a16:creationId xmlns:a16="http://schemas.microsoft.com/office/drawing/2014/main" id="{086872E9-7639-EEA5-6B96-77256C6E4603}"/>
              </a:ext>
            </a:extLst>
          </p:cNvPr>
          <p:cNvSpPr txBox="1"/>
          <p:nvPr/>
        </p:nvSpPr>
        <p:spPr>
          <a:xfrm>
            <a:off x="7150724" y="2743217"/>
            <a:ext cx="2999012" cy="307777"/>
          </a:xfrm>
          <a:prstGeom prst="rect">
            <a:avLst/>
          </a:prstGeom>
          <a:noFill/>
        </p:spPr>
        <p:txBody>
          <a:bodyPr wrap="square" rtlCol="0">
            <a:spAutoFit/>
          </a:bodyPr>
          <a:lstStyle/>
          <a:p>
            <a:r>
              <a:rPr lang="en-US" sz="1400" dirty="0">
                <a:latin typeface="Arial Rounded MT Bold" panose="020F0704030504030204" pitchFamily="34" charset="0"/>
              </a:rPr>
              <a:t>At time t </a:t>
            </a:r>
            <a:r>
              <a:rPr lang="en-US" sz="1400" dirty="0" err="1">
                <a:latin typeface="Arial Rounded MT Bold" panose="020F0704030504030204" pitchFamily="34" charset="0"/>
              </a:rPr>
              <a:t>ms</a:t>
            </a:r>
            <a:endParaRPr lang="en-US" sz="1400" dirty="0">
              <a:latin typeface="Arial Rounded MT Bold" panose="020F0704030504030204" pitchFamily="34" charset="0"/>
            </a:endParaRPr>
          </a:p>
        </p:txBody>
      </p:sp>
      <p:sp>
        <p:nvSpPr>
          <p:cNvPr id="52" name="Rectangle 51">
            <a:extLst>
              <a:ext uri="{FF2B5EF4-FFF2-40B4-BE49-F238E27FC236}">
                <a16:creationId xmlns:a16="http://schemas.microsoft.com/office/drawing/2014/main" id="{C6620C09-D9B9-0D3F-18FD-9F09DEC6D758}"/>
              </a:ext>
            </a:extLst>
          </p:cNvPr>
          <p:cNvSpPr/>
          <p:nvPr/>
        </p:nvSpPr>
        <p:spPr>
          <a:xfrm>
            <a:off x="7251815" y="4936196"/>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EE811E5-4C4B-5D1D-8806-061B1932A584}"/>
              </a:ext>
            </a:extLst>
          </p:cNvPr>
          <p:cNvSpPr/>
          <p:nvPr/>
        </p:nvSpPr>
        <p:spPr>
          <a:xfrm>
            <a:off x="7251815" y="5637871"/>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4C4A7A32-F1EF-4F54-7923-73F66BFE5F84}"/>
              </a:ext>
            </a:extLst>
          </p:cNvPr>
          <p:cNvSpPr/>
          <p:nvPr/>
        </p:nvSpPr>
        <p:spPr>
          <a:xfrm>
            <a:off x="10956440" y="4992076"/>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82A919AE-4701-B3E4-E485-6CB8E1990DD6}"/>
              </a:ext>
            </a:extLst>
          </p:cNvPr>
          <p:cNvSpPr/>
          <p:nvPr/>
        </p:nvSpPr>
        <p:spPr>
          <a:xfrm>
            <a:off x="10502288" y="4992076"/>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9516493-7A17-18DA-D975-D96E6A2CE4E7}"/>
              </a:ext>
            </a:extLst>
          </p:cNvPr>
          <p:cNvSpPr/>
          <p:nvPr/>
        </p:nvSpPr>
        <p:spPr>
          <a:xfrm>
            <a:off x="10048136" y="4996077"/>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15E56762-2883-2E8C-7A7C-7FA20540404D}"/>
              </a:ext>
            </a:extLst>
          </p:cNvPr>
          <p:cNvSpPr/>
          <p:nvPr/>
        </p:nvSpPr>
        <p:spPr>
          <a:xfrm>
            <a:off x="9582807" y="5002235"/>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A061DA7F-A8AF-496B-BDBC-091BEADAA778}"/>
              </a:ext>
            </a:extLst>
          </p:cNvPr>
          <p:cNvSpPr/>
          <p:nvPr/>
        </p:nvSpPr>
        <p:spPr>
          <a:xfrm>
            <a:off x="10956440" y="569616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CCD23677-8331-AFFB-D6A6-8BB5D01D9BB8}"/>
              </a:ext>
            </a:extLst>
          </p:cNvPr>
          <p:cNvSpPr/>
          <p:nvPr/>
        </p:nvSpPr>
        <p:spPr>
          <a:xfrm>
            <a:off x="10502288" y="569616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5742F51F-E9AB-F6A0-0B61-4ED585301542}"/>
              </a:ext>
            </a:extLst>
          </p:cNvPr>
          <p:cNvSpPr/>
          <p:nvPr/>
        </p:nvSpPr>
        <p:spPr>
          <a:xfrm>
            <a:off x="10048136" y="570016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5C9745F1-4FE9-55F4-B090-E22367043A52}"/>
              </a:ext>
            </a:extLst>
          </p:cNvPr>
          <p:cNvSpPr/>
          <p:nvPr/>
        </p:nvSpPr>
        <p:spPr>
          <a:xfrm>
            <a:off x="9593984" y="569616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34101FA-3645-9261-875E-E70A763866B0}"/>
              </a:ext>
            </a:extLst>
          </p:cNvPr>
          <p:cNvSpPr txBox="1"/>
          <p:nvPr/>
        </p:nvSpPr>
        <p:spPr>
          <a:xfrm>
            <a:off x="7231828" y="5075289"/>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64" name="TextBox 63">
            <a:extLst>
              <a:ext uri="{FF2B5EF4-FFF2-40B4-BE49-F238E27FC236}">
                <a16:creationId xmlns:a16="http://schemas.microsoft.com/office/drawing/2014/main" id="{2711336A-8E9C-F5A5-877E-7C5E201C2839}"/>
              </a:ext>
            </a:extLst>
          </p:cNvPr>
          <p:cNvSpPr txBox="1"/>
          <p:nvPr/>
        </p:nvSpPr>
        <p:spPr>
          <a:xfrm>
            <a:off x="7231828" y="5741365"/>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65" name="TextBox 64">
            <a:extLst>
              <a:ext uri="{FF2B5EF4-FFF2-40B4-BE49-F238E27FC236}">
                <a16:creationId xmlns:a16="http://schemas.microsoft.com/office/drawing/2014/main" id="{7096D8A5-5C5C-4D0C-D5CE-7E66CEC692CF}"/>
              </a:ext>
            </a:extLst>
          </p:cNvPr>
          <p:cNvSpPr txBox="1"/>
          <p:nvPr/>
        </p:nvSpPr>
        <p:spPr>
          <a:xfrm>
            <a:off x="7150724" y="4609979"/>
            <a:ext cx="2999012" cy="307777"/>
          </a:xfrm>
          <a:prstGeom prst="rect">
            <a:avLst/>
          </a:prstGeom>
          <a:noFill/>
        </p:spPr>
        <p:txBody>
          <a:bodyPr wrap="square" rtlCol="0">
            <a:spAutoFit/>
          </a:bodyPr>
          <a:lstStyle/>
          <a:p>
            <a:r>
              <a:rPr lang="en-US" sz="1400" dirty="0">
                <a:latin typeface="Arial Rounded MT Bold" panose="020F0704030504030204" pitchFamily="34" charset="0"/>
              </a:rPr>
              <a:t>At time t </a:t>
            </a:r>
            <a:r>
              <a:rPr lang="en-US" sz="1400" dirty="0" err="1">
                <a:latin typeface="Arial Rounded MT Bold" panose="020F0704030504030204" pitchFamily="34" charset="0"/>
              </a:rPr>
              <a:t>ms</a:t>
            </a:r>
            <a:endParaRPr lang="en-US" sz="1400" dirty="0">
              <a:latin typeface="Arial Rounded MT Bold" panose="020F0704030504030204" pitchFamily="34" charset="0"/>
            </a:endParaRPr>
          </a:p>
        </p:txBody>
      </p:sp>
      <p:sp>
        <p:nvSpPr>
          <p:cNvPr id="66" name="Rectangle: Rounded Corners 65">
            <a:extLst>
              <a:ext uri="{FF2B5EF4-FFF2-40B4-BE49-F238E27FC236}">
                <a16:creationId xmlns:a16="http://schemas.microsoft.com/office/drawing/2014/main" id="{CE098A23-1AC5-F95D-C27F-6F56BF139DBC}"/>
              </a:ext>
            </a:extLst>
          </p:cNvPr>
          <p:cNvSpPr/>
          <p:nvPr/>
        </p:nvSpPr>
        <p:spPr>
          <a:xfrm>
            <a:off x="8691927"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4B9CA8FF-5BDE-24AB-D6C2-633F7853B120}"/>
              </a:ext>
            </a:extLst>
          </p:cNvPr>
          <p:cNvSpPr/>
          <p:nvPr/>
        </p:nvSpPr>
        <p:spPr>
          <a:xfrm>
            <a:off x="8271139" y="382373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90742F7A-6438-480D-EB88-1E45EC2C8A7D}"/>
              </a:ext>
            </a:extLst>
          </p:cNvPr>
          <p:cNvSpPr/>
          <p:nvPr/>
        </p:nvSpPr>
        <p:spPr>
          <a:xfrm>
            <a:off x="9134782" y="5002235"/>
            <a:ext cx="345471" cy="40308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AC900601-3B05-1852-C953-4613C898F27B}"/>
              </a:ext>
            </a:extLst>
          </p:cNvPr>
          <p:cNvSpPr/>
          <p:nvPr/>
        </p:nvSpPr>
        <p:spPr>
          <a:xfrm>
            <a:off x="9145959" y="5696164"/>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E5A9D87-EDC1-A22F-8386-29B29337734D}"/>
              </a:ext>
            </a:extLst>
          </p:cNvPr>
          <p:cNvGrpSpPr/>
          <p:nvPr/>
        </p:nvGrpSpPr>
        <p:grpSpPr>
          <a:xfrm>
            <a:off x="8424568" y="3145634"/>
            <a:ext cx="1117600" cy="633886"/>
            <a:chOff x="7660640" y="3145634"/>
            <a:chExt cx="1117600" cy="633886"/>
          </a:xfrm>
        </p:grpSpPr>
        <p:sp>
          <p:nvSpPr>
            <p:cNvPr id="20" name="Freeform: Shape 19">
              <a:extLst>
                <a:ext uri="{FF2B5EF4-FFF2-40B4-BE49-F238E27FC236}">
                  <a16:creationId xmlns:a16="http://schemas.microsoft.com/office/drawing/2014/main" id="{9E1B3AE3-6765-8F37-AEE3-DAAEF9716E51}"/>
                </a:ext>
              </a:extLst>
            </p:cNvPr>
            <p:cNvSpPr/>
            <p:nvPr/>
          </p:nvSpPr>
          <p:spPr>
            <a:xfrm>
              <a:off x="7660640" y="3235960"/>
              <a:ext cx="1112520" cy="543560"/>
            </a:xfrm>
            <a:custGeom>
              <a:avLst/>
              <a:gdLst>
                <a:gd name="connsiteX0" fmla="*/ 0 w 1112520"/>
                <a:gd name="connsiteY0" fmla="*/ 543560 h 543560"/>
                <a:gd name="connsiteX1" fmla="*/ 345440 w 1112520"/>
                <a:gd name="connsiteY1" fmla="*/ 127000 h 543560"/>
                <a:gd name="connsiteX2" fmla="*/ 1112520 w 1112520"/>
                <a:gd name="connsiteY2" fmla="*/ 0 h 543560"/>
              </a:gdLst>
              <a:ahLst/>
              <a:cxnLst>
                <a:cxn ang="0">
                  <a:pos x="connsiteX0" y="connsiteY0"/>
                </a:cxn>
                <a:cxn ang="0">
                  <a:pos x="connsiteX1" y="connsiteY1"/>
                </a:cxn>
                <a:cxn ang="0">
                  <a:pos x="connsiteX2" y="connsiteY2"/>
                </a:cxn>
              </a:cxnLst>
              <a:rect l="l" t="t" r="r" b="b"/>
              <a:pathLst>
                <a:path w="1112520" h="543560">
                  <a:moveTo>
                    <a:pt x="0" y="543560"/>
                  </a:moveTo>
                  <a:cubicBezTo>
                    <a:pt x="80010" y="380576"/>
                    <a:pt x="160020" y="217593"/>
                    <a:pt x="345440" y="127000"/>
                  </a:cubicBezTo>
                  <a:cubicBezTo>
                    <a:pt x="530860" y="36407"/>
                    <a:pt x="821690" y="18203"/>
                    <a:pt x="1112520"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EFFD887-D5A7-4A9F-7319-BDEB7A56F5ED}"/>
                </a:ext>
              </a:extLst>
            </p:cNvPr>
            <p:cNvCxnSpPr/>
            <p:nvPr/>
          </p:nvCxnSpPr>
          <p:spPr>
            <a:xfrm>
              <a:off x="8671560" y="3145634"/>
              <a:ext cx="106680" cy="8829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AC1EA67-7BAD-291F-E26A-21C9363C0708}"/>
                </a:ext>
              </a:extLst>
            </p:cNvPr>
            <p:cNvCxnSpPr>
              <a:cxnSpLocks/>
            </p:cNvCxnSpPr>
            <p:nvPr/>
          </p:nvCxnSpPr>
          <p:spPr>
            <a:xfrm flipH="1">
              <a:off x="8675655" y="3217141"/>
              <a:ext cx="102585" cy="11064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51C1834E-E4D3-EBAE-3F32-512280847838}"/>
              </a:ext>
            </a:extLst>
          </p:cNvPr>
          <p:cNvGrpSpPr/>
          <p:nvPr/>
        </p:nvGrpSpPr>
        <p:grpSpPr>
          <a:xfrm>
            <a:off x="8902088" y="3243531"/>
            <a:ext cx="928655" cy="551229"/>
            <a:chOff x="8138160" y="3243531"/>
            <a:chExt cx="928655" cy="551229"/>
          </a:xfrm>
        </p:grpSpPr>
        <p:sp>
          <p:nvSpPr>
            <p:cNvPr id="24" name="Freeform: Shape 23">
              <a:extLst>
                <a:ext uri="{FF2B5EF4-FFF2-40B4-BE49-F238E27FC236}">
                  <a16:creationId xmlns:a16="http://schemas.microsoft.com/office/drawing/2014/main" id="{70AE0E6E-DC94-2714-9A72-3F1A863015D7}"/>
                </a:ext>
              </a:extLst>
            </p:cNvPr>
            <p:cNvSpPr/>
            <p:nvPr/>
          </p:nvSpPr>
          <p:spPr>
            <a:xfrm>
              <a:off x="8138160" y="3322320"/>
              <a:ext cx="924560" cy="472440"/>
            </a:xfrm>
            <a:custGeom>
              <a:avLst/>
              <a:gdLst>
                <a:gd name="connsiteX0" fmla="*/ 0 w 924560"/>
                <a:gd name="connsiteY0" fmla="*/ 472440 h 472440"/>
                <a:gd name="connsiteX1" fmla="*/ 426720 w 924560"/>
                <a:gd name="connsiteY1" fmla="*/ 106680 h 472440"/>
                <a:gd name="connsiteX2" fmla="*/ 924560 w 924560"/>
                <a:gd name="connsiteY2" fmla="*/ 0 h 472440"/>
              </a:gdLst>
              <a:ahLst/>
              <a:cxnLst>
                <a:cxn ang="0">
                  <a:pos x="connsiteX0" y="connsiteY0"/>
                </a:cxn>
                <a:cxn ang="0">
                  <a:pos x="connsiteX1" y="connsiteY1"/>
                </a:cxn>
                <a:cxn ang="0">
                  <a:pos x="connsiteX2" y="connsiteY2"/>
                </a:cxn>
              </a:cxnLst>
              <a:rect l="l" t="t" r="r" b="b"/>
              <a:pathLst>
                <a:path w="924560" h="472440">
                  <a:moveTo>
                    <a:pt x="0" y="472440"/>
                  </a:moveTo>
                  <a:cubicBezTo>
                    <a:pt x="136313" y="328930"/>
                    <a:pt x="272627" y="185420"/>
                    <a:pt x="426720" y="106680"/>
                  </a:cubicBezTo>
                  <a:cubicBezTo>
                    <a:pt x="580813" y="27940"/>
                    <a:pt x="752686" y="13970"/>
                    <a:pt x="924560" y="0"/>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E1E00B1-A426-0AAD-D631-5B9272B220B6}"/>
                </a:ext>
              </a:extLst>
            </p:cNvPr>
            <p:cNvCxnSpPr/>
            <p:nvPr/>
          </p:nvCxnSpPr>
          <p:spPr>
            <a:xfrm>
              <a:off x="8960135" y="3243531"/>
              <a:ext cx="106680" cy="8829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19ADCEB-DF3A-38C6-04CD-7B6B463C0CEF}"/>
                </a:ext>
              </a:extLst>
            </p:cNvPr>
            <p:cNvCxnSpPr>
              <a:cxnSpLocks/>
            </p:cNvCxnSpPr>
            <p:nvPr/>
          </p:nvCxnSpPr>
          <p:spPr>
            <a:xfrm flipH="1">
              <a:off x="8964230" y="3315038"/>
              <a:ext cx="102585" cy="11064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78216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load balancing</a:t>
            </a:r>
            <a:br>
              <a:rPr lang="en-US" b="1" dirty="0">
                <a:latin typeface="Arial Rounded MT Bold"/>
                <a:cs typeface="Calibri Light"/>
              </a:rPr>
            </a:br>
            <a:r>
              <a:rPr lang="en-US" sz="3600" b="1" dirty="0">
                <a:latin typeface="Arial Rounded MT Bold"/>
                <a:cs typeface="Calibri Light"/>
              </a:rPr>
              <a:t>current factors considered</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cache-affinity</a:t>
            </a:r>
            <a:endParaRPr lang="en-US" dirty="0">
              <a:cs typeface="Calibri"/>
            </a:endParaRPr>
          </a:p>
        </p:txBody>
      </p:sp>
      <p:sp>
        <p:nvSpPr>
          <p:cNvPr id="27" name="Rectangle 26">
            <a:extLst>
              <a:ext uri="{FF2B5EF4-FFF2-40B4-BE49-F238E27FC236}">
                <a16:creationId xmlns:a16="http://schemas.microsoft.com/office/drawing/2014/main" id="{EE7167BB-3691-B685-7DC1-6E5BD74D257A}"/>
              </a:ext>
            </a:extLst>
          </p:cNvPr>
          <p:cNvSpPr/>
          <p:nvPr/>
        </p:nvSpPr>
        <p:spPr>
          <a:xfrm>
            <a:off x="7251815"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70DDF0-1675-4838-FF69-59FF856AC666}"/>
              </a:ext>
            </a:extLst>
          </p:cNvPr>
          <p:cNvSpPr/>
          <p:nvPr/>
        </p:nvSpPr>
        <p:spPr>
          <a:xfrm>
            <a:off x="7251815"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8DC89F6-508C-E90E-069E-CE0FD780A33B}"/>
              </a:ext>
            </a:extLst>
          </p:cNvPr>
          <p:cNvSpPr/>
          <p:nvPr/>
        </p:nvSpPr>
        <p:spPr>
          <a:xfrm>
            <a:off x="10956440"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DE3C762-8D5F-1F97-74DE-4DE98C2C8EBA}"/>
              </a:ext>
            </a:extLst>
          </p:cNvPr>
          <p:cNvSpPr/>
          <p:nvPr/>
        </p:nvSpPr>
        <p:spPr>
          <a:xfrm>
            <a:off x="10502288"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9B43D0C-F5E1-4370-AAE3-81270F81E4E7}"/>
              </a:ext>
            </a:extLst>
          </p:cNvPr>
          <p:cNvSpPr/>
          <p:nvPr/>
        </p:nvSpPr>
        <p:spPr>
          <a:xfrm>
            <a:off x="10048136" y="128416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61F850B0-BA37-F983-DC2B-14E22FDEAC91}"/>
              </a:ext>
            </a:extLst>
          </p:cNvPr>
          <p:cNvSpPr/>
          <p:nvPr/>
        </p:nvSpPr>
        <p:spPr>
          <a:xfrm>
            <a:off x="9593984"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A79E2C0-471A-0F0E-FB5A-FC748DBA1E32}"/>
              </a:ext>
            </a:extLst>
          </p:cNvPr>
          <p:cNvSpPr/>
          <p:nvPr/>
        </p:nvSpPr>
        <p:spPr>
          <a:xfrm>
            <a:off x="9139832" y="128016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C3B8744E-3F42-D17B-CC64-54D17D54265D}"/>
              </a:ext>
            </a:extLst>
          </p:cNvPr>
          <p:cNvSpPr/>
          <p:nvPr/>
        </p:nvSpPr>
        <p:spPr>
          <a:xfrm>
            <a:off x="1095644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0F55584-13B5-9555-B0C6-D1F04A6B2869}"/>
              </a:ext>
            </a:extLst>
          </p:cNvPr>
          <p:cNvSpPr/>
          <p:nvPr/>
        </p:nvSpPr>
        <p:spPr>
          <a:xfrm>
            <a:off x="10502288"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F9E7C7A-53A6-86E7-53CC-0AB056453290}"/>
              </a:ext>
            </a:extLst>
          </p:cNvPr>
          <p:cNvSpPr txBox="1"/>
          <p:nvPr/>
        </p:nvSpPr>
        <p:spPr>
          <a:xfrm>
            <a:off x="7231828"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70" name="TextBox 69">
            <a:extLst>
              <a:ext uri="{FF2B5EF4-FFF2-40B4-BE49-F238E27FC236}">
                <a16:creationId xmlns:a16="http://schemas.microsoft.com/office/drawing/2014/main" id="{DE9FED6B-0581-DB7C-3F16-DA615F24DE53}"/>
              </a:ext>
            </a:extLst>
          </p:cNvPr>
          <p:cNvSpPr txBox="1"/>
          <p:nvPr/>
        </p:nvSpPr>
        <p:spPr>
          <a:xfrm>
            <a:off x="7231828"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71" name="TextBox 70">
            <a:extLst>
              <a:ext uri="{FF2B5EF4-FFF2-40B4-BE49-F238E27FC236}">
                <a16:creationId xmlns:a16="http://schemas.microsoft.com/office/drawing/2014/main" id="{265F49B3-E5CA-6924-0AB3-1FA937104785}"/>
              </a:ext>
            </a:extLst>
          </p:cNvPr>
          <p:cNvSpPr txBox="1"/>
          <p:nvPr/>
        </p:nvSpPr>
        <p:spPr>
          <a:xfrm>
            <a:off x="7559373" y="731714"/>
            <a:ext cx="2999012" cy="307777"/>
          </a:xfrm>
          <a:prstGeom prst="rect">
            <a:avLst/>
          </a:prstGeom>
          <a:noFill/>
        </p:spPr>
        <p:txBody>
          <a:bodyPr wrap="square" rtlCol="0">
            <a:spAutoFit/>
          </a:bodyPr>
          <a:lstStyle/>
          <a:p>
            <a:r>
              <a:rPr lang="en-US" sz="1400" dirty="0">
                <a:latin typeface="Arial Rounded MT Bold" panose="020F0704030504030204" pitchFamily="34" charset="0"/>
              </a:rPr>
              <a:t>cache affinity</a:t>
            </a:r>
          </a:p>
        </p:txBody>
      </p:sp>
      <p:sp>
        <p:nvSpPr>
          <p:cNvPr id="110" name="Rectangle: Rounded Corners 109">
            <a:extLst>
              <a:ext uri="{FF2B5EF4-FFF2-40B4-BE49-F238E27FC236}">
                <a16:creationId xmlns:a16="http://schemas.microsoft.com/office/drawing/2014/main" id="{38B2F88A-5789-B0A4-D020-282F63B81F9D}"/>
              </a:ext>
            </a:extLst>
          </p:cNvPr>
          <p:cNvSpPr/>
          <p:nvPr/>
        </p:nvSpPr>
        <p:spPr>
          <a:xfrm>
            <a:off x="7213902" y="69704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76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load balancing</a:t>
            </a:r>
            <a:br>
              <a:rPr lang="en-US" b="1" dirty="0">
                <a:latin typeface="Arial Rounded MT Bold"/>
                <a:cs typeface="Calibri Light"/>
              </a:rPr>
            </a:br>
            <a:r>
              <a:rPr lang="en-US" sz="3600" b="1" dirty="0">
                <a:latin typeface="Arial Rounded MT Bold"/>
                <a:cs typeface="Calibri Light"/>
              </a:rPr>
              <a:t>current factors considered</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dirty="0">
                <a:latin typeface="Arial"/>
                <a:cs typeface="Arial"/>
              </a:rPr>
              <a:t>cache-affinity</a:t>
            </a:r>
          </a:p>
          <a:p>
            <a:r>
              <a:rPr lang="en-US" dirty="0">
                <a:latin typeface="Arial"/>
                <a:cs typeface="Arial"/>
              </a:rPr>
              <a:t>NUMA locality</a:t>
            </a:r>
            <a:endParaRPr lang="en-US" dirty="0">
              <a:cs typeface="Calibri"/>
            </a:endParaRPr>
          </a:p>
          <a:p>
            <a:endParaRPr lang="en-US" dirty="0">
              <a:cs typeface="Calibri"/>
            </a:endParaRPr>
          </a:p>
        </p:txBody>
      </p:sp>
      <p:sp>
        <p:nvSpPr>
          <p:cNvPr id="27" name="Rectangle 26">
            <a:extLst>
              <a:ext uri="{FF2B5EF4-FFF2-40B4-BE49-F238E27FC236}">
                <a16:creationId xmlns:a16="http://schemas.microsoft.com/office/drawing/2014/main" id="{EE7167BB-3691-B685-7DC1-6E5BD74D257A}"/>
              </a:ext>
            </a:extLst>
          </p:cNvPr>
          <p:cNvSpPr/>
          <p:nvPr/>
        </p:nvSpPr>
        <p:spPr>
          <a:xfrm>
            <a:off x="7251815"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70DDF0-1675-4838-FF69-59FF856AC666}"/>
              </a:ext>
            </a:extLst>
          </p:cNvPr>
          <p:cNvSpPr/>
          <p:nvPr/>
        </p:nvSpPr>
        <p:spPr>
          <a:xfrm>
            <a:off x="7251815"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8DC89F6-508C-E90E-069E-CE0FD780A33B}"/>
              </a:ext>
            </a:extLst>
          </p:cNvPr>
          <p:cNvSpPr/>
          <p:nvPr/>
        </p:nvSpPr>
        <p:spPr>
          <a:xfrm>
            <a:off x="10956440"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DE3C762-8D5F-1F97-74DE-4DE98C2C8EBA}"/>
              </a:ext>
            </a:extLst>
          </p:cNvPr>
          <p:cNvSpPr/>
          <p:nvPr/>
        </p:nvSpPr>
        <p:spPr>
          <a:xfrm>
            <a:off x="10502288"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9B43D0C-F5E1-4370-AAE3-81270F81E4E7}"/>
              </a:ext>
            </a:extLst>
          </p:cNvPr>
          <p:cNvSpPr/>
          <p:nvPr/>
        </p:nvSpPr>
        <p:spPr>
          <a:xfrm>
            <a:off x="10048136" y="128416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61F850B0-BA37-F983-DC2B-14E22FDEAC91}"/>
              </a:ext>
            </a:extLst>
          </p:cNvPr>
          <p:cNvSpPr/>
          <p:nvPr/>
        </p:nvSpPr>
        <p:spPr>
          <a:xfrm>
            <a:off x="9593984"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A79E2C0-471A-0F0E-FB5A-FC748DBA1E32}"/>
              </a:ext>
            </a:extLst>
          </p:cNvPr>
          <p:cNvSpPr/>
          <p:nvPr/>
        </p:nvSpPr>
        <p:spPr>
          <a:xfrm>
            <a:off x="9139832" y="128016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C3B8744E-3F42-D17B-CC64-54D17D54265D}"/>
              </a:ext>
            </a:extLst>
          </p:cNvPr>
          <p:cNvSpPr/>
          <p:nvPr/>
        </p:nvSpPr>
        <p:spPr>
          <a:xfrm>
            <a:off x="1095644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0F55584-13B5-9555-B0C6-D1F04A6B2869}"/>
              </a:ext>
            </a:extLst>
          </p:cNvPr>
          <p:cNvSpPr/>
          <p:nvPr/>
        </p:nvSpPr>
        <p:spPr>
          <a:xfrm>
            <a:off x="10502288"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F9E7C7A-53A6-86E7-53CC-0AB056453290}"/>
              </a:ext>
            </a:extLst>
          </p:cNvPr>
          <p:cNvSpPr txBox="1"/>
          <p:nvPr/>
        </p:nvSpPr>
        <p:spPr>
          <a:xfrm>
            <a:off x="7231828"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70" name="TextBox 69">
            <a:extLst>
              <a:ext uri="{FF2B5EF4-FFF2-40B4-BE49-F238E27FC236}">
                <a16:creationId xmlns:a16="http://schemas.microsoft.com/office/drawing/2014/main" id="{DE9FED6B-0581-DB7C-3F16-DA615F24DE53}"/>
              </a:ext>
            </a:extLst>
          </p:cNvPr>
          <p:cNvSpPr txBox="1"/>
          <p:nvPr/>
        </p:nvSpPr>
        <p:spPr>
          <a:xfrm>
            <a:off x="7231828"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71" name="TextBox 70">
            <a:extLst>
              <a:ext uri="{FF2B5EF4-FFF2-40B4-BE49-F238E27FC236}">
                <a16:creationId xmlns:a16="http://schemas.microsoft.com/office/drawing/2014/main" id="{265F49B3-E5CA-6924-0AB3-1FA937104785}"/>
              </a:ext>
            </a:extLst>
          </p:cNvPr>
          <p:cNvSpPr txBox="1"/>
          <p:nvPr/>
        </p:nvSpPr>
        <p:spPr>
          <a:xfrm>
            <a:off x="7559373" y="731714"/>
            <a:ext cx="2999012" cy="307777"/>
          </a:xfrm>
          <a:prstGeom prst="rect">
            <a:avLst/>
          </a:prstGeom>
          <a:noFill/>
        </p:spPr>
        <p:txBody>
          <a:bodyPr wrap="square" rtlCol="0">
            <a:spAutoFit/>
          </a:bodyPr>
          <a:lstStyle/>
          <a:p>
            <a:r>
              <a:rPr lang="en-US" sz="1400" dirty="0">
                <a:latin typeface="Arial Rounded MT Bold" panose="020F0704030504030204" pitchFamily="34" charset="0"/>
              </a:rPr>
              <a:t>cache affinity</a:t>
            </a:r>
          </a:p>
        </p:txBody>
      </p:sp>
      <p:sp>
        <p:nvSpPr>
          <p:cNvPr id="110" name="Rectangle: Rounded Corners 109">
            <a:extLst>
              <a:ext uri="{FF2B5EF4-FFF2-40B4-BE49-F238E27FC236}">
                <a16:creationId xmlns:a16="http://schemas.microsoft.com/office/drawing/2014/main" id="{38B2F88A-5789-B0A4-D020-282F63B81F9D}"/>
              </a:ext>
            </a:extLst>
          </p:cNvPr>
          <p:cNvSpPr/>
          <p:nvPr/>
        </p:nvSpPr>
        <p:spPr>
          <a:xfrm>
            <a:off x="7213902" y="69704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2ACF4B7-0DCC-9BCC-4F17-208E62A130BE}"/>
              </a:ext>
            </a:extLst>
          </p:cNvPr>
          <p:cNvSpPr/>
          <p:nvPr/>
        </p:nvSpPr>
        <p:spPr>
          <a:xfrm>
            <a:off x="7193117" y="3615181"/>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FFDBD8-C9D1-3517-8A1E-D84E0CF6A030}"/>
              </a:ext>
            </a:extLst>
          </p:cNvPr>
          <p:cNvSpPr/>
          <p:nvPr/>
        </p:nvSpPr>
        <p:spPr>
          <a:xfrm>
            <a:off x="7193117" y="4316856"/>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CC58FF1-4530-2092-2465-472DF56B11B0}"/>
              </a:ext>
            </a:extLst>
          </p:cNvPr>
          <p:cNvSpPr/>
          <p:nvPr/>
        </p:nvSpPr>
        <p:spPr>
          <a:xfrm>
            <a:off x="10897742"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DD430C1-E309-0B71-2B86-DC43D3BFFA34}"/>
              </a:ext>
            </a:extLst>
          </p:cNvPr>
          <p:cNvSpPr/>
          <p:nvPr/>
        </p:nvSpPr>
        <p:spPr>
          <a:xfrm>
            <a:off x="10443590"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48517C-755A-B5E8-0E1F-5AF11FD207DC}"/>
              </a:ext>
            </a:extLst>
          </p:cNvPr>
          <p:cNvSpPr/>
          <p:nvPr/>
        </p:nvSpPr>
        <p:spPr>
          <a:xfrm>
            <a:off x="9989438" y="368014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46E8915-84C6-657B-CFA4-12BE1F1266A2}"/>
              </a:ext>
            </a:extLst>
          </p:cNvPr>
          <p:cNvSpPr/>
          <p:nvPr/>
        </p:nvSpPr>
        <p:spPr>
          <a:xfrm>
            <a:off x="9535286"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94C8EDB-2E75-1231-CF50-A7D3F9219F1E}"/>
              </a:ext>
            </a:extLst>
          </p:cNvPr>
          <p:cNvSpPr/>
          <p:nvPr/>
        </p:nvSpPr>
        <p:spPr>
          <a:xfrm>
            <a:off x="9081134" y="3676141"/>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FD28CC-2945-0856-EE86-3ADE6251CC5E}"/>
              </a:ext>
            </a:extLst>
          </p:cNvPr>
          <p:cNvSpPr/>
          <p:nvPr/>
        </p:nvSpPr>
        <p:spPr>
          <a:xfrm>
            <a:off x="10897742" y="437514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75F18D4-F1A0-3AE8-1CB3-443801E941BA}"/>
              </a:ext>
            </a:extLst>
          </p:cNvPr>
          <p:cNvSpPr/>
          <p:nvPr/>
        </p:nvSpPr>
        <p:spPr>
          <a:xfrm>
            <a:off x="10443590" y="437514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29D2861-C816-3B91-A5C4-3411FB3F9AD0}"/>
              </a:ext>
            </a:extLst>
          </p:cNvPr>
          <p:cNvSpPr txBox="1"/>
          <p:nvPr/>
        </p:nvSpPr>
        <p:spPr>
          <a:xfrm>
            <a:off x="7173130" y="3754274"/>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4" name="TextBox 13">
            <a:extLst>
              <a:ext uri="{FF2B5EF4-FFF2-40B4-BE49-F238E27FC236}">
                <a16:creationId xmlns:a16="http://schemas.microsoft.com/office/drawing/2014/main" id="{C474DBDF-7B12-6712-A206-1D4CEA9415E4}"/>
              </a:ext>
            </a:extLst>
          </p:cNvPr>
          <p:cNvSpPr txBox="1"/>
          <p:nvPr/>
        </p:nvSpPr>
        <p:spPr>
          <a:xfrm>
            <a:off x="7173130" y="4420350"/>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5" name="TextBox 14">
            <a:extLst>
              <a:ext uri="{FF2B5EF4-FFF2-40B4-BE49-F238E27FC236}">
                <a16:creationId xmlns:a16="http://schemas.microsoft.com/office/drawing/2014/main" id="{9FB4B476-9442-F4E1-2B88-9BE586DD81D3}"/>
              </a:ext>
            </a:extLst>
          </p:cNvPr>
          <p:cNvSpPr txBox="1"/>
          <p:nvPr/>
        </p:nvSpPr>
        <p:spPr>
          <a:xfrm>
            <a:off x="7500675" y="3028635"/>
            <a:ext cx="2999012" cy="307777"/>
          </a:xfrm>
          <a:prstGeom prst="rect">
            <a:avLst/>
          </a:prstGeom>
          <a:noFill/>
        </p:spPr>
        <p:txBody>
          <a:bodyPr wrap="square" rtlCol="0">
            <a:spAutoFit/>
          </a:bodyPr>
          <a:lstStyle/>
          <a:p>
            <a:r>
              <a:rPr lang="en-US" sz="1400" dirty="0">
                <a:latin typeface="Arial Rounded MT Bold" panose="020F0704030504030204" pitchFamily="34" charset="0"/>
              </a:rPr>
              <a:t>NUMA locality</a:t>
            </a:r>
          </a:p>
        </p:txBody>
      </p:sp>
      <p:sp>
        <p:nvSpPr>
          <p:cNvPr id="16" name="Rectangle: Rounded Corners 15">
            <a:extLst>
              <a:ext uri="{FF2B5EF4-FFF2-40B4-BE49-F238E27FC236}">
                <a16:creationId xmlns:a16="http://schemas.microsoft.com/office/drawing/2014/main" id="{BD95D9D0-D7E2-5980-A133-0DF0E67E476E}"/>
              </a:ext>
            </a:extLst>
          </p:cNvPr>
          <p:cNvSpPr/>
          <p:nvPr/>
        </p:nvSpPr>
        <p:spPr>
          <a:xfrm>
            <a:off x="7155204" y="2993961"/>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E790F1-77CA-F321-CC2A-B3246198021D}"/>
              </a:ext>
            </a:extLst>
          </p:cNvPr>
          <p:cNvSpPr/>
          <p:nvPr/>
        </p:nvSpPr>
        <p:spPr>
          <a:xfrm>
            <a:off x="7213902" y="5095757"/>
            <a:ext cx="4180114" cy="53784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C4908A-1687-AB89-6ED4-63EC9FE62BE2}"/>
              </a:ext>
            </a:extLst>
          </p:cNvPr>
          <p:cNvSpPr/>
          <p:nvPr/>
        </p:nvSpPr>
        <p:spPr>
          <a:xfrm>
            <a:off x="7213902" y="5797432"/>
            <a:ext cx="4180114" cy="53784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C7CA00-563C-3188-A799-CCF8B017AAE4}"/>
              </a:ext>
            </a:extLst>
          </p:cNvPr>
          <p:cNvSpPr/>
          <p:nvPr/>
        </p:nvSpPr>
        <p:spPr>
          <a:xfrm>
            <a:off x="10918527" y="5156717"/>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70724BD-92C5-EFE9-0408-2389D8C5FD0E}"/>
              </a:ext>
            </a:extLst>
          </p:cNvPr>
          <p:cNvSpPr/>
          <p:nvPr/>
        </p:nvSpPr>
        <p:spPr>
          <a:xfrm>
            <a:off x="10464375" y="5156717"/>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6C80B54-B68B-4311-18C9-7E5946AC2053}"/>
              </a:ext>
            </a:extLst>
          </p:cNvPr>
          <p:cNvSpPr/>
          <p:nvPr/>
        </p:nvSpPr>
        <p:spPr>
          <a:xfrm>
            <a:off x="10918527" y="585572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6DE056-129C-18C9-7AF4-E5EB1C2F8685}"/>
              </a:ext>
            </a:extLst>
          </p:cNvPr>
          <p:cNvSpPr txBox="1"/>
          <p:nvPr/>
        </p:nvSpPr>
        <p:spPr>
          <a:xfrm>
            <a:off x="7193915" y="5234850"/>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23" name="TextBox 22">
            <a:extLst>
              <a:ext uri="{FF2B5EF4-FFF2-40B4-BE49-F238E27FC236}">
                <a16:creationId xmlns:a16="http://schemas.microsoft.com/office/drawing/2014/main" id="{F3C2D7AA-9822-4D31-F27E-BB4927E429DD}"/>
              </a:ext>
            </a:extLst>
          </p:cNvPr>
          <p:cNvSpPr txBox="1"/>
          <p:nvPr/>
        </p:nvSpPr>
        <p:spPr>
          <a:xfrm>
            <a:off x="7193915" y="5900926"/>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cxnSp>
        <p:nvCxnSpPr>
          <p:cNvPr id="24" name="Straight Connector 23">
            <a:extLst>
              <a:ext uri="{FF2B5EF4-FFF2-40B4-BE49-F238E27FC236}">
                <a16:creationId xmlns:a16="http://schemas.microsoft.com/office/drawing/2014/main" id="{073F5F79-1EEA-FF85-510E-18FAEB86F543}"/>
              </a:ext>
            </a:extLst>
          </p:cNvPr>
          <p:cNvCxnSpPr/>
          <p:nvPr/>
        </p:nvCxnSpPr>
        <p:spPr>
          <a:xfrm>
            <a:off x="6847114" y="2797629"/>
            <a:ext cx="5001986" cy="0"/>
          </a:xfrm>
          <a:prstGeom prst="line">
            <a:avLst/>
          </a:prstGeom>
          <a:ln w="9525">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B804B32-45B5-90C9-E560-2DE5182FCB69}"/>
              </a:ext>
            </a:extLst>
          </p:cNvPr>
          <p:cNvSpPr/>
          <p:nvPr/>
        </p:nvSpPr>
        <p:spPr>
          <a:xfrm>
            <a:off x="7078980" y="3496105"/>
            <a:ext cx="4411980" cy="147307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E251A6CF-C345-4D48-37C7-C5D029C50415}"/>
              </a:ext>
            </a:extLst>
          </p:cNvPr>
          <p:cNvSpPr/>
          <p:nvPr/>
        </p:nvSpPr>
        <p:spPr>
          <a:xfrm>
            <a:off x="10003818" y="43630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AC627C6-9093-26B9-E2AC-54F187DD3166}"/>
              </a:ext>
            </a:extLst>
          </p:cNvPr>
          <p:cNvSpPr/>
          <p:nvPr/>
        </p:nvSpPr>
        <p:spPr>
          <a:xfrm>
            <a:off x="9549666" y="43590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554BA23-62C2-A1C5-BC94-C2F45BCD5774}"/>
              </a:ext>
            </a:extLst>
          </p:cNvPr>
          <p:cNvSpPr/>
          <p:nvPr/>
        </p:nvSpPr>
        <p:spPr>
          <a:xfrm>
            <a:off x="7076284" y="5018190"/>
            <a:ext cx="4411980" cy="147307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F387061-F1E9-EBF3-F1D4-276B3DAA5A0E}"/>
              </a:ext>
            </a:extLst>
          </p:cNvPr>
          <p:cNvSpPr txBox="1"/>
          <p:nvPr/>
        </p:nvSpPr>
        <p:spPr>
          <a:xfrm>
            <a:off x="6186091" y="4093324"/>
            <a:ext cx="801823" cy="307777"/>
          </a:xfrm>
          <a:prstGeom prst="rect">
            <a:avLst/>
          </a:prstGeom>
          <a:noFill/>
        </p:spPr>
        <p:txBody>
          <a:bodyPr wrap="none" rtlCol="0">
            <a:spAutoFit/>
          </a:bodyPr>
          <a:lstStyle/>
          <a:p>
            <a:r>
              <a:rPr lang="en-US" sz="1400" dirty="0">
                <a:latin typeface="Arial Rounded MT Bold" panose="020F0704030504030204" pitchFamily="34" charset="0"/>
              </a:rPr>
              <a:t>Node 0</a:t>
            </a:r>
          </a:p>
        </p:txBody>
      </p:sp>
      <p:sp>
        <p:nvSpPr>
          <p:cNvPr id="39" name="TextBox 38">
            <a:extLst>
              <a:ext uri="{FF2B5EF4-FFF2-40B4-BE49-F238E27FC236}">
                <a16:creationId xmlns:a16="http://schemas.microsoft.com/office/drawing/2014/main" id="{D683C940-FA1F-B8AA-8F04-5D3540FFF5F3}"/>
              </a:ext>
            </a:extLst>
          </p:cNvPr>
          <p:cNvSpPr txBox="1"/>
          <p:nvPr/>
        </p:nvSpPr>
        <p:spPr>
          <a:xfrm>
            <a:off x="6176010" y="5633602"/>
            <a:ext cx="801823" cy="307777"/>
          </a:xfrm>
          <a:prstGeom prst="rect">
            <a:avLst/>
          </a:prstGeom>
          <a:noFill/>
        </p:spPr>
        <p:txBody>
          <a:bodyPr wrap="none" rtlCol="0">
            <a:spAutoFit/>
          </a:bodyPr>
          <a:lstStyle/>
          <a:p>
            <a:r>
              <a:rPr lang="en-US" sz="1400" dirty="0">
                <a:latin typeface="Arial Rounded MT Bold" panose="020F0704030504030204" pitchFamily="34" charset="0"/>
              </a:rPr>
              <a:t>Node 1</a:t>
            </a:r>
          </a:p>
        </p:txBody>
      </p:sp>
    </p:spTree>
    <p:extLst>
      <p:ext uri="{BB962C8B-B14F-4D97-AF65-F5344CB8AC3E}">
        <p14:creationId xmlns:p14="http://schemas.microsoft.com/office/powerpoint/2010/main" val="3038598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load balancing</a:t>
            </a:r>
            <a:br>
              <a:rPr lang="en-US" b="1" dirty="0">
                <a:latin typeface="Arial Rounded MT Bold"/>
                <a:cs typeface="Calibri Light"/>
              </a:rPr>
            </a:br>
            <a:r>
              <a:rPr lang="en-US" sz="3600" b="1" dirty="0">
                <a:latin typeface="Arial Rounded MT Bold"/>
                <a:cs typeface="Calibri Light"/>
              </a:rPr>
              <a:t>current factors considered</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457200" y="1600200"/>
            <a:ext cx="5638800" cy="4643846"/>
          </a:xfrm>
        </p:spPr>
        <p:txBody>
          <a:bodyPr vert="horz" lIns="91440" tIns="45720" rIns="91440" bIns="45720" rtlCol="0" anchor="t">
            <a:normAutofit/>
          </a:bodyPr>
          <a:lstStyle/>
          <a:p>
            <a:r>
              <a:rPr lang="en-US" sz="1800" dirty="0">
                <a:latin typeface="Arial" panose="020B0604020202020204" pitchFamily="34" charset="0"/>
                <a:cs typeface="Arial" panose="020B0604020202020204" pitchFamily="34" charset="0"/>
              </a:rPr>
              <a:t>cache-affinity</a:t>
            </a:r>
          </a:p>
          <a:p>
            <a:r>
              <a:rPr lang="en-US" sz="1800" dirty="0">
                <a:latin typeface="Arial" panose="020B0604020202020204" pitchFamily="34" charset="0"/>
                <a:cs typeface="Arial" panose="020B0604020202020204" pitchFamily="34" charset="0"/>
              </a:rPr>
              <a:t>NUMA locality</a:t>
            </a:r>
          </a:p>
          <a:p>
            <a:r>
              <a:rPr lang="en-US" sz="1800" dirty="0">
                <a:latin typeface="Arial" panose="020B0604020202020204" pitchFamily="34" charset="0"/>
                <a:cs typeface="Arial" panose="020B0604020202020204" pitchFamily="34" charset="0"/>
              </a:rPr>
              <a:t>too-many balance attempts have failed</a:t>
            </a:r>
          </a:p>
          <a:p>
            <a:pPr marL="0" indent="0">
              <a:buNone/>
            </a:pP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if (</a:t>
            </a:r>
            <a:r>
              <a:rPr lang="en-US" sz="1200" dirty="0" err="1">
                <a:highlight>
                  <a:srgbClr val="C0C0C0"/>
                </a:highlight>
                <a:latin typeface="Arial" panose="020B0604020202020204" pitchFamily="34" charset="0"/>
                <a:cs typeface="Arial" panose="020B0604020202020204" pitchFamily="34" charset="0"/>
              </a:rPr>
              <a:t>tsk_cache_hot</a:t>
            </a:r>
            <a:r>
              <a:rPr lang="en-US" sz="1200" dirty="0">
                <a:highlight>
                  <a:srgbClr val="C0C0C0"/>
                </a:highlight>
                <a:latin typeface="Arial" panose="020B0604020202020204" pitchFamily="34" charset="0"/>
                <a:cs typeface="Arial" panose="020B0604020202020204" pitchFamily="34" charset="0"/>
              </a:rPr>
              <a:t> &lt;= 0 ||</a:t>
            </a:r>
          </a:p>
          <a:p>
            <a:pPr marL="0" indent="0">
              <a:buNone/>
            </a:pP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env-&gt;</a:t>
            </a:r>
            <a:r>
              <a:rPr lang="en-US" sz="1200" dirty="0" err="1">
                <a:highlight>
                  <a:srgbClr val="C0C0C0"/>
                </a:highlight>
                <a:latin typeface="Arial" panose="020B0604020202020204" pitchFamily="34" charset="0"/>
                <a:cs typeface="Arial" panose="020B0604020202020204" pitchFamily="34" charset="0"/>
              </a:rPr>
              <a:t>sd</a:t>
            </a:r>
            <a:r>
              <a:rPr lang="en-US" sz="1200" dirty="0">
                <a:highlight>
                  <a:srgbClr val="C0C0C0"/>
                </a:highlight>
                <a:latin typeface="Arial" panose="020B0604020202020204" pitchFamily="34" charset="0"/>
                <a:cs typeface="Arial" panose="020B0604020202020204" pitchFamily="34" charset="0"/>
              </a:rPr>
              <a:t>-&gt;</a:t>
            </a:r>
            <a:r>
              <a:rPr lang="en-US" sz="1200" dirty="0" err="1">
                <a:highlight>
                  <a:srgbClr val="C0C0C0"/>
                </a:highlight>
                <a:latin typeface="Arial" panose="020B0604020202020204" pitchFamily="34" charset="0"/>
                <a:cs typeface="Arial" panose="020B0604020202020204" pitchFamily="34" charset="0"/>
              </a:rPr>
              <a:t>nr_balance_failed</a:t>
            </a:r>
            <a:r>
              <a:rPr lang="en-US" sz="1200" dirty="0">
                <a:highlight>
                  <a:srgbClr val="C0C0C0"/>
                </a:highlight>
                <a:latin typeface="Arial" panose="020B0604020202020204" pitchFamily="34" charset="0"/>
                <a:cs typeface="Arial" panose="020B0604020202020204" pitchFamily="34" charset="0"/>
              </a:rPr>
              <a:t> &gt; env-&gt;</a:t>
            </a:r>
            <a:r>
              <a:rPr lang="en-US" sz="1200" dirty="0" err="1">
                <a:highlight>
                  <a:srgbClr val="C0C0C0"/>
                </a:highlight>
                <a:latin typeface="Arial" panose="020B0604020202020204" pitchFamily="34" charset="0"/>
                <a:cs typeface="Arial" panose="020B0604020202020204" pitchFamily="34" charset="0"/>
              </a:rPr>
              <a:t>sd</a:t>
            </a:r>
            <a:r>
              <a:rPr lang="en-US" sz="1200" dirty="0">
                <a:highlight>
                  <a:srgbClr val="C0C0C0"/>
                </a:highlight>
                <a:latin typeface="Arial" panose="020B0604020202020204" pitchFamily="34" charset="0"/>
                <a:cs typeface="Arial" panose="020B0604020202020204" pitchFamily="34" charset="0"/>
              </a:rPr>
              <a:t>-&gt;</a:t>
            </a:r>
            <a:r>
              <a:rPr lang="en-US" sz="1200" dirty="0" err="1">
                <a:highlight>
                  <a:srgbClr val="C0C0C0"/>
                </a:highlight>
                <a:latin typeface="Arial" panose="020B0604020202020204" pitchFamily="34" charset="0"/>
                <a:cs typeface="Arial" panose="020B0604020202020204" pitchFamily="34" charset="0"/>
              </a:rPr>
              <a:t>cache_nice_tries</a:t>
            </a:r>
            <a:r>
              <a:rPr lang="en-US" sz="1200" dirty="0">
                <a:highlight>
                  <a:srgbClr val="C0C0C0"/>
                </a:highlight>
                <a:latin typeface="Arial" panose="020B0604020202020204" pitchFamily="34" charset="0"/>
                <a:cs typeface="Arial" panose="020B0604020202020204" pitchFamily="34" charset="0"/>
              </a:rPr>
              <a:t>)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active balance (aggressively migrate without any consideration to reduce the load, don’t waste time in calculating the suitability of the task)</a:t>
            </a:r>
          </a:p>
          <a:p>
            <a:pPr marL="0" indent="0">
              <a:buNone/>
            </a:pP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if (env-&gt;flags &amp; LBF_ACTIVE_LB)</a:t>
            </a:r>
          </a:p>
          <a:p>
            <a:pPr marL="0" indent="0">
              <a:buNone/>
            </a:pPr>
            <a:r>
              <a:rPr lang="en-US" sz="1200" dirty="0">
                <a:latin typeface="Arial" panose="020B0604020202020204" pitchFamily="34" charset="0"/>
                <a:cs typeface="Arial" panose="020B0604020202020204" pitchFamily="34" charset="0"/>
              </a:rPr>
              <a:t>	</a:t>
            </a:r>
            <a:r>
              <a:rPr lang="en-US" sz="1200" dirty="0">
                <a:highlight>
                  <a:srgbClr val="C0C0C0"/>
                </a:highlight>
                <a:latin typeface="Arial" panose="020B0604020202020204" pitchFamily="34" charset="0"/>
                <a:cs typeface="Arial" panose="020B0604020202020204" pitchFamily="34" charset="0"/>
              </a:rPr>
              <a:t>return 1;</a:t>
            </a: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E7167BB-3691-B685-7DC1-6E5BD74D257A}"/>
              </a:ext>
            </a:extLst>
          </p:cNvPr>
          <p:cNvSpPr/>
          <p:nvPr/>
        </p:nvSpPr>
        <p:spPr>
          <a:xfrm>
            <a:off x="7251815" y="1219200"/>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670DDF0-1675-4838-FF69-59FF856AC666}"/>
              </a:ext>
            </a:extLst>
          </p:cNvPr>
          <p:cNvSpPr/>
          <p:nvPr/>
        </p:nvSpPr>
        <p:spPr>
          <a:xfrm>
            <a:off x="7251815" y="1920875"/>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8DC89F6-508C-E90E-069E-CE0FD780A33B}"/>
              </a:ext>
            </a:extLst>
          </p:cNvPr>
          <p:cNvSpPr/>
          <p:nvPr/>
        </p:nvSpPr>
        <p:spPr>
          <a:xfrm>
            <a:off x="10956440"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DE3C762-8D5F-1F97-74DE-4DE98C2C8EBA}"/>
              </a:ext>
            </a:extLst>
          </p:cNvPr>
          <p:cNvSpPr/>
          <p:nvPr/>
        </p:nvSpPr>
        <p:spPr>
          <a:xfrm>
            <a:off x="10502288"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79B43D0C-F5E1-4370-AAE3-81270F81E4E7}"/>
              </a:ext>
            </a:extLst>
          </p:cNvPr>
          <p:cNvSpPr/>
          <p:nvPr/>
        </p:nvSpPr>
        <p:spPr>
          <a:xfrm>
            <a:off x="10048136" y="128416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61F850B0-BA37-F983-DC2B-14E22FDEAC91}"/>
              </a:ext>
            </a:extLst>
          </p:cNvPr>
          <p:cNvSpPr/>
          <p:nvPr/>
        </p:nvSpPr>
        <p:spPr>
          <a:xfrm>
            <a:off x="9593984" y="1280160"/>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A79E2C0-471A-0F0E-FB5A-FC748DBA1E32}"/>
              </a:ext>
            </a:extLst>
          </p:cNvPr>
          <p:cNvSpPr/>
          <p:nvPr/>
        </p:nvSpPr>
        <p:spPr>
          <a:xfrm>
            <a:off x="9139832" y="128016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C3B8744E-3F42-D17B-CC64-54D17D54265D}"/>
              </a:ext>
            </a:extLst>
          </p:cNvPr>
          <p:cNvSpPr/>
          <p:nvPr/>
        </p:nvSpPr>
        <p:spPr>
          <a:xfrm>
            <a:off x="10956440"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0F55584-13B5-9555-B0C6-D1F04A6B2869}"/>
              </a:ext>
            </a:extLst>
          </p:cNvPr>
          <p:cNvSpPr/>
          <p:nvPr/>
        </p:nvSpPr>
        <p:spPr>
          <a:xfrm>
            <a:off x="10502288" y="19791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F9E7C7A-53A6-86E7-53CC-0AB056453290}"/>
              </a:ext>
            </a:extLst>
          </p:cNvPr>
          <p:cNvSpPr txBox="1"/>
          <p:nvPr/>
        </p:nvSpPr>
        <p:spPr>
          <a:xfrm>
            <a:off x="7231828" y="1358293"/>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70" name="TextBox 69">
            <a:extLst>
              <a:ext uri="{FF2B5EF4-FFF2-40B4-BE49-F238E27FC236}">
                <a16:creationId xmlns:a16="http://schemas.microsoft.com/office/drawing/2014/main" id="{DE9FED6B-0581-DB7C-3F16-DA615F24DE53}"/>
              </a:ext>
            </a:extLst>
          </p:cNvPr>
          <p:cNvSpPr txBox="1"/>
          <p:nvPr/>
        </p:nvSpPr>
        <p:spPr>
          <a:xfrm>
            <a:off x="7231828" y="2024369"/>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71" name="TextBox 70">
            <a:extLst>
              <a:ext uri="{FF2B5EF4-FFF2-40B4-BE49-F238E27FC236}">
                <a16:creationId xmlns:a16="http://schemas.microsoft.com/office/drawing/2014/main" id="{265F49B3-E5CA-6924-0AB3-1FA937104785}"/>
              </a:ext>
            </a:extLst>
          </p:cNvPr>
          <p:cNvSpPr txBox="1"/>
          <p:nvPr/>
        </p:nvSpPr>
        <p:spPr>
          <a:xfrm>
            <a:off x="7559373" y="731714"/>
            <a:ext cx="2999012" cy="307777"/>
          </a:xfrm>
          <a:prstGeom prst="rect">
            <a:avLst/>
          </a:prstGeom>
          <a:noFill/>
        </p:spPr>
        <p:txBody>
          <a:bodyPr wrap="square" rtlCol="0">
            <a:spAutoFit/>
          </a:bodyPr>
          <a:lstStyle/>
          <a:p>
            <a:r>
              <a:rPr lang="en-US" sz="1400" dirty="0">
                <a:latin typeface="Arial Rounded MT Bold" panose="020F0704030504030204" pitchFamily="34" charset="0"/>
              </a:rPr>
              <a:t>cache affinity</a:t>
            </a:r>
          </a:p>
        </p:txBody>
      </p:sp>
      <p:sp>
        <p:nvSpPr>
          <p:cNvPr id="110" name="Rectangle: Rounded Corners 109">
            <a:extLst>
              <a:ext uri="{FF2B5EF4-FFF2-40B4-BE49-F238E27FC236}">
                <a16:creationId xmlns:a16="http://schemas.microsoft.com/office/drawing/2014/main" id="{38B2F88A-5789-B0A4-D020-282F63B81F9D}"/>
              </a:ext>
            </a:extLst>
          </p:cNvPr>
          <p:cNvSpPr/>
          <p:nvPr/>
        </p:nvSpPr>
        <p:spPr>
          <a:xfrm>
            <a:off x="7213902" y="697040"/>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2ACF4B7-0DCC-9BCC-4F17-208E62A130BE}"/>
              </a:ext>
            </a:extLst>
          </p:cNvPr>
          <p:cNvSpPr/>
          <p:nvPr/>
        </p:nvSpPr>
        <p:spPr>
          <a:xfrm>
            <a:off x="7193117" y="3615181"/>
            <a:ext cx="4180114" cy="53784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6FFDBD8-C9D1-3517-8A1E-D84E0CF6A030}"/>
              </a:ext>
            </a:extLst>
          </p:cNvPr>
          <p:cNvSpPr/>
          <p:nvPr/>
        </p:nvSpPr>
        <p:spPr>
          <a:xfrm>
            <a:off x="7193117" y="4316856"/>
            <a:ext cx="4180114" cy="537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CC58FF1-4530-2092-2465-472DF56B11B0}"/>
              </a:ext>
            </a:extLst>
          </p:cNvPr>
          <p:cNvSpPr/>
          <p:nvPr/>
        </p:nvSpPr>
        <p:spPr>
          <a:xfrm>
            <a:off x="10897742"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DD430C1-E309-0B71-2B86-DC43D3BFFA34}"/>
              </a:ext>
            </a:extLst>
          </p:cNvPr>
          <p:cNvSpPr/>
          <p:nvPr/>
        </p:nvSpPr>
        <p:spPr>
          <a:xfrm>
            <a:off x="10443590"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748517C-755A-B5E8-0E1F-5AF11FD207DC}"/>
              </a:ext>
            </a:extLst>
          </p:cNvPr>
          <p:cNvSpPr/>
          <p:nvPr/>
        </p:nvSpPr>
        <p:spPr>
          <a:xfrm>
            <a:off x="9989438" y="3680142"/>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46E8915-84C6-657B-CFA4-12BE1F1266A2}"/>
              </a:ext>
            </a:extLst>
          </p:cNvPr>
          <p:cNvSpPr/>
          <p:nvPr/>
        </p:nvSpPr>
        <p:spPr>
          <a:xfrm>
            <a:off x="9535286" y="3676141"/>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94C8EDB-2E75-1231-CF50-A7D3F9219F1E}"/>
              </a:ext>
            </a:extLst>
          </p:cNvPr>
          <p:cNvSpPr/>
          <p:nvPr/>
        </p:nvSpPr>
        <p:spPr>
          <a:xfrm>
            <a:off x="9081134" y="3676141"/>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FD28CC-2945-0856-EE86-3ADE6251CC5E}"/>
              </a:ext>
            </a:extLst>
          </p:cNvPr>
          <p:cNvSpPr/>
          <p:nvPr/>
        </p:nvSpPr>
        <p:spPr>
          <a:xfrm>
            <a:off x="10897742" y="437514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75F18D4-F1A0-3AE8-1CB3-443801E941BA}"/>
              </a:ext>
            </a:extLst>
          </p:cNvPr>
          <p:cNvSpPr/>
          <p:nvPr/>
        </p:nvSpPr>
        <p:spPr>
          <a:xfrm>
            <a:off x="10443590" y="437514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29D2861-C816-3B91-A5C4-3411FB3F9AD0}"/>
              </a:ext>
            </a:extLst>
          </p:cNvPr>
          <p:cNvSpPr txBox="1"/>
          <p:nvPr/>
        </p:nvSpPr>
        <p:spPr>
          <a:xfrm>
            <a:off x="7173130" y="3754274"/>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14" name="TextBox 13">
            <a:extLst>
              <a:ext uri="{FF2B5EF4-FFF2-40B4-BE49-F238E27FC236}">
                <a16:creationId xmlns:a16="http://schemas.microsoft.com/office/drawing/2014/main" id="{C474DBDF-7B12-6712-A206-1D4CEA9415E4}"/>
              </a:ext>
            </a:extLst>
          </p:cNvPr>
          <p:cNvSpPr txBox="1"/>
          <p:nvPr/>
        </p:nvSpPr>
        <p:spPr>
          <a:xfrm>
            <a:off x="7173130" y="4420350"/>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sp>
        <p:nvSpPr>
          <p:cNvPr id="15" name="TextBox 14">
            <a:extLst>
              <a:ext uri="{FF2B5EF4-FFF2-40B4-BE49-F238E27FC236}">
                <a16:creationId xmlns:a16="http://schemas.microsoft.com/office/drawing/2014/main" id="{9FB4B476-9442-F4E1-2B88-9BE586DD81D3}"/>
              </a:ext>
            </a:extLst>
          </p:cNvPr>
          <p:cNvSpPr txBox="1"/>
          <p:nvPr/>
        </p:nvSpPr>
        <p:spPr>
          <a:xfrm>
            <a:off x="7500675" y="3028635"/>
            <a:ext cx="2999012" cy="307777"/>
          </a:xfrm>
          <a:prstGeom prst="rect">
            <a:avLst/>
          </a:prstGeom>
          <a:noFill/>
        </p:spPr>
        <p:txBody>
          <a:bodyPr wrap="square" rtlCol="0">
            <a:spAutoFit/>
          </a:bodyPr>
          <a:lstStyle/>
          <a:p>
            <a:r>
              <a:rPr lang="en-US" sz="1400" dirty="0">
                <a:latin typeface="Arial Rounded MT Bold" panose="020F0704030504030204" pitchFamily="34" charset="0"/>
              </a:rPr>
              <a:t>NUMA locality</a:t>
            </a:r>
          </a:p>
        </p:txBody>
      </p:sp>
      <p:sp>
        <p:nvSpPr>
          <p:cNvPr id="16" name="Rectangle: Rounded Corners 15">
            <a:extLst>
              <a:ext uri="{FF2B5EF4-FFF2-40B4-BE49-F238E27FC236}">
                <a16:creationId xmlns:a16="http://schemas.microsoft.com/office/drawing/2014/main" id="{BD95D9D0-D7E2-5980-A133-0DF0E67E476E}"/>
              </a:ext>
            </a:extLst>
          </p:cNvPr>
          <p:cNvSpPr/>
          <p:nvPr/>
        </p:nvSpPr>
        <p:spPr>
          <a:xfrm>
            <a:off x="7155204" y="2993961"/>
            <a:ext cx="345471" cy="40308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E790F1-77CA-F321-CC2A-B3246198021D}"/>
              </a:ext>
            </a:extLst>
          </p:cNvPr>
          <p:cNvSpPr/>
          <p:nvPr/>
        </p:nvSpPr>
        <p:spPr>
          <a:xfrm>
            <a:off x="7213902" y="5095757"/>
            <a:ext cx="4180114" cy="53784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C4908A-1687-AB89-6ED4-63EC9FE62BE2}"/>
              </a:ext>
            </a:extLst>
          </p:cNvPr>
          <p:cNvSpPr/>
          <p:nvPr/>
        </p:nvSpPr>
        <p:spPr>
          <a:xfrm>
            <a:off x="7213902" y="5797432"/>
            <a:ext cx="4180114" cy="53784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C7CA00-563C-3188-A799-CCF8B017AAE4}"/>
              </a:ext>
            </a:extLst>
          </p:cNvPr>
          <p:cNvSpPr/>
          <p:nvPr/>
        </p:nvSpPr>
        <p:spPr>
          <a:xfrm>
            <a:off x="10918527" y="5156717"/>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70724BD-92C5-EFE9-0408-2389D8C5FD0E}"/>
              </a:ext>
            </a:extLst>
          </p:cNvPr>
          <p:cNvSpPr/>
          <p:nvPr/>
        </p:nvSpPr>
        <p:spPr>
          <a:xfrm>
            <a:off x="10464375" y="5156717"/>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6C80B54-B68B-4311-18C9-7E5946AC2053}"/>
              </a:ext>
            </a:extLst>
          </p:cNvPr>
          <p:cNvSpPr/>
          <p:nvPr/>
        </p:nvSpPr>
        <p:spPr>
          <a:xfrm>
            <a:off x="10918527" y="5855725"/>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6DE056-129C-18C9-7AF4-E5EB1C2F8685}"/>
              </a:ext>
            </a:extLst>
          </p:cNvPr>
          <p:cNvSpPr txBox="1"/>
          <p:nvPr/>
        </p:nvSpPr>
        <p:spPr>
          <a:xfrm>
            <a:off x="7193915" y="5234850"/>
            <a:ext cx="897418" cy="307777"/>
          </a:xfrm>
          <a:prstGeom prst="rect">
            <a:avLst/>
          </a:prstGeom>
          <a:noFill/>
        </p:spPr>
        <p:txBody>
          <a:bodyPr wrap="square" rtlCol="0">
            <a:spAutoFit/>
          </a:bodyPr>
          <a:lstStyle/>
          <a:p>
            <a:r>
              <a:rPr lang="en-US" sz="1400" dirty="0">
                <a:latin typeface="Arial Rounded MT Bold" panose="020F0704030504030204" pitchFamily="34" charset="0"/>
              </a:rPr>
              <a:t>Core 0</a:t>
            </a:r>
          </a:p>
        </p:txBody>
      </p:sp>
      <p:sp>
        <p:nvSpPr>
          <p:cNvPr id="23" name="TextBox 22">
            <a:extLst>
              <a:ext uri="{FF2B5EF4-FFF2-40B4-BE49-F238E27FC236}">
                <a16:creationId xmlns:a16="http://schemas.microsoft.com/office/drawing/2014/main" id="{F3C2D7AA-9822-4D31-F27E-BB4927E429DD}"/>
              </a:ext>
            </a:extLst>
          </p:cNvPr>
          <p:cNvSpPr txBox="1"/>
          <p:nvPr/>
        </p:nvSpPr>
        <p:spPr>
          <a:xfrm>
            <a:off x="7193915" y="5900926"/>
            <a:ext cx="963995" cy="307777"/>
          </a:xfrm>
          <a:prstGeom prst="rect">
            <a:avLst/>
          </a:prstGeom>
          <a:noFill/>
        </p:spPr>
        <p:txBody>
          <a:bodyPr wrap="square" rtlCol="0">
            <a:spAutoFit/>
          </a:bodyPr>
          <a:lstStyle/>
          <a:p>
            <a:r>
              <a:rPr lang="en-US" sz="1400" dirty="0">
                <a:latin typeface="Arial Rounded MT Bold" panose="020F0704030504030204" pitchFamily="34" charset="0"/>
              </a:rPr>
              <a:t>Core 1</a:t>
            </a:r>
          </a:p>
        </p:txBody>
      </p:sp>
      <p:cxnSp>
        <p:nvCxnSpPr>
          <p:cNvPr id="24" name="Straight Connector 23">
            <a:extLst>
              <a:ext uri="{FF2B5EF4-FFF2-40B4-BE49-F238E27FC236}">
                <a16:creationId xmlns:a16="http://schemas.microsoft.com/office/drawing/2014/main" id="{073F5F79-1EEA-FF85-510E-18FAEB86F543}"/>
              </a:ext>
            </a:extLst>
          </p:cNvPr>
          <p:cNvCxnSpPr/>
          <p:nvPr/>
        </p:nvCxnSpPr>
        <p:spPr>
          <a:xfrm>
            <a:off x="6847114" y="2797629"/>
            <a:ext cx="5001986" cy="0"/>
          </a:xfrm>
          <a:prstGeom prst="line">
            <a:avLst/>
          </a:prstGeom>
          <a:ln w="9525">
            <a:solidFill>
              <a:schemeClr val="bg1">
                <a:lumMod val="9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B804B32-45B5-90C9-E560-2DE5182FCB69}"/>
              </a:ext>
            </a:extLst>
          </p:cNvPr>
          <p:cNvSpPr/>
          <p:nvPr/>
        </p:nvSpPr>
        <p:spPr>
          <a:xfrm>
            <a:off x="7078980" y="3496105"/>
            <a:ext cx="4411980" cy="147307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E251A6CF-C345-4D48-37C7-C5D029C50415}"/>
              </a:ext>
            </a:extLst>
          </p:cNvPr>
          <p:cNvSpPr/>
          <p:nvPr/>
        </p:nvSpPr>
        <p:spPr>
          <a:xfrm>
            <a:off x="10003818" y="4363069"/>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AC627C6-9093-26B9-E2AC-54F187DD3166}"/>
              </a:ext>
            </a:extLst>
          </p:cNvPr>
          <p:cNvSpPr/>
          <p:nvPr/>
        </p:nvSpPr>
        <p:spPr>
          <a:xfrm>
            <a:off x="9549666" y="4359068"/>
            <a:ext cx="345471" cy="42227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554BA23-62C2-A1C5-BC94-C2F45BCD5774}"/>
              </a:ext>
            </a:extLst>
          </p:cNvPr>
          <p:cNvSpPr/>
          <p:nvPr/>
        </p:nvSpPr>
        <p:spPr>
          <a:xfrm>
            <a:off x="7076284" y="5018190"/>
            <a:ext cx="4411980" cy="147307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F387061-F1E9-EBF3-F1D4-276B3DAA5A0E}"/>
              </a:ext>
            </a:extLst>
          </p:cNvPr>
          <p:cNvSpPr txBox="1"/>
          <p:nvPr/>
        </p:nvSpPr>
        <p:spPr>
          <a:xfrm>
            <a:off x="6186091" y="4093324"/>
            <a:ext cx="801823" cy="307777"/>
          </a:xfrm>
          <a:prstGeom prst="rect">
            <a:avLst/>
          </a:prstGeom>
          <a:noFill/>
        </p:spPr>
        <p:txBody>
          <a:bodyPr wrap="none" rtlCol="0">
            <a:spAutoFit/>
          </a:bodyPr>
          <a:lstStyle/>
          <a:p>
            <a:r>
              <a:rPr lang="en-US" sz="1400" dirty="0">
                <a:latin typeface="Arial Rounded MT Bold" panose="020F0704030504030204" pitchFamily="34" charset="0"/>
              </a:rPr>
              <a:t>Node 0</a:t>
            </a:r>
          </a:p>
        </p:txBody>
      </p:sp>
      <p:sp>
        <p:nvSpPr>
          <p:cNvPr id="39" name="TextBox 38">
            <a:extLst>
              <a:ext uri="{FF2B5EF4-FFF2-40B4-BE49-F238E27FC236}">
                <a16:creationId xmlns:a16="http://schemas.microsoft.com/office/drawing/2014/main" id="{D683C940-FA1F-B8AA-8F04-5D3540FFF5F3}"/>
              </a:ext>
            </a:extLst>
          </p:cNvPr>
          <p:cNvSpPr txBox="1"/>
          <p:nvPr/>
        </p:nvSpPr>
        <p:spPr>
          <a:xfrm>
            <a:off x="6176010" y="5633602"/>
            <a:ext cx="801823" cy="307777"/>
          </a:xfrm>
          <a:prstGeom prst="rect">
            <a:avLst/>
          </a:prstGeom>
          <a:noFill/>
        </p:spPr>
        <p:txBody>
          <a:bodyPr wrap="none" rtlCol="0">
            <a:spAutoFit/>
          </a:bodyPr>
          <a:lstStyle/>
          <a:p>
            <a:r>
              <a:rPr lang="en-US" sz="1400" dirty="0">
                <a:latin typeface="Arial Rounded MT Bold" panose="020F0704030504030204" pitchFamily="34" charset="0"/>
              </a:rPr>
              <a:t>Node 1</a:t>
            </a:r>
          </a:p>
        </p:txBody>
      </p:sp>
    </p:spTree>
    <p:extLst>
      <p:ext uri="{BB962C8B-B14F-4D97-AF65-F5344CB8AC3E}">
        <p14:creationId xmlns:p14="http://schemas.microsoft.com/office/powerpoint/2010/main" val="444012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A03-743F-CB87-7AC2-1109804523BF}"/>
              </a:ext>
            </a:extLst>
          </p:cNvPr>
          <p:cNvSpPr>
            <a:spLocks noGrp="1"/>
          </p:cNvSpPr>
          <p:nvPr>
            <p:ph type="title"/>
          </p:nvPr>
        </p:nvSpPr>
        <p:spPr/>
        <p:txBody>
          <a:bodyPr>
            <a:normAutofit fontScale="90000"/>
          </a:bodyPr>
          <a:lstStyle/>
          <a:p>
            <a:r>
              <a:rPr lang="en-US" b="1" dirty="0">
                <a:latin typeface="Arial Rounded MT Bold"/>
                <a:cs typeface="Calibri Light"/>
              </a:rPr>
              <a:t>load balancing</a:t>
            </a:r>
            <a:br>
              <a:rPr lang="en-US" b="1" dirty="0">
                <a:latin typeface="Arial Rounded MT Bold"/>
                <a:cs typeface="Calibri Light"/>
              </a:rPr>
            </a:br>
            <a:r>
              <a:rPr lang="en-US" sz="3600" b="1" dirty="0">
                <a:latin typeface="Arial Rounded MT Bold"/>
                <a:cs typeface="Calibri Light"/>
              </a:rPr>
              <a:t>possible areas of improvement</a:t>
            </a:r>
            <a:endParaRPr lang="en-US" sz="3600" dirty="0"/>
          </a:p>
        </p:txBody>
      </p:sp>
      <p:sp>
        <p:nvSpPr>
          <p:cNvPr id="3" name="Content Placeholder 2">
            <a:extLst>
              <a:ext uri="{FF2B5EF4-FFF2-40B4-BE49-F238E27FC236}">
                <a16:creationId xmlns:a16="http://schemas.microsoft.com/office/drawing/2014/main" id="{61541BC2-6042-0376-8644-D23C1BF3D7DA}"/>
              </a:ext>
            </a:extLst>
          </p:cNvPr>
          <p:cNvSpPr>
            <a:spLocks noGrp="1"/>
          </p:cNvSpPr>
          <p:nvPr>
            <p:ph idx="1"/>
          </p:nvPr>
        </p:nvSpPr>
        <p:spPr>
          <a:xfrm>
            <a:off x="3291840" y="5288282"/>
            <a:ext cx="5638800" cy="955764"/>
          </a:xfrm>
        </p:spPr>
        <p:txBody>
          <a:bodyPr vert="horz" lIns="91440" tIns="45720" rIns="91440" bIns="45720" rtlCol="0" anchor="t">
            <a:normAutofit/>
          </a:bodyPr>
          <a:lstStyle/>
          <a:p>
            <a:pPr marL="0" indent="0">
              <a:buNone/>
            </a:pPr>
            <a:r>
              <a:rPr lang="en-US" sz="2000" dirty="0">
                <a:latin typeface="Arial"/>
                <a:cs typeface="Arial"/>
              </a:rPr>
              <a:t>assumed that SMT threads are independent cores, what if..</a:t>
            </a:r>
          </a:p>
        </p:txBody>
      </p:sp>
      <p:sp>
        <p:nvSpPr>
          <p:cNvPr id="4" name="Rectangle: Rounded Corners 3">
            <a:extLst>
              <a:ext uri="{FF2B5EF4-FFF2-40B4-BE49-F238E27FC236}">
                <a16:creationId xmlns:a16="http://schemas.microsoft.com/office/drawing/2014/main" id="{048744D9-84E5-6856-DAB0-C696E3CD86BC}"/>
              </a:ext>
            </a:extLst>
          </p:cNvPr>
          <p:cNvSpPr/>
          <p:nvPr/>
        </p:nvSpPr>
        <p:spPr>
          <a:xfrm>
            <a:off x="4091148" y="1937930"/>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0C88486-0733-3DC7-9A30-3ACA5BF0EE56}"/>
              </a:ext>
            </a:extLst>
          </p:cNvPr>
          <p:cNvSpPr/>
          <p:nvPr/>
        </p:nvSpPr>
        <p:spPr>
          <a:xfrm>
            <a:off x="4929348" y="1937930"/>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B724AB-196E-A681-602B-D3FE0D14E53D}"/>
              </a:ext>
            </a:extLst>
          </p:cNvPr>
          <p:cNvSpPr/>
          <p:nvPr/>
        </p:nvSpPr>
        <p:spPr>
          <a:xfrm>
            <a:off x="4091148" y="2235110"/>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0D7BA57D-CA69-5443-F7EC-33B0DAD49982}"/>
              </a:ext>
            </a:extLst>
          </p:cNvPr>
          <p:cNvSpPr/>
          <p:nvPr/>
        </p:nvSpPr>
        <p:spPr>
          <a:xfrm>
            <a:off x="4510248" y="2235110"/>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4368082-1DC3-601D-4A2D-C7B4BD71F369}"/>
              </a:ext>
            </a:extLst>
          </p:cNvPr>
          <p:cNvSpPr/>
          <p:nvPr/>
        </p:nvSpPr>
        <p:spPr>
          <a:xfrm>
            <a:off x="4929348" y="2235110"/>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7D51F992-0E2B-8DB4-4149-0A1B3F6A668C}"/>
              </a:ext>
            </a:extLst>
          </p:cNvPr>
          <p:cNvSpPr/>
          <p:nvPr/>
        </p:nvSpPr>
        <p:spPr>
          <a:xfrm>
            <a:off x="5348448" y="2235110"/>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3E96918-414A-C6F1-5830-55F701C39966}"/>
              </a:ext>
            </a:extLst>
          </p:cNvPr>
          <p:cNvSpPr/>
          <p:nvPr/>
        </p:nvSpPr>
        <p:spPr>
          <a:xfrm>
            <a:off x="4510248" y="1937930"/>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81B2C6FF-CC32-4870-5102-B670968E92BE}"/>
              </a:ext>
            </a:extLst>
          </p:cNvPr>
          <p:cNvSpPr/>
          <p:nvPr/>
        </p:nvSpPr>
        <p:spPr>
          <a:xfrm>
            <a:off x="5348448" y="1937930"/>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2E5E490-B3C2-6B6A-A639-9DB25ECA8A25}"/>
              </a:ext>
            </a:extLst>
          </p:cNvPr>
          <p:cNvSpPr/>
          <p:nvPr/>
        </p:nvSpPr>
        <p:spPr>
          <a:xfrm>
            <a:off x="4091148" y="2526194"/>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C4908F36-7C5C-B7DD-1912-324C2B8A3D95}"/>
              </a:ext>
            </a:extLst>
          </p:cNvPr>
          <p:cNvSpPr/>
          <p:nvPr/>
        </p:nvSpPr>
        <p:spPr>
          <a:xfrm>
            <a:off x="4929348" y="2526194"/>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E917999-DA8E-7226-E03E-043E69742E30}"/>
              </a:ext>
            </a:extLst>
          </p:cNvPr>
          <p:cNvSpPr/>
          <p:nvPr/>
        </p:nvSpPr>
        <p:spPr>
          <a:xfrm>
            <a:off x="4091148" y="2823374"/>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2A1E62C3-C42A-F8E2-67B1-DF3260ECD59B}"/>
              </a:ext>
            </a:extLst>
          </p:cNvPr>
          <p:cNvSpPr/>
          <p:nvPr/>
        </p:nvSpPr>
        <p:spPr>
          <a:xfrm>
            <a:off x="4510248" y="2823374"/>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7E97D5F-3D5A-DBE9-5576-A693CBC04B1F}"/>
              </a:ext>
            </a:extLst>
          </p:cNvPr>
          <p:cNvSpPr/>
          <p:nvPr/>
        </p:nvSpPr>
        <p:spPr>
          <a:xfrm>
            <a:off x="4929348" y="2823374"/>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E5C9A1C-4CE8-047E-356F-82259B8A8A5E}"/>
              </a:ext>
            </a:extLst>
          </p:cNvPr>
          <p:cNvSpPr/>
          <p:nvPr/>
        </p:nvSpPr>
        <p:spPr>
          <a:xfrm>
            <a:off x="5348448" y="2823374"/>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EA5D777-3613-1C6E-5127-F1CC6F198843}"/>
              </a:ext>
            </a:extLst>
          </p:cNvPr>
          <p:cNvSpPr/>
          <p:nvPr/>
        </p:nvSpPr>
        <p:spPr>
          <a:xfrm>
            <a:off x="4510248" y="2526194"/>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8091EDF2-B446-8C18-54EE-471DE36C786C}"/>
              </a:ext>
            </a:extLst>
          </p:cNvPr>
          <p:cNvSpPr/>
          <p:nvPr/>
        </p:nvSpPr>
        <p:spPr>
          <a:xfrm>
            <a:off x="5348448" y="2526194"/>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C2C3B83D-E468-F3A8-A945-071562CDE600}"/>
              </a:ext>
            </a:extLst>
          </p:cNvPr>
          <p:cNvSpPr/>
          <p:nvPr/>
        </p:nvSpPr>
        <p:spPr>
          <a:xfrm>
            <a:off x="4129248" y="3489363"/>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4417F95D-BC93-4F04-00E0-1F89C344E72E}"/>
              </a:ext>
            </a:extLst>
          </p:cNvPr>
          <p:cNvSpPr/>
          <p:nvPr/>
        </p:nvSpPr>
        <p:spPr>
          <a:xfrm>
            <a:off x="4967448" y="3489363"/>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7527B794-5003-38D0-3496-E04B3CAE54D0}"/>
              </a:ext>
            </a:extLst>
          </p:cNvPr>
          <p:cNvSpPr/>
          <p:nvPr/>
        </p:nvSpPr>
        <p:spPr>
          <a:xfrm>
            <a:off x="4129248" y="3786543"/>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65C44FD3-8376-8A56-C1A2-759CCAB4B814}"/>
              </a:ext>
            </a:extLst>
          </p:cNvPr>
          <p:cNvSpPr/>
          <p:nvPr/>
        </p:nvSpPr>
        <p:spPr>
          <a:xfrm>
            <a:off x="4548348" y="3786543"/>
            <a:ext cx="310896" cy="20421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6F1285E-C1E9-C2B1-1560-D2F7958CFC6B}"/>
              </a:ext>
            </a:extLst>
          </p:cNvPr>
          <p:cNvSpPr/>
          <p:nvPr/>
        </p:nvSpPr>
        <p:spPr>
          <a:xfrm>
            <a:off x="4967448" y="3786543"/>
            <a:ext cx="310896" cy="2042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6C6E91D9-B8DB-5D5F-C2C2-329E3A108791}"/>
              </a:ext>
            </a:extLst>
          </p:cNvPr>
          <p:cNvSpPr/>
          <p:nvPr/>
        </p:nvSpPr>
        <p:spPr>
          <a:xfrm>
            <a:off x="5386548" y="3786543"/>
            <a:ext cx="310896" cy="20421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660FF3B-F816-4CD1-E1F4-7CCD40047C0B}"/>
              </a:ext>
            </a:extLst>
          </p:cNvPr>
          <p:cNvSpPr/>
          <p:nvPr/>
        </p:nvSpPr>
        <p:spPr>
          <a:xfrm>
            <a:off x="4548348" y="3489363"/>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2C44052-8BBA-0855-FEF6-87F9960C690D}"/>
              </a:ext>
            </a:extLst>
          </p:cNvPr>
          <p:cNvSpPr/>
          <p:nvPr/>
        </p:nvSpPr>
        <p:spPr>
          <a:xfrm>
            <a:off x="5386548" y="3489363"/>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A02C7AD-7860-EE36-A0BF-79EF694BFA06}"/>
              </a:ext>
            </a:extLst>
          </p:cNvPr>
          <p:cNvSpPr/>
          <p:nvPr/>
        </p:nvSpPr>
        <p:spPr>
          <a:xfrm>
            <a:off x="4129248" y="4077627"/>
            <a:ext cx="310896" cy="2042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220E1EFA-212B-4C08-5F31-642BBFFD3581}"/>
              </a:ext>
            </a:extLst>
          </p:cNvPr>
          <p:cNvSpPr/>
          <p:nvPr/>
        </p:nvSpPr>
        <p:spPr>
          <a:xfrm>
            <a:off x="4967448" y="4077627"/>
            <a:ext cx="310896" cy="20421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BBBFE9AD-0C7B-30AA-8396-9DC73B451033}"/>
              </a:ext>
            </a:extLst>
          </p:cNvPr>
          <p:cNvSpPr/>
          <p:nvPr/>
        </p:nvSpPr>
        <p:spPr>
          <a:xfrm>
            <a:off x="4129248" y="4374807"/>
            <a:ext cx="310896" cy="20421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E807541E-77D6-E133-0915-90BBBEB80A7F}"/>
              </a:ext>
            </a:extLst>
          </p:cNvPr>
          <p:cNvSpPr/>
          <p:nvPr/>
        </p:nvSpPr>
        <p:spPr>
          <a:xfrm>
            <a:off x="4548348" y="4374807"/>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0925B66D-9F3B-CA79-C3A4-EAF7669571C2}"/>
              </a:ext>
            </a:extLst>
          </p:cNvPr>
          <p:cNvSpPr/>
          <p:nvPr/>
        </p:nvSpPr>
        <p:spPr>
          <a:xfrm>
            <a:off x="4548348" y="4077627"/>
            <a:ext cx="310896" cy="204216"/>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A993C64-8FFA-8784-E9D0-8467EA3AEFE5}"/>
              </a:ext>
            </a:extLst>
          </p:cNvPr>
          <p:cNvSpPr/>
          <p:nvPr/>
        </p:nvSpPr>
        <p:spPr>
          <a:xfrm>
            <a:off x="5386548" y="4077627"/>
            <a:ext cx="310896" cy="204216"/>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B32E13B-4A4C-F8D8-5694-1A134C41D974}"/>
              </a:ext>
            </a:extLst>
          </p:cNvPr>
          <p:cNvSpPr txBox="1"/>
          <p:nvPr/>
        </p:nvSpPr>
        <p:spPr>
          <a:xfrm>
            <a:off x="3742806" y="1926702"/>
            <a:ext cx="261610" cy="246221"/>
          </a:xfrm>
          <a:prstGeom prst="rect">
            <a:avLst/>
          </a:prstGeom>
          <a:noFill/>
        </p:spPr>
        <p:txBody>
          <a:bodyPr wrap="none" rtlCol="0">
            <a:spAutoFit/>
          </a:bodyPr>
          <a:lstStyle/>
          <a:p>
            <a:r>
              <a:rPr lang="en-US" sz="1000" dirty="0">
                <a:latin typeface="Arial Rounded MT Bold" panose="020F0704030504030204" pitchFamily="34" charset="0"/>
              </a:rPr>
              <a:t>1</a:t>
            </a:r>
          </a:p>
        </p:txBody>
      </p:sp>
      <p:sp>
        <p:nvSpPr>
          <p:cNvPr id="56" name="TextBox 55">
            <a:extLst>
              <a:ext uri="{FF2B5EF4-FFF2-40B4-BE49-F238E27FC236}">
                <a16:creationId xmlns:a16="http://schemas.microsoft.com/office/drawing/2014/main" id="{DA069186-C8A6-FD87-814E-0227F0632403}"/>
              </a:ext>
            </a:extLst>
          </p:cNvPr>
          <p:cNvSpPr txBox="1"/>
          <p:nvPr/>
        </p:nvSpPr>
        <p:spPr>
          <a:xfrm>
            <a:off x="3737364" y="2205314"/>
            <a:ext cx="261610" cy="246221"/>
          </a:xfrm>
          <a:prstGeom prst="rect">
            <a:avLst/>
          </a:prstGeom>
          <a:noFill/>
        </p:spPr>
        <p:txBody>
          <a:bodyPr wrap="none" rtlCol="0">
            <a:spAutoFit/>
          </a:bodyPr>
          <a:lstStyle/>
          <a:p>
            <a:r>
              <a:rPr lang="en-US" sz="1000" dirty="0">
                <a:latin typeface="Arial Rounded MT Bold" panose="020F0704030504030204" pitchFamily="34" charset="0"/>
              </a:rPr>
              <a:t>2</a:t>
            </a:r>
          </a:p>
        </p:txBody>
      </p:sp>
      <p:sp>
        <p:nvSpPr>
          <p:cNvPr id="57" name="TextBox 56">
            <a:extLst>
              <a:ext uri="{FF2B5EF4-FFF2-40B4-BE49-F238E27FC236}">
                <a16:creationId xmlns:a16="http://schemas.microsoft.com/office/drawing/2014/main" id="{7762E856-1130-7165-2021-27C65438D0FB}"/>
              </a:ext>
            </a:extLst>
          </p:cNvPr>
          <p:cNvSpPr txBox="1"/>
          <p:nvPr/>
        </p:nvSpPr>
        <p:spPr>
          <a:xfrm>
            <a:off x="3737364" y="2508310"/>
            <a:ext cx="261610" cy="246221"/>
          </a:xfrm>
          <a:prstGeom prst="rect">
            <a:avLst/>
          </a:prstGeom>
          <a:noFill/>
        </p:spPr>
        <p:txBody>
          <a:bodyPr wrap="none" rtlCol="0">
            <a:spAutoFit/>
          </a:bodyPr>
          <a:lstStyle/>
          <a:p>
            <a:r>
              <a:rPr lang="en-US" sz="1000" dirty="0">
                <a:latin typeface="Arial Rounded MT Bold" panose="020F0704030504030204" pitchFamily="34" charset="0"/>
              </a:rPr>
              <a:t>3</a:t>
            </a:r>
          </a:p>
        </p:txBody>
      </p:sp>
      <p:sp>
        <p:nvSpPr>
          <p:cNvPr id="58" name="TextBox 57">
            <a:extLst>
              <a:ext uri="{FF2B5EF4-FFF2-40B4-BE49-F238E27FC236}">
                <a16:creationId xmlns:a16="http://schemas.microsoft.com/office/drawing/2014/main" id="{8C421EC8-1E08-79E6-E390-6E262F4CEC39}"/>
              </a:ext>
            </a:extLst>
          </p:cNvPr>
          <p:cNvSpPr txBox="1"/>
          <p:nvPr/>
        </p:nvSpPr>
        <p:spPr>
          <a:xfrm>
            <a:off x="3737364" y="2793858"/>
            <a:ext cx="261610" cy="246221"/>
          </a:xfrm>
          <a:prstGeom prst="rect">
            <a:avLst/>
          </a:prstGeom>
          <a:noFill/>
        </p:spPr>
        <p:txBody>
          <a:bodyPr wrap="none" rtlCol="0">
            <a:spAutoFit/>
          </a:bodyPr>
          <a:lstStyle/>
          <a:p>
            <a:r>
              <a:rPr lang="en-US" sz="1000" dirty="0">
                <a:latin typeface="Arial Rounded MT Bold" panose="020F0704030504030204" pitchFamily="34" charset="0"/>
              </a:rPr>
              <a:t>4</a:t>
            </a:r>
          </a:p>
        </p:txBody>
      </p:sp>
      <p:sp>
        <p:nvSpPr>
          <p:cNvPr id="64" name="Rectangle: Rounded Corners 63">
            <a:extLst>
              <a:ext uri="{FF2B5EF4-FFF2-40B4-BE49-F238E27FC236}">
                <a16:creationId xmlns:a16="http://schemas.microsoft.com/office/drawing/2014/main" id="{019B6BA2-93A4-0272-59C6-439552176723}"/>
              </a:ext>
            </a:extLst>
          </p:cNvPr>
          <p:cNvSpPr/>
          <p:nvPr/>
        </p:nvSpPr>
        <p:spPr>
          <a:xfrm>
            <a:off x="4979132" y="4382427"/>
            <a:ext cx="310896" cy="2042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F2F02235-FE85-D812-DA00-795629B698D6}"/>
              </a:ext>
            </a:extLst>
          </p:cNvPr>
          <p:cNvSpPr/>
          <p:nvPr/>
        </p:nvSpPr>
        <p:spPr>
          <a:xfrm>
            <a:off x="5398232" y="4382427"/>
            <a:ext cx="310896" cy="204216"/>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7F4DDA1-8004-D4C9-663A-74FBFAAE5A0A}"/>
              </a:ext>
            </a:extLst>
          </p:cNvPr>
          <p:cNvSpPr txBox="1"/>
          <p:nvPr/>
        </p:nvSpPr>
        <p:spPr>
          <a:xfrm>
            <a:off x="3759434" y="3490500"/>
            <a:ext cx="261610" cy="246221"/>
          </a:xfrm>
          <a:prstGeom prst="rect">
            <a:avLst/>
          </a:prstGeom>
          <a:noFill/>
        </p:spPr>
        <p:txBody>
          <a:bodyPr wrap="square" rtlCol="0">
            <a:spAutoFit/>
          </a:bodyPr>
          <a:lstStyle/>
          <a:p>
            <a:r>
              <a:rPr lang="en-US" sz="1000" dirty="0">
                <a:latin typeface="Arial Rounded MT Bold" panose="020F0704030504030204" pitchFamily="34" charset="0"/>
              </a:rPr>
              <a:t>1</a:t>
            </a:r>
          </a:p>
        </p:txBody>
      </p:sp>
      <p:sp>
        <p:nvSpPr>
          <p:cNvPr id="67" name="TextBox 66">
            <a:extLst>
              <a:ext uri="{FF2B5EF4-FFF2-40B4-BE49-F238E27FC236}">
                <a16:creationId xmlns:a16="http://schemas.microsoft.com/office/drawing/2014/main" id="{3121A179-D04F-A0D9-79FC-6747D0E66D3C}"/>
              </a:ext>
            </a:extLst>
          </p:cNvPr>
          <p:cNvSpPr txBox="1"/>
          <p:nvPr/>
        </p:nvSpPr>
        <p:spPr>
          <a:xfrm>
            <a:off x="3753992" y="3769112"/>
            <a:ext cx="261610" cy="246221"/>
          </a:xfrm>
          <a:prstGeom prst="rect">
            <a:avLst/>
          </a:prstGeom>
          <a:noFill/>
        </p:spPr>
        <p:txBody>
          <a:bodyPr wrap="square" rtlCol="0">
            <a:spAutoFit/>
          </a:bodyPr>
          <a:lstStyle/>
          <a:p>
            <a:r>
              <a:rPr lang="en-US" sz="1000" dirty="0">
                <a:latin typeface="Arial Rounded MT Bold" panose="020F0704030504030204" pitchFamily="34" charset="0"/>
              </a:rPr>
              <a:t>2</a:t>
            </a:r>
          </a:p>
        </p:txBody>
      </p:sp>
      <p:sp>
        <p:nvSpPr>
          <p:cNvPr id="68" name="TextBox 67">
            <a:extLst>
              <a:ext uri="{FF2B5EF4-FFF2-40B4-BE49-F238E27FC236}">
                <a16:creationId xmlns:a16="http://schemas.microsoft.com/office/drawing/2014/main" id="{D4F3BF37-A397-4FB1-9D6A-8313BB056567}"/>
              </a:ext>
            </a:extLst>
          </p:cNvPr>
          <p:cNvSpPr txBox="1"/>
          <p:nvPr/>
        </p:nvSpPr>
        <p:spPr>
          <a:xfrm>
            <a:off x="3753992" y="4072108"/>
            <a:ext cx="261610" cy="246221"/>
          </a:xfrm>
          <a:prstGeom prst="rect">
            <a:avLst/>
          </a:prstGeom>
          <a:noFill/>
        </p:spPr>
        <p:txBody>
          <a:bodyPr wrap="square" rtlCol="0">
            <a:spAutoFit/>
          </a:bodyPr>
          <a:lstStyle/>
          <a:p>
            <a:r>
              <a:rPr lang="en-US" sz="1000" dirty="0">
                <a:latin typeface="Arial Rounded MT Bold" panose="020F0704030504030204" pitchFamily="34" charset="0"/>
              </a:rPr>
              <a:t>3</a:t>
            </a:r>
          </a:p>
        </p:txBody>
      </p:sp>
      <p:sp>
        <p:nvSpPr>
          <p:cNvPr id="69" name="TextBox 68">
            <a:extLst>
              <a:ext uri="{FF2B5EF4-FFF2-40B4-BE49-F238E27FC236}">
                <a16:creationId xmlns:a16="http://schemas.microsoft.com/office/drawing/2014/main" id="{0B6A1770-FE5C-7DD4-5B90-868028B58477}"/>
              </a:ext>
            </a:extLst>
          </p:cNvPr>
          <p:cNvSpPr txBox="1"/>
          <p:nvPr/>
        </p:nvSpPr>
        <p:spPr>
          <a:xfrm>
            <a:off x="3753992" y="4357656"/>
            <a:ext cx="261610" cy="246221"/>
          </a:xfrm>
          <a:prstGeom prst="rect">
            <a:avLst/>
          </a:prstGeom>
          <a:noFill/>
        </p:spPr>
        <p:txBody>
          <a:bodyPr wrap="square" rtlCol="0">
            <a:spAutoFit/>
          </a:bodyPr>
          <a:lstStyle/>
          <a:p>
            <a:r>
              <a:rPr lang="en-US" sz="1000" dirty="0">
                <a:latin typeface="Arial Rounded MT Bold" panose="020F0704030504030204" pitchFamily="34" charset="0"/>
              </a:rPr>
              <a:t>4</a:t>
            </a:r>
          </a:p>
        </p:txBody>
      </p:sp>
      <p:sp>
        <p:nvSpPr>
          <p:cNvPr id="72" name="TextBox 71">
            <a:extLst>
              <a:ext uri="{FF2B5EF4-FFF2-40B4-BE49-F238E27FC236}">
                <a16:creationId xmlns:a16="http://schemas.microsoft.com/office/drawing/2014/main" id="{AECB9578-119A-DF17-B463-5D4CAED0149A}"/>
              </a:ext>
            </a:extLst>
          </p:cNvPr>
          <p:cNvSpPr txBox="1"/>
          <p:nvPr/>
        </p:nvSpPr>
        <p:spPr>
          <a:xfrm>
            <a:off x="5864540" y="2209257"/>
            <a:ext cx="2811454" cy="523220"/>
          </a:xfrm>
          <a:prstGeom prst="rect">
            <a:avLst/>
          </a:prstGeom>
          <a:noFill/>
        </p:spPr>
        <p:txBody>
          <a:bodyPr wrap="square" rtlCol="0">
            <a:spAutoFit/>
          </a:bodyPr>
          <a:lstStyle/>
          <a:p>
            <a:r>
              <a:rPr lang="en-US" sz="1400" dirty="0">
                <a:latin typeface="Arial Rounded MT Bold" panose="020F0704030504030204" pitchFamily="34" charset="0"/>
              </a:rPr>
              <a:t>Ideal behavior: all threads use independent functional units</a:t>
            </a:r>
          </a:p>
        </p:txBody>
      </p:sp>
      <p:sp>
        <p:nvSpPr>
          <p:cNvPr id="73" name="TextBox 72">
            <a:extLst>
              <a:ext uri="{FF2B5EF4-FFF2-40B4-BE49-F238E27FC236}">
                <a16:creationId xmlns:a16="http://schemas.microsoft.com/office/drawing/2014/main" id="{70054D82-4218-4097-155C-ECF58AB3D8A9}"/>
              </a:ext>
            </a:extLst>
          </p:cNvPr>
          <p:cNvSpPr txBox="1"/>
          <p:nvPr/>
        </p:nvSpPr>
        <p:spPr>
          <a:xfrm>
            <a:off x="5856594" y="3454096"/>
            <a:ext cx="3023657" cy="954107"/>
          </a:xfrm>
          <a:prstGeom prst="rect">
            <a:avLst/>
          </a:prstGeom>
          <a:noFill/>
        </p:spPr>
        <p:txBody>
          <a:bodyPr wrap="square" rtlCol="0">
            <a:spAutoFit/>
          </a:bodyPr>
          <a:lstStyle/>
          <a:p>
            <a:r>
              <a:rPr lang="en-US" sz="1400" dirty="0">
                <a:latin typeface="Arial Rounded MT Bold" panose="020F0704030504030204" pitchFamily="34" charset="0"/>
              </a:rPr>
              <a:t>Actual behavior: two or more threads may want to use same functional unit at the same time.. e.g. multi-cycle division</a:t>
            </a:r>
          </a:p>
        </p:txBody>
      </p:sp>
      <p:sp>
        <p:nvSpPr>
          <p:cNvPr id="74" name="TextBox 73">
            <a:extLst>
              <a:ext uri="{FF2B5EF4-FFF2-40B4-BE49-F238E27FC236}">
                <a16:creationId xmlns:a16="http://schemas.microsoft.com/office/drawing/2014/main" id="{1F80F1C9-3CE8-A8CA-4D90-3E1F8C54D97C}"/>
              </a:ext>
            </a:extLst>
          </p:cNvPr>
          <p:cNvSpPr txBox="1"/>
          <p:nvPr/>
        </p:nvSpPr>
        <p:spPr>
          <a:xfrm>
            <a:off x="3488242" y="1531971"/>
            <a:ext cx="2811454" cy="307777"/>
          </a:xfrm>
          <a:prstGeom prst="rect">
            <a:avLst/>
          </a:prstGeom>
          <a:noFill/>
        </p:spPr>
        <p:txBody>
          <a:bodyPr wrap="square" rtlCol="0">
            <a:spAutoFit/>
          </a:bodyPr>
          <a:lstStyle/>
          <a:p>
            <a:r>
              <a:rPr lang="en-US" sz="1400" dirty="0">
                <a:latin typeface="Arial Rounded MT Bold" panose="020F0704030504030204" pitchFamily="34" charset="0"/>
              </a:rPr>
              <a:t>Simultaneous Multi-threading</a:t>
            </a:r>
          </a:p>
        </p:txBody>
      </p:sp>
    </p:spTree>
    <p:extLst>
      <p:ext uri="{BB962C8B-B14F-4D97-AF65-F5344CB8AC3E}">
        <p14:creationId xmlns:p14="http://schemas.microsoft.com/office/powerpoint/2010/main" val="369216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3361</TotalTime>
  <Words>7464</Words>
  <Application>Microsoft Office PowerPoint</Application>
  <PresentationFormat>Widescreen</PresentationFormat>
  <Paragraphs>658</Paragraphs>
  <Slides>35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Rounded MT Bold</vt:lpstr>
      <vt:lpstr>Calibri</vt:lpstr>
      <vt:lpstr>Calibri Light</vt:lpstr>
      <vt:lpstr>Consolas</vt:lpstr>
      <vt:lpstr>LinLibertineT</vt:lpstr>
      <vt:lpstr>Söhne</vt:lpstr>
      <vt:lpstr>office theme</vt:lpstr>
      <vt:lpstr>Optimized Load Balancing: Leveraging Hardware Awareness for Performance Enhancement</vt:lpstr>
      <vt:lpstr>introduction 5 w’s? load balancing</vt:lpstr>
      <vt:lpstr>introduction 5 w’s? load balancing</vt:lpstr>
      <vt:lpstr>introduction 5 w’s? load balancing</vt:lpstr>
      <vt:lpstr>5 w’s? load balancing</vt:lpstr>
      <vt:lpstr>load balancing current factors considered</vt:lpstr>
      <vt:lpstr>load balancing current factors considered</vt:lpstr>
      <vt:lpstr>load balancing current factors considered</vt:lpstr>
      <vt:lpstr>load balancing possible areas of improvement</vt:lpstr>
      <vt:lpstr>load balancing possible areas of improvement</vt:lpstr>
      <vt:lpstr>motivation</vt:lpstr>
      <vt:lpstr>can_migrate_task()</vt:lpstr>
      <vt:lpstr>objective</vt:lpstr>
      <vt:lpstr>Data pipeline</vt:lpstr>
      <vt:lpstr>Data pipeline</vt:lpstr>
      <vt:lpstr>Data pipeline</vt:lpstr>
      <vt:lpstr>Data pipeline</vt:lpstr>
      <vt:lpstr>Data pipeline</vt:lpstr>
      <vt:lpstr>Data pipeline</vt:lpstr>
      <vt:lpstr>Data pipeline</vt:lpstr>
      <vt:lpstr>Data pipeline</vt:lpstr>
      <vt:lpstr>data real</vt:lpstr>
      <vt:lpstr>data artificial</vt:lpstr>
      <vt:lpstr>architecture</vt:lpstr>
      <vt:lpstr>results </vt:lpstr>
      <vt:lpstr>results </vt:lpstr>
      <vt:lpstr>conclusion</vt:lpstr>
      <vt:lpstr>challenges &amp; journey: capability desired vs available</vt:lpstr>
      <vt:lpstr>Further work</vt:lpstr>
      <vt:lpstr>Further work</vt:lpstr>
      <vt:lpstr>Further work</vt:lpstr>
      <vt:lpstr>Further work</vt:lpstr>
      <vt:lpstr>Further work</vt:lpstr>
      <vt:lpstr>Further work</vt:lpstr>
      <vt:lpstr>Thank you, Sirs, Alexios and classmates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Jasneet Singh Khalsa</cp:lastModifiedBy>
  <cp:revision>261</cp:revision>
  <dcterms:created xsi:type="dcterms:W3CDTF">2023-05-07T01:24:01Z</dcterms:created>
  <dcterms:modified xsi:type="dcterms:W3CDTF">2023-05-12T01:56:20Z</dcterms:modified>
</cp:coreProperties>
</file>