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17"/>
  </p:notesMasterIdLst>
  <p:sldIdLst>
    <p:sldId id="257" r:id="rId2"/>
    <p:sldId id="259" r:id="rId3"/>
    <p:sldId id="256" r:id="rId4"/>
    <p:sldId id="258" r:id="rId5"/>
    <p:sldId id="260" r:id="rId6"/>
    <p:sldId id="261" r:id="rId7"/>
    <p:sldId id="273" r:id="rId8"/>
    <p:sldId id="262" r:id="rId9"/>
    <p:sldId id="264" r:id="rId10"/>
    <p:sldId id="265" r:id="rId11"/>
    <p:sldId id="267" r:id="rId12"/>
    <p:sldId id="268" r:id="rId13"/>
    <p:sldId id="269" r:id="rId14"/>
    <p:sldId id="275" r:id="rId15"/>
    <p:sldId id="272" r:id="rId16"/>
  </p:sldIdLst>
  <p:sldSz cx="12649200" cy="7315200"/>
  <p:notesSz cx="12649200" cy="7315200"/>
  <p:embeddedFontLst>
    <p:embeddedFont>
      <p:font typeface="Amasis MT Pro Black" panose="02040A04050005020304" pitchFamily="18" charset="0"/>
      <p:bold r:id="rId18"/>
      <p:boldItalic r:id="rId19"/>
    </p:embeddedFont>
    <p:embeddedFont>
      <p:font typeface="Arial Black" panose="020B0A04020102020204" pitchFamily="34" charset="0"/>
      <p:bold r:id="rId20"/>
    </p:embeddedFont>
    <p:embeddedFont>
      <p:font typeface="Carlito" panose="020B060402020202020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jbiXw5Pat6rGQC/9GDleSlXJ2M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65"/>
    <a:srgbClr val="28336C"/>
    <a:srgbClr val="FFFF66"/>
    <a:srgbClr val="EDF2C0"/>
    <a:srgbClr val="DFE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autoAdjust="0"/>
    <p:restoredTop sz="93969" autoAdjust="0"/>
  </p:normalViewPr>
  <p:slideViewPr>
    <p:cSldViewPr snapToGrid="0">
      <p:cViewPr varScale="1">
        <p:scale>
          <a:sx n="64" d="100"/>
          <a:sy n="64" d="100"/>
        </p:scale>
        <p:origin x="210" y="4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C68699-30E5-4B18-8B49-530F5303B6F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2E845EF-5C99-4133-8F41-58EE12822310}">
      <dgm:prSet/>
      <dgm:spPr>
        <a:solidFill>
          <a:schemeClr val="bg1"/>
        </a:solidFill>
      </dgm:spPr>
      <dgm:t>
        <a:bodyPr/>
        <a:lstStyle/>
        <a:p>
          <a:r>
            <a:rPr lang="en-US" b="1" dirty="0">
              <a:solidFill>
                <a:schemeClr val="tx1">
                  <a:lumMod val="65000"/>
                  <a:lumOff val="35000"/>
                </a:schemeClr>
              </a:solidFill>
            </a:rPr>
            <a:t>KPI Performance:</a:t>
          </a:r>
          <a:endParaRPr lang="en-US" dirty="0">
            <a:solidFill>
              <a:schemeClr val="tx1">
                <a:lumMod val="65000"/>
                <a:lumOff val="35000"/>
              </a:schemeClr>
            </a:solidFill>
          </a:endParaRPr>
        </a:p>
      </dgm:t>
    </dgm:pt>
    <dgm:pt modelId="{2FF904B4-0D8B-4F62-AC9A-7741DFDE17A3}" type="parTrans" cxnId="{3D7B252F-AAFD-492E-9BFB-4B92B25344E3}">
      <dgm:prSet/>
      <dgm:spPr/>
      <dgm:t>
        <a:bodyPr/>
        <a:lstStyle/>
        <a:p>
          <a:endParaRPr lang="en-US"/>
        </a:p>
      </dgm:t>
    </dgm:pt>
    <dgm:pt modelId="{B91E5424-6DA0-4F76-9618-BFCCBADBAD7E}" type="sibTrans" cxnId="{3D7B252F-AAFD-492E-9BFB-4B92B25344E3}">
      <dgm:prSet/>
      <dgm:spPr>
        <a:solidFill>
          <a:srgbClr val="FFC000">
            <a:alpha val="90000"/>
          </a:srgbClr>
        </a:solidFill>
        <a:ln>
          <a:solidFill>
            <a:srgbClr val="FFC000">
              <a:alpha val="90000"/>
            </a:srgbClr>
          </a:solidFill>
        </a:ln>
      </dgm:spPr>
      <dgm:t>
        <a:bodyPr/>
        <a:lstStyle/>
        <a:p>
          <a:endParaRPr lang="en-US"/>
        </a:p>
      </dgm:t>
    </dgm:pt>
    <dgm:pt modelId="{E87B2B80-3B9B-40AC-87C7-CD3BC26BC168}">
      <dgm:prSet/>
      <dgm:spPr>
        <a:solidFill>
          <a:schemeClr val="bg1"/>
        </a:solidFill>
      </dgm:spPr>
      <dgm:t>
        <a:bodyPr/>
        <a:lstStyle/>
        <a:p>
          <a:r>
            <a:rPr lang="en-US" b="1" dirty="0">
              <a:solidFill>
                <a:schemeClr val="tx1">
                  <a:lumMod val="65000"/>
                  <a:lumOff val="35000"/>
                </a:schemeClr>
              </a:solidFill>
            </a:rPr>
            <a:t>Total Sales:</a:t>
          </a:r>
          <a:r>
            <a:rPr lang="en-US" dirty="0">
              <a:solidFill>
                <a:schemeClr val="tx1">
                  <a:lumMod val="65000"/>
                  <a:lumOff val="35000"/>
                </a:schemeClr>
              </a:solidFill>
            </a:rPr>
            <a:t> $2,297,000</a:t>
          </a:r>
        </a:p>
      </dgm:t>
    </dgm:pt>
    <dgm:pt modelId="{B9E61B9F-E2D3-401A-A3CA-4602EFD5EB39}" type="parTrans" cxnId="{BEEB9618-8998-444A-813F-F8CE042A1893}">
      <dgm:prSet/>
      <dgm:spPr/>
      <dgm:t>
        <a:bodyPr/>
        <a:lstStyle/>
        <a:p>
          <a:endParaRPr lang="en-US"/>
        </a:p>
      </dgm:t>
    </dgm:pt>
    <dgm:pt modelId="{84D4BF32-276A-4E8D-931A-BA1554A94240}" type="sibTrans" cxnId="{BEEB9618-8998-444A-813F-F8CE042A1893}">
      <dgm:prSet/>
      <dgm:spPr>
        <a:solidFill>
          <a:srgbClr val="FFC000">
            <a:alpha val="90000"/>
          </a:srgbClr>
        </a:solidFill>
        <a:ln>
          <a:solidFill>
            <a:srgbClr val="FFC000">
              <a:alpha val="90000"/>
            </a:srgbClr>
          </a:solidFill>
        </a:ln>
      </dgm:spPr>
      <dgm:t>
        <a:bodyPr/>
        <a:lstStyle/>
        <a:p>
          <a:endParaRPr lang="en-US"/>
        </a:p>
      </dgm:t>
    </dgm:pt>
    <dgm:pt modelId="{8DEC9BD2-549A-4306-A7A5-29F14509A992}">
      <dgm:prSet/>
      <dgm:spPr>
        <a:solidFill>
          <a:schemeClr val="bg1"/>
        </a:solidFill>
      </dgm:spPr>
      <dgm:t>
        <a:bodyPr/>
        <a:lstStyle/>
        <a:p>
          <a:r>
            <a:rPr lang="en-US" b="1" dirty="0">
              <a:solidFill>
                <a:schemeClr val="tx1">
                  <a:lumMod val="65000"/>
                  <a:lumOff val="35000"/>
                </a:schemeClr>
              </a:solidFill>
            </a:rPr>
            <a:t>Total Profit:</a:t>
          </a:r>
          <a:r>
            <a:rPr lang="en-US" dirty="0">
              <a:solidFill>
                <a:schemeClr val="tx1">
                  <a:lumMod val="65000"/>
                  <a:lumOff val="35000"/>
                </a:schemeClr>
              </a:solidFill>
            </a:rPr>
            <a:t> $286,000</a:t>
          </a:r>
        </a:p>
      </dgm:t>
    </dgm:pt>
    <dgm:pt modelId="{B50B7890-E87A-4C5D-B05C-661943CF02D4}" type="parTrans" cxnId="{F4F517C9-2F41-41E8-99BB-2E2EEB321B3C}">
      <dgm:prSet/>
      <dgm:spPr/>
      <dgm:t>
        <a:bodyPr/>
        <a:lstStyle/>
        <a:p>
          <a:endParaRPr lang="en-US"/>
        </a:p>
      </dgm:t>
    </dgm:pt>
    <dgm:pt modelId="{3D7DAB25-BA0D-466B-9CEB-F7A8E965BE19}" type="sibTrans" cxnId="{F4F517C9-2F41-41E8-99BB-2E2EEB321B3C}">
      <dgm:prSet/>
      <dgm:spPr>
        <a:solidFill>
          <a:srgbClr val="FFC000">
            <a:alpha val="90000"/>
          </a:srgbClr>
        </a:solidFill>
        <a:ln>
          <a:solidFill>
            <a:srgbClr val="FFC000">
              <a:alpha val="90000"/>
            </a:srgbClr>
          </a:solidFill>
        </a:ln>
      </dgm:spPr>
      <dgm:t>
        <a:bodyPr/>
        <a:lstStyle/>
        <a:p>
          <a:endParaRPr lang="en-US"/>
        </a:p>
      </dgm:t>
    </dgm:pt>
    <dgm:pt modelId="{34D6762E-F8BE-46F5-819F-4B70E9363987}">
      <dgm:prSet/>
      <dgm:spPr>
        <a:solidFill>
          <a:schemeClr val="bg1"/>
        </a:solidFill>
      </dgm:spPr>
      <dgm:t>
        <a:bodyPr/>
        <a:lstStyle/>
        <a:p>
          <a:r>
            <a:rPr lang="en-US" b="1" dirty="0">
              <a:solidFill>
                <a:schemeClr val="tx1">
                  <a:lumMod val="65000"/>
                  <a:lumOff val="35000"/>
                </a:schemeClr>
              </a:solidFill>
            </a:rPr>
            <a:t>Retention Rate:</a:t>
          </a:r>
          <a:r>
            <a:rPr lang="en-US" dirty="0">
              <a:solidFill>
                <a:schemeClr val="tx1">
                  <a:lumMod val="65000"/>
                  <a:lumOff val="35000"/>
                </a:schemeClr>
              </a:solidFill>
            </a:rPr>
            <a:t> 99%</a:t>
          </a:r>
        </a:p>
      </dgm:t>
    </dgm:pt>
    <dgm:pt modelId="{311ADD4F-86D6-418E-84DE-9674CE7B0031}" type="parTrans" cxnId="{A5A65B8D-6A73-48DD-8DEE-493157BFA7A9}">
      <dgm:prSet/>
      <dgm:spPr/>
      <dgm:t>
        <a:bodyPr/>
        <a:lstStyle/>
        <a:p>
          <a:endParaRPr lang="en-US"/>
        </a:p>
      </dgm:t>
    </dgm:pt>
    <dgm:pt modelId="{FF4F33C8-93A6-49BC-AD92-F9F20687ADF1}" type="sibTrans" cxnId="{A5A65B8D-6A73-48DD-8DEE-493157BFA7A9}">
      <dgm:prSet/>
      <dgm:spPr/>
      <dgm:t>
        <a:bodyPr/>
        <a:lstStyle/>
        <a:p>
          <a:endParaRPr lang="en-US"/>
        </a:p>
      </dgm:t>
    </dgm:pt>
    <dgm:pt modelId="{17F91853-9127-4073-92AC-92A73CCFD418}" type="pres">
      <dgm:prSet presAssocID="{4CC68699-30E5-4B18-8B49-530F5303B6FE}" presName="outerComposite" presStyleCnt="0">
        <dgm:presLayoutVars>
          <dgm:chMax val="5"/>
          <dgm:dir/>
          <dgm:resizeHandles val="exact"/>
        </dgm:presLayoutVars>
      </dgm:prSet>
      <dgm:spPr/>
    </dgm:pt>
    <dgm:pt modelId="{A2CB76B9-9427-4E52-B615-E7FDE12D8923}" type="pres">
      <dgm:prSet presAssocID="{4CC68699-30E5-4B18-8B49-530F5303B6FE}" presName="dummyMaxCanvas" presStyleCnt="0">
        <dgm:presLayoutVars/>
      </dgm:prSet>
      <dgm:spPr/>
    </dgm:pt>
    <dgm:pt modelId="{6F50EAB5-CD6E-48CF-8DBE-91A8AAE3E54B}" type="pres">
      <dgm:prSet presAssocID="{4CC68699-30E5-4B18-8B49-530F5303B6FE}" presName="FourNodes_1" presStyleLbl="node1" presStyleIdx="0" presStyleCnt="4">
        <dgm:presLayoutVars>
          <dgm:bulletEnabled val="1"/>
        </dgm:presLayoutVars>
      </dgm:prSet>
      <dgm:spPr/>
    </dgm:pt>
    <dgm:pt modelId="{D73FBFB4-0379-4733-8B8D-28E658734C08}" type="pres">
      <dgm:prSet presAssocID="{4CC68699-30E5-4B18-8B49-530F5303B6FE}" presName="FourNodes_2" presStyleLbl="node1" presStyleIdx="1" presStyleCnt="4">
        <dgm:presLayoutVars>
          <dgm:bulletEnabled val="1"/>
        </dgm:presLayoutVars>
      </dgm:prSet>
      <dgm:spPr/>
    </dgm:pt>
    <dgm:pt modelId="{0A0F6F08-F5CC-4EE9-B1EB-05823C790849}" type="pres">
      <dgm:prSet presAssocID="{4CC68699-30E5-4B18-8B49-530F5303B6FE}" presName="FourNodes_3" presStyleLbl="node1" presStyleIdx="2" presStyleCnt="4">
        <dgm:presLayoutVars>
          <dgm:bulletEnabled val="1"/>
        </dgm:presLayoutVars>
      </dgm:prSet>
      <dgm:spPr/>
    </dgm:pt>
    <dgm:pt modelId="{548EB78C-9C9D-40A0-B110-2B6B95418525}" type="pres">
      <dgm:prSet presAssocID="{4CC68699-30E5-4B18-8B49-530F5303B6FE}" presName="FourNodes_4" presStyleLbl="node1" presStyleIdx="3" presStyleCnt="4">
        <dgm:presLayoutVars>
          <dgm:bulletEnabled val="1"/>
        </dgm:presLayoutVars>
      </dgm:prSet>
      <dgm:spPr/>
    </dgm:pt>
    <dgm:pt modelId="{DB318FD4-29FC-4A68-B850-2A4293BDD2B8}" type="pres">
      <dgm:prSet presAssocID="{4CC68699-30E5-4B18-8B49-530F5303B6FE}" presName="FourConn_1-2" presStyleLbl="fgAccFollowNode1" presStyleIdx="0" presStyleCnt="3">
        <dgm:presLayoutVars>
          <dgm:bulletEnabled val="1"/>
        </dgm:presLayoutVars>
      </dgm:prSet>
      <dgm:spPr/>
    </dgm:pt>
    <dgm:pt modelId="{4C400371-328F-4448-BA55-B2C7523BA4A6}" type="pres">
      <dgm:prSet presAssocID="{4CC68699-30E5-4B18-8B49-530F5303B6FE}" presName="FourConn_2-3" presStyleLbl="fgAccFollowNode1" presStyleIdx="1" presStyleCnt="3">
        <dgm:presLayoutVars>
          <dgm:bulletEnabled val="1"/>
        </dgm:presLayoutVars>
      </dgm:prSet>
      <dgm:spPr/>
    </dgm:pt>
    <dgm:pt modelId="{CA85B08A-1A8F-4035-8E00-FC3BAA0FA77C}" type="pres">
      <dgm:prSet presAssocID="{4CC68699-30E5-4B18-8B49-530F5303B6FE}" presName="FourConn_3-4" presStyleLbl="fgAccFollowNode1" presStyleIdx="2" presStyleCnt="3">
        <dgm:presLayoutVars>
          <dgm:bulletEnabled val="1"/>
        </dgm:presLayoutVars>
      </dgm:prSet>
      <dgm:spPr/>
    </dgm:pt>
    <dgm:pt modelId="{1A7B8C8E-75A1-48EE-9635-B91B9CCD8931}" type="pres">
      <dgm:prSet presAssocID="{4CC68699-30E5-4B18-8B49-530F5303B6FE}" presName="FourNodes_1_text" presStyleLbl="node1" presStyleIdx="3" presStyleCnt="4">
        <dgm:presLayoutVars>
          <dgm:bulletEnabled val="1"/>
        </dgm:presLayoutVars>
      </dgm:prSet>
      <dgm:spPr/>
    </dgm:pt>
    <dgm:pt modelId="{933D86F7-7C75-4D67-BF53-517D0343523C}" type="pres">
      <dgm:prSet presAssocID="{4CC68699-30E5-4B18-8B49-530F5303B6FE}" presName="FourNodes_2_text" presStyleLbl="node1" presStyleIdx="3" presStyleCnt="4">
        <dgm:presLayoutVars>
          <dgm:bulletEnabled val="1"/>
        </dgm:presLayoutVars>
      </dgm:prSet>
      <dgm:spPr/>
    </dgm:pt>
    <dgm:pt modelId="{BD47C490-50B2-4FA9-B15A-D605D7DADBC5}" type="pres">
      <dgm:prSet presAssocID="{4CC68699-30E5-4B18-8B49-530F5303B6FE}" presName="FourNodes_3_text" presStyleLbl="node1" presStyleIdx="3" presStyleCnt="4">
        <dgm:presLayoutVars>
          <dgm:bulletEnabled val="1"/>
        </dgm:presLayoutVars>
      </dgm:prSet>
      <dgm:spPr/>
    </dgm:pt>
    <dgm:pt modelId="{81E5A29A-BBF1-4618-8941-F5DBC2736EB8}" type="pres">
      <dgm:prSet presAssocID="{4CC68699-30E5-4B18-8B49-530F5303B6FE}" presName="FourNodes_4_text" presStyleLbl="node1" presStyleIdx="3" presStyleCnt="4">
        <dgm:presLayoutVars>
          <dgm:bulletEnabled val="1"/>
        </dgm:presLayoutVars>
      </dgm:prSet>
      <dgm:spPr/>
    </dgm:pt>
  </dgm:ptLst>
  <dgm:cxnLst>
    <dgm:cxn modelId="{1946DD09-77DC-476A-994A-DA5F5BA4EEDE}" type="presOf" srcId="{72E845EF-5C99-4133-8F41-58EE12822310}" destId="{1A7B8C8E-75A1-48EE-9635-B91B9CCD8931}" srcOrd="1" destOrd="0" presId="urn:microsoft.com/office/officeart/2005/8/layout/vProcess5"/>
    <dgm:cxn modelId="{BEEB9618-8998-444A-813F-F8CE042A1893}" srcId="{4CC68699-30E5-4B18-8B49-530F5303B6FE}" destId="{E87B2B80-3B9B-40AC-87C7-CD3BC26BC168}" srcOrd="1" destOrd="0" parTransId="{B9E61B9F-E2D3-401A-A3CA-4602EFD5EB39}" sibTransId="{84D4BF32-276A-4E8D-931A-BA1554A94240}"/>
    <dgm:cxn modelId="{61442221-A00D-4E51-BBE1-29EB5AB81463}" type="presOf" srcId="{4CC68699-30E5-4B18-8B49-530F5303B6FE}" destId="{17F91853-9127-4073-92AC-92A73CCFD418}" srcOrd="0" destOrd="0" presId="urn:microsoft.com/office/officeart/2005/8/layout/vProcess5"/>
    <dgm:cxn modelId="{72A95F22-CE93-4E79-A121-F83655F952DE}" type="presOf" srcId="{72E845EF-5C99-4133-8F41-58EE12822310}" destId="{6F50EAB5-CD6E-48CF-8DBE-91A8AAE3E54B}" srcOrd="0" destOrd="0" presId="urn:microsoft.com/office/officeart/2005/8/layout/vProcess5"/>
    <dgm:cxn modelId="{3125042C-A427-476D-9FBD-6F62FFEC309D}" type="presOf" srcId="{8DEC9BD2-549A-4306-A7A5-29F14509A992}" destId="{0A0F6F08-F5CC-4EE9-B1EB-05823C790849}" srcOrd="0" destOrd="0" presId="urn:microsoft.com/office/officeart/2005/8/layout/vProcess5"/>
    <dgm:cxn modelId="{3D7B252F-AAFD-492E-9BFB-4B92B25344E3}" srcId="{4CC68699-30E5-4B18-8B49-530F5303B6FE}" destId="{72E845EF-5C99-4133-8F41-58EE12822310}" srcOrd="0" destOrd="0" parTransId="{2FF904B4-0D8B-4F62-AC9A-7741DFDE17A3}" sibTransId="{B91E5424-6DA0-4F76-9618-BFCCBADBAD7E}"/>
    <dgm:cxn modelId="{33544762-014A-408D-94A1-F53C9C0D19FB}" type="presOf" srcId="{84D4BF32-276A-4E8D-931A-BA1554A94240}" destId="{4C400371-328F-4448-BA55-B2C7523BA4A6}" srcOrd="0" destOrd="0" presId="urn:microsoft.com/office/officeart/2005/8/layout/vProcess5"/>
    <dgm:cxn modelId="{5DADB14D-A1ED-4E71-907F-BB45259B5E59}" type="presOf" srcId="{B91E5424-6DA0-4F76-9618-BFCCBADBAD7E}" destId="{DB318FD4-29FC-4A68-B850-2A4293BDD2B8}" srcOrd="0" destOrd="0" presId="urn:microsoft.com/office/officeart/2005/8/layout/vProcess5"/>
    <dgm:cxn modelId="{62171273-C983-4947-ABBD-CF5E9993F3B4}" type="presOf" srcId="{34D6762E-F8BE-46F5-819F-4B70E9363987}" destId="{548EB78C-9C9D-40A0-B110-2B6B95418525}" srcOrd="0" destOrd="0" presId="urn:microsoft.com/office/officeart/2005/8/layout/vProcess5"/>
    <dgm:cxn modelId="{7F817A82-7D1D-4AED-8ADC-AF3858A92354}" type="presOf" srcId="{34D6762E-F8BE-46F5-819F-4B70E9363987}" destId="{81E5A29A-BBF1-4618-8941-F5DBC2736EB8}" srcOrd="1" destOrd="0" presId="urn:microsoft.com/office/officeart/2005/8/layout/vProcess5"/>
    <dgm:cxn modelId="{1CEB9D82-71BF-4B72-99B5-B22873811477}" type="presOf" srcId="{E87B2B80-3B9B-40AC-87C7-CD3BC26BC168}" destId="{D73FBFB4-0379-4733-8B8D-28E658734C08}" srcOrd="0" destOrd="0" presId="urn:microsoft.com/office/officeart/2005/8/layout/vProcess5"/>
    <dgm:cxn modelId="{A5A65B8D-6A73-48DD-8DEE-493157BFA7A9}" srcId="{4CC68699-30E5-4B18-8B49-530F5303B6FE}" destId="{34D6762E-F8BE-46F5-819F-4B70E9363987}" srcOrd="3" destOrd="0" parTransId="{311ADD4F-86D6-418E-84DE-9674CE7B0031}" sibTransId="{FF4F33C8-93A6-49BC-AD92-F9F20687ADF1}"/>
    <dgm:cxn modelId="{DA29E4C6-37A3-46DF-AE3F-A8C2224FC1A0}" type="presOf" srcId="{8DEC9BD2-549A-4306-A7A5-29F14509A992}" destId="{BD47C490-50B2-4FA9-B15A-D605D7DADBC5}" srcOrd="1" destOrd="0" presId="urn:microsoft.com/office/officeart/2005/8/layout/vProcess5"/>
    <dgm:cxn modelId="{F4F517C9-2F41-41E8-99BB-2E2EEB321B3C}" srcId="{4CC68699-30E5-4B18-8B49-530F5303B6FE}" destId="{8DEC9BD2-549A-4306-A7A5-29F14509A992}" srcOrd="2" destOrd="0" parTransId="{B50B7890-E87A-4C5D-B05C-661943CF02D4}" sibTransId="{3D7DAB25-BA0D-466B-9CEB-F7A8E965BE19}"/>
    <dgm:cxn modelId="{C59981CE-3014-41C1-8EBB-387913744A49}" type="presOf" srcId="{E87B2B80-3B9B-40AC-87C7-CD3BC26BC168}" destId="{933D86F7-7C75-4D67-BF53-517D0343523C}" srcOrd="1" destOrd="0" presId="urn:microsoft.com/office/officeart/2005/8/layout/vProcess5"/>
    <dgm:cxn modelId="{7B243BF2-0375-4DAD-8ADD-B7EF29D12961}" type="presOf" srcId="{3D7DAB25-BA0D-466B-9CEB-F7A8E965BE19}" destId="{CA85B08A-1A8F-4035-8E00-FC3BAA0FA77C}" srcOrd="0" destOrd="0" presId="urn:microsoft.com/office/officeart/2005/8/layout/vProcess5"/>
    <dgm:cxn modelId="{5674F60F-5023-475E-86A5-0BE49695192A}" type="presParOf" srcId="{17F91853-9127-4073-92AC-92A73CCFD418}" destId="{A2CB76B9-9427-4E52-B615-E7FDE12D8923}" srcOrd="0" destOrd="0" presId="urn:microsoft.com/office/officeart/2005/8/layout/vProcess5"/>
    <dgm:cxn modelId="{E86771C7-A01E-454B-9FA5-646EDA2487F3}" type="presParOf" srcId="{17F91853-9127-4073-92AC-92A73CCFD418}" destId="{6F50EAB5-CD6E-48CF-8DBE-91A8AAE3E54B}" srcOrd="1" destOrd="0" presId="urn:microsoft.com/office/officeart/2005/8/layout/vProcess5"/>
    <dgm:cxn modelId="{B1A2CE60-5A9C-4D07-914E-B7A93354C634}" type="presParOf" srcId="{17F91853-9127-4073-92AC-92A73CCFD418}" destId="{D73FBFB4-0379-4733-8B8D-28E658734C08}" srcOrd="2" destOrd="0" presId="urn:microsoft.com/office/officeart/2005/8/layout/vProcess5"/>
    <dgm:cxn modelId="{BFA23B71-0AD0-440E-B8D5-79FA054851AD}" type="presParOf" srcId="{17F91853-9127-4073-92AC-92A73CCFD418}" destId="{0A0F6F08-F5CC-4EE9-B1EB-05823C790849}" srcOrd="3" destOrd="0" presId="urn:microsoft.com/office/officeart/2005/8/layout/vProcess5"/>
    <dgm:cxn modelId="{5B0E6D3B-17A7-40F8-8DE1-D69672E9E6BA}" type="presParOf" srcId="{17F91853-9127-4073-92AC-92A73CCFD418}" destId="{548EB78C-9C9D-40A0-B110-2B6B95418525}" srcOrd="4" destOrd="0" presId="urn:microsoft.com/office/officeart/2005/8/layout/vProcess5"/>
    <dgm:cxn modelId="{964529A0-F1BC-41CF-8EA7-EFE4E73A183B}" type="presParOf" srcId="{17F91853-9127-4073-92AC-92A73CCFD418}" destId="{DB318FD4-29FC-4A68-B850-2A4293BDD2B8}" srcOrd="5" destOrd="0" presId="urn:microsoft.com/office/officeart/2005/8/layout/vProcess5"/>
    <dgm:cxn modelId="{F3657A31-5E8E-43CF-A071-A1109F60D6A6}" type="presParOf" srcId="{17F91853-9127-4073-92AC-92A73CCFD418}" destId="{4C400371-328F-4448-BA55-B2C7523BA4A6}" srcOrd="6" destOrd="0" presId="urn:microsoft.com/office/officeart/2005/8/layout/vProcess5"/>
    <dgm:cxn modelId="{D7B1F030-0EDD-41BD-9244-72F7D866646A}" type="presParOf" srcId="{17F91853-9127-4073-92AC-92A73CCFD418}" destId="{CA85B08A-1A8F-4035-8E00-FC3BAA0FA77C}" srcOrd="7" destOrd="0" presId="urn:microsoft.com/office/officeart/2005/8/layout/vProcess5"/>
    <dgm:cxn modelId="{30A700A3-7334-4925-8C9A-3B899A579EA1}" type="presParOf" srcId="{17F91853-9127-4073-92AC-92A73CCFD418}" destId="{1A7B8C8E-75A1-48EE-9635-B91B9CCD8931}" srcOrd="8" destOrd="0" presId="urn:microsoft.com/office/officeart/2005/8/layout/vProcess5"/>
    <dgm:cxn modelId="{884D5821-8716-44F4-8446-66BF8307173D}" type="presParOf" srcId="{17F91853-9127-4073-92AC-92A73CCFD418}" destId="{933D86F7-7C75-4D67-BF53-517D0343523C}" srcOrd="9" destOrd="0" presId="urn:microsoft.com/office/officeart/2005/8/layout/vProcess5"/>
    <dgm:cxn modelId="{A44DF385-805F-4103-BC9E-E5D50516B0BF}" type="presParOf" srcId="{17F91853-9127-4073-92AC-92A73CCFD418}" destId="{BD47C490-50B2-4FA9-B15A-D605D7DADBC5}" srcOrd="10" destOrd="0" presId="urn:microsoft.com/office/officeart/2005/8/layout/vProcess5"/>
    <dgm:cxn modelId="{FB07952F-C128-49F7-89B8-3755C0072C33}" type="presParOf" srcId="{17F91853-9127-4073-92AC-92A73CCFD418}" destId="{81E5A29A-BBF1-4618-8941-F5DBC2736EB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0EAB5-CD6E-48CF-8DBE-91A8AAE3E54B}">
      <dsp:nvSpPr>
        <dsp:cNvPr id="0" name=""/>
        <dsp:cNvSpPr/>
      </dsp:nvSpPr>
      <dsp:spPr>
        <a:xfrm>
          <a:off x="0" y="0"/>
          <a:ext cx="5178818" cy="697421"/>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solidFill>
                <a:schemeClr val="tx1">
                  <a:lumMod val="65000"/>
                  <a:lumOff val="35000"/>
                </a:schemeClr>
              </a:solidFill>
            </a:rPr>
            <a:t>KPI Performance:</a:t>
          </a:r>
          <a:endParaRPr lang="en-US" sz="3000" kern="1200" dirty="0">
            <a:solidFill>
              <a:schemeClr val="tx1">
                <a:lumMod val="65000"/>
                <a:lumOff val="35000"/>
              </a:schemeClr>
            </a:solidFill>
          </a:endParaRPr>
        </a:p>
      </dsp:txBody>
      <dsp:txXfrm>
        <a:off x="20427" y="20427"/>
        <a:ext cx="4367313" cy="656567"/>
      </dsp:txXfrm>
    </dsp:sp>
    <dsp:sp modelId="{D73FBFB4-0379-4733-8B8D-28E658734C08}">
      <dsp:nvSpPr>
        <dsp:cNvPr id="0" name=""/>
        <dsp:cNvSpPr/>
      </dsp:nvSpPr>
      <dsp:spPr>
        <a:xfrm>
          <a:off x="433726" y="824225"/>
          <a:ext cx="5178818" cy="697421"/>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solidFill>
                <a:schemeClr val="tx1">
                  <a:lumMod val="65000"/>
                  <a:lumOff val="35000"/>
                </a:schemeClr>
              </a:solidFill>
            </a:rPr>
            <a:t>Total Sales:</a:t>
          </a:r>
          <a:r>
            <a:rPr lang="en-US" sz="3000" kern="1200" dirty="0">
              <a:solidFill>
                <a:schemeClr val="tx1">
                  <a:lumMod val="65000"/>
                  <a:lumOff val="35000"/>
                </a:schemeClr>
              </a:solidFill>
            </a:rPr>
            <a:t> $2,297,000</a:t>
          </a:r>
        </a:p>
      </dsp:txBody>
      <dsp:txXfrm>
        <a:off x="454153" y="844652"/>
        <a:ext cx="4250914" cy="656567"/>
      </dsp:txXfrm>
    </dsp:sp>
    <dsp:sp modelId="{0A0F6F08-F5CC-4EE9-B1EB-05823C790849}">
      <dsp:nvSpPr>
        <dsp:cNvPr id="0" name=""/>
        <dsp:cNvSpPr/>
      </dsp:nvSpPr>
      <dsp:spPr>
        <a:xfrm>
          <a:off x="860978" y="1648451"/>
          <a:ext cx="5178818" cy="697421"/>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solidFill>
                <a:schemeClr val="tx1">
                  <a:lumMod val="65000"/>
                  <a:lumOff val="35000"/>
                </a:schemeClr>
              </a:solidFill>
            </a:rPr>
            <a:t>Total Profit:</a:t>
          </a:r>
          <a:r>
            <a:rPr lang="en-US" sz="3000" kern="1200" dirty="0">
              <a:solidFill>
                <a:schemeClr val="tx1">
                  <a:lumMod val="65000"/>
                  <a:lumOff val="35000"/>
                </a:schemeClr>
              </a:solidFill>
            </a:rPr>
            <a:t> $286,000</a:t>
          </a:r>
        </a:p>
      </dsp:txBody>
      <dsp:txXfrm>
        <a:off x="881405" y="1668878"/>
        <a:ext cx="4257387" cy="656567"/>
      </dsp:txXfrm>
    </dsp:sp>
    <dsp:sp modelId="{548EB78C-9C9D-40A0-B110-2B6B95418525}">
      <dsp:nvSpPr>
        <dsp:cNvPr id="0" name=""/>
        <dsp:cNvSpPr/>
      </dsp:nvSpPr>
      <dsp:spPr>
        <a:xfrm>
          <a:off x="1294704" y="2472677"/>
          <a:ext cx="5178818" cy="697421"/>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solidFill>
                <a:schemeClr val="tx1">
                  <a:lumMod val="65000"/>
                  <a:lumOff val="35000"/>
                </a:schemeClr>
              </a:solidFill>
            </a:rPr>
            <a:t>Retention Rate:</a:t>
          </a:r>
          <a:r>
            <a:rPr lang="en-US" sz="3000" kern="1200" dirty="0">
              <a:solidFill>
                <a:schemeClr val="tx1">
                  <a:lumMod val="65000"/>
                  <a:lumOff val="35000"/>
                </a:schemeClr>
              </a:solidFill>
            </a:rPr>
            <a:t> 99%</a:t>
          </a:r>
        </a:p>
      </dsp:txBody>
      <dsp:txXfrm>
        <a:off x="1315131" y="2493104"/>
        <a:ext cx="4250914" cy="656567"/>
      </dsp:txXfrm>
    </dsp:sp>
    <dsp:sp modelId="{DB318FD4-29FC-4A68-B850-2A4293BDD2B8}">
      <dsp:nvSpPr>
        <dsp:cNvPr id="0" name=""/>
        <dsp:cNvSpPr/>
      </dsp:nvSpPr>
      <dsp:spPr>
        <a:xfrm>
          <a:off x="4725494" y="534161"/>
          <a:ext cx="453324" cy="453324"/>
        </a:xfrm>
        <a:prstGeom prst="downArrow">
          <a:avLst>
            <a:gd name="adj1" fmla="val 55000"/>
            <a:gd name="adj2" fmla="val 45000"/>
          </a:avLst>
        </a:prstGeom>
        <a:solidFill>
          <a:srgbClr val="FFC000">
            <a:alpha val="90000"/>
          </a:srgbClr>
        </a:solidFill>
        <a:ln w="19050" cap="flat" cmpd="sng" algn="ctr">
          <a:solidFill>
            <a:srgbClr val="FFC00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827492" y="534161"/>
        <a:ext cx="249328" cy="341126"/>
      </dsp:txXfrm>
    </dsp:sp>
    <dsp:sp modelId="{4C400371-328F-4448-BA55-B2C7523BA4A6}">
      <dsp:nvSpPr>
        <dsp:cNvPr id="0" name=""/>
        <dsp:cNvSpPr/>
      </dsp:nvSpPr>
      <dsp:spPr>
        <a:xfrm>
          <a:off x="5159220" y="1358387"/>
          <a:ext cx="453324" cy="453324"/>
        </a:xfrm>
        <a:prstGeom prst="downArrow">
          <a:avLst>
            <a:gd name="adj1" fmla="val 55000"/>
            <a:gd name="adj2" fmla="val 45000"/>
          </a:avLst>
        </a:prstGeom>
        <a:solidFill>
          <a:srgbClr val="FFC000">
            <a:alpha val="90000"/>
          </a:srgbClr>
        </a:solidFill>
        <a:ln w="19050" cap="flat" cmpd="sng" algn="ctr">
          <a:solidFill>
            <a:srgbClr val="FFC00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261218" y="1358387"/>
        <a:ext cx="249328" cy="341126"/>
      </dsp:txXfrm>
    </dsp:sp>
    <dsp:sp modelId="{CA85B08A-1A8F-4035-8E00-FC3BAA0FA77C}">
      <dsp:nvSpPr>
        <dsp:cNvPr id="0" name=""/>
        <dsp:cNvSpPr/>
      </dsp:nvSpPr>
      <dsp:spPr>
        <a:xfrm>
          <a:off x="5586472" y="2182613"/>
          <a:ext cx="453324" cy="453324"/>
        </a:xfrm>
        <a:prstGeom prst="downArrow">
          <a:avLst>
            <a:gd name="adj1" fmla="val 55000"/>
            <a:gd name="adj2" fmla="val 45000"/>
          </a:avLst>
        </a:prstGeom>
        <a:solidFill>
          <a:srgbClr val="FFC000">
            <a:alpha val="90000"/>
          </a:srgbClr>
        </a:solidFill>
        <a:ln w="19050" cap="flat" cmpd="sng" algn="ctr">
          <a:solidFill>
            <a:srgbClr val="FFC00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688470" y="2182613"/>
        <a:ext cx="249328" cy="34112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8600" y="548625"/>
            <a:ext cx="8433200"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p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1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3: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7" name="Google Shape;247;p13: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1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1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4504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7: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p1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6" name="Google Shape;116;p3: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 name="Google Shape;43;p1: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6: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9: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10: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070A-415C-D596-77E1-9BE59A220CFD}"/>
              </a:ext>
            </a:extLst>
          </p:cNvPr>
          <p:cNvSpPr>
            <a:spLocks noGrp="1"/>
          </p:cNvSpPr>
          <p:nvPr>
            <p:ph type="ctrTitle"/>
          </p:nvPr>
        </p:nvSpPr>
        <p:spPr>
          <a:xfrm>
            <a:off x="1581150" y="1197187"/>
            <a:ext cx="9486900" cy="2546773"/>
          </a:xfrm>
        </p:spPr>
        <p:txBody>
          <a:bodyPr anchor="b"/>
          <a:lstStyle>
            <a:lvl1pPr algn="ctr">
              <a:defRPr sz="6225"/>
            </a:lvl1pPr>
          </a:lstStyle>
          <a:p>
            <a:r>
              <a:rPr lang="en-US"/>
              <a:t>Click to edit Master title style</a:t>
            </a:r>
            <a:endParaRPr lang="en-IN"/>
          </a:p>
        </p:txBody>
      </p:sp>
      <p:sp>
        <p:nvSpPr>
          <p:cNvPr id="3" name="Subtitle 2">
            <a:extLst>
              <a:ext uri="{FF2B5EF4-FFF2-40B4-BE49-F238E27FC236}">
                <a16:creationId xmlns:a16="http://schemas.microsoft.com/office/drawing/2014/main" id="{DB1F107F-6F00-5628-C973-42E5CCCAE66D}"/>
              </a:ext>
            </a:extLst>
          </p:cNvPr>
          <p:cNvSpPr>
            <a:spLocks noGrp="1"/>
          </p:cNvSpPr>
          <p:nvPr>
            <p:ph type="subTitle" idx="1"/>
          </p:nvPr>
        </p:nvSpPr>
        <p:spPr>
          <a:xfrm>
            <a:off x="1581150" y="3842174"/>
            <a:ext cx="9486900" cy="1766146"/>
          </a:xfrm>
        </p:spPr>
        <p:txBody>
          <a:bodyPr/>
          <a:lstStyle>
            <a:lvl1pPr marL="0" indent="0" algn="ctr">
              <a:buNone/>
              <a:defRPr sz="2490"/>
            </a:lvl1pPr>
            <a:lvl2pPr marL="474345" indent="0" algn="ctr">
              <a:buNone/>
              <a:defRPr sz="2075"/>
            </a:lvl2pPr>
            <a:lvl3pPr marL="948690" indent="0" algn="ctr">
              <a:buNone/>
              <a:defRPr sz="1868"/>
            </a:lvl3pPr>
            <a:lvl4pPr marL="1423035" indent="0" algn="ctr">
              <a:buNone/>
              <a:defRPr sz="1660"/>
            </a:lvl4pPr>
            <a:lvl5pPr marL="1897380" indent="0" algn="ctr">
              <a:buNone/>
              <a:defRPr sz="1660"/>
            </a:lvl5pPr>
            <a:lvl6pPr marL="2371725" indent="0" algn="ctr">
              <a:buNone/>
              <a:defRPr sz="1660"/>
            </a:lvl6pPr>
            <a:lvl7pPr marL="2846070" indent="0" algn="ctr">
              <a:buNone/>
              <a:defRPr sz="1660"/>
            </a:lvl7pPr>
            <a:lvl8pPr marL="3320415" indent="0" algn="ctr">
              <a:buNone/>
              <a:defRPr sz="1660"/>
            </a:lvl8pPr>
            <a:lvl9pPr marL="3794760" indent="0" algn="ctr">
              <a:buNone/>
              <a:defRPr sz="166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41BE69-3EE6-7814-65A5-53AF60C442D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FD74B51-4CA8-10DC-46B6-2536917366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5269EB-328D-F03F-ADAE-357F14BC66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3939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C5D6-CA5F-76D2-7919-3052BE859E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F8835E-5B6A-1749-527A-6B7B7AE8E3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94B446-B76D-D9BD-4E56-5395D23E64A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AD29BAA-8108-5E65-C8C1-65322348C9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2E134D-511E-31E6-8804-64C6F78C10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719764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B098CC-86D6-3D60-8039-DE3806A9F442}"/>
              </a:ext>
            </a:extLst>
          </p:cNvPr>
          <p:cNvSpPr>
            <a:spLocks noGrp="1"/>
          </p:cNvSpPr>
          <p:nvPr>
            <p:ph type="title" orient="vert"/>
          </p:nvPr>
        </p:nvSpPr>
        <p:spPr>
          <a:xfrm>
            <a:off x="9052084" y="389467"/>
            <a:ext cx="2727484" cy="619929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B2222D-97C6-329F-9C09-EB4D7C8D550C}"/>
              </a:ext>
            </a:extLst>
          </p:cNvPr>
          <p:cNvSpPr>
            <a:spLocks noGrp="1"/>
          </p:cNvSpPr>
          <p:nvPr>
            <p:ph type="body" orient="vert" idx="1"/>
          </p:nvPr>
        </p:nvSpPr>
        <p:spPr>
          <a:xfrm>
            <a:off x="869633" y="389467"/>
            <a:ext cx="8024336" cy="61992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51A01-B34E-268F-BDC7-1AF2648C7E9E}"/>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96A9ED7-ABC3-175B-9ABB-9671CE0F9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FDBD7-644E-0573-40DF-F6BCA3363D4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749174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wo Content">
  <p:cSld name="1_Two Content">
    <p:spTree>
      <p:nvGrpSpPr>
        <p:cNvPr id="1" name="Shape 17"/>
        <p:cNvGrpSpPr/>
        <p:nvPr/>
      </p:nvGrpSpPr>
      <p:grpSpPr>
        <a:xfrm>
          <a:off x="0" y="0"/>
          <a:ext cx="0" cy="0"/>
          <a:chOff x="0" y="0"/>
          <a:chExt cx="0" cy="0"/>
        </a:xfrm>
      </p:grpSpPr>
      <p:sp>
        <p:nvSpPr>
          <p:cNvPr id="19" name="Google Shape;19;p20"/>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0"/>
          <p:cNvSpPr txBox="1">
            <a:spLocks noGrp="1"/>
          </p:cNvSpPr>
          <p:nvPr>
            <p:ph type="body" idx="1"/>
          </p:nvPr>
        </p:nvSpPr>
        <p:spPr>
          <a:xfrm>
            <a:off x="632460" y="1682496"/>
            <a:ext cx="5502402" cy="482803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body" idx="2"/>
          </p:nvPr>
        </p:nvSpPr>
        <p:spPr>
          <a:xfrm>
            <a:off x="6514338" y="1682496"/>
            <a:ext cx="5502402" cy="482803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 name="Google Shape;22;p20"/>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898943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Only">
  <p:cSld name="1_Title Only">
    <p:spTree>
      <p:nvGrpSpPr>
        <p:cNvPr id="1" name="Shape 25"/>
        <p:cNvGrpSpPr/>
        <p:nvPr/>
      </p:nvGrpSpPr>
      <p:grpSpPr>
        <a:xfrm>
          <a:off x="0" y="0"/>
          <a:ext cx="0" cy="0"/>
          <a:chOff x="0" y="0"/>
          <a:chExt cx="0" cy="0"/>
        </a:xfrm>
      </p:grpSpPr>
      <p:sp>
        <p:nvSpPr>
          <p:cNvPr id="27" name="Google Shape;27;p21"/>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6495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B8F2B-66C4-69B7-B35B-E22F00204B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D26C53-A9B3-B136-6943-ACB43BF22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16AC82-95D2-5979-8170-4146A28DBD0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A2D977C-65E0-3379-2D42-65E8741ADB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D5A5E-308D-84B1-D368-326DF8DC533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7571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82BB-306B-C268-CAA9-777C884A23F7}"/>
              </a:ext>
            </a:extLst>
          </p:cNvPr>
          <p:cNvSpPr>
            <a:spLocks noGrp="1"/>
          </p:cNvSpPr>
          <p:nvPr>
            <p:ph type="title"/>
          </p:nvPr>
        </p:nvSpPr>
        <p:spPr>
          <a:xfrm>
            <a:off x="863044" y="1823721"/>
            <a:ext cx="10909935" cy="3042919"/>
          </a:xfrm>
        </p:spPr>
        <p:txBody>
          <a:bodyPr anchor="b"/>
          <a:lstStyle>
            <a:lvl1pPr>
              <a:defRPr sz="622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408D5B-728B-B3E2-A757-C3A2B4D6A557}"/>
              </a:ext>
            </a:extLst>
          </p:cNvPr>
          <p:cNvSpPr>
            <a:spLocks noGrp="1"/>
          </p:cNvSpPr>
          <p:nvPr>
            <p:ph type="body" idx="1"/>
          </p:nvPr>
        </p:nvSpPr>
        <p:spPr>
          <a:xfrm>
            <a:off x="863044" y="4895428"/>
            <a:ext cx="10909935" cy="1600199"/>
          </a:xfrm>
        </p:spPr>
        <p:txBody>
          <a:bodyPr/>
          <a:lstStyle>
            <a:lvl1pPr marL="0" indent="0">
              <a:buNone/>
              <a:defRPr sz="2490">
                <a:solidFill>
                  <a:schemeClr val="tx1">
                    <a:tint val="82000"/>
                  </a:schemeClr>
                </a:solidFill>
              </a:defRPr>
            </a:lvl1pPr>
            <a:lvl2pPr marL="474345" indent="0">
              <a:buNone/>
              <a:defRPr sz="2075">
                <a:solidFill>
                  <a:schemeClr val="tx1">
                    <a:tint val="82000"/>
                  </a:schemeClr>
                </a:solidFill>
              </a:defRPr>
            </a:lvl2pPr>
            <a:lvl3pPr marL="948690" indent="0">
              <a:buNone/>
              <a:defRPr sz="1868">
                <a:solidFill>
                  <a:schemeClr val="tx1">
                    <a:tint val="82000"/>
                  </a:schemeClr>
                </a:solidFill>
              </a:defRPr>
            </a:lvl3pPr>
            <a:lvl4pPr marL="1423035" indent="0">
              <a:buNone/>
              <a:defRPr sz="1660">
                <a:solidFill>
                  <a:schemeClr val="tx1">
                    <a:tint val="82000"/>
                  </a:schemeClr>
                </a:solidFill>
              </a:defRPr>
            </a:lvl4pPr>
            <a:lvl5pPr marL="1897380" indent="0">
              <a:buNone/>
              <a:defRPr sz="1660">
                <a:solidFill>
                  <a:schemeClr val="tx1">
                    <a:tint val="82000"/>
                  </a:schemeClr>
                </a:solidFill>
              </a:defRPr>
            </a:lvl5pPr>
            <a:lvl6pPr marL="2371725" indent="0">
              <a:buNone/>
              <a:defRPr sz="1660">
                <a:solidFill>
                  <a:schemeClr val="tx1">
                    <a:tint val="82000"/>
                  </a:schemeClr>
                </a:solidFill>
              </a:defRPr>
            </a:lvl6pPr>
            <a:lvl7pPr marL="2846070" indent="0">
              <a:buNone/>
              <a:defRPr sz="1660">
                <a:solidFill>
                  <a:schemeClr val="tx1">
                    <a:tint val="82000"/>
                  </a:schemeClr>
                </a:solidFill>
              </a:defRPr>
            </a:lvl7pPr>
            <a:lvl8pPr marL="3320415" indent="0">
              <a:buNone/>
              <a:defRPr sz="1660">
                <a:solidFill>
                  <a:schemeClr val="tx1">
                    <a:tint val="82000"/>
                  </a:schemeClr>
                </a:solidFill>
              </a:defRPr>
            </a:lvl8pPr>
            <a:lvl9pPr marL="3794760" indent="0">
              <a:buNone/>
              <a:defRPr sz="166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FA09D-6C02-6944-F917-9954C770EB9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F356DF8-30B3-4878-63C4-99C5D0A9CB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EFB569-6D82-EBE3-906B-7B76FCACEBE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364326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144F-8A65-1B35-90E1-5A48501D64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0A50E5-1219-CF4D-94B6-BA8E3CDDA6BD}"/>
              </a:ext>
            </a:extLst>
          </p:cNvPr>
          <p:cNvSpPr>
            <a:spLocks noGrp="1"/>
          </p:cNvSpPr>
          <p:nvPr>
            <p:ph sz="half" idx="1"/>
          </p:nvPr>
        </p:nvSpPr>
        <p:spPr>
          <a:xfrm>
            <a:off x="869633" y="1947333"/>
            <a:ext cx="537591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8D41C5-CF18-62A2-CD9B-4E012833D869}"/>
              </a:ext>
            </a:extLst>
          </p:cNvPr>
          <p:cNvSpPr>
            <a:spLocks noGrp="1"/>
          </p:cNvSpPr>
          <p:nvPr>
            <p:ph sz="half" idx="2"/>
          </p:nvPr>
        </p:nvSpPr>
        <p:spPr>
          <a:xfrm>
            <a:off x="6403658" y="1947333"/>
            <a:ext cx="537591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8A0CAB-38BC-9C06-6C90-22D1B8DB27B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2B76EAA-6AFD-033E-B393-7DA6ACC607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C5CB47-727F-64A6-95F3-B734A37BEF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4350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CCB2-BEC4-941A-D58A-D8415D4ABEDD}"/>
              </a:ext>
            </a:extLst>
          </p:cNvPr>
          <p:cNvSpPr>
            <a:spLocks noGrp="1"/>
          </p:cNvSpPr>
          <p:nvPr>
            <p:ph type="title"/>
          </p:nvPr>
        </p:nvSpPr>
        <p:spPr>
          <a:xfrm>
            <a:off x="871280" y="389467"/>
            <a:ext cx="10909935" cy="1413934"/>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4E9879-685C-62B0-3FA5-6145566AF454}"/>
              </a:ext>
            </a:extLst>
          </p:cNvPr>
          <p:cNvSpPr>
            <a:spLocks noGrp="1"/>
          </p:cNvSpPr>
          <p:nvPr>
            <p:ph type="body" idx="1"/>
          </p:nvPr>
        </p:nvSpPr>
        <p:spPr>
          <a:xfrm>
            <a:off x="871281" y="1793241"/>
            <a:ext cx="5351204" cy="878839"/>
          </a:xfrm>
        </p:spPr>
        <p:txBody>
          <a:bodyPr anchor="b"/>
          <a:lstStyle>
            <a:lvl1pPr marL="0" indent="0">
              <a:buNone/>
              <a:defRPr sz="2490" b="1"/>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US"/>
              <a:t>Click to edit Master text styles</a:t>
            </a:r>
          </a:p>
        </p:txBody>
      </p:sp>
      <p:sp>
        <p:nvSpPr>
          <p:cNvPr id="4" name="Content Placeholder 3">
            <a:extLst>
              <a:ext uri="{FF2B5EF4-FFF2-40B4-BE49-F238E27FC236}">
                <a16:creationId xmlns:a16="http://schemas.microsoft.com/office/drawing/2014/main" id="{CDF48FEB-912B-59D6-1A48-56338AD80630}"/>
              </a:ext>
            </a:extLst>
          </p:cNvPr>
          <p:cNvSpPr>
            <a:spLocks noGrp="1"/>
          </p:cNvSpPr>
          <p:nvPr>
            <p:ph sz="half" idx="2"/>
          </p:nvPr>
        </p:nvSpPr>
        <p:spPr>
          <a:xfrm>
            <a:off x="871281" y="2672080"/>
            <a:ext cx="5351204"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0D1CBC-7B8C-6653-24E2-3C477B9A4653}"/>
              </a:ext>
            </a:extLst>
          </p:cNvPr>
          <p:cNvSpPr>
            <a:spLocks noGrp="1"/>
          </p:cNvSpPr>
          <p:nvPr>
            <p:ph type="body" sz="quarter" idx="3"/>
          </p:nvPr>
        </p:nvSpPr>
        <p:spPr>
          <a:xfrm>
            <a:off x="6403657" y="1793241"/>
            <a:ext cx="5377558" cy="878839"/>
          </a:xfrm>
        </p:spPr>
        <p:txBody>
          <a:bodyPr anchor="b"/>
          <a:lstStyle>
            <a:lvl1pPr marL="0" indent="0">
              <a:buNone/>
              <a:defRPr sz="2490" b="1"/>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US"/>
              <a:t>Click to edit Master text styles</a:t>
            </a:r>
          </a:p>
        </p:txBody>
      </p:sp>
      <p:sp>
        <p:nvSpPr>
          <p:cNvPr id="6" name="Content Placeholder 5">
            <a:extLst>
              <a:ext uri="{FF2B5EF4-FFF2-40B4-BE49-F238E27FC236}">
                <a16:creationId xmlns:a16="http://schemas.microsoft.com/office/drawing/2014/main" id="{85BA53D4-D464-64CC-3CAD-CCAF7CE39772}"/>
              </a:ext>
            </a:extLst>
          </p:cNvPr>
          <p:cNvSpPr>
            <a:spLocks noGrp="1"/>
          </p:cNvSpPr>
          <p:nvPr>
            <p:ph sz="quarter" idx="4"/>
          </p:nvPr>
        </p:nvSpPr>
        <p:spPr>
          <a:xfrm>
            <a:off x="6403657" y="2672080"/>
            <a:ext cx="5377558"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3A510A-6543-084B-CA28-D869A4ED70A7}"/>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292D7A65-140A-82F6-17FD-39A75400CB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45F716-4B52-4E85-BA63-8C81E6C7350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404832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91DE-8999-EB80-5337-D1A2751438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CF1B6A-D89E-6457-7A4B-40C4EC6E242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288117AD-163C-AF67-4613-1ADDEEEF81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06188A-ED33-45DB-F1C8-632AB6C06A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65234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C70F7-3F1D-1CC0-A10A-02F6628AACF6}"/>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3D9FB091-BA2B-E660-048B-28179461AF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8DB56E-B4AA-4306-1294-3B26482FEF9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5785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6142-2B29-1EED-33D8-D87BF9BB62A5}"/>
              </a:ext>
            </a:extLst>
          </p:cNvPr>
          <p:cNvSpPr>
            <a:spLocks noGrp="1"/>
          </p:cNvSpPr>
          <p:nvPr>
            <p:ph type="title"/>
          </p:nvPr>
        </p:nvSpPr>
        <p:spPr>
          <a:xfrm>
            <a:off x="871281" y="487680"/>
            <a:ext cx="4079696" cy="1706880"/>
          </a:xfrm>
        </p:spPr>
        <p:txBody>
          <a:bodyPr anchor="b"/>
          <a:lstStyle>
            <a:lvl1pPr>
              <a:defRPr sz="332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5048E0-9758-1448-B844-D252CBB544D6}"/>
              </a:ext>
            </a:extLst>
          </p:cNvPr>
          <p:cNvSpPr>
            <a:spLocks noGrp="1"/>
          </p:cNvSpPr>
          <p:nvPr>
            <p:ph idx="1"/>
          </p:nvPr>
        </p:nvSpPr>
        <p:spPr>
          <a:xfrm>
            <a:off x="5377557" y="1053254"/>
            <a:ext cx="6403658" cy="5198533"/>
          </a:xfrm>
        </p:spPr>
        <p:txBody>
          <a:bodyPr/>
          <a:lstStyle>
            <a:lvl1pPr>
              <a:defRPr sz="3320"/>
            </a:lvl1pPr>
            <a:lvl2pPr>
              <a:defRPr sz="2905"/>
            </a:lvl2pPr>
            <a:lvl3pPr>
              <a:defRPr sz="2490"/>
            </a:lvl3pPr>
            <a:lvl4pPr>
              <a:defRPr sz="2075"/>
            </a:lvl4pPr>
            <a:lvl5pPr>
              <a:defRPr sz="2075"/>
            </a:lvl5pPr>
            <a:lvl6pPr>
              <a:defRPr sz="2075"/>
            </a:lvl6pPr>
            <a:lvl7pPr>
              <a:defRPr sz="2075"/>
            </a:lvl7pPr>
            <a:lvl8pPr>
              <a:defRPr sz="2075"/>
            </a:lvl8pPr>
            <a:lvl9pPr>
              <a:defRPr sz="20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1A88B5-27B4-E878-CC79-E9E069E97901}"/>
              </a:ext>
            </a:extLst>
          </p:cNvPr>
          <p:cNvSpPr>
            <a:spLocks noGrp="1"/>
          </p:cNvSpPr>
          <p:nvPr>
            <p:ph type="body" sz="half" idx="2"/>
          </p:nvPr>
        </p:nvSpPr>
        <p:spPr>
          <a:xfrm>
            <a:off x="871281" y="2194560"/>
            <a:ext cx="4079696" cy="4065694"/>
          </a:xfrm>
        </p:spPr>
        <p:txBody>
          <a:bodyPr/>
          <a:lstStyle>
            <a:lvl1pPr marL="0" indent="0">
              <a:buNone/>
              <a:defRPr sz="1660"/>
            </a:lvl1pPr>
            <a:lvl2pPr marL="474345" indent="0">
              <a:buNone/>
              <a:defRPr sz="1453"/>
            </a:lvl2pPr>
            <a:lvl3pPr marL="948690" indent="0">
              <a:buNone/>
              <a:defRPr sz="1245"/>
            </a:lvl3pPr>
            <a:lvl4pPr marL="1423035" indent="0">
              <a:buNone/>
              <a:defRPr sz="1038"/>
            </a:lvl4pPr>
            <a:lvl5pPr marL="1897380" indent="0">
              <a:buNone/>
              <a:defRPr sz="1038"/>
            </a:lvl5pPr>
            <a:lvl6pPr marL="2371725" indent="0">
              <a:buNone/>
              <a:defRPr sz="1038"/>
            </a:lvl6pPr>
            <a:lvl7pPr marL="2846070" indent="0">
              <a:buNone/>
              <a:defRPr sz="1038"/>
            </a:lvl7pPr>
            <a:lvl8pPr marL="3320415" indent="0">
              <a:buNone/>
              <a:defRPr sz="1038"/>
            </a:lvl8pPr>
            <a:lvl9pPr marL="3794760" indent="0">
              <a:buNone/>
              <a:defRPr sz="1038"/>
            </a:lvl9pPr>
          </a:lstStyle>
          <a:p>
            <a:pPr lvl="0"/>
            <a:r>
              <a:rPr lang="en-US"/>
              <a:t>Click to edit Master text styles</a:t>
            </a:r>
          </a:p>
        </p:txBody>
      </p:sp>
      <p:sp>
        <p:nvSpPr>
          <p:cNvPr id="5" name="Date Placeholder 4">
            <a:extLst>
              <a:ext uri="{FF2B5EF4-FFF2-40B4-BE49-F238E27FC236}">
                <a16:creationId xmlns:a16="http://schemas.microsoft.com/office/drawing/2014/main" id="{DE62DCFC-177E-2D2A-0CC7-77EC7D94468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079AE55-91DB-C327-7008-3541F7C23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7D7CA-C2A0-FDCB-B703-98B7917AC5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361447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1792-5700-069C-12EB-CB1A22C19BDE}"/>
              </a:ext>
            </a:extLst>
          </p:cNvPr>
          <p:cNvSpPr>
            <a:spLocks noGrp="1"/>
          </p:cNvSpPr>
          <p:nvPr>
            <p:ph type="title"/>
          </p:nvPr>
        </p:nvSpPr>
        <p:spPr>
          <a:xfrm>
            <a:off x="871281" y="487680"/>
            <a:ext cx="4079696" cy="1706880"/>
          </a:xfrm>
        </p:spPr>
        <p:txBody>
          <a:bodyPr anchor="b"/>
          <a:lstStyle>
            <a:lvl1pPr>
              <a:defRPr sz="332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40A676-29D2-E177-A673-B62BDC8ECCAE}"/>
              </a:ext>
            </a:extLst>
          </p:cNvPr>
          <p:cNvSpPr>
            <a:spLocks noGrp="1"/>
          </p:cNvSpPr>
          <p:nvPr>
            <p:ph type="pic" idx="1"/>
          </p:nvPr>
        </p:nvSpPr>
        <p:spPr>
          <a:xfrm>
            <a:off x="5377557" y="1053254"/>
            <a:ext cx="6403658" cy="5198533"/>
          </a:xfrm>
        </p:spPr>
        <p:txBody>
          <a:bodyPr/>
          <a:lstStyle>
            <a:lvl1pPr marL="0" indent="0">
              <a:buNone/>
              <a:defRPr sz="3320"/>
            </a:lvl1pPr>
            <a:lvl2pPr marL="474345" indent="0">
              <a:buNone/>
              <a:defRPr sz="2905"/>
            </a:lvl2pPr>
            <a:lvl3pPr marL="948690" indent="0">
              <a:buNone/>
              <a:defRPr sz="2490"/>
            </a:lvl3pPr>
            <a:lvl4pPr marL="1423035" indent="0">
              <a:buNone/>
              <a:defRPr sz="2075"/>
            </a:lvl4pPr>
            <a:lvl5pPr marL="1897380" indent="0">
              <a:buNone/>
              <a:defRPr sz="2075"/>
            </a:lvl5pPr>
            <a:lvl6pPr marL="2371725" indent="0">
              <a:buNone/>
              <a:defRPr sz="2075"/>
            </a:lvl6pPr>
            <a:lvl7pPr marL="2846070" indent="0">
              <a:buNone/>
              <a:defRPr sz="2075"/>
            </a:lvl7pPr>
            <a:lvl8pPr marL="3320415" indent="0">
              <a:buNone/>
              <a:defRPr sz="2075"/>
            </a:lvl8pPr>
            <a:lvl9pPr marL="3794760" indent="0">
              <a:buNone/>
              <a:defRPr sz="2075"/>
            </a:lvl9pPr>
          </a:lstStyle>
          <a:p>
            <a:endParaRPr lang="en-IN"/>
          </a:p>
        </p:txBody>
      </p:sp>
      <p:sp>
        <p:nvSpPr>
          <p:cNvPr id="4" name="Text Placeholder 3">
            <a:extLst>
              <a:ext uri="{FF2B5EF4-FFF2-40B4-BE49-F238E27FC236}">
                <a16:creationId xmlns:a16="http://schemas.microsoft.com/office/drawing/2014/main" id="{58EE650B-0441-FB99-75A7-EAA80BEF0D5B}"/>
              </a:ext>
            </a:extLst>
          </p:cNvPr>
          <p:cNvSpPr>
            <a:spLocks noGrp="1"/>
          </p:cNvSpPr>
          <p:nvPr>
            <p:ph type="body" sz="half" idx="2"/>
          </p:nvPr>
        </p:nvSpPr>
        <p:spPr>
          <a:xfrm>
            <a:off x="871281" y="2194560"/>
            <a:ext cx="4079696" cy="4065694"/>
          </a:xfrm>
        </p:spPr>
        <p:txBody>
          <a:bodyPr/>
          <a:lstStyle>
            <a:lvl1pPr marL="0" indent="0">
              <a:buNone/>
              <a:defRPr sz="1660"/>
            </a:lvl1pPr>
            <a:lvl2pPr marL="474345" indent="0">
              <a:buNone/>
              <a:defRPr sz="1453"/>
            </a:lvl2pPr>
            <a:lvl3pPr marL="948690" indent="0">
              <a:buNone/>
              <a:defRPr sz="1245"/>
            </a:lvl3pPr>
            <a:lvl4pPr marL="1423035" indent="0">
              <a:buNone/>
              <a:defRPr sz="1038"/>
            </a:lvl4pPr>
            <a:lvl5pPr marL="1897380" indent="0">
              <a:buNone/>
              <a:defRPr sz="1038"/>
            </a:lvl5pPr>
            <a:lvl6pPr marL="2371725" indent="0">
              <a:buNone/>
              <a:defRPr sz="1038"/>
            </a:lvl6pPr>
            <a:lvl7pPr marL="2846070" indent="0">
              <a:buNone/>
              <a:defRPr sz="1038"/>
            </a:lvl7pPr>
            <a:lvl8pPr marL="3320415" indent="0">
              <a:buNone/>
              <a:defRPr sz="1038"/>
            </a:lvl8pPr>
            <a:lvl9pPr marL="3794760" indent="0">
              <a:buNone/>
              <a:defRPr sz="1038"/>
            </a:lvl9pPr>
          </a:lstStyle>
          <a:p>
            <a:pPr lvl="0"/>
            <a:r>
              <a:rPr lang="en-US"/>
              <a:t>Click to edit Master text styles</a:t>
            </a:r>
          </a:p>
        </p:txBody>
      </p:sp>
      <p:sp>
        <p:nvSpPr>
          <p:cNvPr id="5" name="Date Placeholder 4">
            <a:extLst>
              <a:ext uri="{FF2B5EF4-FFF2-40B4-BE49-F238E27FC236}">
                <a16:creationId xmlns:a16="http://schemas.microsoft.com/office/drawing/2014/main" id="{58B4A0BB-430C-0480-D7BF-4C112E16492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744390D5-83CB-9A4B-FDF5-26D3F4D140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79A843-2960-6A03-B643-D57538A916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006269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8000">
              <a:schemeClr val="tx1">
                <a:lumMod val="50000"/>
              </a:schemeClr>
            </a:gs>
            <a:gs pos="0">
              <a:schemeClr val="tx1">
                <a:lumMod val="95000"/>
                <a:lumOff val="5000"/>
              </a:schemeClr>
            </a:gs>
            <a:gs pos="100000">
              <a:schemeClr val="tx1">
                <a:lumMod val="95000"/>
                <a:lumOff val="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CA6A95-AFF6-4972-05AA-32062B81EC95}"/>
              </a:ext>
            </a:extLst>
          </p:cNvPr>
          <p:cNvSpPr>
            <a:spLocks noGrp="1"/>
          </p:cNvSpPr>
          <p:nvPr>
            <p:ph type="title"/>
          </p:nvPr>
        </p:nvSpPr>
        <p:spPr>
          <a:xfrm>
            <a:off x="869633" y="389467"/>
            <a:ext cx="10909935" cy="1413934"/>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43503F-2964-F318-BD9B-ACA2D1B5F1C6}"/>
              </a:ext>
            </a:extLst>
          </p:cNvPr>
          <p:cNvSpPr>
            <a:spLocks noGrp="1"/>
          </p:cNvSpPr>
          <p:nvPr>
            <p:ph type="body" idx="1"/>
          </p:nvPr>
        </p:nvSpPr>
        <p:spPr>
          <a:xfrm>
            <a:off x="869633" y="1947333"/>
            <a:ext cx="10909935" cy="4641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39EFF0-395A-6560-12F8-5B33A4B5060C}"/>
              </a:ext>
            </a:extLst>
          </p:cNvPr>
          <p:cNvSpPr>
            <a:spLocks noGrp="1"/>
          </p:cNvSpPr>
          <p:nvPr>
            <p:ph type="dt" sz="half" idx="2"/>
          </p:nvPr>
        </p:nvSpPr>
        <p:spPr>
          <a:xfrm>
            <a:off x="869633" y="6780107"/>
            <a:ext cx="2846070" cy="389467"/>
          </a:xfrm>
          <a:prstGeom prst="rect">
            <a:avLst/>
          </a:prstGeom>
        </p:spPr>
        <p:txBody>
          <a:bodyPr vert="horz" lIns="91440" tIns="45720" rIns="91440" bIns="45720" rtlCol="0" anchor="ctr"/>
          <a:lstStyle>
            <a:lvl1pPr algn="l">
              <a:defRPr sz="1245">
                <a:solidFill>
                  <a:schemeClr val="tx1">
                    <a:tint val="82000"/>
                  </a:schemeClr>
                </a:solidFill>
              </a:defRPr>
            </a:lvl1pPr>
          </a:lstStyle>
          <a:p>
            <a:endParaRPr lang="en-IN"/>
          </a:p>
        </p:txBody>
      </p:sp>
      <p:sp>
        <p:nvSpPr>
          <p:cNvPr id="5" name="Footer Placeholder 4">
            <a:extLst>
              <a:ext uri="{FF2B5EF4-FFF2-40B4-BE49-F238E27FC236}">
                <a16:creationId xmlns:a16="http://schemas.microsoft.com/office/drawing/2014/main" id="{32E16AC7-0D15-EA86-4E45-8658BCF233B2}"/>
              </a:ext>
            </a:extLst>
          </p:cNvPr>
          <p:cNvSpPr>
            <a:spLocks noGrp="1"/>
          </p:cNvSpPr>
          <p:nvPr>
            <p:ph type="ftr" sz="quarter" idx="3"/>
          </p:nvPr>
        </p:nvSpPr>
        <p:spPr>
          <a:xfrm>
            <a:off x="4190048" y="6780107"/>
            <a:ext cx="4269105" cy="389467"/>
          </a:xfrm>
          <a:prstGeom prst="rect">
            <a:avLst/>
          </a:prstGeom>
        </p:spPr>
        <p:txBody>
          <a:bodyPr vert="horz" lIns="91440" tIns="45720" rIns="91440" bIns="45720" rtlCol="0" anchor="ctr"/>
          <a:lstStyle>
            <a:lvl1pPr algn="ctr">
              <a:defRPr sz="1245">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0CE7B8F-C24C-B4BB-317D-03403B46F954}"/>
              </a:ext>
            </a:extLst>
          </p:cNvPr>
          <p:cNvSpPr>
            <a:spLocks noGrp="1"/>
          </p:cNvSpPr>
          <p:nvPr>
            <p:ph type="sldNum" sz="quarter" idx="4"/>
          </p:nvPr>
        </p:nvSpPr>
        <p:spPr>
          <a:xfrm>
            <a:off x="8933498" y="6780107"/>
            <a:ext cx="2846070" cy="389467"/>
          </a:xfrm>
          <a:prstGeom prst="rect">
            <a:avLst/>
          </a:prstGeom>
        </p:spPr>
        <p:txBody>
          <a:bodyPr vert="horz" lIns="91440" tIns="45720" rIns="91440" bIns="45720" rtlCol="0" anchor="ctr"/>
          <a:lstStyle>
            <a:lvl1pPr algn="r">
              <a:defRPr sz="1245">
                <a:solidFill>
                  <a:schemeClr val="tx1">
                    <a:tint val="82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5465837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sldNum="0" hdr="0" ftr="0" dt="0"/>
  <p:txStyles>
    <p:titleStyle>
      <a:lvl1pPr algn="l" defTabSz="948690" rtl="0" eaLnBrk="1" latinLnBrk="0" hangingPunct="1">
        <a:lnSpc>
          <a:spcPct val="90000"/>
        </a:lnSpc>
        <a:spcBef>
          <a:spcPct val="0"/>
        </a:spcBef>
        <a:buNone/>
        <a:defRPr sz="4565" kern="1200">
          <a:solidFill>
            <a:schemeClr val="tx1"/>
          </a:solidFill>
          <a:latin typeface="+mj-lt"/>
          <a:ea typeface="+mj-ea"/>
          <a:cs typeface="+mj-cs"/>
        </a:defRPr>
      </a:lvl1pPr>
    </p:titleStyle>
    <p:bodyStyle>
      <a:lvl1pPr marL="237173" indent="-237173" algn="l" defTabSz="948690" rtl="0" eaLnBrk="1" latinLnBrk="0" hangingPunct="1">
        <a:lnSpc>
          <a:spcPct val="90000"/>
        </a:lnSpc>
        <a:spcBef>
          <a:spcPts val="1038"/>
        </a:spcBef>
        <a:buFont typeface="Arial" panose="020B0604020202020204" pitchFamily="34" charset="0"/>
        <a:buChar char="•"/>
        <a:defRPr sz="2905" kern="1200">
          <a:solidFill>
            <a:schemeClr val="tx1"/>
          </a:solidFill>
          <a:latin typeface="+mn-lt"/>
          <a:ea typeface="+mn-ea"/>
          <a:cs typeface="+mn-cs"/>
        </a:defRPr>
      </a:lvl1pPr>
      <a:lvl2pPr marL="711518" indent="-237173" algn="l" defTabSz="948690" rtl="0" eaLnBrk="1" latinLnBrk="0" hangingPunct="1">
        <a:lnSpc>
          <a:spcPct val="90000"/>
        </a:lnSpc>
        <a:spcBef>
          <a:spcPts val="519"/>
        </a:spcBef>
        <a:buFont typeface="Arial" panose="020B0604020202020204" pitchFamily="34" charset="0"/>
        <a:buChar char="•"/>
        <a:defRPr sz="2490" kern="1200">
          <a:solidFill>
            <a:schemeClr val="tx1"/>
          </a:solidFill>
          <a:latin typeface="+mn-lt"/>
          <a:ea typeface="+mn-ea"/>
          <a:cs typeface="+mn-cs"/>
        </a:defRPr>
      </a:lvl2pPr>
      <a:lvl3pPr marL="1185863" indent="-237173" algn="l" defTabSz="948690" rtl="0" eaLnBrk="1" latinLnBrk="0" hangingPunct="1">
        <a:lnSpc>
          <a:spcPct val="90000"/>
        </a:lnSpc>
        <a:spcBef>
          <a:spcPts val="519"/>
        </a:spcBef>
        <a:buFont typeface="Arial" panose="020B0604020202020204" pitchFamily="34" charset="0"/>
        <a:buChar char="•"/>
        <a:defRPr sz="2075" kern="1200">
          <a:solidFill>
            <a:schemeClr val="tx1"/>
          </a:solidFill>
          <a:latin typeface="+mn-lt"/>
          <a:ea typeface="+mn-ea"/>
          <a:cs typeface="+mn-cs"/>
        </a:defRPr>
      </a:lvl3pPr>
      <a:lvl4pPr marL="166020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4pPr>
      <a:lvl5pPr marL="213455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5pPr>
      <a:lvl6pPr marL="260889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6pPr>
      <a:lvl7pPr marL="308324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7pPr>
      <a:lvl8pPr marL="355758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8pPr>
      <a:lvl9pPr marL="403193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9pPr>
    </p:bodyStyle>
    <p:otherStyle>
      <a:defPPr>
        <a:defRPr lang="en-US"/>
      </a:defPPr>
      <a:lvl1pPr marL="0" algn="l" defTabSz="948690" rtl="0" eaLnBrk="1" latinLnBrk="0" hangingPunct="1">
        <a:defRPr sz="1868" kern="1200">
          <a:solidFill>
            <a:schemeClr val="tx1"/>
          </a:solidFill>
          <a:latin typeface="+mn-lt"/>
          <a:ea typeface="+mn-ea"/>
          <a:cs typeface="+mn-cs"/>
        </a:defRPr>
      </a:lvl1pPr>
      <a:lvl2pPr marL="474345" algn="l" defTabSz="948690" rtl="0" eaLnBrk="1" latinLnBrk="0" hangingPunct="1">
        <a:defRPr sz="1868" kern="1200">
          <a:solidFill>
            <a:schemeClr val="tx1"/>
          </a:solidFill>
          <a:latin typeface="+mn-lt"/>
          <a:ea typeface="+mn-ea"/>
          <a:cs typeface="+mn-cs"/>
        </a:defRPr>
      </a:lvl2pPr>
      <a:lvl3pPr marL="948690" algn="l" defTabSz="948690" rtl="0" eaLnBrk="1" latinLnBrk="0" hangingPunct="1">
        <a:defRPr sz="1868" kern="1200">
          <a:solidFill>
            <a:schemeClr val="tx1"/>
          </a:solidFill>
          <a:latin typeface="+mn-lt"/>
          <a:ea typeface="+mn-ea"/>
          <a:cs typeface="+mn-cs"/>
        </a:defRPr>
      </a:lvl3pPr>
      <a:lvl4pPr marL="1423035" algn="l" defTabSz="948690" rtl="0" eaLnBrk="1" latinLnBrk="0" hangingPunct="1">
        <a:defRPr sz="1868" kern="1200">
          <a:solidFill>
            <a:schemeClr val="tx1"/>
          </a:solidFill>
          <a:latin typeface="+mn-lt"/>
          <a:ea typeface="+mn-ea"/>
          <a:cs typeface="+mn-cs"/>
        </a:defRPr>
      </a:lvl4pPr>
      <a:lvl5pPr marL="1897380" algn="l" defTabSz="948690" rtl="0" eaLnBrk="1" latinLnBrk="0" hangingPunct="1">
        <a:defRPr sz="1868" kern="1200">
          <a:solidFill>
            <a:schemeClr val="tx1"/>
          </a:solidFill>
          <a:latin typeface="+mn-lt"/>
          <a:ea typeface="+mn-ea"/>
          <a:cs typeface="+mn-cs"/>
        </a:defRPr>
      </a:lvl5pPr>
      <a:lvl6pPr marL="2371725" algn="l" defTabSz="948690" rtl="0" eaLnBrk="1" latinLnBrk="0" hangingPunct="1">
        <a:defRPr sz="1868" kern="1200">
          <a:solidFill>
            <a:schemeClr val="tx1"/>
          </a:solidFill>
          <a:latin typeface="+mn-lt"/>
          <a:ea typeface="+mn-ea"/>
          <a:cs typeface="+mn-cs"/>
        </a:defRPr>
      </a:lvl6pPr>
      <a:lvl7pPr marL="2846070" algn="l" defTabSz="948690" rtl="0" eaLnBrk="1" latinLnBrk="0" hangingPunct="1">
        <a:defRPr sz="1868" kern="1200">
          <a:solidFill>
            <a:schemeClr val="tx1"/>
          </a:solidFill>
          <a:latin typeface="+mn-lt"/>
          <a:ea typeface="+mn-ea"/>
          <a:cs typeface="+mn-cs"/>
        </a:defRPr>
      </a:lvl7pPr>
      <a:lvl8pPr marL="3320415" algn="l" defTabSz="948690" rtl="0" eaLnBrk="1" latinLnBrk="0" hangingPunct="1">
        <a:defRPr sz="1868" kern="1200">
          <a:solidFill>
            <a:schemeClr val="tx1"/>
          </a:solidFill>
          <a:latin typeface="+mn-lt"/>
          <a:ea typeface="+mn-ea"/>
          <a:cs typeface="+mn-cs"/>
        </a:defRPr>
      </a:lvl8pPr>
      <a:lvl9pPr marL="3794760" algn="l" defTabSz="948690" rtl="0" eaLnBrk="1" latinLnBrk="0" hangingPunct="1">
        <a:defRPr sz="18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182900" y="710475"/>
            <a:ext cx="7074900"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000" dirty="0">
                <a:solidFill>
                  <a:schemeClr val="bg1">
                    <a:lumMod val="95000"/>
                  </a:schemeClr>
                </a:solidFill>
                <a:latin typeface="Arial Black" panose="020B0A04020102020204" pitchFamily="34" charset="0"/>
                <a:cs typeface="Arial" panose="020B0604020202020204" pitchFamily="34" charset="0"/>
              </a:rPr>
              <a:t>TABLE OF CONTENTS</a:t>
            </a:r>
            <a:endParaRPr sz="4000" dirty="0">
              <a:solidFill>
                <a:schemeClr val="bg1">
                  <a:lumMod val="95000"/>
                </a:schemeClr>
              </a:solidFill>
              <a:latin typeface="Arial Black" panose="020B0A04020102020204" pitchFamily="34" charset="0"/>
              <a:cs typeface="Arial" panose="020B0604020202020204" pitchFamily="34" charset="0"/>
            </a:endParaRPr>
          </a:p>
        </p:txBody>
      </p:sp>
      <p:grpSp>
        <p:nvGrpSpPr>
          <p:cNvPr id="60" name="Google Shape;60;p4"/>
          <p:cNvGrpSpPr/>
          <p:nvPr/>
        </p:nvGrpSpPr>
        <p:grpSpPr>
          <a:xfrm>
            <a:off x="-35925" y="1843790"/>
            <a:ext cx="11746662" cy="5182652"/>
            <a:chOff x="-35877" y="1997964"/>
            <a:chExt cx="11731053" cy="4732020"/>
          </a:xfrm>
        </p:grpSpPr>
        <p:sp>
          <p:nvSpPr>
            <p:cNvPr id="61" name="Google Shape;61;p4"/>
            <p:cNvSpPr/>
            <p:nvPr/>
          </p:nvSpPr>
          <p:spPr>
            <a:xfrm>
              <a:off x="-35877" y="2014180"/>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bg1">
                <a:lumMod val="7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bg1">
                    <a:lumMod val="95000"/>
                  </a:schemeClr>
                </a:solidFill>
                <a:latin typeface="Calibri"/>
                <a:ea typeface="Calibri"/>
                <a:cs typeface="Calibri"/>
                <a:sym typeface="Calibri"/>
              </a:endParaRPr>
            </a:p>
          </p:txBody>
        </p:sp>
        <p:sp>
          <p:nvSpPr>
            <p:cNvPr id="62" name="Google Shape;62;p4"/>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4"/>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64;p4"/>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chemeClr val="bg1">
                <a:lumMod val="7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bg1">
                    <a:lumMod val="95000"/>
                  </a:schemeClr>
                </a:solidFill>
                <a:latin typeface="Calibri"/>
                <a:ea typeface="Calibri"/>
                <a:cs typeface="Calibri"/>
                <a:sym typeface="Calibri"/>
              </a:endParaRPr>
            </a:p>
          </p:txBody>
        </p:sp>
        <p:sp>
          <p:nvSpPr>
            <p:cNvPr id="65" name="Google Shape;65;p4"/>
            <p:cNvSpPr/>
            <p:nvPr/>
          </p:nvSpPr>
          <p:spPr>
            <a:xfrm>
              <a:off x="6347459" y="2587764"/>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4"/>
            <p:cNvSpPr/>
            <p:nvPr/>
          </p:nvSpPr>
          <p:spPr>
            <a:xfrm>
              <a:off x="6304788" y="2581618"/>
              <a:ext cx="1668780" cy="5212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4"/>
            <p:cNvSpPr/>
            <p:nvPr/>
          </p:nvSpPr>
          <p:spPr>
            <a:xfrm>
              <a:off x="6406896" y="2627376"/>
              <a:ext cx="4530852" cy="35966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4"/>
            <p:cNvSpPr/>
            <p:nvPr/>
          </p:nvSpPr>
          <p:spPr>
            <a:xfrm>
              <a:off x="6347459" y="2990113"/>
              <a:ext cx="4645151" cy="47393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4"/>
            <p:cNvSpPr/>
            <p:nvPr/>
          </p:nvSpPr>
          <p:spPr>
            <a:xfrm>
              <a:off x="6304788" y="2983966"/>
              <a:ext cx="1315212" cy="52275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4"/>
            <p:cNvSpPr/>
            <p:nvPr/>
          </p:nvSpPr>
          <p:spPr>
            <a:xfrm>
              <a:off x="6406896" y="3029712"/>
              <a:ext cx="4530852" cy="361188"/>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4"/>
            <p:cNvSpPr/>
            <p:nvPr/>
          </p:nvSpPr>
          <p:spPr>
            <a:xfrm>
              <a:off x="6347459" y="3393960"/>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4"/>
            <p:cNvSpPr/>
            <p:nvPr/>
          </p:nvSpPr>
          <p:spPr>
            <a:xfrm>
              <a:off x="6304788" y="3387813"/>
              <a:ext cx="1156715" cy="52124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
            <p:cNvSpPr/>
            <p:nvPr/>
          </p:nvSpPr>
          <p:spPr>
            <a:xfrm>
              <a:off x="6406896" y="3433572"/>
              <a:ext cx="4530852" cy="35966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4"/>
            <p:cNvSpPr/>
            <p:nvPr/>
          </p:nvSpPr>
          <p:spPr>
            <a:xfrm>
              <a:off x="6347459" y="379629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4"/>
            <p:cNvSpPr/>
            <p:nvPr/>
          </p:nvSpPr>
          <p:spPr>
            <a:xfrm>
              <a:off x="6304788" y="3790162"/>
              <a:ext cx="993635" cy="52275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4"/>
            <p:cNvSpPr/>
            <p:nvPr/>
          </p:nvSpPr>
          <p:spPr>
            <a:xfrm>
              <a:off x="6406896" y="3835908"/>
              <a:ext cx="4530852" cy="359664"/>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4"/>
            <p:cNvSpPr/>
            <p:nvPr/>
          </p:nvSpPr>
          <p:spPr>
            <a:xfrm>
              <a:off x="6347459" y="420015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4"/>
            <p:cNvSpPr/>
            <p:nvPr/>
          </p:nvSpPr>
          <p:spPr>
            <a:xfrm>
              <a:off x="6304788" y="4192498"/>
              <a:ext cx="743724" cy="522757"/>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4"/>
            <p:cNvSpPr/>
            <p:nvPr/>
          </p:nvSpPr>
          <p:spPr>
            <a:xfrm>
              <a:off x="6406896" y="4239768"/>
              <a:ext cx="4530852" cy="359663"/>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4"/>
            <p:cNvSpPr/>
            <p:nvPr/>
          </p:nvSpPr>
          <p:spPr>
            <a:xfrm>
              <a:off x="6347459" y="4602492"/>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4"/>
            <p:cNvSpPr/>
            <p:nvPr/>
          </p:nvSpPr>
          <p:spPr>
            <a:xfrm>
              <a:off x="6304788" y="4596358"/>
              <a:ext cx="2420112" cy="522757"/>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4"/>
            <p:cNvSpPr/>
            <p:nvPr/>
          </p:nvSpPr>
          <p:spPr>
            <a:xfrm>
              <a:off x="6406896" y="4642104"/>
              <a:ext cx="4530852" cy="359663"/>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4"/>
            <p:cNvSpPr/>
            <p:nvPr/>
          </p:nvSpPr>
          <p:spPr>
            <a:xfrm>
              <a:off x="6347459" y="5006352"/>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4"/>
            <p:cNvSpPr/>
            <p:nvPr/>
          </p:nvSpPr>
          <p:spPr>
            <a:xfrm>
              <a:off x="6304788" y="4998694"/>
              <a:ext cx="943368" cy="522757"/>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4"/>
            <p:cNvSpPr/>
            <p:nvPr/>
          </p:nvSpPr>
          <p:spPr>
            <a:xfrm>
              <a:off x="6406896" y="5045964"/>
              <a:ext cx="4530852" cy="359664"/>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4"/>
            <p:cNvSpPr/>
            <p:nvPr/>
          </p:nvSpPr>
          <p:spPr>
            <a:xfrm>
              <a:off x="6347459" y="540867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4"/>
            <p:cNvSpPr/>
            <p:nvPr/>
          </p:nvSpPr>
          <p:spPr>
            <a:xfrm>
              <a:off x="6304788" y="5402579"/>
              <a:ext cx="2756916" cy="521246"/>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4"/>
            <p:cNvSpPr/>
            <p:nvPr/>
          </p:nvSpPr>
          <p:spPr>
            <a:xfrm>
              <a:off x="6406896" y="5448300"/>
              <a:ext cx="4530852" cy="359663"/>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4"/>
            <p:cNvSpPr/>
            <p:nvPr/>
          </p:nvSpPr>
          <p:spPr>
            <a:xfrm>
              <a:off x="6347459" y="5811011"/>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4"/>
            <p:cNvSpPr/>
            <p:nvPr/>
          </p:nvSpPr>
          <p:spPr>
            <a:xfrm>
              <a:off x="6304788" y="5804916"/>
              <a:ext cx="1796795" cy="522757"/>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4"/>
            <p:cNvSpPr/>
            <p:nvPr/>
          </p:nvSpPr>
          <p:spPr>
            <a:xfrm>
              <a:off x="6406896" y="5850635"/>
              <a:ext cx="4530852" cy="359663"/>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2" name="Google Shape;92;p4"/>
          <p:cNvSpPr txBox="1"/>
          <p:nvPr/>
        </p:nvSpPr>
        <p:spPr>
          <a:xfrm>
            <a:off x="6455489" y="2642806"/>
            <a:ext cx="4067605" cy="394146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500"/>
              <a:buFont typeface="Arial"/>
              <a:buNone/>
            </a:pPr>
            <a:r>
              <a:rPr lang="en-GB" sz="1600" b="1" i="0" u="none" strike="noStrike" cap="none" dirty="0">
                <a:solidFill>
                  <a:schemeClr val="bg1">
                    <a:lumMod val="95000"/>
                  </a:schemeClr>
                </a:solidFill>
                <a:latin typeface="Arial Black" panose="020B0A04020102020204" pitchFamily="34" charset="0"/>
                <a:ea typeface="Carlito"/>
                <a:cs typeface="Carlito"/>
                <a:sym typeface="Carlito"/>
              </a:rPr>
              <a:t>Project Overview</a:t>
            </a:r>
            <a:endParaRPr sz="1600" b="1" i="0" u="none" strike="noStrike" cap="none" dirty="0">
              <a:solidFill>
                <a:schemeClr val="bg1">
                  <a:lumMod val="95000"/>
                </a:schemeClr>
              </a:solidFill>
              <a:latin typeface="Arial Black" panose="020B0A04020102020204" pitchFamily="34" charset="0"/>
              <a:ea typeface="Carlito"/>
              <a:cs typeface="Carlito"/>
              <a:sym typeface="Carlito"/>
            </a:endParaRPr>
          </a:p>
          <a:p>
            <a:pPr marL="12700" marR="1450975" lvl="0" indent="0" algn="l" rtl="0">
              <a:lnSpc>
                <a:spcPct val="176300"/>
              </a:lnSpc>
              <a:spcBef>
                <a:spcPts val="5"/>
              </a:spcBef>
              <a:spcAft>
                <a:spcPts val="0"/>
              </a:spcAft>
              <a:buClr>
                <a:srgbClr val="000000"/>
              </a:buClr>
              <a:buSzPts val="1500"/>
              <a:buFont typeface="Arial"/>
              <a:buNone/>
            </a:pPr>
            <a:r>
              <a:rPr lang="en-GB" sz="1600" b="1" i="0" u="none" strike="noStrike" cap="none" dirty="0">
                <a:solidFill>
                  <a:schemeClr val="bg1">
                    <a:lumMod val="95000"/>
                  </a:schemeClr>
                </a:solidFill>
                <a:latin typeface="Arial Black" panose="020B0A04020102020204" pitchFamily="34" charset="0"/>
                <a:ea typeface="Carlito"/>
                <a:cs typeface="Carlito"/>
                <a:sym typeface="Carlito"/>
              </a:rPr>
              <a:t>Introduction  Objectives  </a:t>
            </a:r>
          </a:p>
          <a:p>
            <a:pPr marL="12700" marR="1450975" lvl="0" indent="0" algn="l" rtl="0">
              <a:lnSpc>
                <a:spcPct val="176300"/>
              </a:lnSpc>
              <a:spcBef>
                <a:spcPts val="5"/>
              </a:spcBef>
              <a:spcAft>
                <a:spcPts val="0"/>
              </a:spcAft>
              <a:buClr>
                <a:srgbClr val="000000"/>
              </a:buClr>
              <a:buSzPts val="1500"/>
              <a:buFont typeface="Arial"/>
              <a:buNone/>
            </a:pPr>
            <a:r>
              <a:rPr lang="en-GB" sz="1600" b="1" i="0" u="none" strike="noStrike" cap="none" dirty="0">
                <a:solidFill>
                  <a:schemeClr val="bg1">
                    <a:lumMod val="95000"/>
                  </a:schemeClr>
                </a:solidFill>
                <a:latin typeface="Arial Black" panose="020B0A04020102020204" pitchFamily="34" charset="0"/>
                <a:ea typeface="Carlito"/>
                <a:cs typeface="Carlito"/>
                <a:sym typeface="Carlito"/>
              </a:rPr>
              <a:t>Data</a:t>
            </a:r>
            <a:r>
              <a:rPr lang="en-GB" sz="1600" b="1" dirty="0">
                <a:solidFill>
                  <a:schemeClr val="bg1">
                    <a:lumMod val="95000"/>
                  </a:schemeClr>
                </a:solidFill>
                <a:latin typeface="Arial Black" panose="020B0A04020102020204" pitchFamily="34" charset="0"/>
                <a:ea typeface="Carlito"/>
                <a:cs typeface="Carlito"/>
                <a:sym typeface="Carlito"/>
              </a:rPr>
              <a:t>s</a:t>
            </a:r>
            <a:r>
              <a:rPr lang="en-GB" sz="1600" b="1" i="0" u="none" strike="noStrike" cap="none" dirty="0">
                <a:solidFill>
                  <a:schemeClr val="bg1">
                    <a:lumMod val="95000"/>
                  </a:schemeClr>
                </a:solidFill>
                <a:latin typeface="Arial Black" panose="020B0A04020102020204" pitchFamily="34" charset="0"/>
                <a:ea typeface="Carlito"/>
                <a:cs typeface="Carlito"/>
                <a:sym typeface="Carlito"/>
              </a:rPr>
              <a:t>et  </a:t>
            </a:r>
          </a:p>
          <a:p>
            <a:pPr marL="12700" marR="1450975" lvl="0" indent="0" algn="l" rtl="0">
              <a:lnSpc>
                <a:spcPct val="176300"/>
              </a:lnSpc>
              <a:spcBef>
                <a:spcPts val="5"/>
              </a:spcBef>
              <a:spcAft>
                <a:spcPts val="0"/>
              </a:spcAft>
              <a:buClr>
                <a:srgbClr val="000000"/>
              </a:buClr>
              <a:buSzPts val="1500"/>
              <a:buFont typeface="Arial"/>
              <a:buNone/>
            </a:pPr>
            <a:r>
              <a:rPr lang="en-GB" sz="1600" b="1" i="0" u="none" strike="noStrike" cap="none" dirty="0">
                <a:solidFill>
                  <a:schemeClr val="bg1">
                    <a:lumMod val="95000"/>
                  </a:schemeClr>
                </a:solidFill>
                <a:latin typeface="Arial Black" panose="020B0A04020102020204" pitchFamily="34" charset="0"/>
                <a:ea typeface="Carlito"/>
                <a:cs typeface="Carlito"/>
                <a:sym typeface="Carlito"/>
              </a:rPr>
              <a:t>Tools Used</a:t>
            </a:r>
            <a:endParaRPr sz="1600" b="1" i="0" u="none" strike="noStrike" cap="none" dirty="0">
              <a:solidFill>
                <a:schemeClr val="bg1">
                  <a:lumMod val="95000"/>
                </a:schemeClr>
              </a:solidFill>
              <a:latin typeface="Arial Black" panose="020B0A04020102020204" pitchFamily="34" charset="0"/>
              <a:ea typeface="Carlito"/>
              <a:cs typeface="Carlito"/>
              <a:sym typeface="Carlito"/>
            </a:endParaRPr>
          </a:p>
          <a:p>
            <a:pPr marL="12700" marR="343535" lvl="0" indent="0" algn="l" rtl="0">
              <a:lnSpc>
                <a:spcPct val="176300"/>
              </a:lnSpc>
              <a:spcBef>
                <a:spcPts val="0"/>
              </a:spcBef>
              <a:spcAft>
                <a:spcPts val="0"/>
              </a:spcAft>
              <a:buClr>
                <a:srgbClr val="000000"/>
              </a:buClr>
              <a:buSzPts val="1500"/>
              <a:buFont typeface="Arial"/>
              <a:buNone/>
            </a:pPr>
            <a:r>
              <a:rPr lang="en-GB" sz="1600" i="0" u="none" strike="noStrike" cap="none" dirty="0">
                <a:solidFill>
                  <a:schemeClr val="bg1">
                    <a:lumMod val="95000"/>
                  </a:schemeClr>
                </a:solidFill>
                <a:latin typeface="Arial Black" panose="020B0A04020102020204" pitchFamily="34" charset="0"/>
                <a:ea typeface="Carlito"/>
                <a:cs typeface="Carlito"/>
                <a:sym typeface="Carlito"/>
              </a:rPr>
              <a:t>Data Manipulation</a:t>
            </a:r>
            <a:r>
              <a:rPr lang="en-GB" sz="1600" dirty="0">
                <a:solidFill>
                  <a:schemeClr val="bg1">
                    <a:lumMod val="95000"/>
                  </a:schemeClr>
                </a:solidFill>
                <a:latin typeface="Arial Black" panose="020B0A04020102020204" pitchFamily="34" charset="0"/>
                <a:ea typeface="Carlito"/>
                <a:cs typeface="Carlito"/>
                <a:sym typeface="Carlito"/>
              </a:rPr>
              <a:t> </a:t>
            </a:r>
            <a:r>
              <a:rPr lang="en-GB" sz="1600" i="0" u="none" strike="noStrike" cap="none" dirty="0">
                <a:solidFill>
                  <a:schemeClr val="bg1">
                    <a:lumMod val="95000"/>
                  </a:schemeClr>
                </a:solidFill>
                <a:latin typeface="Arial Black" panose="020B0A04020102020204" pitchFamily="34" charset="0"/>
                <a:ea typeface="Carlito"/>
                <a:cs typeface="Carlito"/>
                <a:sym typeface="Carlito"/>
              </a:rPr>
              <a:t>Process </a:t>
            </a:r>
            <a:endParaRPr lang="en-GB" sz="1600" dirty="0">
              <a:solidFill>
                <a:schemeClr val="bg1">
                  <a:lumMod val="95000"/>
                </a:schemeClr>
              </a:solidFill>
              <a:latin typeface="Arial Black" panose="020B0A04020102020204" pitchFamily="34" charset="0"/>
              <a:ea typeface="Carlito"/>
              <a:cs typeface="Carlito"/>
              <a:sym typeface="Carlito"/>
            </a:endParaRPr>
          </a:p>
          <a:p>
            <a:pPr marL="12700" marR="343535" lvl="0" indent="0" algn="l" rtl="0">
              <a:lnSpc>
                <a:spcPct val="176300"/>
              </a:lnSpc>
              <a:spcBef>
                <a:spcPts val="0"/>
              </a:spcBef>
              <a:spcAft>
                <a:spcPts val="0"/>
              </a:spcAft>
              <a:buClr>
                <a:srgbClr val="000000"/>
              </a:buClr>
              <a:buSzPts val="1500"/>
              <a:buFont typeface="Arial"/>
              <a:buNone/>
            </a:pPr>
            <a:r>
              <a:rPr lang="en-GB" sz="1600" b="1" i="0" u="none" strike="noStrike" cap="none" dirty="0">
                <a:solidFill>
                  <a:schemeClr val="bg1">
                    <a:lumMod val="95000"/>
                  </a:schemeClr>
                </a:solidFill>
                <a:latin typeface="Arial Black" panose="020B0A04020102020204" pitchFamily="34" charset="0"/>
                <a:ea typeface="Carlito"/>
                <a:cs typeface="Carlito"/>
                <a:sym typeface="Carlito"/>
              </a:rPr>
              <a:t> Insights</a:t>
            </a:r>
            <a:endParaRPr sz="1600" b="1" i="0" u="none" strike="noStrike" cap="none" dirty="0">
              <a:solidFill>
                <a:schemeClr val="bg1">
                  <a:lumMod val="95000"/>
                </a:schemeClr>
              </a:solidFill>
              <a:latin typeface="Arial Black" panose="020B0A04020102020204" pitchFamily="34" charset="0"/>
              <a:ea typeface="Carlito"/>
              <a:cs typeface="Carlito"/>
              <a:sym typeface="Carlito"/>
            </a:endParaRPr>
          </a:p>
          <a:p>
            <a:pPr marL="12700" marR="5080" lvl="0" indent="0" algn="l" rtl="0">
              <a:lnSpc>
                <a:spcPct val="211999"/>
              </a:lnSpc>
              <a:spcBef>
                <a:spcPts val="325"/>
              </a:spcBef>
              <a:spcAft>
                <a:spcPts val="0"/>
              </a:spcAft>
              <a:buClr>
                <a:srgbClr val="000000"/>
              </a:buClr>
              <a:buSzPts val="1500"/>
              <a:buFont typeface="Arial"/>
              <a:buNone/>
            </a:pPr>
            <a:r>
              <a:rPr lang="en-GB" sz="1600" b="1" i="0" u="none" strike="noStrike" cap="none" dirty="0">
                <a:solidFill>
                  <a:schemeClr val="bg1">
                    <a:lumMod val="95000"/>
                  </a:schemeClr>
                </a:solidFill>
                <a:latin typeface="Arial Black" panose="020B0A04020102020204" pitchFamily="34" charset="0"/>
                <a:ea typeface="Carlito"/>
                <a:cs typeface="Carlito"/>
                <a:sym typeface="Carlito"/>
              </a:rPr>
              <a:t>Recommended Analysis  Recommendations</a:t>
            </a:r>
            <a:endParaRPr sz="1600" b="1" i="0" u="none" strike="noStrike" cap="none" dirty="0">
              <a:solidFill>
                <a:schemeClr val="bg1">
                  <a:lumMod val="95000"/>
                </a:schemeClr>
              </a:solidFill>
              <a:latin typeface="Arial Black" panose="020B0A04020102020204" pitchFamily="34" charset="0"/>
              <a:ea typeface="Carlito"/>
              <a:cs typeface="Carlito"/>
              <a:sym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10"/>
          <p:cNvSpPr/>
          <p:nvPr/>
        </p:nvSpPr>
        <p:spPr>
          <a:xfrm>
            <a:off x="0" y="0"/>
            <a:ext cx="4037076" cy="7315200"/>
          </a:xfrm>
          <a:prstGeom prst="rect">
            <a:avLst/>
          </a:prstGeom>
          <a:solidFill>
            <a:schemeClr val="bg1">
              <a:lumMod val="8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Google Shape;223;p10"/>
          <p:cNvSpPr txBox="1">
            <a:spLocks noGrp="1"/>
          </p:cNvSpPr>
          <p:nvPr>
            <p:ph type="title"/>
          </p:nvPr>
        </p:nvSpPr>
        <p:spPr>
          <a:xfrm>
            <a:off x="188494" y="1204209"/>
            <a:ext cx="4419600" cy="1846659"/>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GB" sz="4000" dirty="0">
                <a:latin typeface="Arial Black" panose="020B0A04020102020204" pitchFamily="34" charset="0"/>
              </a:rPr>
              <a:t>ANALYSIS</a:t>
            </a:r>
            <a:br>
              <a:rPr lang="en-GB" sz="4000" dirty="0">
                <a:latin typeface="Arial Black" panose="020B0A04020102020204" pitchFamily="34" charset="0"/>
              </a:rPr>
            </a:br>
            <a:r>
              <a:rPr lang="en-GB" sz="4000" dirty="0">
                <a:latin typeface="Arial Black" panose="020B0A04020102020204" pitchFamily="34" charset="0"/>
              </a:rPr>
              <a:t>FROM </a:t>
            </a:r>
            <a:br>
              <a:rPr lang="en-GB" sz="4000" dirty="0">
                <a:latin typeface="Arial Black" panose="020B0A04020102020204" pitchFamily="34" charset="0"/>
              </a:rPr>
            </a:br>
            <a:r>
              <a:rPr lang="en-GB" sz="4000" dirty="0">
                <a:latin typeface="Arial Black" panose="020B0A04020102020204" pitchFamily="34" charset="0"/>
              </a:rPr>
              <a:t>DASHBOARD</a:t>
            </a:r>
            <a:endParaRPr sz="4000" dirty="0">
              <a:latin typeface="Arial Black" panose="020B0A04020102020204" pitchFamily="34" charset="0"/>
            </a:endParaRPr>
          </a:p>
        </p:txBody>
      </p:sp>
      <p:sp>
        <p:nvSpPr>
          <p:cNvPr id="3" name="TextBox 2">
            <a:extLst>
              <a:ext uri="{FF2B5EF4-FFF2-40B4-BE49-F238E27FC236}">
                <a16:creationId xmlns:a16="http://schemas.microsoft.com/office/drawing/2014/main" id="{417339A7-EFBE-E98D-A089-DFA0A6FDF93A}"/>
              </a:ext>
            </a:extLst>
          </p:cNvPr>
          <p:cNvSpPr txBox="1"/>
          <p:nvPr/>
        </p:nvSpPr>
        <p:spPr>
          <a:xfrm>
            <a:off x="4419600" y="663291"/>
            <a:ext cx="8041106" cy="6494085"/>
          </a:xfrm>
          <a:prstGeom prst="rect">
            <a:avLst/>
          </a:prstGeom>
          <a:noFill/>
        </p:spPr>
        <p:txBody>
          <a:bodyPr wrap="square">
            <a:spAutoFit/>
          </a:bodyPr>
          <a:lstStyle/>
          <a:p>
            <a:r>
              <a:rPr lang="en-US" sz="1600" b="1" dirty="0">
                <a:solidFill>
                  <a:schemeClr val="bg1"/>
                </a:solidFill>
              </a:rPr>
              <a:t>Product Category Analysis:</a:t>
            </a:r>
            <a:endParaRPr lang="en-US" sz="1600" dirty="0">
              <a:solidFill>
                <a:schemeClr val="bg1"/>
              </a:solidFill>
            </a:endParaRPr>
          </a:p>
          <a:p>
            <a:endParaRPr lang="en-US" sz="1400" dirty="0">
              <a:solidFill>
                <a:schemeClr val="bg1"/>
              </a:solidFill>
            </a:endParaRPr>
          </a:p>
          <a:p>
            <a:endParaRPr lang="en-US" sz="1600" b="1" dirty="0">
              <a:solidFill>
                <a:schemeClr val="bg1"/>
              </a:solidFill>
            </a:endParaRPr>
          </a:p>
          <a:p>
            <a:endParaRPr lang="en-US" sz="1600" b="1" dirty="0">
              <a:solidFill>
                <a:schemeClr val="bg1"/>
              </a:solidFill>
            </a:endParaRPr>
          </a:p>
          <a:p>
            <a:endParaRPr lang="en-US" sz="1600" b="1" dirty="0">
              <a:solidFill>
                <a:schemeClr val="bg1"/>
              </a:solidFill>
            </a:endParaRPr>
          </a:p>
          <a:p>
            <a:endParaRPr lang="en-US" sz="1600" b="1" dirty="0">
              <a:solidFill>
                <a:schemeClr val="bg1"/>
              </a:solidFill>
            </a:endParaRPr>
          </a:p>
          <a:p>
            <a:endParaRPr lang="en-US" sz="1600" b="1" dirty="0">
              <a:solidFill>
                <a:schemeClr val="bg1"/>
              </a:solidFill>
            </a:endParaRPr>
          </a:p>
          <a:p>
            <a:endParaRPr lang="en-US" sz="1600" b="1" dirty="0">
              <a:solidFill>
                <a:schemeClr val="bg1"/>
              </a:solidFill>
            </a:endParaRPr>
          </a:p>
          <a:p>
            <a:endParaRPr lang="en-US" sz="1600" b="1" dirty="0">
              <a:solidFill>
                <a:schemeClr val="bg1"/>
              </a:solidFill>
            </a:endParaRPr>
          </a:p>
          <a:p>
            <a:r>
              <a:rPr lang="en-US" sz="1600" b="1" dirty="0">
                <a:solidFill>
                  <a:schemeClr val="bg1"/>
                </a:solidFill>
              </a:rPr>
              <a:t>Repeat Orders and Retention:</a:t>
            </a:r>
            <a:endParaRPr lang="en-US" sz="1600" dirty="0">
              <a:solidFill>
                <a:schemeClr val="bg1"/>
              </a:solidFill>
            </a:endParaRPr>
          </a:p>
          <a:p>
            <a:pPr>
              <a:buFont typeface="Arial" panose="020B0604020202020204" pitchFamily="34" charset="0"/>
              <a:buChar char="•"/>
            </a:pPr>
            <a:r>
              <a:rPr lang="en-US" sz="1400" dirty="0">
                <a:solidFill>
                  <a:schemeClr val="bg1"/>
                </a:solidFill>
              </a:rPr>
              <a:t>More repeat orders than new orders, particularly in Office Supplies and Technology.</a:t>
            </a:r>
          </a:p>
          <a:p>
            <a:pPr>
              <a:buFont typeface="Arial" panose="020B0604020202020204" pitchFamily="34" charset="0"/>
              <a:buChar char="•"/>
            </a:pPr>
            <a:r>
              <a:rPr lang="en-US" sz="1400" dirty="0">
                <a:solidFill>
                  <a:schemeClr val="bg1"/>
                </a:solidFill>
              </a:rPr>
              <a:t>High retention rate of 99%, increasing over time, indicating strong customer satisfaction.</a:t>
            </a:r>
          </a:p>
          <a:p>
            <a:pPr>
              <a:buFont typeface="Arial" panose="020B0604020202020204" pitchFamily="34" charset="0"/>
              <a:buChar char="•"/>
            </a:pPr>
            <a:r>
              <a:rPr lang="en-US" sz="1400" dirty="0">
                <a:solidFill>
                  <a:schemeClr val="bg1"/>
                </a:solidFill>
              </a:rPr>
              <a:t>East and West regions show strong performance in repeat orders and retention.</a:t>
            </a:r>
          </a:p>
          <a:p>
            <a:endParaRPr lang="en-US" sz="1400" dirty="0">
              <a:solidFill>
                <a:schemeClr val="bg1"/>
              </a:solidFill>
            </a:endParaRPr>
          </a:p>
          <a:p>
            <a:r>
              <a:rPr lang="en-US" sz="1600" b="1" dirty="0">
                <a:solidFill>
                  <a:schemeClr val="bg1"/>
                </a:solidFill>
              </a:rPr>
              <a:t>Profit Margin Analysis:</a:t>
            </a:r>
            <a:endParaRPr lang="en-US" sz="1600" dirty="0">
              <a:solidFill>
                <a:schemeClr val="bg1"/>
              </a:solidFill>
            </a:endParaRPr>
          </a:p>
          <a:p>
            <a:pPr>
              <a:buFont typeface="Arial" panose="020B0604020202020204" pitchFamily="34" charset="0"/>
              <a:buChar char="•"/>
            </a:pPr>
            <a:r>
              <a:rPr lang="en-US" sz="1400" b="1" dirty="0">
                <a:solidFill>
                  <a:schemeClr val="bg1"/>
                </a:solidFill>
              </a:rPr>
              <a:t>High Profit Margin:</a:t>
            </a:r>
            <a:r>
              <a:rPr lang="en-US" sz="1400" dirty="0">
                <a:solidFill>
                  <a:schemeClr val="bg1"/>
                </a:solidFill>
              </a:rPr>
              <a:t> Labels and Phones stand out with over 10% profit margin.</a:t>
            </a:r>
          </a:p>
          <a:p>
            <a:pPr>
              <a:buFont typeface="Arial" panose="020B0604020202020204" pitchFamily="34" charset="0"/>
              <a:buChar char="•"/>
            </a:pPr>
            <a:r>
              <a:rPr lang="en-US" sz="1400" b="1" dirty="0">
                <a:solidFill>
                  <a:schemeClr val="bg1"/>
                </a:solidFill>
              </a:rPr>
              <a:t>Low Profit Margin:</a:t>
            </a:r>
            <a:r>
              <a:rPr lang="en-US" sz="1400" dirty="0">
                <a:solidFill>
                  <a:schemeClr val="bg1"/>
                </a:solidFill>
              </a:rPr>
              <a:t> Storage, Chairs, Machines, Supplies, Bookcases, and Tables show margins below 10%.</a:t>
            </a:r>
          </a:p>
          <a:p>
            <a:pPr>
              <a:buFont typeface="Arial" panose="020B0604020202020204" pitchFamily="34" charset="0"/>
              <a:buChar char="•"/>
            </a:pPr>
            <a:endParaRPr lang="en-US" sz="1400" dirty="0">
              <a:solidFill>
                <a:schemeClr val="bg1"/>
              </a:solidFill>
            </a:endParaRPr>
          </a:p>
          <a:p>
            <a:r>
              <a:rPr lang="en-US" sz="1600" b="1" dirty="0">
                <a:solidFill>
                  <a:schemeClr val="bg1"/>
                </a:solidFill>
              </a:rPr>
              <a:t>Cumulative Sales Over Time:</a:t>
            </a:r>
            <a:endParaRPr lang="en-US" sz="1600" dirty="0">
              <a:solidFill>
                <a:schemeClr val="bg1"/>
              </a:solidFill>
            </a:endParaRPr>
          </a:p>
          <a:p>
            <a:pPr>
              <a:buFont typeface="Arial" panose="020B0604020202020204" pitchFamily="34" charset="0"/>
              <a:buChar char="•"/>
            </a:pPr>
            <a:r>
              <a:rPr lang="en-US" sz="1400" dirty="0">
                <a:solidFill>
                  <a:schemeClr val="bg1"/>
                </a:solidFill>
              </a:rPr>
              <a:t>Consistent cumulative sales growth across all categories.</a:t>
            </a:r>
          </a:p>
          <a:p>
            <a:pPr>
              <a:buFont typeface="Arial" panose="020B0604020202020204" pitchFamily="34" charset="0"/>
              <a:buChar char="•"/>
            </a:pPr>
            <a:r>
              <a:rPr lang="en-US" sz="1400" dirty="0">
                <a:solidFill>
                  <a:schemeClr val="bg1"/>
                </a:solidFill>
              </a:rPr>
              <a:t>Technology (Phones, Machines), Office Supplies (Supplies, Storage), and Furniture (Tables, Furnishings) lead in cumulative sales.</a:t>
            </a:r>
          </a:p>
          <a:p>
            <a:endParaRPr lang="en-US" sz="1400" dirty="0">
              <a:solidFill>
                <a:schemeClr val="bg1"/>
              </a:solidFill>
            </a:endParaRPr>
          </a:p>
          <a:p>
            <a:r>
              <a:rPr lang="en-US" sz="1600" b="1" dirty="0">
                <a:solidFill>
                  <a:schemeClr val="bg1"/>
                </a:solidFill>
              </a:rPr>
              <a:t>Sales Revenue Trend:</a:t>
            </a:r>
            <a:endParaRPr lang="en-US" sz="1600" dirty="0">
              <a:solidFill>
                <a:schemeClr val="bg1"/>
              </a:solidFill>
            </a:endParaRPr>
          </a:p>
          <a:p>
            <a:pPr>
              <a:buFont typeface="Arial" panose="020B0604020202020204" pitchFamily="34" charset="0"/>
              <a:buChar char="•"/>
            </a:pPr>
            <a:r>
              <a:rPr lang="en-US" sz="1400" dirty="0">
                <a:solidFill>
                  <a:schemeClr val="bg1"/>
                </a:solidFill>
              </a:rPr>
              <a:t>Overall upward trend in sales revenue over time with seasonal variations.</a:t>
            </a:r>
          </a:p>
          <a:p>
            <a:pPr>
              <a:buFont typeface="Arial" panose="020B0604020202020204" pitchFamily="34" charset="0"/>
              <a:buChar char="•"/>
            </a:pPr>
            <a:r>
              <a:rPr lang="en-US" sz="1400" dirty="0">
                <a:solidFill>
                  <a:schemeClr val="bg1"/>
                </a:solidFill>
              </a:rPr>
              <a:t>March and Quarter 4 show higher sales, especially in Technology products.</a:t>
            </a:r>
          </a:p>
          <a:p>
            <a:r>
              <a:rPr lang="en-US" sz="1400" dirty="0">
                <a:solidFill>
                  <a:schemeClr val="tx2">
                    <a:lumMod val="90000"/>
                    <a:lumOff val="10000"/>
                  </a:schemeClr>
                </a:solidFill>
              </a:rPr>
              <a:t>.</a:t>
            </a:r>
          </a:p>
        </p:txBody>
      </p:sp>
      <p:pic>
        <p:nvPicPr>
          <p:cNvPr id="8" name="Picture 7" descr="A white background with black text&#10;&#10;Description automatically generated">
            <a:extLst>
              <a:ext uri="{FF2B5EF4-FFF2-40B4-BE49-F238E27FC236}">
                <a16:creationId xmlns:a16="http://schemas.microsoft.com/office/drawing/2014/main" id="{90563C49-BF98-E6BA-B71F-144EBCA2114B}"/>
              </a:ext>
            </a:extLst>
          </p:cNvPr>
          <p:cNvPicPr>
            <a:picLocks noChangeAspect="1"/>
          </p:cNvPicPr>
          <p:nvPr/>
        </p:nvPicPr>
        <p:blipFill>
          <a:blip r:embed="rId3"/>
          <a:stretch>
            <a:fillRect/>
          </a:stretch>
        </p:blipFill>
        <p:spPr>
          <a:xfrm>
            <a:off x="4608093" y="1367949"/>
            <a:ext cx="7583907" cy="12853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12"/>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40" name="Google Shape;240;p12"/>
          <p:cNvGrpSpPr/>
          <p:nvPr/>
        </p:nvGrpSpPr>
        <p:grpSpPr>
          <a:xfrm>
            <a:off x="1" y="1199213"/>
            <a:ext cx="12649200" cy="6354332"/>
            <a:chOff x="0" y="1999488"/>
            <a:chExt cx="11515344" cy="4610087"/>
          </a:xfrm>
        </p:grpSpPr>
        <p:sp>
          <p:nvSpPr>
            <p:cNvPr id="241" name="Google Shape;241;p12"/>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2" name="Google Shape;242;p12"/>
            <p:cNvSpPr/>
            <p:nvPr/>
          </p:nvSpPr>
          <p:spPr>
            <a:xfrm>
              <a:off x="0" y="2188451"/>
              <a:ext cx="11515344" cy="44211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3" name="Google Shape;243;p12"/>
            <p:cNvSpPr/>
            <p:nvPr/>
          </p:nvSpPr>
          <p:spPr>
            <a:xfrm>
              <a:off x="0" y="2203704"/>
              <a:ext cx="11383010" cy="4147185"/>
            </a:xfrm>
            <a:custGeom>
              <a:avLst/>
              <a:gdLst/>
              <a:ahLst/>
              <a:cxnLst/>
              <a:rect l="l" t="t" r="r" b="b"/>
              <a:pathLst>
                <a:path w="11383010" h="4147185" extrusionOk="0">
                  <a:moveTo>
                    <a:pt x="11382756" y="0"/>
                  </a:moveTo>
                  <a:lnTo>
                    <a:pt x="0" y="0"/>
                  </a:lnTo>
                  <a:lnTo>
                    <a:pt x="0" y="4146804"/>
                  </a:lnTo>
                  <a:lnTo>
                    <a:pt x="11382756" y="4146804"/>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4" name="Google Shape;244;p12"/>
          <p:cNvSpPr txBox="1">
            <a:spLocks noGrp="1"/>
          </p:cNvSpPr>
          <p:nvPr>
            <p:ph type="title"/>
          </p:nvPr>
        </p:nvSpPr>
        <p:spPr>
          <a:xfrm>
            <a:off x="173637" y="226829"/>
            <a:ext cx="8400736" cy="71532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000000"/>
                </a:solidFill>
              </a:rPr>
              <a:t> </a:t>
            </a:r>
            <a:r>
              <a:rPr lang="en-GB" sz="4000" dirty="0">
                <a:solidFill>
                  <a:schemeClr val="bg1">
                    <a:lumMod val="85000"/>
                  </a:schemeClr>
                </a:solidFill>
                <a:latin typeface="Arial Black" panose="020B0A04020102020204" pitchFamily="34" charset="0"/>
              </a:rPr>
              <a:t>RECOMMENDED ANALYSIS</a:t>
            </a:r>
            <a:endParaRPr sz="4000" dirty="0">
              <a:solidFill>
                <a:schemeClr val="bg1">
                  <a:lumMod val="85000"/>
                </a:schemeClr>
              </a:solidFill>
              <a:latin typeface="Arial Black" panose="020B0A04020102020204" pitchFamily="34" charset="0"/>
            </a:endParaRPr>
          </a:p>
        </p:txBody>
      </p:sp>
      <p:sp>
        <p:nvSpPr>
          <p:cNvPr id="3" name="TextBox 2">
            <a:extLst>
              <a:ext uri="{FF2B5EF4-FFF2-40B4-BE49-F238E27FC236}">
                <a16:creationId xmlns:a16="http://schemas.microsoft.com/office/drawing/2014/main" id="{5773320A-6FC1-D6B1-3001-382383139E6B}"/>
              </a:ext>
            </a:extLst>
          </p:cNvPr>
          <p:cNvSpPr txBox="1"/>
          <p:nvPr/>
        </p:nvSpPr>
        <p:spPr>
          <a:xfrm>
            <a:off x="0" y="2011715"/>
            <a:ext cx="5126636" cy="5601533"/>
          </a:xfrm>
          <a:prstGeom prst="rect">
            <a:avLst/>
          </a:prstGeom>
          <a:noFill/>
        </p:spPr>
        <p:txBody>
          <a:bodyPr wrap="square">
            <a:spAutoFit/>
          </a:bodyPr>
          <a:lstStyle/>
          <a:p>
            <a:pPr marL="342900" indent="-342900">
              <a:buAutoNum type="arabicPeriod"/>
            </a:pPr>
            <a:r>
              <a:rPr lang="en-US" sz="2000" b="1" dirty="0"/>
              <a:t>Top Customers with Highest Lifetime Value (LTV)</a:t>
            </a:r>
          </a:p>
          <a:p>
            <a:endParaRPr lang="en-US" sz="2000" dirty="0"/>
          </a:p>
          <a:p>
            <a:pPr>
              <a:buFont typeface="Arial" panose="020B0604020202020204" pitchFamily="34" charset="0"/>
              <a:buChar char="•"/>
            </a:pPr>
            <a:r>
              <a:rPr lang="en-US" sz="2000" b="1" dirty="0"/>
              <a:t>Top Customers:</a:t>
            </a:r>
            <a:r>
              <a:rPr lang="en-US" sz="2000" dirty="0"/>
              <a:t> </a:t>
            </a:r>
          </a:p>
          <a:p>
            <a:pPr>
              <a:buFont typeface="Arial" panose="020B0604020202020204" pitchFamily="34" charset="0"/>
              <a:buChar char="•"/>
            </a:pPr>
            <a:r>
              <a:rPr lang="en-US" sz="2000" dirty="0"/>
              <a:t>Raymond Buch</a:t>
            </a:r>
          </a:p>
          <a:p>
            <a:pPr>
              <a:buFont typeface="Arial" panose="020B0604020202020204" pitchFamily="34" charset="0"/>
              <a:buChar char="•"/>
            </a:pPr>
            <a:r>
              <a:rPr lang="en-US" sz="2000" dirty="0"/>
              <a:t> Tamara Chand</a:t>
            </a:r>
          </a:p>
          <a:p>
            <a:pPr>
              <a:buFont typeface="Arial" panose="020B0604020202020204" pitchFamily="34" charset="0"/>
              <a:buChar char="•"/>
            </a:pPr>
            <a:r>
              <a:rPr lang="en-US" sz="2000" dirty="0"/>
              <a:t>Sanjit Chand</a:t>
            </a:r>
          </a:p>
          <a:p>
            <a:pPr>
              <a:buFont typeface="Arial" panose="020B0604020202020204" pitchFamily="34" charset="0"/>
              <a:buChar char="•"/>
            </a:pPr>
            <a:r>
              <a:rPr lang="en-US" sz="2000" dirty="0"/>
              <a:t>Hunter Lopez</a:t>
            </a:r>
          </a:p>
          <a:p>
            <a:pPr>
              <a:buFont typeface="Arial" panose="020B0604020202020204" pitchFamily="34" charset="0"/>
              <a:buChar char="•"/>
            </a:pPr>
            <a:r>
              <a:rPr lang="en-US" sz="2000" dirty="0"/>
              <a:t>Adrian Barton</a:t>
            </a:r>
          </a:p>
          <a:p>
            <a:endParaRPr lang="en-US" sz="2000" dirty="0"/>
          </a:p>
          <a:p>
            <a:pPr>
              <a:buFont typeface="Arial" panose="020B0604020202020204" pitchFamily="34" charset="0"/>
              <a:buChar char="•"/>
            </a:pPr>
            <a:r>
              <a:rPr lang="en-US" sz="2000" b="1" dirty="0"/>
              <a:t>Dominant Sector:</a:t>
            </a:r>
            <a:r>
              <a:rPr lang="en-US" sz="2000" dirty="0"/>
              <a:t> Consumer</a:t>
            </a:r>
          </a:p>
          <a:p>
            <a:pPr>
              <a:buFont typeface="Arial" panose="020B0604020202020204" pitchFamily="34" charset="0"/>
              <a:buChar char="•"/>
            </a:pPr>
            <a:r>
              <a:rPr lang="en-US" sz="2000" b="1" dirty="0"/>
              <a:t>Category Preferences         </a:t>
            </a:r>
          </a:p>
          <a:p>
            <a:r>
              <a:rPr lang="en-US" sz="2000" b="1" dirty="0"/>
              <a:t>             1) Technology:</a:t>
            </a:r>
            <a:r>
              <a:rPr lang="en-US" sz="2000" dirty="0"/>
              <a:t> Primarily purchase copiers</a:t>
            </a:r>
          </a:p>
          <a:p>
            <a:r>
              <a:rPr lang="en-US" sz="2000" b="1" dirty="0"/>
              <a:t>              2) Office Supplies:</a:t>
            </a:r>
            <a:r>
              <a:rPr lang="en-US" sz="2000" dirty="0"/>
              <a:t> Frequently buy binders</a:t>
            </a:r>
          </a:p>
          <a:p>
            <a:endParaRPr lang="en-US" sz="2000" dirty="0"/>
          </a:p>
          <a:p>
            <a:endParaRPr lang="en-US" b="1" dirty="0"/>
          </a:p>
        </p:txBody>
      </p:sp>
      <p:sp>
        <p:nvSpPr>
          <p:cNvPr id="6" name="Rectangle 2">
            <a:extLst>
              <a:ext uri="{FF2B5EF4-FFF2-40B4-BE49-F238E27FC236}">
                <a16:creationId xmlns:a16="http://schemas.microsoft.com/office/drawing/2014/main" id="{A1EE64FD-177A-638F-5ECC-4344B58B2549}"/>
              </a:ext>
            </a:extLst>
          </p:cNvPr>
          <p:cNvSpPr>
            <a:spLocks noChangeArrowheads="1"/>
          </p:cNvSpPr>
          <p:nvPr/>
        </p:nvSpPr>
        <p:spPr bwMode="auto">
          <a:xfrm>
            <a:off x="6086007" y="1997964"/>
            <a:ext cx="600730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2. Top Customers with Highest Profit Margin</a:t>
            </a:r>
          </a:p>
          <a:p>
            <a:endParaRPr lang="en-US" dirty="0"/>
          </a:p>
          <a:p>
            <a:pPr>
              <a:buFont typeface="Arial" panose="020B0604020202020204" pitchFamily="34" charset="0"/>
              <a:buChar char="•"/>
            </a:pPr>
            <a:r>
              <a:rPr lang="en-US" b="1" dirty="0"/>
              <a:t>Top Customers:</a:t>
            </a:r>
            <a:r>
              <a:rPr lang="en-US" dirty="0"/>
              <a:t> </a:t>
            </a:r>
          </a:p>
          <a:p>
            <a:pPr>
              <a:buFont typeface="Arial" panose="020B0604020202020204" pitchFamily="34" charset="0"/>
              <a:buChar char="•"/>
            </a:pPr>
            <a:r>
              <a:rPr lang="en-US" dirty="0"/>
              <a:t>Jenna Caffey</a:t>
            </a:r>
          </a:p>
          <a:p>
            <a:pPr>
              <a:buFont typeface="Arial" panose="020B0604020202020204" pitchFamily="34" charset="0"/>
              <a:buChar char="•"/>
            </a:pPr>
            <a:r>
              <a:rPr lang="en-US" dirty="0"/>
              <a:t>Tamara Chand</a:t>
            </a:r>
          </a:p>
          <a:p>
            <a:pPr>
              <a:buFont typeface="Arial" panose="020B0604020202020204" pitchFamily="34" charset="0"/>
              <a:buChar char="•"/>
            </a:pPr>
            <a:r>
              <a:rPr lang="en-US" dirty="0"/>
              <a:t>Raymond Buch</a:t>
            </a:r>
          </a:p>
          <a:p>
            <a:pPr>
              <a:buFont typeface="Arial" panose="020B0604020202020204" pitchFamily="34" charset="0"/>
              <a:buChar char="•"/>
            </a:pPr>
            <a:r>
              <a:rPr lang="en-US" dirty="0"/>
              <a:t>Steven Roelle</a:t>
            </a:r>
          </a:p>
          <a:p>
            <a:pPr>
              <a:buFont typeface="Arial" panose="020B0604020202020204" pitchFamily="34" charset="0"/>
              <a:buChar char="•"/>
            </a:pPr>
            <a:r>
              <a:rPr lang="en-US" dirty="0"/>
              <a:t>Bobby Odegard</a:t>
            </a:r>
          </a:p>
          <a:p>
            <a:pPr>
              <a:buFont typeface="Arial" panose="020B0604020202020204" pitchFamily="34" charset="0"/>
              <a:buChar char="•"/>
            </a:pPr>
            <a:r>
              <a:rPr lang="en-US" dirty="0"/>
              <a:t>Hunter Lopez</a:t>
            </a:r>
          </a:p>
          <a:p>
            <a:pPr>
              <a:buFont typeface="Arial" panose="020B0604020202020204" pitchFamily="34" charset="0"/>
              <a:buChar char="•"/>
            </a:pPr>
            <a:r>
              <a:rPr lang="en-US" b="1" dirty="0"/>
              <a:t>Profit Margin Range:</a:t>
            </a:r>
            <a:r>
              <a:rPr lang="en-US" dirty="0"/>
              <a:t> 43.0% to 47.5%</a:t>
            </a:r>
          </a:p>
          <a:p>
            <a:endParaRPr lang="en-US" dirty="0"/>
          </a:p>
          <a:p>
            <a:pPr>
              <a:buFont typeface="Arial" panose="020B0604020202020204" pitchFamily="34" charset="0"/>
              <a:buChar char="•"/>
            </a:pPr>
            <a:r>
              <a:rPr lang="en-US" b="1" dirty="0"/>
              <a:t>Dominant Sector:</a:t>
            </a:r>
            <a:r>
              <a:rPr lang="en-US" dirty="0"/>
              <a:t> Consumer</a:t>
            </a:r>
          </a:p>
          <a:p>
            <a:pPr>
              <a:buFont typeface="Arial" panose="020B0604020202020204" pitchFamily="34" charset="0"/>
              <a:buChar char="•"/>
            </a:pPr>
            <a:r>
              <a:rPr lang="en-US" b="1" dirty="0"/>
              <a:t> Category Preferences</a:t>
            </a:r>
            <a:endParaRPr lang="en-US" dirty="0"/>
          </a:p>
          <a:p>
            <a:r>
              <a:rPr lang="en-US" b="1" dirty="0"/>
              <a:t>              1) Technology:</a:t>
            </a:r>
            <a:r>
              <a:rPr lang="en-US" dirty="0"/>
              <a:t> Focus on copiers and machines</a:t>
            </a:r>
          </a:p>
          <a:p>
            <a:r>
              <a:rPr lang="en-US" b="1" dirty="0"/>
              <a:t>               2) Office Supplies:</a:t>
            </a:r>
            <a:r>
              <a:rPr lang="en-US" dirty="0"/>
              <a:t> Emphasis on binders</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B669148B-8154-9C49-42B1-45FCCE245EB3}"/>
              </a:ext>
            </a:extLst>
          </p:cNvPr>
          <p:cNvSpPr txBox="1"/>
          <p:nvPr/>
        </p:nvSpPr>
        <p:spPr>
          <a:xfrm>
            <a:off x="56436" y="1465811"/>
            <a:ext cx="3380134" cy="523220"/>
          </a:xfrm>
          <a:prstGeom prst="rect">
            <a:avLst/>
          </a:prstGeom>
          <a:noFill/>
        </p:spPr>
        <p:txBody>
          <a:bodyPr wrap="square">
            <a:spAutoFit/>
          </a:bodyPr>
          <a:lstStyle/>
          <a:p>
            <a:r>
              <a:rPr lang="en-US" sz="2800" b="1" dirty="0">
                <a:solidFill>
                  <a:srgbClr val="FF0000"/>
                </a:solidFill>
              </a:rPr>
              <a:t>Customer Insights:</a:t>
            </a:r>
          </a:p>
        </p:txBody>
      </p:sp>
      <p:cxnSp>
        <p:nvCxnSpPr>
          <p:cNvPr id="10" name="Straight Connector 9">
            <a:extLst>
              <a:ext uri="{FF2B5EF4-FFF2-40B4-BE49-F238E27FC236}">
                <a16:creationId xmlns:a16="http://schemas.microsoft.com/office/drawing/2014/main" id="{391F88F2-E5B7-19E8-EA49-DDC7367A78E9}"/>
              </a:ext>
            </a:extLst>
          </p:cNvPr>
          <p:cNvCxnSpPr/>
          <p:nvPr/>
        </p:nvCxnSpPr>
        <p:spPr>
          <a:xfrm>
            <a:off x="5606321" y="2064089"/>
            <a:ext cx="0" cy="5118471"/>
          </a:xfrm>
          <a:prstGeom prst="line">
            <a:avLst/>
          </a:prstGeom>
          <a:effectLst>
            <a:glow rad="63500">
              <a:schemeClr val="accent1">
                <a:satMod val="175000"/>
                <a:alpha val="40000"/>
              </a:schemeClr>
            </a:glow>
          </a:effectLst>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13"/>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50" name="Google Shape;250;p13"/>
          <p:cNvGrpSpPr/>
          <p:nvPr/>
        </p:nvGrpSpPr>
        <p:grpSpPr>
          <a:xfrm>
            <a:off x="0" y="1289154"/>
            <a:ext cx="12067054" cy="6354984"/>
            <a:chOff x="0" y="1999488"/>
            <a:chExt cx="11515344" cy="4610087"/>
          </a:xfrm>
        </p:grpSpPr>
        <p:sp>
          <p:nvSpPr>
            <p:cNvPr id="251" name="Google Shape;251;p13"/>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2" name="Google Shape;252;p13"/>
            <p:cNvSpPr/>
            <p:nvPr/>
          </p:nvSpPr>
          <p:spPr>
            <a:xfrm>
              <a:off x="0" y="2188451"/>
              <a:ext cx="11515344" cy="44211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3" name="Google Shape;253;p13"/>
            <p:cNvSpPr/>
            <p:nvPr/>
          </p:nvSpPr>
          <p:spPr>
            <a:xfrm>
              <a:off x="0" y="2203704"/>
              <a:ext cx="11383010" cy="4147185"/>
            </a:xfrm>
            <a:custGeom>
              <a:avLst/>
              <a:gdLst/>
              <a:ahLst/>
              <a:cxnLst/>
              <a:rect l="l" t="t" r="r" b="b"/>
              <a:pathLst>
                <a:path w="11383010" h="4147185" extrusionOk="0">
                  <a:moveTo>
                    <a:pt x="11382756" y="0"/>
                  </a:moveTo>
                  <a:lnTo>
                    <a:pt x="0" y="0"/>
                  </a:lnTo>
                  <a:lnTo>
                    <a:pt x="0" y="4146804"/>
                  </a:lnTo>
                  <a:lnTo>
                    <a:pt x="11382756" y="4146804"/>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54" name="Google Shape;254;p13"/>
          <p:cNvSpPr txBox="1">
            <a:spLocks noGrp="1"/>
          </p:cNvSpPr>
          <p:nvPr>
            <p:ph type="title"/>
          </p:nvPr>
        </p:nvSpPr>
        <p:spPr>
          <a:xfrm>
            <a:off x="213171" y="365172"/>
            <a:ext cx="9140691" cy="7514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800" dirty="0">
                <a:solidFill>
                  <a:schemeClr val="bg1">
                    <a:lumMod val="85000"/>
                  </a:schemeClr>
                </a:solidFill>
                <a:latin typeface="Arial Black" panose="020B0A04020102020204" pitchFamily="34" charset="0"/>
              </a:rPr>
              <a:t>RECOMMENDED ANALYSIS</a:t>
            </a:r>
            <a:endParaRPr dirty="0">
              <a:solidFill>
                <a:schemeClr val="bg1">
                  <a:lumMod val="85000"/>
                </a:schemeClr>
              </a:solidFill>
            </a:endParaRPr>
          </a:p>
        </p:txBody>
      </p:sp>
      <p:sp>
        <p:nvSpPr>
          <p:cNvPr id="3" name="TextBox 2">
            <a:extLst>
              <a:ext uri="{FF2B5EF4-FFF2-40B4-BE49-F238E27FC236}">
                <a16:creationId xmlns:a16="http://schemas.microsoft.com/office/drawing/2014/main" id="{4B9358CE-5E74-18CB-20A7-E686C5C31876}"/>
              </a:ext>
            </a:extLst>
          </p:cNvPr>
          <p:cNvSpPr txBox="1"/>
          <p:nvPr/>
        </p:nvSpPr>
        <p:spPr>
          <a:xfrm>
            <a:off x="6282235" y="2204508"/>
            <a:ext cx="5822416" cy="4770537"/>
          </a:xfrm>
          <a:prstGeom prst="rect">
            <a:avLst/>
          </a:prstGeom>
          <a:noFill/>
        </p:spPr>
        <p:txBody>
          <a:bodyPr wrap="square">
            <a:spAutoFit/>
          </a:bodyPr>
          <a:lstStyle/>
          <a:p>
            <a:r>
              <a:rPr lang="en-US" sz="2400" b="1" dirty="0">
                <a:solidFill>
                  <a:srgbClr val="FF0000"/>
                </a:solidFill>
              </a:rPr>
              <a:t>Product Performance Insights:</a:t>
            </a:r>
          </a:p>
          <a:p>
            <a:endParaRPr lang="en-US" sz="1400" b="1" dirty="0"/>
          </a:p>
          <a:p>
            <a:pPr>
              <a:buFont typeface="+mj-lt"/>
              <a:buAutoNum type="arabicPeriod"/>
            </a:pPr>
            <a:r>
              <a:rPr lang="en-US" sz="1400" b="1" dirty="0"/>
              <a:t>Furniture:</a:t>
            </a:r>
          </a:p>
          <a:p>
            <a:endParaRPr lang="en-US" sz="1400" b="1" dirty="0"/>
          </a:p>
          <a:p>
            <a:r>
              <a:rPr lang="en-US" sz="1400" dirty="0"/>
              <a:t>Top products include </a:t>
            </a:r>
          </a:p>
          <a:p>
            <a:pPr marL="742950" lvl="1" indent="-285750">
              <a:buFont typeface="+mj-lt"/>
              <a:buAutoNum type="arabicPeriod"/>
            </a:pPr>
            <a:r>
              <a:rPr lang="en-US" sz="1400" dirty="0"/>
              <a:t>HON 5400 Series Task Chairs</a:t>
            </a:r>
          </a:p>
          <a:p>
            <a:pPr marL="742950" lvl="1" indent="-285750">
              <a:buFont typeface="+mj-lt"/>
              <a:buAutoNum type="arabicPeriod"/>
            </a:pPr>
            <a:r>
              <a:rPr lang="en-US" sz="1400" dirty="0"/>
              <a:t>Riverside Palais Royal Lawyers Bookcase</a:t>
            </a:r>
          </a:p>
          <a:p>
            <a:pPr marL="742950" lvl="1" indent="-285750">
              <a:buFont typeface="+mj-lt"/>
              <a:buAutoNum type="arabicPeriod"/>
            </a:pPr>
            <a:r>
              <a:rPr lang="en-US" sz="1400" dirty="0"/>
              <a:t>Bretford Rectangular Conference Tabletops.</a:t>
            </a:r>
          </a:p>
          <a:p>
            <a:pPr lvl="1"/>
            <a:endParaRPr lang="en-US" sz="1400" dirty="0"/>
          </a:p>
          <a:p>
            <a:r>
              <a:rPr lang="en-US" sz="1400" b="1" dirty="0"/>
              <a:t>2.Office Supplies:</a:t>
            </a:r>
          </a:p>
          <a:p>
            <a:endParaRPr lang="en-US" sz="1400" b="1" dirty="0"/>
          </a:p>
          <a:p>
            <a:r>
              <a:rPr lang="en-US" sz="1400" dirty="0"/>
              <a:t>Best-selling products are</a:t>
            </a:r>
          </a:p>
          <a:p>
            <a:pPr marL="742950" lvl="1" indent="-285750">
              <a:buFont typeface="+mj-lt"/>
              <a:buAutoNum type="arabicPeriod"/>
            </a:pPr>
            <a:r>
              <a:rPr lang="en-US" sz="1400" dirty="0"/>
              <a:t> Fellowes PB500 Electric Punch</a:t>
            </a:r>
          </a:p>
          <a:p>
            <a:pPr marL="742950" lvl="1" indent="-285750">
              <a:buFont typeface="+mj-lt"/>
              <a:buAutoNum type="arabicPeriod"/>
            </a:pPr>
            <a:r>
              <a:rPr lang="en-US" sz="1400" dirty="0"/>
              <a:t>GBC DocuBind TL300</a:t>
            </a:r>
          </a:p>
          <a:p>
            <a:pPr marL="742950" lvl="1" indent="-285750">
              <a:buFont typeface="+mj-lt"/>
              <a:buAutoNum type="arabicPeriod"/>
            </a:pPr>
            <a:r>
              <a:rPr lang="en-US" sz="1400" dirty="0"/>
              <a:t>GBC Ibimaster 500.</a:t>
            </a:r>
          </a:p>
          <a:p>
            <a:r>
              <a:rPr lang="en-US" sz="1400" b="1" dirty="0"/>
              <a:t>3.Technology:</a:t>
            </a:r>
          </a:p>
          <a:p>
            <a:endParaRPr lang="en-US" sz="1400" b="1" dirty="0"/>
          </a:p>
          <a:p>
            <a:r>
              <a:rPr lang="en-US" sz="1400" dirty="0"/>
              <a:t>Leading products include </a:t>
            </a:r>
          </a:p>
          <a:p>
            <a:pPr marL="742950" lvl="1" indent="-285750">
              <a:buFont typeface="+mj-lt"/>
              <a:buAutoNum type="arabicPeriod"/>
            </a:pPr>
            <a:r>
              <a:rPr lang="en-US" sz="1400" dirty="0"/>
              <a:t>Canon imageCLASS 2200 Advanced Copier</a:t>
            </a:r>
          </a:p>
          <a:p>
            <a:pPr marL="742950" lvl="1" indent="-285750">
              <a:buFont typeface="+mj-lt"/>
              <a:buAutoNum type="arabicPeriod"/>
            </a:pPr>
            <a:r>
              <a:rPr lang="en-US" sz="1400" dirty="0"/>
              <a:t>Cisco TelePresence System EX90</a:t>
            </a:r>
          </a:p>
          <a:p>
            <a:pPr marL="742950" lvl="1" indent="-285750">
              <a:buFont typeface="+mj-lt"/>
              <a:buAutoNum type="arabicPeriod"/>
            </a:pPr>
            <a:r>
              <a:rPr lang="en-US" sz="1400" dirty="0"/>
              <a:t>Hewlett Packard LaserJet 3310.</a:t>
            </a:r>
          </a:p>
        </p:txBody>
      </p:sp>
      <p:sp>
        <p:nvSpPr>
          <p:cNvPr id="4" name="TextBox 3">
            <a:extLst>
              <a:ext uri="{FF2B5EF4-FFF2-40B4-BE49-F238E27FC236}">
                <a16:creationId xmlns:a16="http://schemas.microsoft.com/office/drawing/2014/main" id="{A87250E6-91FA-1FE1-F284-5E5F20436F39}"/>
              </a:ext>
            </a:extLst>
          </p:cNvPr>
          <p:cNvSpPr txBox="1"/>
          <p:nvPr/>
        </p:nvSpPr>
        <p:spPr>
          <a:xfrm>
            <a:off x="351100" y="2144942"/>
            <a:ext cx="5473102" cy="4647426"/>
          </a:xfrm>
          <a:prstGeom prst="rect">
            <a:avLst/>
          </a:prstGeom>
          <a:noFill/>
        </p:spPr>
        <p:txBody>
          <a:bodyPr wrap="square">
            <a:spAutoFit/>
          </a:bodyPr>
          <a:lstStyle/>
          <a:p>
            <a:r>
              <a:rPr lang="en-US" sz="2400" b="1" dirty="0">
                <a:solidFill>
                  <a:srgbClr val="FF0000"/>
                </a:solidFill>
              </a:rPr>
              <a:t>Customer Engagement Analysis</a:t>
            </a:r>
          </a:p>
          <a:p>
            <a:endParaRPr lang="en-US" sz="1400" b="1" dirty="0"/>
          </a:p>
          <a:p>
            <a:r>
              <a:rPr lang="en-US" sz="1600" b="1" dirty="0">
                <a:solidFill>
                  <a:srgbClr val="00B050"/>
                </a:solidFill>
              </a:rPr>
              <a:t>Furniture</a:t>
            </a:r>
          </a:p>
          <a:p>
            <a:pPr>
              <a:buFont typeface="Arial" panose="020B0604020202020204" pitchFamily="34" charset="0"/>
              <a:buChar char="•"/>
            </a:pPr>
            <a:r>
              <a:rPr lang="en-US" sz="1400" b="1" dirty="0"/>
              <a:t>Top Customers:</a:t>
            </a:r>
            <a:r>
              <a:rPr lang="en-US" sz="1400" dirty="0"/>
              <a:t> Seth Vernon (15 orders), Caroline Jumper (9 orders)</a:t>
            </a:r>
          </a:p>
          <a:p>
            <a:pPr>
              <a:buFont typeface="Arial" panose="020B0604020202020204" pitchFamily="34" charset="0"/>
              <a:buChar char="•"/>
            </a:pPr>
            <a:r>
              <a:rPr lang="en-US" sz="1400" b="1" dirty="0"/>
              <a:t>Trend:</a:t>
            </a:r>
            <a:r>
              <a:rPr lang="en-US" sz="1400" dirty="0"/>
              <a:t> Both show increasing orders, especially for chairs and furnishings.</a:t>
            </a:r>
          </a:p>
          <a:p>
            <a:pPr>
              <a:buFont typeface="Arial" panose="020B0604020202020204" pitchFamily="34" charset="0"/>
              <a:buChar char="•"/>
            </a:pPr>
            <a:r>
              <a:rPr lang="en-US" sz="1400" dirty="0"/>
              <a:t>This indicates growing interest and satisfaction with our furniture products.</a:t>
            </a:r>
          </a:p>
          <a:p>
            <a:pPr>
              <a:buFont typeface="Arial" panose="020B0604020202020204" pitchFamily="34" charset="0"/>
              <a:buChar char="•"/>
            </a:pPr>
            <a:endParaRPr lang="en-US" sz="1400" dirty="0"/>
          </a:p>
          <a:p>
            <a:r>
              <a:rPr lang="en-US" sz="1600" b="1" dirty="0">
                <a:solidFill>
                  <a:srgbClr val="00B050"/>
                </a:solidFill>
              </a:rPr>
              <a:t>Office Supplies</a:t>
            </a:r>
          </a:p>
          <a:p>
            <a:pPr>
              <a:buFont typeface="Arial" panose="020B0604020202020204" pitchFamily="34" charset="0"/>
              <a:buChar char="•"/>
            </a:pPr>
            <a:r>
              <a:rPr lang="en-US" sz="1400" b="1" dirty="0"/>
              <a:t>Top Customers:</a:t>
            </a:r>
            <a:r>
              <a:rPr lang="en-US" sz="1400" dirty="0"/>
              <a:t> Edward Hooks (26 orders), William Brown (23 orders)</a:t>
            </a:r>
          </a:p>
          <a:p>
            <a:pPr>
              <a:buFont typeface="Arial" panose="020B0604020202020204" pitchFamily="34" charset="0"/>
              <a:buChar char="•"/>
            </a:pPr>
            <a:r>
              <a:rPr lang="en-US" sz="1400" b="1" dirty="0"/>
              <a:t>Trend:</a:t>
            </a:r>
            <a:r>
              <a:rPr lang="en-US" sz="1400" dirty="0"/>
              <a:t> Peak in 2016 with a decline in 2017.</a:t>
            </a:r>
          </a:p>
          <a:p>
            <a:pPr>
              <a:buFont typeface="Arial" panose="020B0604020202020204" pitchFamily="34" charset="0"/>
              <a:buChar char="•"/>
            </a:pPr>
            <a:r>
              <a:rPr lang="en-US" sz="1400" dirty="0"/>
              <a:t>Understanding the reasons behind this drop can help us improve and regain their interest.</a:t>
            </a:r>
          </a:p>
          <a:p>
            <a:r>
              <a:rPr lang="en-US" sz="1600" b="1" dirty="0">
                <a:solidFill>
                  <a:srgbClr val="00B050"/>
                </a:solidFill>
              </a:rPr>
              <a:t>Technology</a:t>
            </a:r>
          </a:p>
          <a:p>
            <a:pPr>
              <a:buFont typeface="Arial" panose="020B0604020202020204" pitchFamily="34" charset="0"/>
              <a:buChar char="•"/>
            </a:pPr>
            <a:r>
              <a:rPr lang="en-US" sz="1400" b="1" dirty="0"/>
              <a:t>Top Customers:</a:t>
            </a:r>
            <a:r>
              <a:rPr lang="en-US" sz="1400" dirty="0"/>
              <a:t> Laura Armstrong (9 orders), Mick Hernandez (8 orders)</a:t>
            </a:r>
          </a:p>
          <a:p>
            <a:pPr>
              <a:buFont typeface="Arial" panose="020B0604020202020204" pitchFamily="34" charset="0"/>
              <a:buChar char="•"/>
            </a:pPr>
            <a:r>
              <a:rPr lang="en-US" sz="1400" b="1" dirty="0"/>
              <a:t>Trend:</a:t>
            </a:r>
            <a:r>
              <a:rPr lang="en-US" sz="1400" dirty="0"/>
              <a:t> Laura's orders are uneven; Mick's orders for phones and accessories are increasing.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14"/>
          <p:cNvSpPr txBox="1">
            <a:spLocks noGrp="1"/>
          </p:cNvSpPr>
          <p:nvPr>
            <p:ph type="title"/>
          </p:nvPr>
        </p:nvSpPr>
        <p:spPr>
          <a:xfrm>
            <a:off x="620024" y="1461541"/>
            <a:ext cx="11809319" cy="6467786"/>
          </a:xfrm>
          <a:prstGeom prst="rect">
            <a:avLst/>
          </a:prstGeom>
          <a:noFill/>
          <a:ln>
            <a:noFill/>
          </a:ln>
        </p:spPr>
        <p:txBody>
          <a:bodyPr spcFirstLastPara="1" wrap="square" lIns="0" tIns="95875" rIns="0" bIns="0" anchor="t" anchorCtr="0">
            <a:spAutoFit/>
          </a:bodyPr>
          <a:lstStyle/>
          <a:p>
            <a:r>
              <a:rPr lang="en-US" sz="2400" b="1" dirty="0">
                <a:solidFill>
                  <a:srgbClr val="FFC000"/>
                </a:solidFill>
              </a:rPr>
              <a:t>Technology :</a:t>
            </a:r>
            <a:br>
              <a:rPr lang="en-US" sz="1800" b="1" dirty="0">
                <a:solidFill>
                  <a:srgbClr val="FF0000"/>
                </a:solidFill>
              </a:rPr>
            </a:br>
            <a:r>
              <a:rPr lang="en-US" sz="1800" b="1" dirty="0">
                <a:solidFill>
                  <a:schemeClr val="bg1"/>
                </a:solidFill>
              </a:rPr>
              <a:t>Top Products:</a:t>
            </a:r>
            <a:r>
              <a:rPr lang="en-US" sz="1800" dirty="0">
                <a:solidFill>
                  <a:schemeClr val="bg1"/>
                </a:solidFill>
              </a:rPr>
              <a:t> </a:t>
            </a:r>
            <a:r>
              <a:rPr lang="en-US" sz="1400" dirty="0">
                <a:solidFill>
                  <a:schemeClr val="bg1"/>
                </a:solidFill>
              </a:rPr>
              <a:t>Canon imageCLASS 2200 Advanced Copier, Cisco TelePresence System EX90, Hewlett Packard LaserJet 3310.</a:t>
            </a:r>
            <a:br>
              <a:rPr lang="en-US" sz="1400" dirty="0">
                <a:solidFill>
                  <a:schemeClr val="bg1"/>
                </a:solidFill>
              </a:rPr>
            </a:br>
            <a:r>
              <a:rPr lang="en-US" sz="1800" b="1" dirty="0">
                <a:solidFill>
                  <a:schemeClr val="bg1"/>
                </a:solidFill>
              </a:rPr>
              <a:t>Top Customers:</a:t>
            </a:r>
            <a:r>
              <a:rPr lang="en-US" sz="1800" dirty="0">
                <a:solidFill>
                  <a:schemeClr val="bg1"/>
                </a:solidFill>
              </a:rPr>
              <a:t> </a:t>
            </a:r>
            <a:r>
              <a:rPr lang="en-US" sz="1400" dirty="0">
                <a:solidFill>
                  <a:schemeClr val="bg1"/>
                </a:solidFill>
              </a:rPr>
              <a:t>Mick Hernandez (increasing orders), Laura Armstrong (uneven orders).</a:t>
            </a:r>
            <a:br>
              <a:rPr lang="en-US" sz="1400" dirty="0">
                <a:solidFill>
                  <a:schemeClr val="bg1"/>
                </a:solidFill>
              </a:rPr>
            </a:br>
            <a:br>
              <a:rPr lang="en-US" sz="1400" dirty="0">
                <a:solidFill>
                  <a:schemeClr val="bg1"/>
                </a:solidFill>
              </a:rPr>
            </a:br>
            <a:r>
              <a:rPr lang="en-US" sz="1800" b="1" dirty="0">
                <a:solidFill>
                  <a:schemeClr val="bg1"/>
                </a:solidFill>
              </a:rPr>
              <a:t>Recommendations:</a:t>
            </a:r>
            <a:br>
              <a:rPr lang="en-US" sz="1400" b="1" dirty="0">
                <a:solidFill>
                  <a:schemeClr val="bg1"/>
                </a:solidFill>
              </a:rPr>
            </a:br>
            <a:r>
              <a:rPr lang="en-US" sz="1800" b="1" dirty="0">
                <a:solidFill>
                  <a:schemeClr val="bg1"/>
                </a:solidFill>
              </a:rPr>
              <a:t>Focus on Copiers:</a:t>
            </a:r>
            <a:r>
              <a:rPr lang="en-US" sz="1800" dirty="0">
                <a:solidFill>
                  <a:schemeClr val="bg1"/>
                </a:solidFill>
              </a:rPr>
              <a:t> Increase marketing and inventory for high-margin products like copiers to maximize profits.</a:t>
            </a:r>
            <a:br>
              <a:rPr lang="en-US" sz="1800" dirty="0">
                <a:solidFill>
                  <a:schemeClr val="bg1"/>
                </a:solidFill>
              </a:rPr>
            </a:br>
            <a:r>
              <a:rPr lang="en-US" sz="1800" b="1" dirty="0">
                <a:solidFill>
                  <a:schemeClr val="bg1"/>
                </a:solidFill>
              </a:rPr>
              <a:t>Targeted Promotions:</a:t>
            </a:r>
            <a:r>
              <a:rPr lang="en-US" sz="1800" dirty="0">
                <a:solidFill>
                  <a:schemeClr val="bg1"/>
                </a:solidFill>
              </a:rPr>
              <a:t> Create campaigns for Mick Hernandez's growing interest in phones and accessories to increase his engagement.</a:t>
            </a:r>
            <a:br>
              <a:rPr lang="en-US" sz="1800" dirty="0">
                <a:solidFill>
                  <a:schemeClr val="bg1"/>
                </a:solidFill>
              </a:rPr>
            </a:br>
            <a:r>
              <a:rPr lang="en-US" sz="1800" b="1" dirty="0">
                <a:solidFill>
                  <a:schemeClr val="bg1"/>
                </a:solidFill>
              </a:rPr>
              <a:t>Seasonal Campaigns:</a:t>
            </a:r>
            <a:r>
              <a:rPr lang="en-US" sz="1800" dirty="0">
                <a:solidFill>
                  <a:schemeClr val="bg1"/>
                </a:solidFill>
              </a:rPr>
              <a:t> Use peak sales periods in March and the fourth quarter to boost sales of Technology products.</a:t>
            </a:r>
            <a:br>
              <a:rPr lang="en-US" sz="1800" dirty="0">
                <a:solidFill>
                  <a:schemeClr val="bg1"/>
                </a:solidFill>
              </a:rPr>
            </a:br>
            <a:br>
              <a:rPr lang="en-US" sz="1200" dirty="0">
                <a:solidFill>
                  <a:srgbClr val="002060"/>
                </a:solidFill>
              </a:rPr>
            </a:br>
            <a:br>
              <a:rPr lang="en-US" sz="2000" dirty="0">
                <a:solidFill>
                  <a:srgbClr val="FFC000"/>
                </a:solidFill>
                <a:highlight>
                  <a:srgbClr val="FFFF00"/>
                </a:highlight>
              </a:rPr>
            </a:br>
            <a:r>
              <a:rPr lang="en-US" sz="2400" b="1" dirty="0">
                <a:solidFill>
                  <a:srgbClr val="FFC000"/>
                </a:solidFill>
              </a:rPr>
              <a:t>Furniture :</a:t>
            </a:r>
            <a:br>
              <a:rPr lang="en-US" sz="1800" b="1" dirty="0">
                <a:solidFill>
                  <a:srgbClr val="FFC000"/>
                </a:solidFill>
              </a:rPr>
            </a:br>
            <a:r>
              <a:rPr lang="en-US" sz="1800" b="1" dirty="0">
                <a:solidFill>
                  <a:schemeClr val="bg1"/>
                </a:solidFill>
              </a:rPr>
              <a:t>Top Products:</a:t>
            </a:r>
            <a:r>
              <a:rPr lang="en-US" sz="1800" dirty="0">
                <a:solidFill>
                  <a:schemeClr val="bg1"/>
                </a:solidFill>
              </a:rPr>
              <a:t> </a:t>
            </a:r>
            <a:r>
              <a:rPr lang="en-US" sz="1400" dirty="0">
                <a:solidFill>
                  <a:schemeClr val="bg1"/>
                </a:solidFill>
              </a:rPr>
              <a:t>HON 5400 Series Task Chairs, Riverside Palais Royal Lawyers Bookcase, Bretford Rectangular Conference Tabletops.</a:t>
            </a:r>
            <a:br>
              <a:rPr lang="en-US" sz="1400" dirty="0">
                <a:solidFill>
                  <a:schemeClr val="bg1"/>
                </a:solidFill>
              </a:rPr>
            </a:br>
            <a:r>
              <a:rPr lang="en-US" sz="1800" b="1" dirty="0">
                <a:solidFill>
                  <a:schemeClr val="bg1"/>
                </a:solidFill>
              </a:rPr>
              <a:t>Top Customers:</a:t>
            </a:r>
            <a:r>
              <a:rPr lang="en-US" sz="1800" dirty="0">
                <a:solidFill>
                  <a:schemeClr val="bg1"/>
                </a:solidFill>
              </a:rPr>
              <a:t> </a:t>
            </a:r>
            <a:r>
              <a:rPr lang="en-US" sz="1400" dirty="0">
                <a:solidFill>
                  <a:schemeClr val="bg1"/>
                </a:solidFill>
              </a:rPr>
              <a:t>Seth Vernon (increasing orders), Caroline Jumper (increasing orders).</a:t>
            </a:r>
            <a:br>
              <a:rPr lang="en-US" sz="1400" dirty="0">
                <a:solidFill>
                  <a:schemeClr val="bg1"/>
                </a:solidFill>
              </a:rPr>
            </a:br>
            <a:br>
              <a:rPr lang="en-US" sz="1400" dirty="0">
                <a:solidFill>
                  <a:schemeClr val="bg1"/>
                </a:solidFill>
              </a:rPr>
            </a:br>
            <a:r>
              <a:rPr lang="en-US" sz="1800" b="1" dirty="0">
                <a:solidFill>
                  <a:schemeClr val="bg1"/>
                </a:solidFill>
              </a:rPr>
              <a:t>Recommendations:</a:t>
            </a:r>
            <a:br>
              <a:rPr lang="en-US" sz="1400" b="1" dirty="0">
                <a:solidFill>
                  <a:schemeClr val="bg1"/>
                </a:solidFill>
              </a:rPr>
            </a:br>
            <a:br>
              <a:rPr lang="en-US" sz="1400" dirty="0">
                <a:solidFill>
                  <a:schemeClr val="bg1"/>
                </a:solidFill>
              </a:rPr>
            </a:br>
            <a:br>
              <a:rPr lang="en-US" sz="1200" dirty="0">
                <a:solidFill>
                  <a:schemeClr val="bg1"/>
                </a:solidFill>
              </a:rPr>
            </a:br>
            <a:br>
              <a:rPr lang="en-US" dirty="0">
                <a:solidFill>
                  <a:schemeClr val="bg1"/>
                </a:solidFill>
              </a:rPr>
            </a:br>
            <a:endParaRPr lang="en-US" sz="2000" dirty="0">
              <a:solidFill>
                <a:schemeClr val="bg1"/>
              </a:solidFill>
            </a:endParaRPr>
          </a:p>
        </p:txBody>
      </p:sp>
      <p:sp>
        <p:nvSpPr>
          <p:cNvPr id="2" name="Google Shape;270;p15">
            <a:extLst>
              <a:ext uri="{FF2B5EF4-FFF2-40B4-BE49-F238E27FC236}">
                <a16:creationId xmlns:a16="http://schemas.microsoft.com/office/drawing/2014/main" id="{E95F1524-4A76-ACA5-3DB3-FB9F7E728FD6}"/>
              </a:ext>
            </a:extLst>
          </p:cNvPr>
          <p:cNvSpPr txBox="1">
            <a:spLocks/>
          </p:cNvSpPr>
          <p:nvPr/>
        </p:nvSpPr>
        <p:spPr>
          <a:xfrm>
            <a:off x="572556" y="333658"/>
            <a:ext cx="9305961" cy="628377"/>
          </a:xfrm>
          <a:prstGeom prst="rect">
            <a:avLst/>
          </a:prstGeom>
          <a:noFill/>
          <a:ln>
            <a:noFill/>
          </a:ln>
        </p:spPr>
        <p:txBody>
          <a:bodyPr spcFirstLastPara="1" vert="horz" wrap="square" lIns="0" tIns="12700" rIns="0" bIns="0" rtlCol="0" anchor="t" anchorCtr="0">
            <a:spAutoFit/>
          </a:bodyPr>
          <a:lstStyle>
            <a:lvl1pPr lvl="0" algn="l" defTabSz="948690" rtl="0" eaLnBrk="1" latinLnBrk="0" hangingPunct="1">
              <a:lnSpc>
                <a:spcPct val="100000"/>
              </a:lnSpc>
              <a:spcBef>
                <a:spcPts val="0"/>
              </a:spcBef>
              <a:spcAft>
                <a:spcPts val="0"/>
              </a:spcAft>
              <a:buSzPts val="1400"/>
              <a:buNone/>
              <a:defRPr sz="4800" b="0" i="0" kern="12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12700"/>
            <a:r>
              <a:rPr lang="en-GB" sz="4000" dirty="0">
                <a:solidFill>
                  <a:schemeClr val="bg1">
                    <a:lumMod val="85000"/>
                  </a:schemeClr>
                </a:solidFill>
                <a:latin typeface="Arial Black" panose="020B0A04020102020204" pitchFamily="34" charset="0"/>
              </a:rPr>
              <a:t>RECOMMENDATIONS</a:t>
            </a:r>
          </a:p>
        </p:txBody>
      </p:sp>
      <p:sp>
        <p:nvSpPr>
          <p:cNvPr id="3" name="Sun 2">
            <a:extLst>
              <a:ext uri="{FF2B5EF4-FFF2-40B4-BE49-F238E27FC236}">
                <a16:creationId xmlns:a16="http://schemas.microsoft.com/office/drawing/2014/main" id="{34AC0178-63F8-C630-5938-5C87F53D2500}"/>
              </a:ext>
            </a:extLst>
          </p:cNvPr>
          <p:cNvSpPr/>
          <p:nvPr/>
        </p:nvSpPr>
        <p:spPr>
          <a:xfrm>
            <a:off x="287743" y="1618938"/>
            <a:ext cx="284813" cy="224852"/>
          </a:xfrm>
          <a:prstGeom prst="su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n 7">
            <a:extLst>
              <a:ext uri="{FF2B5EF4-FFF2-40B4-BE49-F238E27FC236}">
                <a16:creationId xmlns:a16="http://schemas.microsoft.com/office/drawing/2014/main" id="{B8255E84-6588-7C8F-7A1F-701C52D3339A}"/>
              </a:ext>
            </a:extLst>
          </p:cNvPr>
          <p:cNvSpPr/>
          <p:nvPr/>
        </p:nvSpPr>
        <p:spPr>
          <a:xfrm>
            <a:off x="313158" y="4884765"/>
            <a:ext cx="284813" cy="224852"/>
          </a:xfrm>
          <a:prstGeom prst="su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2">
            <a:extLst>
              <a:ext uri="{FF2B5EF4-FFF2-40B4-BE49-F238E27FC236}">
                <a16:creationId xmlns:a16="http://schemas.microsoft.com/office/drawing/2014/main" id="{04B51A2B-2F48-7574-98BE-A95F23EA2D93}"/>
              </a:ext>
            </a:extLst>
          </p:cNvPr>
          <p:cNvSpPr>
            <a:spLocks noChangeArrowheads="1"/>
          </p:cNvSpPr>
          <p:nvPr/>
        </p:nvSpPr>
        <p:spPr bwMode="auto">
          <a:xfrm>
            <a:off x="572556" y="6172572"/>
            <a:ext cx="122168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Promote Chairs and Furnishings:</a:t>
            </a:r>
            <a:r>
              <a:rPr kumimoji="0" lang="en-US" altLang="en-US" sz="1800" b="0" i="0" u="none" strike="noStrike" cap="none" normalizeH="0" baseline="0" dirty="0">
                <a:ln>
                  <a:noFill/>
                </a:ln>
                <a:solidFill>
                  <a:schemeClr val="bg1"/>
                </a:solidFill>
                <a:effectLst/>
                <a:latin typeface="Arial" panose="020B0604020202020204" pitchFamily="34" charset="0"/>
              </a:rPr>
              <a:t> Highlight top-selling items and manage stock to support increasing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Enhance Loyalty Programs:</a:t>
            </a:r>
            <a:r>
              <a:rPr kumimoji="0" lang="en-US" altLang="en-US" sz="1800" b="0" i="0" u="none" strike="noStrike" cap="none" normalizeH="0" baseline="0" dirty="0">
                <a:ln>
                  <a:noFill/>
                </a:ln>
                <a:solidFill>
                  <a:schemeClr val="bg1"/>
                </a:solidFill>
                <a:effectLst/>
                <a:latin typeface="Arial" panose="020B0604020202020204" pitchFamily="34" charset="0"/>
              </a:rPr>
              <a:t> Develop programs to keep top customers like Seth Vernon and Caroline Jumper loyal.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14"/>
          <p:cNvSpPr txBox="1">
            <a:spLocks noGrp="1"/>
          </p:cNvSpPr>
          <p:nvPr>
            <p:ph type="title"/>
          </p:nvPr>
        </p:nvSpPr>
        <p:spPr>
          <a:xfrm>
            <a:off x="572556" y="1419255"/>
            <a:ext cx="11809319" cy="5021236"/>
          </a:xfrm>
          <a:prstGeom prst="rect">
            <a:avLst/>
          </a:prstGeom>
          <a:noFill/>
          <a:ln>
            <a:noFill/>
          </a:ln>
        </p:spPr>
        <p:txBody>
          <a:bodyPr spcFirstLastPara="1" wrap="square" lIns="0" tIns="95875" rIns="0" bIns="0" anchor="t" anchorCtr="0">
            <a:spAutoFit/>
          </a:bodyPr>
          <a:lstStyle/>
          <a:p>
            <a:br>
              <a:rPr lang="en-US" sz="1400" dirty="0">
                <a:solidFill>
                  <a:srgbClr val="002060"/>
                </a:solidFill>
              </a:rPr>
            </a:br>
            <a:br>
              <a:rPr lang="en-US" sz="1200" dirty="0">
                <a:solidFill>
                  <a:srgbClr val="002060"/>
                </a:solidFill>
              </a:rPr>
            </a:br>
            <a:r>
              <a:rPr lang="en-US" sz="2400" b="1" dirty="0">
                <a:solidFill>
                  <a:srgbClr val="FFC000"/>
                </a:solidFill>
              </a:rPr>
              <a:t>Office Supplies :</a:t>
            </a:r>
            <a:br>
              <a:rPr lang="en-US" sz="1200" dirty="0">
                <a:solidFill>
                  <a:srgbClr val="002060"/>
                </a:solidFill>
              </a:rPr>
            </a:br>
            <a:r>
              <a:rPr lang="en-US" sz="1800" b="1" dirty="0">
                <a:solidFill>
                  <a:schemeClr val="bg1"/>
                </a:solidFill>
              </a:rPr>
              <a:t>Top Products:</a:t>
            </a:r>
            <a:r>
              <a:rPr lang="en-US" sz="1800" dirty="0">
                <a:solidFill>
                  <a:schemeClr val="bg1"/>
                </a:solidFill>
              </a:rPr>
              <a:t> </a:t>
            </a:r>
            <a:r>
              <a:rPr lang="en-US" sz="1400" dirty="0">
                <a:solidFill>
                  <a:schemeClr val="bg1"/>
                </a:solidFill>
              </a:rPr>
              <a:t>Fellowes PB500 Electric Punch, GBC DocuBind TL300, GBC Ibimaster 500.</a:t>
            </a:r>
            <a:br>
              <a:rPr lang="en-US" sz="1400" dirty="0">
                <a:solidFill>
                  <a:schemeClr val="bg1"/>
                </a:solidFill>
              </a:rPr>
            </a:br>
            <a:r>
              <a:rPr lang="en-US" sz="1800" b="1" dirty="0">
                <a:solidFill>
                  <a:schemeClr val="bg1"/>
                </a:solidFill>
              </a:rPr>
              <a:t>Top Customers:</a:t>
            </a:r>
            <a:r>
              <a:rPr lang="en-US" sz="1800" dirty="0">
                <a:solidFill>
                  <a:schemeClr val="bg1"/>
                </a:solidFill>
              </a:rPr>
              <a:t> </a:t>
            </a:r>
            <a:r>
              <a:rPr lang="en-US" sz="1400" dirty="0">
                <a:solidFill>
                  <a:schemeClr val="bg1"/>
                </a:solidFill>
              </a:rPr>
              <a:t>Edward Hooks (peak orders in 2016), William Brown (peak orders in 2016).</a:t>
            </a:r>
            <a:br>
              <a:rPr lang="en-US" sz="1400" dirty="0">
                <a:solidFill>
                  <a:schemeClr val="bg1"/>
                </a:solidFill>
              </a:rPr>
            </a:br>
            <a:br>
              <a:rPr lang="en-US" sz="1400" dirty="0">
                <a:solidFill>
                  <a:schemeClr val="bg1"/>
                </a:solidFill>
              </a:rPr>
            </a:br>
            <a:r>
              <a:rPr lang="en-US" sz="1800" b="1" dirty="0">
                <a:solidFill>
                  <a:schemeClr val="bg1"/>
                </a:solidFill>
              </a:rPr>
              <a:t>Recommendations:</a:t>
            </a:r>
            <a:br>
              <a:rPr lang="en-US" sz="1400" dirty="0">
                <a:solidFill>
                  <a:schemeClr val="bg1"/>
                </a:solidFill>
              </a:rPr>
            </a:br>
            <a:r>
              <a:rPr lang="en-US" sz="1600" b="1" dirty="0">
                <a:solidFill>
                  <a:schemeClr val="bg1"/>
                </a:solidFill>
              </a:rPr>
              <a:t>Re-engage Declining Customers:</a:t>
            </a:r>
            <a:r>
              <a:rPr lang="en-US" sz="1600" dirty="0">
                <a:solidFill>
                  <a:schemeClr val="bg1"/>
                </a:solidFill>
              </a:rPr>
              <a:t> </a:t>
            </a:r>
            <a:r>
              <a:rPr lang="en-US" sz="1400" dirty="0">
                <a:solidFill>
                  <a:schemeClr val="bg1"/>
                </a:solidFill>
              </a:rPr>
              <a:t>Investigate and address reasons for the decline in orders post-2016.</a:t>
            </a:r>
            <a:br>
              <a:rPr lang="en-US" sz="1400" dirty="0">
                <a:solidFill>
                  <a:schemeClr val="bg1"/>
                </a:solidFill>
              </a:rPr>
            </a:br>
            <a:r>
              <a:rPr lang="en-US" sz="1600" b="1" dirty="0">
                <a:solidFill>
                  <a:schemeClr val="bg1"/>
                </a:solidFill>
              </a:rPr>
              <a:t>Maintain Inventory:</a:t>
            </a:r>
            <a:r>
              <a:rPr lang="en-US" sz="1600" dirty="0">
                <a:solidFill>
                  <a:schemeClr val="bg1"/>
                </a:solidFill>
              </a:rPr>
              <a:t> </a:t>
            </a:r>
            <a:r>
              <a:rPr lang="en-US" sz="1400" dirty="0">
                <a:solidFill>
                  <a:schemeClr val="bg1"/>
                </a:solidFill>
              </a:rPr>
              <a:t>Ensure availability of top-selling office supplies and consider introducing new models.</a:t>
            </a:r>
            <a:br>
              <a:rPr lang="en-US" sz="1400" dirty="0">
                <a:solidFill>
                  <a:schemeClr val="bg1"/>
                </a:solidFill>
              </a:rPr>
            </a:br>
            <a:br>
              <a:rPr lang="en-US" sz="1200" dirty="0">
                <a:solidFill>
                  <a:srgbClr val="FFC000"/>
                </a:solidFill>
              </a:rPr>
            </a:br>
            <a:r>
              <a:rPr lang="en-US" sz="2400" b="1" dirty="0">
                <a:solidFill>
                  <a:srgbClr val="FFC000"/>
                </a:solidFill>
              </a:rPr>
              <a:t>Customer Engagement and Profitability:</a:t>
            </a:r>
            <a:br>
              <a:rPr lang="en-US" sz="1200" dirty="0">
                <a:solidFill>
                  <a:srgbClr val="002060"/>
                </a:solidFill>
              </a:rPr>
            </a:br>
            <a:r>
              <a:rPr lang="en-US" sz="1800" b="1" dirty="0">
                <a:solidFill>
                  <a:schemeClr val="bg1"/>
                </a:solidFill>
              </a:rPr>
              <a:t>High LTV Customers:</a:t>
            </a:r>
            <a:r>
              <a:rPr lang="en-US" sz="1800" dirty="0">
                <a:solidFill>
                  <a:schemeClr val="bg1"/>
                </a:solidFill>
              </a:rPr>
              <a:t> </a:t>
            </a:r>
            <a:r>
              <a:rPr lang="en-US" sz="1400" dirty="0">
                <a:solidFill>
                  <a:schemeClr val="bg1"/>
                </a:solidFill>
              </a:rPr>
              <a:t>Raymond Buch, Tamara Chand, Sanjit Chand, Hunter Lopez, Adrian Barton.</a:t>
            </a:r>
            <a:br>
              <a:rPr lang="en-US" sz="1400" dirty="0">
                <a:solidFill>
                  <a:schemeClr val="bg1"/>
                </a:solidFill>
              </a:rPr>
            </a:br>
            <a:r>
              <a:rPr lang="en-US" sz="1800" b="1" dirty="0">
                <a:solidFill>
                  <a:schemeClr val="bg1"/>
                </a:solidFill>
              </a:rPr>
              <a:t>High Profit Margin Customers:</a:t>
            </a:r>
            <a:r>
              <a:rPr lang="en-US" sz="1800" dirty="0">
                <a:solidFill>
                  <a:schemeClr val="bg1"/>
                </a:solidFill>
              </a:rPr>
              <a:t> </a:t>
            </a:r>
            <a:r>
              <a:rPr lang="en-US" sz="1400" dirty="0">
                <a:solidFill>
                  <a:schemeClr val="bg1"/>
                </a:solidFill>
              </a:rPr>
              <a:t>Jenna Caffey, Tamara Chand, Raymond Buch, Steven Roelle, Bobby Odegard, Hunter Lopez.</a:t>
            </a:r>
            <a:br>
              <a:rPr lang="en-US" sz="1400" dirty="0">
                <a:solidFill>
                  <a:schemeClr val="bg1"/>
                </a:solidFill>
              </a:rPr>
            </a:br>
            <a:br>
              <a:rPr lang="en-US" sz="1400" dirty="0">
                <a:solidFill>
                  <a:schemeClr val="bg1"/>
                </a:solidFill>
              </a:rPr>
            </a:br>
            <a:r>
              <a:rPr lang="en-US" sz="1800" b="1" dirty="0">
                <a:solidFill>
                  <a:schemeClr val="bg1"/>
                </a:solidFill>
              </a:rPr>
              <a:t>Recommendations:</a:t>
            </a:r>
            <a:br>
              <a:rPr lang="en-US" sz="1400" dirty="0">
                <a:solidFill>
                  <a:schemeClr val="bg1"/>
                </a:solidFill>
              </a:rPr>
            </a:br>
            <a:r>
              <a:rPr lang="en-US" sz="1600" b="1" dirty="0">
                <a:solidFill>
                  <a:schemeClr val="bg1"/>
                </a:solidFill>
              </a:rPr>
              <a:t>Targeted Campaigns:</a:t>
            </a:r>
            <a:r>
              <a:rPr lang="en-US" sz="1600" dirty="0">
                <a:solidFill>
                  <a:schemeClr val="bg1"/>
                </a:solidFill>
              </a:rPr>
              <a:t> Create campaigns and bundles focusing on high-margin products (copiers, binders) for high LTV and high-margin customers.</a:t>
            </a:r>
            <a:br>
              <a:rPr lang="en-US" sz="1400" dirty="0">
                <a:solidFill>
                  <a:schemeClr val="bg1"/>
                </a:solidFill>
              </a:rPr>
            </a:br>
            <a:r>
              <a:rPr lang="en-US" sz="1600" b="1" dirty="0">
                <a:solidFill>
                  <a:schemeClr val="bg1"/>
                </a:solidFill>
              </a:rPr>
              <a:t>Optimize Inventory:</a:t>
            </a:r>
            <a:r>
              <a:rPr lang="en-US" sz="1600" dirty="0">
                <a:solidFill>
                  <a:schemeClr val="bg1"/>
                </a:solidFill>
              </a:rPr>
              <a:t> Ensure top products are well-stocked based on customer preferences and purchasing patterns.</a:t>
            </a:r>
            <a:br>
              <a:rPr lang="en-US" sz="1600" dirty="0">
                <a:solidFill>
                  <a:schemeClr val="bg1"/>
                </a:solidFill>
              </a:rPr>
            </a:br>
            <a:endParaRPr lang="en-US" sz="1600" dirty="0">
              <a:solidFill>
                <a:schemeClr val="bg1"/>
              </a:solidFill>
            </a:endParaRPr>
          </a:p>
        </p:txBody>
      </p:sp>
      <p:sp>
        <p:nvSpPr>
          <p:cNvPr id="2" name="Google Shape;270;p15">
            <a:extLst>
              <a:ext uri="{FF2B5EF4-FFF2-40B4-BE49-F238E27FC236}">
                <a16:creationId xmlns:a16="http://schemas.microsoft.com/office/drawing/2014/main" id="{E95F1524-4A76-ACA5-3DB3-FB9F7E728FD6}"/>
              </a:ext>
            </a:extLst>
          </p:cNvPr>
          <p:cNvSpPr txBox="1">
            <a:spLocks/>
          </p:cNvSpPr>
          <p:nvPr/>
        </p:nvSpPr>
        <p:spPr>
          <a:xfrm>
            <a:off x="572556" y="729323"/>
            <a:ext cx="9305961" cy="628377"/>
          </a:xfrm>
          <a:prstGeom prst="rect">
            <a:avLst/>
          </a:prstGeom>
          <a:noFill/>
          <a:ln>
            <a:noFill/>
          </a:ln>
        </p:spPr>
        <p:txBody>
          <a:bodyPr spcFirstLastPara="1" vert="horz" wrap="square" lIns="0" tIns="12700" rIns="0" bIns="0" rtlCol="0" anchor="t" anchorCtr="0">
            <a:spAutoFit/>
          </a:bodyPr>
          <a:lstStyle>
            <a:lvl1pPr lvl="0" algn="l" defTabSz="948690" rtl="0" eaLnBrk="1" latinLnBrk="0" hangingPunct="1">
              <a:lnSpc>
                <a:spcPct val="100000"/>
              </a:lnSpc>
              <a:spcBef>
                <a:spcPts val="0"/>
              </a:spcBef>
              <a:spcAft>
                <a:spcPts val="0"/>
              </a:spcAft>
              <a:buSzPts val="1400"/>
              <a:buNone/>
              <a:defRPr sz="4800" b="0" i="0" kern="12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12700"/>
            <a:r>
              <a:rPr lang="en-GB" sz="4000" dirty="0">
                <a:solidFill>
                  <a:schemeClr val="bg1">
                    <a:lumMod val="85000"/>
                  </a:schemeClr>
                </a:solidFill>
                <a:latin typeface="Arial Black" panose="020B0A04020102020204" pitchFamily="34" charset="0"/>
              </a:rPr>
              <a:t>RECOMMENDATIONS</a:t>
            </a:r>
          </a:p>
        </p:txBody>
      </p:sp>
      <p:sp>
        <p:nvSpPr>
          <p:cNvPr id="3" name="Sun 2">
            <a:extLst>
              <a:ext uri="{FF2B5EF4-FFF2-40B4-BE49-F238E27FC236}">
                <a16:creationId xmlns:a16="http://schemas.microsoft.com/office/drawing/2014/main" id="{A32F7C87-B062-41E6-5E6D-F9C9059C973F}"/>
              </a:ext>
            </a:extLst>
          </p:cNvPr>
          <p:cNvSpPr/>
          <p:nvPr/>
        </p:nvSpPr>
        <p:spPr>
          <a:xfrm>
            <a:off x="140941" y="1978701"/>
            <a:ext cx="287743" cy="269823"/>
          </a:xfrm>
          <a:prstGeom prst="su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un 3">
            <a:extLst>
              <a:ext uri="{FF2B5EF4-FFF2-40B4-BE49-F238E27FC236}">
                <a16:creationId xmlns:a16="http://schemas.microsoft.com/office/drawing/2014/main" id="{8F150230-2EAF-F333-2899-71B379FFC5D0}"/>
              </a:ext>
            </a:extLst>
          </p:cNvPr>
          <p:cNvSpPr/>
          <p:nvPr/>
        </p:nvSpPr>
        <p:spPr>
          <a:xfrm>
            <a:off x="155930" y="4052984"/>
            <a:ext cx="287743" cy="269823"/>
          </a:xfrm>
          <a:prstGeom prst="su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51107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87"/>
        <p:cNvGrpSpPr/>
        <p:nvPr/>
      </p:nvGrpSpPr>
      <p:grpSpPr>
        <a:xfrm>
          <a:off x="0" y="0"/>
          <a:ext cx="0" cy="0"/>
          <a:chOff x="0" y="0"/>
          <a:chExt cx="0" cy="0"/>
        </a:xfrm>
      </p:grpSpPr>
      <p:sp>
        <p:nvSpPr>
          <p:cNvPr id="288" name="Google Shape;288;p17"/>
          <p:cNvSpPr/>
          <p:nvPr/>
        </p:nvSpPr>
        <p:spPr>
          <a:xfrm>
            <a:off x="252984" y="1845564"/>
            <a:ext cx="135890" cy="3200400"/>
          </a:xfrm>
          <a:custGeom>
            <a:avLst/>
            <a:gdLst/>
            <a:ahLst/>
            <a:cxnLst/>
            <a:rect l="l" t="t" r="r" b="b"/>
            <a:pathLst>
              <a:path w="135890" h="3200400" extrusionOk="0">
                <a:moveTo>
                  <a:pt x="0" y="3200400"/>
                </a:moveTo>
                <a:lnTo>
                  <a:pt x="135636" y="3200400"/>
                </a:lnTo>
                <a:lnTo>
                  <a:pt x="135636" y="0"/>
                </a:lnTo>
                <a:lnTo>
                  <a:pt x="0" y="0"/>
                </a:lnTo>
                <a:lnTo>
                  <a:pt x="0" y="320040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89" name="Google Shape;289;p17"/>
          <p:cNvGrpSpPr/>
          <p:nvPr/>
        </p:nvGrpSpPr>
        <p:grpSpPr>
          <a:xfrm>
            <a:off x="246888" y="0"/>
            <a:ext cx="11945111" cy="6858000"/>
            <a:chOff x="246888" y="0"/>
            <a:chExt cx="11945111" cy="6858000"/>
          </a:xfrm>
        </p:grpSpPr>
        <p:sp>
          <p:nvSpPr>
            <p:cNvPr id="290" name="Google Shape;290;p17"/>
            <p:cNvSpPr/>
            <p:nvPr/>
          </p:nvSpPr>
          <p:spPr>
            <a:xfrm>
              <a:off x="7414259" y="0"/>
              <a:ext cx="4777740" cy="6858000"/>
            </a:xfrm>
            <a:custGeom>
              <a:avLst/>
              <a:gdLst/>
              <a:ahLst/>
              <a:cxnLst/>
              <a:rect l="l" t="t" r="r" b="b"/>
              <a:pathLst>
                <a:path w="4777740" h="6858000" extrusionOk="0">
                  <a:moveTo>
                    <a:pt x="4777740" y="0"/>
                  </a:moveTo>
                  <a:lnTo>
                    <a:pt x="0" y="0"/>
                  </a:lnTo>
                  <a:lnTo>
                    <a:pt x="0" y="6858000"/>
                  </a:lnTo>
                  <a:lnTo>
                    <a:pt x="4777740" y="6858000"/>
                  </a:lnTo>
                  <a:lnTo>
                    <a:pt x="4777740" y="0"/>
                  </a:lnTo>
                  <a:close/>
                </a:path>
              </a:pathLst>
            </a:custGeom>
            <a:solidFill>
              <a:schemeClr val="bg1">
                <a:lumMod val="7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1" name="Google Shape;291;p17"/>
            <p:cNvSpPr/>
            <p:nvPr/>
          </p:nvSpPr>
          <p:spPr>
            <a:xfrm>
              <a:off x="246888" y="842759"/>
              <a:ext cx="11340084" cy="54833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2" name="Google Shape;292;p17"/>
            <p:cNvSpPr/>
            <p:nvPr/>
          </p:nvSpPr>
          <p:spPr>
            <a:xfrm>
              <a:off x="388620" y="858011"/>
              <a:ext cx="11066145" cy="5209540"/>
            </a:xfrm>
            <a:custGeom>
              <a:avLst/>
              <a:gdLst/>
              <a:ahLst/>
              <a:cxnLst/>
              <a:rect l="l" t="t" r="r" b="b"/>
              <a:pathLst>
                <a:path w="11066145" h="5209540" extrusionOk="0">
                  <a:moveTo>
                    <a:pt x="11065764" y="0"/>
                  </a:moveTo>
                  <a:lnTo>
                    <a:pt x="0" y="0"/>
                  </a:lnTo>
                  <a:lnTo>
                    <a:pt x="0" y="5209032"/>
                  </a:lnTo>
                  <a:lnTo>
                    <a:pt x="11065764" y="5209032"/>
                  </a:lnTo>
                  <a:lnTo>
                    <a:pt x="1106576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3" name="Google Shape;293;p17"/>
          <p:cNvSpPr txBox="1">
            <a:spLocks noGrp="1"/>
          </p:cNvSpPr>
          <p:nvPr>
            <p:ph type="title"/>
          </p:nvPr>
        </p:nvSpPr>
        <p:spPr>
          <a:xfrm>
            <a:off x="1066596" y="2917393"/>
            <a:ext cx="4863465" cy="12458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GB" sz="8000" dirty="0">
                <a:solidFill>
                  <a:srgbClr val="000000"/>
                </a:solidFill>
              </a:rPr>
              <a:t>THANK YOU</a:t>
            </a:r>
            <a:endParaRPr sz="8000" dirty="0"/>
          </a:p>
        </p:txBody>
      </p:sp>
      <p:sp>
        <p:nvSpPr>
          <p:cNvPr id="294" name="Google Shape;294;p17"/>
          <p:cNvSpPr/>
          <p:nvPr/>
        </p:nvSpPr>
        <p:spPr>
          <a:xfrm>
            <a:off x="0" y="1842516"/>
            <a:ext cx="152400" cy="3200400"/>
          </a:xfrm>
          <a:custGeom>
            <a:avLst/>
            <a:gdLst/>
            <a:ahLst/>
            <a:cxnLst/>
            <a:rect l="l" t="t" r="r" b="b"/>
            <a:pathLst>
              <a:path w="152400" h="3200400" extrusionOk="0">
                <a:moveTo>
                  <a:pt x="152400" y="0"/>
                </a:moveTo>
                <a:lnTo>
                  <a:pt x="0" y="0"/>
                </a:lnTo>
                <a:lnTo>
                  <a:pt x="0" y="3200399"/>
                </a:lnTo>
                <a:lnTo>
                  <a:pt x="152400" y="3200399"/>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182880" y="350108"/>
            <a:ext cx="6800913"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000" dirty="0">
                <a:solidFill>
                  <a:schemeClr val="bg1">
                    <a:lumMod val="95000"/>
                  </a:schemeClr>
                </a:solidFill>
                <a:latin typeface="Arial Black" panose="020B0A04020102020204" pitchFamily="34" charset="0"/>
              </a:rPr>
              <a:t>PROJECT OVERVIEW</a:t>
            </a:r>
            <a:endParaRPr sz="4000" dirty="0">
              <a:solidFill>
                <a:schemeClr val="bg1">
                  <a:lumMod val="95000"/>
                </a:schemeClr>
              </a:solidFill>
              <a:latin typeface="Arial Black" panose="020B0A04020102020204" pitchFamily="34" charset="0"/>
            </a:endParaRPr>
          </a:p>
        </p:txBody>
      </p:sp>
      <p:grpSp>
        <p:nvGrpSpPr>
          <p:cNvPr id="119" name="Google Shape;119;p3"/>
          <p:cNvGrpSpPr/>
          <p:nvPr/>
        </p:nvGrpSpPr>
        <p:grpSpPr>
          <a:xfrm>
            <a:off x="0" y="1578090"/>
            <a:ext cx="12067081" cy="5042963"/>
            <a:chOff x="0" y="2150564"/>
            <a:chExt cx="11727455" cy="4460632"/>
          </a:xfrm>
        </p:grpSpPr>
        <p:sp>
          <p:nvSpPr>
            <p:cNvPr id="120" name="Google Shape;120;p3"/>
            <p:cNvSpPr/>
            <p:nvPr/>
          </p:nvSpPr>
          <p:spPr>
            <a:xfrm>
              <a:off x="0" y="2150564"/>
              <a:ext cx="11454765" cy="631244"/>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bg1">
                <a:lumMod val="7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bg1">
                    <a:lumMod val="95000"/>
                  </a:schemeClr>
                </a:solidFill>
                <a:latin typeface="Calibri"/>
                <a:ea typeface="Calibri"/>
                <a:cs typeface="Calibri"/>
                <a:sym typeface="Calibri"/>
              </a:endParaRPr>
            </a:p>
          </p:txBody>
        </p:sp>
        <p:sp>
          <p:nvSpPr>
            <p:cNvPr id="122" name="Google Shape;122;p3"/>
            <p:cNvSpPr/>
            <p:nvPr/>
          </p:nvSpPr>
          <p:spPr>
            <a:xfrm>
              <a:off x="0" y="2343996"/>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chemeClr val="bg1"/>
            </a:solidFill>
            <a:ln>
              <a:noFill/>
            </a:ln>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tx1">
                    <a:lumMod val="95000"/>
                    <a:lumOff val="5000"/>
                  </a:schemeClr>
                </a:solidFill>
                <a:latin typeface="Calibri"/>
                <a:ea typeface="Calibri"/>
                <a:cs typeface="Calibri"/>
                <a:sym typeface="Calibri"/>
              </a:endParaRPr>
            </a:p>
          </p:txBody>
        </p:sp>
        <p:sp>
          <p:nvSpPr>
            <p:cNvPr id="123" name="Google Shape;123;p3"/>
            <p:cNvSpPr/>
            <p:nvPr/>
          </p:nvSpPr>
          <p:spPr>
            <a:xfrm flipH="1">
              <a:off x="11568176" y="2150564"/>
              <a:ext cx="159279" cy="631244"/>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chemeClr val="bg1">
                <a:lumMod val="7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bg1">
                    <a:lumMod val="95000"/>
                  </a:schemeClr>
                </a:solidFill>
                <a:latin typeface="Calibri"/>
                <a:ea typeface="Calibri"/>
                <a:cs typeface="Calibri"/>
                <a:sym typeface="Calibri"/>
              </a:endParaRPr>
            </a:p>
          </p:txBody>
        </p:sp>
        <p:sp>
          <p:nvSpPr>
            <p:cNvPr id="124" name="Google Shape;124;p3"/>
            <p:cNvSpPr/>
            <p:nvPr/>
          </p:nvSpPr>
          <p:spPr>
            <a:xfrm>
              <a:off x="5848325" y="3030255"/>
              <a:ext cx="5373857" cy="2940242"/>
            </a:xfrm>
            <a:custGeom>
              <a:avLst/>
              <a:gdLst/>
              <a:ahLst/>
              <a:cxnLst/>
              <a:rect l="l" t="t" r="r" b="b"/>
              <a:pathLst>
                <a:path w="4531359" h="1216660" extrusionOk="0">
                  <a:moveTo>
                    <a:pt x="4328159" y="0"/>
                  </a:moveTo>
                  <a:lnTo>
                    <a:pt x="202692" y="0"/>
                  </a:lnTo>
                  <a:lnTo>
                    <a:pt x="156234" y="5356"/>
                  </a:lnTo>
                  <a:lnTo>
                    <a:pt x="113577" y="20611"/>
                  </a:lnTo>
                  <a:lnTo>
                    <a:pt x="75942" y="44547"/>
                  </a:lnTo>
                  <a:lnTo>
                    <a:pt x="44547" y="75942"/>
                  </a:lnTo>
                  <a:lnTo>
                    <a:pt x="20611" y="113577"/>
                  </a:lnTo>
                  <a:lnTo>
                    <a:pt x="5356" y="156234"/>
                  </a:lnTo>
                  <a:lnTo>
                    <a:pt x="0" y="202692"/>
                  </a:lnTo>
                  <a:lnTo>
                    <a:pt x="0" y="1013460"/>
                  </a:lnTo>
                  <a:lnTo>
                    <a:pt x="5356" y="1059917"/>
                  </a:lnTo>
                  <a:lnTo>
                    <a:pt x="20611" y="1102574"/>
                  </a:lnTo>
                  <a:lnTo>
                    <a:pt x="44547" y="1140209"/>
                  </a:lnTo>
                  <a:lnTo>
                    <a:pt x="75942" y="1171604"/>
                  </a:lnTo>
                  <a:lnTo>
                    <a:pt x="113577" y="1195540"/>
                  </a:lnTo>
                  <a:lnTo>
                    <a:pt x="156234" y="1210795"/>
                  </a:lnTo>
                  <a:lnTo>
                    <a:pt x="202692" y="1216152"/>
                  </a:lnTo>
                  <a:lnTo>
                    <a:pt x="4328159" y="1216152"/>
                  </a:lnTo>
                  <a:lnTo>
                    <a:pt x="4374617" y="1210795"/>
                  </a:lnTo>
                  <a:lnTo>
                    <a:pt x="4417274" y="1195540"/>
                  </a:lnTo>
                  <a:lnTo>
                    <a:pt x="4454909" y="1171604"/>
                  </a:lnTo>
                  <a:lnTo>
                    <a:pt x="4486304" y="1140209"/>
                  </a:lnTo>
                  <a:lnTo>
                    <a:pt x="4510240" y="1102574"/>
                  </a:lnTo>
                  <a:lnTo>
                    <a:pt x="4525495" y="1059917"/>
                  </a:lnTo>
                  <a:lnTo>
                    <a:pt x="4530852" y="1013460"/>
                  </a:lnTo>
                  <a:lnTo>
                    <a:pt x="4530852" y="202692"/>
                  </a:lnTo>
                  <a:lnTo>
                    <a:pt x="4525495" y="156234"/>
                  </a:lnTo>
                  <a:lnTo>
                    <a:pt x="4510240" y="113577"/>
                  </a:lnTo>
                  <a:lnTo>
                    <a:pt x="4486304" y="75942"/>
                  </a:lnTo>
                  <a:lnTo>
                    <a:pt x="4454909" y="44547"/>
                  </a:lnTo>
                  <a:lnTo>
                    <a:pt x="4417274" y="20611"/>
                  </a:lnTo>
                  <a:lnTo>
                    <a:pt x="4374617" y="5356"/>
                  </a:lnTo>
                  <a:lnTo>
                    <a:pt x="4328159" y="0"/>
                  </a:lnTo>
                  <a:close/>
                </a:path>
              </a:pathLst>
            </a:custGeom>
            <a:solidFill>
              <a:schemeClr val="bg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tx1">
                    <a:lumMod val="95000"/>
                    <a:lumOff val="5000"/>
                  </a:schemeClr>
                </a:solidFill>
                <a:latin typeface="Calibri"/>
                <a:ea typeface="Calibri"/>
                <a:cs typeface="Calibri"/>
                <a:sym typeface="Calibri"/>
              </a:endParaRPr>
            </a:p>
          </p:txBody>
        </p:sp>
        <p:sp>
          <p:nvSpPr>
            <p:cNvPr id="125" name="Google Shape;125;p3"/>
            <p:cNvSpPr/>
            <p:nvPr/>
          </p:nvSpPr>
          <p:spPr>
            <a:xfrm>
              <a:off x="6082284" y="3235381"/>
              <a:ext cx="5006894" cy="2408979"/>
            </a:xfrm>
            <a:custGeom>
              <a:avLst/>
              <a:gdLst/>
              <a:ahLst/>
              <a:cxnLst/>
              <a:rect l="l" t="t" r="r" b="b"/>
              <a:pathLst>
                <a:path w="4531359" h="1216660" extrusionOk="0">
                  <a:moveTo>
                    <a:pt x="0" y="202692"/>
                  </a:moveTo>
                  <a:lnTo>
                    <a:pt x="5356" y="156234"/>
                  </a:lnTo>
                  <a:lnTo>
                    <a:pt x="20611" y="113577"/>
                  </a:lnTo>
                  <a:lnTo>
                    <a:pt x="44547" y="75942"/>
                  </a:lnTo>
                  <a:lnTo>
                    <a:pt x="75942" y="44547"/>
                  </a:lnTo>
                  <a:lnTo>
                    <a:pt x="113577" y="20611"/>
                  </a:lnTo>
                  <a:lnTo>
                    <a:pt x="156234" y="5356"/>
                  </a:lnTo>
                  <a:lnTo>
                    <a:pt x="202692" y="0"/>
                  </a:lnTo>
                  <a:lnTo>
                    <a:pt x="4328159" y="0"/>
                  </a:lnTo>
                  <a:lnTo>
                    <a:pt x="4374617" y="5356"/>
                  </a:lnTo>
                  <a:lnTo>
                    <a:pt x="4417274" y="20611"/>
                  </a:lnTo>
                  <a:lnTo>
                    <a:pt x="4454909" y="44547"/>
                  </a:lnTo>
                  <a:lnTo>
                    <a:pt x="4486304" y="75942"/>
                  </a:lnTo>
                  <a:lnTo>
                    <a:pt x="4510240" y="113577"/>
                  </a:lnTo>
                  <a:lnTo>
                    <a:pt x="4525495" y="156234"/>
                  </a:lnTo>
                  <a:lnTo>
                    <a:pt x="4530852" y="202692"/>
                  </a:lnTo>
                  <a:lnTo>
                    <a:pt x="4530852" y="1013460"/>
                  </a:lnTo>
                  <a:lnTo>
                    <a:pt x="4525495" y="1059917"/>
                  </a:lnTo>
                  <a:lnTo>
                    <a:pt x="4510240" y="1102574"/>
                  </a:lnTo>
                  <a:lnTo>
                    <a:pt x="4486304" y="1140209"/>
                  </a:lnTo>
                  <a:lnTo>
                    <a:pt x="4454909" y="1171604"/>
                  </a:lnTo>
                  <a:lnTo>
                    <a:pt x="4417274" y="1195540"/>
                  </a:lnTo>
                  <a:lnTo>
                    <a:pt x="4374617" y="1210795"/>
                  </a:lnTo>
                  <a:lnTo>
                    <a:pt x="4328159" y="1216152"/>
                  </a:lnTo>
                  <a:lnTo>
                    <a:pt x="202692" y="1216152"/>
                  </a:lnTo>
                  <a:lnTo>
                    <a:pt x="156234" y="1210795"/>
                  </a:lnTo>
                  <a:lnTo>
                    <a:pt x="113577" y="1195540"/>
                  </a:lnTo>
                  <a:lnTo>
                    <a:pt x="75942" y="1171604"/>
                  </a:lnTo>
                  <a:lnTo>
                    <a:pt x="44547" y="1140209"/>
                  </a:lnTo>
                  <a:lnTo>
                    <a:pt x="20611" y="1102574"/>
                  </a:lnTo>
                  <a:lnTo>
                    <a:pt x="5356" y="1059917"/>
                  </a:lnTo>
                  <a:lnTo>
                    <a:pt x="0" y="1013460"/>
                  </a:lnTo>
                  <a:lnTo>
                    <a:pt x="0" y="202692"/>
                  </a:lnTo>
                  <a:close/>
                </a:path>
              </a:pathLst>
            </a:custGeom>
            <a:noFill/>
            <a:ln w="12700" cap="flat" cmpd="sng">
              <a:solidFill>
                <a:schemeClr val="tx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tx1">
                    <a:lumMod val="95000"/>
                    <a:lumOff val="5000"/>
                  </a:schemeClr>
                </a:solidFill>
                <a:latin typeface="Calibri"/>
                <a:ea typeface="Calibri"/>
                <a:cs typeface="Calibri"/>
                <a:sym typeface="Calibri"/>
              </a:endParaRPr>
            </a:p>
          </p:txBody>
        </p:sp>
      </p:grpSp>
      <p:sp>
        <p:nvSpPr>
          <p:cNvPr id="126" name="Google Shape;126;p3"/>
          <p:cNvSpPr txBox="1"/>
          <p:nvPr/>
        </p:nvSpPr>
        <p:spPr>
          <a:xfrm>
            <a:off x="6345399" y="3265776"/>
            <a:ext cx="4919802" cy="1992212"/>
          </a:xfrm>
          <a:prstGeom prst="rect">
            <a:avLst/>
          </a:prstGeom>
          <a:noFill/>
          <a:ln>
            <a:noFill/>
          </a:ln>
        </p:spPr>
        <p:txBody>
          <a:bodyPr spcFirstLastPara="1" wrap="square" lIns="0" tIns="38100" rIns="0" bIns="0" anchor="t" anchorCtr="0">
            <a:spAutoFit/>
          </a:bodyPr>
          <a:lstStyle/>
          <a:p>
            <a:pPr marL="12700" marR="5080" algn="just">
              <a:lnSpc>
                <a:spcPct val="91700"/>
              </a:lnSpc>
              <a:buClr>
                <a:srgbClr val="000000"/>
              </a:buClr>
              <a:buSzPts val="1400"/>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This project is dedicated to analyzing sales order data to drive strategic improvements and enhance profitability. Our goal was to extract meaningful insights that can directly impact business decisions and operations.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12700" marR="5080" lvl="0" indent="0" algn="just" rtl="0">
              <a:lnSpc>
                <a:spcPct val="91700"/>
              </a:lnSpc>
              <a:spcBef>
                <a:spcPts val="0"/>
              </a:spcBef>
              <a:spcAft>
                <a:spcPts val="0"/>
              </a:spcAft>
              <a:buClr>
                <a:srgbClr val="000000"/>
              </a:buClr>
              <a:buSzPts val="1400"/>
              <a:buFont typeface="Arial"/>
              <a:buNone/>
            </a:pPr>
            <a:endParaRPr b="0" i="0" u="none" strike="noStrike" cap="none" dirty="0">
              <a:solidFill>
                <a:schemeClr val="accent6">
                  <a:lumMod val="50000"/>
                </a:schemeClr>
              </a:solidFill>
              <a:latin typeface="Carlito"/>
              <a:ea typeface="Carlito"/>
              <a:cs typeface="Carlito"/>
              <a:sym typeface="Carlito"/>
            </a:endParaRPr>
          </a:p>
        </p:txBody>
      </p:sp>
      <p:sp>
        <p:nvSpPr>
          <p:cNvPr id="127" name="Google Shape;127;p3"/>
          <p:cNvSpPr/>
          <p:nvPr/>
        </p:nvSpPr>
        <p:spPr>
          <a:xfrm>
            <a:off x="541453" y="5465191"/>
            <a:ext cx="4246245" cy="0"/>
          </a:xfrm>
          <a:custGeom>
            <a:avLst/>
            <a:gdLst/>
            <a:ahLst/>
            <a:cxnLst/>
            <a:rect l="l" t="t" r="r" b="b"/>
            <a:pathLst>
              <a:path w="4246245" h="120000" extrusionOk="0">
                <a:moveTo>
                  <a:pt x="0" y="0"/>
                </a:moveTo>
                <a:lnTo>
                  <a:pt x="4245864" y="0"/>
                </a:lnTo>
              </a:path>
            </a:pathLst>
          </a:custGeom>
          <a:noFill/>
          <a:ln w="12700" cap="flat" cmpd="sng">
            <a:solidFill>
              <a:schemeClr val="tx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3"/>
          <p:cNvSpPr txBox="1"/>
          <p:nvPr/>
        </p:nvSpPr>
        <p:spPr>
          <a:xfrm>
            <a:off x="541453" y="2810127"/>
            <a:ext cx="4745442" cy="1227890"/>
          </a:xfrm>
          <a:prstGeom prst="rect">
            <a:avLst/>
          </a:prstGeom>
          <a:noFill/>
          <a:ln>
            <a:noFill/>
          </a:ln>
        </p:spPr>
        <p:txBody>
          <a:bodyPr spcFirstLastPara="1" wrap="square" lIns="0" tIns="57775" rIns="0" bIns="0" anchor="t" anchorCtr="0">
            <a:spAutoFit/>
          </a:bodyPr>
          <a:lstStyle/>
          <a:p>
            <a:r>
              <a:rPr lang="en-US" sz="2000" b="1" dirty="0">
                <a:solidFill>
                  <a:schemeClr val="tx1">
                    <a:lumMod val="95000"/>
                    <a:lumOff val="5000"/>
                  </a:schemeClr>
                </a:solidFill>
              </a:rPr>
              <a:t>Title:</a:t>
            </a:r>
          </a:p>
          <a:p>
            <a:r>
              <a:rPr lang="en-US" b="1" dirty="0">
                <a:solidFill>
                  <a:schemeClr val="tx1">
                    <a:lumMod val="95000"/>
                    <a:lumOff val="5000"/>
                  </a:schemeClr>
                </a:solidFill>
              </a:rPr>
              <a:t>Strategic Sales and Customer Analysis: Revenue Trends and Customer Behavior</a:t>
            </a:r>
            <a:endParaRPr lang="en-US" dirty="0">
              <a:solidFill>
                <a:schemeClr val="tx1">
                  <a:lumMod val="95000"/>
                  <a:lumOff val="5000"/>
                </a:schemeClr>
              </a:solidFill>
            </a:endParaRPr>
          </a:p>
          <a:p>
            <a:pPr marL="1270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chemeClr val="bg1">
                  <a:lumMod val="65000"/>
                </a:schemeClr>
              </a:solidFill>
              <a:latin typeface="Carlito"/>
              <a:ea typeface="Carlito"/>
              <a:cs typeface="Carlito"/>
              <a:sym typeface="Carlito"/>
            </a:endParaRPr>
          </a:p>
        </p:txBody>
      </p:sp>
      <p:sp>
        <p:nvSpPr>
          <p:cNvPr id="129" name="Google Shape;129;p3"/>
          <p:cNvSpPr/>
          <p:nvPr/>
        </p:nvSpPr>
        <p:spPr>
          <a:xfrm>
            <a:off x="541453" y="2624731"/>
            <a:ext cx="4246245" cy="0"/>
          </a:xfrm>
          <a:custGeom>
            <a:avLst/>
            <a:gdLst/>
            <a:ahLst/>
            <a:cxnLst/>
            <a:rect l="l" t="t" r="r" b="b"/>
            <a:pathLst>
              <a:path w="4246245" h="120000" extrusionOk="0">
                <a:moveTo>
                  <a:pt x="0" y="0"/>
                </a:moveTo>
                <a:lnTo>
                  <a:pt x="4245864" y="0"/>
                </a:lnTo>
              </a:path>
            </a:pathLst>
          </a:custGeom>
          <a:noFill/>
          <a:ln w="12700" cap="flat" cmpd="sng">
            <a:solidFill>
              <a:schemeClr val="tx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tx1">
                  <a:lumMod val="95000"/>
                  <a:lumOff val="5000"/>
                </a:schemeClr>
              </a:solidFill>
              <a:latin typeface="Calibri"/>
              <a:ea typeface="Calibri"/>
              <a:cs typeface="Calibri"/>
              <a:sym typeface="Calibri"/>
            </a:endParaRPr>
          </a:p>
        </p:txBody>
      </p:sp>
      <p:sp>
        <p:nvSpPr>
          <p:cNvPr id="130" name="Google Shape;130;p3"/>
          <p:cNvSpPr txBox="1"/>
          <p:nvPr/>
        </p:nvSpPr>
        <p:spPr>
          <a:xfrm>
            <a:off x="541453" y="4430973"/>
            <a:ext cx="4012286" cy="713652"/>
          </a:xfrm>
          <a:prstGeom prst="rect">
            <a:avLst/>
          </a:prstGeom>
          <a:noFill/>
          <a:ln>
            <a:noFill/>
          </a:ln>
        </p:spPr>
        <p:txBody>
          <a:bodyPr spcFirstLastPara="1" wrap="square" lIns="0" tIns="4635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2000" b="1" i="0" u="none" strike="noStrike" cap="none" dirty="0">
                <a:solidFill>
                  <a:schemeClr val="tx1">
                    <a:lumMod val="95000"/>
                    <a:lumOff val="5000"/>
                  </a:schemeClr>
                </a:solidFill>
                <a:latin typeface="Carlito"/>
                <a:ea typeface="Carlito"/>
                <a:cs typeface="Carlito"/>
                <a:sym typeface="Carlito"/>
              </a:rPr>
              <a:t>Conducted By :-</a:t>
            </a:r>
            <a:endParaRPr sz="2000" b="1" i="0" u="none" strike="noStrike" cap="none" dirty="0">
              <a:solidFill>
                <a:schemeClr val="tx1">
                  <a:lumMod val="95000"/>
                  <a:lumOff val="5000"/>
                </a:schemeClr>
              </a:solidFill>
              <a:latin typeface="Carlito"/>
              <a:ea typeface="Carlito"/>
              <a:cs typeface="Carlito"/>
              <a:sym typeface="Carlito"/>
            </a:endParaRPr>
          </a:p>
          <a:p>
            <a:pPr marL="12700" marR="0" lvl="0" indent="0" algn="l" rtl="0">
              <a:lnSpc>
                <a:spcPct val="100000"/>
              </a:lnSpc>
              <a:spcBef>
                <a:spcPts val="420"/>
              </a:spcBef>
              <a:spcAft>
                <a:spcPts val="0"/>
              </a:spcAft>
              <a:buClr>
                <a:srgbClr val="000000"/>
              </a:buClr>
              <a:buSzPts val="2800"/>
              <a:buFont typeface="Arial"/>
              <a:buNone/>
            </a:pPr>
            <a:r>
              <a:rPr lang="en-GB" sz="2000" b="1" i="0" u="none" strike="noStrike" cap="none" dirty="0">
                <a:solidFill>
                  <a:schemeClr val="tx1">
                    <a:lumMod val="95000"/>
                    <a:lumOff val="5000"/>
                  </a:schemeClr>
                </a:solidFill>
                <a:latin typeface="Carlito"/>
                <a:ea typeface="Carlito"/>
                <a:cs typeface="Carlito"/>
                <a:sym typeface="Carlito"/>
              </a:rPr>
              <a:t>Jasnoor Kaur</a:t>
            </a:r>
            <a:endParaRPr sz="2000" b="1" i="0" u="none" strike="noStrike" cap="none" dirty="0">
              <a:solidFill>
                <a:schemeClr val="tx1">
                  <a:lumMod val="95000"/>
                  <a:lumOff val="5000"/>
                </a:schemeClr>
              </a:solidFill>
              <a:latin typeface="Carlito"/>
              <a:ea typeface="Carlito"/>
              <a:cs typeface="Carlito"/>
              <a:sym typeface="Carlito"/>
            </a:endParaRPr>
          </a:p>
        </p:txBody>
      </p:sp>
      <p:sp>
        <p:nvSpPr>
          <p:cNvPr id="131" name="Google Shape;131;p3"/>
          <p:cNvSpPr/>
          <p:nvPr/>
        </p:nvSpPr>
        <p:spPr>
          <a:xfrm>
            <a:off x="541453" y="4099572"/>
            <a:ext cx="4246245" cy="0"/>
          </a:xfrm>
          <a:custGeom>
            <a:avLst/>
            <a:gdLst/>
            <a:ahLst/>
            <a:cxnLst/>
            <a:rect l="l" t="t" r="r" b="b"/>
            <a:pathLst>
              <a:path w="4246245" h="120000" extrusionOk="0">
                <a:moveTo>
                  <a:pt x="0" y="0"/>
                </a:moveTo>
                <a:lnTo>
                  <a:pt x="4245864" y="0"/>
                </a:lnTo>
              </a:path>
            </a:pathLst>
          </a:custGeom>
          <a:noFill/>
          <a:ln w="12700" cap="flat" cmpd="sng">
            <a:solidFill>
              <a:schemeClr val="tx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1"/>
          <p:cNvSpPr txBox="1">
            <a:spLocks noGrp="1"/>
          </p:cNvSpPr>
          <p:nvPr>
            <p:ph type="title"/>
          </p:nvPr>
        </p:nvSpPr>
        <p:spPr>
          <a:xfrm>
            <a:off x="304800" y="858400"/>
            <a:ext cx="6019799"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000" b="1" dirty="0">
                <a:solidFill>
                  <a:schemeClr val="bg1">
                    <a:lumMod val="95000"/>
                  </a:schemeClr>
                </a:solidFill>
                <a:latin typeface="Arial Black" panose="020B0A04020102020204" pitchFamily="34" charset="0"/>
              </a:rPr>
              <a:t>INTRODUCTION</a:t>
            </a:r>
            <a:endParaRPr sz="4000" b="1" dirty="0">
              <a:solidFill>
                <a:schemeClr val="bg1">
                  <a:lumMod val="95000"/>
                </a:schemeClr>
              </a:solidFill>
              <a:latin typeface="Arial Black" panose="020B0A04020102020204" pitchFamily="34" charset="0"/>
            </a:endParaRPr>
          </a:p>
        </p:txBody>
      </p:sp>
      <p:grpSp>
        <p:nvGrpSpPr>
          <p:cNvPr id="46" name="Google Shape;46;p1"/>
          <p:cNvGrpSpPr/>
          <p:nvPr/>
        </p:nvGrpSpPr>
        <p:grpSpPr>
          <a:xfrm>
            <a:off x="769" y="1892968"/>
            <a:ext cx="11390383" cy="4837016"/>
            <a:chOff x="0" y="1997964"/>
            <a:chExt cx="11695176" cy="4732020"/>
          </a:xfrm>
        </p:grpSpPr>
        <p:sp>
          <p:nvSpPr>
            <p:cNvPr id="47" name="Google Shape;47;p1"/>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bg1">
                <a:lumMod val="8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1"/>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1"/>
            <p:cNvSpPr/>
            <p:nvPr/>
          </p:nvSpPr>
          <p:spPr>
            <a:xfrm>
              <a:off x="0" y="2203704"/>
              <a:ext cx="11383009"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0" name="Google Shape;50;p1"/>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5" name="Picture 4" descr="A person drawing a graph&#10;&#10;Description automatically generated">
            <a:extLst>
              <a:ext uri="{FF2B5EF4-FFF2-40B4-BE49-F238E27FC236}">
                <a16:creationId xmlns:a16="http://schemas.microsoft.com/office/drawing/2014/main" id="{87ABC159-32D6-6661-72EC-E87F9659B089}"/>
              </a:ext>
            </a:extLst>
          </p:cNvPr>
          <p:cNvPicPr>
            <a:picLocks noChangeAspect="1"/>
          </p:cNvPicPr>
          <p:nvPr/>
        </p:nvPicPr>
        <p:blipFill>
          <a:blip r:embed="rId4"/>
          <a:stretch>
            <a:fillRect/>
          </a:stretch>
        </p:blipFill>
        <p:spPr>
          <a:xfrm>
            <a:off x="7331242" y="585216"/>
            <a:ext cx="4470161" cy="23337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a:extLst>
              <a:ext uri="{FF2B5EF4-FFF2-40B4-BE49-F238E27FC236}">
                <a16:creationId xmlns:a16="http://schemas.microsoft.com/office/drawing/2014/main" id="{403E24CC-38B7-BD74-C1C7-00C86612799D}"/>
              </a:ext>
            </a:extLst>
          </p:cNvPr>
          <p:cNvSpPr/>
          <p:nvPr/>
        </p:nvSpPr>
        <p:spPr>
          <a:xfrm>
            <a:off x="714803" y="3186588"/>
            <a:ext cx="9304422" cy="31619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2">
            <a:extLst>
              <a:ext uri="{FF2B5EF4-FFF2-40B4-BE49-F238E27FC236}">
                <a16:creationId xmlns:a16="http://schemas.microsoft.com/office/drawing/2014/main" id="{3FE102C2-ABED-6939-0027-FB48D869D69F}"/>
              </a:ext>
            </a:extLst>
          </p:cNvPr>
          <p:cNvSpPr>
            <a:spLocks noChangeArrowheads="1"/>
          </p:cNvSpPr>
          <p:nvPr/>
        </p:nvSpPr>
        <p:spPr bwMode="auto">
          <a:xfrm>
            <a:off x="1258048" y="3195881"/>
            <a:ext cx="8559720"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Arial" panose="020B0604020202020204" pitchFamily="34" charset="0"/>
              </a:rPr>
              <a:t> Background:</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This project involves analyzing orders data from a US Superstore to evaluate and enhance its sales performance </a:t>
            </a:r>
            <a:r>
              <a:rPr lang="en-IN" dirty="0">
                <a:latin typeface="Arial" panose="020B0604020202020204" pitchFamily="34" charset="0"/>
                <a:cs typeface="Arial" panose="020B0604020202020204" pitchFamily="34" charset="0"/>
              </a:rPr>
              <a:t>and boosting profitability</a:t>
            </a:r>
            <a:r>
              <a:rPr lang="en-US" dirty="0">
                <a:latin typeface="Arial" panose="020B0604020202020204" pitchFamily="34" charset="0"/>
                <a:cs typeface="Arial" panose="020B0604020202020204" pitchFamily="34" charset="0"/>
              </a:rPr>
              <a:t>. Understanding these aspects is essential for identifying strengths and areas for improvement within the store’s operations.</a:t>
            </a:r>
            <a:endParaRPr kumimoji="0" lang="en-US" altLang="en-US"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Arial" panose="020B0604020202020204" pitchFamily="34" charset="0"/>
              </a:rPr>
              <a:t> Context:</a:t>
            </a:r>
            <a:r>
              <a:rPr kumimoji="0" lang="en-US" altLang="en-US" b="0" i="0" u="none" strike="noStrike" cap="none" normalizeH="0" baseline="0" dirty="0">
                <a:ln>
                  <a:noFill/>
                </a:ln>
                <a:effectLst/>
                <a:latin typeface="Arial" panose="020B0604020202020204" pitchFamily="34" charset="0"/>
              </a:rPr>
              <a:t> Analyzing sales data is crucial for identifying growth opportunities and improving operational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Arial" panose="020B0604020202020204" pitchFamily="34" charset="0"/>
              </a:rPr>
              <a:t> Challenges:</a:t>
            </a:r>
          </a:p>
          <a:p>
            <a:pPr marL="0" marR="0" lvl="0" indent="0" algn="l" defTabSz="914400" rtl="0" eaLnBrk="0" fontAlgn="base" latinLnBrk="0" hangingPunct="0">
              <a:lnSpc>
                <a:spcPct val="100000"/>
              </a:lnSpc>
              <a:spcBef>
                <a:spcPct val="0"/>
              </a:spcBef>
              <a:spcAft>
                <a:spcPct val="0"/>
              </a:spcAft>
              <a:buClrTx/>
              <a:buSzTx/>
              <a:tabLst/>
            </a:pPr>
            <a:r>
              <a:rPr lang="en-US" altLang="en-US" sz="1600" b="1" dirty="0">
                <a:solidFill>
                  <a:schemeClr val="accent4">
                    <a:lumMod val="50000"/>
                  </a:schemeClr>
                </a:solidFill>
                <a:latin typeface="Arial" panose="020B0604020202020204" pitchFamily="34" charset="0"/>
              </a:rPr>
              <a:t>   </a:t>
            </a:r>
            <a:endParaRPr kumimoji="0" lang="en-US" altLang="en-US" sz="1600" b="0" i="0" u="none" strike="noStrike" cap="none" normalizeH="0" baseline="0" dirty="0">
              <a:ln>
                <a:noFill/>
              </a:ln>
              <a:solidFill>
                <a:schemeClr val="accent4">
                  <a:lumMod val="50000"/>
                </a:schemeClr>
              </a:solidFill>
              <a:effectLst/>
              <a:latin typeface="Arial" panose="020B0604020202020204" pitchFamily="34" charset="0"/>
            </a:endParaRPr>
          </a:p>
        </p:txBody>
      </p:sp>
      <p:sp>
        <p:nvSpPr>
          <p:cNvPr id="3" name="Rectangle 2">
            <a:extLst>
              <a:ext uri="{FF2B5EF4-FFF2-40B4-BE49-F238E27FC236}">
                <a16:creationId xmlns:a16="http://schemas.microsoft.com/office/drawing/2014/main" id="{F0FD0508-11FE-CFFF-96B7-20CD7103EC3F}"/>
              </a:ext>
            </a:extLst>
          </p:cNvPr>
          <p:cNvSpPr>
            <a:spLocks noChangeArrowheads="1"/>
          </p:cNvSpPr>
          <p:nvPr/>
        </p:nvSpPr>
        <p:spPr bwMode="auto">
          <a:xfrm>
            <a:off x="1805612" y="5102209"/>
            <a:ext cx="82136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Arial" panose="020B0604020202020204" pitchFamily="34" charset="0"/>
              </a:rPr>
              <a:t>Data Cleaning and Quality:</a:t>
            </a:r>
            <a:r>
              <a:rPr kumimoji="0" lang="en-US" altLang="en-US" b="0" i="0" u="none" strike="noStrike" cap="none" normalizeH="0" baseline="0" dirty="0">
                <a:ln>
                  <a:noFill/>
                </a:ln>
                <a:effectLst/>
                <a:latin typeface="Arial" panose="020B0604020202020204" pitchFamily="34" charset="0"/>
              </a:rPr>
              <a:t> Addressing issues with duplicates and inconsistencies in the dataset to ensure accurate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Arial" panose="020B0604020202020204" pitchFamily="34" charset="0"/>
              </a:rPr>
              <a:t>DAX Measures:</a:t>
            </a:r>
            <a:r>
              <a:rPr kumimoji="0" lang="en-US" altLang="en-US" b="0" i="0" u="none" strike="noStrike" cap="none" normalizeH="0" baseline="0" dirty="0">
                <a:ln>
                  <a:noFill/>
                </a:ln>
                <a:effectLst/>
                <a:latin typeface="Arial" panose="020B0604020202020204" pitchFamily="34" charset="0"/>
              </a:rPr>
              <a:t> Developing and optimizing DAX measures for reliable and efficient calculations of key metrics.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272716" y="650200"/>
            <a:ext cx="5231959"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000" b="1" dirty="0">
                <a:solidFill>
                  <a:schemeClr val="bg1">
                    <a:lumMod val="95000"/>
                  </a:schemeClr>
                </a:solidFill>
                <a:latin typeface="Arial Black" panose="020B0A04020102020204" pitchFamily="34" charset="0"/>
                <a:cs typeface="Arial" panose="020B0604020202020204" pitchFamily="34" charset="0"/>
              </a:rPr>
              <a:t>OBJECTIVES</a:t>
            </a:r>
            <a:endParaRPr sz="4000" b="1" dirty="0">
              <a:solidFill>
                <a:schemeClr val="bg1">
                  <a:lumMod val="95000"/>
                </a:schemeClr>
              </a:solidFill>
              <a:latin typeface="Arial Black" panose="020B0A04020102020204" pitchFamily="34" charset="0"/>
              <a:cs typeface="Arial" panose="020B0604020202020204" pitchFamily="34" charset="0"/>
            </a:endParaRPr>
          </a:p>
        </p:txBody>
      </p:sp>
      <p:grpSp>
        <p:nvGrpSpPr>
          <p:cNvPr id="98" name="Google Shape;98;p2"/>
          <p:cNvGrpSpPr/>
          <p:nvPr/>
        </p:nvGrpSpPr>
        <p:grpSpPr>
          <a:xfrm>
            <a:off x="0" y="2334674"/>
            <a:ext cx="11596123" cy="3887563"/>
            <a:chOff x="-14875" y="2188451"/>
            <a:chExt cx="11596123" cy="4421124"/>
          </a:xfrm>
        </p:grpSpPr>
        <p:sp>
          <p:nvSpPr>
            <p:cNvPr id="99" name="Google Shape;99;p2"/>
            <p:cNvSpPr/>
            <p:nvPr/>
          </p:nvSpPr>
          <p:spPr>
            <a:xfrm>
              <a:off x="-14875" y="2231571"/>
              <a:ext cx="11596123" cy="895782"/>
            </a:xfrm>
            <a:custGeom>
              <a:avLst/>
              <a:gdLst/>
              <a:ahLst/>
              <a:cxnLst/>
              <a:rect l="l" t="t" r="r" b="b"/>
              <a:pathLst>
                <a:path w="11695430" h="783589" extrusionOk="0">
                  <a:moveTo>
                    <a:pt x="11454371" y="1524"/>
                  </a:moveTo>
                  <a:lnTo>
                    <a:pt x="0" y="1524"/>
                  </a:lnTo>
                  <a:lnTo>
                    <a:pt x="0" y="783336"/>
                  </a:lnTo>
                  <a:lnTo>
                    <a:pt x="11454371" y="783336"/>
                  </a:lnTo>
                  <a:lnTo>
                    <a:pt x="11454371" y="1524"/>
                  </a:lnTo>
                  <a:close/>
                </a:path>
                <a:path w="11695430" h="783589" extrusionOk="0">
                  <a:moveTo>
                    <a:pt x="11695176" y="0"/>
                  </a:moveTo>
                  <a:lnTo>
                    <a:pt x="11542776" y="0"/>
                  </a:lnTo>
                  <a:lnTo>
                    <a:pt x="11542776" y="781812"/>
                  </a:lnTo>
                  <a:lnTo>
                    <a:pt x="11695176" y="781812"/>
                  </a:lnTo>
                  <a:lnTo>
                    <a:pt x="11695176" y="0"/>
                  </a:lnTo>
                  <a:close/>
                </a:path>
              </a:pathLst>
            </a:custGeom>
            <a:solidFill>
              <a:schemeClr val="bg1">
                <a:lumMod val="95000"/>
                <a:lumOff val="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2"/>
            <p:cNvSpPr/>
            <p:nvPr/>
          </p:nvSpPr>
          <p:spPr>
            <a:xfrm>
              <a:off x="0" y="2188451"/>
              <a:ext cx="11515344" cy="442112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03" name="Google Shape;103;p2"/>
            <p:cNvSpPr/>
            <p:nvPr/>
          </p:nvSpPr>
          <p:spPr>
            <a:xfrm>
              <a:off x="5690672" y="3514454"/>
              <a:ext cx="26034" cy="288290"/>
            </a:xfrm>
            <a:custGeom>
              <a:avLst/>
              <a:gdLst/>
              <a:ahLst/>
              <a:cxnLst/>
              <a:rect l="l" t="t" r="r" b="b"/>
              <a:pathLst>
                <a:path w="26035" h="288289" extrusionOk="0">
                  <a:moveTo>
                    <a:pt x="25508" y="0"/>
                  </a:moveTo>
                  <a:lnTo>
                    <a:pt x="0" y="0"/>
                  </a:lnTo>
                  <a:lnTo>
                    <a:pt x="0" y="287868"/>
                  </a:lnTo>
                  <a:lnTo>
                    <a:pt x="25508" y="262360"/>
                  </a:lnTo>
                  <a:lnTo>
                    <a:pt x="2550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2"/>
            <p:cNvSpPr/>
            <p:nvPr/>
          </p:nvSpPr>
          <p:spPr>
            <a:xfrm>
              <a:off x="5732761" y="3637004"/>
              <a:ext cx="100079" cy="948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 name="TextBox 14">
            <a:extLst>
              <a:ext uri="{FF2B5EF4-FFF2-40B4-BE49-F238E27FC236}">
                <a16:creationId xmlns:a16="http://schemas.microsoft.com/office/drawing/2014/main" id="{76ABEE12-645E-CCD3-EEE5-75680A12AA94}"/>
              </a:ext>
            </a:extLst>
          </p:cNvPr>
          <p:cNvSpPr txBox="1"/>
          <p:nvPr/>
        </p:nvSpPr>
        <p:spPr>
          <a:xfrm>
            <a:off x="403284" y="2460089"/>
            <a:ext cx="10890357" cy="707886"/>
          </a:xfrm>
          <a:prstGeom prst="rect">
            <a:avLst/>
          </a:prstGeom>
          <a:noFill/>
        </p:spPr>
        <p:txBody>
          <a:bodyPr wrap="square">
            <a:spAutoFit/>
          </a:bodyPr>
          <a:lstStyle/>
          <a:p>
            <a:r>
              <a:rPr lang="en-US" sz="2000" b="1" dirty="0">
                <a:solidFill>
                  <a:schemeClr val="accent3">
                    <a:lumMod val="50000"/>
                  </a:schemeClr>
                </a:solidFill>
              </a:rPr>
              <a:t>Identify Top Customer Insights</a:t>
            </a:r>
            <a:r>
              <a:rPr lang="en-US" sz="2000" dirty="0">
                <a:solidFill>
                  <a:schemeClr val="accent3">
                    <a:lumMod val="50000"/>
                  </a:schemeClr>
                </a:solidFill>
              </a:rPr>
              <a:t>: Provide strategic insights into customer loyalty and profitability leaders.</a:t>
            </a:r>
            <a:endParaRPr lang="en-IN" sz="2000" dirty="0">
              <a:solidFill>
                <a:schemeClr val="accent3">
                  <a:lumMod val="50000"/>
                </a:schemeClr>
              </a:solidFill>
            </a:endParaRPr>
          </a:p>
        </p:txBody>
      </p:sp>
      <p:sp>
        <p:nvSpPr>
          <p:cNvPr id="20" name="Arrow: Chevron 19">
            <a:extLst>
              <a:ext uri="{FF2B5EF4-FFF2-40B4-BE49-F238E27FC236}">
                <a16:creationId xmlns:a16="http://schemas.microsoft.com/office/drawing/2014/main" id="{AC82D7BD-9E43-D412-46BC-B67E3E92229D}"/>
              </a:ext>
            </a:extLst>
          </p:cNvPr>
          <p:cNvSpPr/>
          <p:nvPr/>
        </p:nvSpPr>
        <p:spPr>
          <a:xfrm>
            <a:off x="29833" y="2479833"/>
            <a:ext cx="373451" cy="432719"/>
          </a:xfrm>
          <a:prstGeom prst="chevro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Google Shape;99;p2">
            <a:extLst>
              <a:ext uri="{FF2B5EF4-FFF2-40B4-BE49-F238E27FC236}">
                <a16:creationId xmlns:a16="http://schemas.microsoft.com/office/drawing/2014/main" id="{BB96C13A-D269-2AE1-F9E8-E40DFE8E7E8D}"/>
              </a:ext>
            </a:extLst>
          </p:cNvPr>
          <p:cNvSpPr/>
          <p:nvPr/>
        </p:nvSpPr>
        <p:spPr>
          <a:xfrm>
            <a:off x="-25515" y="4521900"/>
            <a:ext cx="11596123" cy="787675"/>
          </a:xfrm>
          <a:custGeom>
            <a:avLst/>
            <a:gdLst/>
            <a:ahLst/>
            <a:cxnLst/>
            <a:rect l="l" t="t" r="r" b="b"/>
            <a:pathLst>
              <a:path w="11695430" h="783589" extrusionOk="0">
                <a:moveTo>
                  <a:pt x="11454371" y="1524"/>
                </a:moveTo>
                <a:lnTo>
                  <a:pt x="0" y="1524"/>
                </a:lnTo>
                <a:lnTo>
                  <a:pt x="0" y="783336"/>
                </a:lnTo>
                <a:lnTo>
                  <a:pt x="11454371" y="783336"/>
                </a:lnTo>
                <a:lnTo>
                  <a:pt x="11454371" y="1524"/>
                </a:lnTo>
                <a:close/>
              </a:path>
              <a:path w="11695430" h="783589" extrusionOk="0">
                <a:moveTo>
                  <a:pt x="11695176" y="0"/>
                </a:moveTo>
                <a:lnTo>
                  <a:pt x="11542776" y="0"/>
                </a:lnTo>
                <a:lnTo>
                  <a:pt x="11542776" y="781812"/>
                </a:lnTo>
                <a:lnTo>
                  <a:pt x="11695176" y="781812"/>
                </a:lnTo>
                <a:lnTo>
                  <a:pt x="11695176" y="0"/>
                </a:lnTo>
                <a:close/>
              </a:path>
            </a:pathLst>
          </a:custGeom>
          <a:solidFill>
            <a:schemeClr val="bg1">
              <a:lumMod val="95000"/>
              <a:lumOff val="5000"/>
            </a:schemeClr>
          </a:solidFill>
          <a:ln>
            <a:noFill/>
          </a:ln>
        </p:spPr>
        <p:txBody>
          <a:bodyPr spcFirstLastPara="1" wrap="square" lIns="0" tIns="0" rIns="0" bIns="0" anchor="t" anchorCtr="0">
            <a:noAutofit/>
          </a:bodyPr>
          <a:lstStyle/>
          <a:p>
            <a:pPr lvl="1"/>
            <a:r>
              <a:rPr lang="en-US" b="1" dirty="0">
                <a:solidFill>
                  <a:schemeClr val="accent3">
                    <a:lumMod val="50000"/>
                  </a:schemeClr>
                </a:solidFill>
              </a:rPr>
              <a:t>  </a:t>
            </a:r>
            <a:r>
              <a:rPr lang="en-US" sz="2000" b="1" dirty="0">
                <a:solidFill>
                  <a:schemeClr val="accent3">
                    <a:lumMod val="50000"/>
                  </a:schemeClr>
                </a:solidFill>
              </a:rPr>
              <a:t>Analyze Customer Behavior</a:t>
            </a:r>
            <a:r>
              <a:rPr lang="en-US" sz="2000" dirty="0">
                <a:solidFill>
                  <a:schemeClr val="accent3">
                    <a:lumMod val="50000"/>
                  </a:schemeClr>
                </a:solidFill>
              </a:rPr>
              <a:t>: Provide detailed analysis of customer behavior patterns and product popularity trends.</a:t>
            </a:r>
            <a:endParaRPr lang="en-IN" sz="2000" dirty="0">
              <a:solidFill>
                <a:schemeClr val="accent3">
                  <a:lumMod val="50000"/>
                </a:schemeClr>
              </a:solidFill>
            </a:endParaRPr>
          </a:p>
        </p:txBody>
      </p:sp>
      <p:sp>
        <p:nvSpPr>
          <p:cNvPr id="3" name="Google Shape;99;p2">
            <a:extLst>
              <a:ext uri="{FF2B5EF4-FFF2-40B4-BE49-F238E27FC236}">
                <a16:creationId xmlns:a16="http://schemas.microsoft.com/office/drawing/2014/main" id="{12A6B06C-C143-8DAB-6541-57477F5BAFCD}"/>
              </a:ext>
            </a:extLst>
          </p:cNvPr>
          <p:cNvSpPr/>
          <p:nvPr/>
        </p:nvSpPr>
        <p:spPr>
          <a:xfrm>
            <a:off x="0" y="3466042"/>
            <a:ext cx="11596123" cy="787675"/>
          </a:xfrm>
          <a:custGeom>
            <a:avLst/>
            <a:gdLst/>
            <a:ahLst/>
            <a:cxnLst/>
            <a:rect l="l" t="t" r="r" b="b"/>
            <a:pathLst>
              <a:path w="11695430" h="783589" extrusionOk="0">
                <a:moveTo>
                  <a:pt x="11454371" y="1524"/>
                </a:moveTo>
                <a:lnTo>
                  <a:pt x="0" y="1524"/>
                </a:lnTo>
                <a:lnTo>
                  <a:pt x="0" y="783336"/>
                </a:lnTo>
                <a:lnTo>
                  <a:pt x="11454371" y="783336"/>
                </a:lnTo>
                <a:lnTo>
                  <a:pt x="11454371" y="1524"/>
                </a:lnTo>
                <a:close/>
              </a:path>
              <a:path w="11695430" h="783589" extrusionOk="0">
                <a:moveTo>
                  <a:pt x="11695176" y="0"/>
                </a:moveTo>
                <a:lnTo>
                  <a:pt x="11542776" y="0"/>
                </a:lnTo>
                <a:lnTo>
                  <a:pt x="11542776" y="781812"/>
                </a:lnTo>
                <a:lnTo>
                  <a:pt x="11695176" y="781812"/>
                </a:lnTo>
                <a:lnTo>
                  <a:pt x="11695176" y="0"/>
                </a:lnTo>
                <a:close/>
              </a:path>
            </a:pathLst>
          </a:custGeom>
          <a:solidFill>
            <a:schemeClr val="bg1">
              <a:lumMod val="95000"/>
              <a:lumOff val="5000"/>
            </a:schemeClr>
          </a:solidFill>
          <a:ln>
            <a:noFill/>
          </a:ln>
        </p:spPr>
        <p:txBody>
          <a:bodyPr spcFirstLastPara="1" wrap="square" lIns="0" tIns="0" rIns="0" bIns="0" anchor="t" anchorCtr="0">
            <a:noAutofit/>
          </a:bodyPr>
          <a:lstStyle/>
          <a:p>
            <a:pPr lvl="1"/>
            <a:r>
              <a:rPr lang="en-US" sz="2000" b="1" dirty="0">
                <a:solidFill>
                  <a:schemeClr val="accent3">
                    <a:lumMod val="50000"/>
                  </a:schemeClr>
                </a:solidFill>
              </a:rPr>
              <a:t>Evaluate Sales and Profit Performance</a:t>
            </a:r>
            <a:r>
              <a:rPr lang="en-US" sz="2000" dirty="0">
                <a:solidFill>
                  <a:schemeClr val="accent3">
                    <a:lumMod val="50000"/>
                  </a:schemeClr>
                </a:solidFill>
              </a:rPr>
              <a:t>: Present a comprehensive analysis of sales performance across various product categories</a:t>
            </a:r>
            <a:r>
              <a:rPr lang="en-US" dirty="0">
                <a:solidFill>
                  <a:schemeClr val="tx2">
                    <a:lumMod val="90000"/>
                    <a:lumOff val="10000"/>
                  </a:schemeClr>
                </a:solidFill>
              </a:rPr>
              <a:t>.</a:t>
            </a:r>
            <a:endParaRPr lang="en-IN" dirty="0">
              <a:solidFill>
                <a:schemeClr val="tx2">
                  <a:lumMod val="90000"/>
                  <a:lumOff val="10000"/>
                </a:schemeClr>
              </a:solidFill>
            </a:endParaRPr>
          </a:p>
        </p:txBody>
      </p:sp>
      <p:sp>
        <p:nvSpPr>
          <p:cNvPr id="14" name="Arrow: Chevron 13">
            <a:extLst>
              <a:ext uri="{FF2B5EF4-FFF2-40B4-BE49-F238E27FC236}">
                <a16:creationId xmlns:a16="http://schemas.microsoft.com/office/drawing/2014/main" id="{BAFC2B30-0978-96FF-1080-6911D34B1C69}"/>
              </a:ext>
            </a:extLst>
          </p:cNvPr>
          <p:cNvSpPr/>
          <p:nvPr/>
        </p:nvSpPr>
        <p:spPr>
          <a:xfrm>
            <a:off x="29833" y="4632647"/>
            <a:ext cx="368732" cy="373441"/>
          </a:xfrm>
          <a:prstGeom prst="chevro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Arrow: Chevron 15">
            <a:extLst>
              <a:ext uri="{FF2B5EF4-FFF2-40B4-BE49-F238E27FC236}">
                <a16:creationId xmlns:a16="http://schemas.microsoft.com/office/drawing/2014/main" id="{4C8ED36E-CA23-E4A5-30F5-E52A9A7B0404}"/>
              </a:ext>
            </a:extLst>
          </p:cNvPr>
          <p:cNvSpPr/>
          <p:nvPr/>
        </p:nvSpPr>
        <p:spPr>
          <a:xfrm>
            <a:off x="23043" y="3602164"/>
            <a:ext cx="333366" cy="391688"/>
          </a:xfrm>
          <a:prstGeom prst="chevro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554636" y="810539"/>
            <a:ext cx="3044475"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000" b="1" cap="none" dirty="0">
                <a:ln w="22225">
                  <a:solidFill>
                    <a:schemeClr val="tx1"/>
                  </a:solidFill>
                  <a:prstDash val="solid"/>
                </a:ln>
                <a:solidFill>
                  <a:schemeClr val="bg1"/>
                </a:solidFill>
                <a:latin typeface="Arial Black" panose="020B0A04020102020204" pitchFamily="34" charset="0"/>
              </a:rPr>
              <a:t>DATASET</a:t>
            </a:r>
            <a:endParaRPr sz="4000" b="1" cap="none" dirty="0">
              <a:ln w="22225">
                <a:solidFill>
                  <a:schemeClr val="tx1"/>
                </a:solidFill>
                <a:prstDash val="solid"/>
              </a:ln>
              <a:solidFill>
                <a:schemeClr val="bg1"/>
              </a:solidFill>
              <a:latin typeface="Arial Black" panose="020B0A04020102020204" pitchFamily="34" charset="0"/>
            </a:endParaRPr>
          </a:p>
        </p:txBody>
      </p:sp>
      <p:grpSp>
        <p:nvGrpSpPr>
          <p:cNvPr id="138" name="Google Shape;138;p5"/>
          <p:cNvGrpSpPr/>
          <p:nvPr/>
        </p:nvGrpSpPr>
        <p:grpSpPr>
          <a:xfrm>
            <a:off x="0" y="1889135"/>
            <a:ext cx="11695176" cy="5426065"/>
            <a:chOff x="0" y="1997964"/>
            <a:chExt cx="11695176" cy="4732020"/>
          </a:xfrm>
        </p:grpSpPr>
        <p:sp>
          <p:nvSpPr>
            <p:cNvPr id="139" name="Google Shape;139;p5"/>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bg1">
                <a:lumMod val="8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5"/>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 name="Google Shape;141;p5"/>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2" name="Google Shape;142;p5"/>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chemeClr val="bg1">
                <a:lumMod val="8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4" name="Google Shape;144;p5"/>
          <p:cNvSpPr txBox="1"/>
          <p:nvPr/>
        </p:nvSpPr>
        <p:spPr>
          <a:xfrm>
            <a:off x="9615296" y="3215081"/>
            <a:ext cx="122872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Customers</a:t>
            </a:r>
            <a:endParaRPr sz="2200" b="0" i="0" u="none" strike="noStrike" cap="none">
              <a:solidFill>
                <a:schemeClr val="dk1"/>
              </a:solidFill>
              <a:latin typeface="Carlito"/>
              <a:ea typeface="Carlito"/>
              <a:cs typeface="Carlito"/>
              <a:sym typeface="Carlito"/>
            </a:endParaRPr>
          </a:p>
        </p:txBody>
      </p:sp>
      <p:sp>
        <p:nvSpPr>
          <p:cNvPr id="145" name="Google Shape;145;p5"/>
          <p:cNvSpPr txBox="1"/>
          <p:nvPr/>
        </p:nvSpPr>
        <p:spPr>
          <a:xfrm>
            <a:off x="6603238" y="4207002"/>
            <a:ext cx="102298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dirty="0">
                <a:solidFill>
                  <a:srgbClr val="FFFFFF"/>
                </a:solidFill>
                <a:latin typeface="Carlito"/>
                <a:ea typeface="Carlito"/>
                <a:cs typeface="Carlito"/>
                <a:sym typeface="Carlito"/>
              </a:rPr>
              <a:t>Products</a:t>
            </a:r>
            <a:endParaRPr sz="2200" b="0" i="0" u="none" strike="noStrike" cap="none" dirty="0">
              <a:solidFill>
                <a:schemeClr val="dk1"/>
              </a:solidFill>
              <a:latin typeface="Carlito"/>
              <a:ea typeface="Carlito"/>
              <a:cs typeface="Carlito"/>
              <a:sym typeface="Carlito"/>
            </a:endParaRPr>
          </a:p>
        </p:txBody>
      </p:sp>
      <p:sp>
        <p:nvSpPr>
          <p:cNvPr id="146" name="Google Shape;146;p5"/>
          <p:cNvSpPr txBox="1"/>
          <p:nvPr/>
        </p:nvSpPr>
        <p:spPr>
          <a:xfrm>
            <a:off x="8062086" y="4207002"/>
            <a:ext cx="122110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dirty="0">
                <a:solidFill>
                  <a:srgbClr val="FFFFFF"/>
                </a:solidFill>
                <a:latin typeface="Carlito"/>
                <a:ea typeface="Carlito"/>
                <a:cs typeface="Carlito"/>
                <a:sym typeface="Carlito"/>
              </a:rPr>
              <a:t>Categories</a:t>
            </a:r>
            <a:endParaRPr sz="2200" b="0" i="0" u="none" strike="noStrike" cap="none" dirty="0">
              <a:solidFill>
                <a:schemeClr val="dk1"/>
              </a:solidFill>
              <a:latin typeface="Carlito"/>
              <a:ea typeface="Carlito"/>
              <a:cs typeface="Carlito"/>
              <a:sym typeface="Carlito"/>
            </a:endParaRPr>
          </a:p>
        </p:txBody>
      </p:sp>
      <p:sp>
        <p:nvSpPr>
          <p:cNvPr id="148" name="Google Shape;148;p5"/>
          <p:cNvSpPr txBox="1"/>
          <p:nvPr/>
        </p:nvSpPr>
        <p:spPr>
          <a:xfrm>
            <a:off x="8182482" y="5197805"/>
            <a:ext cx="979169"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shippers</a:t>
            </a:r>
            <a:endParaRPr sz="2200" b="0" i="0" u="none" strike="noStrike" cap="none">
              <a:solidFill>
                <a:schemeClr val="dk1"/>
              </a:solidFill>
              <a:latin typeface="Carlito"/>
              <a:ea typeface="Carlito"/>
              <a:cs typeface="Carlito"/>
              <a:sym typeface="Carlito"/>
            </a:endParaRPr>
          </a:p>
        </p:txBody>
      </p:sp>
      <p:grpSp>
        <p:nvGrpSpPr>
          <p:cNvPr id="155" name="Google Shape;155;p5"/>
          <p:cNvGrpSpPr/>
          <p:nvPr/>
        </p:nvGrpSpPr>
        <p:grpSpPr>
          <a:xfrm>
            <a:off x="411359" y="2786198"/>
            <a:ext cx="3908221" cy="1442682"/>
            <a:chOff x="795527" y="4779264"/>
            <a:chExt cx="5165090" cy="1382395"/>
          </a:xfrm>
        </p:grpSpPr>
        <p:sp>
          <p:nvSpPr>
            <p:cNvPr id="156" name="Google Shape;156;p5"/>
            <p:cNvSpPr/>
            <p:nvPr/>
          </p:nvSpPr>
          <p:spPr>
            <a:xfrm>
              <a:off x="795527" y="4779264"/>
              <a:ext cx="5165090" cy="1382395"/>
            </a:xfrm>
            <a:custGeom>
              <a:avLst/>
              <a:gdLst/>
              <a:ahLst/>
              <a:cxnLst/>
              <a:rect l="l" t="t" r="r" b="b"/>
              <a:pathLst>
                <a:path w="5165090" h="1382395" extrusionOk="0">
                  <a:moveTo>
                    <a:pt x="4934458" y="0"/>
                  </a:moveTo>
                  <a:lnTo>
                    <a:pt x="230378" y="0"/>
                  </a:lnTo>
                  <a:lnTo>
                    <a:pt x="183950" y="4679"/>
                  </a:lnTo>
                  <a:lnTo>
                    <a:pt x="140706" y="18101"/>
                  </a:lnTo>
                  <a:lnTo>
                    <a:pt x="101573" y="39339"/>
                  </a:lnTo>
                  <a:lnTo>
                    <a:pt x="67478" y="67468"/>
                  </a:lnTo>
                  <a:lnTo>
                    <a:pt x="39346" y="101562"/>
                  </a:lnTo>
                  <a:lnTo>
                    <a:pt x="18105" y="140696"/>
                  </a:lnTo>
                  <a:lnTo>
                    <a:pt x="4680" y="183943"/>
                  </a:lnTo>
                  <a:lnTo>
                    <a:pt x="0" y="230378"/>
                  </a:lnTo>
                  <a:lnTo>
                    <a:pt x="0" y="1151877"/>
                  </a:lnTo>
                  <a:lnTo>
                    <a:pt x="4680" y="1198309"/>
                  </a:lnTo>
                  <a:lnTo>
                    <a:pt x="18105" y="1241555"/>
                  </a:lnTo>
                  <a:lnTo>
                    <a:pt x="39346" y="1280690"/>
                  </a:lnTo>
                  <a:lnTo>
                    <a:pt x="67478" y="1314788"/>
                  </a:lnTo>
                  <a:lnTo>
                    <a:pt x="101573" y="1342920"/>
                  </a:lnTo>
                  <a:lnTo>
                    <a:pt x="140706" y="1364162"/>
                  </a:lnTo>
                  <a:lnTo>
                    <a:pt x="183950" y="1377587"/>
                  </a:lnTo>
                  <a:lnTo>
                    <a:pt x="230378" y="1382268"/>
                  </a:lnTo>
                  <a:lnTo>
                    <a:pt x="4934458" y="1382268"/>
                  </a:lnTo>
                  <a:lnTo>
                    <a:pt x="4980892" y="1377587"/>
                  </a:lnTo>
                  <a:lnTo>
                    <a:pt x="5024139" y="1364162"/>
                  </a:lnTo>
                  <a:lnTo>
                    <a:pt x="5063273" y="1342920"/>
                  </a:lnTo>
                  <a:lnTo>
                    <a:pt x="5097367" y="1314788"/>
                  </a:lnTo>
                  <a:lnTo>
                    <a:pt x="5125496" y="1280690"/>
                  </a:lnTo>
                  <a:lnTo>
                    <a:pt x="5146734" y="1241555"/>
                  </a:lnTo>
                  <a:lnTo>
                    <a:pt x="5160156" y="1198309"/>
                  </a:lnTo>
                  <a:lnTo>
                    <a:pt x="5164836" y="1151877"/>
                  </a:lnTo>
                  <a:lnTo>
                    <a:pt x="5164836" y="230378"/>
                  </a:lnTo>
                  <a:lnTo>
                    <a:pt x="5160156" y="183943"/>
                  </a:lnTo>
                  <a:lnTo>
                    <a:pt x="5146734" y="140696"/>
                  </a:lnTo>
                  <a:lnTo>
                    <a:pt x="5125496" y="101562"/>
                  </a:lnTo>
                  <a:lnTo>
                    <a:pt x="5097367" y="67468"/>
                  </a:lnTo>
                  <a:lnTo>
                    <a:pt x="5063273" y="39339"/>
                  </a:lnTo>
                  <a:lnTo>
                    <a:pt x="5024139" y="18101"/>
                  </a:lnTo>
                  <a:lnTo>
                    <a:pt x="4980892" y="4679"/>
                  </a:lnTo>
                  <a:lnTo>
                    <a:pt x="493445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5"/>
            <p:cNvSpPr/>
            <p:nvPr/>
          </p:nvSpPr>
          <p:spPr>
            <a:xfrm>
              <a:off x="795527" y="4779264"/>
              <a:ext cx="5165090" cy="1382395"/>
            </a:xfrm>
            <a:custGeom>
              <a:avLst/>
              <a:gdLst/>
              <a:ahLst/>
              <a:cxnLst/>
              <a:rect l="l" t="t" r="r" b="b"/>
              <a:pathLst>
                <a:path w="5165090" h="1382395" extrusionOk="0">
                  <a:moveTo>
                    <a:pt x="0" y="230378"/>
                  </a:moveTo>
                  <a:lnTo>
                    <a:pt x="4680" y="183943"/>
                  </a:lnTo>
                  <a:lnTo>
                    <a:pt x="18105" y="140696"/>
                  </a:lnTo>
                  <a:lnTo>
                    <a:pt x="39346" y="101562"/>
                  </a:lnTo>
                  <a:lnTo>
                    <a:pt x="67478" y="67468"/>
                  </a:lnTo>
                  <a:lnTo>
                    <a:pt x="101573" y="39339"/>
                  </a:lnTo>
                  <a:lnTo>
                    <a:pt x="140706" y="18101"/>
                  </a:lnTo>
                  <a:lnTo>
                    <a:pt x="183950" y="4679"/>
                  </a:lnTo>
                  <a:lnTo>
                    <a:pt x="230378" y="0"/>
                  </a:lnTo>
                  <a:lnTo>
                    <a:pt x="4934458" y="0"/>
                  </a:lnTo>
                  <a:lnTo>
                    <a:pt x="4980892" y="4679"/>
                  </a:lnTo>
                  <a:lnTo>
                    <a:pt x="5024139" y="18101"/>
                  </a:lnTo>
                  <a:lnTo>
                    <a:pt x="5063273" y="39339"/>
                  </a:lnTo>
                  <a:lnTo>
                    <a:pt x="5097367" y="67468"/>
                  </a:lnTo>
                  <a:lnTo>
                    <a:pt x="5125496" y="101562"/>
                  </a:lnTo>
                  <a:lnTo>
                    <a:pt x="5146734" y="140696"/>
                  </a:lnTo>
                  <a:lnTo>
                    <a:pt x="5160156" y="183943"/>
                  </a:lnTo>
                  <a:lnTo>
                    <a:pt x="5164836" y="230378"/>
                  </a:lnTo>
                  <a:lnTo>
                    <a:pt x="5164836" y="1151877"/>
                  </a:lnTo>
                  <a:lnTo>
                    <a:pt x="5160156" y="1198309"/>
                  </a:lnTo>
                  <a:lnTo>
                    <a:pt x="5146734" y="1241555"/>
                  </a:lnTo>
                  <a:lnTo>
                    <a:pt x="5125496" y="1280690"/>
                  </a:lnTo>
                  <a:lnTo>
                    <a:pt x="5097367" y="1314788"/>
                  </a:lnTo>
                  <a:lnTo>
                    <a:pt x="5063273" y="1342920"/>
                  </a:lnTo>
                  <a:lnTo>
                    <a:pt x="5024139" y="1364162"/>
                  </a:lnTo>
                  <a:lnTo>
                    <a:pt x="4980892" y="1377587"/>
                  </a:lnTo>
                  <a:lnTo>
                    <a:pt x="4934458" y="1382268"/>
                  </a:lnTo>
                  <a:lnTo>
                    <a:pt x="230378" y="1382268"/>
                  </a:lnTo>
                  <a:lnTo>
                    <a:pt x="183950" y="1377587"/>
                  </a:lnTo>
                  <a:lnTo>
                    <a:pt x="140706" y="1364162"/>
                  </a:lnTo>
                  <a:lnTo>
                    <a:pt x="101573" y="1342920"/>
                  </a:lnTo>
                  <a:lnTo>
                    <a:pt x="67478" y="1314788"/>
                  </a:lnTo>
                  <a:lnTo>
                    <a:pt x="39346" y="1280690"/>
                  </a:lnTo>
                  <a:lnTo>
                    <a:pt x="18105" y="1241555"/>
                  </a:lnTo>
                  <a:lnTo>
                    <a:pt x="4680" y="1198309"/>
                  </a:lnTo>
                  <a:lnTo>
                    <a:pt x="0" y="1151877"/>
                  </a:lnTo>
                  <a:lnTo>
                    <a:pt x="0" y="230378"/>
                  </a:lnTo>
                  <a:close/>
                </a:path>
              </a:pathLst>
            </a:custGeom>
            <a:noFill/>
            <a:ln w="12700" cap="flat" cmpd="sng">
              <a:solidFill>
                <a:srgbClr val="E7AD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77B6D49C-5910-13F9-EE1E-D98630060BEE}"/>
              </a:ext>
            </a:extLst>
          </p:cNvPr>
          <p:cNvSpPr>
            <a:spLocks noChangeArrowheads="1"/>
          </p:cNvSpPr>
          <p:nvPr/>
        </p:nvSpPr>
        <p:spPr bwMode="auto">
          <a:xfrm>
            <a:off x="1133856" y="2383192"/>
            <a:ext cx="276358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solidFill>
                <a:schemeClr val="bg1"/>
              </a:solidFill>
            </a:endParaRPr>
          </a:p>
          <a:p>
            <a:pPr>
              <a:buFont typeface="Arial" panose="020B0604020202020204" pitchFamily="34" charset="0"/>
              <a:buChar char="•"/>
            </a:pPr>
            <a:r>
              <a:rPr lang="en-US" b="1" dirty="0">
                <a:solidFill>
                  <a:schemeClr val="bg1"/>
                </a:solidFill>
              </a:rPr>
              <a:t>Table Name:</a:t>
            </a:r>
            <a:r>
              <a:rPr lang="en-US" dirty="0">
                <a:solidFill>
                  <a:schemeClr val="bg1"/>
                </a:solidFill>
              </a:rPr>
              <a:t> Orders</a:t>
            </a:r>
          </a:p>
          <a:p>
            <a:pPr>
              <a:buFont typeface="Arial" panose="020B0604020202020204" pitchFamily="34" charset="0"/>
              <a:buChar char="•"/>
            </a:pPr>
            <a:r>
              <a:rPr lang="en-US" sz="2000" b="1" dirty="0"/>
              <a:t>Table Name:</a:t>
            </a:r>
            <a:r>
              <a:rPr lang="en-US" sz="2000" dirty="0"/>
              <a:t> Orders</a:t>
            </a:r>
          </a:p>
          <a:p>
            <a:pPr>
              <a:buFont typeface="Arial" panose="020B0604020202020204" pitchFamily="34" charset="0"/>
              <a:buChar char="•"/>
            </a:pPr>
            <a:r>
              <a:rPr lang="en-US" sz="2000" b="1" dirty="0"/>
              <a:t>Rows:</a:t>
            </a:r>
            <a:r>
              <a:rPr lang="en-US" sz="2000" dirty="0"/>
              <a:t> 9994</a:t>
            </a:r>
          </a:p>
          <a:p>
            <a:pPr>
              <a:buFont typeface="Arial" panose="020B0604020202020204" pitchFamily="34" charset="0"/>
              <a:buChar char="•"/>
            </a:pPr>
            <a:r>
              <a:rPr lang="en-US" sz="2000" b="1" dirty="0"/>
              <a:t>Columns:</a:t>
            </a:r>
            <a:r>
              <a:rPr lang="en-US" sz="2000" dirty="0"/>
              <a:t> 21</a:t>
            </a:r>
          </a:p>
          <a:p>
            <a:pPr>
              <a:buFont typeface="Arial" panose="020B0604020202020204" pitchFamily="34" charset="0"/>
              <a:buChar char="•"/>
            </a:pPr>
            <a:endParaRPr lang="en-US" dirty="0">
              <a:solidFill>
                <a:schemeClr val="bg1"/>
              </a:solidFill>
            </a:endParaRPr>
          </a:p>
          <a:p>
            <a:pPr>
              <a:buFont typeface="Arial" panose="020B0604020202020204" pitchFamily="34" charset="0"/>
              <a:buChar char="•"/>
            </a:pPr>
            <a:r>
              <a:rPr lang="en-US" b="1" dirty="0">
                <a:solidFill>
                  <a:schemeClr val="bg1"/>
                </a:solidFill>
              </a:rPr>
              <a:t>Columns:</a:t>
            </a:r>
            <a:r>
              <a:rPr lang="en-US" dirty="0">
                <a:solidFill>
                  <a:schemeClr val="bg1"/>
                </a:solidFill>
              </a:rPr>
              <a:t> 21</a:t>
            </a:r>
          </a:p>
        </p:txBody>
      </p:sp>
      <p:sp>
        <p:nvSpPr>
          <p:cNvPr id="8" name="TextBox 7">
            <a:extLst>
              <a:ext uri="{FF2B5EF4-FFF2-40B4-BE49-F238E27FC236}">
                <a16:creationId xmlns:a16="http://schemas.microsoft.com/office/drawing/2014/main" id="{E3E24328-CCCB-991F-F2A5-F59A65B12CEB}"/>
              </a:ext>
            </a:extLst>
          </p:cNvPr>
          <p:cNvSpPr txBox="1"/>
          <p:nvPr/>
        </p:nvSpPr>
        <p:spPr>
          <a:xfrm>
            <a:off x="659865" y="4934909"/>
            <a:ext cx="9728317" cy="1323439"/>
          </a:xfrm>
          <a:prstGeom prst="rect">
            <a:avLst/>
          </a:prstGeom>
          <a:noFill/>
        </p:spPr>
        <p:txBody>
          <a:bodyPr wrap="square">
            <a:spAutoFit/>
          </a:bodyPr>
          <a:lstStyle/>
          <a:p>
            <a:r>
              <a:rPr lang="en-US" sz="2000" b="1" dirty="0"/>
              <a:t>Description:</a:t>
            </a:r>
            <a:r>
              <a:rPr lang="en-US" sz="2000" dirty="0"/>
              <a:t> The dataset named "Orders" contains detailed information about customer orders. It includes essential data points such as order details, customer information, and product specifics. Each row represents a unique order, while columns capture various attributes of the orders, customers, and products.</a:t>
            </a:r>
          </a:p>
        </p:txBody>
      </p:sp>
      <p:pic>
        <p:nvPicPr>
          <p:cNvPr id="10" name="Picture 9" descr="A screenshot of a computer&#10;&#10;Description automatically generated">
            <a:extLst>
              <a:ext uri="{FF2B5EF4-FFF2-40B4-BE49-F238E27FC236}">
                <a16:creationId xmlns:a16="http://schemas.microsoft.com/office/drawing/2014/main" id="{DEEF2150-6D7C-EDBE-53B6-2A84F1CFB9BA}"/>
              </a:ext>
            </a:extLst>
          </p:cNvPr>
          <p:cNvPicPr>
            <a:picLocks noChangeAspect="1"/>
          </p:cNvPicPr>
          <p:nvPr/>
        </p:nvPicPr>
        <p:blipFill>
          <a:blip r:embed="rId4"/>
          <a:stretch>
            <a:fillRect/>
          </a:stretch>
        </p:blipFill>
        <p:spPr>
          <a:xfrm>
            <a:off x="4733950" y="2769570"/>
            <a:ext cx="5954037" cy="14374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6"/>
          <p:cNvSpPr txBox="1">
            <a:spLocks noGrp="1"/>
          </p:cNvSpPr>
          <p:nvPr>
            <p:ph type="title"/>
          </p:nvPr>
        </p:nvSpPr>
        <p:spPr>
          <a:xfrm>
            <a:off x="336884" y="856225"/>
            <a:ext cx="4572000"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4000" dirty="0">
                <a:solidFill>
                  <a:schemeClr val="bg1">
                    <a:lumMod val="95000"/>
                  </a:schemeClr>
                </a:solidFill>
                <a:latin typeface="Arial Black" panose="020B0A04020102020204" pitchFamily="34" charset="0"/>
              </a:rPr>
              <a:t>TOOLS USED</a:t>
            </a:r>
            <a:endParaRPr sz="4000" dirty="0">
              <a:solidFill>
                <a:schemeClr val="bg1">
                  <a:lumMod val="95000"/>
                </a:schemeClr>
              </a:solidFill>
              <a:latin typeface="Arial Black" panose="020B0A04020102020204" pitchFamily="34" charset="0"/>
            </a:endParaRPr>
          </a:p>
        </p:txBody>
      </p:sp>
      <p:grpSp>
        <p:nvGrpSpPr>
          <p:cNvPr id="165" name="Google Shape;165;p6"/>
          <p:cNvGrpSpPr/>
          <p:nvPr/>
        </p:nvGrpSpPr>
        <p:grpSpPr>
          <a:xfrm>
            <a:off x="0" y="2299968"/>
            <a:ext cx="11695176" cy="4670126"/>
            <a:chOff x="-27432" y="2059858"/>
            <a:chExt cx="11695176" cy="4670126"/>
          </a:xfrm>
        </p:grpSpPr>
        <p:sp>
          <p:nvSpPr>
            <p:cNvPr id="166" name="Google Shape;166;p6"/>
            <p:cNvSpPr/>
            <p:nvPr/>
          </p:nvSpPr>
          <p:spPr>
            <a:xfrm>
              <a:off x="-27432" y="205985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bg1">
                <a:lumMod val="8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67" name="Google Shape;167;p6"/>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8" name="Google Shape;168;p6"/>
            <p:cNvSpPr/>
            <p:nvPr/>
          </p:nvSpPr>
          <p:spPr>
            <a:xfrm>
              <a:off x="-27432" y="2209409"/>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69" name="Google Shape;169;p6"/>
            <p:cNvSpPr/>
            <p:nvPr/>
          </p:nvSpPr>
          <p:spPr>
            <a:xfrm>
              <a:off x="11515344" y="2059858"/>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chemeClr val="bg1">
                <a:lumMod val="8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0" name="Google Shape;170;p6"/>
            <p:cNvSpPr/>
            <p:nvPr/>
          </p:nvSpPr>
          <p:spPr>
            <a:xfrm flipV="1">
              <a:off x="6144126" y="5586602"/>
              <a:ext cx="4900528" cy="45719"/>
            </a:xfrm>
            <a:custGeom>
              <a:avLst/>
              <a:gdLst/>
              <a:ahLst/>
              <a:cxnLst/>
              <a:rect l="l" t="t" r="r" b="b"/>
              <a:pathLst>
                <a:path w="4531360" h="120000" extrusionOk="0">
                  <a:moveTo>
                    <a:pt x="0" y="0"/>
                  </a:moveTo>
                  <a:lnTo>
                    <a:pt x="4530852" y="0"/>
                  </a:lnTo>
                </a:path>
              </a:pathLst>
            </a:custGeom>
            <a:noFill/>
            <a:ln w="12700" cap="flat" cmpd="sng">
              <a:solidFill>
                <a:schemeClr val="tx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 name="Google Shape;171;p6"/>
            <p:cNvSpPr/>
            <p:nvPr/>
          </p:nvSpPr>
          <p:spPr>
            <a:xfrm>
              <a:off x="639060" y="2598536"/>
              <a:ext cx="4576541" cy="89158"/>
            </a:xfrm>
            <a:custGeom>
              <a:avLst/>
              <a:gdLst/>
              <a:ahLst/>
              <a:cxnLst/>
              <a:rect l="l" t="t" r="r" b="b"/>
              <a:pathLst>
                <a:path w="4531360" h="120000" extrusionOk="0">
                  <a:moveTo>
                    <a:pt x="0" y="0"/>
                  </a:moveTo>
                  <a:lnTo>
                    <a:pt x="4530852" y="0"/>
                  </a:lnTo>
                </a:path>
              </a:pathLst>
            </a:custGeom>
            <a:noFill/>
            <a:ln w="12700" cap="flat" cmpd="sng">
              <a:solidFill>
                <a:schemeClr val="tx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Google Shape;172;p6"/>
            <p:cNvSpPr/>
            <p:nvPr/>
          </p:nvSpPr>
          <p:spPr>
            <a:xfrm>
              <a:off x="639061" y="3484586"/>
              <a:ext cx="4531360" cy="0"/>
            </a:xfrm>
            <a:custGeom>
              <a:avLst/>
              <a:gdLst/>
              <a:ahLst/>
              <a:cxnLst/>
              <a:rect l="l" t="t" r="r" b="b"/>
              <a:pathLst>
                <a:path w="4531360" h="120000" extrusionOk="0">
                  <a:moveTo>
                    <a:pt x="0" y="0"/>
                  </a:moveTo>
                  <a:lnTo>
                    <a:pt x="4530852" y="0"/>
                  </a:lnTo>
                </a:path>
              </a:pathLst>
            </a:custGeom>
            <a:noFill/>
            <a:ln w="12700" cap="flat" cmpd="sng">
              <a:solidFill>
                <a:schemeClr val="tx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 name="Rectangle 4">
            <a:extLst>
              <a:ext uri="{FF2B5EF4-FFF2-40B4-BE49-F238E27FC236}">
                <a16:creationId xmlns:a16="http://schemas.microsoft.com/office/drawing/2014/main" id="{B07F1F45-EF96-B8DB-1328-2241E8B897DA}"/>
              </a:ext>
            </a:extLst>
          </p:cNvPr>
          <p:cNvSpPr>
            <a:spLocks noChangeArrowheads="1"/>
          </p:cNvSpPr>
          <p:nvPr/>
        </p:nvSpPr>
        <p:spPr bwMode="auto">
          <a:xfrm>
            <a:off x="528609" y="2919481"/>
            <a:ext cx="5157181"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4">
                    <a:lumMod val="50000"/>
                  </a:schemeClr>
                </a:solidFill>
                <a:effectLst/>
                <a:latin typeface="Arial" panose="020B0604020202020204" pitchFamily="34" charset="0"/>
              </a:rPr>
              <a:t> </a:t>
            </a:r>
            <a:r>
              <a:rPr kumimoji="0" lang="en-US" altLang="en-US" sz="2000" b="1" i="0" u="none" strike="noStrike" cap="none" normalizeH="0" baseline="0" dirty="0">
                <a:ln>
                  <a:noFill/>
                </a:ln>
                <a:effectLst/>
                <a:latin typeface="Arial" panose="020B0604020202020204" pitchFamily="34" charset="0"/>
              </a:rPr>
              <a:t>SQL:</a:t>
            </a: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Arial" panose="020B0604020202020204" pitchFamily="34" charset="0"/>
              </a:rPr>
              <a:t>  Data querying, manipulation, and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Arial" panose="020B0604020202020204" pitchFamily="34" charset="0"/>
              </a:rPr>
              <a:t> MS PowerPoint:</a:t>
            </a: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Arial" panose="020B0604020202020204" pitchFamily="34" charset="0"/>
              </a:rPr>
              <a:t>  Presentation of insights and strategic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Arial" panose="020B0604020202020204" pitchFamily="34" charset="0"/>
              </a:rPr>
              <a:t>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E7D64AF-76C1-119D-1CF0-A112BBB0B6BD}"/>
              </a:ext>
            </a:extLst>
          </p:cNvPr>
          <p:cNvSpPr>
            <a:spLocks noChangeArrowheads="1"/>
          </p:cNvSpPr>
          <p:nvPr/>
        </p:nvSpPr>
        <p:spPr bwMode="auto">
          <a:xfrm>
            <a:off x="6072371" y="2838645"/>
            <a:ext cx="480131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4">
                    <a:lumMod val="50000"/>
                  </a:schemeClr>
                </a:solidFill>
                <a:effectLst/>
                <a:latin typeface="Arial" panose="020B0604020202020204" pitchFamily="34" charset="0"/>
              </a:rPr>
              <a:t> </a:t>
            </a:r>
            <a:r>
              <a:rPr kumimoji="0" lang="en-US" altLang="en-US" sz="1800" b="1" i="0" u="none" strike="noStrike" cap="none" normalizeH="0" baseline="0" dirty="0">
                <a:ln>
                  <a:noFill/>
                </a:ln>
                <a:effectLst/>
                <a:latin typeface="Arial" panose="020B0604020202020204" pitchFamily="34" charset="0"/>
              </a:rPr>
              <a:t>MS Power BI:</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effectLst/>
                <a:latin typeface="Arial" panose="020B0604020202020204" pitchFamily="34" charset="0"/>
              </a:rPr>
              <a:t>   Data visualization and dynamic dashboard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effectLst/>
                <a:latin typeface="Arial" panose="020B0604020202020204" pitchFamily="34" charset="0"/>
              </a:rPr>
              <a:t>creation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 MS Power Query:</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effectLst/>
                <a:latin typeface="Arial" panose="020B0604020202020204" pitchFamily="34" charset="0"/>
              </a:rPr>
              <a:t>   Data cleaning and preparation.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 DAX (Data Analysis Expressions):</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effectLst/>
                <a:latin typeface="Arial" panose="020B0604020202020204" pitchFamily="34" charset="0"/>
              </a:rPr>
              <a:t>  Calculating measures for advanced</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effectLst/>
                <a:latin typeface="Arial" panose="020B0604020202020204" pitchFamily="34" charset="0"/>
              </a:rPr>
              <a:t>analytics.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8" name="Straight Connector 7">
            <a:extLst>
              <a:ext uri="{FF2B5EF4-FFF2-40B4-BE49-F238E27FC236}">
                <a16:creationId xmlns:a16="http://schemas.microsoft.com/office/drawing/2014/main" id="{AE3D60FD-72DD-2449-C217-6A6828C4F83C}"/>
              </a:ext>
            </a:extLst>
          </p:cNvPr>
          <p:cNvCxnSpPr>
            <a:cxnSpLocks/>
          </p:cNvCxnSpPr>
          <p:nvPr/>
        </p:nvCxnSpPr>
        <p:spPr>
          <a:xfrm>
            <a:off x="643902" y="5187374"/>
            <a:ext cx="45765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3093D6E-680B-F312-EE0C-3B45DF0AF188}"/>
              </a:ext>
            </a:extLst>
          </p:cNvPr>
          <p:cNvCxnSpPr/>
          <p:nvPr/>
        </p:nvCxnSpPr>
        <p:spPr>
          <a:xfrm>
            <a:off x="6144126" y="2817699"/>
            <a:ext cx="46361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AC1307-60D8-7BA5-94FD-8BD7F620F47D}"/>
              </a:ext>
            </a:extLst>
          </p:cNvPr>
          <p:cNvCxnSpPr>
            <a:cxnSpLocks/>
          </p:cNvCxnSpPr>
          <p:nvPr/>
        </p:nvCxnSpPr>
        <p:spPr>
          <a:xfrm>
            <a:off x="6144126" y="3785937"/>
            <a:ext cx="47805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AC7DEA1-E85E-3A62-C675-F2C260F895CE}"/>
              </a:ext>
            </a:extLst>
          </p:cNvPr>
          <p:cNvCxnSpPr>
            <a:cxnSpLocks/>
          </p:cNvCxnSpPr>
          <p:nvPr/>
        </p:nvCxnSpPr>
        <p:spPr>
          <a:xfrm>
            <a:off x="6144126" y="4604084"/>
            <a:ext cx="47805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C458-019E-0F34-9CCE-3E7E32A2B252}"/>
              </a:ext>
            </a:extLst>
          </p:cNvPr>
          <p:cNvSpPr>
            <a:spLocks noGrp="1"/>
          </p:cNvSpPr>
          <p:nvPr>
            <p:ph type="title"/>
          </p:nvPr>
        </p:nvSpPr>
        <p:spPr>
          <a:xfrm>
            <a:off x="147934" y="137933"/>
            <a:ext cx="10686399" cy="1399198"/>
          </a:xfrm>
        </p:spPr>
        <p:txBody>
          <a:bodyPr>
            <a:normAutofit/>
          </a:bodyPr>
          <a:lstStyle/>
          <a:p>
            <a:pPr algn="ctr"/>
            <a:r>
              <a:rPr lang="en-US" sz="4000" b="1" dirty="0">
                <a:solidFill>
                  <a:schemeClr val="bg1"/>
                </a:solidFill>
                <a:latin typeface="Arial Black" panose="020B0A04020102020204" pitchFamily="34" charset="0"/>
              </a:rPr>
              <a:t>Data Cleaning in SQL</a:t>
            </a:r>
            <a:br>
              <a:rPr lang="en-US" b="1" dirty="0"/>
            </a:br>
            <a:endParaRPr lang="en-IN" b="1" dirty="0"/>
          </a:p>
        </p:txBody>
      </p:sp>
      <p:pic>
        <p:nvPicPr>
          <p:cNvPr id="7" name="Picture 6" descr="A yellow and red box with black text&#10;&#10;Description automatically generated">
            <a:extLst>
              <a:ext uri="{FF2B5EF4-FFF2-40B4-BE49-F238E27FC236}">
                <a16:creationId xmlns:a16="http://schemas.microsoft.com/office/drawing/2014/main" id="{7FFB47BE-C6BA-EC66-3718-084287EFA08F}"/>
              </a:ext>
            </a:extLst>
          </p:cNvPr>
          <p:cNvPicPr>
            <a:picLocks noChangeAspect="1"/>
          </p:cNvPicPr>
          <p:nvPr/>
        </p:nvPicPr>
        <p:blipFill>
          <a:blip r:embed="rId2"/>
          <a:stretch>
            <a:fillRect/>
          </a:stretch>
        </p:blipFill>
        <p:spPr>
          <a:xfrm>
            <a:off x="7824866" y="837532"/>
            <a:ext cx="4406577" cy="1394432"/>
          </a:xfrm>
          <a:prstGeom prst="rect">
            <a:avLst/>
          </a:prstGeom>
          <a:ln w="22225">
            <a:solidFill>
              <a:schemeClr val="tx1">
                <a:lumMod val="95000"/>
                <a:lumOff val="5000"/>
              </a:schemeClr>
            </a:solidFill>
          </a:ln>
        </p:spPr>
      </p:pic>
      <p:sp>
        <p:nvSpPr>
          <p:cNvPr id="4" name="Rectangle 1">
            <a:extLst>
              <a:ext uri="{FF2B5EF4-FFF2-40B4-BE49-F238E27FC236}">
                <a16:creationId xmlns:a16="http://schemas.microsoft.com/office/drawing/2014/main" id="{A3C7EA58-BEEC-9563-FE83-7A8FEFC60143}"/>
              </a:ext>
            </a:extLst>
          </p:cNvPr>
          <p:cNvSpPr>
            <a:spLocks noGrp="1" noChangeArrowheads="1"/>
          </p:cNvSpPr>
          <p:nvPr>
            <p:ph idx="1"/>
          </p:nvPr>
        </p:nvSpPr>
        <p:spPr bwMode="auto">
          <a:xfrm>
            <a:off x="147934" y="733723"/>
            <a:ext cx="1039091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rPr>
              <a:t>Objective:</a:t>
            </a:r>
            <a:br>
              <a:rPr kumimoji="0" lang="en-US" altLang="en-US" sz="1400" b="0" i="0" u="none" strike="noStrike" cap="none" normalizeH="0" baseline="0" dirty="0">
                <a:ln>
                  <a:noFill/>
                </a:ln>
                <a:solidFill>
                  <a:schemeClr val="tx1"/>
                </a:solidFill>
                <a:effectLst/>
              </a:rPr>
            </a:br>
            <a:r>
              <a:rPr kumimoji="0" lang="en-US" altLang="en-US" sz="2000" b="1" i="0" u="none" strike="noStrike" cap="none" normalizeH="0" baseline="0" dirty="0">
                <a:ln>
                  <a:noFill/>
                </a:ln>
                <a:solidFill>
                  <a:schemeClr val="bg1"/>
                </a:solidFill>
                <a:effectLst/>
              </a:rPr>
              <a:t>Ensuring Data Integrity and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rPr>
              <a:t>Data Cleaning Process:</a:t>
            </a:r>
            <a:endParaRPr kumimoji="0" lang="en-US" altLang="en-US" sz="1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600" b="1" dirty="0">
                <a:solidFill>
                  <a:schemeClr val="bg1"/>
                </a:solidFill>
              </a:rPr>
              <a:t>1) </a:t>
            </a:r>
            <a:r>
              <a:rPr kumimoji="0" lang="en-US" altLang="en-US" sz="1600" b="1" i="0" u="none" strike="noStrike" cap="none" normalizeH="0" baseline="0" dirty="0">
                <a:ln>
                  <a:noFill/>
                </a:ln>
                <a:solidFill>
                  <a:schemeClr val="bg1"/>
                </a:solidFill>
                <a:effectLst/>
              </a:rPr>
              <a:t>Deleted Duplicates:</a:t>
            </a:r>
            <a:endParaRPr kumimoji="0" lang="en-US" altLang="en-US" sz="1600" b="0" i="0" u="none" strike="noStrike" cap="none" normalizeH="0" baseline="0" dirty="0">
              <a:ln>
                <a:noFill/>
              </a:ln>
              <a:solidFill>
                <a:schemeClr val="bg1"/>
              </a:solidFill>
              <a:effectLst/>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bg1"/>
                </a:solidFill>
                <a:effectLst/>
              </a:rPr>
              <a:t>                Action:</a:t>
            </a:r>
            <a:r>
              <a:rPr kumimoji="0" lang="en-US" altLang="en-US" sz="1600" b="0" i="0" u="none" strike="noStrike" cap="none" normalizeH="0" baseline="0" dirty="0">
                <a:ln>
                  <a:noFill/>
                </a:ln>
                <a:solidFill>
                  <a:schemeClr val="bg1"/>
                </a:solidFill>
                <a:effectLst/>
              </a:rPr>
              <a:t> Removed 1 record with duplicate Order ID, Product ID, and quantities.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bg1"/>
                </a:solidFill>
                <a:effectLst/>
              </a:rPr>
              <a:t>                Reason:</a:t>
            </a:r>
            <a:r>
              <a:rPr kumimoji="0" lang="en-US" altLang="en-US" sz="1600" b="0" i="0" u="none" strike="noStrike" cap="none" normalizeH="0" baseline="0" dirty="0">
                <a:ln>
                  <a:noFill/>
                </a:ln>
                <a:solidFill>
                  <a:schemeClr val="bg1"/>
                </a:solidFill>
                <a:effectLst/>
              </a:rPr>
              <a:t> To eliminate redundancy and ensure unique records.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bg1"/>
                </a:solidFill>
                <a:effectLst/>
              </a:rPr>
              <a:t>2) Identified Records with same Order ID and Product ID but Different Quantities:</a:t>
            </a: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bg1"/>
                </a:solidFill>
                <a:effectLst/>
              </a:rPr>
              <a:t>                Total Records:</a:t>
            </a:r>
            <a:r>
              <a:rPr kumimoji="0" lang="en-US" altLang="en-US" sz="1600" b="0" i="0" u="none" strike="noStrike" cap="none" normalizeH="0" baseline="0" dirty="0">
                <a:ln>
                  <a:noFill/>
                </a:ln>
                <a:solidFill>
                  <a:schemeClr val="bg1"/>
                </a:solidFill>
                <a:effectLst/>
              </a:rPr>
              <a:t> 7 records with duplicates where quantities differ, resulting in 14 records.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76AAADE-A6D0-EC72-2DC0-281A2B0AD5FB}"/>
              </a:ext>
            </a:extLst>
          </p:cNvPr>
          <p:cNvSpPr>
            <a:spLocks noChangeArrowheads="1"/>
          </p:cNvSpPr>
          <p:nvPr/>
        </p:nvSpPr>
        <p:spPr bwMode="auto">
          <a:xfrm>
            <a:off x="147934" y="3254384"/>
            <a:ext cx="11872884"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rPr>
              <a:t>Possible Causes:</a:t>
            </a:r>
            <a:endParaRPr kumimoji="0" lang="en-US" altLang="en-US" sz="1600" b="0" i="0" u="none" strike="noStrike" cap="none" normalizeH="0" baseline="0" dirty="0">
              <a:ln>
                <a:noFill/>
              </a:ln>
              <a:solidFill>
                <a:schemeClr val="bg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600" b="1" dirty="0">
                <a:solidFill>
                  <a:schemeClr val="bg1"/>
                </a:solidFill>
              </a:rPr>
              <a:t>Partial</a:t>
            </a:r>
            <a:r>
              <a:rPr kumimoji="0" lang="en-US" altLang="en-US" sz="1600" b="1" i="0" u="none" strike="noStrike" cap="none" normalizeH="0" baseline="0" dirty="0">
                <a:ln>
                  <a:noFill/>
                </a:ln>
                <a:solidFill>
                  <a:schemeClr val="bg1"/>
                </a:solidFill>
                <a:effectLst/>
              </a:rPr>
              <a:t> Shipments: </a:t>
            </a:r>
            <a:r>
              <a:rPr lang="en-US" sz="1600" dirty="0">
                <a:solidFill>
                  <a:schemeClr val="bg1"/>
                </a:solidFill>
              </a:rPr>
              <a:t>Partial shipments with the same ship date might be the reason. Due to inventory constraints, the order might be fulfilled by different warehouses.</a:t>
            </a:r>
            <a:endParaRPr kumimoji="0" lang="en-US" altLang="en-US" sz="1600" b="0" i="0" u="none" strike="noStrike" cap="none" normalizeH="0" baseline="0" dirty="0">
              <a:ln>
                <a:noFill/>
              </a:ln>
              <a:solidFill>
                <a:schemeClr val="bg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rPr>
              <a:t>Order Changes:</a:t>
            </a:r>
            <a:r>
              <a:rPr kumimoji="0" lang="en-US" altLang="en-US" sz="1600" b="0" i="0" u="none" strike="noStrike" cap="none" normalizeH="0" baseline="0" dirty="0">
                <a:ln>
                  <a:noFill/>
                </a:ln>
                <a:solidFill>
                  <a:schemeClr val="bg1"/>
                </a:solidFill>
                <a:effectLst/>
              </a:rPr>
              <a:t> Changes in order quantities without updating the original record might be another reason.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rPr>
              <a:t>Assumption Made:</a:t>
            </a: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bg1"/>
                </a:solidFill>
                <a:effectLst/>
              </a:rPr>
              <a:t>              Assumed that </a:t>
            </a:r>
            <a:r>
              <a:rPr lang="en-US" altLang="en-US" sz="1600" b="1" dirty="0">
                <a:solidFill>
                  <a:schemeClr val="bg1"/>
                </a:solidFill>
              </a:rPr>
              <a:t>partial</a:t>
            </a:r>
            <a:r>
              <a:rPr kumimoji="0" lang="en-US" altLang="en-US" sz="1600" b="1" i="0" u="none" strike="noStrike" cap="none" normalizeH="0" baseline="0" dirty="0">
                <a:ln>
                  <a:noFill/>
                </a:ln>
                <a:solidFill>
                  <a:schemeClr val="bg1"/>
                </a:solidFill>
                <a:effectLst/>
              </a:rPr>
              <a:t> shipments</a:t>
            </a:r>
            <a:r>
              <a:rPr kumimoji="0" lang="en-US" altLang="en-US" sz="1600" b="0" i="0" u="none" strike="noStrike" cap="none" normalizeH="0" baseline="0" dirty="0">
                <a:ln>
                  <a:noFill/>
                </a:ln>
                <a:solidFill>
                  <a:schemeClr val="bg1"/>
                </a:solidFill>
                <a:effectLst/>
              </a:rPr>
              <a:t> is the more likely cause of different quantities for the same Order ID and Product 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rPr>
              <a:t>Aggregation and New Table Creation:</a:t>
            </a: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1"/>
                </a:solidFill>
                <a:effectLst/>
              </a:rPr>
              <a:t>                   Action:</a:t>
            </a:r>
            <a:r>
              <a:rPr kumimoji="0" lang="en-US" altLang="en-US" sz="1600" b="0" i="0" u="none" strike="noStrike" cap="none" normalizeH="0" baseline="0" dirty="0">
                <a:ln>
                  <a:noFill/>
                </a:ln>
                <a:solidFill>
                  <a:schemeClr val="bg1"/>
                </a:solidFill>
                <a:effectLst/>
              </a:rPr>
              <a:t> Aggregated quantities for records with the same Order ID and Product ID into a new table (sales_orders).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1"/>
                </a:solidFill>
                <a:effectLst/>
              </a:rPr>
              <a:t>                   Result:</a:t>
            </a:r>
            <a:r>
              <a:rPr kumimoji="0" lang="en-US" altLang="en-US" sz="1600" b="0" i="0" u="none" strike="noStrike" cap="none" normalizeH="0" baseline="0" dirty="0">
                <a:ln>
                  <a:noFill/>
                </a:ln>
                <a:solidFill>
                  <a:schemeClr val="bg1"/>
                </a:solidFill>
                <a:effectLst/>
              </a:rPr>
              <a:t> The sales_orders table now has 9986 rows and 21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rPr>
              <a:t>Additional Action:</a:t>
            </a:r>
            <a:r>
              <a:rPr kumimoji="0" lang="en-US" altLang="en-US" sz="1600" b="0" i="0" u="none" strike="noStrike" cap="none" normalizeH="0" baseline="0" dirty="0">
                <a:ln>
                  <a:noFill/>
                </a:ln>
                <a:solidFill>
                  <a:schemeClr val="bg1"/>
                </a:solidFill>
                <a:effectLst/>
              </a:rPr>
              <a:t> Kept the raw data intact for reference.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rPr>
              <a:t>Composite Key Creation:</a:t>
            </a: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1"/>
                </a:solidFill>
                <a:effectLst/>
              </a:rPr>
              <a:t> Action:</a:t>
            </a:r>
            <a:r>
              <a:rPr kumimoji="0" lang="en-US" altLang="en-US" sz="1600" b="0" i="0" u="none" strike="noStrike" cap="none" normalizeH="0" baseline="0" dirty="0">
                <a:ln>
                  <a:noFill/>
                </a:ln>
                <a:solidFill>
                  <a:schemeClr val="bg1"/>
                </a:solidFill>
                <a:effectLst/>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bg1"/>
                </a:solidFill>
                <a:effectLst/>
              </a:rPr>
              <a:t>1) Created a composite key using Product ID and Order ID to ensure future data integrity and prevent multiple records with differing  quantities for the same Order ID and Product ID.</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bg1"/>
                </a:solidFill>
                <a:effectLst/>
              </a:rPr>
              <a:t>2) Removed Row ID as it is redundant due to the composite key ensuring uniqueness.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751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1367584" y="139936"/>
            <a:ext cx="8430260" cy="628377"/>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sz="4000" b="1" dirty="0">
                <a:solidFill>
                  <a:schemeClr val="bg1"/>
                </a:solidFill>
                <a:latin typeface="Arial Black" panose="020B0A04020102020204" pitchFamily="34" charset="0"/>
              </a:rPr>
              <a:t>Data Manipulation in Power BI</a:t>
            </a:r>
            <a:endParaRPr sz="4000" dirty="0">
              <a:solidFill>
                <a:schemeClr val="bg1"/>
              </a:solidFill>
              <a:latin typeface="Arial Black" panose="020B0A04020102020204" pitchFamily="34" charset="0"/>
            </a:endParaRPr>
          </a:p>
        </p:txBody>
      </p:sp>
      <p:sp>
        <p:nvSpPr>
          <p:cNvPr id="184" name="Google Shape;184;p7"/>
          <p:cNvSpPr txBox="1"/>
          <p:nvPr/>
        </p:nvSpPr>
        <p:spPr>
          <a:xfrm>
            <a:off x="134911" y="839068"/>
            <a:ext cx="12514289" cy="6476132"/>
          </a:xfrm>
          <a:prstGeom prst="rect">
            <a:avLst/>
          </a:prstGeom>
          <a:noFill/>
          <a:ln>
            <a:noFill/>
          </a:ln>
        </p:spPr>
        <p:txBody>
          <a:bodyPr spcFirstLastPara="1" wrap="square" lIns="0" tIns="12700" rIns="0" bIns="0" anchor="t" anchorCtr="0">
            <a:spAutoFit/>
          </a:bodyPr>
          <a:lstStyle/>
          <a:p>
            <a:r>
              <a:rPr lang="en-US" dirty="0">
                <a:solidFill>
                  <a:srgbClr val="FFFF00"/>
                </a:solidFill>
                <a:latin typeface="Amasis MT Pro Black" panose="02040A04050005020304" pitchFamily="18" charset="0"/>
              </a:rPr>
              <a:t>In Power BI, I performed several data manipulations and created key measures to derive actionable insights:</a:t>
            </a:r>
          </a:p>
          <a:p>
            <a:pPr>
              <a:lnSpc>
                <a:spcPct val="200000"/>
              </a:lnSpc>
              <a:buFont typeface="+mj-lt"/>
              <a:buAutoNum type="arabicPeriod"/>
            </a:pPr>
            <a:r>
              <a:rPr lang="en-US" sz="1600" b="1" dirty="0">
                <a:solidFill>
                  <a:schemeClr val="bg1">
                    <a:lumMod val="95000"/>
                  </a:schemeClr>
                </a:solidFill>
              </a:rPr>
              <a:t>Cumulative Sales by Month</a:t>
            </a:r>
            <a:r>
              <a:rPr lang="en-US" sz="1600" dirty="0">
                <a:solidFill>
                  <a:schemeClr val="bg1">
                    <a:lumMod val="95000"/>
                  </a:schemeClr>
                </a:solidFill>
              </a:rPr>
              <a:t>: Utilized Quick Measure functionality in Power BI to calculate cumulative sales over time. This helps us see whether we are meeting our long-term goals, allowing us to make business decisions.</a:t>
            </a:r>
          </a:p>
          <a:p>
            <a:pPr>
              <a:lnSpc>
                <a:spcPct val="200000"/>
              </a:lnSpc>
              <a:buFont typeface="+mj-lt"/>
              <a:buAutoNum type="arabicPeriod"/>
            </a:pPr>
            <a:r>
              <a:rPr lang="en-US" sz="1600" b="1" dirty="0">
                <a:solidFill>
                  <a:schemeClr val="bg1">
                    <a:lumMod val="95000"/>
                  </a:schemeClr>
                </a:solidFill>
              </a:rPr>
              <a:t>New Orders and Repeat Orders</a:t>
            </a:r>
            <a:r>
              <a:rPr lang="en-US" sz="1600" dirty="0">
                <a:solidFill>
                  <a:schemeClr val="bg1">
                    <a:lumMod val="95000"/>
                  </a:schemeClr>
                </a:solidFill>
              </a:rPr>
              <a:t>: Developed measures to distinguish between new and repeat orders This analysis aims to understand customer behavior across different categories and regions, enabling us to manage inventory effectively and set appropriate marketing budgets.</a:t>
            </a:r>
          </a:p>
          <a:p>
            <a:pPr>
              <a:lnSpc>
                <a:spcPct val="200000"/>
              </a:lnSpc>
              <a:buFont typeface="+mj-lt"/>
              <a:buAutoNum type="arabicPeriod"/>
            </a:pPr>
            <a:r>
              <a:rPr lang="en-US" sz="1600" b="1" dirty="0">
                <a:solidFill>
                  <a:schemeClr val="bg1">
                    <a:lumMod val="95000"/>
                  </a:schemeClr>
                </a:solidFill>
              </a:rPr>
              <a:t>Profit Margin Percentage</a:t>
            </a:r>
            <a:r>
              <a:rPr lang="en-US" sz="1600" dirty="0">
                <a:solidFill>
                  <a:schemeClr val="bg1">
                    <a:lumMod val="95000"/>
                  </a:schemeClr>
                </a:solidFill>
              </a:rPr>
              <a:t>: Created a measure to compute the profit margin percentage for each product sub-category, aiding in profitability analysis and decision-making.</a:t>
            </a:r>
          </a:p>
          <a:p>
            <a:pPr>
              <a:lnSpc>
                <a:spcPct val="200000"/>
              </a:lnSpc>
              <a:buFont typeface="+mj-lt"/>
              <a:buAutoNum type="arabicPeriod"/>
            </a:pPr>
            <a:r>
              <a:rPr lang="en-US" sz="1600" b="1" dirty="0">
                <a:solidFill>
                  <a:schemeClr val="bg1">
                    <a:lumMod val="95000"/>
                  </a:schemeClr>
                </a:solidFill>
              </a:rPr>
              <a:t>Profit Margin Condition</a:t>
            </a:r>
            <a:r>
              <a:rPr lang="en-US" sz="1600" dirty="0">
                <a:solidFill>
                  <a:schemeClr val="bg1">
                    <a:lumMod val="95000"/>
                  </a:schemeClr>
                </a:solidFill>
              </a:rPr>
              <a:t>: Implemented a conditional formatting measure to highlight instances where the profit margin falls below 10%, facilitating quick identification of potentially problematic areas.</a:t>
            </a:r>
            <a:endParaRPr lang="en-US" sz="1600" b="1" dirty="0">
              <a:solidFill>
                <a:schemeClr val="bg1">
                  <a:lumMod val="95000"/>
                </a:schemeClr>
              </a:solidFill>
            </a:endParaRPr>
          </a:p>
          <a:p>
            <a:pPr>
              <a:lnSpc>
                <a:spcPct val="200000"/>
              </a:lnSpc>
              <a:buFont typeface="+mj-lt"/>
              <a:buAutoNum type="arabicPeriod"/>
            </a:pPr>
            <a:r>
              <a:rPr lang="en-US" sz="1600" b="1" dirty="0">
                <a:solidFill>
                  <a:schemeClr val="bg1">
                    <a:lumMod val="95000"/>
                  </a:schemeClr>
                </a:solidFill>
              </a:rPr>
              <a:t>Retention Rate of Repeat Customers</a:t>
            </a:r>
            <a:r>
              <a:rPr lang="en-US" sz="1600" dirty="0">
                <a:solidFill>
                  <a:schemeClr val="bg1">
                    <a:lumMod val="95000"/>
                  </a:schemeClr>
                </a:solidFill>
              </a:rPr>
              <a:t>: Developed a measure to calculate the retention rate of repeat customers, indicating the effectiveness of customer retention strategies over time.</a:t>
            </a:r>
          </a:p>
          <a:p>
            <a:pPr>
              <a:lnSpc>
                <a:spcPct val="200000"/>
              </a:lnSpc>
            </a:pPr>
            <a:r>
              <a:rPr lang="en-US" sz="1600" dirty="0">
                <a:solidFill>
                  <a:schemeClr val="bg1">
                    <a:lumMod val="95000"/>
                  </a:schemeClr>
                </a:solidFill>
              </a:rPr>
              <a:t>These measures collectively enhance the analytical capabilities of our dashboard, providing stakeholders with actionable insights to drive business decisions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9"/>
          <p:cNvSpPr/>
          <p:nvPr/>
        </p:nvSpPr>
        <p:spPr>
          <a:xfrm>
            <a:off x="0" y="0"/>
            <a:ext cx="5217160" cy="3987800"/>
          </a:xfrm>
          <a:custGeom>
            <a:avLst/>
            <a:gdLst/>
            <a:ahLst/>
            <a:cxnLst/>
            <a:rect l="l" t="t" r="r" b="b"/>
            <a:pathLst>
              <a:path w="5217160" h="3987800" extrusionOk="0">
                <a:moveTo>
                  <a:pt x="1220704" y="3975100"/>
                </a:moveTo>
                <a:lnTo>
                  <a:pt x="520928" y="3975100"/>
                </a:lnTo>
                <a:lnTo>
                  <a:pt x="573671" y="3987800"/>
                </a:lnTo>
                <a:lnTo>
                  <a:pt x="1171222" y="3987800"/>
                </a:lnTo>
                <a:lnTo>
                  <a:pt x="1220704" y="3975100"/>
                </a:lnTo>
                <a:close/>
              </a:path>
              <a:path w="5217160" h="3987800" extrusionOk="0">
                <a:moveTo>
                  <a:pt x="1319540" y="3962400"/>
                </a:moveTo>
                <a:lnTo>
                  <a:pt x="416160" y="3962400"/>
                </a:lnTo>
                <a:lnTo>
                  <a:pt x="468421" y="3975100"/>
                </a:lnTo>
                <a:lnTo>
                  <a:pt x="1270143" y="3975100"/>
                </a:lnTo>
                <a:lnTo>
                  <a:pt x="1319540" y="3962400"/>
                </a:lnTo>
                <a:close/>
              </a:path>
              <a:path w="5217160" h="3987800" extrusionOk="0">
                <a:moveTo>
                  <a:pt x="1516726" y="3937000"/>
                </a:moveTo>
                <a:lnTo>
                  <a:pt x="260971" y="3937000"/>
                </a:lnTo>
                <a:lnTo>
                  <a:pt x="364158" y="3962400"/>
                </a:lnTo>
                <a:lnTo>
                  <a:pt x="1418211" y="3962400"/>
                </a:lnTo>
                <a:lnTo>
                  <a:pt x="1516726" y="3937000"/>
                </a:lnTo>
                <a:close/>
              </a:path>
              <a:path w="5217160" h="3987800" extrusionOk="0">
                <a:moveTo>
                  <a:pt x="0" y="3797300"/>
                </a:moveTo>
                <a:lnTo>
                  <a:pt x="0" y="3873500"/>
                </a:lnTo>
                <a:lnTo>
                  <a:pt x="108402" y="3911600"/>
                </a:lnTo>
                <a:lnTo>
                  <a:pt x="209809" y="3937000"/>
                </a:lnTo>
                <a:lnTo>
                  <a:pt x="1565928" y="3937000"/>
                </a:lnTo>
                <a:lnTo>
                  <a:pt x="1615093" y="3924300"/>
                </a:lnTo>
                <a:lnTo>
                  <a:pt x="664301" y="3924300"/>
                </a:lnTo>
                <a:lnTo>
                  <a:pt x="612970" y="3911600"/>
                </a:lnTo>
                <a:lnTo>
                  <a:pt x="512712" y="3911600"/>
                </a:lnTo>
                <a:lnTo>
                  <a:pt x="464038" y="3898900"/>
                </a:lnTo>
                <a:lnTo>
                  <a:pt x="415582" y="3898900"/>
                </a:lnTo>
                <a:lnTo>
                  <a:pt x="367355" y="3886200"/>
                </a:lnTo>
                <a:lnTo>
                  <a:pt x="319365" y="3886200"/>
                </a:lnTo>
                <a:lnTo>
                  <a:pt x="36972" y="3810000"/>
                </a:lnTo>
                <a:lnTo>
                  <a:pt x="0" y="3797300"/>
                </a:lnTo>
                <a:close/>
              </a:path>
              <a:path w="5217160" h="3987800" extrusionOk="0">
                <a:moveTo>
                  <a:pt x="1811420" y="3886200"/>
                </a:moveTo>
                <a:lnTo>
                  <a:pt x="1378788" y="3886200"/>
                </a:lnTo>
                <a:lnTo>
                  <a:pt x="1327983" y="3898900"/>
                </a:lnTo>
                <a:lnTo>
                  <a:pt x="1277146" y="3898900"/>
                </a:lnTo>
                <a:lnTo>
                  <a:pt x="1226277" y="3911600"/>
                </a:lnTo>
                <a:lnTo>
                  <a:pt x="1124437" y="3911600"/>
                </a:lnTo>
                <a:lnTo>
                  <a:pt x="1073464" y="3924300"/>
                </a:lnTo>
                <a:lnTo>
                  <a:pt x="1664225" y="3924300"/>
                </a:lnTo>
                <a:lnTo>
                  <a:pt x="1811420" y="3886200"/>
                </a:lnTo>
                <a:close/>
              </a:path>
              <a:path w="5217160" h="3987800" extrusionOk="0">
                <a:moveTo>
                  <a:pt x="5030597" y="0"/>
                </a:moveTo>
                <a:lnTo>
                  <a:pt x="0" y="0"/>
                </a:lnTo>
                <a:lnTo>
                  <a:pt x="0" y="3644900"/>
                </a:lnTo>
                <a:lnTo>
                  <a:pt x="62870" y="3670300"/>
                </a:lnTo>
                <a:lnTo>
                  <a:pt x="545940" y="3797300"/>
                </a:lnTo>
                <a:lnTo>
                  <a:pt x="1892700" y="3797300"/>
                </a:lnTo>
                <a:lnTo>
                  <a:pt x="1863788" y="3810000"/>
                </a:lnTo>
                <a:lnTo>
                  <a:pt x="1834876" y="3810000"/>
                </a:lnTo>
                <a:lnTo>
                  <a:pt x="1805939" y="3822700"/>
                </a:lnTo>
                <a:lnTo>
                  <a:pt x="1775194" y="3822700"/>
                </a:lnTo>
                <a:lnTo>
                  <a:pt x="1744472" y="3835400"/>
                </a:lnTo>
                <a:lnTo>
                  <a:pt x="1713749" y="3835400"/>
                </a:lnTo>
                <a:lnTo>
                  <a:pt x="1683004" y="3848100"/>
                </a:lnTo>
                <a:lnTo>
                  <a:pt x="1632370" y="3848100"/>
                </a:lnTo>
                <a:lnTo>
                  <a:pt x="1531022" y="3873500"/>
                </a:lnTo>
                <a:lnTo>
                  <a:pt x="1480307" y="3873500"/>
                </a:lnTo>
                <a:lnTo>
                  <a:pt x="1429562" y="3886200"/>
                </a:lnTo>
                <a:lnTo>
                  <a:pt x="1860423" y="3886200"/>
                </a:lnTo>
                <a:lnTo>
                  <a:pt x="2536866" y="3708400"/>
                </a:lnTo>
                <a:lnTo>
                  <a:pt x="2584441" y="3683000"/>
                </a:lnTo>
                <a:lnTo>
                  <a:pt x="2726628" y="3644900"/>
                </a:lnTo>
                <a:lnTo>
                  <a:pt x="2773850" y="3619500"/>
                </a:lnTo>
                <a:lnTo>
                  <a:pt x="2868041" y="3594100"/>
                </a:lnTo>
                <a:lnTo>
                  <a:pt x="2915014" y="3568700"/>
                </a:lnTo>
                <a:lnTo>
                  <a:pt x="3008721" y="3543300"/>
                </a:lnTo>
                <a:lnTo>
                  <a:pt x="3055459" y="3517900"/>
                </a:lnTo>
                <a:lnTo>
                  <a:pt x="3102122" y="3505200"/>
                </a:lnTo>
                <a:lnTo>
                  <a:pt x="3148711" y="3479800"/>
                </a:lnTo>
                <a:lnTo>
                  <a:pt x="3195196" y="3467100"/>
                </a:lnTo>
                <a:lnTo>
                  <a:pt x="3241366" y="3441700"/>
                </a:lnTo>
                <a:lnTo>
                  <a:pt x="3286990" y="3429000"/>
                </a:lnTo>
                <a:lnTo>
                  <a:pt x="3331836" y="3403600"/>
                </a:lnTo>
                <a:lnTo>
                  <a:pt x="3375673" y="3390900"/>
                </a:lnTo>
                <a:lnTo>
                  <a:pt x="3418270" y="3365500"/>
                </a:lnTo>
                <a:lnTo>
                  <a:pt x="3459397" y="3340100"/>
                </a:lnTo>
                <a:lnTo>
                  <a:pt x="3498822" y="3327400"/>
                </a:lnTo>
                <a:lnTo>
                  <a:pt x="3536315" y="3302000"/>
                </a:lnTo>
                <a:lnTo>
                  <a:pt x="3583266" y="3263900"/>
                </a:lnTo>
                <a:lnTo>
                  <a:pt x="3628198" y="3238500"/>
                </a:lnTo>
                <a:lnTo>
                  <a:pt x="3671408" y="3213100"/>
                </a:lnTo>
                <a:lnTo>
                  <a:pt x="3713195" y="3175000"/>
                </a:lnTo>
                <a:lnTo>
                  <a:pt x="3753855" y="3149600"/>
                </a:lnTo>
                <a:lnTo>
                  <a:pt x="3793686" y="3124200"/>
                </a:lnTo>
                <a:lnTo>
                  <a:pt x="3832987" y="3086100"/>
                </a:lnTo>
                <a:lnTo>
                  <a:pt x="3910420" y="3035300"/>
                </a:lnTo>
                <a:lnTo>
                  <a:pt x="3948546" y="2997200"/>
                </a:lnTo>
                <a:lnTo>
                  <a:pt x="3986237" y="2971800"/>
                </a:lnTo>
                <a:lnTo>
                  <a:pt x="4023461" y="2933700"/>
                </a:lnTo>
                <a:lnTo>
                  <a:pt x="3907154" y="2933700"/>
                </a:lnTo>
                <a:lnTo>
                  <a:pt x="3944863" y="2908300"/>
                </a:lnTo>
                <a:lnTo>
                  <a:pt x="3982093" y="2870200"/>
                </a:lnTo>
                <a:lnTo>
                  <a:pt x="4018837" y="2832100"/>
                </a:lnTo>
                <a:lnTo>
                  <a:pt x="4055088" y="2794000"/>
                </a:lnTo>
                <a:lnTo>
                  <a:pt x="4090838" y="2755900"/>
                </a:lnTo>
                <a:lnTo>
                  <a:pt x="4126079" y="2730500"/>
                </a:lnTo>
                <a:lnTo>
                  <a:pt x="4160803" y="2692400"/>
                </a:lnTo>
                <a:lnTo>
                  <a:pt x="4195003" y="2654300"/>
                </a:lnTo>
                <a:lnTo>
                  <a:pt x="4228671" y="2616200"/>
                </a:lnTo>
                <a:lnTo>
                  <a:pt x="4261800" y="2578100"/>
                </a:lnTo>
                <a:lnTo>
                  <a:pt x="4294381" y="2540000"/>
                </a:lnTo>
                <a:lnTo>
                  <a:pt x="4326406" y="2501900"/>
                </a:lnTo>
                <a:lnTo>
                  <a:pt x="4357869" y="2463800"/>
                </a:lnTo>
                <a:lnTo>
                  <a:pt x="4388762" y="2425700"/>
                </a:lnTo>
                <a:lnTo>
                  <a:pt x="4419076" y="2387600"/>
                </a:lnTo>
                <a:lnTo>
                  <a:pt x="4448804" y="2336800"/>
                </a:lnTo>
                <a:lnTo>
                  <a:pt x="4477939" y="2298700"/>
                </a:lnTo>
                <a:lnTo>
                  <a:pt x="4506472" y="2260600"/>
                </a:lnTo>
                <a:lnTo>
                  <a:pt x="4534396" y="2222500"/>
                </a:lnTo>
                <a:lnTo>
                  <a:pt x="4561704" y="2171700"/>
                </a:lnTo>
                <a:lnTo>
                  <a:pt x="4588387" y="2133600"/>
                </a:lnTo>
                <a:lnTo>
                  <a:pt x="4614438" y="2095500"/>
                </a:lnTo>
                <a:lnTo>
                  <a:pt x="4639849" y="2044700"/>
                </a:lnTo>
                <a:lnTo>
                  <a:pt x="4664612" y="2006600"/>
                </a:lnTo>
                <a:lnTo>
                  <a:pt x="4688721" y="1955800"/>
                </a:lnTo>
                <a:lnTo>
                  <a:pt x="4712166" y="1917700"/>
                </a:lnTo>
                <a:lnTo>
                  <a:pt x="4734941" y="1866900"/>
                </a:lnTo>
                <a:lnTo>
                  <a:pt x="4756913" y="1816100"/>
                </a:lnTo>
                <a:lnTo>
                  <a:pt x="4778055" y="1778000"/>
                </a:lnTo>
                <a:lnTo>
                  <a:pt x="4798372" y="1727200"/>
                </a:lnTo>
                <a:lnTo>
                  <a:pt x="4817868" y="1676400"/>
                </a:lnTo>
                <a:lnTo>
                  <a:pt x="4836551" y="1638300"/>
                </a:lnTo>
                <a:lnTo>
                  <a:pt x="4854425" y="1587500"/>
                </a:lnTo>
                <a:lnTo>
                  <a:pt x="4871496" y="1536700"/>
                </a:lnTo>
                <a:lnTo>
                  <a:pt x="4887770" y="1498600"/>
                </a:lnTo>
                <a:lnTo>
                  <a:pt x="4903252" y="1447800"/>
                </a:lnTo>
                <a:lnTo>
                  <a:pt x="4917948" y="1397000"/>
                </a:lnTo>
                <a:lnTo>
                  <a:pt x="4931863" y="1346200"/>
                </a:lnTo>
                <a:lnTo>
                  <a:pt x="4945003" y="1308100"/>
                </a:lnTo>
                <a:lnTo>
                  <a:pt x="4957373" y="1257300"/>
                </a:lnTo>
                <a:lnTo>
                  <a:pt x="4968980" y="1206500"/>
                </a:lnTo>
                <a:lnTo>
                  <a:pt x="4979828" y="1155700"/>
                </a:lnTo>
                <a:lnTo>
                  <a:pt x="4989924" y="1117600"/>
                </a:lnTo>
                <a:lnTo>
                  <a:pt x="4999273" y="1066800"/>
                </a:lnTo>
                <a:lnTo>
                  <a:pt x="5007880" y="1016000"/>
                </a:lnTo>
                <a:lnTo>
                  <a:pt x="5015751" y="965200"/>
                </a:lnTo>
                <a:lnTo>
                  <a:pt x="5022892" y="914400"/>
                </a:lnTo>
                <a:lnTo>
                  <a:pt x="5029308" y="863600"/>
                </a:lnTo>
                <a:lnTo>
                  <a:pt x="5035005" y="812800"/>
                </a:lnTo>
                <a:lnTo>
                  <a:pt x="5039988" y="762000"/>
                </a:lnTo>
                <a:lnTo>
                  <a:pt x="5044264" y="711200"/>
                </a:lnTo>
                <a:lnTo>
                  <a:pt x="5047837" y="673100"/>
                </a:lnTo>
                <a:lnTo>
                  <a:pt x="5050713" y="622300"/>
                </a:lnTo>
                <a:lnTo>
                  <a:pt x="5052898" y="571500"/>
                </a:lnTo>
                <a:lnTo>
                  <a:pt x="5054397" y="520700"/>
                </a:lnTo>
                <a:lnTo>
                  <a:pt x="5055217" y="469900"/>
                </a:lnTo>
                <a:lnTo>
                  <a:pt x="5055362" y="419100"/>
                </a:lnTo>
                <a:lnTo>
                  <a:pt x="5054846" y="368300"/>
                </a:lnTo>
                <a:lnTo>
                  <a:pt x="5053618" y="304800"/>
                </a:lnTo>
                <a:lnTo>
                  <a:pt x="5051695" y="254000"/>
                </a:lnTo>
                <a:lnTo>
                  <a:pt x="5049095" y="203200"/>
                </a:lnTo>
                <a:lnTo>
                  <a:pt x="5045837" y="152400"/>
                </a:lnTo>
                <a:lnTo>
                  <a:pt x="5030597" y="0"/>
                </a:lnTo>
                <a:close/>
              </a:path>
              <a:path w="5217160" h="3987800" extrusionOk="0">
                <a:moveTo>
                  <a:pt x="1400543" y="3835400"/>
                </a:moveTo>
                <a:lnTo>
                  <a:pt x="991949" y="3835400"/>
                </a:lnTo>
                <a:lnTo>
                  <a:pt x="1042075" y="3848100"/>
                </a:lnTo>
                <a:lnTo>
                  <a:pt x="1348247" y="3848100"/>
                </a:lnTo>
                <a:lnTo>
                  <a:pt x="1400543" y="3835400"/>
                </a:lnTo>
                <a:close/>
              </a:path>
              <a:path w="5217160" h="3987800" extrusionOk="0">
                <a:moveTo>
                  <a:pt x="1609460" y="3822700"/>
                </a:moveTo>
                <a:lnTo>
                  <a:pt x="792539" y="3822700"/>
                </a:lnTo>
                <a:lnTo>
                  <a:pt x="842222" y="3835400"/>
                </a:lnTo>
                <a:lnTo>
                  <a:pt x="1557278" y="3835400"/>
                </a:lnTo>
                <a:lnTo>
                  <a:pt x="1609460" y="3822700"/>
                </a:lnTo>
                <a:close/>
              </a:path>
              <a:path w="5217160" h="3987800" extrusionOk="0">
                <a:moveTo>
                  <a:pt x="1765765" y="3810000"/>
                </a:moveTo>
                <a:lnTo>
                  <a:pt x="693529" y="3810000"/>
                </a:lnTo>
                <a:lnTo>
                  <a:pt x="742974" y="3822700"/>
                </a:lnTo>
                <a:lnTo>
                  <a:pt x="1713706" y="3822700"/>
                </a:lnTo>
                <a:lnTo>
                  <a:pt x="1765765" y="3810000"/>
                </a:lnTo>
                <a:close/>
              </a:path>
              <a:path w="5217160" h="3987800" extrusionOk="0">
                <a:moveTo>
                  <a:pt x="1869733" y="3797300"/>
                </a:moveTo>
                <a:lnTo>
                  <a:pt x="595009" y="3797300"/>
                </a:lnTo>
                <a:lnTo>
                  <a:pt x="644206" y="3810000"/>
                </a:lnTo>
                <a:lnTo>
                  <a:pt x="1817775" y="3810000"/>
                </a:lnTo>
                <a:lnTo>
                  <a:pt x="1869733" y="3797300"/>
                </a:lnTo>
                <a:close/>
              </a:path>
              <a:path w="5217160" h="3987800" extrusionOk="0">
                <a:moveTo>
                  <a:pt x="5184394" y="0"/>
                </a:moveTo>
                <a:lnTo>
                  <a:pt x="5115814" y="0"/>
                </a:lnTo>
                <a:lnTo>
                  <a:pt x="5121529" y="25400"/>
                </a:lnTo>
                <a:lnTo>
                  <a:pt x="5127607" y="76200"/>
                </a:lnTo>
                <a:lnTo>
                  <a:pt x="5132729" y="127000"/>
                </a:lnTo>
                <a:lnTo>
                  <a:pt x="5136881" y="177800"/>
                </a:lnTo>
                <a:lnTo>
                  <a:pt x="5140052" y="228600"/>
                </a:lnTo>
                <a:lnTo>
                  <a:pt x="5142230" y="279400"/>
                </a:lnTo>
                <a:lnTo>
                  <a:pt x="5143774" y="330200"/>
                </a:lnTo>
                <a:lnTo>
                  <a:pt x="5144324" y="368300"/>
                </a:lnTo>
                <a:lnTo>
                  <a:pt x="5144435" y="431800"/>
                </a:lnTo>
                <a:lnTo>
                  <a:pt x="5143560" y="482600"/>
                </a:lnTo>
                <a:lnTo>
                  <a:pt x="5141886" y="533400"/>
                </a:lnTo>
                <a:lnTo>
                  <a:pt x="5139418" y="584200"/>
                </a:lnTo>
                <a:lnTo>
                  <a:pt x="5136160" y="635000"/>
                </a:lnTo>
                <a:lnTo>
                  <a:pt x="5132116" y="673100"/>
                </a:lnTo>
                <a:lnTo>
                  <a:pt x="5127290" y="723900"/>
                </a:lnTo>
                <a:lnTo>
                  <a:pt x="5121687" y="774700"/>
                </a:lnTo>
                <a:lnTo>
                  <a:pt x="5115311" y="825500"/>
                </a:lnTo>
                <a:lnTo>
                  <a:pt x="5108165" y="876300"/>
                </a:lnTo>
                <a:lnTo>
                  <a:pt x="5100254" y="927100"/>
                </a:lnTo>
                <a:lnTo>
                  <a:pt x="5091583" y="965200"/>
                </a:lnTo>
                <a:lnTo>
                  <a:pt x="5082154" y="1016000"/>
                </a:lnTo>
                <a:lnTo>
                  <a:pt x="5071974" y="1066800"/>
                </a:lnTo>
                <a:lnTo>
                  <a:pt x="5061045" y="1117600"/>
                </a:lnTo>
                <a:lnTo>
                  <a:pt x="5049371" y="1155700"/>
                </a:lnTo>
                <a:lnTo>
                  <a:pt x="5036958" y="1206500"/>
                </a:lnTo>
                <a:lnTo>
                  <a:pt x="5023809" y="1257300"/>
                </a:lnTo>
                <a:lnTo>
                  <a:pt x="5009928" y="1295400"/>
                </a:lnTo>
                <a:lnTo>
                  <a:pt x="4995320" y="1346200"/>
                </a:lnTo>
                <a:lnTo>
                  <a:pt x="4979988" y="1397000"/>
                </a:lnTo>
                <a:lnTo>
                  <a:pt x="4963938" y="1435100"/>
                </a:lnTo>
                <a:lnTo>
                  <a:pt x="4947172" y="1485900"/>
                </a:lnTo>
                <a:lnTo>
                  <a:pt x="4929695" y="1524000"/>
                </a:lnTo>
                <a:lnTo>
                  <a:pt x="4911512" y="1574800"/>
                </a:lnTo>
                <a:lnTo>
                  <a:pt x="4892626" y="1625600"/>
                </a:lnTo>
                <a:lnTo>
                  <a:pt x="4873042" y="1663700"/>
                </a:lnTo>
                <a:lnTo>
                  <a:pt x="4852764" y="1714500"/>
                </a:lnTo>
                <a:lnTo>
                  <a:pt x="4831796" y="1752600"/>
                </a:lnTo>
                <a:lnTo>
                  <a:pt x="4810141" y="1803400"/>
                </a:lnTo>
                <a:lnTo>
                  <a:pt x="4787806" y="1841500"/>
                </a:lnTo>
                <a:lnTo>
                  <a:pt x="4764793" y="1892300"/>
                </a:lnTo>
                <a:lnTo>
                  <a:pt x="4741106" y="1930400"/>
                </a:lnTo>
                <a:lnTo>
                  <a:pt x="4716750" y="1968500"/>
                </a:lnTo>
                <a:lnTo>
                  <a:pt x="4691730" y="2019300"/>
                </a:lnTo>
                <a:lnTo>
                  <a:pt x="4666048" y="2057400"/>
                </a:lnTo>
                <a:lnTo>
                  <a:pt x="4639710" y="2108200"/>
                </a:lnTo>
                <a:lnTo>
                  <a:pt x="4612719" y="2146300"/>
                </a:lnTo>
                <a:lnTo>
                  <a:pt x="4585081" y="2184400"/>
                </a:lnTo>
                <a:lnTo>
                  <a:pt x="4556867" y="2235200"/>
                </a:lnTo>
                <a:lnTo>
                  <a:pt x="4528019" y="2273300"/>
                </a:lnTo>
                <a:lnTo>
                  <a:pt x="4498541" y="2311400"/>
                </a:lnTo>
                <a:lnTo>
                  <a:pt x="4468439" y="2349500"/>
                </a:lnTo>
                <a:lnTo>
                  <a:pt x="4437721" y="2400300"/>
                </a:lnTo>
                <a:lnTo>
                  <a:pt x="4406391" y="2438400"/>
                </a:lnTo>
                <a:lnTo>
                  <a:pt x="4374456" y="2476500"/>
                </a:lnTo>
                <a:lnTo>
                  <a:pt x="4341922" y="2514600"/>
                </a:lnTo>
                <a:lnTo>
                  <a:pt x="4308796" y="2552700"/>
                </a:lnTo>
                <a:lnTo>
                  <a:pt x="4275083" y="2590800"/>
                </a:lnTo>
                <a:lnTo>
                  <a:pt x="4240789" y="2628900"/>
                </a:lnTo>
                <a:lnTo>
                  <a:pt x="4205920" y="2667000"/>
                </a:lnTo>
                <a:lnTo>
                  <a:pt x="4170484" y="2705100"/>
                </a:lnTo>
                <a:lnTo>
                  <a:pt x="4134485" y="2743200"/>
                </a:lnTo>
                <a:lnTo>
                  <a:pt x="4097930" y="2768600"/>
                </a:lnTo>
                <a:lnTo>
                  <a:pt x="4060825" y="2806700"/>
                </a:lnTo>
                <a:lnTo>
                  <a:pt x="4023176" y="2844800"/>
                </a:lnTo>
                <a:lnTo>
                  <a:pt x="3984989" y="2870200"/>
                </a:lnTo>
                <a:lnTo>
                  <a:pt x="3946271" y="2908300"/>
                </a:lnTo>
                <a:lnTo>
                  <a:pt x="3937783" y="2921000"/>
                </a:lnTo>
                <a:lnTo>
                  <a:pt x="3928379" y="2921000"/>
                </a:lnTo>
                <a:lnTo>
                  <a:pt x="3918142" y="2933700"/>
                </a:lnTo>
                <a:lnTo>
                  <a:pt x="4023461" y="2933700"/>
                </a:lnTo>
                <a:lnTo>
                  <a:pt x="4060187" y="2908300"/>
                </a:lnTo>
                <a:lnTo>
                  <a:pt x="4096385" y="2870200"/>
                </a:lnTo>
                <a:lnTo>
                  <a:pt x="4133403" y="2832100"/>
                </a:lnTo>
                <a:lnTo>
                  <a:pt x="4169867" y="2794000"/>
                </a:lnTo>
                <a:lnTo>
                  <a:pt x="4205771" y="2768600"/>
                </a:lnTo>
                <a:lnTo>
                  <a:pt x="4241115" y="2730500"/>
                </a:lnTo>
                <a:lnTo>
                  <a:pt x="4275894" y="2692400"/>
                </a:lnTo>
                <a:lnTo>
                  <a:pt x="4310106" y="2654300"/>
                </a:lnTo>
                <a:lnTo>
                  <a:pt x="4343747" y="2616200"/>
                </a:lnTo>
                <a:lnTo>
                  <a:pt x="4376816" y="2578100"/>
                </a:lnTo>
                <a:lnTo>
                  <a:pt x="4409309" y="2540000"/>
                </a:lnTo>
                <a:lnTo>
                  <a:pt x="4441222" y="2501900"/>
                </a:lnTo>
                <a:lnTo>
                  <a:pt x="4472554" y="2463800"/>
                </a:lnTo>
                <a:lnTo>
                  <a:pt x="4503302" y="2425700"/>
                </a:lnTo>
                <a:lnTo>
                  <a:pt x="4533462" y="2387600"/>
                </a:lnTo>
                <a:lnTo>
                  <a:pt x="4563031" y="2349500"/>
                </a:lnTo>
                <a:lnTo>
                  <a:pt x="4592007" y="2298700"/>
                </a:lnTo>
                <a:lnTo>
                  <a:pt x="4620387" y="2260600"/>
                </a:lnTo>
                <a:lnTo>
                  <a:pt x="4648167" y="2222500"/>
                </a:lnTo>
                <a:lnTo>
                  <a:pt x="4675346" y="2184400"/>
                </a:lnTo>
                <a:lnTo>
                  <a:pt x="4701919" y="2133600"/>
                </a:lnTo>
                <a:lnTo>
                  <a:pt x="4727885" y="2095500"/>
                </a:lnTo>
                <a:lnTo>
                  <a:pt x="4753239" y="2057400"/>
                </a:lnTo>
                <a:lnTo>
                  <a:pt x="4777980" y="2006600"/>
                </a:lnTo>
                <a:lnTo>
                  <a:pt x="4802104" y="1968500"/>
                </a:lnTo>
                <a:lnTo>
                  <a:pt x="4825609" y="1930400"/>
                </a:lnTo>
                <a:lnTo>
                  <a:pt x="4848491" y="1879600"/>
                </a:lnTo>
                <a:lnTo>
                  <a:pt x="4870748" y="1841500"/>
                </a:lnTo>
                <a:lnTo>
                  <a:pt x="4892377" y="1790700"/>
                </a:lnTo>
                <a:lnTo>
                  <a:pt x="4913374" y="1739900"/>
                </a:lnTo>
                <a:lnTo>
                  <a:pt x="4933738" y="1701800"/>
                </a:lnTo>
                <a:lnTo>
                  <a:pt x="4953464" y="1651000"/>
                </a:lnTo>
                <a:lnTo>
                  <a:pt x="4972550" y="1612900"/>
                </a:lnTo>
                <a:lnTo>
                  <a:pt x="4990994" y="1562100"/>
                </a:lnTo>
                <a:lnTo>
                  <a:pt x="5008792" y="1511300"/>
                </a:lnTo>
                <a:lnTo>
                  <a:pt x="5025941" y="1460500"/>
                </a:lnTo>
                <a:lnTo>
                  <a:pt x="5042439" y="1422400"/>
                </a:lnTo>
                <a:lnTo>
                  <a:pt x="5058283" y="1371600"/>
                </a:lnTo>
                <a:lnTo>
                  <a:pt x="5073969" y="1320800"/>
                </a:lnTo>
                <a:lnTo>
                  <a:pt x="5088874" y="1270000"/>
                </a:lnTo>
                <a:lnTo>
                  <a:pt x="5102991" y="1219200"/>
                </a:lnTo>
                <a:lnTo>
                  <a:pt x="5116313" y="1168400"/>
                </a:lnTo>
                <a:lnTo>
                  <a:pt x="5128836" y="1117600"/>
                </a:lnTo>
                <a:lnTo>
                  <a:pt x="5140551" y="1066800"/>
                </a:lnTo>
                <a:lnTo>
                  <a:pt x="5151455" y="1016000"/>
                </a:lnTo>
                <a:lnTo>
                  <a:pt x="5161539" y="965200"/>
                </a:lnTo>
                <a:lnTo>
                  <a:pt x="5170798" y="914400"/>
                </a:lnTo>
                <a:lnTo>
                  <a:pt x="5179226" y="863600"/>
                </a:lnTo>
                <a:lnTo>
                  <a:pt x="5186816" y="812800"/>
                </a:lnTo>
                <a:lnTo>
                  <a:pt x="5193562" y="762000"/>
                </a:lnTo>
                <a:lnTo>
                  <a:pt x="5199459" y="711200"/>
                </a:lnTo>
                <a:lnTo>
                  <a:pt x="5204499" y="660400"/>
                </a:lnTo>
                <a:lnTo>
                  <a:pt x="5208677" y="609600"/>
                </a:lnTo>
                <a:lnTo>
                  <a:pt x="5211987" y="558800"/>
                </a:lnTo>
                <a:lnTo>
                  <a:pt x="5214422" y="508000"/>
                </a:lnTo>
                <a:lnTo>
                  <a:pt x="5215976" y="469900"/>
                </a:lnTo>
                <a:lnTo>
                  <a:pt x="5216643" y="419100"/>
                </a:lnTo>
                <a:lnTo>
                  <a:pt x="5216416" y="368300"/>
                </a:lnTo>
                <a:lnTo>
                  <a:pt x="5215290" y="317500"/>
                </a:lnTo>
                <a:lnTo>
                  <a:pt x="5213259" y="266700"/>
                </a:lnTo>
                <a:lnTo>
                  <a:pt x="5210315" y="215900"/>
                </a:lnTo>
                <a:lnTo>
                  <a:pt x="5206453" y="165100"/>
                </a:lnTo>
                <a:lnTo>
                  <a:pt x="5201667" y="114300"/>
                </a:lnTo>
                <a:lnTo>
                  <a:pt x="5195951" y="63500"/>
                </a:lnTo>
                <a:lnTo>
                  <a:pt x="5184394" y="0"/>
                </a:lnTo>
                <a:close/>
              </a:path>
            </a:pathLst>
          </a:custGeom>
          <a:solidFill>
            <a:schemeClr val="bg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210;p8">
            <a:extLst>
              <a:ext uri="{FF2B5EF4-FFF2-40B4-BE49-F238E27FC236}">
                <a16:creationId xmlns:a16="http://schemas.microsoft.com/office/drawing/2014/main" id="{C3A647EA-DA92-17EF-94FB-DB45B021A60B}"/>
              </a:ext>
            </a:extLst>
          </p:cNvPr>
          <p:cNvSpPr txBox="1">
            <a:spLocks/>
          </p:cNvSpPr>
          <p:nvPr/>
        </p:nvSpPr>
        <p:spPr>
          <a:xfrm>
            <a:off x="274373" y="1008062"/>
            <a:ext cx="4393880" cy="843821"/>
          </a:xfrm>
          <a:prstGeom prst="rect">
            <a:avLst/>
          </a:prstGeom>
          <a:noFill/>
          <a:ln>
            <a:noFill/>
          </a:ln>
        </p:spPr>
        <p:txBody>
          <a:bodyPr spcFirstLastPara="1" wrap="square" lIns="0" tIns="12700" rIns="0" bIns="0" anchor="t" anchorCtr="0">
            <a:spAutoFit/>
          </a:bodyPr>
          <a:lstStyle>
            <a:lvl1pPr algn="l" defTabSz="948690" rtl="0" eaLnBrk="1" latinLnBrk="0" hangingPunct="1">
              <a:lnSpc>
                <a:spcPct val="90000"/>
              </a:lnSpc>
              <a:spcBef>
                <a:spcPct val="0"/>
              </a:spcBef>
              <a:buNone/>
              <a:defRPr sz="4565" kern="1200">
                <a:solidFill>
                  <a:schemeClr val="tx1"/>
                </a:solidFill>
                <a:latin typeface="+mj-lt"/>
                <a:ea typeface="+mj-ea"/>
                <a:cs typeface="+mj-cs"/>
              </a:defRPr>
            </a:lvl1pPr>
          </a:lstStyle>
          <a:p>
            <a:pPr marL="12700">
              <a:lnSpc>
                <a:spcPct val="100000"/>
              </a:lnSpc>
              <a:spcBef>
                <a:spcPts val="0"/>
              </a:spcBef>
              <a:buSzPts val="1400"/>
            </a:pPr>
            <a:r>
              <a:rPr lang="en-GB" sz="5400" dirty="0">
                <a:solidFill>
                  <a:schemeClr val="tx1">
                    <a:lumMod val="65000"/>
                    <a:lumOff val="35000"/>
                  </a:schemeClr>
                </a:solidFill>
                <a:latin typeface="Arial Black" panose="020B0A04020102020204" pitchFamily="34" charset="0"/>
              </a:rPr>
              <a:t>INSIGHTS</a:t>
            </a:r>
          </a:p>
        </p:txBody>
      </p:sp>
      <p:graphicFrame>
        <p:nvGraphicFramePr>
          <p:cNvPr id="220" name="TextBox 2">
            <a:extLst>
              <a:ext uri="{FF2B5EF4-FFF2-40B4-BE49-F238E27FC236}">
                <a16:creationId xmlns:a16="http://schemas.microsoft.com/office/drawing/2014/main" id="{FC34CB44-A7A9-EB6D-DA43-231EF602CD32}"/>
              </a:ext>
            </a:extLst>
          </p:cNvPr>
          <p:cNvGraphicFramePr/>
          <p:nvPr>
            <p:extLst>
              <p:ext uri="{D42A27DB-BD31-4B8C-83A1-F6EECF244321}">
                <p14:modId xmlns:p14="http://schemas.microsoft.com/office/powerpoint/2010/main" val="1233488506"/>
              </p:ext>
            </p:extLst>
          </p:nvPr>
        </p:nvGraphicFramePr>
        <p:xfrm>
          <a:off x="5217160" y="2985675"/>
          <a:ext cx="6473523" cy="3170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3351</TotalTime>
  <Words>1679</Words>
  <Application>Microsoft Office PowerPoint</Application>
  <PresentationFormat>Custom</PresentationFormat>
  <Paragraphs>193</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Amasis MT Pro Black</vt:lpstr>
      <vt:lpstr>Arial Black</vt:lpstr>
      <vt:lpstr>Arial</vt:lpstr>
      <vt:lpstr>Aptos Display</vt:lpstr>
      <vt:lpstr>Calibri</vt:lpstr>
      <vt:lpstr>Carlito</vt:lpstr>
      <vt:lpstr>Office Theme</vt:lpstr>
      <vt:lpstr>TABLE OF CONTENTS</vt:lpstr>
      <vt:lpstr>PROJECT OVERVIEW</vt:lpstr>
      <vt:lpstr>INTRODUCTION</vt:lpstr>
      <vt:lpstr>OBJECTIVES</vt:lpstr>
      <vt:lpstr>DATASET</vt:lpstr>
      <vt:lpstr>TOOLS USED</vt:lpstr>
      <vt:lpstr>Data Cleaning in SQL </vt:lpstr>
      <vt:lpstr>Data Manipulation in Power BI</vt:lpstr>
      <vt:lpstr>PowerPoint Presentation</vt:lpstr>
      <vt:lpstr>ANALYSIS FROM  DASHBOARD</vt:lpstr>
      <vt:lpstr> RECOMMENDED ANALYSIS</vt:lpstr>
      <vt:lpstr>RECOMMENDED ANALYSIS</vt:lpstr>
      <vt:lpstr>Technology : Top Products: Canon imageCLASS 2200 Advanced Copier, Cisco TelePresence System EX90, Hewlett Packard LaserJet 3310. Top Customers: Mick Hernandez (increasing orders), Laura Armstrong (uneven orders).  Recommendations: Focus on Copiers: Increase marketing and inventory for high-margin products like copiers to maximize profits. Targeted Promotions: Create campaigns for Mick Hernandez's growing interest in phones and accessories to increase his engagement. Seasonal Campaigns: Use peak sales periods in March and the fourth quarter to boost sales of Technology products.   Furniture : Top Products: HON 5400 Series Task Chairs, Riverside Palais Royal Lawyers Bookcase, Bretford Rectangular Conference Tabletops. Top Customers: Seth Vernon (increasing orders), Caroline Jumper (increasing orders).  Recommendations:    </vt:lpstr>
      <vt:lpstr>  Office Supplies : Top Products: Fellowes PB500 Electric Punch, GBC DocuBind TL300, GBC Ibimaster 500. Top Customers: Edward Hooks (peak orders in 2016), William Brown (peak orders in 2016).  Recommendations: Re-engage Declining Customers: Investigate and address reasons for the decline in orders post-2016. Maintain Inventory: Ensure availability of top-selling office supplies and consider introducing new models.  Customer Engagement and Profitability: High LTV Customers: Raymond Buch, Tamara Chand, Sanjit Chand, Hunter Lopez, Adrian Barton. High Profit Margin Customers: Jenna Caffey, Tamara Chand, Raymond Buch, Steven Roelle, Bobby Odegard, Hunter Lopez.  Recommendations: Targeted Campaigns: Create campaigns and bundles focusing on high-margin products (copiers, binders) for high LTV and high-margin customers. Optimize Inventory: Ensure top products are well-stocked based on customer preferences and purchasing patterns.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dc:title>
  <dc:creator>STANLEY</dc:creator>
  <cp:lastModifiedBy>Romanpreet Singh</cp:lastModifiedBy>
  <cp:revision>49</cp:revision>
  <dcterms:created xsi:type="dcterms:W3CDTF">2023-12-11T12:58:40Z</dcterms:created>
  <dcterms:modified xsi:type="dcterms:W3CDTF">2024-09-14T12:13:34Z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2023-12-11T00:00:00Z</vt:filetime>
  </property>
</Properties>
</file>