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Lst>
  <p:notesMasterIdLst>
    <p:notesMasterId r:id="rId17"/>
  </p:notesMasterIdLst>
  <p:sldIdLst>
    <p:sldId id="257" r:id="rId2"/>
    <p:sldId id="259" r:id="rId3"/>
    <p:sldId id="256" r:id="rId4"/>
    <p:sldId id="258" r:id="rId5"/>
    <p:sldId id="260" r:id="rId6"/>
    <p:sldId id="261" r:id="rId7"/>
    <p:sldId id="273" r:id="rId8"/>
    <p:sldId id="262" r:id="rId9"/>
    <p:sldId id="264" r:id="rId10"/>
    <p:sldId id="265" r:id="rId11"/>
    <p:sldId id="267" r:id="rId12"/>
    <p:sldId id="268" r:id="rId13"/>
    <p:sldId id="269" r:id="rId14"/>
    <p:sldId id="275" r:id="rId15"/>
    <p:sldId id="272" r:id="rId16"/>
  </p:sldIdLst>
  <p:sldSz cx="12649200" cy="7315200"/>
  <p:notesSz cx="12649200" cy="7315200"/>
  <p:embeddedFontLst>
    <p:embeddedFont>
      <p:font typeface="Algerian" panose="04020705040A02060702" pitchFamily="82" charset="0"/>
      <p:regular r:id="rId18"/>
    </p:embeddedFont>
    <p:embeddedFont>
      <p:font typeface="Amasis MT Pro Black" panose="02040A04050005020304" pitchFamily="18" charset="0"/>
      <p:bold r:id="rId19"/>
      <p:boldItalic r:id="rId20"/>
    </p:embeddedFont>
    <p:embeddedFont>
      <p:font typeface="Arial Black" panose="020B0A04020102020204" pitchFamily="34" charset="0"/>
      <p:bold r:id="rId21"/>
    </p:embeddedFont>
    <p:embeddedFont>
      <p:font typeface="Carlito" panose="020B0604020202020204"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jbiXw5Pat6rGQC/9GDleSlXJ2ME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36C"/>
    <a:srgbClr val="FFFF66"/>
    <a:srgbClr val="EDF2C0"/>
    <a:srgbClr val="DFE0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56" autoAdjust="0"/>
    <p:restoredTop sz="93969" autoAdjust="0"/>
  </p:normalViewPr>
  <p:slideViewPr>
    <p:cSldViewPr snapToGrid="0">
      <p:cViewPr varScale="1">
        <p:scale>
          <a:sx n="64" d="100"/>
          <a:sy n="64" d="100"/>
        </p:scale>
        <p:origin x="948" y="7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C68699-30E5-4B18-8B49-530F5303B6FE}"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72E845EF-5C99-4133-8F41-58EE12822310}">
      <dgm:prSet/>
      <dgm:spPr/>
      <dgm:t>
        <a:bodyPr/>
        <a:lstStyle/>
        <a:p>
          <a:r>
            <a:rPr lang="en-US" b="1" dirty="0"/>
            <a:t>KPI Performance:</a:t>
          </a:r>
          <a:endParaRPr lang="en-US" dirty="0"/>
        </a:p>
      </dgm:t>
    </dgm:pt>
    <dgm:pt modelId="{2FF904B4-0D8B-4F62-AC9A-7741DFDE17A3}" type="parTrans" cxnId="{3D7B252F-AAFD-492E-9BFB-4B92B25344E3}">
      <dgm:prSet/>
      <dgm:spPr/>
      <dgm:t>
        <a:bodyPr/>
        <a:lstStyle/>
        <a:p>
          <a:endParaRPr lang="en-US"/>
        </a:p>
      </dgm:t>
    </dgm:pt>
    <dgm:pt modelId="{B91E5424-6DA0-4F76-9618-BFCCBADBAD7E}" type="sibTrans" cxnId="{3D7B252F-AAFD-492E-9BFB-4B92B25344E3}">
      <dgm:prSet/>
      <dgm:spPr/>
      <dgm:t>
        <a:bodyPr/>
        <a:lstStyle/>
        <a:p>
          <a:endParaRPr lang="en-US"/>
        </a:p>
      </dgm:t>
    </dgm:pt>
    <dgm:pt modelId="{E87B2B80-3B9B-40AC-87C7-CD3BC26BC168}">
      <dgm:prSet/>
      <dgm:spPr/>
      <dgm:t>
        <a:bodyPr/>
        <a:lstStyle/>
        <a:p>
          <a:r>
            <a:rPr lang="en-US" b="1"/>
            <a:t>Total Sales:</a:t>
          </a:r>
          <a:r>
            <a:rPr lang="en-US"/>
            <a:t> $2,297,000</a:t>
          </a:r>
        </a:p>
      </dgm:t>
    </dgm:pt>
    <dgm:pt modelId="{B9E61B9F-E2D3-401A-A3CA-4602EFD5EB39}" type="parTrans" cxnId="{BEEB9618-8998-444A-813F-F8CE042A1893}">
      <dgm:prSet/>
      <dgm:spPr/>
      <dgm:t>
        <a:bodyPr/>
        <a:lstStyle/>
        <a:p>
          <a:endParaRPr lang="en-US"/>
        </a:p>
      </dgm:t>
    </dgm:pt>
    <dgm:pt modelId="{84D4BF32-276A-4E8D-931A-BA1554A94240}" type="sibTrans" cxnId="{BEEB9618-8998-444A-813F-F8CE042A1893}">
      <dgm:prSet/>
      <dgm:spPr/>
      <dgm:t>
        <a:bodyPr/>
        <a:lstStyle/>
        <a:p>
          <a:endParaRPr lang="en-US"/>
        </a:p>
      </dgm:t>
    </dgm:pt>
    <dgm:pt modelId="{8DEC9BD2-549A-4306-A7A5-29F14509A992}">
      <dgm:prSet/>
      <dgm:spPr/>
      <dgm:t>
        <a:bodyPr/>
        <a:lstStyle/>
        <a:p>
          <a:r>
            <a:rPr lang="en-US" b="1"/>
            <a:t>Total Profit:</a:t>
          </a:r>
          <a:r>
            <a:rPr lang="en-US"/>
            <a:t> $286,000</a:t>
          </a:r>
        </a:p>
      </dgm:t>
    </dgm:pt>
    <dgm:pt modelId="{B50B7890-E87A-4C5D-B05C-661943CF02D4}" type="parTrans" cxnId="{F4F517C9-2F41-41E8-99BB-2E2EEB321B3C}">
      <dgm:prSet/>
      <dgm:spPr/>
      <dgm:t>
        <a:bodyPr/>
        <a:lstStyle/>
        <a:p>
          <a:endParaRPr lang="en-US"/>
        </a:p>
      </dgm:t>
    </dgm:pt>
    <dgm:pt modelId="{3D7DAB25-BA0D-466B-9CEB-F7A8E965BE19}" type="sibTrans" cxnId="{F4F517C9-2F41-41E8-99BB-2E2EEB321B3C}">
      <dgm:prSet/>
      <dgm:spPr/>
      <dgm:t>
        <a:bodyPr/>
        <a:lstStyle/>
        <a:p>
          <a:endParaRPr lang="en-US"/>
        </a:p>
      </dgm:t>
    </dgm:pt>
    <dgm:pt modelId="{34D6762E-F8BE-46F5-819F-4B70E9363987}">
      <dgm:prSet/>
      <dgm:spPr/>
      <dgm:t>
        <a:bodyPr/>
        <a:lstStyle/>
        <a:p>
          <a:r>
            <a:rPr lang="en-US" b="1"/>
            <a:t>Retention Rate:</a:t>
          </a:r>
          <a:r>
            <a:rPr lang="en-US"/>
            <a:t> 99%</a:t>
          </a:r>
        </a:p>
      </dgm:t>
    </dgm:pt>
    <dgm:pt modelId="{311ADD4F-86D6-418E-84DE-9674CE7B0031}" type="parTrans" cxnId="{A5A65B8D-6A73-48DD-8DEE-493157BFA7A9}">
      <dgm:prSet/>
      <dgm:spPr/>
      <dgm:t>
        <a:bodyPr/>
        <a:lstStyle/>
        <a:p>
          <a:endParaRPr lang="en-US"/>
        </a:p>
      </dgm:t>
    </dgm:pt>
    <dgm:pt modelId="{FF4F33C8-93A6-49BC-AD92-F9F20687ADF1}" type="sibTrans" cxnId="{A5A65B8D-6A73-48DD-8DEE-493157BFA7A9}">
      <dgm:prSet/>
      <dgm:spPr/>
      <dgm:t>
        <a:bodyPr/>
        <a:lstStyle/>
        <a:p>
          <a:endParaRPr lang="en-US"/>
        </a:p>
      </dgm:t>
    </dgm:pt>
    <dgm:pt modelId="{17F91853-9127-4073-92AC-92A73CCFD418}" type="pres">
      <dgm:prSet presAssocID="{4CC68699-30E5-4B18-8B49-530F5303B6FE}" presName="outerComposite" presStyleCnt="0">
        <dgm:presLayoutVars>
          <dgm:chMax val="5"/>
          <dgm:dir/>
          <dgm:resizeHandles val="exact"/>
        </dgm:presLayoutVars>
      </dgm:prSet>
      <dgm:spPr/>
    </dgm:pt>
    <dgm:pt modelId="{A2CB76B9-9427-4E52-B615-E7FDE12D8923}" type="pres">
      <dgm:prSet presAssocID="{4CC68699-30E5-4B18-8B49-530F5303B6FE}" presName="dummyMaxCanvas" presStyleCnt="0">
        <dgm:presLayoutVars/>
      </dgm:prSet>
      <dgm:spPr/>
    </dgm:pt>
    <dgm:pt modelId="{6F50EAB5-CD6E-48CF-8DBE-91A8AAE3E54B}" type="pres">
      <dgm:prSet presAssocID="{4CC68699-30E5-4B18-8B49-530F5303B6FE}" presName="FourNodes_1" presStyleLbl="node1" presStyleIdx="0" presStyleCnt="4">
        <dgm:presLayoutVars>
          <dgm:bulletEnabled val="1"/>
        </dgm:presLayoutVars>
      </dgm:prSet>
      <dgm:spPr/>
    </dgm:pt>
    <dgm:pt modelId="{D73FBFB4-0379-4733-8B8D-28E658734C08}" type="pres">
      <dgm:prSet presAssocID="{4CC68699-30E5-4B18-8B49-530F5303B6FE}" presName="FourNodes_2" presStyleLbl="node1" presStyleIdx="1" presStyleCnt="4">
        <dgm:presLayoutVars>
          <dgm:bulletEnabled val="1"/>
        </dgm:presLayoutVars>
      </dgm:prSet>
      <dgm:spPr/>
    </dgm:pt>
    <dgm:pt modelId="{0A0F6F08-F5CC-4EE9-B1EB-05823C790849}" type="pres">
      <dgm:prSet presAssocID="{4CC68699-30E5-4B18-8B49-530F5303B6FE}" presName="FourNodes_3" presStyleLbl="node1" presStyleIdx="2" presStyleCnt="4">
        <dgm:presLayoutVars>
          <dgm:bulletEnabled val="1"/>
        </dgm:presLayoutVars>
      </dgm:prSet>
      <dgm:spPr/>
    </dgm:pt>
    <dgm:pt modelId="{548EB78C-9C9D-40A0-B110-2B6B95418525}" type="pres">
      <dgm:prSet presAssocID="{4CC68699-30E5-4B18-8B49-530F5303B6FE}" presName="FourNodes_4" presStyleLbl="node1" presStyleIdx="3" presStyleCnt="4">
        <dgm:presLayoutVars>
          <dgm:bulletEnabled val="1"/>
        </dgm:presLayoutVars>
      </dgm:prSet>
      <dgm:spPr/>
    </dgm:pt>
    <dgm:pt modelId="{DB318FD4-29FC-4A68-B850-2A4293BDD2B8}" type="pres">
      <dgm:prSet presAssocID="{4CC68699-30E5-4B18-8B49-530F5303B6FE}" presName="FourConn_1-2" presStyleLbl="fgAccFollowNode1" presStyleIdx="0" presStyleCnt="3">
        <dgm:presLayoutVars>
          <dgm:bulletEnabled val="1"/>
        </dgm:presLayoutVars>
      </dgm:prSet>
      <dgm:spPr/>
    </dgm:pt>
    <dgm:pt modelId="{4C400371-328F-4448-BA55-B2C7523BA4A6}" type="pres">
      <dgm:prSet presAssocID="{4CC68699-30E5-4B18-8B49-530F5303B6FE}" presName="FourConn_2-3" presStyleLbl="fgAccFollowNode1" presStyleIdx="1" presStyleCnt="3">
        <dgm:presLayoutVars>
          <dgm:bulletEnabled val="1"/>
        </dgm:presLayoutVars>
      </dgm:prSet>
      <dgm:spPr/>
    </dgm:pt>
    <dgm:pt modelId="{CA85B08A-1A8F-4035-8E00-FC3BAA0FA77C}" type="pres">
      <dgm:prSet presAssocID="{4CC68699-30E5-4B18-8B49-530F5303B6FE}" presName="FourConn_3-4" presStyleLbl="fgAccFollowNode1" presStyleIdx="2" presStyleCnt="3">
        <dgm:presLayoutVars>
          <dgm:bulletEnabled val="1"/>
        </dgm:presLayoutVars>
      </dgm:prSet>
      <dgm:spPr/>
    </dgm:pt>
    <dgm:pt modelId="{1A7B8C8E-75A1-48EE-9635-B91B9CCD8931}" type="pres">
      <dgm:prSet presAssocID="{4CC68699-30E5-4B18-8B49-530F5303B6FE}" presName="FourNodes_1_text" presStyleLbl="node1" presStyleIdx="3" presStyleCnt="4">
        <dgm:presLayoutVars>
          <dgm:bulletEnabled val="1"/>
        </dgm:presLayoutVars>
      </dgm:prSet>
      <dgm:spPr/>
    </dgm:pt>
    <dgm:pt modelId="{933D86F7-7C75-4D67-BF53-517D0343523C}" type="pres">
      <dgm:prSet presAssocID="{4CC68699-30E5-4B18-8B49-530F5303B6FE}" presName="FourNodes_2_text" presStyleLbl="node1" presStyleIdx="3" presStyleCnt="4">
        <dgm:presLayoutVars>
          <dgm:bulletEnabled val="1"/>
        </dgm:presLayoutVars>
      </dgm:prSet>
      <dgm:spPr/>
    </dgm:pt>
    <dgm:pt modelId="{BD47C490-50B2-4FA9-B15A-D605D7DADBC5}" type="pres">
      <dgm:prSet presAssocID="{4CC68699-30E5-4B18-8B49-530F5303B6FE}" presName="FourNodes_3_text" presStyleLbl="node1" presStyleIdx="3" presStyleCnt="4">
        <dgm:presLayoutVars>
          <dgm:bulletEnabled val="1"/>
        </dgm:presLayoutVars>
      </dgm:prSet>
      <dgm:spPr/>
    </dgm:pt>
    <dgm:pt modelId="{81E5A29A-BBF1-4618-8941-F5DBC2736EB8}" type="pres">
      <dgm:prSet presAssocID="{4CC68699-30E5-4B18-8B49-530F5303B6FE}" presName="FourNodes_4_text" presStyleLbl="node1" presStyleIdx="3" presStyleCnt="4">
        <dgm:presLayoutVars>
          <dgm:bulletEnabled val="1"/>
        </dgm:presLayoutVars>
      </dgm:prSet>
      <dgm:spPr/>
    </dgm:pt>
  </dgm:ptLst>
  <dgm:cxnLst>
    <dgm:cxn modelId="{1946DD09-77DC-476A-994A-DA5F5BA4EEDE}" type="presOf" srcId="{72E845EF-5C99-4133-8F41-58EE12822310}" destId="{1A7B8C8E-75A1-48EE-9635-B91B9CCD8931}" srcOrd="1" destOrd="0" presId="urn:microsoft.com/office/officeart/2005/8/layout/vProcess5"/>
    <dgm:cxn modelId="{BEEB9618-8998-444A-813F-F8CE042A1893}" srcId="{4CC68699-30E5-4B18-8B49-530F5303B6FE}" destId="{E87B2B80-3B9B-40AC-87C7-CD3BC26BC168}" srcOrd="1" destOrd="0" parTransId="{B9E61B9F-E2D3-401A-A3CA-4602EFD5EB39}" sibTransId="{84D4BF32-276A-4E8D-931A-BA1554A94240}"/>
    <dgm:cxn modelId="{61442221-A00D-4E51-BBE1-29EB5AB81463}" type="presOf" srcId="{4CC68699-30E5-4B18-8B49-530F5303B6FE}" destId="{17F91853-9127-4073-92AC-92A73CCFD418}" srcOrd="0" destOrd="0" presId="urn:microsoft.com/office/officeart/2005/8/layout/vProcess5"/>
    <dgm:cxn modelId="{72A95F22-CE93-4E79-A121-F83655F952DE}" type="presOf" srcId="{72E845EF-5C99-4133-8F41-58EE12822310}" destId="{6F50EAB5-CD6E-48CF-8DBE-91A8AAE3E54B}" srcOrd="0" destOrd="0" presId="urn:microsoft.com/office/officeart/2005/8/layout/vProcess5"/>
    <dgm:cxn modelId="{3125042C-A427-476D-9FBD-6F62FFEC309D}" type="presOf" srcId="{8DEC9BD2-549A-4306-A7A5-29F14509A992}" destId="{0A0F6F08-F5CC-4EE9-B1EB-05823C790849}" srcOrd="0" destOrd="0" presId="urn:microsoft.com/office/officeart/2005/8/layout/vProcess5"/>
    <dgm:cxn modelId="{3D7B252F-AAFD-492E-9BFB-4B92B25344E3}" srcId="{4CC68699-30E5-4B18-8B49-530F5303B6FE}" destId="{72E845EF-5C99-4133-8F41-58EE12822310}" srcOrd="0" destOrd="0" parTransId="{2FF904B4-0D8B-4F62-AC9A-7741DFDE17A3}" sibTransId="{B91E5424-6DA0-4F76-9618-BFCCBADBAD7E}"/>
    <dgm:cxn modelId="{33544762-014A-408D-94A1-F53C9C0D19FB}" type="presOf" srcId="{84D4BF32-276A-4E8D-931A-BA1554A94240}" destId="{4C400371-328F-4448-BA55-B2C7523BA4A6}" srcOrd="0" destOrd="0" presId="urn:microsoft.com/office/officeart/2005/8/layout/vProcess5"/>
    <dgm:cxn modelId="{5DADB14D-A1ED-4E71-907F-BB45259B5E59}" type="presOf" srcId="{B91E5424-6DA0-4F76-9618-BFCCBADBAD7E}" destId="{DB318FD4-29FC-4A68-B850-2A4293BDD2B8}" srcOrd="0" destOrd="0" presId="urn:microsoft.com/office/officeart/2005/8/layout/vProcess5"/>
    <dgm:cxn modelId="{62171273-C983-4947-ABBD-CF5E9993F3B4}" type="presOf" srcId="{34D6762E-F8BE-46F5-819F-4B70E9363987}" destId="{548EB78C-9C9D-40A0-B110-2B6B95418525}" srcOrd="0" destOrd="0" presId="urn:microsoft.com/office/officeart/2005/8/layout/vProcess5"/>
    <dgm:cxn modelId="{7F817A82-7D1D-4AED-8ADC-AF3858A92354}" type="presOf" srcId="{34D6762E-F8BE-46F5-819F-4B70E9363987}" destId="{81E5A29A-BBF1-4618-8941-F5DBC2736EB8}" srcOrd="1" destOrd="0" presId="urn:microsoft.com/office/officeart/2005/8/layout/vProcess5"/>
    <dgm:cxn modelId="{1CEB9D82-71BF-4B72-99B5-B22873811477}" type="presOf" srcId="{E87B2B80-3B9B-40AC-87C7-CD3BC26BC168}" destId="{D73FBFB4-0379-4733-8B8D-28E658734C08}" srcOrd="0" destOrd="0" presId="urn:microsoft.com/office/officeart/2005/8/layout/vProcess5"/>
    <dgm:cxn modelId="{A5A65B8D-6A73-48DD-8DEE-493157BFA7A9}" srcId="{4CC68699-30E5-4B18-8B49-530F5303B6FE}" destId="{34D6762E-F8BE-46F5-819F-4B70E9363987}" srcOrd="3" destOrd="0" parTransId="{311ADD4F-86D6-418E-84DE-9674CE7B0031}" sibTransId="{FF4F33C8-93A6-49BC-AD92-F9F20687ADF1}"/>
    <dgm:cxn modelId="{DA29E4C6-37A3-46DF-AE3F-A8C2224FC1A0}" type="presOf" srcId="{8DEC9BD2-549A-4306-A7A5-29F14509A992}" destId="{BD47C490-50B2-4FA9-B15A-D605D7DADBC5}" srcOrd="1" destOrd="0" presId="urn:microsoft.com/office/officeart/2005/8/layout/vProcess5"/>
    <dgm:cxn modelId="{F4F517C9-2F41-41E8-99BB-2E2EEB321B3C}" srcId="{4CC68699-30E5-4B18-8B49-530F5303B6FE}" destId="{8DEC9BD2-549A-4306-A7A5-29F14509A992}" srcOrd="2" destOrd="0" parTransId="{B50B7890-E87A-4C5D-B05C-661943CF02D4}" sibTransId="{3D7DAB25-BA0D-466B-9CEB-F7A8E965BE19}"/>
    <dgm:cxn modelId="{C59981CE-3014-41C1-8EBB-387913744A49}" type="presOf" srcId="{E87B2B80-3B9B-40AC-87C7-CD3BC26BC168}" destId="{933D86F7-7C75-4D67-BF53-517D0343523C}" srcOrd="1" destOrd="0" presId="urn:microsoft.com/office/officeart/2005/8/layout/vProcess5"/>
    <dgm:cxn modelId="{7B243BF2-0375-4DAD-8ADD-B7EF29D12961}" type="presOf" srcId="{3D7DAB25-BA0D-466B-9CEB-F7A8E965BE19}" destId="{CA85B08A-1A8F-4035-8E00-FC3BAA0FA77C}" srcOrd="0" destOrd="0" presId="urn:microsoft.com/office/officeart/2005/8/layout/vProcess5"/>
    <dgm:cxn modelId="{5674F60F-5023-475E-86A5-0BE49695192A}" type="presParOf" srcId="{17F91853-9127-4073-92AC-92A73CCFD418}" destId="{A2CB76B9-9427-4E52-B615-E7FDE12D8923}" srcOrd="0" destOrd="0" presId="urn:microsoft.com/office/officeart/2005/8/layout/vProcess5"/>
    <dgm:cxn modelId="{E86771C7-A01E-454B-9FA5-646EDA2487F3}" type="presParOf" srcId="{17F91853-9127-4073-92AC-92A73CCFD418}" destId="{6F50EAB5-CD6E-48CF-8DBE-91A8AAE3E54B}" srcOrd="1" destOrd="0" presId="urn:microsoft.com/office/officeart/2005/8/layout/vProcess5"/>
    <dgm:cxn modelId="{B1A2CE60-5A9C-4D07-914E-B7A93354C634}" type="presParOf" srcId="{17F91853-9127-4073-92AC-92A73CCFD418}" destId="{D73FBFB4-0379-4733-8B8D-28E658734C08}" srcOrd="2" destOrd="0" presId="urn:microsoft.com/office/officeart/2005/8/layout/vProcess5"/>
    <dgm:cxn modelId="{BFA23B71-0AD0-440E-B8D5-79FA054851AD}" type="presParOf" srcId="{17F91853-9127-4073-92AC-92A73CCFD418}" destId="{0A0F6F08-F5CC-4EE9-B1EB-05823C790849}" srcOrd="3" destOrd="0" presId="urn:microsoft.com/office/officeart/2005/8/layout/vProcess5"/>
    <dgm:cxn modelId="{5B0E6D3B-17A7-40F8-8DE1-D69672E9E6BA}" type="presParOf" srcId="{17F91853-9127-4073-92AC-92A73CCFD418}" destId="{548EB78C-9C9D-40A0-B110-2B6B95418525}" srcOrd="4" destOrd="0" presId="urn:microsoft.com/office/officeart/2005/8/layout/vProcess5"/>
    <dgm:cxn modelId="{964529A0-F1BC-41CF-8EA7-EFE4E73A183B}" type="presParOf" srcId="{17F91853-9127-4073-92AC-92A73CCFD418}" destId="{DB318FD4-29FC-4A68-B850-2A4293BDD2B8}" srcOrd="5" destOrd="0" presId="urn:microsoft.com/office/officeart/2005/8/layout/vProcess5"/>
    <dgm:cxn modelId="{F3657A31-5E8E-43CF-A071-A1109F60D6A6}" type="presParOf" srcId="{17F91853-9127-4073-92AC-92A73CCFD418}" destId="{4C400371-328F-4448-BA55-B2C7523BA4A6}" srcOrd="6" destOrd="0" presId="urn:microsoft.com/office/officeart/2005/8/layout/vProcess5"/>
    <dgm:cxn modelId="{D7B1F030-0EDD-41BD-9244-72F7D866646A}" type="presParOf" srcId="{17F91853-9127-4073-92AC-92A73CCFD418}" destId="{CA85B08A-1A8F-4035-8E00-FC3BAA0FA77C}" srcOrd="7" destOrd="0" presId="urn:microsoft.com/office/officeart/2005/8/layout/vProcess5"/>
    <dgm:cxn modelId="{30A700A3-7334-4925-8C9A-3B899A579EA1}" type="presParOf" srcId="{17F91853-9127-4073-92AC-92A73CCFD418}" destId="{1A7B8C8E-75A1-48EE-9635-B91B9CCD8931}" srcOrd="8" destOrd="0" presId="urn:microsoft.com/office/officeart/2005/8/layout/vProcess5"/>
    <dgm:cxn modelId="{884D5821-8716-44F4-8446-66BF8307173D}" type="presParOf" srcId="{17F91853-9127-4073-92AC-92A73CCFD418}" destId="{933D86F7-7C75-4D67-BF53-517D0343523C}" srcOrd="9" destOrd="0" presId="urn:microsoft.com/office/officeart/2005/8/layout/vProcess5"/>
    <dgm:cxn modelId="{A44DF385-805F-4103-BC9E-E5D50516B0BF}" type="presParOf" srcId="{17F91853-9127-4073-92AC-92A73CCFD418}" destId="{BD47C490-50B2-4FA9-B15A-D605D7DADBC5}" srcOrd="10" destOrd="0" presId="urn:microsoft.com/office/officeart/2005/8/layout/vProcess5"/>
    <dgm:cxn modelId="{FB07952F-C128-49F7-89B8-3755C0072C33}" type="presParOf" srcId="{17F91853-9127-4073-92AC-92A73CCFD418}" destId="{81E5A29A-BBF1-4618-8941-F5DBC2736EB8}"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50EAB5-CD6E-48CF-8DBE-91A8AAE3E54B}">
      <dsp:nvSpPr>
        <dsp:cNvPr id="0" name=""/>
        <dsp:cNvSpPr/>
      </dsp:nvSpPr>
      <dsp:spPr>
        <a:xfrm>
          <a:off x="0" y="0"/>
          <a:ext cx="5178818" cy="69742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dirty="0"/>
            <a:t>KPI Performance:</a:t>
          </a:r>
          <a:endParaRPr lang="en-US" sz="3000" kern="1200" dirty="0"/>
        </a:p>
      </dsp:txBody>
      <dsp:txXfrm>
        <a:off x="20427" y="20427"/>
        <a:ext cx="4367313" cy="656567"/>
      </dsp:txXfrm>
    </dsp:sp>
    <dsp:sp modelId="{D73FBFB4-0379-4733-8B8D-28E658734C08}">
      <dsp:nvSpPr>
        <dsp:cNvPr id="0" name=""/>
        <dsp:cNvSpPr/>
      </dsp:nvSpPr>
      <dsp:spPr>
        <a:xfrm>
          <a:off x="433726" y="824225"/>
          <a:ext cx="5178818" cy="69742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a:t>Total Sales:</a:t>
          </a:r>
          <a:r>
            <a:rPr lang="en-US" sz="3000" kern="1200"/>
            <a:t> $2,297,000</a:t>
          </a:r>
        </a:p>
      </dsp:txBody>
      <dsp:txXfrm>
        <a:off x="454153" y="844652"/>
        <a:ext cx="4250914" cy="656567"/>
      </dsp:txXfrm>
    </dsp:sp>
    <dsp:sp modelId="{0A0F6F08-F5CC-4EE9-B1EB-05823C790849}">
      <dsp:nvSpPr>
        <dsp:cNvPr id="0" name=""/>
        <dsp:cNvSpPr/>
      </dsp:nvSpPr>
      <dsp:spPr>
        <a:xfrm>
          <a:off x="860978" y="1648451"/>
          <a:ext cx="5178818" cy="69742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a:t>Total Profit:</a:t>
          </a:r>
          <a:r>
            <a:rPr lang="en-US" sz="3000" kern="1200"/>
            <a:t> $286,000</a:t>
          </a:r>
        </a:p>
      </dsp:txBody>
      <dsp:txXfrm>
        <a:off x="881405" y="1668878"/>
        <a:ext cx="4257387" cy="656567"/>
      </dsp:txXfrm>
    </dsp:sp>
    <dsp:sp modelId="{548EB78C-9C9D-40A0-B110-2B6B95418525}">
      <dsp:nvSpPr>
        <dsp:cNvPr id="0" name=""/>
        <dsp:cNvSpPr/>
      </dsp:nvSpPr>
      <dsp:spPr>
        <a:xfrm>
          <a:off x="1294704" y="2472677"/>
          <a:ext cx="5178818" cy="69742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a:t>Retention Rate:</a:t>
          </a:r>
          <a:r>
            <a:rPr lang="en-US" sz="3000" kern="1200"/>
            <a:t> 99%</a:t>
          </a:r>
        </a:p>
      </dsp:txBody>
      <dsp:txXfrm>
        <a:off x="1315131" y="2493104"/>
        <a:ext cx="4250914" cy="656567"/>
      </dsp:txXfrm>
    </dsp:sp>
    <dsp:sp modelId="{DB318FD4-29FC-4A68-B850-2A4293BDD2B8}">
      <dsp:nvSpPr>
        <dsp:cNvPr id="0" name=""/>
        <dsp:cNvSpPr/>
      </dsp:nvSpPr>
      <dsp:spPr>
        <a:xfrm>
          <a:off x="4725494" y="534161"/>
          <a:ext cx="453324" cy="453324"/>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4827492" y="534161"/>
        <a:ext cx="249328" cy="341126"/>
      </dsp:txXfrm>
    </dsp:sp>
    <dsp:sp modelId="{4C400371-328F-4448-BA55-B2C7523BA4A6}">
      <dsp:nvSpPr>
        <dsp:cNvPr id="0" name=""/>
        <dsp:cNvSpPr/>
      </dsp:nvSpPr>
      <dsp:spPr>
        <a:xfrm>
          <a:off x="5159220" y="1358387"/>
          <a:ext cx="453324" cy="453324"/>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261218" y="1358387"/>
        <a:ext cx="249328" cy="341126"/>
      </dsp:txXfrm>
    </dsp:sp>
    <dsp:sp modelId="{CA85B08A-1A8F-4035-8E00-FC3BAA0FA77C}">
      <dsp:nvSpPr>
        <dsp:cNvPr id="0" name=""/>
        <dsp:cNvSpPr/>
      </dsp:nvSpPr>
      <dsp:spPr>
        <a:xfrm>
          <a:off x="5586472" y="2182613"/>
          <a:ext cx="453324" cy="453324"/>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688470" y="2182613"/>
        <a:ext cx="249328" cy="34112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8600" y="548625"/>
            <a:ext cx="8433200"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4: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7" name="Google Shape;57;p4: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2: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7" name="Google Shape;237;p12: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3: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7" name="Google Shape;247;p13: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4: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7" name="Google Shape;257;p14: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4: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7" name="Google Shape;257;p14: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44504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7: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6" name="Google Shape;286;p17: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16" name="Google Shape;116;p3: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 name="Google Shape;43;p1: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2: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5" name="Google Shape;135;p5: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2" name="Google Shape;162;p6: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7: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1" name="Google Shape;181;p7: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9: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9: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0: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0" name="Google Shape;220;p10: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6070A-415C-D596-77E1-9BE59A220CFD}"/>
              </a:ext>
            </a:extLst>
          </p:cNvPr>
          <p:cNvSpPr>
            <a:spLocks noGrp="1"/>
          </p:cNvSpPr>
          <p:nvPr>
            <p:ph type="ctrTitle"/>
          </p:nvPr>
        </p:nvSpPr>
        <p:spPr>
          <a:xfrm>
            <a:off x="1581150" y="1197187"/>
            <a:ext cx="9486900" cy="2546773"/>
          </a:xfrm>
        </p:spPr>
        <p:txBody>
          <a:bodyPr anchor="b"/>
          <a:lstStyle>
            <a:lvl1pPr algn="ctr">
              <a:defRPr sz="6225"/>
            </a:lvl1pPr>
          </a:lstStyle>
          <a:p>
            <a:r>
              <a:rPr lang="en-US"/>
              <a:t>Click to edit Master title style</a:t>
            </a:r>
            <a:endParaRPr lang="en-IN"/>
          </a:p>
        </p:txBody>
      </p:sp>
      <p:sp>
        <p:nvSpPr>
          <p:cNvPr id="3" name="Subtitle 2">
            <a:extLst>
              <a:ext uri="{FF2B5EF4-FFF2-40B4-BE49-F238E27FC236}">
                <a16:creationId xmlns:a16="http://schemas.microsoft.com/office/drawing/2014/main" id="{DB1F107F-6F00-5628-C973-42E5CCCAE66D}"/>
              </a:ext>
            </a:extLst>
          </p:cNvPr>
          <p:cNvSpPr>
            <a:spLocks noGrp="1"/>
          </p:cNvSpPr>
          <p:nvPr>
            <p:ph type="subTitle" idx="1"/>
          </p:nvPr>
        </p:nvSpPr>
        <p:spPr>
          <a:xfrm>
            <a:off x="1581150" y="3842174"/>
            <a:ext cx="9486900" cy="1766146"/>
          </a:xfrm>
        </p:spPr>
        <p:txBody>
          <a:bodyPr/>
          <a:lstStyle>
            <a:lvl1pPr marL="0" indent="0" algn="ctr">
              <a:buNone/>
              <a:defRPr sz="2490"/>
            </a:lvl1pPr>
            <a:lvl2pPr marL="474345" indent="0" algn="ctr">
              <a:buNone/>
              <a:defRPr sz="2075"/>
            </a:lvl2pPr>
            <a:lvl3pPr marL="948690" indent="0" algn="ctr">
              <a:buNone/>
              <a:defRPr sz="1868"/>
            </a:lvl3pPr>
            <a:lvl4pPr marL="1423035" indent="0" algn="ctr">
              <a:buNone/>
              <a:defRPr sz="1660"/>
            </a:lvl4pPr>
            <a:lvl5pPr marL="1897380" indent="0" algn="ctr">
              <a:buNone/>
              <a:defRPr sz="1660"/>
            </a:lvl5pPr>
            <a:lvl6pPr marL="2371725" indent="0" algn="ctr">
              <a:buNone/>
              <a:defRPr sz="1660"/>
            </a:lvl6pPr>
            <a:lvl7pPr marL="2846070" indent="0" algn="ctr">
              <a:buNone/>
              <a:defRPr sz="1660"/>
            </a:lvl7pPr>
            <a:lvl8pPr marL="3320415" indent="0" algn="ctr">
              <a:buNone/>
              <a:defRPr sz="1660"/>
            </a:lvl8pPr>
            <a:lvl9pPr marL="3794760" indent="0" algn="ctr">
              <a:buNone/>
              <a:defRPr sz="166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F41BE69-3EE6-7814-65A5-53AF60C442DD}"/>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0FD74B51-4CA8-10DC-46B6-2536917366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5269EB-328D-F03F-ADAE-357F14BC66A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239399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2C5D6-CA5F-76D2-7919-3052BE859E3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F8835E-5B6A-1749-527A-6B7B7AE8E3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94B446-B76D-D9BD-4E56-5395D23E64AA}"/>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EAD29BAA-8108-5E65-C8C1-65322348C9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2E134D-511E-31E6-8804-64C6F78C10F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7197648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B098CC-86D6-3D60-8039-DE3806A9F442}"/>
              </a:ext>
            </a:extLst>
          </p:cNvPr>
          <p:cNvSpPr>
            <a:spLocks noGrp="1"/>
          </p:cNvSpPr>
          <p:nvPr>
            <p:ph type="title" orient="vert"/>
          </p:nvPr>
        </p:nvSpPr>
        <p:spPr>
          <a:xfrm>
            <a:off x="9052084" y="389467"/>
            <a:ext cx="2727484" cy="619929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B2222D-97C6-329F-9C09-EB4D7C8D550C}"/>
              </a:ext>
            </a:extLst>
          </p:cNvPr>
          <p:cNvSpPr>
            <a:spLocks noGrp="1"/>
          </p:cNvSpPr>
          <p:nvPr>
            <p:ph type="body" orient="vert" idx="1"/>
          </p:nvPr>
        </p:nvSpPr>
        <p:spPr>
          <a:xfrm>
            <a:off x="869633" y="389467"/>
            <a:ext cx="8024336" cy="61992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A51A01-B34E-268F-BDC7-1AF2648C7E9E}"/>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896A9ED7-ABC3-175B-9ABB-9671CE0F9E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AFDBD7-644E-0573-40DF-F6BCA3363D4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7491743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wo Content">
  <p:cSld name="1_Two Content">
    <p:bg>
      <p:bgPr>
        <a:solidFill>
          <a:schemeClr val="lt1"/>
        </a:solidFill>
        <a:effectLst/>
      </p:bgPr>
    </p:bg>
    <p:spTree>
      <p:nvGrpSpPr>
        <p:cNvPr id="1" name="Shape 17"/>
        <p:cNvGrpSpPr/>
        <p:nvPr/>
      </p:nvGrpSpPr>
      <p:grpSpPr>
        <a:xfrm>
          <a:off x="0" y="0"/>
          <a:ext cx="0" cy="0"/>
          <a:chOff x="0" y="0"/>
          <a:chExt cx="0" cy="0"/>
        </a:xfrm>
      </p:grpSpPr>
      <p:sp>
        <p:nvSpPr>
          <p:cNvPr id="19" name="Google Shape;19;p20"/>
          <p:cNvSpPr txBox="1">
            <a:spLocks noGrp="1"/>
          </p:cNvSpPr>
          <p:nvPr>
            <p:ph type="title"/>
          </p:nvPr>
        </p:nvSpPr>
        <p:spPr>
          <a:xfrm>
            <a:off x="1393697" y="2176398"/>
            <a:ext cx="9861804" cy="141541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0" i="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0"/>
          <p:cNvSpPr txBox="1">
            <a:spLocks noGrp="1"/>
          </p:cNvSpPr>
          <p:nvPr>
            <p:ph type="body" idx="1"/>
          </p:nvPr>
        </p:nvSpPr>
        <p:spPr>
          <a:xfrm>
            <a:off x="632460" y="1682496"/>
            <a:ext cx="5502402" cy="482803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 name="Google Shape;21;p20"/>
          <p:cNvSpPr txBox="1">
            <a:spLocks noGrp="1"/>
          </p:cNvSpPr>
          <p:nvPr>
            <p:ph type="body" idx="2"/>
          </p:nvPr>
        </p:nvSpPr>
        <p:spPr>
          <a:xfrm>
            <a:off x="6514338" y="1682496"/>
            <a:ext cx="5502402" cy="482803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 name="Google Shape;22;p20"/>
          <p:cNvSpPr txBox="1">
            <a:spLocks noGrp="1"/>
          </p:cNvSpPr>
          <p:nvPr>
            <p:ph type="ftr" idx="11"/>
          </p:nvPr>
        </p:nvSpPr>
        <p:spPr>
          <a:xfrm>
            <a:off x="4300728" y="6803136"/>
            <a:ext cx="4047744" cy="36576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0"/>
          <p:cNvSpPr txBox="1">
            <a:spLocks noGrp="1"/>
          </p:cNvSpPr>
          <p:nvPr>
            <p:ph type="dt" idx="10"/>
          </p:nvPr>
        </p:nvSpPr>
        <p:spPr>
          <a:xfrm>
            <a:off x="632460" y="6803136"/>
            <a:ext cx="2909316" cy="3657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0"/>
          <p:cNvSpPr txBox="1">
            <a:spLocks noGrp="1"/>
          </p:cNvSpPr>
          <p:nvPr>
            <p:ph type="sldNum" idx="12"/>
          </p:nvPr>
        </p:nvSpPr>
        <p:spPr>
          <a:xfrm>
            <a:off x="9107424" y="6803136"/>
            <a:ext cx="2909316" cy="36576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898943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Only">
  <p:cSld name="1_Title Only">
    <p:bg>
      <p:bgPr>
        <a:solidFill>
          <a:schemeClr val="lt1"/>
        </a:solidFill>
        <a:effectLst/>
      </p:bgPr>
    </p:bg>
    <p:spTree>
      <p:nvGrpSpPr>
        <p:cNvPr id="1" name="Shape 25"/>
        <p:cNvGrpSpPr/>
        <p:nvPr/>
      </p:nvGrpSpPr>
      <p:grpSpPr>
        <a:xfrm>
          <a:off x="0" y="0"/>
          <a:ext cx="0" cy="0"/>
          <a:chOff x="0" y="0"/>
          <a:chExt cx="0" cy="0"/>
        </a:xfrm>
      </p:grpSpPr>
      <p:sp>
        <p:nvSpPr>
          <p:cNvPr id="27" name="Google Shape;27;p21"/>
          <p:cNvSpPr txBox="1">
            <a:spLocks noGrp="1"/>
          </p:cNvSpPr>
          <p:nvPr>
            <p:ph type="title"/>
          </p:nvPr>
        </p:nvSpPr>
        <p:spPr>
          <a:xfrm>
            <a:off x="1393697" y="2176398"/>
            <a:ext cx="9861804" cy="141541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0" i="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1"/>
          <p:cNvSpPr txBox="1">
            <a:spLocks noGrp="1"/>
          </p:cNvSpPr>
          <p:nvPr>
            <p:ph type="ftr" idx="11"/>
          </p:nvPr>
        </p:nvSpPr>
        <p:spPr>
          <a:xfrm>
            <a:off x="4300728" y="6803136"/>
            <a:ext cx="4047744" cy="36576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1"/>
          <p:cNvSpPr txBox="1">
            <a:spLocks noGrp="1"/>
          </p:cNvSpPr>
          <p:nvPr>
            <p:ph type="dt" idx="10"/>
          </p:nvPr>
        </p:nvSpPr>
        <p:spPr>
          <a:xfrm>
            <a:off x="632460" y="6803136"/>
            <a:ext cx="2909316" cy="3657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1"/>
          <p:cNvSpPr txBox="1">
            <a:spLocks noGrp="1"/>
          </p:cNvSpPr>
          <p:nvPr>
            <p:ph type="sldNum" idx="12"/>
          </p:nvPr>
        </p:nvSpPr>
        <p:spPr>
          <a:xfrm>
            <a:off x="9107424" y="6803136"/>
            <a:ext cx="2909316" cy="36576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964953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B8F2B-66C4-69B7-B35B-E22F00204B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D26C53-A9B3-B136-6943-ACB43BF22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16AC82-95D2-5979-8170-4146A28DBD0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CA2D977C-65E0-3379-2D42-65E8741ADB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8D5A5E-308D-84B1-D368-326DF8DC533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75717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E82BB-306B-C268-CAA9-777C884A23F7}"/>
              </a:ext>
            </a:extLst>
          </p:cNvPr>
          <p:cNvSpPr>
            <a:spLocks noGrp="1"/>
          </p:cNvSpPr>
          <p:nvPr>
            <p:ph type="title"/>
          </p:nvPr>
        </p:nvSpPr>
        <p:spPr>
          <a:xfrm>
            <a:off x="863044" y="1823721"/>
            <a:ext cx="10909935" cy="3042919"/>
          </a:xfrm>
        </p:spPr>
        <p:txBody>
          <a:bodyPr anchor="b"/>
          <a:lstStyle>
            <a:lvl1pPr>
              <a:defRPr sz="6225"/>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E408D5B-728B-B3E2-A757-C3A2B4D6A557}"/>
              </a:ext>
            </a:extLst>
          </p:cNvPr>
          <p:cNvSpPr>
            <a:spLocks noGrp="1"/>
          </p:cNvSpPr>
          <p:nvPr>
            <p:ph type="body" idx="1"/>
          </p:nvPr>
        </p:nvSpPr>
        <p:spPr>
          <a:xfrm>
            <a:off x="863044" y="4895428"/>
            <a:ext cx="10909935" cy="1600199"/>
          </a:xfrm>
        </p:spPr>
        <p:txBody>
          <a:bodyPr/>
          <a:lstStyle>
            <a:lvl1pPr marL="0" indent="0">
              <a:buNone/>
              <a:defRPr sz="2490">
                <a:solidFill>
                  <a:schemeClr val="tx1">
                    <a:tint val="82000"/>
                  </a:schemeClr>
                </a:solidFill>
              </a:defRPr>
            </a:lvl1pPr>
            <a:lvl2pPr marL="474345" indent="0">
              <a:buNone/>
              <a:defRPr sz="2075">
                <a:solidFill>
                  <a:schemeClr val="tx1">
                    <a:tint val="82000"/>
                  </a:schemeClr>
                </a:solidFill>
              </a:defRPr>
            </a:lvl2pPr>
            <a:lvl3pPr marL="948690" indent="0">
              <a:buNone/>
              <a:defRPr sz="1868">
                <a:solidFill>
                  <a:schemeClr val="tx1">
                    <a:tint val="82000"/>
                  </a:schemeClr>
                </a:solidFill>
              </a:defRPr>
            </a:lvl3pPr>
            <a:lvl4pPr marL="1423035" indent="0">
              <a:buNone/>
              <a:defRPr sz="1660">
                <a:solidFill>
                  <a:schemeClr val="tx1">
                    <a:tint val="82000"/>
                  </a:schemeClr>
                </a:solidFill>
              </a:defRPr>
            </a:lvl4pPr>
            <a:lvl5pPr marL="1897380" indent="0">
              <a:buNone/>
              <a:defRPr sz="1660">
                <a:solidFill>
                  <a:schemeClr val="tx1">
                    <a:tint val="82000"/>
                  </a:schemeClr>
                </a:solidFill>
              </a:defRPr>
            </a:lvl5pPr>
            <a:lvl6pPr marL="2371725" indent="0">
              <a:buNone/>
              <a:defRPr sz="1660">
                <a:solidFill>
                  <a:schemeClr val="tx1">
                    <a:tint val="82000"/>
                  </a:schemeClr>
                </a:solidFill>
              </a:defRPr>
            </a:lvl6pPr>
            <a:lvl7pPr marL="2846070" indent="0">
              <a:buNone/>
              <a:defRPr sz="1660">
                <a:solidFill>
                  <a:schemeClr val="tx1">
                    <a:tint val="82000"/>
                  </a:schemeClr>
                </a:solidFill>
              </a:defRPr>
            </a:lvl7pPr>
            <a:lvl8pPr marL="3320415" indent="0">
              <a:buNone/>
              <a:defRPr sz="1660">
                <a:solidFill>
                  <a:schemeClr val="tx1">
                    <a:tint val="82000"/>
                  </a:schemeClr>
                </a:solidFill>
              </a:defRPr>
            </a:lvl8pPr>
            <a:lvl9pPr marL="3794760" indent="0">
              <a:buNone/>
              <a:defRPr sz="166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7FA09D-6C02-6944-F917-9954C770EB9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4F356DF8-30B3-4878-63C4-99C5D0A9CB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EFB569-6D82-EBE3-906B-7B76FCACEBE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3643269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6144F-8A65-1B35-90E1-5A48501D64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0A50E5-1219-CF4D-94B6-BA8E3CDDA6BD}"/>
              </a:ext>
            </a:extLst>
          </p:cNvPr>
          <p:cNvSpPr>
            <a:spLocks noGrp="1"/>
          </p:cNvSpPr>
          <p:nvPr>
            <p:ph sz="half" idx="1"/>
          </p:nvPr>
        </p:nvSpPr>
        <p:spPr>
          <a:xfrm>
            <a:off x="869633" y="1947333"/>
            <a:ext cx="5375910" cy="4641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E8D41C5-CF18-62A2-CD9B-4E012833D869}"/>
              </a:ext>
            </a:extLst>
          </p:cNvPr>
          <p:cNvSpPr>
            <a:spLocks noGrp="1"/>
          </p:cNvSpPr>
          <p:nvPr>
            <p:ph sz="half" idx="2"/>
          </p:nvPr>
        </p:nvSpPr>
        <p:spPr>
          <a:xfrm>
            <a:off x="6403658" y="1947333"/>
            <a:ext cx="5375910" cy="4641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18A0CAB-38BC-9C06-6C90-22D1B8DB27B5}"/>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C2B76EAA-6AFD-033E-B393-7DA6ACC607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C5CB47-727F-64A6-95F3-B734A37BEFC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43503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CCCB2-BEC4-941A-D58A-D8415D4ABEDD}"/>
              </a:ext>
            </a:extLst>
          </p:cNvPr>
          <p:cNvSpPr>
            <a:spLocks noGrp="1"/>
          </p:cNvSpPr>
          <p:nvPr>
            <p:ph type="title"/>
          </p:nvPr>
        </p:nvSpPr>
        <p:spPr>
          <a:xfrm>
            <a:off x="871280" y="389467"/>
            <a:ext cx="10909935" cy="1413934"/>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4E9879-685C-62B0-3FA5-6145566AF454}"/>
              </a:ext>
            </a:extLst>
          </p:cNvPr>
          <p:cNvSpPr>
            <a:spLocks noGrp="1"/>
          </p:cNvSpPr>
          <p:nvPr>
            <p:ph type="body" idx="1"/>
          </p:nvPr>
        </p:nvSpPr>
        <p:spPr>
          <a:xfrm>
            <a:off x="871281" y="1793241"/>
            <a:ext cx="5351204" cy="878839"/>
          </a:xfrm>
        </p:spPr>
        <p:txBody>
          <a:bodyPr anchor="b"/>
          <a:lstStyle>
            <a:lvl1pPr marL="0" indent="0">
              <a:buNone/>
              <a:defRPr sz="2490" b="1"/>
            </a:lvl1pPr>
            <a:lvl2pPr marL="474345" indent="0">
              <a:buNone/>
              <a:defRPr sz="2075" b="1"/>
            </a:lvl2pPr>
            <a:lvl3pPr marL="948690" indent="0">
              <a:buNone/>
              <a:defRPr sz="1868" b="1"/>
            </a:lvl3pPr>
            <a:lvl4pPr marL="1423035" indent="0">
              <a:buNone/>
              <a:defRPr sz="1660" b="1"/>
            </a:lvl4pPr>
            <a:lvl5pPr marL="1897380" indent="0">
              <a:buNone/>
              <a:defRPr sz="1660" b="1"/>
            </a:lvl5pPr>
            <a:lvl6pPr marL="2371725" indent="0">
              <a:buNone/>
              <a:defRPr sz="1660" b="1"/>
            </a:lvl6pPr>
            <a:lvl7pPr marL="2846070" indent="0">
              <a:buNone/>
              <a:defRPr sz="1660" b="1"/>
            </a:lvl7pPr>
            <a:lvl8pPr marL="3320415" indent="0">
              <a:buNone/>
              <a:defRPr sz="1660" b="1"/>
            </a:lvl8pPr>
            <a:lvl9pPr marL="3794760" indent="0">
              <a:buNone/>
              <a:defRPr sz="1660" b="1"/>
            </a:lvl9pPr>
          </a:lstStyle>
          <a:p>
            <a:pPr lvl="0"/>
            <a:r>
              <a:rPr lang="en-US"/>
              <a:t>Click to edit Master text styles</a:t>
            </a:r>
          </a:p>
        </p:txBody>
      </p:sp>
      <p:sp>
        <p:nvSpPr>
          <p:cNvPr id="4" name="Content Placeholder 3">
            <a:extLst>
              <a:ext uri="{FF2B5EF4-FFF2-40B4-BE49-F238E27FC236}">
                <a16:creationId xmlns:a16="http://schemas.microsoft.com/office/drawing/2014/main" id="{CDF48FEB-912B-59D6-1A48-56338AD80630}"/>
              </a:ext>
            </a:extLst>
          </p:cNvPr>
          <p:cNvSpPr>
            <a:spLocks noGrp="1"/>
          </p:cNvSpPr>
          <p:nvPr>
            <p:ph sz="half" idx="2"/>
          </p:nvPr>
        </p:nvSpPr>
        <p:spPr>
          <a:xfrm>
            <a:off x="871281" y="2672080"/>
            <a:ext cx="5351204" cy="39302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80D1CBC-7B8C-6653-24E2-3C477B9A4653}"/>
              </a:ext>
            </a:extLst>
          </p:cNvPr>
          <p:cNvSpPr>
            <a:spLocks noGrp="1"/>
          </p:cNvSpPr>
          <p:nvPr>
            <p:ph type="body" sz="quarter" idx="3"/>
          </p:nvPr>
        </p:nvSpPr>
        <p:spPr>
          <a:xfrm>
            <a:off x="6403657" y="1793241"/>
            <a:ext cx="5377558" cy="878839"/>
          </a:xfrm>
        </p:spPr>
        <p:txBody>
          <a:bodyPr anchor="b"/>
          <a:lstStyle>
            <a:lvl1pPr marL="0" indent="0">
              <a:buNone/>
              <a:defRPr sz="2490" b="1"/>
            </a:lvl1pPr>
            <a:lvl2pPr marL="474345" indent="0">
              <a:buNone/>
              <a:defRPr sz="2075" b="1"/>
            </a:lvl2pPr>
            <a:lvl3pPr marL="948690" indent="0">
              <a:buNone/>
              <a:defRPr sz="1868" b="1"/>
            </a:lvl3pPr>
            <a:lvl4pPr marL="1423035" indent="0">
              <a:buNone/>
              <a:defRPr sz="1660" b="1"/>
            </a:lvl4pPr>
            <a:lvl5pPr marL="1897380" indent="0">
              <a:buNone/>
              <a:defRPr sz="1660" b="1"/>
            </a:lvl5pPr>
            <a:lvl6pPr marL="2371725" indent="0">
              <a:buNone/>
              <a:defRPr sz="1660" b="1"/>
            </a:lvl6pPr>
            <a:lvl7pPr marL="2846070" indent="0">
              <a:buNone/>
              <a:defRPr sz="1660" b="1"/>
            </a:lvl7pPr>
            <a:lvl8pPr marL="3320415" indent="0">
              <a:buNone/>
              <a:defRPr sz="1660" b="1"/>
            </a:lvl8pPr>
            <a:lvl9pPr marL="3794760" indent="0">
              <a:buNone/>
              <a:defRPr sz="1660" b="1"/>
            </a:lvl9pPr>
          </a:lstStyle>
          <a:p>
            <a:pPr lvl="0"/>
            <a:r>
              <a:rPr lang="en-US"/>
              <a:t>Click to edit Master text styles</a:t>
            </a:r>
          </a:p>
        </p:txBody>
      </p:sp>
      <p:sp>
        <p:nvSpPr>
          <p:cNvPr id="6" name="Content Placeholder 5">
            <a:extLst>
              <a:ext uri="{FF2B5EF4-FFF2-40B4-BE49-F238E27FC236}">
                <a16:creationId xmlns:a16="http://schemas.microsoft.com/office/drawing/2014/main" id="{85BA53D4-D464-64CC-3CAD-CCAF7CE39772}"/>
              </a:ext>
            </a:extLst>
          </p:cNvPr>
          <p:cNvSpPr>
            <a:spLocks noGrp="1"/>
          </p:cNvSpPr>
          <p:nvPr>
            <p:ph sz="quarter" idx="4"/>
          </p:nvPr>
        </p:nvSpPr>
        <p:spPr>
          <a:xfrm>
            <a:off x="6403657" y="2672080"/>
            <a:ext cx="5377558" cy="39302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E3A510A-6543-084B-CA28-D869A4ED70A7}"/>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292D7A65-140A-82F6-17FD-39A75400CB3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745F716-4B52-4E85-BA63-8C81E6C7350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4048324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E91DE-8999-EB80-5337-D1A27514384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1CF1B6A-D89E-6457-7A4B-40C4EC6E2425}"/>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288117AD-163C-AF67-4613-1ADDEEEF818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E06188A-ED33-45DB-F1C8-632AB6C06A5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65234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7C70F7-3F1D-1CC0-A10A-02F6628AACF6}"/>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3D9FB091-BA2B-E660-048B-28179461AF4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68DB56E-B4AA-4306-1294-3B26482FEF9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57852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76142-2B29-1EED-33D8-D87BF9BB62A5}"/>
              </a:ext>
            </a:extLst>
          </p:cNvPr>
          <p:cNvSpPr>
            <a:spLocks noGrp="1"/>
          </p:cNvSpPr>
          <p:nvPr>
            <p:ph type="title"/>
          </p:nvPr>
        </p:nvSpPr>
        <p:spPr>
          <a:xfrm>
            <a:off x="871281" y="487680"/>
            <a:ext cx="4079696" cy="1706880"/>
          </a:xfrm>
        </p:spPr>
        <p:txBody>
          <a:bodyPr anchor="b"/>
          <a:lstStyle>
            <a:lvl1pPr>
              <a:defRPr sz="332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55048E0-9758-1448-B844-D252CBB544D6}"/>
              </a:ext>
            </a:extLst>
          </p:cNvPr>
          <p:cNvSpPr>
            <a:spLocks noGrp="1"/>
          </p:cNvSpPr>
          <p:nvPr>
            <p:ph idx="1"/>
          </p:nvPr>
        </p:nvSpPr>
        <p:spPr>
          <a:xfrm>
            <a:off x="5377557" y="1053254"/>
            <a:ext cx="6403658" cy="5198533"/>
          </a:xfrm>
        </p:spPr>
        <p:txBody>
          <a:bodyPr/>
          <a:lstStyle>
            <a:lvl1pPr>
              <a:defRPr sz="3320"/>
            </a:lvl1pPr>
            <a:lvl2pPr>
              <a:defRPr sz="2905"/>
            </a:lvl2pPr>
            <a:lvl3pPr>
              <a:defRPr sz="2490"/>
            </a:lvl3pPr>
            <a:lvl4pPr>
              <a:defRPr sz="2075"/>
            </a:lvl4pPr>
            <a:lvl5pPr>
              <a:defRPr sz="2075"/>
            </a:lvl5pPr>
            <a:lvl6pPr>
              <a:defRPr sz="2075"/>
            </a:lvl6pPr>
            <a:lvl7pPr>
              <a:defRPr sz="2075"/>
            </a:lvl7pPr>
            <a:lvl8pPr>
              <a:defRPr sz="2075"/>
            </a:lvl8pPr>
            <a:lvl9pPr>
              <a:defRPr sz="20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E1A88B5-27B4-E878-CC79-E9E069E97901}"/>
              </a:ext>
            </a:extLst>
          </p:cNvPr>
          <p:cNvSpPr>
            <a:spLocks noGrp="1"/>
          </p:cNvSpPr>
          <p:nvPr>
            <p:ph type="body" sz="half" idx="2"/>
          </p:nvPr>
        </p:nvSpPr>
        <p:spPr>
          <a:xfrm>
            <a:off x="871281" y="2194560"/>
            <a:ext cx="4079696" cy="4065694"/>
          </a:xfrm>
        </p:spPr>
        <p:txBody>
          <a:bodyPr/>
          <a:lstStyle>
            <a:lvl1pPr marL="0" indent="0">
              <a:buNone/>
              <a:defRPr sz="1660"/>
            </a:lvl1pPr>
            <a:lvl2pPr marL="474345" indent="0">
              <a:buNone/>
              <a:defRPr sz="1453"/>
            </a:lvl2pPr>
            <a:lvl3pPr marL="948690" indent="0">
              <a:buNone/>
              <a:defRPr sz="1245"/>
            </a:lvl3pPr>
            <a:lvl4pPr marL="1423035" indent="0">
              <a:buNone/>
              <a:defRPr sz="1038"/>
            </a:lvl4pPr>
            <a:lvl5pPr marL="1897380" indent="0">
              <a:buNone/>
              <a:defRPr sz="1038"/>
            </a:lvl5pPr>
            <a:lvl6pPr marL="2371725" indent="0">
              <a:buNone/>
              <a:defRPr sz="1038"/>
            </a:lvl6pPr>
            <a:lvl7pPr marL="2846070" indent="0">
              <a:buNone/>
              <a:defRPr sz="1038"/>
            </a:lvl7pPr>
            <a:lvl8pPr marL="3320415" indent="0">
              <a:buNone/>
              <a:defRPr sz="1038"/>
            </a:lvl8pPr>
            <a:lvl9pPr marL="3794760" indent="0">
              <a:buNone/>
              <a:defRPr sz="1038"/>
            </a:lvl9pPr>
          </a:lstStyle>
          <a:p>
            <a:pPr lvl="0"/>
            <a:r>
              <a:rPr lang="en-US"/>
              <a:t>Click to edit Master text styles</a:t>
            </a:r>
          </a:p>
        </p:txBody>
      </p:sp>
      <p:sp>
        <p:nvSpPr>
          <p:cNvPr id="5" name="Date Placeholder 4">
            <a:extLst>
              <a:ext uri="{FF2B5EF4-FFF2-40B4-BE49-F238E27FC236}">
                <a16:creationId xmlns:a16="http://schemas.microsoft.com/office/drawing/2014/main" id="{DE62DCFC-177E-2D2A-0CC7-77EC7D944687}"/>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6079AE55-91DB-C327-7008-3541F7C230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17D7CA-C2A0-FDCB-B703-98B7917AC58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3614472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71792-5700-069C-12EB-CB1A22C19BDE}"/>
              </a:ext>
            </a:extLst>
          </p:cNvPr>
          <p:cNvSpPr>
            <a:spLocks noGrp="1"/>
          </p:cNvSpPr>
          <p:nvPr>
            <p:ph type="title"/>
          </p:nvPr>
        </p:nvSpPr>
        <p:spPr>
          <a:xfrm>
            <a:off x="871281" y="487680"/>
            <a:ext cx="4079696" cy="1706880"/>
          </a:xfrm>
        </p:spPr>
        <p:txBody>
          <a:bodyPr anchor="b"/>
          <a:lstStyle>
            <a:lvl1pPr>
              <a:defRPr sz="332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F40A676-29D2-E177-A673-B62BDC8ECCAE}"/>
              </a:ext>
            </a:extLst>
          </p:cNvPr>
          <p:cNvSpPr>
            <a:spLocks noGrp="1"/>
          </p:cNvSpPr>
          <p:nvPr>
            <p:ph type="pic" idx="1"/>
          </p:nvPr>
        </p:nvSpPr>
        <p:spPr>
          <a:xfrm>
            <a:off x="5377557" y="1053254"/>
            <a:ext cx="6403658" cy="5198533"/>
          </a:xfrm>
        </p:spPr>
        <p:txBody>
          <a:bodyPr/>
          <a:lstStyle>
            <a:lvl1pPr marL="0" indent="0">
              <a:buNone/>
              <a:defRPr sz="3320"/>
            </a:lvl1pPr>
            <a:lvl2pPr marL="474345" indent="0">
              <a:buNone/>
              <a:defRPr sz="2905"/>
            </a:lvl2pPr>
            <a:lvl3pPr marL="948690" indent="0">
              <a:buNone/>
              <a:defRPr sz="2490"/>
            </a:lvl3pPr>
            <a:lvl4pPr marL="1423035" indent="0">
              <a:buNone/>
              <a:defRPr sz="2075"/>
            </a:lvl4pPr>
            <a:lvl5pPr marL="1897380" indent="0">
              <a:buNone/>
              <a:defRPr sz="2075"/>
            </a:lvl5pPr>
            <a:lvl6pPr marL="2371725" indent="0">
              <a:buNone/>
              <a:defRPr sz="2075"/>
            </a:lvl6pPr>
            <a:lvl7pPr marL="2846070" indent="0">
              <a:buNone/>
              <a:defRPr sz="2075"/>
            </a:lvl7pPr>
            <a:lvl8pPr marL="3320415" indent="0">
              <a:buNone/>
              <a:defRPr sz="2075"/>
            </a:lvl8pPr>
            <a:lvl9pPr marL="3794760" indent="0">
              <a:buNone/>
              <a:defRPr sz="2075"/>
            </a:lvl9pPr>
          </a:lstStyle>
          <a:p>
            <a:endParaRPr lang="en-IN"/>
          </a:p>
        </p:txBody>
      </p:sp>
      <p:sp>
        <p:nvSpPr>
          <p:cNvPr id="4" name="Text Placeholder 3">
            <a:extLst>
              <a:ext uri="{FF2B5EF4-FFF2-40B4-BE49-F238E27FC236}">
                <a16:creationId xmlns:a16="http://schemas.microsoft.com/office/drawing/2014/main" id="{58EE650B-0441-FB99-75A7-EAA80BEF0D5B}"/>
              </a:ext>
            </a:extLst>
          </p:cNvPr>
          <p:cNvSpPr>
            <a:spLocks noGrp="1"/>
          </p:cNvSpPr>
          <p:nvPr>
            <p:ph type="body" sz="half" idx="2"/>
          </p:nvPr>
        </p:nvSpPr>
        <p:spPr>
          <a:xfrm>
            <a:off x="871281" y="2194560"/>
            <a:ext cx="4079696" cy="4065694"/>
          </a:xfrm>
        </p:spPr>
        <p:txBody>
          <a:bodyPr/>
          <a:lstStyle>
            <a:lvl1pPr marL="0" indent="0">
              <a:buNone/>
              <a:defRPr sz="1660"/>
            </a:lvl1pPr>
            <a:lvl2pPr marL="474345" indent="0">
              <a:buNone/>
              <a:defRPr sz="1453"/>
            </a:lvl2pPr>
            <a:lvl3pPr marL="948690" indent="0">
              <a:buNone/>
              <a:defRPr sz="1245"/>
            </a:lvl3pPr>
            <a:lvl4pPr marL="1423035" indent="0">
              <a:buNone/>
              <a:defRPr sz="1038"/>
            </a:lvl4pPr>
            <a:lvl5pPr marL="1897380" indent="0">
              <a:buNone/>
              <a:defRPr sz="1038"/>
            </a:lvl5pPr>
            <a:lvl6pPr marL="2371725" indent="0">
              <a:buNone/>
              <a:defRPr sz="1038"/>
            </a:lvl6pPr>
            <a:lvl7pPr marL="2846070" indent="0">
              <a:buNone/>
              <a:defRPr sz="1038"/>
            </a:lvl7pPr>
            <a:lvl8pPr marL="3320415" indent="0">
              <a:buNone/>
              <a:defRPr sz="1038"/>
            </a:lvl8pPr>
            <a:lvl9pPr marL="3794760" indent="0">
              <a:buNone/>
              <a:defRPr sz="1038"/>
            </a:lvl9pPr>
          </a:lstStyle>
          <a:p>
            <a:pPr lvl="0"/>
            <a:r>
              <a:rPr lang="en-US"/>
              <a:t>Click to edit Master text styles</a:t>
            </a:r>
          </a:p>
        </p:txBody>
      </p:sp>
      <p:sp>
        <p:nvSpPr>
          <p:cNvPr id="5" name="Date Placeholder 4">
            <a:extLst>
              <a:ext uri="{FF2B5EF4-FFF2-40B4-BE49-F238E27FC236}">
                <a16:creationId xmlns:a16="http://schemas.microsoft.com/office/drawing/2014/main" id="{58B4A0BB-430C-0480-D7BF-4C112E164923}"/>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744390D5-83CB-9A4B-FDF5-26D3F4D140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79A843-2960-6A03-B643-D57538A9165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0062697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CA6A95-AFF6-4972-05AA-32062B81EC95}"/>
              </a:ext>
            </a:extLst>
          </p:cNvPr>
          <p:cNvSpPr>
            <a:spLocks noGrp="1"/>
          </p:cNvSpPr>
          <p:nvPr>
            <p:ph type="title"/>
          </p:nvPr>
        </p:nvSpPr>
        <p:spPr>
          <a:xfrm>
            <a:off x="869633" y="389467"/>
            <a:ext cx="10909935" cy="1413934"/>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43503F-2964-F318-BD9B-ACA2D1B5F1C6}"/>
              </a:ext>
            </a:extLst>
          </p:cNvPr>
          <p:cNvSpPr>
            <a:spLocks noGrp="1"/>
          </p:cNvSpPr>
          <p:nvPr>
            <p:ph type="body" idx="1"/>
          </p:nvPr>
        </p:nvSpPr>
        <p:spPr>
          <a:xfrm>
            <a:off x="869633" y="1947333"/>
            <a:ext cx="10909935" cy="46414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39EFF0-395A-6560-12F8-5B33A4B5060C}"/>
              </a:ext>
            </a:extLst>
          </p:cNvPr>
          <p:cNvSpPr>
            <a:spLocks noGrp="1"/>
          </p:cNvSpPr>
          <p:nvPr>
            <p:ph type="dt" sz="half" idx="2"/>
          </p:nvPr>
        </p:nvSpPr>
        <p:spPr>
          <a:xfrm>
            <a:off x="869633" y="6780107"/>
            <a:ext cx="2846070" cy="389467"/>
          </a:xfrm>
          <a:prstGeom prst="rect">
            <a:avLst/>
          </a:prstGeom>
        </p:spPr>
        <p:txBody>
          <a:bodyPr vert="horz" lIns="91440" tIns="45720" rIns="91440" bIns="45720" rtlCol="0" anchor="ctr"/>
          <a:lstStyle>
            <a:lvl1pPr algn="l">
              <a:defRPr sz="1245">
                <a:solidFill>
                  <a:schemeClr val="tx1">
                    <a:tint val="82000"/>
                  </a:schemeClr>
                </a:solidFill>
              </a:defRPr>
            </a:lvl1pPr>
          </a:lstStyle>
          <a:p>
            <a:endParaRPr lang="en-IN"/>
          </a:p>
        </p:txBody>
      </p:sp>
      <p:sp>
        <p:nvSpPr>
          <p:cNvPr id="5" name="Footer Placeholder 4">
            <a:extLst>
              <a:ext uri="{FF2B5EF4-FFF2-40B4-BE49-F238E27FC236}">
                <a16:creationId xmlns:a16="http://schemas.microsoft.com/office/drawing/2014/main" id="{32E16AC7-0D15-EA86-4E45-8658BCF233B2}"/>
              </a:ext>
            </a:extLst>
          </p:cNvPr>
          <p:cNvSpPr>
            <a:spLocks noGrp="1"/>
          </p:cNvSpPr>
          <p:nvPr>
            <p:ph type="ftr" sz="quarter" idx="3"/>
          </p:nvPr>
        </p:nvSpPr>
        <p:spPr>
          <a:xfrm>
            <a:off x="4190048" y="6780107"/>
            <a:ext cx="4269105" cy="389467"/>
          </a:xfrm>
          <a:prstGeom prst="rect">
            <a:avLst/>
          </a:prstGeom>
        </p:spPr>
        <p:txBody>
          <a:bodyPr vert="horz" lIns="91440" tIns="45720" rIns="91440" bIns="45720" rtlCol="0" anchor="ctr"/>
          <a:lstStyle>
            <a:lvl1pPr algn="ctr">
              <a:defRPr sz="1245">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00CE7B8F-C24C-B4BB-317D-03403B46F954}"/>
              </a:ext>
            </a:extLst>
          </p:cNvPr>
          <p:cNvSpPr>
            <a:spLocks noGrp="1"/>
          </p:cNvSpPr>
          <p:nvPr>
            <p:ph type="sldNum" sz="quarter" idx="4"/>
          </p:nvPr>
        </p:nvSpPr>
        <p:spPr>
          <a:xfrm>
            <a:off x="8933498" y="6780107"/>
            <a:ext cx="2846070" cy="389467"/>
          </a:xfrm>
          <a:prstGeom prst="rect">
            <a:avLst/>
          </a:prstGeom>
        </p:spPr>
        <p:txBody>
          <a:bodyPr vert="horz" lIns="91440" tIns="45720" rIns="91440" bIns="45720" rtlCol="0" anchor="ctr"/>
          <a:lstStyle>
            <a:lvl1pPr algn="r">
              <a:defRPr sz="1245">
                <a:solidFill>
                  <a:schemeClr val="tx1">
                    <a:tint val="82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95465837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p:hf sldNum="0" hdr="0" ftr="0" dt="0"/>
  <p:txStyles>
    <p:titleStyle>
      <a:lvl1pPr algn="l" defTabSz="948690" rtl="0" eaLnBrk="1" latinLnBrk="0" hangingPunct="1">
        <a:lnSpc>
          <a:spcPct val="90000"/>
        </a:lnSpc>
        <a:spcBef>
          <a:spcPct val="0"/>
        </a:spcBef>
        <a:buNone/>
        <a:defRPr sz="4565" kern="1200">
          <a:solidFill>
            <a:schemeClr val="tx1"/>
          </a:solidFill>
          <a:latin typeface="+mj-lt"/>
          <a:ea typeface="+mj-ea"/>
          <a:cs typeface="+mj-cs"/>
        </a:defRPr>
      </a:lvl1pPr>
    </p:titleStyle>
    <p:bodyStyle>
      <a:lvl1pPr marL="237173" indent="-237173" algn="l" defTabSz="948690" rtl="0" eaLnBrk="1" latinLnBrk="0" hangingPunct="1">
        <a:lnSpc>
          <a:spcPct val="90000"/>
        </a:lnSpc>
        <a:spcBef>
          <a:spcPts val="1038"/>
        </a:spcBef>
        <a:buFont typeface="Arial" panose="020B0604020202020204" pitchFamily="34" charset="0"/>
        <a:buChar char="•"/>
        <a:defRPr sz="2905" kern="1200">
          <a:solidFill>
            <a:schemeClr val="tx1"/>
          </a:solidFill>
          <a:latin typeface="+mn-lt"/>
          <a:ea typeface="+mn-ea"/>
          <a:cs typeface="+mn-cs"/>
        </a:defRPr>
      </a:lvl1pPr>
      <a:lvl2pPr marL="711518" indent="-237173" algn="l" defTabSz="948690" rtl="0" eaLnBrk="1" latinLnBrk="0" hangingPunct="1">
        <a:lnSpc>
          <a:spcPct val="90000"/>
        </a:lnSpc>
        <a:spcBef>
          <a:spcPts val="519"/>
        </a:spcBef>
        <a:buFont typeface="Arial" panose="020B0604020202020204" pitchFamily="34" charset="0"/>
        <a:buChar char="•"/>
        <a:defRPr sz="2490" kern="1200">
          <a:solidFill>
            <a:schemeClr val="tx1"/>
          </a:solidFill>
          <a:latin typeface="+mn-lt"/>
          <a:ea typeface="+mn-ea"/>
          <a:cs typeface="+mn-cs"/>
        </a:defRPr>
      </a:lvl2pPr>
      <a:lvl3pPr marL="1185863" indent="-237173" algn="l" defTabSz="948690" rtl="0" eaLnBrk="1" latinLnBrk="0" hangingPunct="1">
        <a:lnSpc>
          <a:spcPct val="90000"/>
        </a:lnSpc>
        <a:spcBef>
          <a:spcPts val="519"/>
        </a:spcBef>
        <a:buFont typeface="Arial" panose="020B0604020202020204" pitchFamily="34" charset="0"/>
        <a:buChar char="•"/>
        <a:defRPr sz="2075" kern="1200">
          <a:solidFill>
            <a:schemeClr val="tx1"/>
          </a:solidFill>
          <a:latin typeface="+mn-lt"/>
          <a:ea typeface="+mn-ea"/>
          <a:cs typeface="+mn-cs"/>
        </a:defRPr>
      </a:lvl3pPr>
      <a:lvl4pPr marL="1660208" indent="-237173" algn="l" defTabSz="948690" rtl="0" eaLnBrk="1" latinLnBrk="0" hangingPunct="1">
        <a:lnSpc>
          <a:spcPct val="90000"/>
        </a:lnSpc>
        <a:spcBef>
          <a:spcPts val="519"/>
        </a:spcBef>
        <a:buFont typeface="Arial" panose="020B0604020202020204" pitchFamily="34" charset="0"/>
        <a:buChar char="•"/>
        <a:defRPr sz="1868" kern="1200">
          <a:solidFill>
            <a:schemeClr val="tx1"/>
          </a:solidFill>
          <a:latin typeface="+mn-lt"/>
          <a:ea typeface="+mn-ea"/>
          <a:cs typeface="+mn-cs"/>
        </a:defRPr>
      </a:lvl4pPr>
      <a:lvl5pPr marL="2134553" indent="-237173" algn="l" defTabSz="948690" rtl="0" eaLnBrk="1" latinLnBrk="0" hangingPunct="1">
        <a:lnSpc>
          <a:spcPct val="90000"/>
        </a:lnSpc>
        <a:spcBef>
          <a:spcPts val="519"/>
        </a:spcBef>
        <a:buFont typeface="Arial" panose="020B0604020202020204" pitchFamily="34" charset="0"/>
        <a:buChar char="•"/>
        <a:defRPr sz="1868" kern="1200">
          <a:solidFill>
            <a:schemeClr val="tx1"/>
          </a:solidFill>
          <a:latin typeface="+mn-lt"/>
          <a:ea typeface="+mn-ea"/>
          <a:cs typeface="+mn-cs"/>
        </a:defRPr>
      </a:lvl5pPr>
      <a:lvl6pPr marL="2608898" indent="-237173" algn="l" defTabSz="948690" rtl="0" eaLnBrk="1" latinLnBrk="0" hangingPunct="1">
        <a:lnSpc>
          <a:spcPct val="90000"/>
        </a:lnSpc>
        <a:spcBef>
          <a:spcPts val="519"/>
        </a:spcBef>
        <a:buFont typeface="Arial" panose="020B0604020202020204" pitchFamily="34" charset="0"/>
        <a:buChar char="•"/>
        <a:defRPr sz="1868" kern="1200">
          <a:solidFill>
            <a:schemeClr val="tx1"/>
          </a:solidFill>
          <a:latin typeface="+mn-lt"/>
          <a:ea typeface="+mn-ea"/>
          <a:cs typeface="+mn-cs"/>
        </a:defRPr>
      </a:lvl6pPr>
      <a:lvl7pPr marL="3083243" indent="-237173" algn="l" defTabSz="948690" rtl="0" eaLnBrk="1" latinLnBrk="0" hangingPunct="1">
        <a:lnSpc>
          <a:spcPct val="90000"/>
        </a:lnSpc>
        <a:spcBef>
          <a:spcPts val="519"/>
        </a:spcBef>
        <a:buFont typeface="Arial" panose="020B0604020202020204" pitchFamily="34" charset="0"/>
        <a:buChar char="•"/>
        <a:defRPr sz="1868" kern="1200">
          <a:solidFill>
            <a:schemeClr val="tx1"/>
          </a:solidFill>
          <a:latin typeface="+mn-lt"/>
          <a:ea typeface="+mn-ea"/>
          <a:cs typeface="+mn-cs"/>
        </a:defRPr>
      </a:lvl7pPr>
      <a:lvl8pPr marL="3557588" indent="-237173" algn="l" defTabSz="948690" rtl="0" eaLnBrk="1" latinLnBrk="0" hangingPunct="1">
        <a:lnSpc>
          <a:spcPct val="90000"/>
        </a:lnSpc>
        <a:spcBef>
          <a:spcPts val="519"/>
        </a:spcBef>
        <a:buFont typeface="Arial" panose="020B0604020202020204" pitchFamily="34" charset="0"/>
        <a:buChar char="•"/>
        <a:defRPr sz="1868" kern="1200">
          <a:solidFill>
            <a:schemeClr val="tx1"/>
          </a:solidFill>
          <a:latin typeface="+mn-lt"/>
          <a:ea typeface="+mn-ea"/>
          <a:cs typeface="+mn-cs"/>
        </a:defRPr>
      </a:lvl8pPr>
      <a:lvl9pPr marL="4031933" indent="-237173" algn="l" defTabSz="948690" rtl="0" eaLnBrk="1" latinLnBrk="0" hangingPunct="1">
        <a:lnSpc>
          <a:spcPct val="90000"/>
        </a:lnSpc>
        <a:spcBef>
          <a:spcPts val="519"/>
        </a:spcBef>
        <a:buFont typeface="Arial" panose="020B0604020202020204" pitchFamily="34" charset="0"/>
        <a:buChar char="•"/>
        <a:defRPr sz="1868" kern="1200">
          <a:solidFill>
            <a:schemeClr val="tx1"/>
          </a:solidFill>
          <a:latin typeface="+mn-lt"/>
          <a:ea typeface="+mn-ea"/>
          <a:cs typeface="+mn-cs"/>
        </a:defRPr>
      </a:lvl9pPr>
    </p:bodyStyle>
    <p:otherStyle>
      <a:defPPr>
        <a:defRPr lang="en-US"/>
      </a:defPPr>
      <a:lvl1pPr marL="0" algn="l" defTabSz="948690" rtl="0" eaLnBrk="1" latinLnBrk="0" hangingPunct="1">
        <a:defRPr sz="1868" kern="1200">
          <a:solidFill>
            <a:schemeClr val="tx1"/>
          </a:solidFill>
          <a:latin typeface="+mn-lt"/>
          <a:ea typeface="+mn-ea"/>
          <a:cs typeface="+mn-cs"/>
        </a:defRPr>
      </a:lvl1pPr>
      <a:lvl2pPr marL="474345" algn="l" defTabSz="948690" rtl="0" eaLnBrk="1" latinLnBrk="0" hangingPunct="1">
        <a:defRPr sz="1868" kern="1200">
          <a:solidFill>
            <a:schemeClr val="tx1"/>
          </a:solidFill>
          <a:latin typeface="+mn-lt"/>
          <a:ea typeface="+mn-ea"/>
          <a:cs typeface="+mn-cs"/>
        </a:defRPr>
      </a:lvl2pPr>
      <a:lvl3pPr marL="948690" algn="l" defTabSz="948690" rtl="0" eaLnBrk="1" latinLnBrk="0" hangingPunct="1">
        <a:defRPr sz="1868" kern="1200">
          <a:solidFill>
            <a:schemeClr val="tx1"/>
          </a:solidFill>
          <a:latin typeface="+mn-lt"/>
          <a:ea typeface="+mn-ea"/>
          <a:cs typeface="+mn-cs"/>
        </a:defRPr>
      </a:lvl3pPr>
      <a:lvl4pPr marL="1423035" algn="l" defTabSz="948690" rtl="0" eaLnBrk="1" latinLnBrk="0" hangingPunct="1">
        <a:defRPr sz="1868" kern="1200">
          <a:solidFill>
            <a:schemeClr val="tx1"/>
          </a:solidFill>
          <a:latin typeface="+mn-lt"/>
          <a:ea typeface="+mn-ea"/>
          <a:cs typeface="+mn-cs"/>
        </a:defRPr>
      </a:lvl4pPr>
      <a:lvl5pPr marL="1897380" algn="l" defTabSz="948690" rtl="0" eaLnBrk="1" latinLnBrk="0" hangingPunct="1">
        <a:defRPr sz="1868" kern="1200">
          <a:solidFill>
            <a:schemeClr val="tx1"/>
          </a:solidFill>
          <a:latin typeface="+mn-lt"/>
          <a:ea typeface="+mn-ea"/>
          <a:cs typeface="+mn-cs"/>
        </a:defRPr>
      </a:lvl5pPr>
      <a:lvl6pPr marL="2371725" algn="l" defTabSz="948690" rtl="0" eaLnBrk="1" latinLnBrk="0" hangingPunct="1">
        <a:defRPr sz="1868" kern="1200">
          <a:solidFill>
            <a:schemeClr val="tx1"/>
          </a:solidFill>
          <a:latin typeface="+mn-lt"/>
          <a:ea typeface="+mn-ea"/>
          <a:cs typeface="+mn-cs"/>
        </a:defRPr>
      </a:lvl6pPr>
      <a:lvl7pPr marL="2846070" algn="l" defTabSz="948690" rtl="0" eaLnBrk="1" latinLnBrk="0" hangingPunct="1">
        <a:defRPr sz="1868" kern="1200">
          <a:solidFill>
            <a:schemeClr val="tx1"/>
          </a:solidFill>
          <a:latin typeface="+mn-lt"/>
          <a:ea typeface="+mn-ea"/>
          <a:cs typeface="+mn-cs"/>
        </a:defRPr>
      </a:lvl7pPr>
      <a:lvl8pPr marL="3320415" algn="l" defTabSz="948690" rtl="0" eaLnBrk="1" latinLnBrk="0" hangingPunct="1">
        <a:defRPr sz="1868" kern="1200">
          <a:solidFill>
            <a:schemeClr val="tx1"/>
          </a:solidFill>
          <a:latin typeface="+mn-lt"/>
          <a:ea typeface="+mn-ea"/>
          <a:cs typeface="+mn-cs"/>
        </a:defRPr>
      </a:lvl8pPr>
      <a:lvl9pPr marL="3794760" algn="l" defTabSz="948690" rtl="0" eaLnBrk="1" latinLnBrk="0" hangingPunct="1">
        <a:defRPr sz="18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8000">
              <a:schemeClr val="tx1">
                <a:lumMod val="50000"/>
              </a:schemeClr>
            </a:gs>
            <a:gs pos="0">
              <a:schemeClr val="tx1">
                <a:lumMod val="95000"/>
                <a:lumOff val="5000"/>
              </a:schemeClr>
            </a:gs>
            <a:gs pos="100000">
              <a:schemeClr val="bg1">
                <a:lumMod val="95000"/>
                <a:lumOff val="5000"/>
              </a:schemeClr>
            </a:gs>
          </a:gsLst>
          <a:lin ang="5400000" scaled="1"/>
        </a:gradFill>
        <a:effectLst/>
      </p:bgPr>
    </p:bg>
    <p:spTree>
      <p:nvGrpSpPr>
        <p:cNvPr id="1" name="Shape 58"/>
        <p:cNvGrpSpPr/>
        <p:nvPr/>
      </p:nvGrpSpPr>
      <p:grpSpPr>
        <a:xfrm>
          <a:off x="0" y="0"/>
          <a:ext cx="0" cy="0"/>
          <a:chOff x="0" y="0"/>
          <a:chExt cx="0" cy="0"/>
        </a:xfrm>
      </p:grpSpPr>
      <p:sp>
        <p:nvSpPr>
          <p:cNvPr id="59" name="Google Shape;59;p4"/>
          <p:cNvSpPr txBox="1">
            <a:spLocks noGrp="1"/>
          </p:cNvSpPr>
          <p:nvPr>
            <p:ph type="title"/>
          </p:nvPr>
        </p:nvSpPr>
        <p:spPr>
          <a:xfrm>
            <a:off x="874279" y="858400"/>
            <a:ext cx="7074900" cy="6514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dirty="0">
                <a:solidFill>
                  <a:srgbClr val="FFC000"/>
                </a:solidFill>
                <a:latin typeface="Arial Black" panose="020B0A04020102020204" pitchFamily="34" charset="0"/>
                <a:cs typeface="Arial" panose="020B0604020202020204" pitchFamily="34" charset="0"/>
              </a:rPr>
              <a:t>CONTENTS</a:t>
            </a:r>
            <a:endParaRPr dirty="0">
              <a:solidFill>
                <a:srgbClr val="FFC000"/>
              </a:solidFill>
              <a:latin typeface="Arial Black" panose="020B0A04020102020204" pitchFamily="34" charset="0"/>
              <a:cs typeface="Arial" panose="020B0604020202020204" pitchFamily="34" charset="0"/>
            </a:endParaRPr>
          </a:p>
        </p:txBody>
      </p:sp>
      <p:grpSp>
        <p:nvGrpSpPr>
          <p:cNvPr id="60" name="Google Shape;60;p4"/>
          <p:cNvGrpSpPr/>
          <p:nvPr/>
        </p:nvGrpSpPr>
        <p:grpSpPr>
          <a:xfrm>
            <a:off x="-35925" y="1860884"/>
            <a:ext cx="11746662" cy="5165558"/>
            <a:chOff x="-35877" y="1997964"/>
            <a:chExt cx="11731053" cy="4732020"/>
          </a:xfrm>
        </p:grpSpPr>
        <p:sp>
          <p:nvSpPr>
            <p:cNvPr id="61" name="Google Shape;61;p4"/>
            <p:cNvSpPr/>
            <p:nvPr/>
          </p:nvSpPr>
          <p:spPr>
            <a:xfrm>
              <a:off x="-35877" y="2014180"/>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 name="Google Shape;62;p4"/>
            <p:cNvSpPr/>
            <p:nvPr/>
          </p:nvSpPr>
          <p:spPr>
            <a:xfrm>
              <a:off x="0" y="2188464"/>
              <a:ext cx="11515344" cy="45415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 name="Google Shape;63;p4"/>
            <p:cNvSpPr/>
            <p:nvPr/>
          </p:nvSpPr>
          <p:spPr>
            <a:xfrm>
              <a:off x="0" y="2203704"/>
              <a:ext cx="11383010" cy="4267200"/>
            </a:xfrm>
            <a:custGeom>
              <a:avLst/>
              <a:gdLst/>
              <a:ahLst/>
              <a:cxnLst/>
              <a:rect l="l" t="t" r="r" b="b"/>
              <a:pathLst>
                <a:path w="11383010" h="4267200" extrusionOk="0">
                  <a:moveTo>
                    <a:pt x="11382756" y="0"/>
                  </a:moveTo>
                  <a:lnTo>
                    <a:pt x="0" y="0"/>
                  </a:lnTo>
                  <a:lnTo>
                    <a:pt x="0" y="4267200"/>
                  </a:lnTo>
                  <a:lnTo>
                    <a:pt x="11382756" y="4267200"/>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 name="Google Shape;64;p4"/>
            <p:cNvSpPr/>
            <p:nvPr/>
          </p:nvSpPr>
          <p:spPr>
            <a:xfrm>
              <a:off x="11542776" y="1997964"/>
              <a:ext cx="152400" cy="782320"/>
            </a:xfrm>
            <a:custGeom>
              <a:avLst/>
              <a:gdLst/>
              <a:ahLst/>
              <a:cxnLst/>
              <a:rect l="l" t="t" r="r" b="b"/>
              <a:pathLst>
                <a:path w="152400" h="782319" extrusionOk="0">
                  <a:moveTo>
                    <a:pt x="152400" y="0"/>
                  </a:moveTo>
                  <a:lnTo>
                    <a:pt x="0" y="0"/>
                  </a:lnTo>
                  <a:lnTo>
                    <a:pt x="0" y="781812"/>
                  </a:lnTo>
                  <a:lnTo>
                    <a:pt x="152400" y="781812"/>
                  </a:lnTo>
                  <a:lnTo>
                    <a:pt x="152400"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4"/>
            <p:cNvSpPr/>
            <p:nvPr/>
          </p:nvSpPr>
          <p:spPr>
            <a:xfrm>
              <a:off x="6347459" y="2587764"/>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4"/>
            <p:cNvSpPr/>
            <p:nvPr/>
          </p:nvSpPr>
          <p:spPr>
            <a:xfrm>
              <a:off x="6304788" y="2581618"/>
              <a:ext cx="1668780" cy="521246"/>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4"/>
            <p:cNvSpPr/>
            <p:nvPr/>
          </p:nvSpPr>
          <p:spPr>
            <a:xfrm>
              <a:off x="6406896" y="2627376"/>
              <a:ext cx="4530852" cy="359663"/>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4"/>
            <p:cNvSpPr/>
            <p:nvPr/>
          </p:nvSpPr>
          <p:spPr>
            <a:xfrm>
              <a:off x="6347459" y="2990113"/>
              <a:ext cx="4645151" cy="473938"/>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4"/>
            <p:cNvSpPr/>
            <p:nvPr/>
          </p:nvSpPr>
          <p:spPr>
            <a:xfrm>
              <a:off x="6304788" y="2983966"/>
              <a:ext cx="1315212" cy="522757"/>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4"/>
            <p:cNvSpPr/>
            <p:nvPr/>
          </p:nvSpPr>
          <p:spPr>
            <a:xfrm>
              <a:off x="6406896" y="3029712"/>
              <a:ext cx="4530852" cy="361188"/>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4"/>
            <p:cNvSpPr/>
            <p:nvPr/>
          </p:nvSpPr>
          <p:spPr>
            <a:xfrm>
              <a:off x="6347459" y="3393960"/>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4"/>
            <p:cNvSpPr/>
            <p:nvPr/>
          </p:nvSpPr>
          <p:spPr>
            <a:xfrm>
              <a:off x="6304788" y="3387813"/>
              <a:ext cx="1156715" cy="521246"/>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4"/>
            <p:cNvSpPr/>
            <p:nvPr/>
          </p:nvSpPr>
          <p:spPr>
            <a:xfrm>
              <a:off x="6406896" y="3433572"/>
              <a:ext cx="4530852" cy="359663"/>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4"/>
            <p:cNvSpPr/>
            <p:nvPr/>
          </p:nvSpPr>
          <p:spPr>
            <a:xfrm>
              <a:off x="6347459" y="3796296"/>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5" name="Google Shape;75;p4"/>
            <p:cNvSpPr/>
            <p:nvPr/>
          </p:nvSpPr>
          <p:spPr>
            <a:xfrm>
              <a:off x="6304788" y="3790162"/>
              <a:ext cx="993635" cy="522757"/>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6" name="Google Shape;76;p4"/>
            <p:cNvSpPr/>
            <p:nvPr/>
          </p:nvSpPr>
          <p:spPr>
            <a:xfrm>
              <a:off x="6406896" y="3835908"/>
              <a:ext cx="4530852" cy="359664"/>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4"/>
            <p:cNvSpPr/>
            <p:nvPr/>
          </p:nvSpPr>
          <p:spPr>
            <a:xfrm>
              <a:off x="6347459" y="4200156"/>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8" name="Google Shape;78;p4"/>
            <p:cNvSpPr/>
            <p:nvPr/>
          </p:nvSpPr>
          <p:spPr>
            <a:xfrm>
              <a:off x="6304788" y="4192498"/>
              <a:ext cx="743724" cy="522757"/>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9" name="Google Shape;79;p4"/>
            <p:cNvSpPr/>
            <p:nvPr/>
          </p:nvSpPr>
          <p:spPr>
            <a:xfrm>
              <a:off x="6406896" y="4239768"/>
              <a:ext cx="4530852" cy="359663"/>
            </a:xfrm>
            <a:prstGeom prst="rect">
              <a:avLst/>
            </a:prstGeom>
            <a:blipFill rotWithShape="1">
              <a:blip r:embed="rId1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0" name="Google Shape;80;p4"/>
            <p:cNvSpPr/>
            <p:nvPr/>
          </p:nvSpPr>
          <p:spPr>
            <a:xfrm>
              <a:off x="6347459" y="4602492"/>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1" name="Google Shape;81;p4"/>
            <p:cNvSpPr/>
            <p:nvPr/>
          </p:nvSpPr>
          <p:spPr>
            <a:xfrm>
              <a:off x="6304788" y="4596358"/>
              <a:ext cx="2420112" cy="522757"/>
            </a:xfrm>
            <a:prstGeom prst="rect">
              <a:avLst/>
            </a:prstGeom>
            <a:blipFill rotWithShape="1">
              <a:blip r:embed="rId1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2" name="Google Shape;82;p4"/>
            <p:cNvSpPr/>
            <p:nvPr/>
          </p:nvSpPr>
          <p:spPr>
            <a:xfrm>
              <a:off x="6406896" y="4642104"/>
              <a:ext cx="4530852" cy="359663"/>
            </a:xfrm>
            <a:prstGeom prst="rect">
              <a:avLst/>
            </a:prstGeom>
            <a:blipFill rotWithShape="1">
              <a:blip r:embed="rId1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3" name="Google Shape;83;p4"/>
            <p:cNvSpPr/>
            <p:nvPr/>
          </p:nvSpPr>
          <p:spPr>
            <a:xfrm>
              <a:off x="6347459" y="5006352"/>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4" name="Google Shape;84;p4"/>
            <p:cNvSpPr/>
            <p:nvPr/>
          </p:nvSpPr>
          <p:spPr>
            <a:xfrm>
              <a:off x="6304788" y="4998694"/>
              <a:ext cx="943368" cy="522757"/>
            </a:xfrm>
            <a:prstGeom prst="rect">
              <a:avLst/>
            </a:prstGeom>
            <a:blipFill rotWithShape="1">
              <a:blip r:embed="rId1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5" name="Google Shape;85;p4"/>
            <p:cNvSpPr/>
            <p:nvPr/>
          </p:nvSpPr>
          <p:spPr>
            <a:xfrm>
              <a:off x="6406896" y="5045964"/>
              <a:ext cx="4530852" cy="359664"/>
            </a:xfrm>
            <a:prstGeom prst="rect">
              <a:avLst/>
            </a:prstGeom>
            <a:blipFill rotWithShape="1">
              <a:blip r:embed="rId1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6" name="Google Shape;86;p4"/>
            <p:cNvSpPr/>
            <p:nvPr/>
          </p:nvSpPr>
          <p:spPr>
            <a:xfrm>
              <a:off x="6347459" y="5408676"/>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7" name="Google Shape;87;p4"/>
            <p:cNvSpPr/>
            <p:nvPr/>
          </p:nvSpPr>
          <p:spPr>
            <a:xfrm>
              <a:off x="6304788" y="5402579"/>
              <a:ext cx="2756916" cy="521246"/>
            </a:xfrm>
            <a:prstGeom prst="rect">
              <a:avLst/>
            </a:prstGeom>
            <a:blipFill rotWithShape="1">
              <a:blip r:embed="rId1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8" name="Google Shape;88;p4"/>
            <p:cNvSpPr/>
            <p:nvPr/>
          </p:nvSpPr>
          <p:spPr>
            <a:xfrm>
              <a:off x="6406896" y="5448300"/>
              <a:ext cx="4530852" cy="359663"/>
            </a:xfrm>
            <a:prstGeom prst="rect">
              <a:avLst/>
            </a:prstGeom>
            <a:blipFill rotWithShape="1">
              <a:blip r:embed="rId20">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9" name="Google Shape;89;p4"/>
            <p:cNvSpPr/>
            <p:nvPr/>
          </p:nvSpPr>
          <p:spPr>
            <a:xfrm>
              <a:off x="6347459" y="5811011"/>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0" name="Google Shape;90;p4"/>
            <p:cNvSpPr/>
            <p:nvPr/>
          </p:nvSpPr>
          <p:spPr>
            <a:xfrm>
              <a:off x="6304788" y="5804916"/>
              <a:ext cx="1796795" cy="522757"/>
            </a:xfrm>
            <a:prstGeom prst="rect">
              <a:avLst/>
            </a:prstGeom>
            <a:blipFill rotWithShape="1">
              <a:blip r:embed="rId21">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1" name="Google Shape;91;p4"/>
            <p:cNvSpPr/>
            <p:nvPr/>
          </p:nvSpPr>
          <p:spPr>
            <a:xfrm>
              <a:off x="6406896" y="5850635"/>
              <a:ext cx="4530852" cy="359663"/>
            </a:xfrm>
            <a:prstGeom prst="rect">
              <a:avLst/>
            </a:prstGeom>
            <a:blipFill rotWithShape="1">
              <a:blip r:embed="rId20">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92" name="Google Shape;92;p4"/>
          <p:cNvSpPr txBox="1"/>
          <p:nvPr/>
        </p:nvSpPr>
        <p:spPr>
          <a:xfrm>
            <a:off x="6469126" y="2658313"/>
            <a:ext cx="2883421" cy="3941464"/>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500"/>
              <a:buFont typeface="Arial"/>
              <a:buNone/>
            </a:pPr>
            <a:r>
              <a:rPr lang="en-GB" sz="1600" b="0" i="0" u="none" strike="noStrike" cap="none" dirty="0">
                <a:solidFill>
                  <a:srgbClr val="FFFF00"/>
                </a:solidFill>
                <a:latin typeface="Carlito"/>
                <a:ea typeface="Carlito"/>
                <a:cs typeface="Carlito"/>
                <a:sym typeface="Carlito"/>
              </a:rPr>
              <a:t>Project Overview</a:t>
            </a:r>
            <a:endParaRPr sz="1600" b="0" i="0" u="none" strike="noStrike" cap="none" dirty="0">
              <a:solidFill>
                <a:srgbClr val="FFFF00"/>
              </a:solidFill>
              <a:latin typeface="Carlito"/>
              <a:ea typeface="Carlito"/>
              <a:cs typeface="Carlito"/>
              <a:sym typeface="Carlito"/>
            </a:endParaRPr>
          </a:p>
          <a:p>
            <a:pPr marL="12700" marR="1450975" lvl="0" indent="0" algn="l" rtl="0">
              <a:lnSpc>
                <a:spcPct val="176300"/>
              </a:lnSpc>
              <a:spcBef>
                <a:spcPts val="5"/>
              </a:spcBef>
              <a:spcAft>
                <a:spcPts val="0"/>
              </a:spcAft>
              <a:buClr>
                <a:srgbClr val="000000"/>
              </a:buClr>
              <a:buSzPts val="1500"/>
              <a:buFont typeface="Arial"/>
              <a:buNone/>
            </a:pPr>
            <a:r>
              <a:rPr lang="en-GB" sz="1600" b="0" i="0" u="none" strike="noStrike" cap="none" dirty="0">
                <a:solidFill>
                  <a:srgbClr val="FFFF00"/>
                </a:solidFill>
                <a:latin typeface="Carlito"/>
                <a:ea typeface="Carlito"/>
                <a:cs typeface="Carlito"/>
                <a:sym typeface="Carlito"/>
              </a:rPr>
              <a:t>Introduction  Objectives  </a:t>
            </a:r>
          </a:p>
          <a:p>
            <a:pPr marL="12700" marR="1450975" lvl="0" indent="0" algn="l" rtl="0">
              <a:lnSpc>
                <a:spcPct val="176300"/>
              </a:lnSpc>
              <a:spcBef>
                <a:spcPts val="5"/>
              </a:spcBef>
              <a:spcAft>
                <a:spcPts val="0"/>
              </a:spcAft>
              <a:buClr>
                <a:srgbClr val="000000"/>
              </a:buClr>
              <a:buSzPts val="1500"/>
              <a:buFont typeface="Arial"/>
              <a:buNone/>
            </a:pPr>
            <a:r>
              <a:rPr lang="en-GB" sz="1600" b="0" i="0" u="none" strike="noStrike" cap="none" dirty="0">
                <a:solidFill>
                  <a:srgbClr val="FFFF00"/>
                </a:solidFill>
                <a:latin typeface="Carlito"/>
                <a:ea typeface="Carlito"/>
                <a:cs typeface="Carlito"/>
                <a:sym typeface="Carlito"/>
              </a:rPr>
              <a:t>Data</a:t>
            </a:r>
            <a:r>
              <a:rPr lang="en-GB" sz="1600" dirty="0">
                <a:solidFill>
                  <a:srgbClr val="FFFF00"/>
                </a:solidFill>
                <a:latin typeface="Carlito"/>
                <a:ea typeface="Carlito"/>
                <a:cs typeface="Carlito"/>
                <a:sym typeface="Carlito"/>
              </a:rPr>
              <a:t>s</a:t>
            </a:r>
            <a:r>
              <a:rPr lang="en-GB" sz="1600" b="0" i="0" u="none" strike="noStrike" cap="none" dirty="0">
                <a:solidFill>
                  <a:srgbClr val="FFFF00"/>
                </a:solidFill>
                <a:latin typeface="Carlito"/>
                <a:ea typeface="Carlito"/>
                <a:cs typeface="Carlito"/>
                <a:sym typeface="Carlito"/>
              </a:rPr>
              <a:t>et  </a:t>
            </a:r>
          </a:p>
          <a:p>
            <a:pPr marL="12700" marR="1450975" lvl="0" indent="0" algn="l" rtl="0">
              <a:lnSpc>
                <a:spcPct val="176300"/>
              </a:lnSpc>
              <a:spcBef>
                <a:spcPts val="5"/>
              </a:spcBef>
              <a:spcAft>
                <a:spcPts val="0"/>
              </a:spcAft>
              <a:buClr>
                <a:srgbClr val="000000"/>
              </a:buClr>
              <a:buSzPts val="1500"/>
              <a:buFont typeface="Arial"/>
              <a:buNone/>
            </a:pPr>
            <a:r>
              <a:rPr lang="en-GB" sz="1600" b="0" i="0" u="none" strike="noStrike" cap="none" dirty="0">
                <a:solidFill>
                  <a:srgbClr val="FFFF00"/>
                </a:solidFill>
                <a:latin typeface="Carlito"/>
                <a:ea typeface="Carlito"/>
                <a:cs typeface="Carlito"/>
                <a:sym typeface="Carlito"/>
              </a:rPr>
              <a:t>Tools Used</a:t>
            </a:r>
            <a:endParaRPr sz="1600" b="0" i="0" u="none" strike="noStrike" cap="none" dirty="0">
              <a:solidFill>
                <a:srgbClr val="FFFF00"/>
              </a:solidFill>
              <a:latin typeface="Carlito"/>
              <a:ea typeface="Carlito"/>
              <a:cs typeface="Carlito"/>
              <a:sym typeface="Carlito"/>
            </a:endParaRPr>
          </a:p>
          <a:p>
            <a:pPr marL="12700" marR="343535" lvl="0" indent="0" algn="l" rtl="0">
              <a:lnSpc>
                <a:spcPct val="176300"/>
              </a:lnSpc>
              <a:spcBef>
                <a:spcPts val="0"/>
              </a:spcBef>
              <a:spcAft>
                <a:spcPts val="0"/>
              </a:spcAft>
              <a:buClr>
                <a:srgbClr val="000000"/>
              </a:buClr>
              <a:buSzPts val="1500"/>
              <a:buFont typeface="Arial"/>
              <a:buNone/>
            </a:pPr>
            <a:r>
              <a:rPr lang="en-GB" sz="1600" b="0" i="0" u="none" strike="noStrike" cap="none" dirty="0">
                <a:solidFill>
                  <a:srgbClr val="FFFF00"/>
                </a:solidFill>
                <a:latin typeface="Carlito"/>
                <a:ea typeface="Carlito"/>
                <a:cs typeface="Carlito"/>
                <a:sym typeface="Carlito"/>
              </a:rPr>
              <a:t>Data Manipulation Process  Insights</a:t>
            </a:r>
            <a:endParaRPr sz="1600" b="0" i="0" u="none" strike="noStrike" cap="none" dirty="0">
              <a:solidFill>
                <a:srgbClr val="FFFF00"/>
              </a:solidFill>
              <a:latin typeface="Carlito"/>
              <a:ea typeface="Carlito"/>
              <a:cs typeface="Carlito"/>
              <a:sym typeface="Carlito"/>
            </a:endParaRPr>
          </a:p>
          <a:p>
            <a:pPr marL="12700" marR="5080" lvl="0" indent="0" algn="l" rtl="0">
              <a:lnSpc>
                <a:spcPct val="211999"/>
              </a:lnSpc>
              <a:spcBef>
                <a:spcPts val="325"/>
              </a:spcBef>
              <a:spcAft>
                <a:spcPts val="0"/>
              </a:spcAft>
              <a:buClr>
                <a:srgbClr val="000000"/>
              </a:buClr>
              <a:buSzPts val="1500"/>
              <a:buFont typeface="Arial"/>
              <a:buNone/>
            </a:pPr>
            <a:r>
              <a:rPr lang="en-GB" sz="1400" b="0" i="0" u="none" strike="noStrike" cap="none" dirty="0">
                <a:solidFill>
                  <a:srgbClr val="FFFF00"/>
                </a:solidFill>
                <a:latin typeface="Carlito"/>
                <a:ea typeface="Carlito"/>
                <a:cs typeface="Carlito"/>
                <a:sym typeface="Carlito"/>
              </a:rPr>
              <a:t> </a:t>
            </a:r>
            <a:r>
              <a:rPr lang="en-GB" sz="1600" b="0" i="0" u="none" strike="noStrike" cap="none" dirty="0">
                <a:solidFill>
                  <a:srgbClr val="FFFF00"/>
                </a:solidFill>
                <a:latin typeface="Carlito"/>
                <a:ea typeface="Carlito"/>
                <a:cs typeface="Carlito"/>
                <a:sym typeface="Carlito"/>
              </a:rPr>
              <a:t>Recommended Analysis  Recommendations</a:t>
            </a:r>
            <a:endParaRPr sz="1600" b="0" i="0" u="none" strike="noStrike" cap="none" dirty="0">
              <a:solidFill>
                <a:srgbClr val="FFFF00"/>
              </a:solidFill>
              <a:latin typeface="Carlito"/>
              <a:ea typeface="Carlito"/>
              <a:cs typeface="Carlito"/>
              <a:sym typeface="Carl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221"/>
        <p:cNvGrpSpPr/>
        <p:nvPr/>
      </p:nvGrpSpPr>
      <p:grpSpPr>
        <a:xfrm>
          <a:off x="0" y="0"/>
          <a:ext cx="0" cy="0"/>
          <a:chOff x="0" y="0"/>
          <a:chExt cx="0" cy="0"/>
        </a:xfrm>
      </p:grpSpPr>
      <p:sp>
        <p:nvSpPr>
          <p:cNvPr id="222" name="Google Shape;222;p10"/>
          <p:cNvSpPr/>
          <p:nvPr/>
        </p:nvSpPr>
        <p:spPr>
          <a:xfrm>
            <a:off x="0" y="0"/>
            <a:ext cx="4037076" cy="7315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3" name="Google Shape;223;p10"/>
          <p:cNvSpPr txBox="1">
            <a:spLocks noGrp="1"/>
          </p:cNvSpPr>
          <p:nvPr>
            <p:ph type="title"/>
          </p:nvPr>
        </p:nvSpPr>
        <p:spPr>
          <a:xfrm>
            <a:off x="457200" y="1219200"/>
            <a:ext cx="4419600" cy="21075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GB" dirty="0">
                <a:solidFill>
                  <a:schemeClr val="bg1"/>
                </a:solidFill>
              </a:rPr>
              <a:t>Analysis</a:t>
            </a:r>
            <a:br>
              <a:rPr lang="en-GB" dirty="0">
                <a:solidFill>
                  <a:schemeClr val="bg1"/>
                </a:solidFill>
              </a:rPr>
            </a:br>
            <a:r>
              <a:rPr lang="en-GB" dirty="0">
                <a:solidFill>
                  <a:schemeClr val="bg1"/>
                </a:solidFill>
              </a:rPr>
              <a:t>from </a:t>
            </a:r>
            <a:br>
              <a:rPr lang="en-GB" dirty="0">
                <a:solidFill>
                  <a:schemeClr val="bg1"/>
                </a:solidFill>
              </a:rPr>
            </a:br>
            <a:r>
              <a:rPr lang="en-GB" dirty="0">
                <a:solidFill>
                  <a:schemeClr val="bg1"/>
                </a:solidFill>
              </a:rPr>
              <a:t>Dashboard</a:t>
            </a:r>
            <a:endParaRPr dirty="0">
              <a:solidFill>
                <a:schemeClr val="bg1"/>
              </a:solidFill>
            </a:endParaRPr>
          </a:p>
        </p:txBody>
      </p:sp>
      <p:sp>
        <p:nvSpPr>
          <p:cNvPr id="3" name="TextBox 2">
            <a:extLst>
              <a:ext uri="{FF2B5EF4-FFF2-40B4-BE49-F238E27FC236}">
                <a16:creationId xmlns:a16="http://schemas.microsoft.com/office/drawing/2014/main" id="{417339A7-EFBE-E98D-A089-DFA0A6FDF93A}"/>
              </a:ext>
            </a:extLst>
          </p:cNvPr>
          <p:cNvSpPr txBox="1"/>
          <p:nvPr/>
        </p:nvSpPr>
        <p:spPr>
          <a:xfrm>
            <a:off x="4608094" y="768223"/>
            <a:ext cx="8041106" cy="6494085"/>
          </a:xfrm>
          <a:prstGeom prst="rect">
            <a:avLst/>
          </a:prstGeom>
          <a:noFill/>
        </p:spPr>
        <p:txBody>
          <a:bodyPr wrap="square">
            <a:spAutoFit/>
          </a:bodyPr>
          <a:lstStyle/>
          <a:p>
            <a:r>
              <a:rPr lang="en-US" sz="1600" b="1" dirty="0">
                <a:solidFill>
                  <a:schemeClr val="tx2">
                    <a:lumMod val="90000"/>
                    <a:lumOff val="10000"/>
                  </a:schemeClr>
                </a:solidFill>
              </a:rPr>
              <a:t>Product Category Analysis:</a:t>
            </a:r>
            <a:endParaRPr lang="en-US" sz="1600" dirty="0">
              <a:solidFill>
                <a:schemeClr val="tx2">
                  <a:lumMod val="90000"/>
                  <a:lumOff val="10000"/>
                </a:schemeClr>
              </a:solidFill>
            </a:endParaRPr>
          </a:p>
          <a:p>
            <a:endParaRPr lang="en-US" sz="1400" dirty="0">
              <a:solidFill>
                <a:schemeClr val="tx2">
                  <a:lumMod val="90000"/>
                  <a:lumOff val="10000"/>
                </a:schemeClr>
              </a:solidFill>
            </a:endParaRPr>
          </a:p>
          <a:p>
            <a:endParaRPr lang="en-US" sz="1600" b="1" dirty="0">
              <a:solidFill>
                <a:schemeClr val="tx2">
                  <a:lumMod val="90000"/>
                  <a:lumOff val="10000"/>
                </a:schemeClr>
              </a:solidFill>
            </a:endParaRPr>
          </a:p>
          <a:p>
            <a:endParaRPr lang="en-US" sz="1600" b="1" dirty="0">
              <a:solidFill>
                <a:schemeClr val="tx2">
                  <a:lumMod val="90000"/>
                  <a:lumOff val="10000"/>
                </a:schemeClr>
              </a:solidFill>
            </a:endParaRPr>
          </a:p>
          <a:p>
            <a:endParaRPr lang="en-US" sz="1600" b="1" dirty="0">
              <a:solidFill>
                <a:schemeClr val="tx2">
                  <a:lumMod val="90000"/>
                  <a:lumOff val="10000"/>
                </a:schemeClr>
              </a:solidFill>
            </a:endParaRPr>
          </a:p>
          <a:p>
            <a:endParaRPr lang="en-US" sz="1600" b="1" dirty="0">
              <a:solidFill>
                <a:schemeClr val="tx2">
                  <a:lumMod val="90000"/>
                  <a:lumOff val="10000"/>
                </a:schemeClr>
              </a:solidFill>
            </a:endParaRPr>
          </a:p>
          <a:p>
            <a:endParaRPr lang="en-US" sz="1600" b="1" dirty="0">
              <a:solidFill>
                <a:schemeClr val="tx2">
                  <a:lumMod val="90000"/>
                  <a:lumOff val="10000"/>
                </a:schemeClr>
              </a:solidFill>
            </a:endParaRPr>
          </a:p>
          <a:p>
            <a:endParaRPr lang="en-US" sz="1600" b="1" dirty="0">
              <a:solidFill>
                <a:schemeClr val="tx2">
                  <a:lumMod val="90000"/>
                  <a:lumOff val="10000"/>
                </a:schemeClr>
              </a:solidFill>
            </a:endParaRPr>
          </a:p>
          <a:p>
            <a:endParaRPr lang="en-US" sz="1600" b="1" dirty="0">
              <a:solidFill>
                <a:schemeClr val="tx2">
                  <a:lumMod val="90000"/>
                  <a:lumOff val="10000"/>
                </a:schemeClr>
              </a:solidFill>
            </a:endParaRPr>
          </a:p>
          <a:p>
            <a:r>
              <a:rPr lang="en-US" sz="1600" b="1" dirty="0">
                <a:solidFill>
                  <a:schemeClr val="tx2">
                    <a:lumMod val="90000"/>
                    <a:lumOff val="10000"/>
                  </a:schemeClr>
                </a:solidFill>
              </a:rPr>
              <a:t>Repeat Orders and Retention:</a:t>
            </a:r>
            <a:endParaRPr lang="en-US" sz="1600" dirty="0">
              <a:solidFill>
                <a:schemeClr val="tx2">
                  <a:lumMod val="90000"/>
                  <a:lumOff val="10000"/>
                </a:schemeClr>
              </a:solidFill>
            </a:endParaRPr>
          </a:p>
          <a:p>
            <a:pPr>
              <a:buFont typeface="Arial" panose="020B0604020202020204" pitchFamily="34" charset="0"/>
              <a:buChar char="•"/>
            </a:pPr>
            <a:r>
              <a:rPr lang="en-US" sz="1400" dirty="0">
                <a:solidFill>
                  <a:schemeClr val="tx2">
                    <a:lumMod val="90000"/>
                    <a:lumOff val="10000"/>
                  </a:schemeClr>
                </a:solidFill>
              </a:rPr>
              <a:t>More repeat orders than new orders, particularly in Office Supplies and Technology.</a:t>
            </a:r>
          </a:p>
          <a:p>
            <a:pPr>
              <a:buFont typeface="Arial" panose="020B0604020202020204" pitchFamily="34" charset="0"/>
              <a:buChar char="•"/>
            </a:pPr>
            <a:r>
              <a:rPr lang="en-US" sz="1400" dirty="0">
                <a:solidFill>
                  <a:schemeClr val="tx2">
                    <a:lumMod val="90000"/>
                    <a:lumOff val="10000"/>
                  </a:schemeClr>
                </a:solidFill>
              </a:rPr>
              <a:t>High retention rate of 99%, increasing over time, indicating strong customer satisfaction.</a:t>
            </a:r>
          </a:p>
          <a:p>
            <a:pPr>
              <a:buFont typeface="Arial" panose="020B0604020202020204" pitchFamily="34" charset="0"/>
              <a:buChar char="•"/>
            </a:pPr>
            <a:r>
              <a:rPr lang="en-US" sz="1400" dirty="0">
                <a:solidFill>
                  <a:schemeClr val="tx2">
                    <a:lumMod val="90000"/>
                    <a:lumOff val="10000"/>
                  </a:schemeClr>
                </a:solidFill>
              </a:rPr>
              <a:t>East and West regions show strong performance in repeat orders and retention.</a:t>
            </a:r>
          </a:p>
          <a:p>
            <a:endParaRPr lang="en-US" sz="1400" dirty="0">
              <a:solidFill>
                <a:schemeClr val="tx2">
                  <a:lumMod val="90000"/>
                  <a:lumOff val="10000"/>
                </a:schemeClr>
              </a:solidFill>
            </a:endParaRPr>
          </a:p>
          <a:p>
            <a:r>
              <a:rPr lang="en-US" sz="1600" b="1" dirty="0">
                <a:solidFill>
                  <a:schemeClr val="tx2">
                    <a:lumMod val="90000"/>
                    <a:lumOff val="10000"/>
                  </a:schemeClr>
                </a:solidFill>
              </a:rPr>
              <a:t>Profit Margin Analysis:</a:t>
            </a:r>
            <a:endParaRPr lang="en-US" sz="1600" dirty="0">
              <a:solidFill>
                <a:schemeClr val="tx2">
                  <a:lumMod val="90000"/>
                  <a:lumOff val="10000"/>
                </a:schemeClr>
              </a:solidFill>
            </a:endParaRPr>
          </a:p>
          <a:p>
            <a:pPr>
              <a:buFont typeface="Arial" panose="020B0604020202020204" pitchFamily="34" charset="0"/>
              <a:buChar char="•"/>
            </a:pPr>
            <a:r>
              <a:rPr lang="en-US" sz="1400" b="1" dirty="0">
                <a:solidFill>
                  <a:schemeClr val="tx2">
                    <a:lumMod val="90000"/>
                    <a:lumOff val="10000"/>
                  </a:schemeClr>
                </a:solidFill>
              </a:rPr>
              <a:t>High Profit Margin:</a:t>
            </a:r>
            <a:r>
              <a:rPr lang="en-US" sz="1400" dirty="0">
                <a:solidFill>
                  <a:schemeClr val="tx2">
                    <a:lumMod val="90000"/>
                    <a:lumOff val="10000"/>
                  </a:schemeClr>
                </a:solidFill>
              </a:rPr>
              <a:t> Labels and Phones stand out with over 10% profit margin.</a:t>
            </a:r>
          </a:p>
          <a:p>
            <a:pPr>
              <a:buFont typeface="Arial" panose="020B0604020202020204" pitchFamily="34" charset="0"/>
              <a:buChar char="•"/>
            </a:pPr>
            <a:r>
              <a:rPr lang="en-US" sz="1400" b="1" dirty="0">
                <a:solidFill>
                  <a:schemeClr val="tx2">
                    <a:lumMod val="90000"/>
                    <a:lumOff val="10000"/>
                  </a:schemeClr>
                </a:solidFill>
              </a:rPr>
              <a:t>Low Profit Margin:</a:t>
            </a:r>
            <a:r>
              <a:rPr lang="en-US" sz="1400" dirty="0">
                <a:solidFill>
                  <a:schemeClr val="tx2">
                    <a:lumMod val="90000"/>
                    <a:lumOff val="10000"/>
                  </a:schemeClr>
                </a:solidFill>
              </a:rPr>
              <a:t> Storage, Chairs, Machines, Supplies, Bookcases, and Tables show margins below 10%.</a:t>
            </a:r>
          </a:p>
          <a:p>
            <a:pPr>
              <a:buFont typeface="Arial" panose="020B0604020202020204" pitchFamily="34" charset="0"/>
              <a:buChar char="•"/>
            </a:pPr>
            <a:endParaRPr lang="en-US" sz="1400" dirty="0">
              <a:solidFill>
                <a:schemeClr val="tx2">
                  <a:lumMod val="90000"/>
                  <a:lumOff val="10000"/>
                </a:schemeClr>
              </a:solidFill>
            </a:endParaRPr>
          </a:p>
          <a:p>
            <a:r>
              <a:rPr lang="en-US" sz="1600" b="1" dirty="0">
                <a:solidFill>
                  <a:schemeClr val="tx2">
                    <a:lumMod val="90000"/>
                    <a:lumOff val="10000"/>
                  </a:schemeClr>
                </a:solidFill>
              </a:rPr>
              <a:t>Cumulative Sales Over Time:</a:t>
            </a:r>
            <a:endParaRPr lang="en-US" sz="1600" dirty="0">
              <a:solidFill>
                <a:schemeClr val="tx2">
                  <a:lumMod val="90000"/>
                  <a:lumOff val="10000"/>
                </a:schemeClr>
              </a:solidFill>
            </a:endParaRPr>
          </a:p>
          <a:p>
            <a:pPr>
              <a:buFont typeface="Arial" panose="020B0604020202020204" pitchFamily="34" charset="0"/>
              <a:buChar char="•"/>
            </a:pPr>
            <a:r>
              <a:rPr lang="en-US" sz="1400" dirty="0">
                <a:solidFill>
                  <a:schemeClr val="tx2">
                    <a:lumMod val="90000"/>
                    <a:lumOff val="10000"/>
                  </a:schemeClr>
                </a:solidFill>
              </a:rPr>
              <a:t>Consistent cumulative sales growth across all categories.</a:t>
            </a:r>
          </a:p>
          <a:p>
            <a:pPr>
              <a:buFont typeface="Arial" panose="020B0604020202020204" pitchFamily="34" charset="0"/>
              <a:buChar char="•"/>
            </a:pPr>
            <a:r>
              <a:rPr lang="en-US" sz="1400" dirty="0">
                <a:solidFill>
                  <a:schemeClr val="tx2">
                    <a:lumMod val="90000"/>
                    <a:lumOff val="10000"/>
                  </a:schemeClr>
                </a:solidFill>
              </a:rPr>
              <a:t>Technology (Phones, Machines), Office Supplies (Supplies, Storage), and Furniture (Tables, Furnishings) lead in cumulative sales.</a:t>
            </a:r>
          </a:p>
          <a:p>
            <a:endParaRPr lang="en-US" sz="1400" dirty="0">
              <a:solidFill>
                <a:schemeClr val="tx2">
                  <a:lumMod val="90000"/>
                  <a:lumOff val="10000"/>
                </a:schemeClr>
              </a:solidFill>
            </a:endParaRPr>
          </a:p>
          <a:p>
            <a:r>
              <a:rPr lang="en-US" sz="1600" b="1" dirty="0">
                <a:solidFill>
                  <a:schemeClr val="tx2">
                    <a:lumMod val="90000"/>
                    <a:lumOff val="10000"/>
                  </a:schemeClr>
                </a:solidFill>
              </a:rPr>
              <a:t>Sales Revenue Trend:</a:t>
            </a:r>
            <a:endParaRPr lang="en-US" sz="1600" dirty="0">
              <a:solidFill>
                <a:schemeClr val="tx2">
                  <a:lumMod val="90000"/>
                  <a:lumOff val="10000"/>
                </a:schemeClr>
              </a:solidFill>
            </a:endParaRPr>
          </a:p>
          <a:p>
            <a:pPr>
              <a:buFont typeface="Arial" panose="020B0604020202020204" pitchFamily="34" charset="0"/>
              <a:buChar char="•"/>
            </a:pPr>
            <a:r>
              <a:rPr lang="en-US" sz="1400" dirty="0">
                <a:solidFill>
                  <a:schemeClr val="tx2">
                    <a:lumMod val="90000"/>
                    <a:lumOff val="10000"/>
                  </a:schemeClr>
                </a:solidFill>
              </a:rPr>
              <a:t>Overall upward trend in sales revenue over time with seasonal variations.</a:t>
            </a:r>
          </a:p>
          <a:p>
            <a:pPr>
              <a:buFont typeface="Arial" panose="020B0604020202020204" pitchFamily="34" charset="0"/>
              <a:buChar char="•"/>
            </a:pPr>
            <a:r>
              <a:rPr lang="en-US" sz="1400" dirty="0">
                <a:solidFill>
                  <a:schemeClr val="tx2">
                    <a:lumMod val="90000"/>
                    <a:lumOff val="10000"/>
                  </a:schemeClr>
                </a:solidFill>
              </a:rPr>
              <a:t>March and Quarter 4 show higher sales, especially in Technology products.</a:t>
            </a:r>
          </a:p>
          <a:p>
            <a:r>
              <a:rPr lang="en-US" sz="1400" dirty="0">
                <a:solidFill>
                  <a:schemeClr val="tx2">
                    <a:lumMod val="90000"/>
                    <a:lumOff val="10000"/>
                  </a:schemeClr>
                </a:solidFill>
              </a:rPr>
              <a:t>.</a:t>
            </a:r>
          </a:p>
        </p:txBody>
      </p:sp>
      <p:pic>
        <p:nvPicPr>
          <p:cNvPr id="8" name="Picture 7" descr="A white background with black text&#10;&#10;Description automatically generated">
            <a:extLst>
              <a:ext uri="{FF2B5EF4-FFF2-40B4-BE49-F238E27FC236}">
                <a16:creationId xmlns:a16="http://schemas.microsoft.com/office/drawing/2014/main" id="{90563C49-BF98-E6BA-B71F-144EBCA2114B}"/>
              </a:ext>
            </a:extLst>
          </p:cNvPr>
          <p:cNvPicPr>
            <a:picLocks noChangeAspect="1"/>
          </p:cNvPicPr>
          <p:nvPr/>
        </p:nvPicPr>
        <p:blipFill>
          <a:blip r:embed="rId4"/>
          <a:stretch>
            <a:fillRect/>
          </a:stretch>
        </p:blipFill>
        <p:spPr>
          <a:xfrm>
            <a:off x="4608093" y="1367949"/>
            <a:ext cx="7583907" cy="12853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238"/>
        <p:cNvGrpSpPr/>
        <p:nvPr/>
      </p:nvGrpSpPr>
      <p:grpSpPr>
        <a:xfrm>
          <a:off x="0" y="0"/>
          <a:ext cx="0" cy="0"/>
          <a:chOff x="0" y="0"/>
          <a:chExt cx="0" cy="0"/>
        </a:xfrm>
      </p:grpSpPr>
      <p:sp>
        <p:nvSpPr>
          <p:cNvPr id="239" name="Google Shape;239;p12"/>
          <p:cNvSpPr/>
          <p:nvPr/>
        </p:nvSpPr>
        <p:spPr>
          <a:xfrm>
            <a:off x="11542776" y="1997964"/>
            <a:ext cx="152400" cy="782320"/>
          </a:xfrm>
          <a:custGeom>
            <a:avLst/>
            <a:gdLst/>
            <a:ahLst/>
            <a:cxnLst/>
            <a:rect l="l" t="t" r="r" b="b"/>
            <a:pathLst>
              <a:path w="152400" h="782319" extrusionOk="0">
                <a:moveTo>
                  <a:pt x="152400" y="0"/>
                </a:moveTo>
                <a:lnTo>
                  <a:pt x="0" y="0"/>
                </a:lnTo>
                <a:lnTo>
                  <a:pt x="0" y="781812"/>
                </a:lnTo>
                <a:lnTo>
                  <a:pt x="152400" y="781812"/>
                </a:lnTo>
                <a:lnTo>
                  <a:pt x="152400"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240" name="Google Shape;240;p12"/>
          <p:cNvGrpSpPr/>
          <p:nvPr/>
        </p:nvGrpSpPr>
        <p:grpSpPr>
          <a:xfrm>
            <a:off x="0" y="942153"/>
            <a:ext cx="12794377" cy="6611392"/>
            <a:chOff x="0" y="1999488"/>
            <a:chExt cx="11515344" cy="4610087"/>
          </a:xfrm>
        </p:grpSpPr>
        <p:sp>
          <p:nvSpPr>
            <p:cNvPr id="241" name="Google Shape;241;p12"/>
            <p:cNvSpPr/>
            <p:nvPr/>
          </p:nvSpPr>
          <p:spPr>
            <a:xfrm>
              <a:off x="0" y="1999488"/>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2" name="Google Shape;242;p12"/>
            <p:cNvSpPr/>
            <p:nvPr/>
          </p:nvSpPr>
          <p:spPr>
            <a:xfrm>
              <a:off x="0" y="2188451"/>
              <a:ext cx="11515344" cy="44211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3" name="Google Shape;243;p12"/>
            <p:cNvSpPr/>
            <p:nvPr/>
          </p:nvSpPr>
          <p:spPr>
            <a:xfrm>
              <a:off x="0" y="2203704"/>
              <a:ext cx="11383010" cy="4147185"/>
            </a:xfrm>
            <a:custGeom>
              <a:avLst/>
              <a:gdLst/>
              <a:ahLst/>
              <a:cxnLst/>
              <a:rect l="l" t="t" r="r" b="b"/>
              <a:pathLst>
                <a:path w="11383010" h="4147185" extrusionOk="0">
                  <a:moveTo>
                    <a:pt x="11382756" y="0"/>
                  </a:moveTo>
                  <a:lnTo>
                    <a:pt x="0" y="0"/>
                  </a:lnTo>
                  <a:lnTo>
                    <a:pt x="0" y="4146804"/>
                  </a:lnTo>
                  <a:lnTo>
                    <a:pt x="11382756" y="4146804"/>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44" name="Google Shape;244;p12"/>
          <p:cNvSpPr txBox="1">
            <a:spLocks noGrp="1"/>
          </p:cNvSpPr>
          <p:nvPr>
            <p:ph type="title"/>
          </p:nvPr>
        </p:nvSpPr>
        <p:spPr>
          <a:xfrm>
            <a:off x="173637" y="226829"/>
            <a:ext cx="7488555" cy="715324"/>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dirty="0">
                <a:solidFill>
                  <a:srgbClr val="000000"/>
                </a:solidFill>
              </a:rPr>
              <a:t> Recommended Analysis</a:t>
            </a:r>
            <a:endParaRPr dirty="0"/>
          </a:p>
        </p:txBody>
      </p:sp>
      <p:sp>
        <p:nvSpPr>
          <p:cNvPr id="3" name="TextBox 2">
            <a:extLst>
              <a:ext uri="{FF2B5EF4-FFF2-40B4-BE49-F238E27FC236}">
                <a16:creationId xmlns:a16="http://schemas.microsoft.com/office/drawing/2014/main" id="{5773320A-6FC1-D6B1-3001-382383139E6B}"/>
              </a:ext>
            </a:extLst>
          </p:cNvPr>
          <p:cNvSpPr txBox="1"/>
          <p:nvPr/>
        </p:nvSpPr>
        <p:spPr>
          <a:xfrm>
            <a:off x="0" y="2011715"/>
            <a:ext cx="5126636" cy="5601533"/>
          </a:xfrm>
          <a:prstGeom prst="rect">
            <a:avLst/>
          </a:prstGeom>
          <a:noFill/>
        </p:spPr>
        <p:txBody>
          <a:bodyPr wrap="square">
            <a:spAutoFit/>
          </a:bodyPr>
          <a:lstStyle/>
          <a:p>
            <a:pPr marL="342900" indent="-342900">
              <a:buAutoNum type="arabicPeriod"/>
            </a:pPr>
            <a:r>
              <a:rPr lang="en-US" sz="2000" b="1" dirty="0"/>
              <a:t>Top Customers with Highest Lifetime Value (LTV)</a:t>
            </a:r>
          </a:p>
          <a:p>
            <a:endParaRPr lang="en-US" sz="2000" dirty="0"/>
          </a:p>
          <a:p>
            <a:pPr>
              <a:buFont typeface="Arial" panose="020B0604020202020204" pitchFamily="34" charset="0"/>
              <a:buChar char="•"/>
            </a:pPr>
            <a:r>
              <a:rPr lang="en-US" sz="2000" b="1" dirty="0"/>
              <a:t>Top Customers:</a:t>
            </a:r>
            <a:r>
              <a:rPr lang="en-US" sz="2000" dirty="0"/>
              <a:t> </a:t>
            </a:r>
          </a:p>
          <a:p>
            <a:pPr>
              <a:buFont typeface="Arial" panose="020B0604020202020204" pitchFamily="34" charset="0"/>
              <a:buChar char="•"/>
            </a:pPr>
            <a:r>
              <a:rPr lang="en-US" sz="2000" dirty="0"/>
              <a:t>Raymond Buch</a:t>
            </a:r>
          </a:p>
          <a:p>
            <a:pPr>
              <a:buFont typeface="Arial" panose="020B0604020202020204" pitchFamily="34" charset="0"/>
              <a:buChar char="•"/>
            </a:pPr>
            <a:r>
              <a:rPr lang="en-US" sz="2000" dirty="0"/>
              <a:t> Tamara Chand</a:t>
            </a:r>
          </a:p>
          <a:p>
            <a:pPr>
              <a:buFont typeface="Arial" panose="020B0604020202020204" pitchFamily="34" charset="0"/>
              <a:buChar char="•"/>
            </a:pPr>
            <a:r>
              <a:rPr lang="en-US" sz="2000" dirty="0"/>
              <a:t>Sanjit Chand</a:t>
            </a:r>
          </a:p>
          <a:p>
            <a:pPr>
              <a:buFont typeface="Arial" panose="020B0604020202020204" pitchFamily="34" charset="0"/>
              <a:buChar char="•"/>
            </a:pPr>
            <a:r>
              <a:rPr lang="en-US" sz="2000" dirty="0"/>
              <a:t>Hunter Lopez</a:t>
            </a:r>
          </a:p>
          <a:p>
            <a:pPr>
              <a:buFont typeface="Arial" panose="020B0604020202020204" pitchFamily="34" charset="0"/>
              <a:buChar char="•"/>
            </a:pPr>
            <a:r>
              <a:rPr lang="en-US" sz="2000" dirty="0"/>
              <a:t>Adrian Barton</a:t>
            </a:r>
          </a:p>
          <a:p>
            <a:endParaRPr lang="en-US" sz="2000" dirty="0"/>
          </a:p>
          <a:p>
            <a:pPr>
              <a:buFont typeface="Arial" panose="020B0604020202020204" pitchFamily="34" charset="0"/>
              <a:buChar char="•"/>
            </a:pPr>
            <a:r>
              <a:rPr lang="en-US" sz="2000" b="1" dirty="0"/>
              <a:t>Dominant Sector:</a:t>
            </a:r>
            <a:r>
              <a:rPr lang="en-US" sz="2000" dirty="0"/>
              <a:t> Consumer</a:t>
            </a:r>
          </a:p>
          <a:p>
            <a:pPr>
              <a:buFont typeface="Arial" panose="020B0604020202020204" pitchFamily="34" charset="0"/>
              <a:buChar char="•"/>
            </a:pPr>
            <a:r>
              <a:rPr lang="en-US" sz="2000" b="1" dirty="0"/>
              <a:t>Category Preferences         </a:t>
            </a:r>
          </a:p>
          <a:p>
            <a:r>
              <a:rPr lang="en-US" sz="2000" b="1" dirty="0"/>
              <a:t>             1) Technology:</a:t>
            </a:r>
            <a:r>
              <a:rPr lang="en-US" sz="2000" dirty="0"/>
              <a:t> Primarily purchase copiers</a:t>
            </a:r>
          </a:p>
          <a:p>
            <a:r>
              <a:rPr lang="en-US" sz="2000" b="1" dirty="0"/>
              <a:t>              2) Office Supplies:</a:t>
            </a:r>
            <a:r>
              <a:rPr lang="en-US" sz="2000" dirty="0"/>
              <a:t> Frequently buy binders</a:t>
            </a:r>
          </a:p>
          <a:p>
            <a:endParaRPr lang="en-US" sz="2000" dirty="0"/>
          </a:p>
          <a:p>
            <a:endParaRPr lang="en-US" b="1" dirty="0"/>
          </a:p>
        </p:txBody>
      </p:sp>
      <p:sp>
        <p:nvSpPr>
          <p:cNvPr id="6" name="Rectangle 2">
            <a:extLst>
              <a:ext uri="{FF2B5EF4-FFF2-40B4-BE49-F238E27FC236}">
                <a16:creationId xmlns:a16="http://schemas.microsoft.com/office/drawing/2014/main" id="{A1EE64FD-177A-638F-5ECC-4344B58B2549}"/>
              </a:ext>
            </a:extLst>
          </p:cNvPr>
          <p:cNvSpPr>
            <a:spLocks noChangeArrowheads="1"/>
          </p:cNvSpPr>
          <p:nvPr/>
        </p:nvSpPr>
        <p:spPr bwMode="auto">
          <a:xfrm>
            <a:off x="6086007" y="1997964"/>
            <a:ext cx="6007309"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2. Top Customers with Highest Profit Margin</a:t>
            </a:r>
          </a:p>
          <a:p>
            <a:endParaRPr lang="en-US" dirty="0"/>
          </a:p>
          <a:p>
            <a:pPr>
              <a:buFont typeface="Arial" panose="020B0604020202020204" pitchFamily="34" charset="0"/>
              <a:buChar char="•"/>
            </a:pPr>
            <a:r>
              <a:rPr lang="en-US" b="1" dirty="0"/>
              <a:t>Top Customers:</a:t>
            </a:r>
            <a:r>
              <a:rPr lang="en-US" dirty="0"/>
              <a:t> </a:t>
            </a:r>
          </a:p>
          <a:p>
            <a:pPr>
              <a:buFont typeface="Arial" panose="020B0604020202020204" pitchFamily="34" charset="0"/>
              <a:buChar char="•"/>
            </a:pPr>
            <a:r>
              <a:rPr lang="en-US" dirty="0"/>
              <a:t>Jenna Caffey</a:t>
            </a:r>
          </a:p>
          <a:p>
            <a:pPr>
              <a:buFont typeface="Arial" panose="020B0604020202020204" pitchFamily="34" charset="0"/>
              <a:buChar char="•"/>
            </a:pPr>
            <a:r>
              <a:rPr lang="en-US" dirty="0"/>
              <a:t>Tamara Chand</a:t>
            </a:r>
          </a:p>
          <a:p>
            <a:pPr>
              <a:buFont typeface="Arial" panose="020B0604020202020204" pitchFamily="34" charset="0"/>
              <a:buChar char="•"/>
            </a:pPr>
            <a:r>
              <a:rPr lang="en-US" dirty="0"/>
              <a:t>Raymond Buch</a:t>
            </a:r>
          </a:p>
          <a:p>
            <a:pPr>
              <a:buFont typeface="Arial" panose="020B0604020202020204" pitchFamily="34" charset="0"/>
              <a:buChar char="•"/>
            </a:pPr>
            <a:r>
              <a:rPr lang="en-US" dirty="0"/>
              <a:t>Steven Roelle</a:t>
            </a:r>
          </a:p>
          <a:p>
            <a:pPr>
              <a:buFont typeface="Arial" panose="020B0604020202020204" pitchFamily="34" charset="0"/>
              <a:buChar char="•"/>
            </a:pPr>
            <a:r>
              <a:rPr lang="en-US" dirty="0"/>
              <a:t>Bobby Odegard</a:t>
            </a:r>
          </a:p>
          <a:p>
            <a:pPr>
              <a:buFont typeface="Arial" panose="020B0604020202020204" pitchFamily="34" charset="0"/>
              <a:buChar char="•"/>
            </a:pPr>
            <a:r>
              <a:rPr lang="en-US" dirty="0"/>
              <a:t>Hunter Lopez</a:t>
            </a:r>
          </a:p>
          <a:p>
            <a:pPr>
              <a:buFont typeface="Arial" panose="020B0604020202020204" pitchFamily="34" charset="0"/>
              <a:buChar char="•"/>
            </a:pPr>
            <a:r>
              <a:rPr lang="en-US" b="1" dirty="0"/>
              <a:t>Profit Margin Range:</a:t>
            </a:r>
            <a:r>
              <a:rPr lang="en-US" dirty="0"/>
              <a:t> 43.0% to 47.5%</a:t>
            </a:r>
          </a:p>
          <a:p>
            <a:endParaRPr lang="en-US" dirty="0"/>
          </a:p>
          <a:p>
            <a:pPr>
              <a:buFont typeface="Arial" panose="020B0604020202020204" pitchFamily="34" charset="0"/>
              <a:buChar char="•"/>
            </a:pPr>
            <a:r>
              <a:rPr lang="en-US" b="1" dirty="0"/>
              <a:t>Dominant Sector:</a:t>
            </a:r>
            <a:r>
              <a:rPr lang="en-US" dirty="0"/>
              <a:t> Consumer</a:t>
            </a:r>
          </a:p>
          <a:p>
            <a:pPr>
              <a:buFont typeface="Arial" panose="020B0604020202020204" pitchFamily="34" charset="0"/>
              <a:buChar char="•"/>
            </a:pPr>
            <a:r>
              <a:rPr lang="en-US" b="1" dirty="0"/>
              <a:t> Category Preferences</a:t>
            </a:r>
            <a:endParaRPr lang="en-US" dirty="0"/>
          </a:p>
          <a:p>
            <a:r>
              <a:rPr lang="en-US" b="1" dirty="0"/>
              <a:t>              1) Technology:</a:t>
            </a:r>
            <a:r>
              <a:rPr lang="en-US" dirty="0"/>
              <a:t> Focus on copiers and machines</a:t>
            </a:r>
          </a:p>
          <a:p>
            <a:r>
              <a:rPr lang="en-US" b="1" dirty="0"/>
              <a:t>               2) Office Supplies:</a:t>
            </a:r>
            <a:r>
              <a:rPr lang="en-US" dirty="0"/>
              <a:t> Emphasis on binders</a:t>
            </a:r>
          </a:p>
          <a:p>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B669148B-8154-9C49-42B1-45FCCE245EB3}"/>
              </a:ext>
            </a:extLst>
          </p:cNvPr>
          <p:cNvSpPr txBox="1"/>
          <p:nvPr/>
        </p:nvSpPr>
        <p:spPr>
          <a:xfrm>
            <a:off x="7643" y="1349514"/>
            <a:ext cx="3380134" cy="523220"/>
          </a:xfrm>
          <a:prstGeom prst="rect">
            <a:avLst/>
          </a:prstGeom>
          <a:noFill/>
        </p:spPr>
        <p:txBody>
          <a:bodyPr wrap="square">
            <a:spAutoFit/>
          </a:bodyPr>
          <a:lstStyle/>
          <a:p>
            <a:r>
              <a:rPr lang="en-US" sz="2800" b="1" dirty="0">
                <a:solidFill>
                  <a:srgbClr val="FF0000"/>
                </a:solidFill>
              </a:rPr>
              <a:t>Customer Insights:</a:t>
            </a:r>
          </a:p>
        </p:txBody>
      </p:sp>
      <p:cxnSp>
        <p:nvCxnSpPr>
          <p:cNvPr id="10" name="Straight Connector 9">
            <a:extLst>
              <a:ext uri="{FF2B5EF4-FFF2-40B4-BE49-F238E27FC236}">
                <a16:creationId xmlns:a16="http://schemas.microsoft.com/office/drawing/2014/main" id="{391F88F2-E5B7-19E8-EA49-DDC7367A78E9}"/>
              </a:ext>
            </a:extLst>
          </p:cNvPr>
          <p:cNvCxnSpPr/>
          <p:nvPr/>
        </p:nvCxnSpPr>
        <p:spPr>
          <a:xfrm>
            <a:off x="5606321" y="2064089"/>
            <a:ext cx="0" cy="5118471"/>
          </a:xfrm>
          <a:prstGeom prst="line">
            <a:avLst/>
          </a:prstGeom>
          <a:effectLst>
            <a:glow rad="63500">
              <a:schemeClr val="accent1">
                <a:satMod val="175000"/>
                <a:alpha val="40000"/>
              </a:schemeClr>
            </a:glow>
          </a:effectLst>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3"/>
          <p:cNvSpPr/>
          <p:nvPr/>
        </p:nvSpPr>
        <p:spPr>
          <a:xfrm>
            <a:off x="11542776" y="1997964"/>
            <a:ext cx="152400" cy="782320"/>
          </a:xfrm>
          <a:custGeom>
            <a:avLst/>
            <a:gdLst/>
            <a:ahLst/>
            <a:cxnLst/>
            <a:rect l="l" t="t" r="r" b="b"/>
            <a:pathLst>
              <a:path w="152400" h="782319" extrusionOk="0">
                <a:moveTo>
                  <a:pt x="152400" y="0"/>
                </a:moveTo>
                <a:lnTo>
                  <a:pt x="0" y="0"/>
                </a:lnTo>
                <a:lnTo>
                  <a:pt x="0" y="781812"/>
                </a:lnTo>
                <a:lnTo>
                  <a:pt x="152400" y="781812"/>
                </a:lnTo>
                <a:lnTo>
                  <a:pt x="152400"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250" name="Google Shape;250;p13"/>
          <p:cNvGrpSpPr/>
          <p:nvPr/>
        </p:nvGrpSpPr>
        <p:grpSpPr>
          <a:xfrm>
            <a:off x="14990" y="1230718"/>
            <a:ext cx="12067054" cy="6084482"/>
            <a:chOff x="0" y="1999488"/>
            <a:chExt cx="11515344" cy="4610087"/>
          </a:xfrm>
        </p:grpSpPr>
        <p:sp>
          <p:nvSpPr>
            <p:cNvPr id="251" name="Google Shape;251;p13"/>
            <p:cNvSpPr/>
            <p:nvPr/>
          </p:nvSpPr>
          <p:spPr>
            <a:xfrm>
              <a:off x="0" y="1999488"/>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2" name="Google Shape;252;p13"/>
            <p:cNvSpPr/>
            <p:nvPr/>
          </p:nvSpPr>
          <p:spPr>
            <a:xfrm>
              <a:off x="0" y="2188451"/>
              <a:ext cx="11515344" cy="44211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3" name="Google Shape;253;p13"/>
            <p:cNvSpPr/>
            <p:nvPr/>
          </p:nvSpPr>
          <p:spPr>
            <a:xfrm>
              <a:off x="0" y="2203704"/>
              <a:ext cx="11383010" cy="4147185"/>
            </a:xfrm>
            <a:custGeom>
              <a:avLst/>
              <a:gdLst/>
              <a:ahLst/>
              <a:cxnLst/>
              <a:rect l="l" t="t" r="r" b="b"/>
              <a:pathLst>
                <a:path w="11383010" h="4147185" extrusionOk="0">
                  <a:moveTo>
                    <a:pt x="11382756" y="0"/>
                  </a:moveTo>
                  <a:lnTo>
                    <a:pt x="0" y="0"/>
                  </a:lnTo>
                  <a:lnTo>
                    <a:pt x="0" y="4146804"/>
                  </a:lnTo>
                  <a:lnTo>
                    <a:pt x="11382756" y="4146804"/>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54" name="Google Shape;254;p13"/>
          <p:cNvSpPr txBox="1">
            <a:spLocks noGrp="1"/>
          </p:cNvSpPr>
          <p:nvPr>
            <p:ph type="title"/>
          </p:nvPr>
        </p:nvSpPr>
        <p:spPr>
          <a:xfrm>
            <a:off x="213171" y="365172"/>
            <a:ext cx="7488555" cy="715324"/>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dirty="0">
                <a:solidFill>
                  <a:srgbClr val="000000"/>
                </a:solidFill>
              </a:rPr>
              <a:t>Recommended Analysis</a:t>
            </a:r>
            <a:endParaRPr dirty="0"/>
          </a:p>
        </p:txBody>
      </p:sp>
      <p:sp>
        <p:nvSpPr>
          <p:cNvPr id="3" name="TextBox 2">
            <a:extLst>
              <a:ext uri="{FF2B5EF4-FFF2-40B4-BE49-F238E27FC236}">
                <a16:creationId xmlns:a16="http://schemas.microsoft.com/office/drawing/2014/main" id="{4B9358CE-5E74-18CB-20A7-E686C5C31876}"/>
              </a:ext>
            </a:extLst>
          </p:cNvPr>
          <p:cNvSpPr txBox="1"/>
          <p:nvPr/>
        </p:nvSpPr>
        <p:spPr>
          <a:xfrm>
            <a:off x="6282235" y="2204508"/>
            <a:ext cx="5822416" cy="4031873"/>
          </a:xfrm>
          <a:prstGeom prst="rect">
            <a:avLst/>
          </a:prstGeom>
          <a:noFill/>
        </p:spPr>
        <p:txBody>
          <a:bodyPr wrap="square">
            <a:spAutoFit/>
          </a:bodyPr>
          <a:lstStyle/>
          <a:p>
            <a:r>
              <a:rPr lang="en-US" b="1" dirty="0">
                <a:solidFill>
                  <a:srgbClr val="FF0000"/>
                </a:solidFill>
              </a:rPr>
              <a:t>Product Performance Insights:</a:t>
            </a:r>
          </a:p>
          <a:p>
            <a:endParaRPr lang="en-US" sz="1400" b="1" dirty="0"/>
          </a:p>
          <a:p>
            <a:pPr>
              <a:buFont typeface="+mj-lt"/>
              <a:buAutoNum type="arabicPeriod"/>
            </a:pPr>
            <a:r>
              <a:rPr lang="en-US" sz="1400" b="1" dirty="0"/>
              <a:t>Furniture:</a:t>
            </a:r>
          </a:p>
          <a:p>
            <a:r>
              <a:rPr lang="en-US" sz="1400" dirty="0"/>
              <a:t>Top products include </a:t>
            </a:r>
          </a:p>
          <a:p>
            <a:pPr marL="742950" lvl="1" indent="-285750">
              <a:buFont typeface="+mj-lt"/>
              <a:buAutoNum type="arabicPeriod"/>
            </a:pPr>
            <a:r>
              <a:rPr lang="en-US" sz="1400" dirty="0"/>
              <a:t>HON 5400 Series Task Chairs</a:t>
            </a:r>
          </a:p>
          <a:p>
            <a:pPr marL="742950" lvl="1" indent="-285750">
              <a:buFont typeface="+mj-lt"/>
              <a:buAutoNum type="arabicPeriod"/>
            </a:pPr>
            <a:r>
              <a:rPr lang="en-US" sz="1400" dirty="0"/>
              <a:t>Riverside Palais Royal Lawyers Bookcase</a:t>
            </a:r>
          </a:p>
          <a:p>
            <a:pPr marL="742950" lvl="1" indent="-285750">
              <a:buFont typeface="+mj-lt"/>
              <a:buAutoNum type="arabicPeriod"/>
            </a:pPr>
            <a:r>
              <a:rPr lang="en-US" sz="1400" dirty="0"/>
              <a:t>Bretford Rectangular Conference Tabletops.</a:t>
            </a:r>
          </a:p>
          <a:p>
            <a:pPr lvl="1"/>
            <a:endParaRPr lang="en-US" sz="1400" dirty="0"/>
          </a:p>
          <a:p>
            <a:r>
              <a:rPr lang="en-US" sz="1400" b="1" dirty="0"/>
              <a:t>2.Office Supplies:</a:t>
            </a:r>
          </a:p>
          <a:p>
            <a:r>
              <a:rPr lang="en-US" sz="1400" dirty="0"/>
              <a:t>Best-selling products are</a:t>
            </a:r>
          </a:p>
          <a:p>
            <a:pPr marL="742950" lvl="1" indent="-285750">
              <a:buFont typeface="+mj-lt"/>
              <a:buAutoNum type="arabicPeriod"/>
            </a:pPr>
            <a:r>
              <a:rPr lang="en-US" sz="1400" dirty="0"/>
              <a:t> Fellowes PB500 Electric Punch</a:t>
            </a:r>
          </a:p>
          <a:p>
            <a:pPr marL="742950" lvl="1" indent="-285750">
              <a:buFont typeface="+mj-lt"/>
              <a:buAutoNum type="arabicPeriod"/>
            </a:pPr>
            <a:r>
              <a:rPr lang="en-US" sz="1400" dirty="0"/>
              <a:t>GBC DocuBind TL300</a:t>
            </a:r>
          </a:p>
          <a:p>
            <a:pPr marL="742950" lvl="1" indent="-285750">
              <a:buFont typeface="+mj-lt"/>
              <a:buAutoNum type="arabicPeriod"/>
            </a:pPr>
            <a:r>
              <a:rPr lang="en-US" sz="1400" dirty="0"/>
              <a:t>GBC Ibimaster 500.</a:t>
            </a:r>
          </a:p>
          <a:p>
            <a:r>
              <a:rPr lang="en-US" sz="1400" b="1" dirty="0"/>
              <a:t>3.Technology:</a:t>
            </a:r>
          </a:p>
          <a:p>
            <a:r>
              <a:rPr lang="en-US" sz="1400" dirty="0"/>
              <a:t>Leading products include </a:t>
            </a:r>
          </a:p>
          <a:p>
            <a:pPr marL="742950" lvl="1" indent="-285750">
              <a:buFont typeface="+mj-lt"/>
              <a:buAutoNum type="arabicPeriod"/>
            </a:pPr>
            <a:r>
              <a:rPr lang="en-US" sz="1400" dirty="0"/>
              <a:t>Canon imageCLASS 2200 Advanced Copier</a:t>
            </a:r>
          </a:p>
          <a:p>
            <a:pPr marL="742950" lvl="1" indent="-285750">
              <a:buFont typeface="+mj-lt"/>
              <a:buAutoNum type="arabicPeriod"/>
            </a:pPr>
            <a:r>
              <a:rPr lang="en-US" sz="1400" dirty="0"/>
              <a:t>Cisco TelePresence System EX90</a:t>
            </a:r>
          </a:p>
          <a:p>
            <a:pPr marL="742950" lvl="1" indent="-285750">
              <a:buFont typeface="+mj-lt"/>
              <a:buAutoNum type="arabicPeriod"/>
            </a:pPr>
            <a:r>
              <a:rPr lang="en-US" sz="1400" dirty="0"/>
              <a:t>Hewlett Packard LaserJet 3310.</a:t>
            </a:r>
          </a:p>
        </p:txBody>
      </p:sp>
      <p:sp>
        <p:nvSpPr>
          <p:cNvPr id="4" name="TextBox 3">
            <a:extLst>
              <a:ext uri="{FF2B5EF4-FFF2-40B4-BE49-F238E27FC236}">
                <a16:creationId xmlns:a16="http://schemas.microsoft.com/office/drawing/2014/main" id="{A87250E6-91FA-1FE1-F284-5E5F20436F39}"/>
              </a:ext>
            </a:extLst>
          </p:cNvPr>
          <p:cNvSpPr txBox="1"/>
          <p:nvPr/>
        </p:nvSpPr>
        <p:spPr>
          <a:xfrm>
            <a:off x="351100" y="2144942"/>
            <a:ext cx="5473102" cy="4555093"/>
          </a:xfrm>
          <a:prstGeom prst="rect">
            <a:avLst/>
          </a:prstGeom>
          <a:noFill/>
        </p:spPr>
        <p:txBody>
          <a:bodyPr wrap="square">
            <a:spAutoFit/>
          </a:bodyPr>
          <a:lstStyle/>
          <a:p>
            <a:r>
              <a:rPr lang="en-US" b="1" dirty="0">
                <a:solidFill>
                  <a:srgbClr val="FF0000"/>
                </a:solidFill>
              </a:rPr>
              <a:t>Customer Engagement Analysis</a:t>
            </a:r>
          </a:p>
          <a:p>
            <a:endParaRPr lang="en-US" sz="1400" b="1" dirty="0"/>
          </a:p>
          <a:p>
            <a:r>
              <a:rPr lang="en-US" sz="1600" b="1" dirty="0">
                <a:solidFill>
                  <a:srgbClr val="00B050"/>
                </a:solidFill>
              </a:rPr>
              <a:t>Furniture</a:t>
            </a:r>
          </a:p>
          <a:p>
            <a:pPr>
              <a:buFont typeface="Arial" panose="020B0604020202020204" pitchFamily="34" charset="0"/>
              <a:buChar char="•"/>
            </a:pPr>
            <a:r>
              <a:rPr lang="en-US" sz="1400" b="1" dirty="0"/>
              <a:t>Top Customers:</a:t>
            </a:r>
            <a:r>
              <a:rPr lang="en-US" sz="1400" dirty="0"/>
              <a:t> Seth Vernon (15 orders), Caroline Jumper (9 orders)</a:t>
            </a:r>
          </a:p>
          <a:p>
            <a:pPr>
              <a:buFont typeface="Arial" panose="020B0604020202020204" pitchFamily="34" charset="0"/>
              <a:buChar char="•"/>
            </a:pPr>
            <a:r>
              <a:rPr lang="en-US" sz="1400" b="1" dirty="0"/>
              <a:t>Trend:</a:t>
            </a:r>
            <a:r>
              <a:rPr lang="en-US" sz="1400" dirty="0"/>
              <a:t> Both show increasing orders, especially for chairs and furnishings.</a:t>
            </a:r>
          </a:p>
          <a:p>
            <a:pPr>
              <a:buFont typeface="Arial" panose="020B0604020202020204" pitchFamily="34" charset="0"/>
              <a:buChar char="•"/>
            </a:pPr>
            <a:r>
              <a:rPr lang="en-US" sz="1400" dirty="0"/>
              <a:t>This indicates growing interest and satisfaction with our furniture products.</a:t>
            </a:r>
          </a:p>
          <a:p>
            <a:pPr>
              <a:buFont typeface="Arial" panose="020B0604020202020204" pitchFamily="34" charset="0"/>
              <a:buChar char="•"/>
            </a:pPr>
            <a:endParaRPr lang="en-US" sz="1400" dirty="0"/>
          </a:p>
          <a:p>
            <a:r>
              <a:rPr lang="en-US" sz="1600" b="1" dirty="0">
                <a:solidFill>
                  <a:srgbClr val="00B050"/>
                </a:solidFill>
              </a:rPr>
              <a:t>Office Supplies</a:t>
            </a:r>
          </a:p>
          <a:p>
            <a:pPr>
              <a:buFont typeface="Arial" panose="020B0604020202020204" pitchFamily="34" charset="0"/>
              <a:buChar char="•"/>
            </a:pPr>
            <a:r>
              <a:rPr lang="en-US" sz="1400" b="1" dirty="0"/>
              <a:t>Top Customers:</a:t>
            </a:r>
            <a:r>
              <a:rPr lang="en-US" sz="1400" dirty="0"/>
              <a:t> Edward Hooks (26 orders), William Brown (23 orders)</a:t>
            </a:r>
          </a:p>
          <a:p>
            <a:pPr>
              <a:buFont typeface="Arial" panose="020B0604020202020204" pitchFamily="34" charset="0"/>
              <a:buChar char="•"/>
            </a:pPr>
            <a:r>
              <a:rPr lang="en-US" sz="1400" b="1" dirty="0"/>
              <a:t>Trend:</a:t>
            </a:r>
            <a:r>
              <a:rPr lang="en-US" sz="1400" dirty="0"/>
              <a:t> Peak in 2016 with a decline in 2017.</a:t>
            </a:r>
          </a:p>
          <a:p>
            <a:pPr>
              <a:buFont typeface="Arial" panose="020B0604020202020204" pitchFamily="34" charset="0"/>
              <a:buChar char="•"/>
            </a:pPr>
            <a:r>
              <a:rPr lang="en-US" sz="1400" dirty="0"/>
              <a:t>Understanding the reasons behind this drop can help us improve and regain their interest.</a:t>
            </a:r>
          </a:p>
          <a:p>
            <a:r>
              <a:rPr lang="en-US" sz="1600" b="1" dirty="0">
                <a:solidFill>
                  <a:srgbClr val="00B050"/>
                </a:solidFill>
              </a:rPr>
              <a:t>Technology</a:t>
            </a:r>
          </a:p>
          <a:p>
            <a:pPr>
              <a:buFont typeface="Arial" panose="020B0604020202020204" pitchFamily="34" charset="0"/>
              <a:buChar char="•"/>
            </a:pPr>
            <a:r>
              <a:rPr lang="en-US" sz="1400" b="1" dirty="0"/>
              <a:t>Top Customers:</a:t>
            </a:r>
            <a:r>
              <a:rPr lang="en-US" sz="1400" dirty="0"/>
              <a:t> Laura Armstrong (9 orders), Mick Hernandez (8 orders)</a:t>
            </a:r>
          </a:p>
          <a:p>
            <a:pPr>
              <a:buFont typeface="Arial" panose="020B0604020202020204" pitchFamily="34" charset="0"/>
              <a:buChar char="•"/>
            </a:pPr>
            <a:r>
              <a:rPr lang="en-US" sz="1400" b="1" dirty="0"/>
              <a:t>Trend:</a:t>
            </a:r>
            <a:r>
              <a:rPr lang="en-US" sz="1400" dirty="0"/>
              <a:t> Laura's orders are uneven; Mick's orders for phones and accessories are increasing.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8000">
              <a:schemeClr val="bg1">
                <a:lumMod val="85000"/>
              </a:schemeClr>
            </a:gs>
            <a:gs pos="0">
              <a:schemeClr val="tx1">
                <a:lumMod val="95000"/>
                <a:lumOff val="5000"/>
              </a:schemeClr>
            </a:gs>
            <a:gs pos="100000">
              <a:schemeClr val="bg1">
                <a:lumMod val="95000"/>
                <a:lumOff val="5000"/>
              </a:schemeClr>
            </a:gs>
          </a:gsLst>
          <a:lin ang="5400000" scaled="1"/>
        </a:gradFill>
        <a:effectLst/>
      </p:bgPr>
    </p:bg>
    <p:spTree>
      <p:nvGrpSpPr>
        <p:cNvPr id="1" name="Shape 258"/>
        <p:cNvGrpSpPr/>
        <p:nvPr/>
      </p:nvGrpSpPr>
      <p:grpSpPr>
        <a:xfrm>
          <a:off x="0" y="0"/>
          <a:ext cx="0" cy="0"/>
          <a:chOff x="0" y="0"/>
          <a:chExt cx="0" cy="0"/>
        </a:xfrm>
      </p:grpSpPr>
      <p:sp>
        <p:nvSpPr>
          <p:cNvPr id="259" name="Google Shape;259;p14"/>
          <p:cNvSpPr txBox="1">
            <a:spLocks noGrp="1"/>
          </p:cNvSpPr>
          <p:nvPr>
            <p:ph type="title"/>
          </p:nvPr>
        </p:nvSpPr>
        <p:spPr>
          <a:xfrm>
            <a:off x="620024" y="1461541"/>
            <a:ext cx="11809319" cy="6467786"/>
          </a:xfrm>
          <a:prstGeom prst="rect">
            <a:avLst/>
          </a:prstGeom>
          <a:noFill/>
          <a:ln>
            <a:noFill/>
          </a:ln>
        </p:spPr>
        <p:txBody>
          <a:bodyPr spcFirstLastPara="1" wrap="square" lIns="0" tIns="95875" rIns="0" bIns="0" anchor="t" anchorCtr="0">
            <a:spAutoFit/>
          </a:bodyPr>
          <a:lstStyle/>
          <a:p>
            <a:r>
              <a:rPr lang="en-US" sz="2400" b="1" dirty="0">
                <a:solidFill>
                  <a:srgbClr val="FF0000"/>
                </a:solidFill>
              </a:rPr>
              <a:t>Technology :</a:t>
            </a:r>
            <a:br>
              <a:rPr lang="en-US" sz="1800" b="1" dirty="0">
                <a:solidFill>
                  <a:srgbClr val="FF0000"/>
                </a:solidFill>
              </a:rPr>
            </a:br>
            <a:r>
              <a:rPr lang="en-US" sz="1800" b="1" dirty="0">
                <a:solidFill>
                  <a:srgbClr val="002060"/>
                </a:solidFill>
              </a:rPr>
              <a:t>Top Products:</a:t>
            </a:r>
            <a:r>
              <a:rPr lang="en-US" sz="1800" dirty="0">
                <a:solidFill>
                  <a:srgbClr val="002060"/>
                </a:solidFill>
              </a:rPr>
              <a:t> </a:t>
            </a:r>
            <a:r>
              <a:rPr lang="en-US" sz="1400" dirty="0">
                <a:solidFill>
                  <a:srgbClr val="002060"/>
                </a:solidFill>
              </a:rPr>
              <a:t>Canon imageCLASS 2200 Advanced Copier, Cisco TelePresence System EX90, Hewlett Packard LaserJet 3310.</a:t>
            </a:r>
            <a:br>
              <a:rPr lang="en-US" sz="1400" dirty="0">
                <a:solidFill>
                  <a:srgbClr val="002060"/>
                </a:solidFill>
              </a:rPr>
            </a:br>
            <a:r>
              <a:rPr lang="en-US" sz="1800" b="1" dirty="0">
                <a:solidFill>
                  <a:srgbClr val="002060"/>
                </a:solidFill>
              </a:rPr>
              <a:t>Top Customers:</a:t>
            </a:r>
            <a:r>
              <a:rPr lang="en-US" sz="1800" dirty="0">
                <a:solidFill>
                  <a:srgbClr val="002060"/>
                </a:solidFill>
              </a:rPr>
              <a:t> </a:t>
            </a:r>
            <a:r>
              <a:rPr lang="en-US" sz="1400" dirty="0">
                <a:solidFill>
                  <a:srgbClr val="002060"/>
                </a:solidFill>
              </a:rPr>
              <a:t>Mick Hernandez (increasing orders), Laura Armstrong (uneven orders).</a:t>
            </a:r>
            <a:br>
              <a:rPr lang="en-US" sz="1400" dirty="0">
                <a:solidFill>
                  <a:srgbClr val="002060"/>
                </a:solidFill>
              </a:rPr>
            </a:br>
            <a:br>
              <a:rPr lang="en-US" sz="1400" dirty="0">
                <a:solidFill>
                  <a:srgbClr val="002060"/>
                </a:solidFill>
              </a:rPr>
            </a:br>
            <a:r>
              <a:rPr lang="en-US" sz="1800" b="1" dirty="0">
                <a:solidFill>
                  <a:srgbClr val="002060"/>
                </a:solidFill>
              </a:rPr>
              <a:t>Recommendations:</a:t>
            </a:r>
            <a:br>
              <a:rPr lang="en-US" sz="1400" b="1" dirty="0">
                <a:solidFill>
                  <a:srgbClr val="002060"/>
                </a:solidFill>
              </a:rPr>
            </a:br>
            <a:r>
              <a:rPr lang="en-US" sz="1800" b="1" dirty="0">
                <a:solidFill>
                  <a:srgbClr val="002060"/>
                </a:solidFill>
              </a:rPr>
              <a:t>Focus on Copiers:</a:t>
            </a:r>
            <a:r>
              <a:rPr lang="en-US" sz="1800" dirty="0">
                <a:solidFill>
                  <a:srgbClr val="002060"/>
                </a:solidFill>
              </a:rPr>
              <a:t> Increase marketing and inventory for high-margin products like copiers to maximize profits.</a:t>
            </a:r>
            <a:br>
              <a:rPr lang="en-US" sz="1800" dirty="0">
                <a:solidFill>
                  <a:srgbClr val="002060"/>
                </a:solidFill>
              </a:rPr>
            </a:br>
            <a:r>
              <a:rPr lang="en-US" sz="1800" b="1" dirty="0">
                <a:solidFill>
                  <a:srgbClr val="002060"/>
                </a:solidFill>
              </a:rPr>
              <a:t>Targeted Promotions:</a:t>
            </a:r>
            <a:r>
              <a:rPr lang="en-US" sz="1800" dirty="0">
                <a:solidFill>
                  <a:srgbClr val="002060"/>
                </a:solidFill>
              </a:rPr>
              <a:t> Create campaigns for Mick Hernandez's growing interest in phones and accessories to increase his engagement.</a:t>
            </a:r>
            <a:br>
              <a:rPr lang="en-US" sz="1800" dirty="0">
                <a:solidFill>
                  <a:srgbClr val="002060"/>
                </a:solidFill>
              </a:rPr>
            </a:br>
            <a:r>
              <a:rPr lang="en-US" sz="1800" b="1" dirty="0">
                <a:solidFill>
                  <a:srgbClr val="002060"/>
                </a:solidFill>
              </a:rPr>
              <a:t>Seasonal Campaigns:</a:t>
            </a:r>
            <a:r>
              <a:rPr lang="en-US" sz="1800" dirty="0">
                <a:solidFill>
                  <a:srgbClr val="002060"/>
                </a:solidFill>
              </a:rPr>
              <a:t> Use peak sales periods in March and the fourth quarter to boost sales of Technology products.</a:t>
            </a:r>
            <a:br>
              <a:rPr lang="en-US" sz="1800" dirty="0">
                <a:solidFill>
                  <a:srgbClr val="002060"/>
                </a:solidFill>
              </a:rPr>
            </a:br>
            <a:br>
              <a:rPr lang="en-US" sz="1200" dirty="0">
                <a:solidFill>
                  <a:srgbClr val="002060"/>
                </a:solidFill>
              </a:rPr>
            </a:br>
            <a:br>
              <a:rPr lang="en-US" sz="2000" dirty="0">
                <a:solidFill>
                  <a:srgbClr val="002060"/>
                </a:solidFill>
              </a:rPr>
            </a:br>
            <a:r>
              <a:rPr lang="en-US" sz="2400" b="1" dirty="0">
                <a:solidFill>
                  <a:srgbClr val="FF0000"/>
                </a:solidFill>
              </a:rPr>
              <a:t>Furniture :</a:t>
            </a:r>
            <a:br>
              <a:rPr lang="en-US" sz="1800" b="1" dirty="0">
                <a:solidFill>
                  <a:srgbClr val="FF0000"/>
                </a:solidFill>
              </a:rPr>
            </a:br>
            <a:r>
              <a:rPr lang="en-US" sz="1800" b="1" dirty="0">
                <a:solidFill>
                  <a:srgbClr val="002060"/>
                </a:solidFill>
              </a:rPr>
              <a:t>Top Products:</a:t>
            </a:r>
            <a:r>
              <a:rPr lang="en-US" sz="1800" dirty="0">
                <a:solidFill>
                  <a:srgbClr val="002060"/>
                </a:solidFill>
              </a:rPr>
              <a:t> </a:t>
            </a:r>
            <a:r>
              <a:rPr lang="en-US" sz="1400" dirty="0">
                <a:solidFill>
                  <a:srgbClr val="002060"/>
                </a:solidFill>
              </a:rPr>
              <a:t>HON 5400 Series Task Chairs, Riverside Palais Royal Lawyers Bookcase, Bretford Rectangular Conference Tabletops.</a:t>
            </a:r>
            <a:br>
              <a:rPr lang="en-US" sz="1400" dirty="0">
                <a:solidFill>
                  <a:srgbClr val="002060"/>
                </a:solidFill>
              </a:rPr>
            </a:br>
            <a:r>
              <a:rPr lang="en-US" sz="1800" b="1" dirty="0">
                <a:solidFill>
                  <a:srgbClr val="002060"/>
                </a:solidFill>
              </a:rPr>
              <a:t>Top Customers:</a:t>
            </a:r>
            <a:r>
              <a:rPr lang="en-US" sz="1800" dirty="0">
                <a:solidFill>
                  <a:srgbClr val="002060"/>
                </a:solidFill>
              </a:rPr>
              <a:t> </a:t>
            </a:r>
            <a:r>
              <a:rPr lang="en-US" sz="1400" dirty="0">
                <a:solidFill>
                  <a:srgbClr val="002060"/>
                </a:solidFill>
              </a:rPr>
              <a:t>Seth Vernon (increasing orders), Caroline Jumper (increasing orders).</a:t>
            </a:r>
            <a:br>
              <a:rPr lang="en-US" sz="1400" dirty="0">
                <a:solidFill>
                  <a:srgbClr val="002060"/>
                </a:solidFill>
              </a:rPr>
            </a:br>
            <a:br>
              <a:rPr lang="en-US" sz="1400" dirty="0">
                <a:solidFill>
                  <a:srgbClr val="002060"/>
                </a:solidFill>
              </a:rPr>
            </a:br>
            <a:r>
              <a:rPr lang="en-US" sz="1800" b="1" dirty="0">
                <a:solidFill>
                  <a:srgbClr val="002060"/>
                </a:solidFill>
              </a:rPr>
              <a:t>Recommendations:</a:t>
            </a:r>
            <a:br>
              <a:rPr lang="en-US" sz="1400" b="1" dirty="0">
                <a:solidFill>
                  <a:srgbClr val="002060"/>
                </a:solidFill>
              </a:rPr>
            </a:br>
            <a:br>
              <a:rPr lang="en-US" sz="1400" dirty="0">
                <a:solidFill>
                  <a:srgbClr val="002060"/>
                </a:solidFill>
              </a:rPr>
            </a:br>
            <a:br>
              <a:rPr lang="en-US" sz="1200" dirty="0">
                <a:solidFill>
                  <a:srgbClr val="002060"/>
                </a:solidFill>
              </a:rPr>
            </a:br>
            <a:br>
              <a:rPr lang="en-US" dirty="0"/>
            </a:br>
            <a:endParaRPr lang="en-US" sz="2000" dirty="0">
              <a:solidFill>
                <a:schemeClr val="tx2">
                  <a:lumMod val="90000"/>
                  <a:lumOff val="10000"/>
                </a:schemeClr>
              </a:solidFill>
            </a:endParaRPr>
          </a:p>
        </p:txBody>
      </p:sp>
      <p:sp>
        <p:nvSpPr>
          <p:cNvPr id="2" name="Google Shape;270;p15">
            <a:extLst>
              <a:ext uri="{FF2B5EF4-FFF2-40B4-BE49-F238E27FC236}">
                <a16:creationId xmlns:a16="http://schemas.microsoft.com/office/drawing/2014/main" id="{E95F1524-4A76-ACA5-3DB3-FB9F7E728FD6}"/>
              </a:ext>
            </a:extLst>
          </p:cNvPr>
          <p:cNvSpPr txBox="1">
            <a:spLocks/>
          </p:cNvSpPr>
          <p:nvPr/>
        </p:nvSpPr>
        <p:spPr>
          <a:xfrm>
            <a:off x="572556" y="333658"/>
            <a:ext cx="9305961" cy="689932"/>
          </a:xfrm>
          <a:prstGeom prst="rect">
            <a:avLst/>
          </a:prstGeom>
          <a:noFill/>
          <a:ln>
            <a:noFill/>
          </a:ln>
        </p:spPr>
        <p:txBody>
          <a:bodyPr spcFirstLastPara="1" vert="horz" wrap="square" lIns="0" tIns="12700" rIns="0" bIns="0" rtlCol="0" anchor="t" anchorCtr="0">
            <a:spAutoFit/>
          </a:bodyPr>
          <a:lstStyle>
            <a:lvl1pPr lvl="0" algn="l" defTabSz="948690" rtl="0" eaLnBrk="1" latinLnBrk="0" hangingPunct="1">
              <a:lnSpc>
                <a:spcPct val="100000"/>
              </a:lnSpc>
              <a:spcBef>
                <a:spcPts val="0"/>
              </a:spcBef>
              <a:spcAft>
                <a:spcPts val="0"/>
              </a:spcAft>
              <a:buSzPts val="1400"/>
              <a:buNone/>
              <a:defRPr sz="4800" b="0" i="0" kern="12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marL="12700"/>
            <a:r>
              <a:rPr lang="en-GB" sz="4400" dirty="0">
                <a:solidFill>
                  <a:schemeClr val="bg2">
                    <a:lumMod val="25000"/>
                  </a:schemeClr>
                </a:solidFill>
                <a:latin typeface="Algerian" panose="04020705040A02060702" pitchFamily="82" charset="0"/>
              </a:rPr>
              <a:t>Recommendations</a:t>
            </a:r>
          </a:p>
        </p:txBody>
      </p:sp>
      <p:sp>
        <p:nvSpPr>
          <p:cNvPr id="3" name="Sun 2">
            <a:extLst>
              <a:ext uri="{FF2B5EF4-FFF2-40B4-BE49-F238E27FC236}">
                <a16:creationId xmlns:a16="http://schemas.microsoft.com/office/drawing/2014/main" id="{34AC0178-63F8-C630-5938-5C87F53D2500}"/>
              </a:ext>
            </a:extLst>
          </p:cNvPr>
          <p:cNvSpPr/>
          <p:nvPr/>
        </p:nvSpPr>
        <p:spPr>
          <a:xfrm>
            <a:off x="287743" y="1618938"/>
            <a:ext cx="284813" cy="224852"/>
          </a:xfrm>
          <a:prstGeom prst="sun">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un 7">
            <a:extLst>
              <a:ext uri="{FF2B5EF4-FFF2-40B4-BE49-F238E27FC236}">
                <a16:creationId xmlns:a16="http://schemas.microsoft.com/office/drawing/2014/main" id="{B8255E84-6588-7C8F-7A1F-701C52D3339A}"/>
              </a:ext>
            </a:extLst>
          </p:cNvPr>
          <p:cNvSpPr/>
          <p:nvPr/>
        </p:nvSpPr>
        <p:spPr>
          <a:xfrm>
            <a:off x="313158" y="4884765"/>
            <a:ext cx="284813" cy="224852"/>
          </a:xfrm>
          <a:prstGeom prst="sun">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2">
            <a:extLst>
              <a:ext uri="{FF2B5EF4-FFF2-40B4-BE49-F238E27FC236}">
                <a16:creationId xmlns:a16="http://schemas.microsoft.com/office/drawing/2014/main" id="{04B51A2B-2F48-7574-98BE-A95F23EA2D93}"/>
              </a:ext>
            </a:extLst>
          </p:cNvPr>
          <p:cNvSpPr>
            <a:spLocks noChangeArrowheads="1"/>
          </p:cNvSpPr>
          <p:nvPr/>
        </p:nvSpPr>
        <p:spPr bwMode="auto">
          <a:xfrm>
            <a:off x="572556" y="6172572"/>
            <a:ext cx="1221687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2060"/>
                </a:solidFill>
                <a:effectLst/>
                <a:latin typeface="Arial" panose="020B0604020202020204" pitchFamily="34" charset="0"/>
              </a:rPr>
              <a:t>Promote Chairs and Furnishings:</a:t>
            </a:r>
            <a:r>
              <a:rPr kumimoji="0" lang="en-US" altLang="en-US" sz="1800" b="0" i="0" u="none" strike="noStrike" cap="none" normalizeH="0" baseline="0" dirty="0">
                <a:ln>
                  <a:noFill/>
                </a:ln>
                <a:solidFill>
                  <a:srgbClr val="002060"/>
                </a:solidFill>
                <a:effectLst/>
                <a:latin typeface="Arial" panose="020B0604020202020204" pitchFamily="34" charset="0"/>
              </a:rPr>
              <a:t> Highlight top-selling items and manage stock to support increasing demand.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2060"/>
                </a:solidFill>
                <a:effectLst/>
                <a:latin typeface="Arial" panose="020B0604020202020204" pitchFamily="34" charset="0"/>
              </a:rPr>
              <a:t>Enhance Loyalty Programs:</a:t>
            </a:r>
            <a:r>
              <a:rPr kumimoji="0" lang="en-US" altLang="en-US" sz="1800" b="0" i="0" u="none" strike="noStrike" cap="none" normalizeH="0" baseline="0" dirty="0">
                <a:ln>
                  <a:noFill/>
                </a:ln>
                <a:solidFill>
                  <a:srgbClr val="002060"/>
                </a:solidFill>
                <a:effectLst/>
                <a:latin typeface="Arial" panose="020B0604020202020204" pitchFamily="34" charset="0"/>
              </a:rPr>
              <a:t> Develop programs to keep top customers like Seth Vernon and Caroline Jumper loyal.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8000">
              <a:schemeClr val="bg1">
                <a:lumMod val="85000"/>
              </a:schemeClr>
            </a:gs>
            <a:gs pos="0">
              <a:schemeClr val="tx1">
                <a:lumMod val="95000"/>
                <a:lumOff val="5000"/>
              </a:schemeClr>
            </a:gs>
            <a:gs pos="100000">
              <a:schemeClr val="bg1">
                <a:lumMod val="95000"/>
                <a:lumOff val="5000"/>
              </a:schemeClr>
            </a:gs>
          </a:gsLst>
          <a:lin ang="5400000" scaled="1"/>
        </a:gradFill>
        <a:effectLst/>
      </p:bgPr>
    </p:bg>
    <p:spTree>
      <p:nvGrpSpPr>
        <p:cNvPr id="1" name="Shape 258"/>
        <p:cNvGrpSpPr/>
        <p:nvPr/>
      </p:nvGrpSpPr>
      <p:grpSpPr>
        <a:xfrm>
          <a:off x="0" y="0"/>
          <a:ext cx="0" cy="0"/>
          <a:chOff x="0" y="0"/>
          <a:chExt cx="0" cy="0"/>
        </a:xfrm>
      </p:grpSpPr>
      <p:sp>
        <p:nvSpPr>
          <p:cNvPr id="259" name="Google Shape;259;p14"/>
          <p:cNvSpPr txBox="1">
            <a:spLocks noGrp="1"/>
          </p:cNvSpPr>
          <p:nvPr>
            <p:ph type="title"/>
          </p:nvPr>
        </p:nvSpPr>
        <p:spPr>
          <a:xfrm>
            <a:off x="572556" y="1419255"/>
            <a:ext cx="11809319" cy="5021236"/>
          </a:xfrm>
          <a:prstGeom prst="rect">
            <a:avLst/>
          </a:prstGeom>
          <a:noFill/>
          <a:ln>
            <a:noFill/>
          </a:ln>
        </p:spPr>
        <p:txBody>
          <a:bodyPr spcFirstLastPara="1" wrap="square" lIns="0" tIns="95875" rIns="0" bIns="0" anchor="t" anchorCtr="0">
            <a:spAutoFit/>
          </a:bodyPr>
          <a:lstStyle/>
          <a:p>
            <a:br>
              <a:rPr lang="en-US" sz="1400" dirty="0">
                <a:solidFill>
                  <a:srgbClr val="002060"/>
                </a:solidFill>
              </a:rPr>
            </a:br>
            <a:br>
              <a:rPr lang="en-US" sz="1200" dirty="0">
                <a:solidFill>
                  <a:srgbClr val="002060"/>
                </a:solidFill>
              </a:rPr>
            </a:br>
            <a:r>
              <a:rPr lang="en-US" sz="2400" b="1" dirty="0">
                <a:solidFill>
                  <a:srgbClr val="FF0000"/>
                </a:solidFill>
              </a:rPr>
              <a:t>Office Supplies :</a:t>
            </a:r>
            <a:br>
              <a:rPr lang="en-US" sz="1200" dirty="0">
                <a:solidFill>
                  <a:srgbClr val="002060"/>
                </a:solidFill>
              </a:rPr>
            </a:br>
            <a:r>
              <a:rPr lang="en-US" sz="1800" b="1" dirty="0">
                <a:solidFill>
                  <a:srgbClr val="002060"/>
                </a:solidFill>
              </a:rPr>
              <a:t>Top Products:</a:t>
            </a:r>
            <a:r>
              <a:rPr lang="en-US" sz="1800" dirty="0">
                <a:solidFill>
                  <a:srgbClr val="002060"/>
                </a:solidFill>
              </a:rPr>
              <a:t> </a:t>
            </a:r>
            <a:r>
              <a:rPr lang="en-US" sz="1400" dirty="0">
                <a:solidFill>
                  <a:srgbClr val="002060"/>
                </a:solidFill>
              </a:rPr>
              <a:t>Fellowes PB500 Electric Punch, GBC DocuBind TL300, GBC Ibimaster 500.</a:t>
            </a:r>
            <a:br>
              <a:rPr lang="en-US" sz="1400" dirty="0">
                <a:solidFill>
                  <a:srgbClr val="002060"/>
                </a:solidFill>
              </a:rPr>
            </a:br>
            <a:r>
              <a:rPr lang="en-US" sz="1800" b="1" dirty="0">
                <a:solidFill>
                  <a:srgbClr val="002060"/>
                </a:solidFill>
              </a:rPr>
              <a:t>Top Customers:</a:t>
            </a:r>
            <a:r>
              <a:rPr lang="en-US" sz="1800" dirty="0">
                <a:solidFill>
                  <a:srgbClr val="002060"/>
                </a:solidFill>
              </a:rPr>
              <a:t> </a:t>
            </a:r>
            <a:r>
              <a:rPr lang="en-US" sz="1400" dirty="0">
                <a:solidFill>
                  <a:srgbClr val="002060"/>
                </a:solidFill>
              </a:rPr>
              <a:t>Edward Hooks (peak orders in 2016), William Brown (peak orders in 2016).</a:t>
            </a:r>
            <a:br>
              <a:rPr lang="en-US" sz="1400" dirty="0">
                <a:solidFill>
                  <a:srgbClr val="002060"/>
                </a:solidFill>
              </a:rPr>
            </a:br>
            <a:br>
              <a:rPr lang="en-US" sz="1400" dirty="0">
                <a:solidFill>
                  <a:srgbClr val="002060"/>
                </a:solidFill>
              </a:rPr>
            </a:br>
            <a:r>
              <a:rPr lang="en-US" sz="1800" b="1" dirty="0">
                <a:solidFill>
                  <a:srgbClr val="002060"/>
                </a:solidFill>
              </a:rPr>
              <a:t>Recommendations:</a:t>
            </a:r>
            <a:br>
              <a:rPr lang="en-US" sz="1400" dirty="0">
                <a:solidFill>
                  <a:srgbClr val="002060"/>
                </a:solidFill>
              </a:rPr>
            </a:br>
            <a:r>
              <a:rPr lang="en-US" sz="1600" b="1" dirty="0">
                <a:solidFill>
                  <a:srgbClr val="002060"/>
                </a:solidFill>
              </a:rPr>
              <a:t>Re-engage Declining Customers:</a:t>
            </a:r>
            <a:r>
              <a:rPr lang="en-US" sz="1600" dirty="0">
                <a:solidFill>
                  <a:srgbClr val="002060"/>
                </a:solidFill>
              </a:rPr>
              <a:t> </a:t>
            </a:r>
            <a:r>
              <a:rPr lang="en-US" sz="1400" dirty="0">
                <a:solidFill>
                  <a:srgbClr val="002060"/>
                </a:solidFill>
              </a:rPr>
              <a:t>Investigate and address reasons for the decline in orders post-2016.</a:t>
            </a:r>
            <a:br>
              <a:rPr lang="en-US" sz="1400" dirty="0">
                <a:solidFill>
                  <a:srgbClr val="002060"/>
                </a:solidFill>
              </a:rPr>
            </a:br>
            <a:r>
              <a:rPr lang="en-US" sz="1600" b="1" dirty="0">
                <a:solidFill>
                  <a:srgbClr val="002060"/>
                </a:solidFill>
              </a:rPr>
              <a:t>Maintain Inventory:</a:t>
            </a:r>
            <a:r>
              <a:rPr lang="en-US" sz="1600" dirty="0">
                <a:solidFill>
                  <a:srgbClr val="002060"/>
                </a:solidFill>
              </a:rPr>
              <a:t> </a:t>
            </a:r>
            <a:r>
              <a:rPr lang="en-US" sz="1400" dirty="0">
                <a:solidFill>
                  <a:srgbClr val="002060"/>
                </a:solidFill>
              </a:rPr>
              <a:t>Ensure availability of top-selling office supplies and consider introducing new models.</a:t>
            </a:r>
            <a:br>
              <a:rPr lang="en-US" sz="1400" dirty="0">
                <a:solidFill>
                  <a:srgbClr val="002060"/>
                </a:solidFill>
              </a:rPr>
            </a:br>
            <a:br>
              <a:rPr lang="en-US" sz="1200" dirty="0">
                <a:solidFill>
                  <a:srgbClr val="002060"/>
                </a:solidFill>
              </a:rPr>
            </a:br>
            <a:r>
              <a:rPr lang="en-US" sz="2400" b="1" dirty="0">
                <a:solidFill>
                  <a:srgbClr val="FF0000"/>
                </a:solidFill>
              </a:rPr>
              <a:t>Customer Engagement and Profitability:</a:t>
            </a:r>
            <a:br>
              <a:rPr lang="en-US" sz="1200" dirty="0">
                <a:solidFill>
                  <a:srgbClr val="002060"/>
                </a:solidFill>
              </a:rPr>
            </a:br>
            <a:r>
              <a:rPr lang="en-US" sz="1800" b="1" dirty="0">
                <a:solidFill>
                  <a:srgbClr val="002060"/>
                </a:solidFill>
              </a:rPr>
              <a:t>High LTV Customers:</a:t>
            </a:r>
            <a:r>
              <a:rPr lang="en-US" sz="1800" dirty="0">
                <a:solidFill>
                  <a:srgbClr val="002060"/>
                </a:solidFill>
              </a:rPr>
              <a:t> </a:t>
            </a:r>
            <a:r>
              <a:rPr lang="en-US" sz="1400" dirty="0">
                <a:solidFill>
                  <a:srgbClr val="002060"/>
                </a:solidFill>
              </a:rPr>
              <a:t>Raymond Buch, Tamara Chand, Sanjit Chand, Hunter Lopez, Adrian Barton.</a:t>
            </a:r>
            <a:br>
              <a:rPr lang="en-US" sz="1400" dirty="0">
                <a:solidFill>
                  <a:srgbClr val="002060"/>
                </a:solidFill>
              </a:rPr>
            </a:br>
            <a:r>
              <a:rPr lang="en-US" sz="1800" b="1" dirty="0">
                <a:solidFill>
                  <a:srgbClr val="002060"/>
                </a:solidFill>
              </a:rPr>
              <a:t>High Profit Margin Customers:</a:t>
            </a:r>
            <a:r>
              <a:rPr lang="en-US" sz="1800" dirty="0">
                <a:solidFill>
                  <a:srgbClr val="002060"/>
                </a:solidFill>
              </a:rPr>
              <a:t> </a:t>
            </a:r>
            <a:r>
              <a:rPr lang="en-US" sz="1400" dirty="0">
                <a:solidFill>
                  <a:srgbClr val="002060"/>
                </a:solidFill>
              </a:rPr>
              <a:t>Jenna Caffey, Tamara Chand, Raymond Buch, Steven Roelle, Bobby Odegard, Hunter Lopez.</a:t>
            </a:r>
            <a:br>
              <a:rPr lang="en-US" sz="1400" dirty="0">
                <a:solidFill>
                  <a:srgbClr val="002060"/>
                </a:solidFill>
              </a:rPr>
            </a:br>
            <a:br>
              <a:rPr lang="en-US" sz="1400" dirty="0">
                <a:solidFill>
                  <a:srgbClr val="002060"/>
                </a:solidFill>
              </a:rPr>
            </a:br>
            <a:r>
              <a:rPr lang="en-US" sz="1800" b="1" dirty="0">
                <a:solidFill>
                  <a:srgbClr val="002060"/>
                </a:solidFill>
              </a:rPr>
              <a:t>Recommendations:</a:t>
            </a:r>
            <a:br>
              <a:rPr lang="en-US" sz="1400" dirty="0">
                <a:solidFill>
                  <a:srgbClr val="002060"/>
                </a:solidFill>
              </a:rPr>
            </a:br>
            <a:r>
              <a:rPr lang="en-US" sz="1600" b="1" dirty="0">
                <a:solidFill>
                  <a:srgbClr val="002060"/>
                </a:solidFill>
              </a:rPr>
              <a:t>Targeted Campaigns:</a:t>
            </a:r>
            <a:r>
              <a:rPr lang="en-US" sz="1600" dirty="0">
                <a:solidFill>
                  <a:srgbClr val="002060"/>
                </a:solidFill>
              </a:rPr>
              <a:t> </a:t>
            </a:r>
            <a:r>
              <a:rPr lang="en-US" sz="1400" dirty="0">
                <a:solidFill>
                  <a:srgbClr val="002060"/>
                </a:solidFill>
              </a:rPr>
              <a:t>Create campaigns and bundles focusing on high-margin products (copiers, binders) for high LTV and high-margin customers.</a:t>
            </a:r>
            <a:br>
              <a:rPr lang="en-US" sz="1400" dirty="0">
                <a:solidFill>
                  <a:srgbClr val="002060"/>
                </a:solidFill>
              </a:rPr>
            </a:br>
            <a:r>
              <a:rPr lang="en-US" sz="1600" b="1" dirty="0">
                <a:solidFill>
                  <a:srgbClr val="002060"/>
                </a:solidFill>
              </a:rPr>
              <a:t>Optimize Inventory:</a:t>
            </a:r>
            <a:r>
              <a:rPr lang="en-US" sz="1600" dirty="0">
                <a:solidFill>
                  <a:srgbClr val="002060"/>
                </a:solidFill>
              </a:rPr>
              <a:t> </a:t>
            </a:r>
            <a:r>
              <a:rPr lang="en-US" sz="1400" dirty="0">
                <a:solidFill>
                  <a:srgbClr val="002060"/>
                </a:solidFill>
              </a:rPr>
              <a:t>Ensure top products are well-stocked based on customer preferences and purchasing patterns.</a:t>
            </a:r>
            <a:br>
              <a:rPr lang="en-US" dirty="0"/>
            </a:br>
            <a:endParaRPr lang="en-US" sz="2000" dirty="0">
              <a:solidFill>
                <a:schemeClr val="tx2">
                  <a:lumMod val="90000"/>
                  <a:lumOff val="10000"/>
                </a:schemeClr>
              </a:solidFill>
            </a:endParaRPr>
          </a:p>
        </p:txBody>
      </p:sp>
      <p:sp>
        <p:nvSpPr>
          <p:cNvPr id="2" name="Google Shape;270;p15">
            <a:extLst>
              <a:ext uri="{FF2B5EF4-FFF2-40B4-BE49-F238E27FC236}">
                <a16:creationId xmlns:a16="http://schemas.microsoft.com/office/drawing/2014/main" id="{E95F1524-4A76-ACA5-3DB3-FB9F7E728FD6}"/>
              </a:ext>
            </a:extLst>
          </p:cNvPr>
          <p:cNvSpPr txBox="1">
            <a:spLocks/>
          </p:cNvSpPr>
          <p:nvPr/>
        </p:nvSpPr>
        <p:spPr>
          <a:xfrm>
            <a:off x="572556" y="729323"/>
            <a:ext cx="9305961" cy="689932"/>
          </a:xfrm>
          <a:prstGeom prst="rect">
            <a:avLst/>
          </a:prstGeom>
          <a:noFill/>
          <a:ln>
            <a:noFill/>
          </a:ln>
        </p:spPr>
        <p:txBody>
          <a:bodyPr spcFirstLastPara="1" vert="horz" wrap="square" lIns="0" tIns="12700" rIns="0" bIns="0" rtlCol="0" anchor="t" anchorCtr="0">
            <a:spAutoFit/>
          </a:bodyPr>
          <a:lstStyle>
            <a:lvl1pPr lvl="0" algn="l" defTabSz="948690" rtl="0" eaLnBrk="1" latinLnBrk="0" hangingPunct="1">
              <a:lnSpc>
                <a:spcPct val="100000"/>
              </a:lnSpc>
              <a:spcBef>
                <a:spcPts val="0"/>
              </a:spcBef>
              <a:spcAft>
                <a:spcPts val="0"/>
              </a:spcAft>
              <a:buSzPts val="1400"/>
              <a:buNone/>
              <a:defRPr sz="4800" b="0" i="0" kern="12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marL="12700"/>
            <a:r>
              <a:rPr lang="en-GB" sz="4400" dirty="0">
                <a:solidFill>
                  <a:schemeClr val="bg2">
                    <a:lumMod val="25000"/>
                  </a:schemeClr>
                </a:solidFill>
                <a:latin typeface="Algerian" panose="04020705040A02060702" pitchFamily="82" charset="0"/>
              </a:rPr>
              <a:t>Recommendations</a:t>
            </a:r>
          </a:p>
        </p:txBody>
      </p:sp>
      <p:sp>
        <p:nvSpPr>
          <p:cNvPr id="3" name="Sun 2">
            <a:extLst>
              <a:ext uri="{FF2B5EF4-FFF2-40B4-BE49-F238E27FC236}">
                <a16:creationId xmlns:a16="http://schemas.microsoft.com/office/drawing/2014/main" id="{A32F7C87-B062-41E6-5E6D-F9C9059C973F}"/>
              </a:ext>
            </a:extLst>
          </p:cNvPr>
          <p:cNvSpPr/>
          <p:nvPr/>
        </p:nvSpPr>
        <p:spPr>
          <a:xfrm>
            <a:off x="140941" y="1978701"/>
            <a:ext cx="287743" cy="269823"/>
          </a:xfrm>
          <a:prstGeom prst="sun">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un 3">
            <a:extLst>
              <a:ext uri="{FF2B5EF4-FFF2-40B4-BE49-F238E27FC236}">
                <a16:creationId xmlns:a16="http://schemas.microsoft.com/office/drawing/2014/main" id="{8F150230-2EAF-F333-2899-71B379FFC5D0}"/>
              </a:ext>
            </a:extLst>
          </p:cNvPr>
          <p:cNvSpPr/>
          <p:nvPr/>
        </p:nvSpPr>
        <p:spPr>
          <a:xfrm>
            <a:off x="155930" y="4052984"/>
            <a:ext cx="287743" cy="269823"/>
          </a:xfrm>
          <a:prstGeom prst="sun">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1511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87"/>
        <p:cNvGrpSpPr/>
        <p:nvPr/>
      </p:nvGrpSpPr>
      <p:grpSpPr>
        <a:xfrm>
          <a:off x="0" y="0"/>
          <a:ext cx="0" cy="0"/>
          <a:chOff x="0" y="0"/>
          <a:chExt cx="0" cy="0"/>
        </a:xfrm>
      </p:grpSpPr>
      <p:sp>
        <p:nvSpPr>
          <p:cNvPr id="288" name="Google Shape;288;p17"/>
          <p:cNvSpPr/>
          <p:nvPr/>
        </p:nvSpPr>
        <p:spPr>
          <a:xfrm>
            <a:off x="252984" y="1845564"/>
            <a:ext cx="135890" cy="3200400"/>
          </a:xfrm>
          <a:custGeom>
            <a:avLst/>
            <a:gdLst/>
            <a:ahLst/>
            <a:cxnLst/>
            <a:rect l="l" t="t" r="r" b="b"/>
            <a:pathLst>
              <a:path w="135890" h="3200400" extrusionOk="0">
                <a:moveTo>
                  <a:pt x="0" y="3200400"/>
                </a:moveTo>
                <a:lnTo>
                  <a:pt x="135636" y="3200400"/>
                </a:lnTo>
                <a:lnTo>
                  <a:pt x="135636" y="0"/>
                </a:lnTo>
                <a:lnTo>
                  <a:pt x="0" y="0"/>
                </a:lnTo>
                <a:lnTo>
                  <a:pt x="0" y="320040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289" name="Google Shape;289;p17"/>
          <p:cNvGrpSpPr/>
          <p:nvPr/>
        </p:nvGrpSpPr>
        <p:grpSpPr>
          <a:xfrm>
            <a:off x="246888" y="0"/>
            <a:ext cx="11945111" cy="6858000"/>
            <a:chOff x="246888" y="0"/>
            <a:chExt cx="11945111" cy="6858000"/>
          </a:xfrm>
        </p:grpSpPr>
        <p:sp>
          <p:nvSpPr>
            <p:cNvPr id="290" name="Google Shape;290;p17"/>
            <p:cNvSpPr/>
            <p:nvPr/>
          </p:nvSpPr>
          <p:spPr>
            <a:xfrm>
              <a:off x="7414259" y="0"/>
              <a:ext cx="4777740" cy="6858000"/>
            </a:xfrm>
            <a:custGeom>
              <a:avLst/>
              <a:gdLst/>
              <a:ahLst/>
              <a:cxnLst/>
              <a:rect l="l" t="t" r="r" b="b"/>
              <a:pathLst>
                <a:path w="4777740" h="6858000" extrusionOk="0">
                  <a:moveTo>
                    <a:pt x="4777740" y="0"/>
                  </a:moveTo>
                  <a:lnTo>
                    <a:pt x="0" y="0"/>
                  </a:lnTo>
                  <a:lnTo>
                    <a:pt x="0" y="6858000"/>
                  </a:lnTo>
                  <a:lnTo>
                    <a:pt x="4777740" y="6858000"/>
                  </a:lnTo>
                  <a:lnTo>
                    <a:pt x="4777740"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1" name="Google Shape;291;p17"/>
            <p:cNvSpPr/>
            <p:nvPr/>
          </p:nvSpPr>
          <p:spPr>
            <a:xfrm>
              <a:off x="246888" y="842759"/>
              <a:ext cx="11340084" cy="548335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2" name="Google Shape;292;p17"/>
            <p:cNvSpPr/>
            <p:nvPr/>
          </p:nvSpPr>
          <p:spPr>
            <a:xfrm>
              <a:off x="388620" y="858011"/>
              <a:ext cx="11066145" cy="5209540"/>
            </a:xfrm>
            <a:custGeom>
              <a:avLst/>
              <a:gdLst/>
              <a:ahLst/>
              <a:cxnLst/>
              <a:rect l="l" t="t" r="r" b="b"/>
              <a:pathLst>
                <a:path w="11066145" h="5209540" extrusionOk="0">
                  <a:moveTo>
                    <a:pt x="11065764" y="0"/>
                  </a:moveTo>
                  <a:lnTo>
                    <a:pt x="0" y="0"/>
                  </a:lnTo>
                  <a:lnTo>
                    <a:pt x="0" y="5209032"/>
                  </a:lnTo>
                  <a:lnTo>
                    <a:pt x="11065764" y="5209032"/>
                  </a:lnTo>
                  <a:lnTo>
                    <a:pt x="11065764"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93" name="Google Shape;293;p17"/>
          <p:cNvSpPr txBox="1">
            <a:spLocks noGrp="1"/>
          </p:cNvSpPr>
          <p:nvPr>
            <p:ph type="title"/>
          </p:nvPr>
        </p:nvSpPr>
        <p:spPr>
          <a:xfrm>
            <a:off x="1066596" y="2917393"/>
            <a:ext cx="4863465" cy="12458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GB" sz="8000" dirty="0">
                <a:solidFill>
                  <a:srgbClr val="000000"/>
                </a:solidFill>
              </a:rPr>
              <a:t>THANK YOU</a:t>
            </a:r>
            <a:endParaRPr sz="8000" dirty="0"/>
          </a:p>
        </p:txBody>
      </p:sp>
      <p:sp>
        <p:nvSpPr>
          <p:cNvPr id="294" name="Google Shape;294;p17"/>
          <p:cNvSpPr/>
          <p:nvPr/>
        </p:nvSpPr>
        <p:spPr>
          <a:xfrm>
            <a:off x="0" y="1842516"/>
            <a:ext cx="152400" cy="3200400"/>
          </a:xfrm>
          <a:custGeom>
            <a:avLst/>
            <a:gdLst/>
            <a:ahLst/>
            <a:cxnLst/>
            <a:rect l="l" t="t" r="r" b="b"/>
            <a:pathLst>
              <a:path w="152400" h="3200400" extrusionOk="0">
                <a:moveTo>
                  <a:pt x="152400" y="0"/>
                </a:moveTo>
                <a:lnTo>
                  <a:pt x="0" y="0"/>
                </a:lnTo>
                <a:lnTo>
                  <a:pt x="0" y="3200399"/>
                </a:lnTo>
                <a:lnTo>
                  <a:pt x="152400" y="3200399"/>
                </a:lnTo>
                <a:lnTo>
                  <a:pt x="152400"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59500">
              <a:srgbClr val="8B9FB2"/>
            </a:gs>
            <a:gs pos="50000">
              <a:schemeClr val="bg1">
                <a:lumMod val="95000"/>
              </a:schemeClr>
            </a:gs>
            <a:gs pos="7000">
              <a:schemeClr val="tx2">
                <a:lumMod val="50000"/>
                <a:lumOff val="50000"/>
              </a:schemeClr>
            </a:gs>
            <a:gs pos="99000">
              <a:srgbClr val="28336C"/>
            </a:gs>
          </a:gsLst>
          <a:lin ang="5400000" scaled="1"/>
        </a:gradFill>
        <a:effectLst/>
      </p:bgPr>
    </p:bg>
    <p:spTree>
      <p:nvGrpSpPr>
        <p:cNvPr id="1" name="Shape 117"/>
        <p:cNvGrpSpPr/>
        <p:nvPr/>
      </p:nvGrpSpPr>
      <p:grpSpPr>
        <a:xfrm>
          <a:off x="0" y="0"/>
          <a:ext cx="0" cy="0"/>
          <a:chOff x="0" y="0"/>
          <a:chExt cx="0" cy="0"/>
        </a:xfrm>
      </p:grpSpPr>
      <p:sp>
        <p:nvSpPr>
          <p:cNvPr id="118" name="Google Shape;118;p3"/>
          <p:cNvSpPr txBox="1">
            <a:spLocks noGrp="1"/>
          </p:cNvSpPr>
          <p:nvPr>
            <p:ph type="title"/>
          </p:nvPr>
        </p:nvSpPr>
        <p:spPr>
          <a:xfrm>
            <a:off x="182880" y="350108"/>
            <a:ext cx="6800913" cy="715324"/>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dirty="0">
                <a:solidFill>
                  <a:schemeClr val="tx2">
                    <a:lumMod val="90000"/>
                    <a:lumOff val="10000"/>
                  </a:schemeClr>
                </a:solidFill>
              </a:rPr>
              <a:t>PROJECT OVERVIEW</a:t>
            </a:r>
            <a:endParaRPr dirty="0">
              <a:solidFill>
                <a:schemeClr val="tx2">
                  <a:lumMod val="90000"/>
                  <a:lumOff val="10000"/>
                </a:schemeClr>
              </a:solidFill>
            </a:endParaRPr>
          </a:p>
        </p:txBody>
      </p:sp>
      <p:grpSp>
        <p:nvGrpSpPr>
          <p:cNvPr id="119" name="Google Shape;119;p3"/>
          <p:cNvGrpSpPr/>
          <p:nvPr/>
        </p:nvGrpSpPr>
        <p:grpSpPr>
          <a:xfrm>
            <a:off x="0" y="1411166"/>
            <a:ext cx="17988742" cy="5194714"/>
            <a:chOff x="0" y="1997964"/>
            <a:chExt cx="17597628" cy="4594860"/>
          </a:xfrm>
        </p:grpSpPr>
        <p:sp>
          <p:nvSpPr>
            <p:cNvPr id="120" name="Google Shape;120;p3"/>
            <p:cNvSpPr/>
            <p:nvPr/>
          </p:nvSpPr>
          <p:spPr>
            <a:xfrm>
              <a:off x="0" y="1999488"/>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chemeClr val="tx2">
                <a:lumMod val="90000"/>
                <a:lumOff val="10000"/>
              </a:scheme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1" name="Google Shape;121;p3"/>
            <p:cNvSpPr/>
            <p:nvPr/>
          </p:nvSpPr>
          <p:spPr>
            <a:xfrm>
              <a:off x="6082284" y="2051304"/>
              <a:ext cx="11515344" cy="45415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2" name="Google Shape;122;p3"/>
            <p:cNvSpPr/>
            <p:nvPr/>
          </p:nvSpPr>
          <p:spPr>
            <a:xfrm>
              <a:off x="0" y="2325624"/>
              <a:ext cx="11383010" cy="4267200"/>
            </a:xfrm>
            <a:custGeom>
              <a:avLst/>
              <a:gdLst/>
              <a:ahLst/>
              <a:cxnLst/>
              <a:rect l="l" t="t" r="r" b="b"/>
              <a:pathLst>
                <a:path w="11383010" h="4267200" extrusionOk="0">
                  <a:moveTo>
                    <a:pt x="11382756" y="0"/>
                  </a:moveTo>
                  <a:lnTo>
                    <a:pt x="0" y="0"/>
                  </a:lnTo>
                  <a:lnTo>
                    <a:pt x="0" y="4267200"/>
                  </a:lnTo>
                  <a:lnTo>
                    <a:pt x="11382756" y="4267200"/>
                  </a:lnTo>
                  <a:lnTo>
                    <a:pt x="11382756" y="0"/>
                  </a:lnTo>
                  <a:close/>
                </a:path>
              </a:pathLst>
            </a:custGeom>
            <a:solidFill>
              <a:schemeClr val="tx2">
                <a:lumMod val="10000"/>
                <a:lumOff val="90000"/>
              </a:scheme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23" name="Google Shape;123;p3"/>
            <p:cNvSpPr/>
            <p:nvPr/>
          </p:nvSpPr>
          <p:spPr>
            <a:xfrm>
              <a:off x="11542776" y="1997964"/>
              <a:ext cx="152400" cy="782320"/>
            </a:xfrm>
            <a:custGeom>
              <a:avLst/>
              <a:gdLst/>
              <a:ahLst/>
              <a:cxnLst/>
              <a:rect l="l" t="t" r="r" b="b"/>
              <a:pathLst>
                <a:path w="152400" h="782319" extrusionOk="0">
                  <a:moveTo>
                    <a:pt x="152400" y="0"/>
                  </a:moveTo>
                  <a:lnTo>
                    <a:pt x="0" y="0"/>
                  </a:lnTo>
                  <a:lnTo>
                    <a:pt x="0" y="781812"/>
                  </a:lnTo>
                  <a:lnTo>
                    <a:pt x="152400" y="781812"/>
                  </a:lnTo>
                  <a:lnTo>
                    <a:pt x="152400" y="0"/>
                  </a:lnTo>
                  <a:close/>
                </a:path>
              </a:pathLst>
            </a:custGeom>
            <a:solidFill>
              <a:srgbClr val="28336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4" name="Google Shape;124;p3"/>
            <p:cNvSpPr/>
            <p:nvPr/>
          </p:nvSpPr>
          <p:spPr>
            <a:xfrm>
              <a:off x="5848325" y="3030255"/>
              <a:ext cx="5373857" cy="2940242"/>
            </a:xfrm>
            <a:custGeom>
              <a:avLst/>
              <a:gdLst/>
              <a:ahLst/>
              <a:cxnLst/>
              <a:rect l="l" t="t" r="r" b="b"/>
              <a:pathLst>
                <a:path w="4531359" h="1216660" extrusionOk="0">
                  <a:moveTo>
                    <a:pt x="4328159" y="0"/>
                  </a:moveTo>
                  <a:lnTo>
                    <a:pt x="202692" y="0"/>
                  </a:lnTo>
                  <a:lnTo>
                    <a:pt x="156234" y="5356"/>
                  </a:lnTo>
                  <a:lnTo>
                    <a:pt x="113577" y="20611"/>
                  </a:lnTo>
                  <a:lnTo>
                    <a:pt x="75942" y="44547"/>
                  </a:lnTo>
                  <a:lnTo>
                    <a:pt x="44547" y="75942"/>
                  </a:lnTo>
                  <a:lnTo>
                    <a:pt x="20611" y="113577"/>
                  </a:lnTo>
                  <a:lnTo>
                    <a:pt x="5356" y="156234"/>
                  </a:lnTo>
                  <a:lnTo>
                    <a:pt x="0" y="202692"/>
                  </a:lnTo>
                  <a:lnTo>
                    <a:pt x="0" y="1013460"/>
                  </a:lnTo>
                  <a:lnTo>
                    <a:pt x="5356" y="1059917"/>
                  </a:lnTo>
                  <a:lnTo>
                    <a:pt x="20611" y="1102574"/>
                  </a:lnTo>
                  <a:lnTo>
                    <a:pt x="44547" y="1140209"/>
                  </a:lnTo>
                  <a:lnTo>
                    <a:pt x="75942" y="1171604"/>
                  </a:lnTo>
                  <a:lnTo>
                    <a:pt x="113577" y="1195540"/>
                  </a:lnTo>
                  <a:lnTo>
                    <a:pt x="156234" y="1210795"/>
                  </a:lnTo>
                  <a:lnTo>
                    <a:pt x="202692" y="1216152"/>
                  </a:lnTo>
                  <a:lnTo>
                    <a:pt x="4328159" y="1216152"/>
                  </a:lnTo>
                  <a:lnTo>
                    <a:pt x="4374617" y="1210795"/>
                  </a:lnTo>
                  <a:lnTo>
                    <a:pt x="4417274" y="1195540"/>
                  </a:lnTo>
                  <a:lnTo>
                    <a:pt x="4454909" y="1171604"/>
                  </a:lnTo>
                  <a:lnTo>
                    <a:pt x="4486304" y="1140209"/>
                  </a:lnTo>
                  <a:lnTo>
                    <a:pt x="4510240" y="1102574"/>
                  </a:lnTo>
                  <a:lnTo>
                    <a:pt x="4525495" y="1059917"/>
                  </a:lnTo>
                  <a:lnTo>
                    <a:pt x="4530852" y="1013460"/>
                  </a:lnTo>
                  <a:lnTo>
                    <a:pt x="4530852" y="202692"/>
                  </a:lnTo>
                  <a:lnTo>
                    <a:pt x="4525495" y="156234"/>
                  </a:lnTo>
                  <a:lnTo>
                    <a:pt x="4510240" y="113577"/>
                  </a:lnTo>
                  <a:lnTo>
                    <a:pt x="4486304" y="75942"/>
                  </a:lnTo>
                  <a:lnTo>
                    <a:pt x="4454909" y="44547"/>
                  </a:lnTo>
                  <a:lnTo>
                    <a:pt x="4417274" y="20611"/>
                  </a:lnTo>
                  <a:lnTo>
                    <a:pt x="4374617" y="5356"/>
                  </a:lnTo>
                  <a:lnTo>
                    <a:pt x="4328159" y="0"/>
                  </a:lnTo>
                  <a:close/>
                </a:path>
              </a:pathLst>
            </a:custGeom>
            <a:solidFill>
              <a:srgbClr val="5B9B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5" name="Google Shape;125;p3"/>
            <p:cNvSpPr/>
            <p:nvPr/>
          </p:nvSpPr>
          <p:spPr>
            <a:xfrm>
              <a:off x="6082284" y="3235381"/>
              <a:ext cx="5006894" cy="2408979"/>
            </a:xfrm>
            <a:custGeom>
              <a:avLst/>
              <a:gdLst/>
              <a:ahLst/>
              <a:cxnLst/>
              <a:rect l="l" t="t" r="r" b="b"/>
              <a:pathLst>
                <a:path w="4531359" h="1216660" extrusionOk="0">
                  <a:moveTo>
                    <a:pt x="0" y="202692"/>
                  </a:moveTo>
                  <a:lnTo>
                    <a:pt x="5356" y="156234"/>
                  </a:lnTo>
                  <a:lnTo>
                    <a:pt x="20611" y="113577"/>
                  </a:lnTo>
                  <a:lnTo>
                    <a:pt x="44547" y="75942"/>
                  </a:lnTo>
                  <a:lnTo>
                    <a:pt x="75942" y="44547"/>
                  </a:lnTo>
                  <a:lnTo>
                    <a:pt x="113577" y="20611"/>
                  </a:lnTo>
                  <a:lnTo>
                    <a:pt x="156234" y="5356"/>
                  </a:lnTo>
                  <a:lnTo>
                    <a:pt x="202692" y="0"/>
                  </a:lnTo>
                  <a:lnTo>
                    <a:pt x="4328159" y="0"/>
                  </a:lnTo>
                  <a:lnTo>
                    <a:pt x="4374617" y="5356"/>
                  </a:lnTo>
                  <a:lnTo>
                    <a:pt x="4417274" y="20611"/>
                  </a:lnTo>
                  <a:lnTo>
                    <a:pt x="4454909" y="44547"/>
                  </a:lnTo>
                  <a:lnTo>
                    <a:pt x="4486304" y="75942"/>
                  </a:lnTo>
                  <a:lnTo>
                    <a:pt x="4510240" y="113577"/>
                  </a:lnTo>
                  <a:lnTo>
                    <a:pt x="4525495" y="156234"/>
                  </a:lnTo>
                  <a:lnTo>
                    <a:pt x="4530852" y="202692"/>
                  </a:lnTo>
                  <a:lnTo>
                    <a:pt x="4530852" y="1013460"/>
                  </a:lnTo>
                  <a:lnTo>
                    <a:pt x="4525495" y="1059917"/>
                  </a:lnTo>
                  <a:lnTo>
                    <a:pt x="4510240" y="1102574"/>
                  </a:lnTo>
                  <a:lnTo>
                    <a:pt x="4486304" y="1140209"/>
                  </a:lnTo>
                  <a:lnTo>
                    <a:pt x="4454909" y="1171604"/>
                  </a:lnTo>
                  <a:lnTo>
                    <a:pt x="4417274" y="1195540"/>
                  </a:lnTo>
                  <a:lnTo>
                    <a:pt x="4374617" y="1210795"/>
                  </a:lnTo>
                  <a:lnTo>
                    <a:pt x="4328159" y="1216152"/>
                  </a:lnTo>
                  <a:lnTo>
                    <a:pt x="202692" y="1216152"/>
                  </a:lnTo>
                  <a:lnTo>
                    <a:pt x="156234" y="1210795"/>
                  </a:lnTo>
                  <a:lnTo>
                    <a:pt x="113577" y="1195540"/>
                  </a:lnTo>
                  <a:lnTo>
                    <a:pt x="75942" y="1171604"/>
                  </a:lnTo>
                  <a:lnTo>
                    <a:pt x="44547" y="1140209"/>
                  </a:lnTo>
                  <a:lnTo>
                    <a:pt x="20611" y="1102574"/>
                  </a:lnTo>
                  <a:lnTo>
                    <a:pt x="5356" y="1059917"/>
                  </a:lnTo>
                  <a:lnTo>
                    <a:pt x="0" y="1013460"/>
                  </a:lnTo>
                  <a:lnTo>
                    <a:pt x="0" y="202692"/>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26" name="Google Shape;126;p3"/>
          <p:cNvSpPr txBox="1"/>
          <p:nvPr/>
        </p:nvSpPr>
        <p:spPr>
          <a:xfrm>
            <a:off x="6345399" y="3265776"/>
            <a:ext cx="4919802" cy="1992212"/>
          </a:xfrm>
          <a:prstGeom prst="rect">
            <a:avLst/>
          </a:prstGeom>
          <a:noFill/>
          <a:ln>
            <a:noFill/>
          </a:ln>
        </p:spPr>
        <p:txBody>
          <a:bodyPr spcFirstLastPara="1" wrap="square" lIns="0" tIns="38100" rIns="0" bIns="0" anchor="t" anchorCtr="0">
            <a:spAutoFit/>
          </a:bodyPr>
          <a:lstStyle/>
          <a:p>
            <a:pPr marL="12700" marR="5080" algn="just">
              <a:lnSpc>
                <a:spcPct val="91700"/>
              </a:lnSpc>
              <a:buClr>
                <a:srgbClr val="000000"/>
              </a:buClr>
              <a:buSzPts val="1400"/>
            </a:pPr>
            <a:r>
              <a:rPr lang="en-US" sz="2000" b="1" kern="100" dirty="0">
                <a:solidFill>
                  <a:schemeClr val="bg1">
                    <a:lumMod val="85000"/>
                    <a:lumOff val="15000"/>
                  </a:schemeClr>
                </a:solidFill>
                <a:effectLst/>
                <a:latin typeface="Aptos" panose="020B0004020202020204" pitchFamily="34" charset="0"/>
                <a:ea typeface="Aptos" panose="020B0004020202020204" pitchFamily="34" charset="0"/>
                <a:cs typeface="Times New Roman" panose="02020603050405020304" pitchFamily="18" charset="0"/>
              </a:rPr>
              <a:t>This project is dedicated to analyzing sales order data to drive strategic improvements and enhance profitability. Our goal was to extract meaningful insights that can directly impact business decisions and operations.</a:t>
            </a:r>
            <a:endParaRPr lang="en-IN" sz="2000" kern="100" dirty="0">
              <a:solidFill>
                <a:schemeClr val="bg1">
                  <a:lumMod val="85000"/>
                  <a:lumOff val="15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12700" marR="5080" lvl="0" indent="0" algn="just" rtl="0">
              <a:lnSpc>
                <a:spcPct val="91700"/>
              </a:lnSpc>
              <a:spcBef>
                <a:spcPts val="0"/>
              </a:spcBef>
              <a:spcAft>
                <a:spcPts val="0"/>
              </a:spcAft>
              <a:buClr>
                <a:srgbClr val="000000"/>
              </a:buClr>
              <a:buSzPts val="1400"/>
              <a:buFont typeface="Arial"/>
              <a:buNone/>
            </a:pPr>
            <a:endParaRPr b="0" i="0" u="none" strike="noStrike" cap="none" dirty="0">
              <a:solidFill>
                <a:schemeClr val="accent6">
                  <a:lumMod val="50000"/>
                </a:schemeClr>
              </a:solidFill>
              <a:latin typeface="Carlito"/>
              <a:ea typeface="Carlito"/>
              <a:cs typeface="Carlito"/>
              <a:sym typeface="Carlito"/>
            </a:endParaRPr>
          </a:p>
        </p:txBody>
      </p:sp>
      <p:sp>
        <p:nvSpPr>
          <p:cNvPr id="127" name="Google Shape;127;p3"/>
          <p:cNvSpPr/>
          <p:nvPr/>
        </p:nvSpPr>
        <p:spPr>
          <a:xfrm>
            <a:off x="541453" y="5465191"/>
            <a:ext cx="4246245" cy="0"/>
          </a:xfrm>
          <a:custGeom>
            <a:avLst/>
            <a:gdLst/>
            <a:ahLst/>
            <a:cxnLst/>
            <a:rect l="l" t="t" r="r" b="b"/>
            <a:pathLst>
              <a:path w="4246245" h="120000" extrusionOk="0">
                <a:moveTo>
                  <a:pt x="0" y="0"/>
                </a:moveTo>
                <a:lnTo>
                  <a:pt x="4245864" y="0"/>
                </a:lnTo>
              </a:path>
            </a:pathLst>
          </a:custGeom>
          <a:noFill/>
          <a:ln w="12700"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8" name="Google Shape;128;p3"/>
          <p:cNvSpPr txBox="1"/>
          <p:nvPr/>
        </p:nvSpPr>
        <p:spPr>
          <a:xfrm>
            <a:off x="541453" y="2810127"/>
            <a:ext cx="4745442" cy="1227890"/>
          </a:xfrm>
          <a:prstGeom prst="rect">
            <a:avLst/>
          </a:prstGeom>
          <a:noFill/>
          <a:ln>
            <a:noFill/>
          </a:ln>
        </p:spPr>
        <p:txBody>
          <a:bodyPr spcFirstLastPara="1" wrap="square" lIns="0" tIns="57775" rIns="0" bIns="0" anchor="t" anchorCtr="0">
            <a:spAutoFit/>
          </a:bodyPr>
          <a:lstStyle/>
          <a:p>
            <a:r>
              <a:rPr lang="en-US" sz="2000" b="1" dirty="0">
                <a:solidFill>
                  <a:schemeClr val="tx2">
                    <a:lumMod val="90000"/>
                    <a:lumOff val="10000"/>
                  </a:schemeClr>
                </a:solidFill>
              </a:rPr>
              <a:t>Title:</a:t>
            </a:r>
          </a:p>
          <a:p>
            <a:r>
              <a:rPr lang="en-US" b="1" dirty="0">
                <a:solidFill>
                  <a:schemeClr val="tx2">
                    <a:lumMod val="90000"/>
                    <a:lumOff val="10000"/>
                  </a:schemeClr>
                </a:solidFill>
              </a:rPr>
              <a:t>Strategic Sales and Customer Analysis: Revenue Trends and Customer Behavior</a:t>
            </a:r>
            <a:endParaRPr lang="en-US" dirty="0">
              <a:solidFill>
                <a:schemeClr val="tx2">
                  <a:lumMod val="90000"/>
                  <a:lumOff val="10000"/>
                </a:schemeClr>
              </a:solidFill>
            </a:endParaRPr>
          </a:p>
          <a:p>
            <a:pPr marL="12700" marR="0" lvl="0" indent="0" algn="l" rtl="0">
              <a:lnSpc>
                <a:spcPct val="100000"/>
              </a:lnSpc>
              <a:spcBef>
                <a:spcPts val="0"/>
              </a:spcBef>
              <a:spcAft>
                <a:spcPts val="0"/>
              </a:spcAft>
              <a:buClr>
                <a:srgbClr val="000000"/>
              </a:buClr>
              <a:buSzPts val="1800"/>
              <a:buFont typeface="Arial"/>
              <a:buNone/>
            </a:pPr>
            <a:endParaRPr sz="2000" b="0" i="0" u="none" strike="noStrike" cap="none" dirty="0">
              <a:solidFill>
                <a:schemeClr val="accent6">
                  <a:lumMod val="50000"/>
                </a:schemeClr>
              </a:solidFill>
              <a:latin typeface="Carlito"/>
              <a:ea typeface="Carlito"/>
              <a:cs typeface="Carlito"/>
              <a:sym typeface="Carlito"/>
            </a:endParaRPr>
          </a:p>
        </p:txBody>
      </p:sp>
      <p:sp>
        <p:nvSpPr>
          <p:cNvPr id="129" name="Google Shape;129;p3"/>
          <p:cNvSpPr/>
          <p:nvPr/>
        </p:nvSpPr>
        <p:spPr>
          <a:xfrm>
            <a:off x="541453" y="2624731"/>
            <a:ext cx="4246245" cy="0"/>
          </a:xfrm>
          <a:custGeom>
            <a:avLst/>
            <a:gdLst/>
            <a:ahLst/>
            <a:cxnLst/>
            <a:rect l="l" t="t" r="r" b="b"/>
            <a:pathLst>
              <a:path w="4246245" h="120000" extrusionOk="0">
                <a:moveTo>
                  <a:pt x="0" y="0"/>
                </a:moveTo>
                <a:lnTo>
                  <a:pt x="4245864" y="0"/>
                </a:lnTo>
              </a:path>
            </a:pathLst>
          </a:custGeom>
          <a:noFill/>
          <a:ln w="12700"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0" name="Google Shape;130;p3"/>
          <p:cNvSpPr txBox="1"/>
          <p:nvPr/>
        </p:nvSpPr>
        <p:spPr>
          <a:xfrm>
            <a:off x="541453" y="4430973"/>
            <a:ext cx="4012286" cy="713652"/>
          </a:xfrm>
          <a:prstGeom prst="rect">
            <a:avLst/>
          </a:prstGeom>
          <a:noFill/>
          <a:ln>
            <a:noFill/>
          </a:ln>
        </p:spPr>
        <p:txBody>
          <a:bodyPr spcFirstLastPara="1" wrap="square" lIns="0" tIns="4635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2000" b="1" i="0" u="none" strike="noStrike" cap="none" dirty="0">
                <a:solidFill>
                  <a:schemeClr val="tx2">
                    <a:lumMod val="90000"/>
                    <a:lumOff val="10000"/>
                  </a:schemeClr>
                </a:solidFill>
                <a:latin typeface="Carlito"/>
                <a:ea typeface="Carlito"/>
                <a:cs typeface="Carlito"/>
                <a:sym typeface="Carlito"/>
              </a:rPr>
              <a:t>Conducted By :-</a:t>
            </a:r>
            <a:endParaRPr sz="2000" b="1" i="0" u="none" strike="noStrike" cap="none" dirty="0">
              <a:solidFill>
                <a:schemeClr val="tx2">
                  <a:lumMod val="90000"/>
                  <a:lumOff val="10000"/>
                </a:schemeClr>
              </a:solidFill>
              <a:latin typeface="Carlito"/>
              <a:ea typeface="Carlito"/>
              <a:cs typeface="Carlito"/>
              <a:sym typeface="Carlito"/>
            </a:endParaRPr>
          </a:p>
          <a:p>
            <a:pPr marL="12700" marR="0" lvl="0" indent="0" algn="l" rtl="0">
              <a:lnSpc>
                <a:spcPct val="100000"/>
              </a:lnSpc>
              <a:spcBef>
                <a:spcPts val="420"/>
              </a:spcBef>
              <a:spcAft>
                <a:spcPts val="0"/>
              </a:spcAft>
              <a:buClr>
                <a:srgbClr val="000000"/>
              </a:buClr>
              <a:buSzPts val="2800"/>
              <a:buFont typeface="Arial"/>
              <a:buNone/>
            </a:pPr>
            <a:r>
              <a:rPr lang="en-GB" sz="2000" b="1" i="0" u="none" strike="noStrike" cap="none" dirty="0">
                <a:solidFill>
                  <a:schemeClr val="tx2">
                    <a:lumMod val="90000"/>
                    <a:lumOff val="10000"/>
                  </a:schemeClr>
                </a:solidFill>
                <a:latin typeface="Carlito"/>
                <a:ea typeface="Carlito"/>
                <a:cs typeface="Carlito"/>
                <a:sym typeface="Carlito"/>
              </a:rPr>
              <a:t>Jasnoor Kaur</a:t>
            </a:r>
            <a:endParaRPr sz="2000" b="1" i="0" u="none" strike="noStrike" cap="none" dirty="0">
              <a:solidFill>
                <a:schemeClr val="tx2">
                  <a:lumMod val="90000"/>
                  <a:lumOff val="10000"/>
                </a:schemeClr>
              </a:solidFill>
              <a:latin typeface="Carlito"/>
              <a:ea typeface="Carlito"/>
              <a:cs typeface="Carlito"/>
              <a:sym typeface="Carlito"/>
            </a:endParaRPr>
          </a:p>
        </p:txBody>
      </p:sp>
      <p:sp>
        <p:nvSpPr>
          <p:cNvPr id="131" name="Google Shape;131;p3"/>
          <p:cNvSpPr/>
          <p:nvPr/>
        </p:nvSpPr>
        <p:spPr>
          <a:xfrm>
            <a:off x="541453" y="4099572"/>
            <a:ext cx="4246245" cy="0"/>
          </a:xfrm>
          <a:custGeom>
            <a:avLst/>
            <a:gdLst/>
            <a:ahLst/>
            <a:cxnLst/>
            <a:rect l="l" t="t" r="r" b="b"/>
            <a:pathLst>
              <a:path w="4246245" h="120000" extrusionOk="0">
                <a:moveTo>
                  <a:pt x="0" y="0"/>
                </a:moveTo>
                <a:lnTo>
                  <a:pt x="4245864" y="0"/>
                </a:lnTo>
              </a:path>
            </a:pathLst>
          </a:custGeom>
          <a:noFill/>
          <a:ln w="12700"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50000">
              <a:schemeClr val="bg1">
                <a:lumMod val="95000"/>
                <a:lumOff val="5000"/>
              </a:schemeClr>
            </a:gs>
            <a:gs pos="0">
              <a:schemeClr val="bg1">
                <a:lumMod val="65000"/>
                <a:lumOff val="35000"/>
              </a:schemeClr>
            </a:gs>
            <a:gs pos="100000">
              <a:schemeClr val="bg1">
                <a:lumMod val="95000"/>
                <a:lumOff val="5000"/>
              </a:schemeClr>
            </a:gs>
          </a:gsLst>
          <a:lin ang="5400000" scaled="1"/>
        </a:gradFill>
        <a:effectLst/>
      </p:bgPr>
    </p:bg>
    <p:spTree>
      <p:nvGrpSpPr>
        <p:cNvPr id="1" name="Shape 44"/>
        <p:cNvGrpSpPr/>
        <p:nvPr/>
      </p:nvGrpSpPr>
      <p:grpSpPr>
        <a:xfrm>
          <a:off x="0" y="0"/>
          <a:ext cx="0" cy="0"/>
          <a:chOff x="0" y="0"/>
          <a:chExt cx="0" cy="0"/>
        </a:xfrm>
      </p:grpSpPr>
      <p:sp>
        <p:nvSpPr>
          <p:cNvPr id="45" name="Google Shape;45;p1"/>
          <p:cNvSpPr txBox="1">
            <a:spLocks noGrp="1"/>
          </p:cNvSpPr>
          <p:nvPr>
            <p:ph type="title"/>
          </p:nvPr>
        </p:nvSpPr>
        <p:spPr>
          <a:xfrm>
            <a:off x="304800" y="858400"/>
            <a:ext cx="6019799" cy="6514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b="1" dirty="0">
                <a:solidFill>
                  <a:srgbClr val="92D050"/>
                </a:solidFill>
              </a:rPr>
              <a:t>INTRODUCTION</a:t>
            </a:r>
            <a:endParaRPr b="1" dirty="0">
              <a:solidFill>
                <a:srgbClr val="92D050"/>
              </a:solidFill>
            </a:endParaRPr>
          </a:p>
        </p:txBody>
      </p:sp>
      <p:grpSp>
        <p:nvGrpSpPr>
          <p:cNvPr id="46" name="Google Shape;46;p1"/>
          <p:cNvGrpSpPr/>
          <p:nvPr/>
        </p:nvGrpSpPr>
        <p:grpSpPr>
          <a:xfrm>
            <a:off x="304800" y="1892968"/>
            <a:ext cx="11390383" cy="4837016"/>
            <a:chOff x="0" y="1997964"/>
            <a:chExt cx="11695176" cy="4732020"/>
          </a:xfrm>
        </p:grpSpPr>
        <p:sp>
          <p:nvSpPr>
            <p:cNvPr id="47" name="Google Shape;47;p1"/>
            <p:cNvSpPr/>
            <p:nvPr/>
          </p:nvSpPr>
          <p:spPr>
            <a:xfrm>
              <a:off x="0" y="1999488"/>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 name="Google Shape;48;p1"/>
            <p:cNvSpPr/>
            <p:nvPr/>
          </p:nvSpPr>
          <p:spPr>
            <a:xfrm>
              <a:off x="0" y="2188464"/>
              <a:ext cx="11515344" cy="45415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 name="Google Shape;49;p1"/>
            <p:cNvSpPr/>
            <p:nvPr/>
          </p:nvSpPr>
          <p:spPr>
            <a:xfrm>
              <a:off x="0" y="2203704"/>
              <a:ext cx="11383009" cy="4267200"/>
            </a:xfrm>
            <a:custGeom>
              <a:avLst/>
              <a:gdLst/>
              <a:ahLst/>
              <a:cxnLst/>
              <a:rect l="l" t="t" r="r" b="b"/>
              <a:pathLst>
                <a:path w="11383010" h="4267200" extrusionOk="0">
                  <a:moveTo>
                    <a:pt x="11382756" y="0"/>
                  </a:moveTo>
                  <a:lnTo>
                    <a:pt x="0" y="0"/>
                  </a:lnTo>
                  <a:lnTo>
                    <a:pt x="0" y="4267200"/>
                  </a:lnTo>
                  <a:lnTo>
                    <a:pt x="11382756" y="4267200"/>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0" name="Google Shape;50;p1"/>
            <p:cNvSpPr/>
            <p:nvPr/>
          </p:nvSpPr>
          <p:spPr>
            <a:xfrm>
              <a:off x="11542776" y="1997964"/>
              <a:ext cx="152400" cy="782320"/>
            </a:xfrm>
            <a:custGeom>
              <a:avLst/>
              <a:gdLst/>
              <a:ahLst/>
              <a:cxnLst/>
              <a:rect l="l" t="t" r="r" b="b"/>
              <a:pathLst>
                <a:path w="152400" h="782319" extrusionOk="0">
                  <a:moveTo>
                    <a:pt x="152400" y="0"/>
                  </a:moveTo>
                  <a:lnTo>
                    <a:pt x="0" y="0"/>
                  </a:lnTo>
                  <a:lnTo>
                    <a:pt x="0" y="781812"/>
                  </a:lnTo>
                  <a:lnTo>
                    <a:pt x="152400" y="781812"/>
                  </a:lnTo>
                  <a:lnTo>
                    <a:pt x="152400"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5" name="Picture 4" descr="A person drawing a graph&#10;&#10;Description automatically generated">
            <a:extLst>
              <a:ext uri="{FF2B5EF4-FFF2-40B4-BE49-F238E27FC236}">
                <a16:creationId xmlns:a16="http://schemas.microsoft.com/office/drawing/2014/main" id="{87ABC159-32D6-6661-72EC-E87F9659B089}"/>
              </a:ext>
            </a:extLst>
          </p:cNvPr>
          <p:cNvPicPr>
            <a:picLocks noChangeAspect="1"/>
          </p:cNvPicPr>
          <p:nvPr/>
        </p:nvPicPr>
        <p:blipFill>
          <a:blip r:embed="rId4"/>
          <a:stretch>
            <a:fillRect/>
          </a:stretch>
        </p:blipFill>
        <p:spPr>
          <a:xfrm>
            <a:off x="7331242" y="585216"/>
            <a:ext cx="4470161" cy="2333720"/>
          </a:xfrm>
          <a:prstGeom prst="rect">
            <a:avLst/>
          </a:prstGeom>
        </p:spPr>
      </p:pic>
      <p:sp>
        <p:nvSpPr>
          <p:cNvPr id="7" name="Rectangle 6">
            <a:extLst>
              <a:ext uri="{FF2B5EF4-FFF2-40B4-BE49-F238E27FC236}">
                <a16:creationId xmlns:a16="http://schemas.microsoft.com/office/drawing/2014/main" id="{403E24CC-38B7-BD74-C1C7-00C86612799D}"/>
              </a:ext>
            </a:extLst>
          </p:cNvPr>
          <p:cNvSpPr/>
          <p:nvPr/>
        </p:nvSpPr>
        <p:spPr>
          <a:xfrm>
            <a:off x="1002082" y="3133933"/>
            <a:ext cx="9304422" cy="316193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2">
            <a:extLst>
              <a:ext uri="{FF2B5EF4-FFF2-40B4-BE49-F238E27FC236}">
                <a16:creationId xmlns:a16="http://schemas.microsoft.com/office/drawing/2014/main" id="{3FE102C2-ABED-6939-0027-FB48D869D69F}"/>
              </a:ext>
            </a:extLst>
          </p:cNvPr>
          <p:cNvSpPr>
            <a:spLocks noChangeArrowheads="1"/>
          </p:cNvSpPr>
          <p:nvPr/>
        </p:nvSpPr>
        <p:spPr bwMode="auto">
          <a:xfrm>
            <a:off x="1258048" y="3426713"/>
            <a:ext cx="855972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accent4">
                    <a:lumMod val="50000"/>
                  </a:schemeClr>
                </a:solidFill>
                <a:effectLst/>
                <a:latin typeface="Arial" panose="020B0604020202020204" pitchFamily="34" charset="0"/>
              </a:rPr>
              <a:t> Background:</a:t>
            </a:r>
            <a:r>
              <a:rPr kumimoji="0" lang="en-US" altLang="en-US" sz="1600" b="0" i="0" u="none" strike="noStrike" cap="none" normalizeH="0" baseline="0" dirty="0">
                <a:ln>
                  <a:noFill/>
                </a:ln>
                <a:solidFill>
                  <a:schemeClr val="accent4">
                    <a:lumMod val="50000"/>
                  </a:schemeClr>
                </a:solidFill>
                <a:effectLst/>
                <a:latin typeface="Arial" panose="020B0604020202020204" pitchFamily="34" charset="0"/>
                <a:cs typeface="Arial" panose="020B0604020202020204" pitchFamily="34" charset="0"/>
              </a:rPr>
              <a:t> </a:t>
            </a:r>
            <a:r>
              <a:rPr lang="en-US" sz="1600" dirty="0">
                <a:solidFill>
                  <a:schemeClr val="tx2">
                    <a:lumMod val="90000"/>
                    <a:lumOff val="10000"/>
                  </a:schemeClr>
                </a:solidFill>
                <a:latin typeface="Arial" panose="020B0604020202020204" pitchFamily="34" charset="0"/>
                <a:cs typeface="Arial" panose="020B0604020202020204" pitchFamily="34" charset="0"/>
              </a:rPr>
              <a:t>This project involves analyzing orders data from a US Superstore to evaluate and enhance its sales performance </a:t>
            </a:r>
            <a:r>
              <a:rPr lang="en-IN" sz="1600" dirty="0">
                <a:solidFill>
                  <a:schemeClr val="tx2">
                    <a:lumMod val="90000"/>
                    <a:lumOff val="10000"/>
                  </a:schemeClr>
                </a:solidFill>
                <a:latin typeface="Arial" panose="020B0604020202020204" pitchFamily="34" charset="0"/>
                <a:cs typeface="Arial" panose="020B0604020202020204" pitchFamily="34" charset="0"/>
              </a:rPr>
              <a:t>and boosting profitability</a:t>
            </a:r>
            <a:r>
              <a:rPr lang="en-US" sz="1600" dirty="0">
                <a:solidFill>
                  <a:schemeClr val="tx2">
                    <a:lumMod val="90000"/>
                    <a:lumOff val="10000"/>
                  </a:schemeClr>
                </a:solidFill>
                <a:latin typeface="Arial" panose="020B0604020202020204" pitchFamily="34" charset="0"/>
                <a:cs typeface="Arial" panose="020B0604020202020204" pitchFamily="34" charset="0"/>
              </a:rPr>
              <a:t>. Understanding these aspects is essential for identifying strengths and areas for improvement within the store’s operations.</a:t>
            </a:r>
            <a:endParaRPr kumimoji="0" lang="en-US" altLang="en-US" sz="1600" b="0" i="0" u="none" strike="noStrike" cap="none" normalizeH="0" baseline="0" dirty="0">
              <a:ln>
                <a:noFill/>
              </a:ln>
              <a:solidFill>
                <a:schemeClr val="tx2">
                  <a:lumMod val="90000"/>
                  <a:lumOff val="10000"/>
                </a:schemeClr>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accent4">
                    <a:lumMod val="50000"/>
                  </a:schemeClr>
                </a:solidFill>
                <a:effectLst/>
                <a:latin typeface="Arial" panose="020B0604020202020204" pitchFamily="34" charset="0"/>
              </a:rPr>
              <a:t> Context:</a:t>
            </a:r>
            <a:r>
              <a:rPr kumimoji="0" lang="en-US" altLang="en-US" sz="1600" b="0" i="0" u="none" strike="noStrike" cap="none" normalizeH="0" baseline="0" dirty="0">
                <a:ln>
                  <a:noFill/>
                </a:ln>
                <a:solidFill>
                  <a:schemeClr val="accent4">
                    <a:lumMod val="50000"/>
                  </a:schemeClr>
                </a:solidFill>
                <a:effectLst/>
                <a:latin typeface="Arial" panose="020B0604020202020204" pitchFamily="34" charset="0"/>
              </a:rPr>
              <a:t> Analyzing sales data is crucial for identifying growth opportunities and improving operational efficiency.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accent4">
                    <a:lumMod val="50000"/>
                  </a:schemeClr>
                </a:solidFill>
                <a:effectLst/>
                <a:latin typeface="Arial" panose="020B0604020202020204" pitchFamily="34" charset="0"/>
              </a:rPr>
              <a:t> Challenges:</a:t>
            </a:r>
          </a:p>
          <a:p>
            <a:pPr marL="0" marR="0" lvl="0" indent="0" algn="l" defTabSz="914400" rtl="0" eaLnBrk="0" fontAlgn="base" latinLnBrk="0" hangingPunct="0">
              <a:lnSpc>
                <a:spcPct val="100000"/>
              </a:lnSpc>
              <a:spcBef>
                <a:spcPct val="0"/>
              </a:spcBef>
              <a:spcAft>
                <a:spcPct val="0"/>
              </a:spcAft>
              <a:buClrTx/>
              <a:buSzTx/>
              <a:tabLst/>
            </a:pPr>
            <a:r>
              <a:rPr lang="en-US" altLang="en-US" sz="1600" b="1" dirty="0">
                <a:solidFill>
                  <a:schemeClr val="accent4">
                    <a:lumMod val="50000"/>
                  </a:schemeClr>
                </a:solidFill>
                <a:latin typeface="Arial" panose="020B0604020202020204" pitchFamily="34" charset="0"/>
              </a:rPr>
              <a:t>   </a:t>
            </a:r>
            <a:endParaRPr kumimoji="0" lang="en-US" altLang="en-US" sz="1600" b="0" i="0" u="none" strike="noStrike" cap="none" normalizeH="0" baseline="0" dirty="0">
              <a:ln>
                <a:noFill/>
              </a:ln>
              <a:solidFill>
                <a:schemeClr val="accent4">
                  <a:lumMod val="50000"/>
                </a:schemeClr>
              </a:solidFill>
              <a:effectLst/>
              <a:latin typeface="Arial" panose="020B0604020202020204" pitchFamily="34" charset="0"/>
            </a:endParaRPr>
          </a:p>
        </p:txBody>
      </p:sp>
      <p:sp>
        <p:nvSpPr>
          <p:cNvPr id="3" name="Rectangle 2">
            <a:extLst>
              <a:ext uri="{FF2B5EF4-FFF2-40B4-BE49-F238E27FC236}">
                <a16:creationId xmlns:a16="http://schemas.microsoft.com/office/drawing/2014/main" id="{F0FD0508-11FE-CFFF-96B7-20CD7103EC3F}"/>
              </a:ext>
            </a:extLst>
          </p:cNvPr>
          <p:cNvSpPr>
            <a:spLocks noChangeArrowheads="1"/>
          </p:cNvSpPr>
          <p:nvPr/>
        </p:nvSpPr>
        <p:spPr bwMode="auto">
          <a:xfrm>
            <a:off x="1805612" y="5042093"/>
            <a:ext cx="8213613"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2">
                    <a:lumMod val="90000"/>
                    <a:lumOff val="10000"/>
                  </a:schemeClr>
                </a:solidFill>
                <a:effectLst/>
                <a:latin typeface="Arial" panose="020B0604020202020204" pitchFamily="34" charset="0"/>
              </a:rPr>
              <a:t>Data Cleaning and Quality:</a:t>
            </a:r>
            <a:r>
              <a:rPr kumimoji="0" lang="en-US" altLang="en-US" sz="1600" b="0" i="0" u="none" strike="noStrike" cap="none" normalizeH="0" baseline="0" dirty="0">
                <a:ln>
                  <a:noFill/>
                </a:ln>
                <a:solidFill>
                  <a:schemeClr val="tx2">
                    <a:lumMod val="90000"/>
                    <a:lumOff val="10000"/>
                  </a:schemeClr>
                </a:solidFill>
                <a:effectLst/>
                <a:latin typeface="Arial" panose="020B0604020202020204" pitchFamily="34" charset="0"/>
              </a:rPr>
              <a:t> Addressing issues with duplicates and inconsistencies in the dataset to ensure accurate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2">
                    <a:lumMod val="90000"/>
                    <a:lumOff val="10000"/>
                  </a:schemeClr>
                </a:solidFill>
                <a:effectLst/>
                <a:latin typeface="Arial" panose="020B0604020202020204" pitchFamily="34" charset="0"/>
              </a:rPr>
              <a:t>DAX Measures:</a:t>
            </a:r>
            <a:r>
              <a:rPr kumimoji="0" lang="en-US" altLang="en-US" sz="1600" b="0" i="0" u="none" strike="noStrike" cap="none" normalizeH="0" baseline="0" dirty="0">
                <a:ln>
                  <a:noFill/>
                </a:ln>
                <a:solidFill>
                  <a:schemeClr val="tx2">
                    <a:lumMod val="90000"/>
                    <a:lumOff val="10000"/>
                  </a:schemeClr>
                </a:solidFill>
                <a:effectLst/>
                <a:latin typeface="Arial" panose="020B0604020202020204" pitchFamily="34" charset="0"/>
              </a:rPr>
              <a:t> Developing and optimizing DAX measures for reliable and efficient calculations of key metrics.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a:gsLst>
            <a:gs pos="92000">
              <a:schemeClr val="tx2">
                <a:lumMod val="90000"/>
                <a:lumOff val="10000"/>
              </a:schemeClr>
            </a:gs>
            <a:gs pos="47000">
              <a:schemeClr val="tx2">
                <a:lumMod val="50000"/>
                <a:lumOff val="50000"/>
              </a:schemeClr>
            </a:gs>
            <a:gs pos="55000">
              <a:schemeClr val="tx2">
                <a:lumMod val="50000"/>
                <a:lumOff val="50000"/>
              </a:schemeClr>
            </a:gs>
            <a:gs pos="23000">
              <a:schemeClr val="tx2">
                <a:lumMod val="90000"/>
                <a:lumOff val="10000"/>
              </a:schemeClr>
            </a:gs>
            <a:gs pos="100000">
              <a:schemeClr val="tx1">
                <a:lumMod val="95000"/>
                <a:lumOff val="5000"/>
              </a:schemeClr>
            </a:gs>
          </a:gsLst>
          <a:lin ang="5400000" scaled="1"/>
        </a:gradFill>
        <a:effectLst/>
      </p:bgPr>
    </p:bg>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272716" y="650200"/>
            <a:ext cx="5231959" cy="8439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sz="5400" b="1" dirty="0">
                <a:solidFill>
                  <a:schemeClr val="tx2">
                    <a:lumMod val="25000"/>
                    <a:lumOff val="75000"/>
                  </a:schemeClr>
                </a:solidFill>
                <a:latin typeface="Arial" panose="020B0604020202020204" pitchFamily="34" charset="0"/>
                <a:cs typeface="Arial" panose="020B0604020202020204" pitchFamily="34" charset="0"/>
              </a:rPr>
              <a:t>OBJECTIVES</a:t>
            </a:r>
            <a:endParaRPr sz="5400" b="1" dirty="0">
              <a:solidFill>
                <a:schemeClr val="tx2">
                  <a:lumMod val="25000"/>
                  <a:lumOff val="75000"/>
                </a:schemeClr>
              </a:solidFill>
              <a:latin typeface="Arial" panose="020B0604020202020204" pitchFamily="34" charset="0"/>
              <a:cs typeface="Arial" panose="020B0604020202020204" pitchFamily="34" charset="0"/>
            </a:endParaRPr>
          </a:p>
        </p:txBody>
      </p:sp>
      <p:grpSp>
        <p:nvGrpSpPr>
          <p:cNvPr id="98" name="Google Shape;98;p2"/>
          <p:cNvGrpSpPr/>
          <p:nvPr/>
        </p:nvGrpSpPr>
        <p:grpSpPr>
          <a:xfrm>
            <a:off x="0" y="2334674"/>
            <a:ext cx="11596123" cy="3887563"/>
            <a:chOff x="-14875" y="2188451"/>
            <a:chExt cx="11596123" cy="4421124"/>
          </a:xfrm>
        </p:grpSpPr>
        <p:sp>
          <p:nvSpPr>
            <p:cNvPr id="99" name="Google Shape;99;p2"/>
            <p:cNvSpPr/>
            <p:nvPr/>
          </p:nvSpPr>
          <p:spPr>
            <a:xfrm>
              <a:off x="-14875" y="2231571"/>
              <a:ext cx="11596123" cy="895782"/>
            </a:xfrm>
            <a:custGeom>
              <a:avLst/>
              <a:gdLst/>
              <a:ahLst/>
              <a:cxnLst/>
              <a:rect l="l" t="t" r="r" b="b"/>
              <a:pathLst>
                <a:path w="11695430" h="783589" extrusionOk="0">
                  <a:moveTo>
                    <a:pt x="11454371" y="1524"/>
                  </a:moveTo>
                  <a:lnTo>
                    <a:pt x="0" y="1524"/>
                  </a:lnTo>
                  <a:lnTo>
                    <a:pt x="0" y="783336"/>
                  </a:lnTo>
                  <a:lnTo>
                    <a:pt x="11454371" y="783336"/>
                  </a:lnTo>
                  <a:lnTo>
                    <a:pt x="11454371" y="1524"/>
                  </a:lnTo>
                  <a:close/>
                </a:path>
                <a:path w="11695430" h="783589" extrusionOk="0">
                  <a:moveTo>
                    <a:pt x="11695176" y="0"/>
                  </a:moveTo>
                  <a:lnTo>
                    <a:pt x="11542776" y="0"/>
                  </a:lnTo>
                  <a:lnTo>
                    <a:pt x="11542776" y="781812"/>
                  </a:lnTo>
                  <a:lnTo>
                    <a:pt x="11695176" y="781812"/>
                  </a:lnTo>
                  <a:lnTo>
                    <a:pt x="11695176" y="0"/>
                  </a:lnTo>
                  <a:close/>
                </a:path>
              </a:pathLst>
            </a:custGeom>
            <a:solidFill>
              <a:schemeClr val="bg1">
                <a:lumMod val="95000"/>
                <a:lumOff val="5000"/>
              </a:scheme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0" name="Google Shape;100;p2"/>
            <p:cNvSpPr/>
            <p:nvPr/>
          </p:nvSpPr>
          <p:spPr>
            <a:xfrm>
              <a:off x="0" y="2188451"/>
              <a:ext cx="11515344" cy="442112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03" name="Google Shape;103;p2"/>
            <p:cNvSpPr/>
            <p:nvPr/>
          </p:nvSpPr>
          <p:spPr>
            <a:xfrm>
              <a:off x="5690672" y="3514454"/>
              <a:ext cx="26034" cy="288290"/>
            </a:xfrm>
            <a:custGeom>
              <a:avLst/>
              <a:gdLst/>
              <a:ahLst/>
              <a:cxnLst/>
              <a:rect l="l" t="t" r="r" b="b"/>
              <a:pathLst>
                <a:path w="26035" h="288289" extrusionOk="0">
                  <a:moveTo>
                    <a:pt x="25508" y="0"/>
                  </a:moveTo>
                  <a:lnTo>
                    <a:pt x="0" y="0"/>
                  </a:lnTo>
                  <a:lnTo>
                    <a:pt x="0" y="287868"/>
                  </a:lnTo>
                  <a:lnTo>
                    <a:pt x="25508" y="262360"/>
                  </a:lnTo>
                  <a:lnTo>
                    <a:pt x="25508"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 name="Google Shape;104;p2"/>
            <p:cNvSpPr/>
            <p:nvPr/>
          </p:nvSpPr>
          <p:spPr>
            <a:xfrm>
              <a:off x="5732761" y="3637004"/>
              <a:ext cx="100079" cy="9489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4" name="Google Shape;98;p2">
            <a:extLst>
              <a:ext uri="{FF2B5EF4-FFF2-40B4-BE49-F238E27FC236}">
                <a16:creationId xmlns:a16="http://schemas.microsoft.com/office/drawing/2014/main" id="{366C271A-BCAA-70C3-D680-FCA8EA1BE27D}"/>
              </a:ext>
            </a:extLst>
          </p:cNvPr>
          <p:cNvGrpSpPr/>
          <p:nvPr/>
        </p:nvGrpSpPr>
        <p:grpSpPr>
          <a:xfrm>
            <a:off x="-14883" y="3422611"/>
            <a:ext cx="11596123" cy="3887563"/>
            <a:chOff x="-14875" y="2188451"/>
            <a:chExt cx="11596123" cy="4421124"/>
          </a:xfrm>
        </p:grpSpPr>
        <p:sp>
          <p:nvSpPr>
            <p:cNvPr id="5" name="Google Shape;99;p2">
              <a:extLst>
                <a:ext uri="{FF2B5EF4-FFF2-40B4-BE49-F238E27FC236}">
                  <a16:creationId xmlns:a16="http://schemas.microsoft.com/office/drawing/2014/main" id="{9F876778-3795-BA84-A37F-932FC007C692}"/>
                </a:ext>
              </a:extLst>
            </p:cNvPr>
            <p:cNvSpPr/>
            <p:nvPr/>
          </p:nvSpPr>
          <p:spPr>
            <a:xfrm>
              <a:off x="-14875" y="2231571"/>
              <a:ext cx="11596123" cy="895782"/>
            </a:xfrm>
            <a:custGeom>
              <a:avLst/>
              <a:gdLst/>
              <a:ahLst/>
              <a:cxnLst/>
              <a:rect l="l" t="t" r="r" b="b"/>
              <a:pathLst>
                <a:path w="11695430" h="783589" extrusionOk="0">
                  <a:moveTo>
                    <a:pt x="11454371" y="1524"/>
                  </a:moveTo>
                  <a:lnTo>
                    <a:pt x="0" y="1524"/>
                  </a:lnTo>
                  <a:lnTo>
                    <a:pt x="0" y="783336"/>
                  </a:lnTo>
                  <a:lnTo>
                    <a:pt x="11454371" y="783336"/>
                  </a:lnTo>
                  <a:lnTo>
                    <a:pt x="11454371" y="1524"/>
                  </a:lnTo>
                  <a:close/>
                </a:path>
                <a:path w="11695430" h="783589" extrusionOk="0">
                  <a:moveTo>
                    <a:pt x="11695176" y="0"/>
                  </a:moveTo>
                  <a:lnTo>
                    <a:pt x="11542776" y="0"/>
                  </a:lnTo>
                  <a:lnTo>
                    <a:pt x="11542776" y="781812"/>
                  </a:lnTo>
                  <a:lnTo>
                    <a:pt x="11695176" y="781812"/>
                  </a:lnTo>
                  <a:lnTo>
                    <a:pt x="11695176" y="0"/>
                  </a:lnTo>
                  <a:close/>
                </a:path>
              </a:pathLst>
            </a:custGeom>
            <a:solidFill>
              <a:schemeClr val="bg1">
                <a:lumMod val="95000"/>
                <a:lumOff val="5000"/>
              </a:scheme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 name="Google Shape;100;p2">
              <a:extLst>
                <a:ext uri="{FF2B5EF4-FFF2-40B4-BE49-F238E27FC236}">
                  <a16:creationId xmlns:a16="http://schemas.microsoft.com/office/drawing/2014/main" id="{06A989B9-CDFF-2817-AB8B-9A777F817BCD}"/>
                </a:ext>
              </a:extLst>
            </p:cNvPr>
            <p:cNvSpPr/>
            <p:nvPr/>
          </p:nvSpPr>
          <p:spPr>
            <a:xfrm>
              <a:off x="0" y="2188451"/>
              <a:ext cx="11515344" cy="442112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 name="Google Shape;103;p2">
              <a:extLst>
                <a:ext uri="{FF2B5EF4-FFF2-40B4-BE49-F238E27FC236}">
                  <a16:creationId xmlns:a16="http://schemas.microsoft.com/office/drawing/2014/main" id="{53AEB8A4-9306-88DA-B4F5-69D6304C1A07}"/>
                </a:ext>
              </a:extLst>
            </p:cNvPr>
            <p:cNvSpPr/>
            <p:nvPr/>
          </p:nvSpPr>
          <p:spPr>
            <a:xfrm>
              <a:off x="5690672" y="3514454"/>
              <a:ext cx="26034" cy="288290"/>
            </a:xfrm>
            <a:custGeom>
              <a:avLst/>
              <a:gdLst/>
              <a:ahLst/>
              <a:cxnLst/>
              <a:rect l="l" t="t" r="r" b="b"/>
              <a:pathLst>
                <a:path w="26035" h="288289" extrusionOk="0">
                  <a:moveTo>
                    <a:pt x="25508" y="0"/>
                  </a:moveTo>
                  <a:lnTo>
                    <a:pt x="0" y="0"/>
                  </a:lnTo>
                  <a:lnTo>
                    <a:pt x="0" y="287868"/>
                  </a:lnTo>
                  <a:lnTo>
                    <a:pt x="25508" y="262360"/>
                  </a:lnTo>
                  <a:lnTo>
                    <a:pt x="25508"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 name="Google Shape;104;p2">
              <a:extLst>
                <a:ext uri="{FF2B5EF4-FFF2-40B4-BE49-F238E27FC236}">
                  <a16:creationId xmlns:a16="http://schemas.microsoft.com/office/drawing/2014/main" id="{3C4EF72A-DD52-3D37-5F23-4666B82DCBB2}"/>
                </a:ext>
              </a:extLst>
            </p:cNvPr>
            <p:cNvSpPr/>
            <p:nvPr/>
          </p:nvSpPr>
          <p:spPr>
            <a:xfrm>
              <a:off x="5732761" y="3637004"/>
              <a:ext cx="100079" cy="9489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9" name="Google Shape;98;p2">
            <a:extLst>
              <a:ext uri="{FF2B5EF4-FFF2-40B4-BE49-F238E27FC236}">
                <a16:creationId xmlns:a16="http://schemas.microsoft.com/office/drawing/2014/main" id="{9410D336-A4C3-1139-6BB0-B8C492D95B3E}"/>
              </a:ext>
            </a:extLst>
          </p:cNvPr>
          <p:cNvGrpSpPr/>
          <p:nvPr/>
        </p:nvGrpSpPr>
        <p:grpSpPr>
          <a:xfrm>
            <a:off x="14958" y="4540802"/>
            <a:ext cx="11596123" cy="3887563"/>
            <a:chOff x="-14875" y="2188451"/>
            <a:chExt cx="11596123" cy="4421124"/>
          </a:xfrm>
        </p:grpSpPr>
        <p:sp>
          <p:nvSpPr>
            <p:cNvPr id="10" name="Google Shape;99;p2">
              <a:extLst>
                <a:ext uri="{FF2B5EF4-FFF2-40B4-BE49-F238E27FC236}">
                  <a16:creationId xmlns:a16="http://schemas.microsoft.com/office/drawing/2014/main" id="{72E082E2-6FA3-A394-918A-72166E80A375}"/>
                </a:ext>
              </a:extLst>
            </p:cNvPr>
            <p:cNvSpPr/>
            <p:nvPr/>
          </p:nvSpPr>
          <p:spPr>
            <a:xfrm>
              <a:off x="-14875" y="2231571"/>
              <a:ext cx="11596123" cy="895782"/>
            </a:xfrm>
            <a:custGeom>
              <a:avLst/>
              <a:gdLst/>
              <a:ahLst/>
              <a:cxnLst/>
              <a:rect l="l" t="t" r="r" b="b"/>
              <a:pathLst>
                <a:path w="11695430" h="783589" extrusionOk="0">
                  <a:moveTo>
                    <a:pt x="11454371" y="1524"/>
                  </a:moveTo>
                  <a:lnTo>
                    <a:pt x="0" y="1524"/>
                  </a:lnTo>
                  <a:lnTo>
                    <a:pt x="0" y="783336"/>
                  </a:lnTo>
                  <a:lnTo>
                    <a:pt x="11454371" y="783336"/>
                  </a:lnTo>
                  <a:lnTo>
                    <a:pt x="11454371" y="1524"/>
                  </a:lnTo>
                  <a:close/>
                </a:path>
                <a:path w="11695430" h="783589" extrusionOk="0">
                  <a:moveTo>
                    <a:pt x="11695176" y="0"/>
                  </a:moveTo>
                  <a:lnTo>
                    <a:pt x="11542776" y="0"/>
                  </a:lnTo>
                  <a:lnTo>
                    <a:pt x="11542776" y="781812"/>
                  </a:lnTo>
                  <a:lnTo>
                    <a:pt x="11695176" y="781812"/>
                  </a:lnTo>
                  <a:lnTo>
                    <a:pt x="11695176" y="0"/>
                  </a:lnTo>
                  <a:close/>
                </a:path>
              </a:pathLst>
            </a:custGeom>
            <a:solidFill>
              <a:schemeClr val="bg1">
                <a:lumMod val="95000"/>
                <a:lumOff val="5000"/>
              </a:scheme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 name="Google Shape;100;p2">
              <a:extLst>
                <a:ext uri="{FF2B5EF4-FFF2-40B4-BE49-F238E27FC236}">
                  <a16:creationId xmlns:a16="http://schemas.microsoft.com/office/drawing/2014/main" id="{2FD45DE9-3D59-D5A3-C46D-FAD48327237D}"/>
                </a:ext>
              </a:extLst>
            </p:cNvPr>
            <p:cNvSpPr/>
            <p:nvPr/>
          </p:nvSpPr>
          <p:spPr>
            <a:xfrm>
              <a:off x="0" y="2188451"/>
              <a:ext cx="11515344" cy="442112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 name="Google Shape;103;p2">
              <a:extLst>
                <a:ext uri="{FF2B5EF4-FFF2-40B4-BE49-F238E27FC236}">
                  <a16:creationId xmlns:a16="http://schemas.microsoft.com/office/drawing/2014/main" id="{C53D9D66-2F20-5D5F-A653-0EED8C694FC5}"/>
                </a:ext>
              </a:extLst>
            </p:cNvPr>
            <p:cNvSpPr/>
            <p:nvPr/>
          </p:nvSpPr>
          <p:spPr>
            <a:xfrm>
              <a:off x="5690672" y="3514454"/>
              <a:ext cx="26034" cy="288290"/>
            </a:xfrm>
            <a:custGeom>
              <a:avLst/>
              <a:gdLst/>
              <a:ahLst/>
              <a:cxnLst/>
              <a:rect l="l" t="t" r="r" b="b"/>
              <a:pathLst>
                <a:path w="26035" h="288289" extrusionOk="0">
                  <a:moveTo>
                    <a:pt x="25508" y="0"/>
                  </a:moveTo>
                  <a:lnTo>
                    <a:pt x="0" y="0"/>
                  </a:lnTo>
                  <a:lnTo>
                    <a:pt x="0" y="287868"/>
                  </a:lnTo>
                  <a:lnTo>
                    <a:pt x="25508" y="262360"/>
                  </a:lnTo>
                  <a:lnTo>
                    <a:pt x="25508"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 name="Google Shape;104;p2">
              <a:extLst>
                <a:ext uri="{FF2B5EF4-FFF2-40B4-BE49-F238E27FC236}">
                  <a16:creationId xmlns:a16="http://schemas.microsoft.com/office/drawing/2014/main" id="{E411D136-7BD8-8C56-44B5-81E682051500}"/>
                </a:ext>
              </a:extLst>
            </p:cNvPr>
            <p:cNvSpPr/>
            <p:nvPr/>
          </p:nvSpPr>
          <p:spPr>
            <a:xfrm>
              <a:off x="5732761" y="3637004"/>
              <a:ext cx="100079" cy="9489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5" name="TextBox 14">
            <a:extLst>
              <a:ext uri="{FF2B5EF4-FFF2-40B4-BE49-F238E27FC236}">
                <a16:creationId xmlns:a16="http://schemas.microsoft.com/office/drawing/2014/main" id="{76ABEE12-645E-CCD3-EEE5-75680A12AA94}"/>
              </a:ext>
            </a:extLst>
          </p:cNvPr>
          <p:cNvSpPr txBox="1"/>
          <p:nvPr/>
        </p:nvSpPr>
        <p:spPr>
          <a:xfrm>
            <a:off x="403284" y="2460089"/>
            <a:ext cx="10890357" cy="369332"/>
          </a:xfrm>
          <a:prstGeom prst="rect">
            <a:avLst/>
          </a:prstGeom>
          <a:noFill/>
        </p:spPr>
        <p:txBody>
          <a:bodyPr wrap="square">
            <a:spAutoFit/>
          </a:bodyPr>
          <a:lstStyle/>
          <a:p>
            <a:r>
              <a:rPr lang="en-US" b="1" dirty="0">
                <a:solidFill>
                  <a:schemeClr val="accent3">
                    <a:lumMod val="50000"/>
                  </a:schemeClr>
                </a:solidFill>
              </a:rPr>
              <a:t>Identify Top Customer Insights</a:t>
            </a:r>
            <a:r>
              <a:rPr lang="en-US" dirty="0">
                <a:solidFill>
                  <a:schemeClr val="accent3">
                    <a:lumMod val="50000"/>
                  </a:schemeClr>
                </a:solidFill>
              </a:rPr>
              <a:t>: Provide strategic insights into customer loyalty and profitability leaders.</a:t>
            </a:r>
            <a:endParaRPr lang="en-IN" dirty="0">
              <a:solidFill>
                <a:schemeClr val="accent3">
                  <a:lumMod val="50000"/>
                </a:schemeClr>
              </a:solidFill>
            </a:endParaRPr>
          </a:p>
        </p:txBody>
      </p:sp>
      <p:sp>
        <p:nvSpPr>
          <p:cNvPr id="17" name="TextBox 16">
            <a:extLst>
              <a:ext uri="{FF2B5EF4-FFF2-40B4-BE49-F238E27FC236}">
                <a16:creationId xmlns:a16="http://schemas.microsoft.com/office/drawing/2014/main" id="{65283A69-BA75-CDC7-5CE0-C21C0A7D5281}"/>
              </a:ext>
            </a:extLst>
          </p:cNvPr>
          <p:cNvSpPr txBox="1"/>
          <p:nvPr/>
        </p:nvSpPr>
        <p:spPr>
          <a:xfrm>
            <a:off x="393012" y="3517917"/>
            <a:ext cx="10908631" cy="646331"/>
          </a:xfrm>
          <a:prstGeom prst="rect">
            <a:avLst/>
          </a:prstGeom>
          <a:noFill/>
        </p:spPr>
        <p:txBody>
          <a:bodyPr wrap="square">
            <a:spAutoFit/>
          </a:bodyPr>
          <a:lstStyle/>
          <a:p>
            <a:r>
              <a:rPr lang="en-US" b="1" dirty="0">
                <a:solidFill>
                  <a:schemeClr val="accent3">
                    <a:lumMod val="50000"/>
                  </a:schemeClr>
                </a:solidFill>
              </a:rPr>
              <a:t>Evaluate Sales and Profit Performance</a:t>
            </a:r>
            <a:r>
              <a:rPr lang="en-US" dirty="0">
                <a:solidFill>
                  <a:schemeClr val="accent3">
                    <a:lumMod val="50000"/>
                  </a:schemeClr>
                </a:solidFill>
              </a:rPr>
              <a:t>: Present a comprehensive analysis of sales performance across various product categories</a:t>
            </a:r>
            <a:r>
              <a:rPr lang="en-US" dirty="0">
                <a:solidFill>
                  <a:schemeClr val="tx2">
                    <a:lumMod val="90000"/>
                    <a:lumOff val="10000"/>
                  </a:schemeClr>
                </a:solidFill>
              </a:rPr>
              <a:t>.</a:t>
            </a:r>
            <a:endParaRPr lang="en-IN" dirty="0">
              <a:solidFill>
                <a:schemeClr val="tx2">
                  <a:lumMod val="90000"/>
                  <a:lumOff val="10000"/>
                </a:schemeClr>
              </a:solidFill>
            </a:endParaRPr>
          </a:p>
        </p:txBody>
      </p:sp>
      <p:sp>
        <p:nvSpPr>
          <p:cNvPr id="19" name="TextBox 18">
            <a:extLst>
              <a:ext uri="{FF2B5EF4-FFF2-40B4-BE49-F238E27FC236}">
                <a16:creationId xmlns:a16="http://schemas.microsoft.com/office/drawing/2014/main" id="{6A20DB3C-D5AD-6533-53E6-A631E834CA70}"/>
              </a:ext>
            </a:extLst>
          </p:cNvPr>
          <p:cNvSpPr txBox="1"/>
          <p:nvPr/>
        </p:nvSpPr>
        <p:spPr>
          <a:xfrm>
            <a:off x="438660" y="4616679"/>
            <a:ext cx="11085658" cy="646331"/>
          </a:xfrm>
          <a:prstGeom prst="rect">
            <a:avLst/>
          </a:prstGeom>
          <a:noFill/>
        </p:spPr>
        <p:txBody>
          <a:bodyPr wrap="square">
            <a:spAutoFit/>
          </a:bodyPr>
          <a:lstStyle/>
          <a:p>
            <a:r>
              <a:rPr lang="en-US" b="1" dirty="0">
                <a:solidFill>
                  <a:schemeClr val="accent3">
                    <a:lumMod val="50000"/>
                  </a:schemeClr>
                </a:solidFill>
              </a:rPr>
              <a:t>Analyze Customer Behavior</a:t>
            </a:r>
            <a:r>
              <a:rPr lang="en-US" dirty="0">
                <a:solidFill>
                  <a:schemeClr val="accent3">
                    <a:lumMod val="50000"/>
                  </a:schemeClr>
                </a:solidFill>
              </a:rPr>
              <a:t>: Provide detailed analysis of customer behavior patterns and product popularity trends.</a:t>
            </a:r>
            <a:endParaRPr lang="en-IN" dirty="0">
              <a:solidFill>
                <a:schemeClr val="accent3">
                  <a:lumMod val="50000"/>
                </a:schemeClr>
              </a:solidFill>
            </a:endParaRPr>
          </a:p>
        </p:txBody>
      </p:sp>
      <p:sp>
        <p:nvSpPr>
          <p:cNvPr id="20" name="Arrow: Chevron 19">
            <a:extLst>
              <a:ext uri="{FF2B5EF4-FFF2-40B4-BE49-F238E27FC236}">
                <a16:creationId xmlns:a16="http://schemas.microsoft.com/office/drawing/2014/main" id="{AC82D7BD-9E43-D412-46BC-B67E3E92229D}"/>
              </a:ext>
            </a:extLst>
          </p:cNvPr>
          <p:cNvSpPr/>
          <p:nvPr/>
        </p:nvSpPr>
        <p:spPr>
          <a:xfrm>
            <a:off x="29833" y="2479833"/>
            <a:ext cx="373451" cy="432719"/>
          </a:xfrm>
          <a:prstGeom prst="chevron">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Arrow: Chevron 20">
            <a:extLst>
              <a:ext uri="{FF2B5EF4-FFF2-40B4-BE49-F238E27FC236}">
                <a16:creationId xmlns:a16="http://schemas.microsoft.com/office/drawing/2014/main" id="{4C8ED36E-CA23-E4A5-30F5-E52A9A7B0404}"/>
              </a:ext>
            </a:extLst>
          </p:cNvPr>
          <p:cNvSpPr/>
          <p:nvPr/>
        </p:nvSpPr>
        <p:spPr>
          <a:xfrm>
            <a:off x="69919" y="3582898"/>
            <a:ext cx="333366" cy="391688"/>
          </a:xfrm>
          <a:prstGeom prst="chevron">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Arrow: Chevron 21">
            <a:extLst>
              <a:ext uri="{FF2B5EF4-FFF2-40B4-BE49-F238E27FC236}">
                <a16:creationId xmlns:a16="http://schemas.microsoft.com/office/drawing/2014/main" id="{BAFC2B30-0978-96FF-1080-6911D34B1C69}"/>
              </a:ext>
            </a:extLst>
          </p:cNvPr>
          <p:cNvSpPr/>
          <p:nvPr/>
        </p:nvSpPr>
        <p:spPr>
          <a:xfrm>
            <a:off x="60946" y="4715335"/>
            <a:ext cx="368732" cy="373441"/>
          </a:xfrm>
          <a:prstGeom prst="chevron">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a:gsLst>
            <a:gs pos="32000">
              <a:schemeClr val="bg1">
                <a:lumMod val="95000"/>
              </a:schemeClr>
            </a:gs>
            <a:gs pos="62000">
              <a:srgbClr val="FFFF00"/>
            </a:gs>
            <a:gs pos="0">
              <a:srgbClr val="FFFF00"/>
            </a:gs>
            <a:gs pos="100000">
              <a:schemeClr val="bg1">
                <a:lumMod val="95000"/>
                <a:lumOff val="5000"/>
              </a:schemeClr>
            </a:gs>
          </a:gsLst>
          <a:lin ang="5400000" scaled="1"/>
        </a:gradFill>
        <a:effectLst/>
      </p:bgPr>
    </p:bg>
    <p:spTree>
      <p:nvGrpSpPr>
        <p:cNvPr id="1" name="Shape 136"/>
        <p:cNvGrpSpPr/>
        <p:nvPr/>
      </p:nvGrpSpPr>
      <p:grpSpPr>
        <a:xfrm>
          <a:off x="0" y="0"/>
          <a:ext cx="0" cy="0"/>
          <a:chOff x="0" y="0"/>
          <a:chExt cx="0" cy="0"/>
        </a:xfrm>
      </p:grpSpPr>
      <p:sp>
        <p:nvSpPr>
          <p:cNvPr id="137" name="Google Shape;137;p5"/>
          <p:cNvSpPr txBox="1">
            <a:spLocks noGrp="1"/>
          </p:cNvSpPr>
          <p:nvPr>
            <p:ph type="title"/>
          </p:nvPr>
        </p:nvSpPr>
        <p:spPr>
          <a:xfrm>
            <a:off x="454858" y="810539"/>
            <a:ext cx="3144253" cy="6514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b="1" cap="none" dirty="0">
                <a:ln w="22225">
                  <a:solidFill>
                    <a:schemeClr val="accent2"/>
                  </a:solidFill>
                  <a:prstDash val="solid"/>
                </a:ln>
                <a:solidFill>
                  <a:schemeClr val="accent2">
                    <a:lumMod val="40000"/>
                    <a:lumOff val="60000"/>
                  </a:schemeClr>
                </a:solidFill>
              </a:rPr>
              <a:t>Dataset</a:t>
            </a:r>
            <a:endParaRPr b="1" cap="none" dirty="0">
              <a:ln w="22225">
                <a:solidFill>
                  <a:schemeClr val="accent2"/>
                </a:solidFill>
                <a:prstDash val="solid"/>
              </a:ln>
              <a:solidFill>
                <a:schemeClr val="accent2">
                  <a:lumMod val="40000"/>
                  <a:lumOff val="60000"/>
                </a:schemeClr>
              </a:solidFill>
            </a:endParaRPr>
          </a:p>
        </p:txBody>
      </p:sp>
      <p:grpSp>
        <p:nvGrpSpPr>
          <p:cNvPr id="138" name="Google Shape;138;p5"/>
          <p:cNvGrpSpPr/>
          <p:nvPr/>
        </p:nvGrpSpPr>
        <p:grpSpPr>
          <a:xfrm>
            <a:off x="0" y="1889135"/>
            <a:ext cx="11695176" cy="5426065"/>
            <a:chOff x="0" y="1997964"/>
            <a:chExt cx="11695176" cy="4732020"/>
          </a:xfrm>
        </p:grpSpPr>
        <p:sp>
          <p:nvSpPr>
            <p:cNvPr id="139" name="Google Shape;139;p5"/>
            <p:cNvSpPr/>
            <p:nvPr/>
          </p:nvSpPr>
          <p:spPr>
            <a:xfrm>
              <a:off x="0" y="1999488"/>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0" name="Google Shape;140;p5"/>
            <p:cNvSpPr/>
            <p:nvPr/>
          </p:nvSpPr>
          <p:spPr>
            <a:xfrm>
              <a:off x="0" y="2188464"/>
              <a:ext cx="11515344" cy="45415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1" name="Google Shape;141;p5"/>
            <p:cNvSpPr/>
            <p:nvPr/>
          </p:nvSpPr>
          <p:spPr>
            <a:xfrm>
              <a:off x="0" y="2203704"/>
              <a:ext cx="11383010" cy="4267200"/>
            </a:xfrm>
            <a:custGeom>
              <a:avLst/>
              <a:gdLst/>
              <a:ahLst/>
              <a:cxnLst/>
              <a:rect l="l" t="t" r="r" b="b"/>
              <a:pathLst>
                <a:path w="11383010" h="4267200" extrusionOk="0">
                  <a:moveTo>
                    <a:pt x="11382756" y="0"/>
                  </a:moveTo>
                  <a:lnTo>
                    <a:pt x="0" y="0"/>
                  </a:lnTo>
                  <a:lnTo>
                    <a:pt x="0" y="4267200"/>
                  </a:lnTo>
                  <a:lnTo>
                    <a:pt x="11382756" y="4267200"/>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2" name="Google Shape;142;p5"/>
            <p:cNvSpPr/>
            <p:nvPr/>
          </p:nvSpPr>
          <p:spPr>
            <a:xfrm>
              <a:off x="11542776" y="1997964"/>
              <a:ext cx="152400" cy="782320"/>
            </a:xfrm>
            <a:custGeom>
              <a:avLst/>
              <a:gdLst/>
              <a:ahLst/>
              <a:cxnLst/>
              <a:rect l="l" t="t" r="r" b="b"/>
              <a:pathLst>
                <a:path w="152400" h="782319" extrusionOk="0">
                  <a:moveTo>
                    <a:pt x="152400" y="0"/>
                  </a:moveTo>
                  <a:lnTo>
                    <a:pt x="0" y="0"/>
                  </a:lnTo>
                  <a:lnTo>
                    <a:pt x="0" y="781812"/>
                  </a:lnTo>
                  <a:lnTo>
                    <a:pt x="152400" y="781812"/>
                  </a:lnTo>
                  <a:lnTo>
                    <a:pt x="152400"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44" name="Google Shape;144;p5"/>
          <p:cNvSpPr txBox="1"/>
          <p:nvPr/>
        </p:nvSpPr>
        <p:spPr>
          <a:xfrm>
            <a:off x="9615296" y="3215081"/>
            <a:ext cx="1228725" cy="36068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2200"/>
              <a:buFont typeface="Arial"/>
              <a:buNone/>
            </a:pPr>
            <a:r>
              <a:rPr lang="en-GB" sz="2200" b="0" i="0" u="none" strike="noStrike" cap="none">
                <a:solidFill>
                  <a:srgbClr val="FFFFFF"/>
                </a:solidFill>
                <a:latin typeface="Carlito"/>
                <a:ea typeface="Carlito"/>
                <a:cs typeface="Carlito"/>
                <a:sym typeface="Carlito"/>
              </a:rPr>
              <a:t>Customers</a:t>
            </a:r>
            <a:endParaRPr sz="2200" b="0" i="0" u="none" strike="noStrike" cap="none">
              <a:solidFill>
                <a:schemeClr val="dk1"/>
              </a:solidFill>
              <a:latin typeface="Carlito"/>
              <a:ea typeface="Carlito"/>
              <a:cs typeface="Carlito"/>
              <a:sym typeface="Carlito"/>
            </a:endParaRPr>
          </a:p>
        </p:txBody>
      </p:sp>
      <p:sp>
        <p:nvSpPr>
          <p:cNvPr id="145" name="Google Shape;145;p5"/>
          <p:cNvSpPr txBox="1"/>
          <p:nvPr/>
        </p:nvSpPr>
        <p:spPr>
          <a:xfrm>
            <a:off x="6603238" y="4207002"/>
            <a:ext cx="1022985" cy="36068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2200"/>
              <a:buFont typeface="Arial"/>
              <a:buNone/>
            </a:pPr>
            <a:r>
              <a:rPr lang="en-GB" sz="2200" b="0" i="0" u="none" strike="noStrike" cap="none" dirty="0">
                <a:solidFill>
                  <a:srgbClr val="FFFFFF"/>
                </a:solidFill>
                <a:latin typeface="Carlito"/>
                <a:ea typeface="Carlito"/>
                <a:cs typeface="Carlito"/>
                <a:sym typeface="Carlito"/>
              </a:rPr>
              <a:t>Products</a:t>
            </a:r>
            <a:endParaRPr sz="2200" b="0" i="0" u="none" strike="noStrike" cap="none" dirty="0">
              <a:solidFill>
                <a:schemeClr val="dk1"/>
              </a:solidFill>
              <a:latin typeface="Carlito"/>
              <a:ea typeface="Carlito"/>
              <a:cs typeface="Carlito"/>
              <a:sym typeface="Carlito"/>
            </a:endParaRPr>
          </a:p>
        </p:txBody>
      </p:sp>
      <p:sp>
        <p:nvSpPr>
          <p:cNvPr id="146" name="Google Shape;146;p5"/>
          <p:cNvSpPr txBox="1"/>
          <p:nvPr/>
        </p:nvSpPr>
        <p:spPr>
          <a:xfrm>
            <a:off x="8062086" y="4207002"/>
            <a:ext cx="1221105" cy="36068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2200"/>
              <a:buFont typeface="Arial"/>
              <a:buNone/>
            </a:pPr>
            <a:r>
              <a:rPr lang="en-GB" sz="2200" b="0" i="0" u="none" strike="noStrike" cap="none" dirty="0">
                <a:solidFill>
                  <a:srgbClr val="FFFFFF"/>
                </a:solidFill>
                <a:latin typeface="Carlito"/>
                <a:ea typeface="Carlito"/>
                <a:cs typeface="Carlito"/>
                <a:sym typeface="Carlito"/>
              </a:rPr>
              <a:t>Categories</a:t>
            </a:r>
            <a:endParaRPr sz="2200" b="0" i="0" u="none" strike="noStrike" cap="none" dirty="0">
              <a:solidFill>
                <a:schemeClr val="dk1"/>
              </a:solidFill>
              <a:latin typeface="Carlito"/>
              <a:ea typeface="Carlito"/>
              <a:cs typeface="Carlito"/>
              <a:sym typeface="Carlito"/>
            </a:endParaRPr>
          </a:p>
        </p:txBody>
      </p:sp>
      <p:sp>
        <p:nvSpPr>
          <p:cNvPr id="148" name="Google Shape;148;p5"/>
          <p:cNvSpPr txBox="1"/>
          <p:nvPr/>
        </p:nvSpPr>
        <p:spPr>
          <a:xfrm>
            <a:off x="8182482" y="5197805"/>
            <a:ext cx="979169" cy="36068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2200"/>
              <a:buFont typeface="Arial"/>
              <a:buNone/>
            </a:pPr>
            <a:r>
              <a:rPr lang="en-GB" sz="2200" b="0" i="0" u="none" strike="noStrike" cap="none">
                <a:solidFill>
                  <a:srgbClr val="FFFFFF"/>
                </a:solidFill>
                <a:latin typeface="Carlito"/>
                <a:ea typeface="Carlito"/>
                <a:cs typeface="Carlito"/>
                <a:sym typeface="Carlito"/>
              </a:rPr>
              <a:t>shippers</a:t>
            </a:r>
            <a:endParaRPr sz="2200" b="0" i="0" u="none" strike="noStrike" cap="none">
              <a:solidFill>
                <a:schemeClr val="dk1"/>
              </a:solidFill>
              <a:latin typeface="Carlito"/>
              <a:ea typeface="Carlito"/>
              <a:cs typeface="Carlito"/>
              <a:sym typeface="Carlito"/>
            </a:endParaRPr>
          </a:p>
        </p:txBody>
      </p:sp>
      <p:grpSp>
        <p:nvGrpSpPr>
          <p:cNvPr id="155" name="Google Shape;155;p5"/>
          <p:cNvGrpSpPr/>
          <p:nvPr/>
        </p:nvGrpSpPr>
        <p:grpSpPr>
          <a:xfrm>
            <a:off x="411359" y="2786198"/>
            <a:ext cx="3908221" cy="1442682"/>
            <a:chOff x="795527" y="4779264"/>
            <a:chExt cx="5165090" cy="1382395"/>
          </a:xfrm>
        </p:grpSpPr>
        <p:sp>
          <p:nvSpPr>
            <p:cNvPr id="156" name="Google Shape;156;p5"/>
            <p:cNvSpPr/>
            <p:nvPr/>
          </p:nvSpPr>
          <p:spPr>
            <a:xfrm>
              <a:off x="795527" y="4779264"/>
              <a:ext cx="5165090" cy="1382395"/>
            </a:xfrm>
            <a:custGeom>
              <a:avLst/>
              <a:gdLst/>
              <a:ahLst/>
              <a:cxnLst/>
              <a:rect l="l" t="t" r="r" b="b"/>
              <a:pathLst>
                <a:path w="5165090" h="1382395" extrusionOk="0">
                  <a:moveTo>
                    <a:pt x="4934458" y="0"/>
                  </a:moveTo>
                  <a:lnTo>
                    <a:pt x="230378" y="0"/>
                  </a:lnTo>
                  <a:lnTo>
                    <a:pt x="183950" y="4679"/>
                  </a:lnTo>
                  <a:lnTo>
                    <a:pt x="140706" y="18101"/>
                  </a:lnTo>
                  <a:lnTo>
                    <a:pt x="101573" y="39339"/>
                  </a:lnTo>
                  <a:lnTo>
                    <a:pt x="67478" y="67468"/>
                  </a:lnTo>
                  <a:lnTo>
                    <a:pt x="39346" y="101562"/>
                  </a:lnTo>
                  <a:lnTo>
                    <a:pt x="18105" y="140696"/>
                  </a:lnTo>
                  <a:lnTo>
                    <a:pt x="4680" y="183943"/>
                  </a:lnTo>
                  <a:lnTo>
                    <a:pt x="0" y="230378"/>
                  </a:lnTo>
                  <a:lnTo>
                    <a:pt x="0" y="1151877"/>
                  </a:lnTo>
                  <a:lnTo>
                    <a:pt x="4680" y="1198309"/>
                  </a:lnTo>
                  <a:lnTo>
                    <a:pt x="18105" y="1241555"/>
                  </a:lnTo>
                  <a:lnTo>
                    <a:pt x="39346" y="1280690"/>
                  </a:lnTo>
                  <a:lnTo>
                    <a:pt x="67478" y="1314788"/>
                  </a:lnTo>
                  <a:lnTo>
                    <a:pt x="101573" y="1342920"/>
                  </a:lnTo>
                  <a:lnTo>
                    <a:pt x="140706" y="1364162"/>
                  </a:lnTo>
                  <a:lnTo>
                    <a:pt x="183950" y="1377587"/>
                  </a:lnTo>
                  <a:lnTo>
                    <a:pt x="230378" y="1382268"/>
                  </a:lnTo>
                  <a:lnTo>
                    <a:pt x="4934458" y="1382268"/>
                  </a:lnTo>
                  <a:lnTo>
                    <a:pt x="4980892" y="1377587"/>
                  </a:lnTo>
                  <a:lnTo>
                    <a:pt x="5024139" y="1364162"/>
                  </a:lnTo>
                  <a:lnTo>
                    <a:pt x="5063273" y="1342920"/>
                  </a:lnTo>
                  <a:lnTo>
                    <a:pt x="5097367" y="1314788"/>
                  </a:lnTo>
                  <a:lnTo>
                    <a:pt x="5125496" y="1280690"/>
                  </a:lnTo>
                  <a:lnTo>
                    <a:pt x="5146734" y="1241555"/>
                  </a:lnTo>
                  <a:lnTo>
                    <a:pt x="5160156" y="1198309"/>
                  </a:lnTo>
                  <a:lnTo>
                    <a:pt x="5164836" y="1151877"/>
                  </a:lnTo>
                  <a:lnTo>
                    <a:pt x="5164836" y="230378"/>
                  </a:lnTo>
                  <a:lnTo>
                    <a:pt x="5160156" y="183943"/>
                  </a:lnTo>
                  <a:lnTo>
                    <a:pt x="5146734" y="140696"/>
                  </a:lnTo>
                  <a:lnTo>
                    <a:pt x="5125496" y="101562"/>
                  </a:lnTo>
                  <a:lnTo>
                    <a:pt x="5097367" y="67468"/>
                  </a:lnTo>
                  <a:lnTo>
                    <a:pt x="5063273" y="39339"/>
                  </a:lnTo>
                  <a:lnTo>
                    <a:pt x="5024139" y="18101"/>
                  </a:lnTo>
                  <a:lnTo>
                    <a:pt x="4980892" y="4679"/>
                  </a:lnTo>
                  <a:lnTo>
                    <a:pt x="4934458"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7" name="Google Shape;157;p5"/>
            <p:cNvSpPr/>
            <p:nvPr/>
          </p:nvSpPr>
          <p:spPr>
            <a:xfrm>
              <a:off x="795527" y="4779264"/>
              <a:ext cx="5165090" cy="1382395"/>
            </a:xfrm>
            <a:custGeom>
              <a:avLst/>
              <a:gdLst/>
              <a:ahLst/>
              <a:cxnLst/>
              <a:rect l="l" t="t" r="r" b="b"/>
              <a:pathLst>
                <a:path w="5165090" h="1382395" extrusionOk="0">
                  <a:moveTo>
                    <a:pt x="0" y="230378"/>
                  </a:moveTo>
                  <a:lnTo>
                    <a:pt x="4680" y="183943"/>
                  </a:lnTo>
                  <a:lnTo>
                    <a:pt x="18105" y="140696"/>
                  </a:lnTo>
                  <a:lnTo>
                    <a:pt x="39346" y="101562"/>
                  </a:lnTo>
                  <a:lnTo>
                    <a:pt x="67478" y="67468"/>
                  </a:lnTo>
                  <a:lnTo>
                    <a:pt x="101573" y="39339"/>
                  </a:lnTo>
                  <a:lnTo>
                    <a:pt x="140706" y="18101"/>
                  </a:lnTo>
                  <a:lnTo>
                    <a:pt x="183950" y="4679"/>
                  </a:lnTo>
                  <a:lnTo>
                    <a:pt x="230378" y="0"/>
                  </a:lnTo>
                  <a:lnTo>
                    <a:pt x="4934458" y="0"/>
                  </a:lnTo>
                  <a:lnTo>
                    <a:pt x="4980892" y="4679"/>
                  </a:lnTo>
                  <a:lnTo>
                    <a:pt x="5024139" y="18101"/>
                  </a:lnTo>
                  <a:lnTo>
                    <a:pt x="5063273" y="39339"/>
                  </a:lnTo>
                  <a:lnTo>
                    <a:pt x="5097367" y="67468"/>
                  </a:lnTo>
                  <a:lnTo>
                    <a:pt x="5125496" y="101562"/>
                  </a:lnTo>
                  <a:lnTo>
                    <a:pt x="5146734" y="140696"/>
                  </a:lnTo>
                  <a:lnTo>
                    <a:pt x="5160156" y="183943"/>
                  </a:lnTo>
                  <a:lnTo>
                    <a:pt x="5164836" y="230378"/>
                  </a:lnTo>
                  <a:lnTo>
                    <a:pt x="5164836" y="1151877"/>
                  </a:lnTo>
                  <a:lnTo>
                    <a:pt x="5160156" y="1198309"/>
                  </a:lnTo>
                  <a:lnTo>
                    <a:pt x="5146734" y="1241555"/>
                  </a:lnTo>
                  <a:lnTo>
                    <a:pt x="5125496" y="1280690"/>
                  </a:lnTo>
                  <a:lnTo>
                    <a:pt x="5097367" y="1314788"/>
                  </a:lnTo>
                  <a:lnTo>
                    <a:pt x="5063273" y="1342920"/>
                  </a:lnTo>
                  <a:lnTo>
                    <a:pt x="5024139" y="1364162"/>
                  </a:lnTo>
                  <a:lnTo>
                    <a:pt x="4980892" y="1377587"/>
                  </a:lnTo>
                  <a:lnTo>
                    <a:pt x="4934458" y="1382268"/>
                  </a:lnTo>
                  <a:lnTo>
                    <a:pt x="230378" y="1382268"/>
                  </a:lnTo>
                  <a:lnTo>
                    <a:pt x="183950" y="1377587"/>
                  </a:lnTo>
                  <a:lnTo>
                    <a:pt x="140706" y="1364162"/>
                  </a:lnTo>
                  <a:lnTo>
                    <a:pt x="101573" y="1342920"/>
                  </a:lnTo>
                  <a:lnTo>
                    <a:pt x="67478" y="1314788"/>
                  </a:lnTo>
                  <a:lnTo>
                    <a:pt x="39346" y="1280690"/>
                  </a:lnTo>
                  <a:lnTo>
                    <a:pt x="18105" y="1241555"/>
                  </a:lnTo>
                  <a:lnTo>
                    <a:pt x="4680" y="1198309"/>
                  </a:lnTo>
                  <a:lnTo>
                    <a:pt x="0" y="1151877"/>
                  </a:lnTo>
                  <a:lnTo>
                    <a:pt x="0" y="230378"/>
                  </a:lnTo>
                  <a:close/>
                </a:path>
              </a:pathLst>
            </a:custGeom>
            <a:noFill/>
            <a:ln w="12700" cap="flat" cmpd="sng">
              <a:solidFill>
                <a:srgbClr val="E7AD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 name="Rectangle 1">
            <a:extLst>
              <a:ext uri="{FF2B5EF4-FFF2-40B4-BE49-F238E27FC236}">
                <a16:creationId xmlns:a16="http://schemas.microsoft.com/office/drawing/2014/main" id="{77B6D49C-5910-13F9-EE1E-D98630060BEE}"/>
              </a:ext>
            </a:extLst>
          </p:cNvPr>
          <p:cNvSpPr>
            <a:spLocks noChangeArrowheads="1"/>
          </p:cNvSpPr>
          <p:nvPr/>
        </p:nvSpPr>
        <p:spPr bwMode="auto">
          <a:xfrm>
            <a:off x="1133856" y="2429358"/>
            <a:ext cx="276358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solidFill>
                <a:schemeClr val="bg1"/>
              </a:solidFill>
            </a:endParaRPr>
          </a:p>
          <a:p>
            <a:pPr>
              <a:buFont typeface="Arial" panose="020B0604020202020204" pitchFamily="34" charset="0"/>
              <a:buChar char="•"/>
            </a:pPr>
            <a:r>
              <a:rPr lang="en-US" b="1" dirty="0">
                <a:solidFill>
                  <a:schemeClr val="bg1"/>
                </a:solidFill>
              </a:rPr>
              <a:t>Table Name:</a:t>
            </a:r>
            <a:r>
              <a:rPr lang="en-US" dirty="0">
                <a:solidFill>
                  <a:schemeClr val="bg1"/>
                </a:solidFill>
              </a:rPr>
              <a:t> Orders</a:t>
            </a:r>
          </a:p>
          <a:p>
            <a:pPr>
              <a:buFont typeface="Arial" panose="020B0604020202020204" pitchFamily="34" charset="0"/>
              <a:buChar char="•"/>
            </a:pPr>
            <a:r>
              <a:rPr lang="en-US" b="1" dirty="0"/>
              <a:t>Table Name:</a:t>
            </a:r>
            <a:r>
              <a:rPr lang="en-US" dirty="0"/>
              <a:t> Orders</a:t>
            </a:r>
          </a:p>
          <a:p>
            <a:pPr>
              <a:buFont typeface="Arial" panose="020B0604020202020204" pitchFamily="34" charset="0"/>
              <a:buChar char="•"/>
            </a:pPr>
            <a:r>
              <a:rPr lang="en-US" b="1" dirty="0"/>
              <a:t>Rows:</a:t>
            </a:r>
            <a:r>
              <a:rPr lang="en-US" dirty="0"/>
              <a:t> 9994</a:t>
            </a:r>
          </a:p>
          <a:p>
            <a:pPr>
              <a:buFont typeface="Arial" panose="020B0604020202020204" pitchFamily="34" charset="0"/>
              <a:buChar char="•"/>
            </a:pPr>
            <a:r>
              <a:rPr lang="en-US" b="1" dirty="0"/>
              <a:t>Columns:</a:t>
            </a:r>
            <a:r>
              <a:rPr lang="en-US" dirty="0"/>
              <a:t> 21</a:t>
            </a:r>
          </a:p>
          <a:p>
            <a:pPr>
              <a:buFont typeface="Arial" panose="020B0604020202020204" pitchFamily="34" charset="0"/>
              <a:buChar char="•"/>
            </a:pPr>
            <a:endParaRPr lang="en-US" dirty="0">
              <a:solidFill>
                <a:schemeClr val="bg1"/>
              </a:solidFill>
            </a:endParaRPr>
          </a:p>
          <a:p>
            <a:pPr>
              <a:buFont typeface="Arial" panose="020B0604020202020204" pitchFamily="34" charset="0"/>
              <a:buChar char="•"/>
            </a:pPr>
            <a:r>
              <a:rPr lang="en-US" b="1" dirty="0">
                <a:solidFill>
                  <a:schemeClr val="bg1"/>
                </a:solidFill>
              </a:rPr>
              <a:t>Columns:</a:t>
            </a:r>
            <a:r>
              <a:rPr lang="en-US" dirty="0">
                <a:solidFill>
                  <a:schemeClr val="bg1"/>
                </a:solidFill>
              </a:rPr>
              <a:t> 21</a:t>
            </a:r>
          </a:p>
        </p:txBody>
      </p:sp>
      <p:sp>
        <p:nvSpPr>
          <p:cNvPr id="8" name="TextBox 7">
            <a:extLst>
              <a:ext uri="{FF2B5EF4-FFF2-40B4-BE49-F238E27FC236}">
                <a16:creationId xmlns:a16="http://schemas.microsoft.com/office/drawing/2014/main" id="{E3E24328-CCCB-991F-F2A5-F59A65B12CEB}"/>
              </a:ext>
            </a:extLst>
          </p:cNvPr>
          <p:cNvSpPr txBox="1"/>
          <p:nvPr/>
        </p:nvSpPr>
        <p:spPr>
          <a:xfrm>
            <a:off x="659865" y="4934909"/>
            <a:ext cx="9728317" cy="1200329"/>
          </a:xfrm>
          <a:prstGeom prst="rect">
            <a:avLst/>
          </a:prstGeom>
          <a:noFill/>
        </p:spPr>
        <p:txBody>
          <a:bodyPr wrap="square">
            <a:spAutoFit/>
          </a:bodyPr>
          <a:lstStyle/>
          <a:p>
            <a:r>
              <a:rPr lang="en-US" b="1" dirty="0"/>
              <a:t>Description:</a:t>
            </a:r>
            <a:r>
              <a:rPr lang="en-US" dirty="0"/>
              <a:t> The dataset named "Orders" contains detailed information about customer orders. It includes essential data points such as order details, customer information, and product specifics. Each row represents a unique order, while columns capture various attributes of the orders, customers, and products.</a:t>
            </a:r>
          </a:p>
        </p:txBody>
      </p:sp>
      <p:pic>
        <p:nvPicPr>
          <p:cNvPr id="10" name="Picture 9" descr="A screenshot of a computer&#10;&#10;Description automatically generated">
            <a:extLst>
              <a:ext uri="{FF2B5EF4-FFF2-40B4-BE49-F238E27FC236}">
                <a16:creationId xmlns:a16="http://schemas.microsoft.com/office/drawing/2014/main" id="{DEEF2150-6D7C-EDBE-53B6-2A84F1CFB9BA}"/>
              </a:ext>
            </a:extLst>
          </p:cNvPr>
          <p:cNvPicPr>
            <a:picLocks noChangeAspect="1"/>
          </p:cNvPicPr>
          <p:nvPr/>
        </p:nvPicPr>
        <p:blipFill>
          <a:blip r:embed="rId4"/>
          <a:stretch>
            <a:fillRect/>
          </a:stretch>
        </p:blipFill>
        <p:spPr>
          <a:xfrm>
            <a:off x="4733950" y="2769570"/>
            <a:ext cx="5954037" cy="143743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a:gsLst>
            <a:gs pos="50000">
              <a:schemeClr val="accent2">
                <a:lumMod val="60000"/>
                <a:lumOff val="40000"/>
              </a:schemeClr>
            </a:gs>
            <a:gs pos="74000">
              <a:schemeClr val="accent2">
                <a:lumMod val="40000"/>
                <a:lumOff val="60000"/>
              </a:schemeClr>
            </a:gs>
            <a:gs pos="0">
              <a:schemeClr val="accent2">
                <a:lumMod val="50000"/>
              </a:schemeClr>
            </a:gs>
            <a:gs pos="100000">
              <a:schemeClr val="accent2">
                <a:lumMod val="50000"/>
              </a:schemeClr>
            </a:gs>
          </a:gsLst>
          <a:lin ang="5400000" scaled="1"/>
        </a:gradFill>
        <a:effectLst/>
      </p:bgPr>
    </p:bg>
    <p:spTree>
      <p:nvGrpSpPr>
        <p:cNvPr id="1" name="Shape 163"/>
        <p:cNvGrpSpPr/>
        <p:nvPr/>
      </p:nvGrpSpPr>
      <p:grpSpPr>
        <a:xfrm>
          <a:off x="0" y="0"/>
          <a:ext cx="0" cy="0"/>
          <a:chOff x="0" y="0"/>
          <a:chExt cx="0" cy="0"/>
        </a:xfrm>
      </p:grpSpPr>
      <p:sp>
        <p:nvSpPr>
          <p:cNvPr id="164" name="Google Shape;164;p6"/>
          <p:cNvSpPr txBox="1">
            <a:spLocks noGrp="1"/>
          </p:cNvSpPr>
          <p:nvPr>
            <p:ph type="title"/>
          </p:nvPr>
        </p:nvSpPr>
        <p:spPr>
          <a:xfrm>
            <a:off x="336884" y="856225"/>
            <a:ext cx="4572000" cy="751488"/>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dirty="0">
                <a:solidFill>
                  <a:schemeClr val="accent3">
                    <a:lumMod val="60000"/>
                    <a:lumOff val="40000"/>
                  </a:schemeClr>
                </a:solidFill>
                <a:latin typeface="Algerian" panose="04020705040A02060702" pitchFamily="82" charset="0"/>
              </a:rPr>
              <a:t>TOOLS Used</a:t>
            </a:r>
            <a:endParaRPr dirty="0">
              <a:solidFill>
                <a:schemeClr val="accent3">
                  <a:lumMod val="60000"/>
                  <a:lumOff val="40000"/>
                </a:schemeClr>
              </a:solidFill>
              <a:latin typeface="Algerian" panose="04020705040A02060702" pitchFamily="82" charset="0"/>
            </a:endParaRPr>
          </a:p>
        </p:txBody>
      </p:sp>
      <p:grpSp>
        <p:nvGrpSpPr>
          <p:cNvPr id="165" name="Google Shape;165;p6"/>
          <p:cNvGrpSpPr/>
          <p:nvPr/>
        </p:nvGrpSpPr>
        <p:grpSpPr>
          <a:xfrm>
            <a:off x="0" y="2173689"/>
            <a:ext cx="11695176" cy="4732020"/>
            <a:chOff x="0" y="1997964"/>
            <a:chExt cx="11695176" cy="4732020"/>
          </a:xfrm>
        </p:grpSpPr>
        <p:sp>
          <p:nvSpPr>
            <p:cNvPr id="166" name="Google Shape;166;p6"/>
            <p:cNvSpPr/>
            <p:nvPr/>
          </p:nvSpPr>
          <p:spPr>
            <a:xfrm>
              <a:off x="0" y="1999488"/>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7" name="Google Shape;167;p6"/>
            <p:cNvSpPr/>
            <p:nvPr/>
          </p:nvSpPr>
          <p:spPr>
            <a:xfrm>
              <a:off x="0" y="2188464"/>
              <a:ext cx="11515344" cy="45415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8" name="Google Shape;168;p6"/>
            <p:cNvSpPr/>
            <p:nvPr/>
          </p:nvSpPr>
          <p:spPr>
            <a:xfrm>
              <a:off x="0" y="2243501"/>
              <a:ext cx="11383010" cy="4267200"/>
            </a:xfrm>
            <a:custGeom>
              <a:avLst/>
              <a:gdLst/>
              <a:ahLst/>
              <a:cxnLst/>
              <a:rect l="l" t="t" r="r" b="b"/>
              <a:pathLst>
                <a:path w="11383010" h="4267200" extrusionOk="0">
                  <a:moveTo>
                    <a:pt x="11382756" y="0"/>
                  </a:moveTo>
                  <a:lnTo>
                    <a:pt x="0" y="0"/>
                  </a:lnTo>
                  <a:lnTo>
                    <a:pt x="0" y="4267200"/>
                  </a:lnTo>
                  <a:lnTo>
                    <a:pt x="11382756" y="4267200"/>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69" name="Google Shape;169;p6"/>
            <p:cNvSpPr/>
            <p:nvPr/>
          </p:nvSpPr>
          <p:spPr>
            <a:xfrm>
              <a:off x="11542776" y="1997964"/>
              <a:ext cx="152400" cy="782320"/>
            </a:xfrm>
            <a:custGeom>
              <a:avLst/>
              <a:gdLst/>
              <a:ahLst/>
              <a:cxnLst/>
              <a:rect l="l" t="t" r="r" b="b"/>
              <a:pathLst>
                <a:path w="152400" h="782319" extrusionOk="0">
                  <a:moveTo>
                    <a:pt x="152400" y="0"/>
                  </a:moveTo>
                  <a:lnTo>
                    <a:pt x="0" y="0"/>
                  </a:lnTo>
                  <a:lnTo>
                    <a:pt x="0" y="781812"/>
                  </a:lnTo>
                  <a:lnTo>
                    <a:pt x="152400" y="781812"/>
                  </a:lnTo>
                  <a:lnTo>
                    <a:pt x="152400"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0" name="Google Shape;170;p6"/>
            <p:cNvSpPr/>
            <p:nvPr/>
          </p:nvSpPr>
          <p:spPr>
            <a:xfrm flipV="1">
              <a:off x="6144126" y="5586602"/>
              <a:ext cx="4900528" cy="45719"/>
            </a:xfrm>
            <a:custGeom>
              <a:avLst/>
              <a:gdLst/>
              <a:ahLst/>
              <a:cxnLst/>
              <a:rect l="l" t="t" r="r" b="b"/>
              <a:pathLst>
                <a:path w="4531360" h="120000" extrusionOk="0">
                  <a:moveTo>
                    <a:pt x="0" y="0"/>
                  </a:moveTo>
                  <a:lnTo>
                    <a:pt x="4530852" y="0"/>
                  </a:lnTo>
                </a:path>
              </a:pathLst>
            </a:custGeom>
            <a:noFill/>
            <a:ln w="12700" cap="flat" cmpd="sng">
              <a:solidFill>
                <a:srgbClr val="EC7C3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1" name="Google Shape;171;p6"/>
            <p:cNvSpPr/>
            <p:nvPr/>
          </p:nvSpPr>
          <p:spPr>
            <a:xfrm>
              <a:off x="481626" y="2641974"/>
              <a:ext cx="4733976" cy="45719"/>
            </a:xfrm>
            <a:custGeom>
              <a:avLst/>
              <a:gdLst/>
              <a:ahLst/>
              <a:cxnLst/>
              <a:rect l="l" t="t" r="r" b="b"/>
              <a:pathLst>
                <a:path w="4531360" h="120000" extrusionOk="0">
                  <a:moveTo>
                    <a:pt x="0" y="0"/>
                  </a:moveTo>
                  <a:lnTo>
                    <a:pt x="4530852" y="0"/>
                  </a:lnTo>
                </a:path>
              </a:pathLst>
            </a:custGeom>
            <a:noFill/>
            <a:ln w="12700" cap="flat" cmpd="sng">
              <a:solidFill>
                <a:srgbClr val="A4A4A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2" name="Google Shape;172;p6"/>
            <p:cNvSpPr/>
            <p:nvPr/>
          </p:nvSpPr>
          <p:spPr>
            <a:xfrm>
              <a:off x="639061" y="3484586"/>
              <a:ext cx="4531360" cy="0"/>
            </a:xfrm>
            <a:custGeom>
              <a:avLst/>
              <a:gdLst/>
              <a:ahLst/>
              <a:cxnLst/>
              <a:rect l="l" t="t" r="r" b="b"/>
              <a:pathLst>
                <a:path w="4531360" h="120000" extrusionOk="0">
                  <a:moveTo>
                    <a:pt x="0" y="0"/>
                  </a:moveTo>
                  <a:lnTo>
                    <a:pt x="4530852" y="0"/>
                  </a:lnTo>
                </a:path>
              </a:pathLst>
            </a:custGeom>
            <a:noFill/>
            <a:ln w="12700" cap="flat" cmpd="sng">
              <a:solidFill>
                <a:srgbClr val="FFC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 name="Rectangle 4">
            <a:extLst>
              <a:ext uri="{FF2B5EF4-FFF2-40B4-BE49-F238E27FC236}">
                <a16:creationId xmlns:a16="http://schemas.microsoft.com/office/drawing/2014/main" id="{B07F1F45-EF96-B8DB-1328-2241E8B897DA}"/>
              </a:ext>
            </a:extLst>
          </p:cNvPr>
          <p:cNvSpPr>
            <a:spLocks noChangeArrowheads="1"/>
          </p:cNvSpPr>
          <p:nvPr/>
        </p:nvSpPr>
        <p:spPr bwMode="auto">
          <a:xfrm>
            <a:off x="545825" y="2928184"/>
            <a:ext cx="466025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4">
                    <a:lumMod val="50000"/>
                  </a:schemeClr>
                </a:solidFill>
                <a:effectLst/>
                <a:latin typeface="Arial" panose="020B0604020202020204" pitchFamily="34" charset="0"/>
              </a:rPr>
              <a:t> SQL:</a:t>
            </a:r>
            <a:endParaRPr kumimoji="0" lang="en-US" altLang="en-US" sz="1800" b="0" i="0" u="none" strike="noStrike" cap="none" normalizeH="0" baseline="0" dirty="0">
              <a:ln>
                <a:noFill/>
              </a:ln>
              <a:solidFill>
                <a:schemeClr val="accent4">
                  <a:lumMod val="5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accent4">
                    <a:lumMod val="50000"/>
                  </a:schemeClr>
                </a:solidFill>
                <a:effectLst/>
                <a:latin typeface="Arial" panose="020B0604020202020204" pitchFamily="34" charset="0"/>
              </a:rPr>
              <a:t>  Data querying, manipulation, and analysis.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accent4">
                  <a:lumMod val="5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accent4">
                  <a:lumMod val="5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4">
                    <a:lumMod val="50000"/>
                  </a:schemeClr>
                </a:solidFill>
                <a:effectLst/>
                <a:latin typeface="Arial" panose="020B0604020202020204" pitchFamily="34" charset="0"/>
              </a:rPr>
              <a:t> MS PowerPoint:</a:t>
            </a:r>
            <a:endParaRPr kumimoji="0" lang="en-US" altLang="en-US" sz="1800" b="0" i="0" u="none" strike="noStrike" cap="none" normalizeH="0" baseline="0" dirty="0">
              <a:ln>
                <a:noFill/>
              </a:ln>
              <a:solidFill>
                <a:schemeClr val="accent4">
                  <a:lumMod val="5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accent4">
                    <a:lumMod val="50000"/>
                  </a:schemeClr>
                </a:solidFill>
                <a:effectLst/>
                <a:latin typeface="Arial" panose="020B0604020202020204" pitchFamily="34" charset="0"/>
              </a:rPr>
              <a:t>  Presentation of insights and strategic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accent4">
                    <a:lumMod val="50000"/>
                  </a:schemeClr>
                </a:solidFill>
                <a:effectLst/>
                <a:latin typeface="Arial" panose="020B0604020202020204" pitchFamily="34" charset="0"/>
              </a:rPr>
              <a:t>  recommendations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AE7D64AF-76C1-119D-1CF0-A112BBB0B6BD}"/>
              </a:ext>
            </a:extLst>
          </p:cNvPr>
          <p:cNvSpPr>
            <a:spLocks noChangeArrowheads="1"/>
          </p:cNvSpPr>
          <p:nvPr/>
        </p:nvSpPr>
        <p:spPr bwMode="auto">
          <a:xfrm>
            <a:off x="6132855" y="2840558"/>
            <a:ext cx="480131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4">
                    <a:lumMod val="50000"/>
                  </a:schemeClr>
                </a:solidFill>
                <a:effectLst/>
                <a:latin typeface="Arial" panose="020B0604020202020204" pitchFamily="34" charset="0"/>
              </a:rPr>
              <a:t> MS Power BI:</a:t>
            </a:r>
            <a:endParaRPr kumimoji="0" lang="en-US" altLang="en-US" sz="1800" b="0" i="0" u="none" strike="noStrike" cap="none" normalizeH="0" baseline="0" dirty="0">
              <a:ln>
                <a:noFill/>
              </a:ln>
              <a:solidFill>
                <a:schemeClr val="accent4">
                  <a:lumMod val="5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accent4">
                    <a:lumMod val="50000"/>
                  </a:schemeClr>
                </a:solidFill>
                <a:effectLst/>
                <a:latin typeface="Arial" panose="020B0604020202020204" pitchFamily="34" charset="0"/>
              </a:rPr>
              <a:t>   Data visualization and dynamic dashboard </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accent4">
                    <a:lumMod val="50000"/>
                  </a:schemeClr>
                </a:solidFill>
                <a:latin typeface="Arial" panose="020B0604020202020204" pitchFamily="34" charset="0"/>
              </a:rPr>
              <a:t>   </a:t>
            </a:r>
            <a:r>
              <a:rPr kumimoji="0" lang="en-US" altLang="en-US" sz="1800" b="0" i="0" u="none" strike="noStrike" cap="none" normalizeH="0" baseline="0" dirty="0">
                <a:ln>
                  <a:noFill/>
                </a:ln>
                <a:solidFill>
                  <a:schemeClr val="accent4">
                    <a:lumMod val="50000"/>
                  </a:schemeClr>
                </a:solidFill>
                <a:effectLst/>
                <a:latin typeface="Arial" panose="020B0604020202020204" pitchFamily="34" charset="0"/>
              </a:rPr>
              <a:t>creation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accent4">
                  <a:lumMod val="5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4">
                    <a:lumMod val="50000"/>
                  </a:schemeClr>
                </a:solidFill>
                <a:effectLst/>
                <a:latin typeface="Arial" panose="020B0604020202020204" pitchFamily="34" charset="0"/>
              </a:rPr>
              <a:t> MS Power Query:</a:t>
            </a:r>
            <a:endParaRPr kumimoji="0" lang="en-US" altLang="en-US" sz="1800" b="0" i="0" u="none" strike="noStrike" cap="none" normalizeH="0" baseline="0" dirty="0">
              <a:ln>
                <a:noFill/>
              </a:ln>
              <a:solidFill>
                <a:schemeClr val="accent4">
                  <a:lumMod val="5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accent4">
                    <a:lumMod val="50000"/>
                  </a:schemeClr>
                </a:solidFill>
                <a:effectLst/>
                <a:latin typeface="Arial" panose="020B0604020202020204" pitchFamily="34" charset="0"/>
              </a:rPr>
              <a:t>   Data cleaning and preparation.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accent4">
                  <a:lumMod val="5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4">
                    <a:lumMod val="50000"/>
                  </a:schemeClr>
                </a:solidFill>
                <a:effectLst/>
                <a:latin typeface="Arial" panose="020B0604020202020204" pitchFamily="34" charset="0"/>
              </a:rPr>
              <a:t> DAX (Data Analysis Expressions):</a:t>
            </a:r>
            <a:endParaRPr kumimoji="0" lang="en-US" altLang="en-US" sz="1800" b="0" i="0" u="none" strike="noStrike" cap="none" normalizeH="0" baseline="0" dirty="0">
              <a:ln>
                <a:noFill/>
              </a:ln>
              <a:solidFill>
                <a:schemeClr val="accent4">
                  <a:lumMod val="5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accent4">
                    <a:lumMod val="50000"/>
                  </a:schemeClr>
                </a:solidFill>
                <a:effectLst/>
                <a:latin typeface="Arial" panose="020B0604020202020204" pitchFamily="34" charset="0"/>
              </a:rPr>
              <a:t>  Calculating measures for advanced</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accent4">
                    <a:lumMod val="50000"/>
                  </a:schemeClr>
                </a:solidFill>
                <a:latin typeface="Arial" panose="020B0604020202020204" pitchFamily="34" charset="0"/>
              </a:rPr>
              <a:t>  </a:t>
            </a:r>
            <a:r>
              <a:rPr kumimoji="0" lang="en-US" altLang="en-US" sz="1800" b="0" i="0" u="none" strike="noStrike" cap="none" normalizeH="0" baseline="0" dirty="0">
                <a:ln>
                  <a:noFill/>
                </a:ln>
                <a:solidFill>
                  <a:schemeClr val="accent4">
                    <a:lumMod val="50000"/>
                  </a:schemeClr>
                </a:solidFill>
                <a:effectLst/>
                <a:latin typeface="Arial" panose="020B0604020202020204" pitchFamily="34" charset="0"/>
              </a:rPr>
              <a:t>analytics.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8" name="Straight Connector 7">
            <a:extLst>
              <a:ext uri="{FF2B5EF4-FFF2-40B4-BE49-F238E27FC236}">
                <a16:creationId xmlns:a16="http://schemas.microsoft.com/office/drawing/2014/main" id="{AE3D60FD-72DD-2449-C217-6A6828C4F83C}"/>
              </a:ext>
            </a:extLst>
          </p:cNvPr>
          <p:cNvCxnSpPr>
            <a:cxnSpLocks/>
          </p:cNvCxnSpPr>
          <p:nvPr/>
        </p:nvCxnSpPr>
        <p:spPr>
          <a:xfrm>
            <a:off x="639061" y="5022482"/>
            <a:ext cx="45765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3093D6E-680B-F312-EE0C-3B45DF0AF188}"/>
              </a:ext>
            </a:extLst>
          </p:cNvPr>
          <p:cNvCxnSpPr/>
          <p:nvPr/>
        </p:nvCxnSpPr>
        <p:spPr>
          <a:xfrm>
            <a:off x="6144126" y="2817699"/>
            <a:ext cx="46361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5AC1307-60D8-7BA5-94FD-8BD7F620F47D}"/>
              </a:ext>
            </a:extLst>
          </p:cNvPr>
          <p:cNvCxnSpPr>
            <a:cxnSpLocks/>
          </p:cNvCxnSpPr>
          <p:nvPr/>
        </p:nvCxnSpPr>
        <p:spPr>
          <a:xfrm>
            <a:off x="6144126" y="3785937"/>
            <a:ext cx="47805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AC7DEA1-E85E-3A62-C675-F2C260F895CE}"/>
              </a:ext>
            </a:extLst>
          </p:cNvPr>
          <p:cNvCxnSpPr>
            <a:cxnSpLocks/>
          </p:cNvCxnSpPr>
          <p:nvPr/>
        </p:nvCxnSpPr>
        <p:spPr>
          <a:xfrm>
            <a:off x="6144126" y="4604084"/>
            <a:ext cx="4780548"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50000">
              <a:srgbClr val="FFFF00"/>
            </a:gs>
            <a:gs pos="74000">
              <a:schemeClr val="bg1"/>
            </a:gs>
            <a:gs pos="0">
              <a:srgbClr val="DFE0D2"/>
            </a:gs>
            <a:gs pos="100000">
              <a:srgbClr val="EDF2C0"/>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BC458-019E-0F34-9CCE-3E7E32A2B252}"/>
              </a:ext>
            </a:extLst>
          </p:cNvPr>
          <p:cNvSpPr>
            <a:spLocks noGrp="1"/>
          </p:cNvSpPr>
          <p:nvPr>
            <p:ph type="title"/>
          </p:nvPr>
        </p:nvSpPr>
        <p:spPr>
          <a:xfrm>
            <a:off x="147934" y="137933"/>
            <a:ext cx="10686399" cy="1399198"/>
          </a:xfrm>
        </p:spPr>
        <p:txBody>
          <a:bodyPr>
            <a:normAutofit/>
          </a:bodyPr>
          <a:lstStyle/>
          <a:p>
            <a:pPr algn="ctr"/>
            <a:r>
              <a:rPr lang="en-US" sz="4000" b="1" dirty="0">
                <a:solidFill>
                  <a:schemeClr val="accent3">
                    <a:lumMod val="75000"/>
                  </a:schemeClr>
                </a:solidFill>
                <a:latin typeface="Arial Black" panose="020B0A04020102020204" pitchFamily="34" charset="0"/>
              </a:rPr>
              <a:t>Data Cleaning in SQL</a:t>
            </a:r>
            <a:br>
              <a:rPr lang="en-US" b="1" dirty="0"/>
            </a:br>
            <a:endParaRPr lang="en-IN" b="1" dirty="0"/>
          </a:p>
        </p:txBody>
      </p:sp>
      <p:pic>
        <p:nvPicPr>
          <p:cNvPr id="7" name="Picture 6" descr="A yellow and red box with black text&#10;&#10;Description automatically generated">
            <a:extLst>
              <a:ext uri="{FF2B5EF4-FFF2-40B4-BE49-F238E27FC236}">
                <a16:creationId xmlns:a16="http://schemas.microsoft.com/office/drawing/2014/main" id="{7FFB47BE-C6BA-EC66-3718-084287EFA08F}"/>
              </a:ext>
            </a:extLst>
          </p:cNvPr>
          <p:cNvPicPr>
            <a:picLocks noChangeAspect="1"/>
          </p:cNvPicPr>
          <p:nvPr/>
        </p:nvPicPr>
        <p:blipFill>
          <a:blip r:embed="rId2"/>
          <a:stretch>
            <a:fillRect/>
          </a:stretch>
        </p:blipFill>
        <p:spPr>
          <a:xfrm>
            <a:off x="7603802" y="1098405"/>
            <a:ext cx="4897464" cy="1394432"/>
          </a:xfrm>
          <a:prstGeom prst="rect">
            <a:avLst/>
          </a:prstGeom>
          <a:ln w="22225">
            <a:solidFill>
              <a:schemeClr val="tx1">
                <a:lumMod val="95000"/>
                <a:lumOff val="5000"/>
              </a:schemeClr>
            </a:solidFill>
          </a:ln>
        </p:spPr>
      </p:pic>
      <p:sp>
        <p:nvSpPr>
          <p:cNvPr id="4" name="Rectangle 1">
            <a:extLst>
              <a:ext uri="{FF2B5EF4-FFF2-40B4-BE49-F238E27FC236}">
                <a16:creationId xmlns:a16="http://schemas.microsoft.com/office/drawing/2014/main" id="{A3C7EA58-BEEC-9563-FE83-7A8FEFC60143}"/>
              </a:ext>
            </a:extLst>
          </p:cNvPr>
          <p:cNvSpPr>
            <a:spLocks noGrp="1" noChangeArrowheads="1"/>
          </p:cNvSpPr>
          <p:nvPr>
            <p:ph idx="1"/>
          </p:nvPr>
        </p:nvSpPr>
        <p:spPr bwMode="auto">
          <a:xfrm>
            <a:off x="147934" y="757167"/>
            <a:ext cx="10390913"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Objective:</a:t>
            </a:r>
            <a:br>
              <a:rPr kumimoji="0" lang="en-US" altLang="en-US" sz="1400" b="0" i="0" u="none" strike="noStrike" cap="none" normalizeH="0" baseline="0" dirty="0">
                <a:ln>
                  <a:noFill/>
                </a:ln>
                <a:solidFill>
                  <a:schemeClr val="tx1"/>
                </a:solidFill>
                <a:effectLst/>
              </a:rPr>
            </a:br>
            <a:r>
              <a:rPr kumimoji="0" lang="en-US" altLang="en-US" sz="1400" b="0" i="0" u="none" strike="noStrike" cap="none" normalizeH="0" baseline="0" dirty="0">
                <a:ln>
                  <a:noFill/>
                </a:ln>
                <a:solidFill>
                  <a:schemeClr val="tx1"/>
                </a:solidFill>
                <a:effectLst/>
              </a:rPr>
              <a:t>Ensuring Data Integrity and Accuracy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Data Cleaning Process: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400" b="1" dirty="0"/>
              <a:t>1) </a:t>
            </a:r>
            <a:r>
              <a:rPr kumimoji="0" lang="en-US" altLang="en-US" sz="1400" b="1" i="0" u="none" strike="noStrike" cap="none" normalizeH="0" baseline="0" dirty="0">
                <a:ln>
                  <a:noFill/>
                </a:ln>
                <a:solidFill>
                  <a:schemeClr val="tx1"/>
                </a:solidFill>
                <a:effectLst/>
              </a:rPr>
              <a:t>Deleted Duplicates:</a:t>
            </a:r>
            <a:endParaRPr kumimoji="0" lang="en-US" altLang="en-US" sz="14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rPr>
              <a:t>                Action:</a:t>
            </a:r>
            <a:r>
              <a:rPr kumimoji="0" lang="en-US" altLang="en-US" sz="1400" b="0" i="0" u="none" strike="noStrike" cap="none" normalizeH="0" baseline="0" dirty="0">
                <a:ln>
                  <a:noFill/>
                </a:ln>
                <a:solidFill>
                  <a:schemeClr val="tx1"/>
                </a:solidFill>
                <a:effectLst/>
              </a:rPr>
              <a:t> Removed 1 record with duplicate Order ID, Product ID, and quantities.</a:t>
            </a:r>
          </a:p>
          <a:p>
            <a:pPr marL="0" marR="0" lvl="0" indent="0"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rPr>
              <a:t>                Reason:</a:t>
            </a:r>
            <a:r>
              <a:rPr kumimoji="0" lang="en-US" altLang="en-US" sz="1400" b="0" i="0" u="none" strike="noStrike" cap="none" normalizeH="0" baseline="0" dirty="0">
                <a:ln>
                  <a:noFill/>
                </a:ln>
                <a:solidFill>
                  <a:schemeClr val="tx1"/>
                </a:solidFill>
                <a:effectLst/>
              </a:rPr>
              <a:t> To eliminate redundancy and ensure unique records.</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rPr>
              <a:t>2) Identified Records with same Order ID and Product ID but Different Quantities: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rPr>
              <a:t>                Total Records:</a:t>
            </a:r>
            <a:r>
              <a:rPr kumimoji="0" lang="en-US" altLang="en-US" sz="1400" b="0" i="0" u="none" strike="noStrike" cap="none" normalizeH="0" baseline="0" dirty="0">
                <a:ln>
                  <a:noFill/>
                </a:ln>
                <a:solidFill>
                  <a:schemeClr val="tx1"/>
                </a:solidFill>
                <a:effectLst/>
              </a:rPr>
              <a:t> 7 records with duplicates where quantities differ, resulting in 14 records.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76AAADE-A6D0-EC72-2DC0-281A2B0AD5FB}"/>
              </a:ext>
            </a:extLst>
          </p:cNvPr>
          <p:cNvSpPr>
            <a:spLocks noChangeArrowheads="1"/>
          </p:cNvSpPr>
          <p:nvPr/>
        </p:nvSpPr>
        <p:spPr bwMode="auto">
          <a:xfrm>
            <a:off x="147934" y="3065492"/>
            <a:ext cx="11872884"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Possible Causes:</a:t>
            </a:r>
            <a:endParaRPr kumimoji="0" lang="en-US" altLang="en-US" sz="14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400" b="1" dirty="0"/>
              <a:t>Partial</a:t>
            </a:r>
            <a:r>
              <a:rPr kumimoji="0" lang="en-US" altLang="en-US" sz="1400" b="1" i="0" u="none" strike="noStrike" cap="none" normalizeH="0" baseline="0" dirty="0">
                <a:ln>
                  <a:noFill/>
                </a:ln>
                <a:solidFill>
                  <a:schemeClr val="tx1"/>
                </a:solidFill>
                <a:effectLst/>
              </a:rPr>
              <a:t> Shipments: </a:t>
            </a:r>
            <a:r>
              <a:rPr lang="en-US" sz="1400" dirty="0"/>
              <a:t>Partial shipments with the same ship date might be the reason. Due to inventory constraints, the order might be fulfilled by different warehouses.</a:t>
            </a:r>
            <a:endParaRPr kumimoji="0" lang="en-US" altLang="en-US" sz="14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Order Changes:</a:t>
            </a:r>
            <a:r>
              <a:rPr kumimoji="0" lang="en-US" altLang="en-US" sz="1400" b="0" i="0" u="none" strike="noStrike" cap="none" normalizeH="0" baseline="0" dirty="0">
                <a:ln>
                  <a:noFill/>
                </a:ln>
                <a:solidFill>
                  <a:schemeClr val="tx1"/>
                </a:solidFill>
                <a:effectLst/>
              </a:rPr>
              <a:t> Changes in order quantities without updating the original record might be another reason.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Assumption Made: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rPr>
              <a:t>              Assumed that </a:t>
            </a:r>
            <a:r>
              <a:rPr lang="en-US" altLang="en-US" sz="1400" b="1" dirty="0"/>
              <a:t>partial</a:t>
            </a:r>
            <a:r>
              <a:rPr kumimoji="0" lang="en-US" altLang="en-US" sz="1400" b="1" i="0" u="none" strike="noStrike" cap="none" normalizeH="0" baseline="0" dirty="0">
                <a:ln>
                  <a:noFill/>
                </a:ln>
                <a:solidFill>
                  <a:schemeClr val="tx1"/>
                </a:solidFill>
                <a:effectLst/>
              </a:rPr>
              <a:t> shipments</a:t>
            </a:r>
            <a:r>
              <a:rPr kumimoji="0" lang="en-US" altLang="en-US" sz="1400" b="0" i="0" u="none" strike="noStrike" cap="none" normalizeH="0" baseline="0" dirty="0">
                <a:ln>
                  <a:noFill/>
                </a:ln>
                <a:solidFill>
                  <a:schemeClr val="tx1"/>
                </a:solidFill>
                <a:effectLst/>
              </a:rPr>
              <a:t> is the more likely cause of different quantities for the same Order ID and Product ID.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Aggregation and New Table Creation:</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rPr>
              <a:t>                   Action:</a:t>
            </a:r>
            <a:r>
              <a:rPr kumimoji="0" lang="en-US" altLang="en-US" sz="1400" b="0" i="0" u="none" strike="noStrike" cap="none" normalizeH="0" baseline="0" dirty="0">
                <a:ln>
                  <a:noFill/>
                </a:ln>
                <a:solidFill>
                  <a:schemeClr val="tx1"/>
                </a:solidFill>
                <a:effectLst/>
              </a:rPr>
              <a:t> Aggregated quantities for records with the same Order ID and Product ID into a new table (sales_orders).</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rPr>
              <a:t>                   Result:</a:t>
            </a:r>
            <a:r>
              <a:rPr kumimoji="0" lang="en-US" altLang="en-US" sz="1400" b="0" i="0" u="none" strike="noStrike" cap="none" normalizeH="0" baseline="0" dirty="0">
                <a:ln>
                  <a:noFill/>
                </a:ln>
                <a:solidFill>
                  <a:schemeClr val="tx1"/>
                </a:solidFill>
                <a:effectLst/>
              </a:rPr>
              <a:t> The sales_orders table now has 9986 rows and 21 columns.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Additional Action:</a:t>
            </a:r>
            <a:r>
              <a:rPr kumimoji="0" lang="en-US" altLang="en-US" sz="1400" b="0" i="0" u="none" strike="noStrike" cap="none" normalizeH="0" baseline="0" dirty="0">
                <a:ln>
                  <a:noFill/>
                </a:ln>
                <a:solidFill>
                  <a:schemeClr val="tx1"/>
                </a:solidFill>
                <a:effectLst/>
              </a:rPr>
              <a:t> Kept the raw data intact for reference.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Composite Key Creation:</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rPr>
              <a:t> Action:</a:t>
            </a:r>
            <a:r>
              <a:rPr kumimoji="0" lang="en-US" altLang="en-US"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rPr>
              <a:t>1) Created a composite key using Product ID and Order ID to ensure future data integrity and prevent multiple records with differing  quantities for the same Order ID and Product ID.</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rPr>
              <a:t>2) Removed Row ID as it is redundant due to the composite key ensuring uniqueness.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7513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a:gsLst>
            <a:gs pos="50000">
              <a:schemeClr val="tx2">
                <a:lumMod val="75000"/>
                <a:lumOff val="25000"/>
              </a:schemeClr>
            </a:gs>
            <a:gs pos="74000">
              <a:schemeClr val="tx2">
                <a:lumMod val="90000"/>
                <a:lumOff val="10000"/>
              </a:schemeClr>
            </a:gs>
            <a:gs pos="0">
              <a:srgbClr val="DFE0D2"/>
            </a:gs>
            <a:gs pos="100000">
              <a:schemeClr val="tx2">
                <a:lumMod val="90000"/>
                <a:lumOff val="10000"/>
              </a:schemeClr>
            </a:gs>
          </a:gsLst>
          <a:lin ang="5400000" scaled="1"/>
        </a:gradFill>
        <a:effectLst/>
      </p:bgPr>
    </p:bg>
    <p:spTree>
      <p:nvGrpSpPr>
        <p:cNvPr id="1" name="Shape 182"/>
        <p:cNvGrpSpPr/>
        <p:nvPr/>
      </p:nvGrpSpPr>
      <p:grpSpPr>
        <a:xfrm>
          <a:off x="0" y="0"/>
          <a:ext cx="0" cy="0"/>
          <a:chOff x="0" y="0"/>
          <a:chExt cx="0" cy="0"/>
        </a:xfrm>
      </p:grpSpPr>
      <p:sp>
        <p:nvSpPr>
          <p:cNvPr id="183" name="Google Shape;183;p7"/>
          <p:cNvSpPr txBox="1">
            <a:spLocks noGrp="1"/>
          </p:cNvSpPr>
          <p:nvPr>
            <p:ph type="title"/>
          </p:nvPr>
        </p:nvSpPr>
        <p:spPr>
          <a:xfrm>
            <a:off x="1382575" y="364788"/>
            <a:ext cx="8430260" cy="566822"/>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SzPts val="1400"/>
              <a:buNone/>
            </a:pPr>
            <a:r>
              <a:rPr lang="en-US" sz="3600" b="1" dirty="0">
                <a:solidFill>
                  <a:schemeClr val="tx2">
                    <a:lumMod val="90000"/>
                    <a:lumOff val="10000"/>
                  </a:schemeClr>
                </a:solidFill>
              </a:rPr>
              <a:t>Data Manipulation in Power BI</a:t>
            </a:r>
            <a:endParaRPr sz="3600" dirty="0">
              <a:solidFill>
                <a:schemeClr val="tx2">
                  <a:lumMod val="90000"/>
                  <a:lumOff val="10000"/>
                </a:schemeClr>
              </a:solidFill>
            </a:endParaRPr>
          </a:p>
        </p:txBody>
      </p:sp>
      <p:sp>
        <p:nvSpPr>
          <p:cNvPr id="184" name="Google Shape;184;p7"/>
          <p:cNvSpPr txBox="1"/>
          <p:nvPr/>
        </p:nvSpPr>
        <p:spPr>
          <a:xfrm>
            <a:off x="469231" y="1137993"/>
            <a:ext cx="11710737" cy="5737468"/>
          </a:xfrm>
          <a:prstGeom prst="rect">
            <a:avLst/>
          </a:prstGeom>
          <a:noFill/>
          <a:ln>
            <a:noFill/>
          </a:ln>
        </p:spPr>
        <p:txBody>
          <a:bodyPr spcFirstLastPara="1" wrap="square" lIns="0" tIns="12700" rIns="0" bIns="0" anchor="t" anchorCtr="0">
            <a:spAutoFit/>
          </a:bodyPr>
          <a:lstStyle/>
          <a:p>
            <a:r>
              <a:rPr lang="en-US" dirty="0">
                <a:solidFill>
                  <a:schemeClr val="tx2">
                    <a:lumMod val="75000"/>
                    <a:lumOff val="25000"/>
                  </a:schemeClr>
                </a:solidFill>
                <a:latin typeface="Amasis MT Pro Black" panose="02040A04050005020304" pitchFamily="18" charset="0"/>
              </a:rPr>
              <a:t>In Power BI, I performed several data manipulations and created key measures to derive actionable insights:</a:t>
            </a:r>
          </a:p>
          <a:p>
            <a:pPr>
              <a:lnSpc>
                <a:spcPct val="200000"/>
              </a:lnSpc>
              <a:buFont typeface="+mj-lt"/>
              <a:buAutoNum type="arabicPeriod"/>
            </a:pPr>
            <a:r>
              <a:rPr lang="en-US" sz="1400" b="1" dirty="0">
                <a:solidFill>
                  <a:schemeClr val="bg1">
                    <a:lumMod val="95000"/>
                  </a:schemeClr>
                </a:solidFill>
              </a:rPr>
              <a:t>Cumulative Sales by Month</a:t>
            </a:r>
            <a:r>
              <a:rPr lang="en-US" sz="1400" dirty="0">
                <a:solidFill>
                  <a:schemeClr val="bg1">
                    <a:lumMod val="95000"/>
                  </a:schemeClr>
                </a:solidFill>
              </a:rPr>
              <a:t>: Utilized Quick Measure functionality in Power BI to calculate cumulative sales over time. This helps us see whether we are meeting our long-term goals, allowing us to make business decisions.</a:t>
            </a:r>
          </a:p>
          <a:p>
            <a:pPr>
              <a:lnSpc>
                <a:spcPct val="200000"/>
              </a:lnSpc>
              <a:buFont typeface="+mj-lt"/>
              <a:buAutoNum type="arabicPeriod"/>
            </a:pPr>
            <a:r>
              <a:rPr lang="en-US" sz="1400" b="1" dirty="0">
                <a:solidFill>
                  <a:schemeClr val="bg1">
                    <a:lumMod val="95000"/>
                  </a:schemeClr>
                </a:solidFill>
              </a:rPr>
              <a:t>New Orders and Repeat Orders</a:t>
            </a:r>
            <a:r>
              <a:rPr lang="en-US" sz="1400" dirty="0">
                <a:solidFill>
                  <a:schemeClr val="bg1">
                    <a:lumMod val="95000"/>
                  </a:schemeClr>
                </a:solidFill>
              </a:rPr>
              <a:t>: Developed measures to distinguish between new and repeat orders This analysis aims to understand customer behavior across different categories and regions, enabling us to manage inventory effectively and set appropriate marketing budgets.</a:t>
            </a:r>
          </a:p>
          <a:p>
            <a:pPr>
              <a:lnSpc>
                <a:spcPct val="200000"/>
              </a:lnSpc>
              <a:buFont typeface="+mj-lt"/>
              <a:buAutoNum type="arabicPeriod"/>
            </a:pPr>
            <a:r>
              <a:rPr lang="en-US" sz="1400" b="1" dirty="0">
                <a:solidFill>
                  <a:schemeClr val="bg1">
                    <a:lumMod val="95000"/>
                  </a:schemeClr>
                </a:solidFill>
              </a:rPr>
              <a:t>Profit Margin Percentage</a:t>
            </a:r>
            <a:r>
              <a:rPr lang="en-US" sz="1400" dirty="0">
                <a:solidFill>
                  <a:schemeClr val="bg1">
                    <a:lumMod val="95000"/>
                  </a:schemeClr>
                </a:solidFill>
              </a:rPr>
              <a:t>: Created a measure to compute the profit margin percentage for each product sub-category, aiding in profitability analysis and decision-making.</a:t>
            </a:r>
          </a:p>
          <a:p>
            <a:pPr>
              <a:lnSpc>
                <a:spcPct val="200000"/>
              </a:lnSpc>
              <a:buFont typeface="+mj-lt"/>
              <a:buAutoNum type="arabicPeriod"/>
            </a:pPr>
            <a:r>
              <a:rPr lang="en-US" sz="1400" b="1" dirty="0">
                <a:solidFill>
                  <a:schemeClr val="bg1">
                    <a:lumMod val="95000"/>
                  </a:schemeClr>
                </a:solidFill>
              </a:rPr>
              <a:t>Profit Margin Condition</a:t>
            </a:r>
            <a:r>
              <a:rPr lang="en-US" sz="1400" dirty="0">
                <a:solidFill>
                  <a:schemeClr val="bg1">
                    <a:lumMod val="95000"/>
                  </a:schemeClr>
                </a:solidFill>
              </a:rPr>
              <a:t>: Implemented a conditional formatting measure to highlight instances where the profit margin falls below 10%, facilitating quick identification of potentially problematic areas.</a:t>
            </a:r>
            <a:endParaRPr lang="en-US" sz="1400" b="1" dirty="0">
              <a:solidFill>
                <a:schemeClr val="bg1">
                  <a:lumMod val="95000"/>
                </a:schemeClr>
              </a:solidFill>
            </a:endParaRPr>
          </a:p>
          <a:p>
            <a:pPr>
              <a:lnSpc>
                <a:spcPct val="200000"/>
              </a:lnSpc>
              <a:buFont typeface="+mj-lt"/>
              <a:buAutoNum type="arabicPeriod"/>
            </a:pPr>
            <a:r>
              <a:rPr lang="en-US" sz="1400" b="1" dirty="0">
                <a:solidFill>
                  <a:schemeClr val="bg1">
                    <a:lumMod val="95000"/>
                  </a:schemeClr>
                </a:solidFill>
              </a:rPr>
              <a:t>Retention Rate of Repeat Customers</a:t>
            </a:r>
            <a:r>
              <a:rPr lang="en-US" sz="1400" dirty="0">
                <a:solidFill>
                  <a:schemeClr val="bg1">
                    <a:lumMod val="95000"/>
                  </a:schemeClr>
                </a:solidFill>
              </a:rPr>
              <a:t>: Developed a measure to calculate the retention rate of repeat customers, indicating the effectiveness of customer retention strategies over time.</a:t>
            </a:r>
          </a:p>
          <a:p>
            <a:pPr>
              <a:lnSpc>
                <a:spcPct val="200000"/>
              </a:lnSpc>
            </a:pPr>
            <a:r>
              <a:rPr lang="en-US" sz="1400" dirty="0">
                <a:solidFill>
                  <a:schemeClr val="bg1">
                    <a:lumMod val="95000"/>
                  </a:schemeClr>
                </a:solidFill>
              </a:rPr>
              <a:t>These measures collectively enhance the analytical capabilities of our dashboard, providing stakeholders with actionable insights to drive business decisions effectively.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215"/>
        <p:cNvGrpSpPr/>
        <p:nvPr/>
      </p:nvGrpSpPr>
      <p:grpSpPr>
        <a:xfrm>
          <a:off x="0" y="0"/>
          <a:ext cx="0" cy="0"/>
          <a:chOff x="0" y="0"/>
          <a:chExt cx="0" cy="0"/>
        </a:xfrm>
      </p:grpSpPr>
      <p:sp>
        <p:nvSpPr>
          <p:cNvPr id="216" name="Google Shape;216;p9"/>
          <p:cNvSpPr/>
          <p:nvPr/>
        </p:nvSpPr>
        <p:spPr>
          <a:xfrm>
            <a:off x="0" y="0"/>
            <a:ext cx="5217160" cy="3987800"/>
          </a:xfrm>
          <a:custGeom>
            <a:avLst/>
            <a:gdLst/>
            <a:ahLst/>
            <a:cxnLst/>
            <a:rect l="l" t="t" r="r" b="b"/>
            <a:pathLst>
              <a:path w="5217160" h="3987800" extrusionOk="0">
                <a:moveTo>
                  <a:pt x="1220704" y="3975100"/>
                </a:moveTo>
                <a:lnTo>
                  <a:pt x="520928" y="3975100"/>
                </a:lnTo>
                <a:lnTo>
                  <a:pt x="573671" y="3987800"/>
                </a:lnTo>
                <a:lnTo>
                  <a:pt x="1171222" y="3987800"/>
                </a:lnTo>
                <a:lnTo>
                  <a:pt x="1220704" y="3975100"/>
                </a:lnTo>
                <a:close/>
              </a:path>
              <a:path w="5217160" h="3987800" extrusionOk="0">
                <a:moveTo>
                  <a:pt x="1319540" y="3962400"/>
                </a:moveTo>
                <a:lnTo>
                  <a:pt x="416160" y="3962400"/>
                </a:lnTo>
                <a:lnTo>
                  <a:pt x="468421" y="3975100"/>
                </a:lnTo>
                <a:lnTo>
                  <a:pt x="1270143" y="3975100"/>
                </a:lnTo>
                <a:lnTo>
                  <a:pt x="1319540" y="3962400"/>
                </a:lnTo>
                <a:close/>
              </a:path>
              <a:path w="5217160" h="3987800" extrusionOk="0">
                <a:moveTo>
                  <a:pt x="1516726" y="3937000"/>
                </a:moveTo>
                <a:lnTo>
                  <a:pt x="260971" y="3937000"/>
                </a:lnTo>
                <a:lnTo>
                  <a:pt x="364158" y="3962400"/>
                </a:lnTo>
                <a:lnTo>
                  <a:pt x="1418211" y="3962400"/>
                </a:lnTo>
                <a:lnTo>
                  <a:pt x="1516726" y="3937000"/>
                </a:lnTo>
                <a:close/>
              </a:path>
              <a:path w="5217160" h="3987800" extrusionOk="0">
                <a:moveTo>
                  <a:pt x="0" y="3797300"/>
                </a:moveTo>
                <a:lnTo>
                  <a:pt x="0" y="3873500"/>
                </a:lnTo>
                <a:lnTo>
                  <a:pt x="108402" y="3911600"/>
                </a:lnTo>
                <a:lnTo>
                  <a:pt x="209809" y="3937000"/>
                </a:lnTo>
                <a:lnTo>
                  <a:pt x="1565928" y="3937000"/>
                </a:lnTo>
                <a:lnTo>
                  <a:pt x="1615093" y="3924300"/>
                </a:lnTo>
                <a:lnTo>
                  <a:pt x="664301" y="3924300"/>
                </a:lnTo>
                <a:lnTo>
                  <a:pt x="612970" y="3911600"/>
                </a:lnTo>
                <a:lnTo>
                  <a:pt x="512712" y="3911600"/>
                </a:lnTo>
                <a:lnTo>
                  <a:pt x="464038" y="3898900"/>
                </a:lnTo>
                <a:lnTo>
                  <a:pt x="415582" y="3898900"/>
                </a:lnTo>
                <a:lnTo>
                  <a:pt x="367355" y="3886200"/>
                </a:lnTo>
                <a:lnTo>
                  <a:pt x="319365" y="3886200"/>
                </a:lnTo>
                <a:lnTo>
                  <a:pt x="36972" y="3810000"/>
                </a:lnTo>
                <a:lnTo>
                  <a:pt x="0" y="3797300"/>
                </a:lnTo>
                <a:close/>
              </a:path>
              <a:path w="5217160" h="3987800" extrusionOk="0">
                <a:moveTo>
                  <a:pt x="1811420" y="3886200"/>
                </a:moveTo>
                <a:lnTo>
                  <a:pt x="1378788" y="3886200"/>
                </a:lnTo>
                <a:lnTo>
                  <a:pt x="1327983" y="3898900"/>
                </a:lnTo>
                <a:lnTo>
                  <a:pt x="1277146" y="3898900"/>
                </a:lnTo>
                <a:lnTo>
                  <a:pt x="1226277" y="3911600"/>
                </a:lnTo>
                <a:lnTo>
                  <a:pt x="1124437" y="3911600"/>
                </a:lnTo>
                <a:lnTo>
                  <a:pt x="1073464" y="3924300"/>
                </a:lnTo>
                <a:lnTo>
                  <a:pt x="1664225" y="3924300"/>
                </a:lnTo>
                <a:lnTo>
                  <a:pt x="1811420" y="3886200"/>
                </a:lnTo>
                <a:close/>
              </a:path>
              <a:path w="5217160" h="3987800" extrusionOk="0">
                <a:moveTo>
                  <a:pt x="5030597" y="0"/>
                </a:moveTo>
                <a:lnTo>
                  <a:pt x="0" y="0"/>
                </a:lnTo>
                <a:lnTo>
                  <a:pt x="0" y="3644900"/>
                </a:lnTo>
                <a:lnTo>
                  <a:pt x="62870" y="3670300"/>
                </a:lnTo>
                <a:lnTo>
                  <a:pt x="545940" y="3797300"/>
                </a:lnTo>
                <a:lnTo>
                  <a:pt x="1892700" y="3797300"/>
                </a:lnTo>
                <a:lnTo>
                  <a:pt x="1863788" y="3810000"/>
                </a:lnTo>
                <a:lnTo>
                  <a:pt x="1834876" y="3810000"/>
                </a:lnTo>
                <a:lnTo>
                  <a:pt x="1805939" y="3822700"/>
                </a:lnTo>
                <a:lnTo>
                  <a:pt x="1775194" y="3822700"/>
                </a:lnTo>
                <a:lnTo>
                  <a:pt x="1744472" y="3835400"/>
                </a:lnTo>
                <a:lnTo>
                  <a:pt x="1713749" y="3835400"/>
                </a:lnTo>
                <a:lnTo>
                  <a:pt x="1683004" y="3848100"/>
                </a:lnTo>
                <a:lnTo>
                  <a:pt x="1632370" y="3848100"/>
                </a:lnTo>
                <a:lnTo>
                  <a:pt x="1531022" y="3873500"/>
                </a:lnTo>
                <a:lnTo>
                  <a:pt x="1480307" y="3873500"/>
                </a:lnTo>
                <a:lnTo>
                  <a:pt x="1429562" y="3886200"/>
                </a:lnTo>
                <a:lnTo>
                  <a:pt x="1860423" y="3886200"/>
                </a:lnTo>
                <a:lnTo>
                  <a:pt x="2536866" y="3708400"/>
                </a:lnTo>
                <a:lnTo>
                  <a:pt x="2584441" y="3683000"/>
                </a:lnTo>
                <a:lnTo>
                  <a:pt x="2726628" y="3644900"/>
                </a:lnTo>
                <a:lnTo>
                  <a:pt x="2773850" y="3619500"/>
                </a:lnTo>
                <a:lnTo>
                  <a:pt x="2868041" y="3594100"/>
                </a:lnTo>
                <a:lnTo>
                  <a:pt x="2915014" y="3568700"/>
                </a:lnTo>
                <a:lnTo>
                  <a:pt x="3008721" y="3543300"/>
                </a:lnTo>
                <a:lnTo>
                  <a:pt x="3055459" y="3517900"/>
                </a:lnTo>
                <a:lnTo>
                  <a:pt x="3102122" y="3505200"/>
                </a:lnTo>
                <a:lnTo>
                  <a:pt x="3148711" y="3479800"/>
                </a:lnTo>
                <a:lnTo>
                  <a:pt x="3195196" y="3467100"/>
                </a:lnTo>
                <a:lnTo>
                  <a:pt x="3241366" y="3441700"/>
                </a:lnTo>
                <a:lnTo>
                  <a:pt x="3286990" y="3429000"/>
                </a:lnTo>
                <a:lnTo>
                  <a:pt x="3331836" y="3403600"/>
                </a:lnTo>
                <a:lnTo>
                  <a:pt x="3375673" y="3390900"/>
                </a:lnTo>
                <a:lnTo>
                  <a:pt x="3418270" y="3365500"/>
                </a:lnTo>
                <a:lnTo>
                  <a:pt x="3459397" y="3340100"/>
                </a:lnTo>
                <a:lnTo>
                  <a:pt x="3498822" y="3327400"/>
                </a:lnTo>
                <a:lnTo>
                  <a:pt x="3536315" y="3302000"/>
                </a:lnTo>
                <a:lnTo>
                  <a:pt x="3583266" y="3263900"/>
                </a:lnTo>
                <a:lnTo>
                  <a:pt x="3628198" y="3238500"/>
                </a:lnTo>
                <a:lnTo>
                  <a:pt x="3671408" y="3213100"/>
                </a:lnTo>
                <a:lnTo>
                  <a:pt x="3713195" y="3175000"/>
                </a:lnTo>
                <a:lnTo>
                  <a:pt x="3753855" y="3149600"/>
                </a:lnTo>
                <a:lnTo>
                  <a:pt x="3793686" y="3124200"/>
                </a:lnTo>
                <a:lnTo>
                  <a:pt x="3832987" y="3086100"/>
                </a:lnTo>
                <a:lnTo>
                  <a:pt x="3910420" y="3035300"/>
                </a:lnTo>
                <a:lnTo>
                  <a:pt x="3948546" y="2997200"/>
                </a:lnTo>
                <a:lnTo>
                  <a:pt x="3986237" y="2971800"/>
                </a:lnTo>
                <a:lnTo>
                  <a:pt x="4023461" y="2933700"/>
                </a:lnTo>
                <a:lnTo>
                  <a:pt x="3907154" y="2933700"/>
                </a:lnTo>
                <a:lnTo>
                  <a:pt x="3944863" y="2908300"/>
                </a:lnTo>
                <a:lnTo>
                  <a:pt x="3982093" y="2870200"/>
                </a:lnTo>
                <a:lnTo>
                  <a:pt x="4018837" y="2832100"/>
                </a:lnTo>
                <a:lnTo>
                  <a:pt x="4055088" y="2794000"/>
                </a:lnTo>
                <a:lnTo>
                  <a:pt x="4090838" y="2755900"/>
                </a:lnTo>
                <a:lnTo>
                  <a:pt x="4126079" y="2730500"/>
                </a:lnTo>
                <a:lnTo>
                  <a:pt x="4160803" y="2692400"/>
                </a:lnTo>
                <a:lnTo>
                  <a:pt x="4195003" y="2654300"/>
                </a:lnTo>
                <a:lnTo>
                  <a:pt x="4228671" y="2616200"/>
                </a:lnTo>
                <a:lnTo>
                  <a:pt x="4261800" y="2578100"/>
                </a:lnTo>
                <a:lnTo>
                  <a:pt x="4294381" y="2540000"/>
                </a:lnTo>
                <a:lnTo>
                  <a:pt x="4326406" y="2501900"/>
                </a:lnTo>
                <a:lnTo>
                  <a:pt x="4357869" y="2463800"/>
                </a:lnTo>
                <a:lnTo>
                  <a:pt x="4388762" y="2425700"/>
                </a:lnTo>
                <a:lnTo>
                  <a:pt x="4419076" y="2387600"/>
                </a:lnTo>
                <a:lnTo>
                  <a:pt x="4448804" y="2336800"/>
                </a:lnTo>
                <a:lnTo>
                  <a:pt x="4477939" y="2298700"/>
                </a:lnTo>
                <a:lnTo>
                  <a:pt x="4506472" y="2260600"/>
                </a:lnTo>
                <a:lnTo>
                  <a:pt x="4534396" y="2222500"/>
                </a:lnTo>
                <a:lnTo>
                  <a:pt x="4561704" y="2171700"/>
                </a:lnTo>
                <a:lnTo>
                  <a:pt x="4588387" y="2133600"/>
                </a:lnTo>
                <a:lnTo>
                  <a:pt x="4614438" y="2095500"/>
                </a:lnTo>
                <a:lnTo>
                  <a:pt x="4639849" y="2044700"/>
                </a:lnTo>
                <a:lnTo>
                  <a:pt x="4664612" y="2006600"/>
                </a:lnTo>
                <a:lnTo>
                  <a:pt x="4688721" y="1955800"/>
                </a:lnTo>
                <a:lnTo>
                  <a:pt x="4712166" y="1917700"/>
                </a:lnTo>
                <a:lnTo>
                  <a:pt x="4734941" y="1866900"/>
                </a:lnTo>
                <a:lnTo>
                  <a:pt x="4756913" y="1816100"/>
                </a:lnTo>
                <a:lnTo>
                  <a:pt x="4778055" y="1778000"/>
                </a:lnTo>
                <a:lnTo>
                  <a:pt x="4798372" y="1727200"/>
                </a:lnTo>
                <a:lnTo>
                  <a:pt x="4817868" y="1676400"/>
                </a:lnTo>
                <a:lnTo>
                  <a:pt x="4836551" y="1638300"/>
                </a:lnTo>
                <a:lnTo>
                  <a:pt x="4854425" y="1587500"/>
                </a:lnTo>
                <a:lnTo>
                  <a:pt x="4871496" y="1536700"/>
                </a:lnTo>
                <a:lnTo>
                  <a:pt x="4887770" y="1498600"/>
                </a:lnTo>
                <a:lnTo>
                  <a:pt x="4903252" y="1447800"/>
                </a:lnTo>
                <a:lnTo>
                  <a:pt x="4917948" y="1397000"/>
                </a:lnTo>
                <a:lnTo>
                  <a:pt x="4931863" y="1346200"/>
                </a:lnTo>
                <a:lnTo>
                  <a:pt x="4945003" y="1308100"/>
                </a:lnTo>
                <a:lnTo>
                  <a:pt x="4957373" y="1257300"/>
                </a:lnTo>
                <a:lnTo>
                  <a:pt x="4968980" y="1206500"/>
                </a:lnTo>
                <a:lnTo>
                  <a:pt x="4979828" y="1155700"/>
                </a:lnTo>
                <a:lnTo>
                  <a:pt x="4989924" y="1117600"/>
                </a:lnTo>
                <a:lnTo>
                  <a:pt x="4999273" y="1066800"/>
                </a:lnTo>
                <a:lnTo>
                  <a:pt x="5007880" y="1016000"/>
                </a:lnTo>
                <a:lnTo>
                  <a:pt x="5015751" y="965200"/>
                </a:lnTo>
                <a:lnTo>
                  <a:pt x="5022892" y="914400"/>
                </a:lnTo>
                <a:lnTo>
                  <a:pt x="5029308" y="863600"/>
                </a:lnTo>
                <a:lnTo>
                  <a:pt x="5035005" y="812800"/>
                </a:lnTo>
                <a:lnTo>
                  <a:pt x="5039988" y="762000"/>
                </a:lnTo>
                <a:lnTo>
                  <a:pt x="5044264" y="711200"/>
                </a:lnTo>
                <a:lnTo>
                  <a:pt x="5047837" y="673100"/>
                </a:lnTo>
                <a:lnTo>
                  <a:pt x="5050713" y="622300"/>
                </a:lnTo>
                <a:lnTo>
                  <a:pt x="5052898" y="571500"/>
                </a:lnTo>
                <a:lnTo>
                  <a:pt x="5054397" y="520700"/>
                </a:lnTo>
                <a:lnTo>
                  <a:pt x="5055217" y="469900"/>
                </a:lnTo>
                <a:lnTo>
                  <a:pt x="5055362" y="419100"/>
                </a:lnTo>
                <a:lnTo>
                  <a:pt x="5054846" y="368300"/>
                </a:lnTo>
                <a:lnTo>
                  <a:pt x="5053618" y="304800"/>
                </a:lnTo>
                <a:lnTo>
                  <a:pt x="5051695" y="254000"/>
                </a:lnTo>
                <a:lnTo>
                  <a:pt x="5049095" y="203200"/>
                </a:lnTo>
                <a:lnTo>
                  <a:pt x="5045837" y="152400"/>
                </a:lnTo>
                <a:lnTo>
                  <a:pt x="5030597" y="0"/>
                </a:lnTo>
                <a:close/>
              </a:path>
              <a:path w="5217160" h="3987800" extrusionOk="0">
                <a:moveTo>
                  <a:pt x="1400543" y="3835400"/>
                </a:moveTo>
                <a:lnTo>
                  <a:pt x="991949" y="3835400"/>
                </a:lnTo>
                <a:lnTo>
                  <a:pt x="1042075" y="3848100"/>
                </a:lnTo>
                <a:lnTo>
                  <a:pt x="1348247" y="3848100"/>
                </a:lnTo>
                <a:lnTo>
                  <a:pt x="1400543" y="3835400"/>
                </a:lnTo>
                <a:close/>
              </a:path>
              <a:path w="5217160" h="3987800" extrusionOk="0">
                <a:moveTo>
                  <a:pt x="1609460" y="3822700"/>
                </a:moveTo>
                <a:lnTo>
                  <a:pt x="792539" y="3822700"/>
                </a:lnTo>
                <a:lnTo>
                  <a:pt x="842222" y="3835400"/>
                </a:lnTo>
                <a:lnTo>
                  <a:pt x="1557278" y="3835400"/>
                </a:lnTo>
                <a:lnTo>
                  <a:pt x="1609460" y="3822700"/>
                </a:lnTo>
                <a:close/>
              </a:path>
              <a:path w="5217160" h="3987800" extrusionOk="0">
                <a:moveTo>
                  <a:pt x="1765765" y="3810000"/>
                </a:moveTo>
                <a:lnTo>
                  <a:pt x="693529" y="3810000"/>
                </a:lnTo>
                <a:lnTo>
                  <a:pt x="742974" y="3822700"/>
                </a:lnTo>
                <a:lnTo>
                  <a:pt x="1713706" y="3822700"/>
                </a:lnTo>
                <a:lnTo>
                  <a:pt x="1765765" y="3810000"/>
                </a:lnTo>
                <a:close/>
              </a:path>
              <a:path w="5217160" h="3987800" extrusionOk="0">
                <a:moveTo>
                  <a:pt x="1869733" y="3797300"/>
                </a:moveTo>
                <a:lnTo>
                  <a:pt x="595009" y="3797300"/>
                </a:lnTo>
                <a:lnTo>
                  <a:pt x="644206" y="3810000"/>
                </a:lnTo>
                <a:lnTo>
                  <a:pt x="1817775" y="3810000"/>
                </a:lnTo>
                <a:lnTo>
                  <a:pt x="1869733" y="3797300"/>
                </a:lnTo>
                <a:close/>
              </a:path>
              <a:path w="5217160" h="3987800" extrusionOk="0">
                <a:moveTo>
                  <a:pt x="5184394" y="0"/>
                </a:moveTo>
                <a:lnTo>
                  <a:pt x="5115814" y="0"/>
                </a:lnTo>
                <a:lnTo>
                  <a:pt x="5121529" y="25400"/>
                </a:lnTo>
                <a:lnTo>
                  <a:pt x="5127607" y="76200"/>
                </a:lnTo>
                <a:lnTo>
                  <a:pt x="5132729" y="127000"/>
                </a:lnTo>
                <a:lnTo>
                  <a:pt x="5136881" y="177800"/>
                </a:lnTo>
                <a:lnTo>
                  <a:pt x="5140052" y="228600"/>
                </a:lnTo>
                <a:lnTo>
                  <a:pt x="5142230" y="279400"/>
                </a:lnTo>
                <a:lnTo>
                  <a:pt x="5143774" y="330200"/>
                </a:lnTo>
                <a:lnTo>
                  <a:pt x="5144324" y="368300"/>
                </a:lnTo>
                <a:lnTo>
                  <a:pt x="5144435" y="431800"/>
                </a:lnTo>
                <a:lnTo>
                  <a:pt x="5143560" y="482600"/>
                </a:lnTo>
                <a:lnTo>
                  <a:pt x="5141886" y="533400"/>
                </a:lnTo>
                <a:lnTo>
                  <a:pt x="5139418" y="584200"/>
                </a:lnTo>
                <a:lnTo>
                  <a:pt x="5136160" y="635000"/>
                </a:lnTo>
                <a:lnTo>
                  <a:pt x="5132116" y="673100"/>
                </a:lnTo>
                <a:lnTo>
                  <a:pt x="5127290" y="723900"/>
                </a:lnTo>
                <a:lnTo>
                  <a:pt x="5121687" y="774700"/>
                </a:lnTo>
                <a:lnTo>
                  <a:pt x="5115311" y="825500"/>
                </a:lnTo>
                <a:lnTo>
                  <a:pt x="5108165" y="876300"/>
                </a:lnTo>
                <a:lnTo>
                  <a:pt x="5100254" y="927100"/>
                </a:lnTo>
                <a:lnTo>
                  <a:pt x="5091583" y="965200"/>
                </a:lnTo>
                <a:lnTo>
                  <a:pt x="5082154" y="1016000"/>
                </a:lnTo>
                <a:lnTo>
                  <a:pt x="5071974" y="1066800"/>
                </a:lnTo>
                <a:lnTo>
                  <a:pt x="5061045" y="1117600"/>
                </a:lnTo>
                <a:lnTo>
                  <a:pt x="5049371" y="1155700"/>
                </a:lnTo>
                <a:lnTo>
                  <a:pt x="5036958" y="1206500"/>
                </a:lnTo>
                <a:lnTo>
                  <a:pt x="5023809" y="1257300"/>
                </a:lnTo>
                <a:lnTo>
                  <a:pt x="5009928" y="1295400"/>
                </a:lnTo>
                <a:lnTo>
                  <a:pt x="4995320" y="1346200"/>
                </a:lnTo>
                <a:lnTo>
                  <a:pt x="4979988" y="1397000"/>
                </a:lnTo>
                <a:lnTo>
                  <a:pt x="4963938" y="1435100"/>
                </a:lnTo>
                <a:lnTo>
                  <a:pt x="4947172" y="1485900"/>
                </a:lnTo>
                <a:lnTo>
                  <a:pt x="4929695" y="1524000"/>
                </a:lnTo>
                <a:lnTo>
                  <a:pt x="4911512" y="1574800"/>
                </a:lnTo>
                <a:lnTo>
                  <a:pt x="4892626" y="1625600"/>
                </a:lnTo>
                <a:lnTo>
                  <a:pt x="4873042" y="1663700"/>
                </a:lnTo>
                <a:lnTo>
                  <a:pt x="4852764" y="1714500"/>
                </a:lnTo>
                <a:lnTo>
                  <a:pt x="4831796" y="1752600"/>
                </a:lnTo>
                <a:lnTo>
                  <a:pt x="4810141" y="1803400"/>
                </a:lnTo>
                <a:lnTo>
                  <a:pt x="4787806" y="1841500"/>
                </a:lnTo>
                <a:lnTo>
                  <a:pt x="4764793" y="1892300"/>
                </a:lnTo>
                <a:lnTo>
                  <a:pt x="4741106" y="1930400"/>
                </a:lnTo>
                <a:lnTo>
                  <a:pt x="4716750" y="1968500"/>
                </a:lnTo>
                <a:lnTo>
                  <a:pt x="4691730" y="2019300"/>
                </a:lnTo>
                <a:lnTo>
                  <a:pt x="4666048" y="2057400"/>
                </a:lnTo>
                <a:lnTo>
                  <a:pt x="4639710" y="2108200"/>
                </a:lnTo>
                <a:lnTo>
                  <a:pt x="4612719" y="2146300"/>
                </a:lnTo>
                <a:lnTo>
                  <a:pt x="4585081" y="2184400"/>
                </a:lnTo>
                <a:lnTo>
                  <a:pt x="4556867" y="2235200"/>
                </a:lnTo>
                <a:lnTo>
                  <a:pt x="4528019" y="2273300"/>
                </a:lnTo>
                <a:lnTo>
                  <a:pt x="4498541" y="2311400"/>
                </a:lnTo>
                <a:lnTo>
                  <a:pt x="4468439" y="2349500"/>
                </a:lnTo>
                <a:lnTo>
                  <a:pt x="4437721" y="2400300"/>
                </a:lnTo>
                <a:lnTo>
                  <a:pt x="4406391" y="2438400"/>
                </a:lnTo>
                <a:lnTo>
                  <a:pt x="4374456" y="2476500"/>
                </a:lnTo>
                <a:lnTo>
                  <a:pt x="4341922" y="2514600"/>
                </a:lnTo>
                <a:lnTo>
                  <a:pt x="4308796" y="2552700"/>
                </a:lnTo>
                <a:lnTo>
                  <a:pt x="4275083" y="2590800"/>
                </a:lnTo>
                <a:lnTo>
                  <a:pt x="4240789" y="2628900"/>
                </a:lnTo>
                <a:lnTo>
                  <a:pt x="4205920" y="2667000"/>
                </a:lnTo>
                <a:lnTo>
                  <a:pt x="4170484" y="2705100"/>
                </a:lnTo>
                <a:lnTo>
                  <a:pt x="4134485" y="2743200"/>
                </a:lnTo>
                <a:lnTo>
                  <a:pt x="4097930" y="2768600"/>
                </a:lnTo>
                <a:lnTo>
                  <a:pt x="4060825" y="2806700"/>
                </a:lnTo>
                <a:lnTo>
                  <a:pt x="4023176" y="2844800"/>
                </a:lnTo>
                <a:lnTo>
                  <a:pt x="3984989" y="2870200"/>
                </a:lnTo>
                <a:lnTo>
                  <a:pt x="3946271" y="2908300"/>
                </a:lnTo>
                <a:lnTo>
                  <a:pt x="3937783" y="2921000"/>
                </a:lnTo>
                <a:lnTo>
                  <a:pt x="3928379" y="2921000"/>
                </a:lnTo>
                <a:lnTo>
                  <a:pt x="3918142" y="2933700"/>
                </a:lnTo>
                <a:lnTo>
                  <a:pt x="4023461" y="2933700"/>
                </a:lnTo>
                <a:lnTo>
                  <a:pt x="4060187" y="2908300"/>
                </a:lnTo>
                <a:lnTo>
                  <a:pt x="4096385" y="2870200"/>
                </a:lnTo>
                <a:lnTo>
                  <a:pt x="4133403" y="2832100"/>
                </a:lnTo>
                <a:lnTo>
                  <a:pt x="4169867" y="2794000"/>
                </a:lnTo>
                <a:lnTo>
                  <a:pt x="4205771" y="2768600"/>
                </a:lnTo>
                <a:lnTo>
                  <a:pt x="4241115" y="2730500"/>
                </a:lnTo>
                <a:lnTo>
                  <a:pt x="4275894" y="2692400"/>
                </a:lnTo>
                <a:lnTo>
                  <a:pt x="4310106" y="2654300"/>
                </a:lnTo>
                <a:lnTo>
                  <a:pt x="4343747" y="2616200"/>
                </a:lnTo>
                <a:lnTo>
                  <a:pt x="4376816" y="2578100"/>
                </a:lnTo>
                <a:lnTo>
                  <a:pt x="4409309" y="2540000"/>
                </a:lnTo>
                <a:lnTo>
                  <a:pt x="4441222" y="2501900"/>
                </a:lnTo>
                <a:lnTo>
                  <a:pt x="4472554" y="2463800"/>
                </a:lnTo>
                <a:lnTo>
                  <a:pt x="4503302" y="2425700"/>
                </a:lnTo>
                <a:lnTo>
                  <a:pt x="4533462" y="2387600"/>
                </a:lnTo>
                <a:lnTo>
                  <a:pt x="4563031" y="2349500"/>
                </a:lnTo>
                <a:lnTo>
                  <a:pt x="4592007" y="2298700"/>
                </a:lnTo>
                <a:lnTo>
                  <a:pt x="4620387" y="2260600"/>
                </a:lnTo>
                <a:lnTo>
                  <a:pt x="4648167" y="2222500"/>
                </a:lnTo>
                <a:lnTo>
                  <a:pt x="4675346" y="2184400"/>
                </a:lnTo>
                <a:lnTo>
                  <a:pt x="4701919" y="2133600"/>
                </a:lnTo>
                <a:lnTo>
                  <a:pt x="4727885" y="2095500"/>
                </a:lnTo>
                <a:lnTo>
                  <a:pt x="4753239" y="2057400"/>
                </a:lnTo>
                <a:lnTo>
                  <a:pt x="4777980" y="2006600"/>
                </a:lnTo>
                <a:lnTo>
                  <a:pt x="4802104" y="1968500"/>
                </a:lnTo>
                <a:lnTo>
                  <a:pt x="4825609" y="1930400"/>
                </a:lnTo>
                <a:lnTo>
                  <a:pt x="4848491" y="1879600"/>
                </a:lnTo>
                <a:lnTo>
                  <a:pt x="4870748" y="1841500"/>
                </a:lnTo>
                <a:lnTo>
                  <a:pt x="4892377" y="1790700"/>
                </a:lnTo>
                <a:lnTo>
                  <a:pt x="4913374" y="1739900"/>
                </a:lnTo>
                <a:lnTo>
                  <a:pt x="4933738" y="1701800"/>
                </a:lnTo>
                <a:lnTo>
                  <a:pt x="4953464" y="1651000"/>
                </a:lnTo>
                <a:lnTo>
                  <a:pt x="4972550" y="1612900"/>
                </a:lnTo>
                <a:lnTo>
                  <a:pt x="4990994" y="1562100"/>
                </a:lnTo>
                <a:lnTo>
                  <a:pt x="5008792" y="1511300"/>
                </a:lnTo>
                <a:lnTo>
                  <a:pt x="5025941" y="1460500"/>
                </a:lnTo>
                <a:lnTo>
                  <a:pt x="5042439" y="1422400"/>
                </a:lnTo>
                <a:lnTo>
                  <a:pt x="5058283" y="1371600"/>
                </a:lnTo>
                <a:lnTo>
                  <a:pt x="5073969" y="1320800"/>
                </a:lnTo>
                <a:lnTo>
                  <a:pt x="5088874" y="1270000"/>
                </a:lnTo>
                <a:lnTo>
                  <a:pt x="5102991" y="1219200"/>
                </a:lnTo>
                <a:lnTo>
                  <a:pt x="5116313" y="1168400"/>
                </a:lnTo>
                <a:lnTo>
                  <a:pt x="5128836" y="1117600"/>
                </a:lnTo>
                <a:lnTo>
                  <a:pt x="5140551" y="1066800"/>
                </a:lnTo>
                <a:lnTo>
                  <a:pt x="5151455" y="1016000"/>
                </a:lnTo>
                <a:lnTo>
                  <a:pt x="5161539" y="965200"/>
                </a:lnTo>
                <a:lnTo>
                  <a:pt x="5170798" y="914400"/>
                </a:lnTo>
                <a:lnTo>
                  <a:pt x="5179226" y="863600"/>
                </a:lnTo>
                <a:lnTo>
                  <a:pt x="5186816" y="812800"/>
                </a:lnTo>
                <a:lnTo>
                  <a:pt x="5193562" y="762000"/>
                </a:lnTo>
                <a:lnTo>
                  <a:pt x="5199459" y="711200"/>
                </a:lnTo>
                <a:lnTo>
                  <a:pt x="5204499" y="660400"/>
                </a:lnTo>
                <a:lnTo>
                  <a:pt x="5208677" y="609600"/>
                </a:lnTo>
                <a:lnTo>
                  <a:pt x="5211987" y="558800"/>
                </a:lnTo>
                <a:lnTo>
                  <a:pt x="5214422" y="508000"/>
                </a:lnTo>
                <a:lnTo>
                  <a:pt x="5215976" y="469900"/>
                </a:lnTo>
                <a:lnTo>
                  <a:pt x="5216643" y="419100"/>
                </a:lnTo>
                <a:lnTo>
                  <a:pt x="5216416" y="368300"/>
                </a:lnTo>
                <a:lnTo>
                  <a:pt x="5215290" y="317500"/>
                </a:lnTo>
                <a:lnTo>
                  <a:pt x="5213259" y="266700"/>
                </a:lnTo>
                <a:lnTo>
                  <a:pt x="5210315" y="215900"/>
                </a:lnTo>
                <a:lnTo>
                  <a:pt x="5206453" y="165100"/>
                </a:lnTo>
                <a:lnTo>
                  <a:pt x="5201667" y="114300"/>
                </a:lnTo>
                <a:lnTo>
                  <a:pt x="5195951" y="63500"/>
                </a:lnTo>
                <a:lnTo>
                  <a:pt x="5184394" y="0"/>
                </a:lnTo>
                <a:close/>
              </a:path>
            </a:pathLst>
          </a:custGeom>
          <a:solidFill>
            <a:srgbClr val="EC7C3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 name="Google Shape;210;p8">
            <a:extLst>
              <a:ext uri="{FF2B5EF4-FFF2-40B4-BE49-F238E27FC236}">
                <a16:creationId xmlns:a16="http://schemas.microsoft.com/office/drawing/2014/main" id="{C3A647EA-DA92-17EF-94FB-DB45B021A60B}"/>
              </a:ext>
            </a:extLst>
          </p:cNvPr>
          <p:cNvSpPr txBox="1">
            <a:spLocks/>
          </p:cNvSpPr>
          <p:nvPr/>
        </p:nvSpPr>
        <p:spPr>
          <a:xfrm>
            <a:off x="274373" y="1008062"/>
            <a:ext cx="4393880" cy="1121100"/>
          </a:xfrm>
          <a:prstGeom prst="rect">
            <a:avLst/>
          </a:prstGeom>
          <a:noFill/>
          <a:ln>
            <a:noFill/>
          </a:ln>
        </p:spPr>
        <p:txBody>
          <a:bodyPr spcFirstLastPara="1" wrap="square" lIns="0" tIns="12700" rIns="0" bIns="0" anchor="t" anchorCtr="0">
            <a:spAutoFit/>
          </a:bodyPr>
          <a:lstStyle>
            <a:lvl1pPr algn="l" defTabSz="948690" rtl="0" eaLnBrk="1" latinLnBrk="0" hangingPunct="1">
              <a:lnSpc>
                <a:spcPct val="90000"/>
              </a:lnSpc>
              <a:spcBef>
                <a:spcPct val="0"/>
              </a:spcBef>
              <a:buNone/>
              <a:defRPr sz="4565" kern="1200">
                <a:solidFill>
                  <a:schemeClr val="tx1"/>
                </a:solidFill>
                <a:latin typeface="+mj-lt"/>
                <a:ea typeface="+mj-ea"/>
                <a:cs typeface="+mj-cs"/>
              </a:defRPr>
            </a:lvl1pPr>
          </a:lstStyle>
          <a:p>
            <a:pPr marL="12700">
              <a:lnSpc>
                <a:spcPct val="100000"/>
              </a:lnSpc>
              <a:spcBef>
                <a:spcPts val="0"/>
              </a:spcBef>
              <a:buSzPts val="1400"/>
            </a:pPr>
            <a:r>
              <a:rPr lang="en-GB" sz="7200" dirty="0">
                <a:solidFill>
                  <a:srgbClr val="FFFF00"/>
                </a:solidFill>
              </a:rPr>
              <a:t>INSIGHTS</a:t>
            </a:r>
          </a:p>
        </p:txBody>
      </p:sp>
      <p:graphicFrame>
        <p:nvGraphicFramePr>
          <p:cNvPr id="220" name="TextBox 2">
            <a:extLst>
              <a:ext uri="{FF2B5EF4-FFF2-40B4-BE49-F238E27FC236}">
                <a16:creationId xmlns:a16="http://schemas.microsoft.com/office/drawing/2014/main" id="{FC34CB44-A7A9-EB6D-DA43-231EF602CD32}"/>
              </a:ext>
            </a:extLst>
          </p:cNvPr>
          <p:cNvGraphicFramePr/>
          <p:nvPr>
            <p:extLst>
              <p:ext uri="{D42A27DB-BD31-4B8C-83A1-F6EECF244321}">
                <p14:modId xmlns:p14="http://schemas.microsoft.com/office/powerpoint/2010/main" val="481112279"/>
              </p:ext>
            </p:extLst>
          </p:nvPr>
        </p:nvGraphicFramePr>
        <p:xfrm>
          <a:off x="5217160" y="2985675"/>
          <a:ext cx="6473523" cy="31700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3299</TotalTime>
  <Words>1676</Words>
  <Application>Microsoft Office PowerPoint</Application>
  <PresentationFormat>Custom</PresentationFormat>
  <Paragraphs>189</Paragraphs>
  <Slides>15</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Amasis MT Pro Black</vt:lpstr>
      <vt:lpstr>Arial</vt:lpstr>
      <vt:lpstr>Aptos Display</vt:lpstr>
      <vt:lpstr>Carlito</vt:lpstr>
      <vt:lpstr>Calibri</vt:lpstr>
      <vt:lpstr>Aptos</vt:lpstr>
      <vt:lpstr>Algerian</vt:lpstr>
      <vt:lpstr>Arial Black</vt:lpstr>
      <vt:lpstr>Office Theme</vt:lpstr>
      <vt:lpstr>CONTENTS</vt:lpstr>
      <vt:lpstr>PROJECT OVERVIEW</vt:lpstr>
      <vt:lpstr>INTRODUCTION</vt:lpstr>
      <vt:lpstr>OBJECTIVES</vt:lpstr>
      <vt:lpstr>Dataset</vt:lpstr>
      <vt:lpstr>TOOLS Used</vt:lpstr>
      <vt:lpstr>Data Cleaning in SQL </vt:lpstr>
      <vt:lpstr>Data Manipulation in Power BI</vt:lpstr>
      <vt:lpstr>PowerPoint Presentation</vt:lpstr>
      <vt:lpstr>Analysis from  Dashboard</vt:lpstr>
      <vt:lpstr> Recommended Analysis</vt:lpstr>
      <vt:lpstr>Recommended Analysis</vt:lpstr>
      <vt:lpstr>Technology : Top Products: Canon imageCLASS 2200 Advanced Copier, Cisco TelePresence System EX90, Hewlett Packard LaserJet 3310. Top Customers: Mick Hernandez (increasing orders), Laura Armstrong (uneven orders).  Recommendations: Focus on Copiers: Increase marketing and inventory for high-margin products like copiers to maximize profits. Targeted Promotions: Create campaigns for Mick Hernandez's growing interest in phones and accessories to increase his engagement. Seasonal Campaigns: Use peak sales periods in March and the fourth quarter to boost sales of Technology products.   Furniture : Top Products: HON 5400 Series Task Chairs, Riverside Palais Royal Lawyers Bookcase, Bretford Rectangular Conference Tabletops. Top Customers: Seth Vernon (increasing orders), Caroline Jumper (increasing orders).  Recommendations:    </vt:lpstr>
      <vt:lpstr>  Office Supplies : Top Products: Fellowes PB500 Electric Punch, GBC DocuBind TL300, GBC Ibimaster 500. Top Customers: Edward Hooks (peak orders in 2016), William Brown (peak orders in 2016).  Recommendations: Re-engage Declining Customers: Investigate and address reasons for the decline in orders post-2016. Maintain Inventory: Ensure availability of top-selling office supplies and consider introducing new models.  Customer Engagement and Profitability: High LTV Customers: Raymond Buch, Tamara Chand, Sanjit Chand, Hunter Lopez, Adrian Barton. High Profit Margin Customers: Jenna Caffey, Tamara Chand, Raymond Buch, Steven Roelle, Bobby Odegard, Hunter Lopez.  Recommendations: Targeted Campaigns: Create campaigns and bundles focusing on high-margin products (copiers, binders) for high LTV and high-margin customers. Optimize Inventory: Ensure top products are well-stocked based on customer preferences and purchasing patterns.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OF CONTENT</dc:title>
  <dc:creator>STANLEY</dc:creator>
  <cp:lastModifiedBy>Romanpreet Singh</cp:lastModifiedBy>
  <cp:revision>36</cp:revision>
  <dcterms:created xsi:type="dcterms:W3CDTF">2023-12-11T12:58:40Z</dcterms:created>
  <dcterms:modified xsi:type="dcterms:W3CDTF">2024-09-09T13:55:12Z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2023-12-11T00:00:00Z</vt:filetime>
  </property>
</Properties>
</file>