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7" r:id="rId2"/>
    <p:sldId id="259" r:id="rId3"/>
    <p:sldId id="256" r:id="rId4"/>
    <p:sldId id="258" r:id="rId5"/>
    <p:sldId id="260" r:id="rId6"/>
    <p:sldId id="261" r:id="rId7"/>
    <p:sldId id="274" r:id="rId8"/>
    <p:sldId id="262" r:id="rId9"/>
    <p:sldId id="264" r:id="rId10"/>
    <p:sldId id="265" r:id="rId11"/>
    <p:sldId id="270" r:id="rId12"/>
    <p:sldId id="275" r:id="rId13"/>
    <p:sldId id="272" r:id="rId14"/>
  </p:sldIdLst>
  <p:sldSz cx="12649200" cy="7315200"/>
  <p:notesSz cx="12649200" cy="7315200"/>
  <p:embeddedFontLst>
    <p:embeddedFont>
      <p:font typeface="Abadi Extra Light" panose="020B0204020104020204" pitchFamily="34" charset="0"/>
      <p:regular r:id="rId16"/>
    </p:embeddedFont>
    <p:embeddedFont>
      <p:font typeface="Algerian" panose="04020705040A02060702" pitchFamily="82" charset="0"/>
      <p:regular r:id="rId17"/>
    </p:embeddedFont>
    <p:embeddedFont>
      <p:font typeface="Amasis MT Pro Medium" panose="02040604050005020304" pitchFamily="18" charset="0"/>
      <p:regular r:id="rId18"/>
      <p:italic r:id="rId19"/>
    </p:embeddedFont>
    <p:embeddedFont>
      <p:font typeface="Aptos Black" panose="020B0004020202020204" pitchFamily="34" charset="0"/>
      <p:bold r:id="rId20"/>
      <p:boldItalic r:id="rId21"/>
    </p:embeddedFont>
    <p:embeddedFont>
      <p:font typeface="Arial Black" panose="020B0A04020102020204" pitchFamily="34" charset="0"/>
      <p:bold r:id="rId22"/>
    </p:embeddedFont>
    <p:embeddedFont>
      <p:font typeface="Carli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jbiXw5Pat6rGQC/9GDleSlXJ2M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12" autoAdjust="0"/>
    <p:restoredTop sz="94660"/>
  </p:normalViewPr>
  <p:slideViewPr>
    <p:cSldViewPr snapToGrid="0">
      <p:cViewPr varScale="1">
        <p:scale>
          <a:sx n="60" d="100"/>
          <a:sy n="60" d="100"/>
        </p:scale>
        <p:origin x="1074"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C68699-30E5-4B18-8B49-530F5303B6F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72E845EF-5C99-4133-8F41-58EE12822310}">
      <dgm:prSet custT="1"/>
      <dgm:spPr/>
      <dgm:t>
        <a:bodyPr/>
        <a:lstStyle/>
        <a:p>
          <a:pPr>
            <a:buClrTx/>
            <a:buSzTx/>
            <a:buFontTx/>
            <a:buChar char="•"/>
          </a:pPr>
          <a:r>
            <a:rPr kumimoji="0" lang="en-US" altLang="en-US" sz="2400" b="1" i="0" u="none" strike="noStrike" cap="none" normalizeH="0" baseline="0" dirty="0">
              <a:ln>
                <a:noFill/>
              </a:ln>
              <a:solidFill>
                <a:schemeClr val="bg1">
                  <a:lumMod val="95000"/>
                </a:schemeClr>
              </a:solidFill>
              <a:effectLst/>
              <a:latin typeface="+mj-lt"/>
            </a:rPr>
            <a:t>Total Sales: $698,812.33</a:t>
          </a:r>
          <a:endParaRPr lang="en-US" sz="2400" dirty="0">
            <a:solidFill>
              <a:schemeClr val="bg1">
                <a:lumMod val="95000"/>
              </a:schemeClr>
            </a:solidFill>
          </a:endParaRPr>
        </a:p>
      </dgm:t>
    </dgm:pt>
    <dgm:pt modelId="{2FF904B4-0D8B-4F62-AC9A-7741DFDE17A3}" type="parTrans" cxnId="{3D7B252F-AAFD-492E-9BFB-4B92B25344E3}">
      <dgm:prSet/>
      <dgm:spPr/>
      <dgm:t>
        <a:bodyPr/>
        <a:lstStyle/>
        <a:p>
          <a:endParaRPr lang="en-US"/>
        </a:p>
      </dgm:t>
    </dgm:pt>
    <dgm:pt modelId="{B91E5424-6DA0-4F76-9618-BFCCBADBAD7E}" type="sibTrans" cxnId="{3D7B252F-AAFD-492E-9BFB-4B92B25344E3}">
      <dgm:prSet/>
      <dgm:spPr/>
      <dgm:t>
        <a:bodyPr/>
        <a:lstStyle/>
        <a:p>
          <a:endParaRPr lang="en-US"/>
        </a:p>
      </dgm:t>
    </dgm:pt>
    <dgm:pt modelId="{8DEC9BD2-549A-4306-A7A5-29F14509A992}">
      <dgm:prSet custT="1"/>
      <dgm:spPr/>
      <dgm:t>
        <a:bodyPr/>
        <a:lstStyle/>
        <a:p>
          <a:pPr>
            <a:buClrTx/>
            <a:buSzTx/>
            <a:buFontTx/>
            <a:buChar char="•"/>
          </a:pPr>
          <a:r>
            <a:rPr kumimoji="0" lang="en-US" altLang="en-US" sz="2400" b="1" i="0" u="none" strike="noStrike" cap="none" normalizeH="0" baseline="0" dirty="0">
              <a:ln>
                <a:noFill/>
              </a:ln>
              <a:solidFill>
                <a:schemeClr val="bg1">
                  <a:lumMod val="95000"/>
                </a:schemeClr>
              </a:solidFill>
              <a:effectLst/>
              <a:latin typeface="+mj-lt"/>
            </a:rPr>
            <a:t>Average Transaction Value: $4.69</a:t>
          </a:r>
          <a:endParaRPr lang="en-US" sz="2400" dirty="0">
            <a:solidFill>
              <a:schemeClr val="bg1">
                <a:lumMod val="95000"/>
              </a:schemeClr>
            </a:solidFill>
          </a:endParaRPr>
        </a:p>
      </dgm:t>
    </dgm:pt>
    <dgm:pt modelId="{B50B7890-E87A-4C5D-B05C-661943CF02D4}" type="parTrans" cxnId="{F4F517C9-2F41-41E8-99BB-2E2EEB321B3C}">
      <dgm:prSet/>
      <dgm:spPr/>
      <dgm:t>
        <a:bodyPr/>
        <a:lstStyle/>
        <a:p>
          <a:endParaRPr lang="en-US"/>
        </a:p>
      </dgm:t>
    </dgm:pt>
    <dgm:pt modelId="{3D7DAB25-BA0D-466B-9CEB-F7A8E965BE19}" type="sibTrans" cxnId="{F4F517C9-2F41-41E8-99BB-2E2EEB321B3C}">
      <dgm:prSet/>
      <dgm:spPr/>
      <dgm:t>
        <a:bodyPr/>
        <a:lstStyle/>
        <a:p>
          <a:endParaRPr lang="en-US"/>
        </a:p>
      </dgm:t>
    </dgm:pt>
    <dgm:pt modelId="{34D6762E-F8BE-46F5-819F-4B70E9363987}">
      <dgm:prSet custT="1"/>
      <dgm:spPr/>
      <dgm:t>
        <a:bodyPr/>
        <a:lstStyle/>
        <a:p>
          <a:pPr>
            <a:buClrTx/>
            <a:buSzTx/>
            <a:buFontTx/>
            <a:buChar char="•"/>
          </a:pPr>
          <a:r>
            <a:rPr kumimoji="0" lang="en-US" altLang="en-US" sz="2400" b="1" i="0" u="none" strike="noStrike" cap="none" normalizeH="0" baseline="0" dirty="0">
              <a:ln>
                <a:noFill/>
              </a:ln>
              <a:solidFill>
                <a:schemeClr val="bg1">
                  <a:lumMod val="95000"/>
                </a:schemeClr>
              </a:solidFill>
              <a:effectLst/>
              <a:latin typeface="+mj-lt"/>
            </a:rPr>
            <a:t>Average Quantity per Transaction:1 </a:t>
          </a:r>
          <a:endParaRPr lang="en-US" sz="2400" dirty="0">
            <a:solidFill>
              <a:schemeClr val="bg1">
                <a:lumMod val="95000"/>
              </a:schemeClr>
            </a:solidFill>
          </a:endParaRPr>
        </a:p>
      </dgm:t>
    </dgm:pt>
    <dgm:pt modelId="{311ADD4F-86D6-418E-84DE-9674CE7B0031}" type="parTrans" cxnId="{A5A65B8D-6A73-48DD-8DEE-493157BFA7A9}">
      <dgm:prSet/>
      <dgm:spPr/>
      <dgm:t>
        <a:bodyPr/>
        <a:lstStyle/>
        <a:p>
          <a:endParaRPr lang="en-US"/>
        </a:p>
      </dgm:t>
    </dgm:pt>
    <dgm:pt modelId="{FF4F33C8-93A6-49BC-AD92-F9F20687ADF1}" type="sibTrans" cxnId="{A5A65B8D-6A73-48DD-8DEE-493157BFA7A9}">
      <dgm:prSet/>
      <dgm:spPr/>
      <dgm:t>
        <a:bodyPr/>
        <a:lstStyle/>
        <a:p>
          <a:endParaRPr lang="en-US"/>
        </a:p>
      </dgm:t>
    </dgm:pt>
    <dgm:pt modelId="{CB0C254D-0E3C-4574-8E45-E3541ADBE56E}">
      <dgm:prSet custT="1"/>
      <dgm:spPr/>
      <dgm:t>
        <a:bodyPr/>
        <a:lstStyle/>
        <a:p>
          <a:r>
            <a:rPr kumimoji="0" lang="en-US" altLang="en-US" sz="2400" b="1" i="0" u="none" strike="noStrike" cap="none" normalizeH="0" baseline="0" dirty="0">
              <a:ln>
                <a:noFill/>
              </a:ln>
              <a:solidFill>
                <a:schemeClr val="bg1">
                  <a:lumMod val="95000"/>
                </a:schemeClr>
              </a:solidFill>
              <a:effectLst/>
              <a:latin typeface="+mj-lt"/>
            </a:rPr>
            <a:t>Total Transactions: 149,116</a:t>
          </a:r>
        </a:p>
      </dgm:t>
    </dgm:pt>
    <dgm:pt modelId="{1A1B2D66-E056-44E9-AE55-0E4D1096D335}" type="parTrans" cxnId="{C6F9E012-05CA-43A6-B927-3B861A612D71}">
      <dgm:prSet/>
      <dgm:spPr/>
      <dgm:t>
        <a:bodyPr/>
        <a:lstStyle/>
        <a:p>
          <a:endParaRPr lang="en-IN"/>
        </a:p>
      </dgm:t>
    </dgm:pt>
    <dgm:pt modelId="{21B4EC6C-909B-4DB5-A396-872151015B72}" type="sibTrans" cxnId="{C6F9E012-05CA-43A6-B927-3B861A612D71}">
      <dgm:prSet/>
      <dgm:spPr/>
      <dgm:t>
        <a:bodyPr/>
        <a:lstStyle/>
        <a:p>
          <a:endParaRPr lang="en-IN"/>
        </a:p>
      </dgm:t>
    </dgm:pt>
    <dgm:pt modelId="{17F91853-9127-4073-92AC-92A73CCFD418}" type="pres">
      <dgm:prSet presAssocID="{4CC68699-30E5-4B18-8B49-530F5303B6FE}" presName="outerComposite" presStyleCnt="0">
        <dgm:presLayoutVars>
          <dgm:chMax val="5"/>
          <dgm:dir/>
          <dgm:resizeHandles val="exact"/>
        </dgm:presLayoutVars>
      </dgm:prSet>
      <dgm:spPr/>
    </dgm:pt>
    <dgm:pt modelId="{A2CB76B9-9427-4E52-B615-E7FDE12D8923}" type="pres">
      <dgm:prSet presAssocID="{4CC68699-30E5-4B18-8B49-530F5303B6FE}" presName="dummyMaxCanvas" presStyleCnt="0">
        <dgm:presLayoutVars/>
      </dgm:prSet>
      <dgm:spPr/>
    </dgm:pt>
    <dgm:pt modelId="{0941217F-97A3-4B13-8C18-3E86DA0BA7FC}" type="pres">
      <dgm:prSet presAssocID="{4CC68699-30E5-4B18-8B49-530F5303B6FE}" presName="FourNodes_1" presStyleLbl="node1" presStyleIdx="0" presStyleCnt="4" custScaleX="109861">
        <dgm:presLayoutVars>
          <dgm:bulletEnabled val="1"/>
        </dgm:presLayoutVars>
      </dgm:prSet>
      <dgm:spPr/>
    </dgm:pt>
    <dgm:pt modelId="{95E75D3D-C2D3-4A59-B35A-FBF574C6F71E}" type="pres">
      <dgm:prSet presAssocID="{4CC68699-30E5-4B18-8B49-530F5303B6FE}" presName="FourNodes_2" presStyleLbl="node1" presStyleIdx="1" presStyleCnt="4" custScaleX="112362">
        <dgm:presLayoutVars>
          <dgm:bulletEnabled val="1"/>
        </dgm:presLayoutVars>
      </dgm:prSet>
      <dgm:spPr/>
    </dgm:pt>
    <dgm:pt modelId="{C3FBBA29-B657-431E-9EEA-56FD9061A364}" type="pres">
      <dgm:prSet presAssocID="{4CC68699-30E5-4B18-8B49-530F5303B6FE}" presName="FourNodes_3" presStyleLbl="node1" presStyleIdx="2" presStyleCnt="4" custScaleX="120808">
        <dgm:presLayoutVars>
          <dgm:bulletEnabled val="1"/>
        </dgm:presLayoutVars>
      </dgm:prSet>
      <dgm:spPr/>
    </dgm:pt>
    <dgm:pt modelId="{259EEC0C-6891-4E6A-9D6D-027B8956E858}" type="pres">
      <dgm:prSet presAssocID="{4CC68699-30E5-4B18-8B49-530F5303B6FE}" presName="FourNodes_4" presStyleLbl="node1" presStyleIdx="3" presStyleCnt="4" custScaleX="125000">
        <dgm:presLayoutVars>
          <dgm:bulletEnabled val="1"/>
        </dgm:presLayoutVars>
      </dgm:prSet>
      <dgm:spPr/>
    </dgm:pt>
    <dgm:pt modelId="{73DA35BB-E738-455D-98D1-7A46CABAC218}" type="pres">
      <dgm:prSet presAssocID="{4CC68699-30E5-4B18-8B49-530F5303B6FE}" presName="FourConn_1-2" presStyleLbl="fgAccFollowNode1" presStyleIdx="0" presStyleCnt="3">
        <dgm:presLayoutVars>
          <dgm:bulletEnabled val="1"/>
        </dgm:presLayoutVars>
      </dgm:prSet>
      <dgm:spPr/>
    </dgm:pt>
    <dgm:pt modelId="{A5DD1462-DB3A-4BA0-BDA2-77A9755DA996}" type="pres">
      <dgm:prSet presAssocID="{4CC68699-30E5-4B18-8B49-530F5303B6FE}" presName="FourConn_2-3" presStyleLbl="fgAccFollowNode1" presStyleIdx="1" presStyleCnt="3">
        <dgm:presLayoutVars>
          <dgm:bulletEnabled val="1"/>
        </dgm:presLayoutVars>
      </dgm:prSet>
      <dgm:spPr/>
    </dgm:pt>
    <dgm:pt modelId="{0FCA30CF-8471-4524-9C4D-9FCF605A3374}" type="pres">
      <dgm:prSet presAssocID="{4CC68699-30E5-4B18-8B49-530F5303B6FE}" presName="FourConn_3-4" presStyleLbl="fgAccFollowNode1" presStyleIdx="2" presStyleCnt="3">
        <dgm:presLayoutVars>
          <dgm:bulletEnabled val="1"/>
        </dgm:presLayoutVars>
      </dgm:prSet>
      <dgm:spPr/>
    </dgm:pt>
    <dgm:pt modelId="{C001E3D2-B5C7-4479-94CE-22D77BE06619}" type="pres">
      <dgm:prSet presAssocID="{4CC68699-30E5-4B18-8B49-530F5303B6FE}" presName="FourNodes_1_text" presStyleLbl="node1" presStyleIdx="3" presStyleCnt="4">
        <dgm:presLayoutVars>
          <dgm:bulletEnabled val="1"/>
        </dgm:presLayoutVars>
      </dgm:prSet>
      <dgm:spPr/>
    </dgm:pt>
    <dgm:pt modelId="{31294E93-1F80-4358-856A-64C363C24149}" type="pres">
      <dgm:prSet presAssocID="{4CC68699-30E5-4B18-8B49-530F5303B6FE}" presName="FourNodes_2_text" presStyleLbl="node1" presStyleIdx="3" presStyleCnt="4">
        <dgm:presLayoutVars>
          <dgm:bulletEnabled val="1"/>
        </dgm:presLayoutVars>
      </dgm:prSet>
      <dgm:spPr/>
    </dgm:pt>
    <dgm:pt modelId="{CD39E44A-07A0-4C68-B389-DA896E47FE38}" type="pres">
      <dgm:prSet presAssocID="{4CC68699-30E5-4B18-8B49-530F5303B6FE}" presName="FourNodes_3_text" presStyleLbl="node1" presStyleIdx="3" presStyleCnt="4">
        <dgm:presLayoutVars>
          <dgm:bulletEnabled val="1"/>
        </dgm:presLayoutVars>
      </dgm:prSet>
      <dgm:spPr/>
    </dgm:pt>
    <dgm:pt modelId="{B6D14F46-819F-44FB-BA4A-E625038FB6A0}" type="pres">
      <dgm:prSet presAssocID="{4CC68699-30E5-4B18-8B49-530F5303B6FE}" presName="FourNodes_4_text" presStyleLbl="node1" presStyleIdx="3" presStyleCnt="4">
        <dgm:presLayoutVars>
          <dgm:bulletEnabled val="1"/>
        </dgm:presLayoutVars>
      </dgm:prSet>
      <dgm:spPr/>
    </dgm:pt>
  </dgm:ptLst>
  <dgm:cxnLst>
    <dgm:cxn modelId="{C6F9E012-05CA-43A6-B927-3B861A612D71}" srcId="{4CC68699-30E5-4B18-8B49-530F5303B6FE}" destId="{CB0C254D-0E3C-4574-8E45-E3541ADBE56E}" srcOrd="1" destOrd="0" parTransId="{1A1B2D66-E056-44E9-AE55-0E4D1096D335}" sibTransId="{21B4EC6C-909B-4DB5-A396-872151015B72}"/>
    <dgm:cxn modelId="{A7645513-F71F-4788-8677-3276F5921FE4}" type="presOf" srcId="{8DEC9BD2-549A-4306-A7A5-29F14509A992}" destId="{CD39E44A-07A0-4C68-B389-DA896E47FE38}" srcOrd="1" destOrd="0" presId="urn:microsoft.com/office/officeart/2005/8/layout/vProcess5"/>
    <dgm:cxn modelId="{61442221-A00D-4E51-BBE1-29EB5AB81463}" type="presOf" srcId="{4CC68699-30E5-4B18-8B49-530F5303B6FE}" destId="{17F91853-9127-4073-92AC-92A73CCFD418}" srcOrd="0" destOrd="0" presId="urn:microsoft.com/office/officeart/2005/8/layout/vProcess5"/>
    <dgm:cxn modelId="{3D7B252F-AAFD-492E-9BFB-4B92B25344E3}" srcId="{4CC68699-30E5-4B18-8B49-530F5303B6FE}" destId="{72E845EF-5C99-4133-8F41-58EE12822310}" srcOrd="0" destOrd="0" parTransId="{2FF904B4-0D8B-4F62-AC9A-7741DFDE17A3}" sibTransId="{B91E5424-6DA0-4F76-9618-BFCCBADBAD7E}"/>
    <dgm:cxn modelId="{2CCB4E32-95E1-43B5-BF44-1407E1C58D3E}" type="presOf" srcId="{CB0C254D-0E3C-4574-8E45-E3541ADBE56E}" destId="{95E75D3D-C2D3-4A59-B35A-FBF574C6F71E}" srcOrd="0" destOrd="0" presId="urn:microsoft.com/office/officeart/2005/8/layout/vProcess5"/>
    <dgm:cxn modelId="{89D6A836-2F6C-4B1E-B6D7-03342292E7AA}" type="presOf" srcId="{34D6762E-F8BE-46F5-819F-4B70E9363987}" destId="{B6D14F46-819F-44FB-BA4A-E625038FB6A0}" srcOrd="1" destOrd="0" presId="urn:microsoft.com/office/officeart/2005/8/layout/vProcess5"/>
    <dgm:cxn modelId="{508ADB3D-8C2E-4C72-9801-C13D52C19DCC}" type="presOf" srcId="{72E845EF-5C99-4133-8F41-58EE12822310}" destId="{0941217F-97A3-4B13-8C18-3E86DA0BA7FC}" srcOrd="0" destOrd="0" presId="urn:microsoft.com/office/officeart/2005/8/layout/vProcess5"/>
    <dgm:cxn modelId="{B669EC53-98F6-4C4F-945A-D49537F63A2D}" type="presOf" srcId="{CB0C254D-0E3C-4574-8E45-E3541ADBE56E}" destId="{31294E93-1F80-4358-856A-64C363C24149}" srcOrd="1" destOrd="0" presId="urn:microsoft.com/office/officeart/2005/8/layout/vProcess5"/>
    <dgm:cxn modelId="{F467B780-7181-4252-BBC3-299840209EF5}" type="presOf" srcId="{34D6762E-F8BE-46F5-819F-4B70E9363987}" destId="{259EEC0C-6891-4E6A-9D6D-027B8956E858}" srcOrd="0" destOrd="0" presId="urn:microsoft.com/office/officeart/2005/8/layout/vProcess5"/>
    <dgm:cxn modelId="{37BDF385-2540-46A1-AB97-3668A8697FE6}" type="presOf" srcId="{21B4EC6C-909B-4DB5-A396-872151015B72}" destId="{A5DD1462-DB3A-4BA0-BDA2-77A9755DA996}" srcOrd="0" destOrd="0" presId="urn:microsoft.com/office/officeart/2005/8/layout/vProcess5"/>
    <dgm:cxn modelId="{59AB5788-1E96-4361-A88C-67DF858E219F}" type="presOf" srcId="{3D7DAB25-BA0D-466B-9CEB-F7A8E965BE19}" destId="{0FCA30CF-8471-4524-9C4D-9FCF605A3374}" srcOrd="0" destOrd="0" presId="urn:microsoft.com/office/officeart/2005/8/layout/vProcess5"/>
    <dgm:cxn modelId="{A5A65B8D-6A73-48DD-8DEE-493157BFA7A9}" srcId="{4CC68699-30E5-4B18-8B49-530F5303B6FE}" destId="{34D6762E-F8BE-46F5-819F-4B70E9363987}" srcOrd="3" destOrd="0" parTransId="{311ADD4F-86D6-418E-84DE-9674CE7B0031}" sibTransId="{FF4F33C8-93A6-49BC-AD92-F9F20687ADF1}"/>
    <dgm:cxn modelId="{33545D9E-BD15-4EAC-BB61-49DEE24CE313}" type="presOf" srcId="{8DEC9BD2-549A-4306-A7A5-29F14509A992}" destId="{C3FBBA29-B657-431E-9EEA-56FD9061A364}" srcOrd="0" destOrd="0" presId="urn:microsoft.com/office/officeart/2005/8/layout/vProcess5"/>
    <dgm:cxn modelId="{F4F517C9-2F41-41E8-99BB-2E2EEB321B3C}" srcId="{4CC68699-30E5-4B18-8B49-530F5303B6FE}" destId="{8DEC9BD2-549A-4306-A7A5-29F14509A992}" srcOrd="2" destOrd="0" parTransId="{B50B7890-E87A-4C5D-B05C-661943CF02D4}" sibTransId="{3D7DAB25-BA0D-466B-9CEB-F7A8E965BE19}"/>
    <dgm:cxn modelId="{D0E1E1CF-F8C4-4FA5-ACDC-F8E2EC33367C}" type="presOf" srcId="{B91E5424-6DA0-4F76-9618-BFCCBADBAD7E}" destId="{73DA35BB-E738-455D-98D1-7A46CABAC218}" srcOrd="0" destOrd="0" presId="urn:microsoft.com/office/officeart/2005/8/layout/vProcess5"/>
    <dgm:cxn modelId="{BD3E04F7-73BA-4B9F-A28A-F4228A6BCAC3}" type="presOf" srcId="{72E845EF-5C99-4133-8F41-58EE12822310}" destId="{C001E3D2-B5C7-4479-94CE-22D77BE06619}" srcOrd="1" destOrd="0" presId="urn:microsoft.com/office/officeart/2005/8/layout/vProcess5"/>
    <dgm:cxn modelId="{5674F60F-5023-475E-86A5-0BE49695192A}" type="presParOf" srcId="{17F91853-9127-4073-92AC-92A73CCFD418}" destId="{A2CB76B9-9427-4E52-B615-E7FDE12D8923}" srcOrd="0" destOrd="0" presId="urn:microsoft.com/office/officeart/2005/8/layout/vProcess5"/>
    <dgm:cxn modelId="{0B2E30F7-7EC3-4128-804D-3EA227041F05}" type="presParOf" srcId="{17F91853-9127-4073-92AC-92A73CCFD418}" destId="{0941217F-97A3-4B13-8C18-3E86DA0BA7FC}" srcOrd="1" destOrd="0" presId="urn:microsoft.com/office/officeart/2005/8/layout/vProcess5"/>
    <dgm:cxn modelId="{2572F091-231B-417C-8382-0439339BAF33}" type="presParOf" srcId="{17F91853-9127-4073-92AC-92A73CCFD418}" destId="{95E75D3D-C2D3-4A59-B35A-FBF574C6F71E}" srcOrd="2" destOrd="0" presId="urn:microsoft.com/office/officeart/2005/8/layout/vProcess5"/>
    <dgm:cxn modelId="{F1A2D18A-7E85-450F-ACF4-17F95A653DEE}" type="presParOf" srcId="{17F91853-9127-4073-92AC-92A73CCFD418}" destId="{C3FBBA29-B657-431E-9EEA-56FD9061A364}" srcOrd="3" destOrd="0" presId="urn:microsoft.com/office/officeart/2005/8/layout/vProcess5"/>
    <dgm:cxn modelId="{0717A688-5CF1-4C4D-B5F8-17BA0413A87C}" type="presParOf" srcId="{17F91853-9127-4073-92AC-92A73CCFD418}" destId="{259EEC0C-6891-4E6A-9D6D-027B8956E858}" srcOrd="4" destOrd="0" presId="urn:microsoft.com/office/officeart/2005/8/layout/vProcess5"/>
    <dgm:cxn modelId="{497ECFC2-F375-42A6-A8B3-35023DF51ACB}" type="presParOf" srcId="{17F91853-9127-4073-92AC-92A73CCFD418}" destId="{73DA35BB-E738-455D-98D1-7A46CABAC218}" srcOrd="5" destOrd="0" presId="urn:microsoft.com/office/officeart/2005/8/layout/vProcess5"/>
    <dgm:cxn modelId="{1F02ACBE-E165-44E8-98D8-74B9872AC942}" type="presParOf" srcId="{17F91853-9127-4073-92AC-92A73CCFD418}" destId="{A5DD1462-DB3A-4BA0-BDA2-77A9755DA996}" srcOrd="6" destOrd="0" presId="urn:microsoft.com/office/officeart/2005/8/layout/vProcess5"/>
    <dgm:cxn modelId="{0090BF36-5C75-4717-B7CC-2DF67E4DD165}" type="presParOf" srcId="{17F91853-9127-4073-92AC-92A73CCFD418}" destId="{0FCA30CF-8471-4524-9C4D-9FCF605A3374}" srcOrd="7" destOrd="0" presId="urn:microsoft.com/office/officeart/2005/8/layout/vProcess5"/>
    <dgm:cxn modelId="{DAA60C68-E71F-431A-80E3-615FE1FE48EF}" type="presParOf" srcId="{17F91853-9127-4073-92AC-92A73CCFD418}" destId="{C001E3D2-B5C7-4479-94CE-22D77BE06619}" srcOrd="8" destOrd="0" presId="urn:microsoft.com/office/officeart/2005/8/layout/vProcess5"/>
    <dgm:cxn modelId="{AD3B2A83-9D76-44D2-A994-499113758725}" type="presParOf" srcId="{17F91853-9127-4073-92AC-92A73CCFD418}" destId="{31294E93-1F80-4358-856A-64C363C24149}" srcOrd="9" destOrd="0" presId="urn:microsoft.com/office/officeart/2005/8/layout/vProcess5"/>
    <dgm:cxn modelId="{7AAEF8E9-654B-4A47-9F5E-AD8201D7C738}" type="presParOf" srcId="{17F91853-9127-4073-92AC-92A73CCFD418}" destId="{CD39E44A-07A0-4C68-B389-DA896E47FE38}" srcOrd="10" destOrd="0" presId="urn:microsoft.com/office/officeart/2005/8/layout/vProcess5"/>
    <dgm:cxn modelId="{4D9320FE-2AE9-4BEC-8582-D107829DDA89}" type="presParOf" srcId="{17F91853-9127-4073-92AC-92A73CCFD418}" destId="{B6D14F46-819F-44FB-BA4A-E625038FB6A0}"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1217F-97A3-4B13-8C18-3E86DA0BA7FC}">
      <dsp:nvSpPr>
        <dsp:cNvPr id="0" name=""/>
        <dsp:cNvSpPr/>
      </dsp:nvSpPr>
      <dsp:spPr>
        <a:xfrm>
          <a:off x="-451346" y="0"/>
          <a:ext cx="5689501" cy="6974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ClrTx/>
            <a:buSzTx/>
            <a:buFontTx/>
            <a:buNone/>
          </a:pPr>
          <a:r>
            <a:rPr kumimoji="0" lang="en-US" altLang="en-US" sz="2400" b="1" i="0" u="none" strike="noStrike" kern="1200" cap="none" normalizeH="0" baseline="0" dirty="0">
              <a:ln>
                <a:noFill/>
              </a:ln>
              <a:solidFill>
                <a:schemeClr val="bg1">
                  <a:lumMod val="95000"/>
                </a:schemeClr>
              </a:solidFill>
              <a:effectLst/>
              <a:latin typeface="+mj-lt"/>
            </a:rPr>
            <a:t>Total Sales: $698,812.33</a:t>
          </a:r>
          <a:endParaRPr lang="en-US" sz="2400" kern="1200" dirty="0">
            <a:solidFill>
              <a:schemeClr val="bg1">
                <a:lumMod val="95000"/>
              </a:schemeClr>
            </a:solidFill>
          </a:endParaRPr>
        </a:p>
      </dsp:txBody>
      <dsp:txXfrm>
        <a:off x="-430919" y="20427"/>
        <a:ext cx="4802002" cy="656567"/>
      </dsp:txXfrm>
    </dsp:sp>
    <dsp:sp modelId="{95E75D3D-C2D3-4A59-B35A-FBF574C6F71E}">
      <dsp:nvSpPr>
        <dsp:cNvPr id="0" name=""/>
        <dsp:cNvSpPr/>
      </dsp:nvSpPr>
      <dsp:spPr>
        <a:xfrm>
          <a:off x="-82382" y="824225"/>
          <a:ext cx="5819023" cy="6974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0" lang="en-US" altLang="en-US" sz="2400" b="1" i="0" u="none" strike="noStrike" kern="1200" cap="none" normalizeH="0" baseline="0" dirty="0">
              <a:ln>
                <a:noFill/>
              </a:ln>
              <a:solidFill>
                <a:schemeClr val="bg1">
                  <a:lumMod val="95000"/>
                </a:schemeClr>
              </a:solidFill>
              <a:effectLst/>
              <a:latin typeface="+mj-lt"/>
            </a:rPr>
            <a:t>Total Transactions: 149,116</a:t>
          </a:r>
        </a:p>
      </dsp:txBody>
      <dsp:txXfrm>
        <a:off x="-61955" y="844652"/>
        <a:ext cx="4781462" cy="656567"/>
      </dsp:txXfrm>
    </dsp:sp>
    <dsp:sp modelId="{C3FBBA29-B657-431E-9EEA-56FD9061A364}">
      <dsp:nvSpPr>
        <dsp:cNvPr id="0" name=""/>
        <dsp:cNvSpPr/>
      </dsp:nvSpPr>
      <dsp:spPr>
        <a:xfrm>
          <a:off x="126168" y="1648451"/>
          <a:ext cx="6256426" cy="6974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ClrTx/>
            <a:buSzTx/>
            <a:buFontTx/>
            <a:buNone/>
          </a:pPr>
          <a:r>
            <a:rPr kumimoji="0" lang="en-US" altLang="en-US" sz="2400" b="1" i="0" u="none" strike="noStrike" kern="1200" cap="none" normalizeH="0" baseline="0" dirty="0">
              <a:ln>
                <a:noFill/>
              </a:ln>
              <a:solidFill>
                <a:schemeClr val="bg1">
                  <a:lumMod val="95000"/>
                </a:schemeClr>
              </a:solidFill>
              <a:effectLst/>
              <a:latin typeface="+mj-lt"/>
            </a:rPr>
            <a:t>Average Transaction Value: $4.69</a:t>
          </a:r>
          <a:endParaRPr lang="en-US" sz="2400" kern="1200" dirty="0">
            <a:solidFill>
              <a:schemeClr val="bg1">
                <a:lumMod val="95000"/>
              </a:schemeClr>
            </a:solidFill>
          </a:endParaRPr>
        </a:p>
      </dsp:txBody>
      <dsp:txXfrm>
        <a:off x="146595" y="1668878"/>
        <a:ext cx="5151765" cy="656567"/>
      </dsp:txXfrm>
    </dsp:sp>
    <dsp:sp modelId="{259EEC0C-6891-4E6A-9D6D-027B8956E858}">
      <dsp:nvSpPr>
        <dsp:cNvPr id="0" name=""/>
        <dsp:cNvSpPr/>
      </dsp:nvSpPr>
      <dsp:spPr>
        <a:xfrm>
          <a:off x="451346" y="2472677"/>
          <a:ext cx="6473523" cy="6974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ClrTx/>
            <a:buSzTx/>
            <a:buFontTx/>
            <a:buNone/>
          </a:pPr>
          <a:r>
            <a:rPr kumimoji="0" lang="en-US" altLang="en-US" sz="2400" b="1" i="0" u="none" strike="noStrike" kern="1200" cap="none" normalizeH="0" baseline="0" dirty="0">
              <a:ln>
                <a:noFill/>
              </a:ln>
              <a:solidFill>
                <a:schemeClr val="bg1">
                  <a:lumMod val="95000"/>
                </a:schemeClr>
              </a:solidFill>
              <a:effectLst/>
              <a:latin typeface="+mj-lt"/>
            </a:rPr>
            <a:t>Average Quantity per Transaction:1 </a:t>
          </a:r>
          <a:endParaRPr lang="en-US" sz="2400" kern="1200" dirty="0">
            <a:solidFill>
              <a:schemeClr val="bg1">
                <a:lumMod val="95000"/>
              </a:schemeClr>
            </a:solidFill>
          </a:endParaRPr>
        </a:p>
      </dsp:txBody>
      <dsp:txXfrm>
        <a:off x="471773" y="2493104"/>
        <a:ext cx="5323856" cy="656567"/>
      </dsp:txXfrm>
    </dsp:sp>
    <dsp:sp modelId="{73DA35BB-E738-455D-98D1-7A46CABAC218}">
      <dsp:nvSpPr>
        <dsp:cNvPr id="0" name=""/>
        <dsp:cNvSpPr/>
      </dsp:nvSpPr>
      <dsp:spPr>
        <a:xfrm>
          <a:off x="4529488" y="534161"/>
          <a:ext cx="453324" cy="45332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631486" y="534161"/>
        <a:ext cx="249328" cy="341126"/>
      </dsp:txXfrm>
    </dsp:sp>
    <dsp:sp modelId="{A5DD1462-DB3A-4BA0-BDA2-77A9755DA996}">
      <dsp:nvSpPr>
        <dsp:cNvPr id="0" name=""/>
        <dsp:cNvSpPr/>
      </dsp:nvSpPr>
      <dsp:spPr>
        <a:xfrm>
          <a:off x="4963214" y="1358387"/>
          <a:ext cx="453324" cy="45332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5065212" y="1358387"/>
        <a:ext cx="249328" cy="341126"/>
      </dsp:txXfrm>
    </dsp:sp>
    <dsp:sp modelId="{0FCA30CF-8471-4524-9C4D-9FCF605A3374}">
      <dsp:nvSpPr>
        <dsp:cNvPr id="0" name=""/>
        <dsp:cNvSpPr/>
      </dsp:nvSpPr>
      <dsp:spPr>
        <a:xfrm>
          <a:off x="5390467" y="2182613"/>
          <a:ext cx="453324" cy="45332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492465" y="2182613"/>
        <a:ext cx="249328" cy="34112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8600" y="548625"/>
            <a:ext cx="8433200"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4: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 name="Google Shape;57;p4: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p10: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5: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p15: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5: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p15: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1464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7: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6" name="Google Shape;286;p17: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3: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 name="Google Shape;43;p1: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5: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6: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7: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687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7: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9: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9"/>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9"/>
          <p:cNvSpPr txBox="1">
            <a:spLocks noGrp="1"/>
          </p:cNvSpPr>
          <p:nvPr>
            <p:ph type="body" idx="1"/>
          </p:nvPr>
        </p:nvSpPr>
        <p:spPr>
          <a:xfrm>
            <a:off x="5905119" y="2273147"/>
            <a:ext cx="5801995" cy="333946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 name="Google Shape;14;p19"/>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9"/>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9"/>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17"/>
        <p:cNvGrpSpPr/>
        <p:nvPr/>
      </p:nvGrpSpPr>
      <p:grpSpPr>
        <a:xfrm>
          <a:off x="0" y="0"/>
          <a:ext cx="0" cy="0"/>
          <a:chOff x="0" y="0"/>
          <a:chExt cx="0" cy="0"/>
        </a:xfrm>
      </p:grpSpPr>
      <p:sp>
        <p:nvSpPr>
          <p:cNvPr id="18" name="Google Shape;18;p20"/>
          <p:cNvSpPr/>
          <p:nvPr/>
        </p:nvSpPr>
        <p:spPr>
          <a:xfrm>
            <a:off x="0" y="0"/>
            <a:ext cx="4037076" cy="68580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20"/>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0"/>
          <p:cNvSpPr txBox="1">
            <a:spLocks noGrp="1"/>
          </p:cNvSpPr>
          <p:nvPr>
            <p:ph type="body" idx="1"/>
          </p:nvPr>
        </p:nvSpPr>
        <p:spPr>
          <a:xfrm>
            <a:off x="632460" y="1682496"/>
            <a:ext cx="5502402" cy="482803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20"/>
          <p:cNvSpPr txBox="1">
            <a:spLocks noGrp="1"/>
          </p:cNvSpPr>
          <p:nvPr>
            <p:ph type="body" idx="2"/>
          </p:nvPr>
        </p:nvSpPr>
        <p:spPr>
          <a:xfrm>
            <a:off x="6514338" y="1682496"/>
            <a:ext cx="5502402" cy="482803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 name="Google Shape;22;p20"/>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0"/>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25"/>
        <p:cNvGrpSpPr/>
        <p:nvPr/>
      </p:nvGrpSpPr>
      <p:grpSpPr>
        <a:xfrm>
          <a:off x="0" y="0"/>
          <a:ext cx="0" cy="0"/>
          <a:chOff x="0" y="0"/>
          <a:chExt cx="0" cy="0"/>
        </a:xfrm>
      </p:grpSpPr>
      <p:sp>
        <p:nvSpPr>
          <p:cNvPr id="26" name="Google Shape;26;p21"/>
          <p:cNvSpPr/>
          <p:nvPr/>
        </p:nvSpPr>
        <p:spPr>
          <a:xfrm>
            <a:off x="0" y="0"/>
            <a:ext cx="12192000" cy="435102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 name="Google Shape;27;p21"/>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1"/>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1"/>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1"/>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1"/>
        <p:cNvGrpSpPr/>
        <p:nvPr/>
      </p:nvGrpSpPr>
      <p:grpSpPr>
        <a:xfrm>
          <a:off x="0" y="0"/>
          <a:ext cx="0" cy="0"/>
          <a:chOff x="0" y="0"/>
          <a:chExt cx="0" cy="0"/>
        </a:xfrm>
      </p:grpSpPr>
      <p:sp>
        <p:nvSpPr>
          <p:cNvPr id="32" name="Google Shape;32;p22"/>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2"/>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2"/>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5"/>
        <p:cNvGrpSpPr/>
        <p:nvPr/>
      </p:nvGrpSpPr>
      <p:grpSpPr>
        <a:xfrm>
          <a:off x="0" y="0"/>
          <a:ext cx="0" cy="0"/>
          <a:chOff x="0" y="0"/>
          <a:chExt cx="0" cy="0"/>
        </a:xfrm>
      </p:grpSpPr>
      <p:sp>
        <p:nvSpPr>
          <p:cNvPr id="36" name="Google Shape;36;p23"/>
          <p:cNvSpPr txBox="1">
            <a:spLocks noGrp="1"/>
          </p:cNvSpPr>
          <p:nvPr>
            <p:ph type="ctrTitle"/>
          </p:nvPr>
        </p:nvSpPr>
        <p:spPr>
          <a:xfrm>
            <a:off x="948690" y="2267712"/>
            <a:ext cx="10751820" cy="153619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subTitle" idx="1"/>
          </p:nvPr>
        </p:nvSpPr>
        <p:spPr>
          <a:xfrm>
            <a:off x="1897380" y="4096512"/>
            <a:ext cx="8854440" cy="1828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3"/>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3"/>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5905119" y="2273147"/>
            <a:ext cx="5801995" cy="333946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p18"/>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28463">
              <a:schemeClr val="bg1"/>
            </a:gs>
            <a:gs pos="2000">
              <a:srgbClr val="FFC000"/>
            </a:gs>
            <a:gs pos="74000">
              <a:schemeClr val="bg1">
                <a:lumMod val="95000"/>
              </a:schemeClr>
            </a:gs>
            <a:gs pos="83000">
              <a:schemeClr val="bg1"/>
            </a:gs>
            <a:gs pos="100000">
              <a:srgbClr val="FFC000"/>
            </a:gs>
          </a:gsLst>
          <a:lin ang="5400000" scaled="1"/>
        </a:gradFill>
        <a:effectLst/>
      </p:bgPr>
    </p:bg>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874279" y="858400"/>
            <a:ext cx="7074900" cy="75148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b="1" dirty="0">
                <a:solidFill>
                  <a:schemeClr val="bg2">
                    <a:lumMod val="50000"/>
                  </a:schemeClr>
                </a:solidFill>
                <a:latin typeface="Arial Black" panose="020B0A04020102020204" pitchFamily="34" charset="0"/>
              </a:rPr>
              <a:t>CONTENTS</a:t>
            </a:r>
            <a:endParaRPr b="1" dirty="0">
              <a:solidFill>
                <a:schemeClr val="bg2">
                  <a:lumMod val="50000"/>
                </a:schemeClr>
              </a:solidFill>
              <a:latin typeface="Arial Black" panose="020B0A04020102020204" pitchFamily="34" charset="0"/>
            </a:endParaRPr>
          </a:p>
        </p:txBody>
      </p:sp>
      <p:grpSp>
        <p:nvGrpSpPr>
          <p:cNvPr id="60" name="Google Shape;60;p4"/>
          <p:cNvGrpSpPr/>
          <p:nvPr/>
        </p:nvGrpSpPr>
        <p:grpSpPr>
          <a:xfrm>
            <a:off x="0" y="2150647"/>
            <a:ext cx="11695176" cy="5276848"/>
            <a:chOff x="0" y="1997964"/>
            <a:chExt cx="11695176" cy="4732020"/>
          </a:xfrm>
        </p:grpSpPr>
        <p:sp>
          <p:nvSpPr>
            <p:cNvPr id="61" name="Google Shape;61;p4"/>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 name="Google Shape;62;p4"/>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63;p4"/>
            <p:cNvSpPr/>
            <p:nvPr/>
          </p:nvSpPr>
          <p:spPr>
            <a:xfrm>
              <a:off x="0" y="2203704"/>
              <a:ext cx="11383010" cy="4335198"/>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 name="Google Shape;64;p4"/>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4"/>
            <p:cNvSpPr/>
            <p:nvPr/>
          </p:nvSpPr>
          <p:spPr>
            <a:xfrm>
              <a:off x="6347459" y="2587764"/>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4"/>
            <p:cNvSpPr/>
            <p:nvPr/>
          </p:nvSpPr>
          <p:spPr>
            <a:xfrm>
              <a:off x="6304788" y="2581618"/>
              <a:ext cx="1668780" cy="52124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4"/>
            <p:cNvSpPr/>
            <p:nvPr/>
          </p:nvSpPr>
          <p:spPr>
            <a:xfrm>
              <a:off x="6406896" y="2627376"/>
              <a:ext cx="4530852" cy="35966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4"/>
            <p:cNvSpPr/>
            <p:nvPr/>
          </p:nvSpPr>
          <p:spPr>
            <a:xfrm>
              <a:off x="6347459" y="2990113"/>
              <a:ext cx="4645151" cy="47393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4"/>
            <p:cNvSpPr/>
            <p:nvPr/>
          </p:nvSpPr>
          <p:spPr>
            <a:xfrm>
              <a:off x="6304788" y="2983966"/>
              <a:ext cx="1315212" cy="522757"/>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4"/>
            <p:cNvSpPr/>
            <p:nvPr/>
          </p:nvSpPr>
          <p:spPr>
            <a:xfrm>
              <a:off x="6406896" y="3029712"/>
              <a:ext cx="4530852" cy="361188"/>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4"/>
            <p:cNvSpPr/>
            <p:nvPr/>
          </p:nvSpPr>
          <p:spPr>
            <a:xfrm>
              <a:off x="6347459" y="3393960"/>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4"/>
            <p:cNvSpPr/>
            <p:nvPr/>
          </p:nvSpPr>
          <p:spPr>
            <a:xfrm>
              <a:off x="6304788" y="3387813"/>
              <a:ext cx="1156715" cy="521246"/>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4"/>
            <p:cNvSpPr/>
            <p:nvPr/>
          </p:nvSpPr>
          <p:spPr>
            <a:xfrm>
              <a:off x="6406896" y="3433572"/>
              <a:ext cx="4530852" cy="35966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4"/>
            <p:cNvSpPr/>
            <p:nvPr/>
          </p:nvSpPr>
          <p:spPr>
            <a:xfrm>
              <a:off x="6347459" y="379629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4"/>
            <p:cNvSpPr/>
            <p:nvPr/>
          </p:nvSpPr>
          <p:spPr>
            <a:xfrm>
              <a:off x="6304788" y="3790162"/>
              <a:ext cx="993635" cy="52275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4"/>
            <p:cNvSpPr/>
            <p:nvPr/>
          </p:nvSpPr>
          <p:spPr>
            <a:xfrm>
              <a:off x="6406896" y="3835908"/>
              <a:ext cx="4530852" cy="359664"/>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4"/>
            <p:cNvSpPr/>
            <p:nvPr/>
          </p:nvSpPr>
          <p:spPr>
            <a:xfrm>
              <a:off x="6347459" y="420015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4"/>
            <p:cNvSpPr/>
            <p:nvPr/>
          </p:nvSpPr>
          <p:spPr>
            <a:xfrm>
              <a:off x="6304788" y="4192498"/>
              <a:ext cx="743724" cy="522757"/>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4"/>
            <p:cNvSpPr/>
            <p:nvPr/>
          </p:nvSpPr>
          <p:spPr>
            <a:xfrm>
              <a:off x="6406896" y="4239768"/>
              <a:ext cx="4530852" cy="359663"/>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4"/>
            <p:cNvSpPr/>
            <p:nvPr/>
          </p:nvSpPr>
          <p:spPr>
            <a:xfrm>
              <a:off x="6347459" y="4602492"/>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4"/>
            <p:cNvSpPr/>
            <p:nvPr/>
          </p:nvSpPr>
          <p:spPr>
            <a:xfrm>
              <a:off x="6304788" y="4596358"/>
              <a:ext cx="2420112" cy="522757"/>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 name="Google Shape;82;p4"/>
            <p:cNvSpPr/>
            <p:nvPr/>
          </p:nvSpPr>
          <p:spPr>
            <a:xfrm>
              <a:off x="6406896" y="4642104"/>
              <a:ext cx="4530852" cy="359663"/>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4"/>
            <p:cNvSpPr/>
            <p:nvPr/>
          </p:nvSpPr>
          <p:spPr>
            <a:xfrm>
              <a:off x="6347459" y="5006352"/>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84;p4"/>
            <p:cNvSpPr/>
            <p:nvPr/>
          </p:nvSpPr>
          <p:spPr>
            <a:xfrm>
              <a:off x="6304788" y="4998694"/>
              <a:ext cx="943368" cy="522757"/>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4"/>
            <p:cNvSpPr/>
            <p:nvPr/>
          </p:nvSpPr>
          <p:spPr>
            <a:xfrm>
              <a:off x="6406896" y="5045964"/>
              <a:ext cx="4530852" cy="359664"/>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4"/>
            <p:cNvSpPr/>
            <p:nvPr/>
          </p:nvSpPr>
          <p:spPr>
            <a:xfrm>
              <a:off x="6347459" y="540867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 name="Google Shape;87;p4"/>
            <p:cNvSpPr/>
            <p:nvPr/>
          </p:nvSpPr>
          <p:spPr>
            <a:xfrm>
              <a:off x="6304788" y="5402579"/>
              <a:ext cx="2756916" cy="521246"/>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4"/>
            <p:cNvSpPr/>
            <p:nvPr/>
          </p:nvSpPr>
          <p:spPr>
            <a:xfrm>
              <a:off x="6406896" y="5448300"/>
              <a:ext cx="4530852" cy="359663"/>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4"/>
            <p:cNvSpPr/>
            <p:nvPr/>
          </p:nvSpPr>
          <p:spPr>
            <a:xfrm>
              <a:off x="6347459" y="5811011"/>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4"/>
            <p:cNvSpPr/>
            <p:nvPr/>
          </p:nvSpPr>
          <p:spPr>
            <a:xfrm>
              <a:off x="6304788" y="5804916"/>
              <a:ext cx="1796795" cy="522757"/>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91;p4"/>
            <p:cNvSpPr/>
            <p:nvPr/>
          </p:nvSpPr>
          <p:spPr>
            <a:xfrm>
              <a:off x="6406896" y="5850635"/>
              <a:ext cx="4530852" cy="359663"/>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2" name="Google Shape;92;p4"/>
          <p:cNvSpPr txBox="1"/>
          <p:nvPr/>
        </p:nvSpPr>
        <p:spPr>
          <a:xfrm>
            <a:off x="6551448" y="3023041"/>
            <a:ext cx="2670517" cy="394146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500"/>
              <a:buFont typeface="Arial"/>
              <a:buNone/>
            </a:pPr>
            <a:r>
              <a:rPr lang="en-GB" sz="1600" b="1" i="0" u="none" strike="noStrike" cap="none" dirty="0">
                <a:solidFill>
                  <a:srgbClr val="FFC000"/>
                </a:solidFill>
                <a:latin typeface="Carlito"/>
                <a:ea typeface="Carlito"/>
                <a:cs typeface="Carlito"/>
                <a:sym typeface="Carlito"/>
              </a:rPr>
              <a:t>Project Overview</a:t>
            </a:r>
            <a:endParaRPr sz="1600" b="1" i="0" u="none" strike="noStrike" cap="none" dirty="0">
              <a:solidFill>
                <a:srgbClr val="FFC000"/>
              </a:solidFill>
              <a:latin typeface="Carlito"/>
              <a:ea typeface="Carlito"/>
              <a:cs typeface="Carlito"/>
              <a:sym typeface="Carlito"/>
            </a:endParaRPr>
          </a:p>
          <a:p>
            <a:pPr marL="12700" marR="1450975" lvl="0" indent="0" algn="l" rtl="0">
              <a:lnSpc>
                <a:spcPct val="176300"/>
              </a:lnSpc>
              <a:spcBef>
                <a:spcPts val="5"/>
              </a:spcBef>
              <a:spcAft>
                <a:spcPts val="0"/>
              </a:spcAft>
              <a:buClr>
                <a:srgbClr val="000000"/>
              </a:buClr>
              <a:buSzPts val="1500"/>
              <a:buFont typeface="Arial"/>
              <a:buNone/>
            </a:pPr>
            <a:r>
              <a:rPr lang="en-GB" sz="1600" b="1" i="0" u="none" strike="noStrike" cap="none" dirty="0">
                <a:solidFill>
                  <a:srgbClr val="FFC000"/>
                </a:solidFill>
                <a:latin typeface="Carlito"/>
                <a:ea typeface="Carlito"/>
                <a:cs typeface="Carlito"/>
                <a:sym typeface="Carlito"/>
              </a:rPr>
              <a:t>Introduction  Objectives  Dataset  </a:t>
            </a:r>
          </a:p>
          <a:p>
            <a:pPr marL="12700" marR="1450975" lvl="0" indent="0" algn="l" rtl="0">
              <a:lnSpc>
                <a:spcPct val="176300"/>
              </a:lnSpc>
              <a:spcBef>
                <a:spcPts val="5"/>
              </a:spcBef>
              <a:spcAft>
                <a:spcPts val="0"/>
              </a:spcAft>
              <a:buClr>
                <a:srgbClr val="000000"/>
              </a:buClr>
              <a:buSzPts val="1500"/>
              <a:buFont typeface="Arial"/>
              <a:buNone/>
            </a:pPr>
            <a:r>
              <a:rPr lang="en-GB" sz="1600" b="1" i="0" u="none" strike="noStrike" cap="none" dirty="0">
                <a:solidFill>
                  <a:srgbClr val="FFC000"/>
                </a:solidFill>
                <a:latin typeface="Carlito"/>
                <a:ea typeface="Carlito"/>
                <a:cs typeface="Carlito"/>
                <a:sym typeface="Carlito"/>
              </a:rPr>
              <a:t>Tools</a:t>
            </a:r>
            <a:endParaRPr sz="1600" b="1" i="0" u="none" strike="noStrike" cap="none" dirty="0">
              <a:solidFill>
                <a:srgbClr val="FFC000"/>
              </a:solidFill>
              <a:latin typeface="Carlito"/>
              <a:ea typeface="Carlito"/>
              <a:cs typeface="Carlito"/>
              <a:sym typeface="Carlito"/>
            </a:endParaRPr>
          </a:p>
          <a:p>
            <a:pPr marL="12700" marR="343535" lvl="0" indent="0" algn="l" rtl="0">
              <a:lnSpc>
                <a:spcPct val="176300"/>
              </a:lnSpc>
              <a:spcBef>
                <a:spcPts val="0"/>
              </a:spcBef>
              <a:spcAft>
                <a:spcPts val="0"/>
              </a:spcAft>
              <a:buClr>
                <a:srgbClr val="000000"/>
              </a:buClr>
              <a:buSzPts val="1500"/>
              <a:buFont typeface="Arial"/>
              <a:buNone/>
            </a:pPr>
            <a:r>
              <a:rPr lang="en-GB" sz="1600" b="1" i="0" u="none" strike="noStrike" cap="none" dirty="0">
                <a:solidFill>
                  <a:srgbClr val="FFC000"/>
                </a:solidFill>
                <a:latin typeface="Carlito"/>
                <a:ea typeface="Carlito"/>
                <a:cs typeface="Carlito"/>
                <a:sym typeface="Carlito"/>
              </a:rPr>
              <a:t>Data Manipulation Process </a:t>
            </a:r>
          </a:p>
          <a:p>
            <a:pPr marL="12700" marR="343535" lvl="0" indent="0" algn="l" rtl="0">
              <a:lnSpc>
                <a:spcPct val="176300"/>
              </a:lnSpc>
              <a:spcBef>
                <a:spcPts val="0"/>
              </a:spcBef>
              <a:spcAft>
                <a:spcPts val="0"/>
              </a:spcAft>
              <a:buClr>
                <a:srgbClr val="000000"/>
              </a:buClr>
              <a:buSzPts val="1500"/>
              <a:buFont typeface="Arial"/>
              <a:buNone/>
            </a:pPr>
            <a:r>
              <a:rPr lang="en-GB" sz="1600" b="1" i="0" u="none" strike="noStrike" cap="none" dirty="0">
                <a:solidFill>
                  <a:srgbClr val="FFC000"/>
                </a:solidFill>
                <a:latin typeface="Carlito"/>
                <a:ea typeface="Carlito"/>
                <a:cs typeface="Carlito"/>
                <a:sym typeface="Carlito"/>
              </a:rPr>
              <a:t> Insights</a:t>
            </a:r>
            <a:endParaRPr sz="1600" b="1" i="0" u="none" strike="noStrike" cap="none" dirty="0">
              <a:solidFill>
                <a:srgbClr val="FFC000"/>
              </a:solidFill>
              <a:latin typeface="Carlito"/>
              <a:ea typeface="Carlito"/>
              <a:cs typeface="Carlito"/>
              <a:sym typeface="Carlito"/>
            </a:endParaRPr>
          </a:p>
          <a:p>
            <a:pPr marL="12700" marR="5080" lvl="0" indent="0" algn="l" rtl="0">
              <a:lnSpc>
                <a:spcPct val="211999"/>
              </a:lnSpc>
              <a:spcBef>
                <a:spcPts val="325"/>
              </a:spcBef>
              <a:spcAft>
                <a:spcPts val="0"/>
              </a:spcAft>
              <a:buClr>
                <a:srgbClr val="000000"/>
              </a:buClr>
              <a:buSzPts val="1500"/>
              <a:buFont typeface="Arial"/>
              <a:buNone/>
            </a:pPr>
            <a:r>
              <a:rPr lang="en-GB" sz="1600" b="1" i="0" u="none" strike="noStrike" cap="none" dirty="0">
                <a:solidFill>
                  <a:srgbClr val="FFC000"/>
                </a:solidFill>
                <a:latin typeface="Carlito"/>
                <a:ea typeface="Carlito"/>
                <a:cs typeface="Carlito"/>
                <a:sym typeface="Carlito"/>
              </a:rPr>
              <a:t> Recommended Analysis  Recommendations</a:t>
            </a:r>
            <a:endParaRPr sz="1600" b="1" i="0" u="none" strike="noStrike" cap="none" dirty="0">
              <a:solidFill>
                <a:srgbClr val="FFC000"/>
              </a:solidFill>
              <a:latin typeface="Carlito"/>
              <a:ea typeface="Carlito"/>
              <a:cs typeface="Carlito"/>
              <a:sym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p10"/>
          <p:cNvSpPr/>
          <p:nvPr/>
        </p:nvSpPr>
        <p:spPr>
          <a:xfrm>
            <a:off x="0" y="0"/>
            <a:ext cx="3529263" cy="7315200"/>
          </a:xfrm>
          <a:prstGeom prst="rect">
            <a:avLst/>
          </a:pr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highlight>
                <a:srgbClr val="FFFF00"/>
              </a:highlight>
              <a:latin typeface="Calibri"/>
              <a:ea typeface="Calibri"/>
              <a:cs typeface="Calibri"/>
              <a:sym typeface="Calibri"/>
            </a:endParaRPr>
          </a:p>
        </p:txBody>
      </p:sp>
      <p:sp>
        <p:nvSpPr>
          <p:cNvPr id="223" name="Google Shape;223;p10"/>
          <p:cNvSpPr txBox="1">
            <a:spLocks noGrp="1"/>
          </p:cNvSpPr>
          <p:nvPr>
            <p:ph type="title"/>
          </p:nvPr>
        </p:nvSpPr>
        <p:spPr>
          <a:xfrm>
            <a:off x="457200" y="1219200"/>
            <a:ext cx="2943726" cy="73866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IN" b="1" dirty="0">
                <a:solidFill>
                  <a:schemeClr val="accent3">
                    <a:lumMod val="50000"/>
                  </a:schemeClr>
                </a:solidFill>
              </a:rPr>
              <a:t>Insights</a:t>
            </a:r>
            <a:endParaRPr b="1" dirty="0">
              <a:solidFill>
                <a:schemeClr val="accent3">
                  <a:lumMod val="50000"/>
                </a:schemeClr>
              </a:solidFill>
            </a:endParaRPr>
          </a:p>
        </p:txBody>
      </p:sp>
      <p:sp>
        <p:nvSpPr>
          <p:cNvPr id="2" name="Rectangle 1">
            <a:extLst>
              <a:ext uri="{FF2B5EF4-FFF2-40B4-BE49-F238E27FC236}">
                <a16:creationId xmlns:a16="http://schemas.microsoft.com/office/drawing/2014/main" id="{3DB86DE7-9BAD-ED36-80B7-A404A3BB2CFE}"/>
              </a:ext>
            </a:extLst>
          </p:cNvPr>
          <p:cNvSpPr>
            <a:spLocks noChangeArrowheads="1"/>
          </p:cNvSpPr>
          <p:nvPr/>
        </p:nvSpPr>
        <p:spPr bwMode="auto">
          <a:xfrm>
            <a:off x="3986464" y="349003"/>
            <a:ext cx="8654716" cy="6617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6">
                    <a:lumMod val="75000"/>
                  </a:schemeClr>
                </a:solidFill>
                <a:effectLst/>
                <a:latin typeface="Arial" panose="020B0604020202020204" pitchFamily="34" charset="0"/>
              </a:rPr>
              <a:t>Hourly Sales and Transactions</a:t>
            </a:r>
          </a:p>
          <a:p>
            <a:pPr marL="342900" lvl="1" indent="-342900" eaLnBrk="0" fontAlgn="base" hangingPunct="0">
              <a:spcBef>
                <a:spcPct val="0"/>
              </a:spcBef>
              <a:spcAft>
                <a:spcPct val="0"/>
              </a:spcAft>
              <a:buClrTx/>
              <a:buFont typeface="+mj-lt"/>
              <a:buAutoNum type="arabicPeriod"/>
            </a:pPr>
            <a:r>
              <a:rPr kumimoji="0" lang="en-US" altLang="en-US" sz="1600" b="1" i="0" u="none" strike="noStrike" cap="none" normalizeH="0" baseline="0" dirty="0">
                <a:ln>
                  <a:noFill/>
                </a:ln>
                <a:solidFill>
                  <a:srgbClr val="003300"/>
                </a:solidFill>
                <a:effectLst/>
                <a:latin typeface="Arial" panose="020B0604020202020204" pitchFamily="34" charset="0"/>
              </a:rPr>
              <a:t>Peak Hours:</a:t>
            </a:r>
            <a:r>
              <a:rPr kumimoji="0" lang="en-US" altLang="en-US" sz="1600" b="0" i="0" u="none" strike="noStrike" cap="none" normalizeH="0" baseline="0" dirty="0">
                <a:ln>
                  <a:noFill/>
                </a:ln>
                <a:solidFill>
                  <a:srgbClr val="003300"/>
                </a:solidFill>
                <a:effectLst/>
                <a:latin typeface="Arial" panose="020B0604020202020204" pitchFamily="34" charset="0"/>
              </a:rPr>
              <a:t> Sales and transactions peak between 9 AM and 11 AM.</a:t>
            </a:r>
          </a:p>
          <a:p>
            <a:pPr marL="342900" lvl="1" indent="-342900" eaLnBrk="0" fontAlgn="base" hangingPunct="0">
              <a:spcBef>
                <a:spcPct val="0"/>
              </a:spcBef>
              <a:spcAft>
                <a:spcPct val="0"/>
              </a:spcAft>
              <a:buClrTx/>
              <a:buFont typeface="+mj-lt"/>
              <a:buAutoNum type="arabicPeriod"/>
            </a:pPr>
            <a:r>
              <a:rPr kumimoji="0" lang="en-US" altLang="en-US" sz="1600" b="1" i="0" u="none" strike="noStrike" cap="none" normalizeH="0" baseline="0" dirty="0">
                <a:ln>
                  <a:noFill/>
                </a:ln>
                <a:solidFill>
                  <a:srgbClr val="003300"/>
                </a:solidFill>
                <a:effectLst/>
                <a:latin typeface="Arial" panose="020B0604020202020204" pitchFamily="34" charset="0"/>
              </a:rPr>
              <a:t>Low Activity:</a:t>
            </a:r>
            <a:r>
              <a:rPr kumimoji="0" lang="en-US" altLang="en-US" sz="1600" b="0" i="0" u="none" strike="noStrike" cap="none" normalizeH="0" baseline="0" dirty="0">
                <a:ln>
                  <a:noFill/>
                </a:ln>
                <a:solidFill>
                  <a:srgbClr val="003300"/>
                </a:solidFill>
                <a:effectLst/>
                <a:latin typeface="Arial" panose="020B0604020202020204" pitchFamily="34" charset="0"/>
              </a:rPr>
              <a:t> Significant drop in sales and transactions after 8 PM.</a:t>
            </a:r>
          </a:p>
          <a:p>
            <a:pPr lvl="1" eaLnBrk="0" fontAlgn="base" hangingPunct="0">
              <a:spcBef>
                <a:spcPct val="0"/>
              </a:spcBef>
              <a:spcAft>
                <a:spcPct val="0"/>
              </a:spcAft>
              <a:buClr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6">
                    <a:lumMod val="75000"/>
                  </a:schemeClr>
                </a:solidFill>
                <a:effectLst/>
                <a:latin typeface="Arial" panose="020B0604020202020204" pitchFamily="34" charset="0"/>
              </a:rPr>
              <a:t>Sales by Product Category</a:t>
            </a:r>
            <a:endParaRPr kumimoji="0" lang="en-US" altLang="en-US" sz="1800" b="0" i="0" u="none" strike="noStrike" cap="none" normalizeH="0" baseline="0" dirty="0">
              <a:ln>
                <a:noFill/>
              </a:ln>
              <a:solidFill>
                <a:schemeClr val="accent6">
                  <a:lumMod val="75000"/>
                </a:schemeClr>
              </a:solidFill>
              <a:effectLst/>
              <a:latin typeface="Arial" panose="020B0604020202020204" pitchFamily="34" charset="0"/>
            </a:endParaRPr>
          </a:p>
          <a:p>
            <a:pPr marL="342900" lvl="2" indent="-342900" eaLnBrk="0" fontAlgn="base" hangingPunct="0">
              <a:spcBef>
                <a:spcPct val="0"/>
              </a:spcBef>
              <a:spcAft>
                <a:spcPct val="0"/>
              </a:spcAft>
              <a:buClrTx/>
              <a:buFont typeface="+mj-lt"/>
              <a:buAutoNum type="arabicPeriod"/>
            </a:pPr>
            <a:r>
              <a:rPr kumimoji="0" lang="en-US" altLang="en-US" sz="1600" b="1" i="0" u="none" strike="noStrike" cap="none" normalizeH="0" baseline="0" dirty="0">
                <a:ln>
                  <a:noFill/>
                </a:ln>
                <a:solidFill>
                  <a:srgbClr val="003300"/>
                </a:solidFill>
                <a:effectLst/>
                <a:latin typeface="Arial" panose="020B0604020202020204" pitchFamily="34" charset="0"/>
              </a:rPr>
              <a:t>Top Performers:</a:t>
            </a:r>
            <a:r>
              <a:rPr kumimoji="0" lang="en-US" altLang="en-US" sz="1600" b="0" i="0" u="none" strike="noStrike" cap="none" normalizeH="0" baseline="0" dirty="0">
                <a:ln>
                  <a:noFill/>
                </a:ln>
                <a:solidFill>
                  <a:srgbClr val="003300"/>
                </a:solidFill>
                <a:effectLst/>
                <a:latin typeface="Arial" panose="020B0604020202020204" pitchFamily="34" charset="0"/>
              </a:rPr>
              <a:t> Coffee and Tea are the top categories by sales.</a:t>
            </a:r>
          </a:p>
          <a:p>
            <a:pPr marL="342900" lvl="2" indent="-342900" eaLnBrk="0" fontAlgn="base" hangingPunct="0">
              <a:spcBef>
                <a:spcPct val="0"/>
              </a:spcBef>
              <a:spcAft>
                <a:spcPct val="0"/>
              </a:spcAft>
              <a:buClrTx/>
              <a:buFont typeface="+mj-lt"/>
              <a:buAutoNum type="arabicPeriod"/>
            </a:pPr>
            <a:r>
              <a:rPr kumimoji="0" lang="en-US" altLang="en-US" sz="1600" b="1" i="0" u="none" strike="noStrike" cap="none" normalizeH="0" baseline="0" dirty="0">
                <a:ln>
                  <a:noFill/>
                </a:ln>
                <a:solidFill>
                  <a:srgbClr val="003300"/>
                </a:solidFill>
                <a:effectLst/>
                <a:latin typeface="Arial" panose="020B0604020202020204" pitchFamily="34" charset="0"/>
              </a:rPr>
              <a:t>Low Performers:</a:t>
            </a:r>
            <a:r>
              <a:rPr kumimoji="0" lang="en-US" altLang="en-US" sz="1600" b="0" i="0" u="none" strike="noStrike" cap="none" normalizeH="0" baseline="0" dirty="0">
                <a:ln>
                  <a:noFill/>
                </a:ln>
                <a:solidFill>
                  <a:srgbClr val="003300"/>
                </a:solidFill>
                <a:effectLst/>
                <a:latin typeface="Arial" panose="020B0604020202020204" pitchFamily="34" charset="0"/>
              </a:rPr>
              <a:t> Packaged Chocolate and Flavors contribute less to total sales.</a:t>
            </a:r>
          </a:p>
          <a:p>
            <a:pPr lvl="2" eaLnBrk="0" fontAlgn="base" hangingPunct="0">
              <a:spcBef>
                <a:spcPct val="0"/>
              </a:spcBef>
              <a:spcAft>
                <a:spcPct val="0"/>
              </a:spcAft>
              <a:buClrTx/>
            </a:pPr>
            <a:endParaRPr kumimoji="0" lang="en-US" altLang="en-US" sz="1800" b="0" i="0" u="none" strike="noStrike" cap="none" normalizeH="0" baseline="0" dirty="0">
              <a:ln>
                <a:noFill/>
              </a:ln>
              <a:solidFill>
                <a:srgbClr val="0033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6">
                    <a:lumMod val="75000"/>
                  </a:schemeClr>
                </a:solidFill>
                <a:effectLst/>
                <a:latin typeface="Arial" panose="020B0604020202020204" pitchFamily="34" charset="0"/>
              </a:rPr>
              <a:t>Top 5 Products by Sales Amount</a:t>
            </a:r>
            <a:endParaRPr kumimoji="0" lang="en-US" altLang="en-US" sz="1800" b="0" i="0" u="none" strike="noStrike" cap="none" normalizeH="0" baseline="0" dirty="0">
              <a:ln>
                <a:noFill/>
              </a:ln>
              <a:solidFill>
                <a:schemeClr val="accent6">
                  <a:lumMod val="75000"/>
                </a:schemeClr>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3300"/>
                </a:solidFill>
                <a:effectLst/>
                <a:latin typeface="Arial" panose="020B0604020202020204" pitchFamily="34" charset="0"/>
              </a:rPr>
              <a:t>Best Sellers:</a:t>
            </a:r>
            <a:r>
              <a:rPr kumimoji="0" lang="en-US" altLang="en-US" sz="1600" b="0" i="0" u="none" strike="noStrike" cap="none" normalizeH="0" baseline="0" dirty="0">
                <a:ln>
                  <a:noFill/>
                </a:ln>
                <a:solidFill>
                  <a:srgbClr val="003300"/>
                </a:solidFill>
                <a:effectLst/>
                <a:latin typeface="Arial" panose="020B0604020202020204" pitchFamily="34" charset="0"/>
              </a:rPr>
              <a:t> Ethiopia Coffee and Sustainably Grown Organic are the highest-selling products.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6">
                    <a:lumMod val="75000"/>
                  </a:schemeClr>
                </a:solidFill>
                <a:effectLst/>
                <a:latin typeface="Arial" panose="020B0604020202020204" pitchFamily="34" charset="0"/>
              </a:rPr>
              <a:t>Sales by Day of the Week</a:t>
            </a:r>
            <a:endParaRPr kumimoji="0" lang="en-US" altLang="en-US" sz="1800" b="0" i="0" u="none" strike="noStrike" cap="none" normalizeH="0" baseline="0" dirty="0">
              <a:ln>
                <a:noFill/>
              </a:ln>
              <a:solidFill>
                <a:schemeClr val="accent6">
                  <a:lumMod val="75000"/>
                </a:schemeClr>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3300"/>
                </a:solidFill>
                <a:effectLst/>
                <a:latin typeface="Arial" panose="020B0604020202020204" pitchFamily="34" charset="0"/>
              </a:rPr>
              <a:t>Highest Sales:</a:t>
            </a:r>
            <a:r>
              <a:rPr kumimoji="0" lang="en-US" altLang="en-US" sz="1600" b="0" i="0" u="none" strike="noStrike" cap="none" normalizeH="0" baseline="0" dirty="0">
                <a:ln>
                  <a:noFill/>
                </a:ln>
                <a:solidFill>
                  <a:srgbClr val="003300"/>
                </a:solidFill>
                <a:effectLst/>
                <a:latin typeface="Arial" panose="020B0604020202020204" pitchFamily="34" charset="0"/>
              </a:rPr>
              <a:t> Fridays and Mondays see the highest sales figures.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3300"/>
                </a:solidFill>
                <a:effectLst/>
                <a:latin typeface="Arial" panose="020B0604020202020204" pitchFamily="34" charset="0"/>
              </a:rPr>
              <a:t>Consistent Sales:</a:t>
            </a:r>
            <a:r>
              <a:rPr kumimoji="0" lang="en-US" altLang="en-US" sz="1600" b="0" i="0" u="none" strike="noStrike" cap="none" normalizeH="0" baseline="0" dirty="0">
                <a:ln>
                  <a:noFill/>
                </a:ln>
                <a:solidFill>
                  <a:srgbClr val="003300"/>
                </a:solidFill>
                <a:effectLst/>
                <a:latin typeface="Arial" panose="020B0604020202020204" pitchFamily="34" charset="0"/>
              </a:rPr>
              <a:t> Sales remain strong throughout the week with minor fluctuations.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33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6">
                    <a:lumMod val="75000"/>
                  </a:schemeClr>
                </a:solidFill>
                <a:effectLst/>
                <a:latin typeface="Arial" panose="020B0604020202020204" pitchFamily="34" charset="0"/>
              </a:rPr>
              <a:t>Transactions and Sales by Store Location</a:t>
            </a:r>
            <a:endParaRPr kumimoji="0" lang="en-US" altLang="en-US" sz="1800" b="0" i="0" u="none" strike="noStrike" cap="none" normalizeH="0" baseline="0" dirty="0">
              <a:ln>
                <a:noFill/>
              </a:ln>
              <a:solidFill>
                <a:schemeClr val="accent6">
                  <a:lumMod val="75000"/>
                </a:schemeClr>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3300"/>
                </a:solidFill>
                <a:effectLst/>
                <a:latin typeface="Arial" panose="020B0604020202020204" pitchFamily="34" charset="0"/>
              </a:rPr>
              <a:t>Top Locations:</a:t>
            </a:r>
            <a:r>
              <a:rPr kumimoji="0" lang="en-US" altLang="en-US" sz="1600" b="0" i="0" u="none" strike="noStrike" cap="none" normalizeH="0" baseline="0" dirty="0">
                <a:ln>
                  <a:noFill/>
                </a:ln>
                <a:solidFill>
                  <a:srgbClr val="003300"/>
                </a:solidFill>
                <a:effectLst/>
                <a:latin typeface="Arial" panose="020B0604020202020204" pitchFamily="34" charset="0"/>
              </a:rPr>
              <a:t> Hell's Kitchen and Astoria lead in sales and transactions.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3300"/>
                </a:solidFill>
                <a:effectLst/>
                <a:latin typeface="Arial" panose="020B0604020202020204" pitchFamily="34" charset="0"/>
              </a:rPr>
              <a:t>Consistent Performance:</a:t>
            </a:r>
            <a:r>
              <a:rPr kumimoji="0" lang="en-US" altLang="en-US" sz="1600" b="0" i="0" u="none" strike="noStrike" cap="none" normalizeH="0" baseline="0" dirty="0">
                <a:ln>
                  <a:noFill/>
                </a:ln>
                <a:solidFill>
                  <a:srgbClr val="003300"/>
                </a:solidFill>
                <a:effectLst/>
                <a:latin typeface="Arial" panose="020B0604020202020204" pitchFamily="34" charset="0"/>
              </a:rPr>
              <a:t> Lower Manhattan also performs well but slightly less than the top locations.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33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6">
                    <a:lumMod val="75000"/>
                  </a:schemeClr>
                </a:solidFill>
                <a:effectLst/>
                <a:latin typeface="Arial" panose="020B0604020202020204" pitchFamily="34" charset="0"/>
              </a:rPr>
              <a:t>Transaction Quantity by Unit Price</a:t>
            </a:r>
            <a:endParaRPr kumimoji="0" lang="en-US" altLang="en-US" sz="1800" b="0" i="0" u="none" strike="noStrike" cap="none" normalizeH="0" baseline="0" dirty="0">
              <a:ln>
                <a:noFill/>
              </a:ln>
              <a:solidFill>
                <a:schemeClr val="accent6">
                  <a:lumMod val="75000"/>
                </a:schemeClr>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3300"/>
                </a:solidFill>
                <a:effectLst/>
                <a:latin typeface="Arial" panose="020B0604020202020204" pitchFamily="34" charset="0"/>
              </a:rPr>
              <a:t>Popular Price Points:</a:t>
            </a:r>
            <a:r>
              <a:rPr kumimoji="0" lang="en-US" altLang="en-US" sz="1600" b="0" i="0" u="none" strike="noStrike" cap="none" normalizeH="0" baseline="0" dirty="0">
                <a:ln>
                  <a:noFill/>
                </a:ln>
                <a:solidFill>
                  <a:srgbClr val="003300"/>
                </a:solidFill>
                <a:effectLst/>
                <a:latin typeface="Arial" panose="020B0604020202020204" pitchFamily="34" charset="0"/>
              </a:rPr>
              <a:t> Highest transaction quantities at unit prices of $3 and $3.75.</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3300"/>
                </a:solidFill>
                <a:effectLst/>
                <a:latin typeface="Arial" panose="020B0604020202020204" pitchFamily="34" charset="0"/>
              </a:rPr>
              <a:t>Less Popular Price Points:</a:t>
            </a:r>
            <a:r>
              <a:rPr kumimoji="0" lang="en-US" altLang="en-US" sz="1600" b="0" i="0" u="none" strike="noStrike" cap="none" normalizeH="0" baseline="0" dirty="0">
                <a:ln>
                  <a:noFill/>
                </a:ln>
                <a:solidFill>
                  <a:srgbClr val="003300"/>
                </a:solidFill>
                <a:effectLst/>
                <a:latin typeface="Arial" panose="020B0604020202020204" pitchFamily="34" charset="0"/>
              </a:rPr>
              <a:t> Lower transaction volumes for unit prices above $10.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63"/>
        <p:cNvGrpSpPr/>
        <p:nvPr/>
      </p:nvGrpSpPr>
      <p:grpSpPr>
        <a:xfrm>
          <a:off x="0" y="0"/>
          <a:ext cx="0" cy="0"/>
          <a:chOff x="0" y="0"/>
          <a:chExt cx="0" cy="0"/>
        </a:xfrm>
      </p:grpSpPr>
      <p:sp>
        <p:nvSpPr>
          <p:cNvPr id="264" name="Google Shape;264;p15"/>
          <p:cNvSpPr/>
          <p:nvPr/>
        </p:nvSpPr>
        <p:spPr>
          <a:xfrm flipH="1">
            <a:off x="-641685" y="0"/>
            <a:ext cx="10123757" cy="67055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Google Shape;270;p15"/>
          <p:cNvSpPr txBox="1">
            <a:spLocks noGrp="1"/>
          </p:cNvSpPr>
          <p:nvPr>
            <p:ph type="title"/>
          </p:nvPr>
        </p:nvSpPr>
        <p:spPr>
          <a:xfrm>
            <a:off x="2374231" y="238040"/>
            <a:ext cx="7107841" cy="6283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4000" b="1" dirty="0">
                <a:solidFill>
                  <a:schemeClr val="bg2">
                    <a:lumMod val="75000"/>
                  </a:schemeClr>
                </a:solidFill>
              </a:rPr>
              <a:t>Recommendations</a:t>
            </a:r>
            <a:endParaRPr sz="4000" b="1" dirty="0">
              <a:solidFill>
                <a:schemeClr val="bg2">
                  <a:lumMod val="75000"/>
                </a:schemeClr>
              </a:solidFill>
            </a:endParaRPr>
          </a:p>
        </p:txBody>
      </p:sp>
      <p:sp>
        <p:nvSpPr>
          <p:cNvPr id="6" name="Rectangle 5">
            <a:extLst>
              <a:ext uri="{FF2B5EF4-FFF2-40B4-BE49-F238E27FC236}">
                <a16:creationId xmlns:a16="http://schemas.microsoft.com/office/drawing/2014/main" id="{D45865B7-1BA8-E795-3366-BEFDD8A6A505}"/>
              </a:ext>
            </a:extLst>
          </p:cNvPr>
          <p:cNvSpPr>
            <a:spLocks noChangeArrowheads="1"/>
          </p:cNvSpPr>
          <p:nvPr/>
        </p:nvSpPr>
        <p:spPr bwMode="auto">
          <a:xfrm>
            <a:off x="176463" y="989528"/>
            <a:ext cx="12472737"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accent6">
                    <a:lumMod val="75000"/>
                  </a:schemeClr>
                </a:solidFill>
                <a:effectLst/>
                <a:latin typeface="Arial" panose="020B0604020202020204" pitchFamily="34" charset="0"/>
              </a:rPr>
              <a:t>Hourly Sales and Transactions:</a:t>
            </a:r>
            <a:endParaRPr kumimoji="0" lang="en-US" altLang="en-US" sz="2800" b="0" i="0" u="none" strike="noStrike" cap="none" normalizeH="0" baseline="0" dirty="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Increase Staffing:</a:t>
            </a:r>
            <a:r>
              <a:rPr kumimoji="0" lang="en-US" altLang="en-US" sz="1800" b="0" i="0" u="none" strike="noStrike" cap="none" normalizeH="0" baseline="0" dirty="0">
                <a:ln>
                  <a:noFill/>
                </a:ln>
                <a:solidFill>
                  <a:srgbClr val="003300"/>
                </a:solidFill>
                <a:effectLst/>
                <a:latin typeface="Arial" panose="020B0604020202020204" pitchFamily="34" charset="0"/>
              </a:rPr>
              <a:t> Boost staffing and operational resources between 9 AM and 11 AM, as this is the peak time for sales and transactions.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Promotions:</a:t>
            </a:r>
            <a:r>
              <a:rPr kumimoji="0" lang="en-US" altLang="en-US" sz="1800" b="0" i="0" u="none" strike="noStrike" cap="none" normalizeH="0" baseline="0" dirty="0">
                <a:ln>
                  <a:noFill/>
                </a:ln>
                <a:solidFill>
                  <a:srgbClr val="003300"/>
                </a:solidFill>
                <a:effectLst/>
                <a:latin typeface="Arial" panose="020B0604020202020204" pitchFamily="34" charset="0"/>
              </a:rPr>
              <a:t> Implement targeted promotions from 6 PM to 8 PM, where sales and transactions are lower, to drive additional revenue during these off-peak hours.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accent6">
                    <a:lumMod val="75000"/>
                  </a:schemeClr>
                </a:solidFill>
                <a:effectLst/>
                <a:latin typeface="Arial" panose="020B0604020202020204" pitchFamily="34" charset="0"/>
              </a:rPr>
              <a:t>Sales by Product Category:</a:t>
            </a:r>
            <a:endParaRPr kumimoji="0" lang="en-US" altLang="en-US" sz="2800" b="0" i="0" u="none" strike="noStrike" cap="none" normalizeH="0" baseline="0" dirty="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Focus on Top Categories:</a:t>
            </a:r>
            <a:r>
              <a:rPr kumimoji="0" lang="en-US" altLang="en-US" sz="1800" b="0" i="0" u="none" strike="noStrike" cap="none" normalizeH="0" baseline="0" dirty="0">
                <a:ln>
                  <a:noFill/>
                </a:ln>
                <a:solidFill>
                  <a:srgbClr val="003300"/>
                </a:solidFill>
                <a:effectLst/>
                <a:latin typeface="Arial" panose="020B0604020202020204" pitchFamily="34" charset="0"/>
              </a:rPr>
              <a:t> Invest in marketing and in-store displays for high-performing categories like Coffee ($269,952.45) and Tea ($196,405.95).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Evaluate Low Performers:</a:t>
            </a:r>
            <a:r>
              <a:rPr kumimoji="0" lang="en-US" altLang="en-US" sz="1800" b="0" i="0" u="none" strike="noStrike" cap="none" normalizeH="0" baseline="0" dirty="0">
                <a:ln>
                  <a:noFill/>
                </a:ln>
                <a:solidFill>
                  <a:srgbClr val="003300"/>
                </a:solidFill>
                <a:effectLst/>
                <a:latin typeface="Arial" panose="020B0604020202020204" pitchFamily="34" charset="0"/>
              </a:rPr>
              <a:t> Review and adjust strategies for lower-performing categories such as Packaged Chocolate ($4,407.64) and Flavours ($8,408.80). Consider promotional activities or bundling these with more popular items to increase their sales.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accent6">
                    <a:lumMod val="75000"/>
                  </a:schemeClr>
                </a:solidFill>
                <a:effectLst/>
                <a:latin typeface="Arial" panose="020B0604020202020204" pitchFamily="34" charset="0"/>
              </a:rPr>
              <a:t>Top 5 Products by Sales Amount:</a:t>
            </a:r>
            <a:endParaRPr kumimoji="0" lang="en-US" altLang="en-US" sz="2800" b="0" i="0" u="none" strike="noStrike" cap="none" normalizeH="0" baseline="0" dirty="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Product Spotlight:</a:t>
            </a:r>
            <a:r>
              <a:rPr kumimoji="0" lang="en-US" altLang="en-US" sz="1800" b="0" i="0" u="none" strike="noStrike" cap="none" normalizeH="0" baseline="0" dirty="0">
                <a:ln>
                  <a:noFill/>
                </a:ln>
                <a:solidFill>
                  <a:srgbClr val="003300"/>
                </a:solidFill>
                <a:effectLst/>
                <a:latin typeface="Arial" panose="020B0604020202020204" pitchFamily="34" charset="0"/>
              </a:rPr>
              <a:t> Highlight the top-selling products in marketing campaigns: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3300"/>
                </a:solidFill>
                <a:effectLst/>
                <a:latin typeface="Arial" panose="020B0604020202020204" pitchFamily="34" charset="0"/>
              </a:rPr>
              <a:t>Ethiopia Coffee ($42,304)</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3300"/>
                </a:solidFill>
                <a:effectLst/>
                <a:latin typeface="Arial" panose="020B0604020202020204" pitchFamily="34" charset="0"/>
              </a:rPr>
              <a:t>Sustainably Grown Organic Coffee ($39,065)</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3300"/>
                </a:solidFill>
                <a:effectLst/>
                <a:latin typeface="Arial" panose="020B0604020202020204" pitchFamily="34" charset="0"/>
              </a:rPr>
              <a:t>Jamaican Coffee River ($38,781)</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3300"/>
                </a:solidFill>
                <a:effectLst/>
                <a:latin typeface="Arial" panose="020B0604020202020204" pitchFamily="34" charset="0"/>
              </a:rPr>
              <a:t>Brazilian Coffee ($37,747)</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3300"/>
                </a:solidFill>
                <a:effectLst/>
                <a:latin typeface="Arial" panose="020B0604020202020204" pitchFamily="34" charset="0"/>
              </a:rPr>
              <a:t>Latte ($36,370)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Stock Management:</a:t>
            </a:r>
            <a:r>
              <a:rPr kumimoji="0" lang="en-US" altLang="en-US" sz="1800" b="0" i="0" u="none" strike="noStrike" cap="none" normalizeH="0" baseline="0" dirty="0">
                <a:ln>
                  <a:noFill/>
                </a:ln>
                <a:solidFill>
                  <a:srgbClr val="003300"/>
                </a:solidFill>
                <a:effectLst/>
                <a:latin typeface="Arial" panose="020B0604020202020204" pitchFamily="34" charset="0"/>
              </a:rPr>
              <a:t> Ensure high stock levels for these products to prevent stockouts and meet customer demand.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63"/>
        <p:cNvGrpSpPr/>
        <p:nvPr/>
      </p:nvGrpSpPr>
      <p:grpSpPr>
        <a:xfrm>
          <a:off x="0" y="0"/>
          <a:ext cx="0" cy="0"/>
          <a:chOff x="0" y="0"/>
          <a:chExt cx="0" cy="0"/>
        </a:xfrm>
      </p:grpSpPr>
      <p:sp>
        <p:nvSpPr>
          <p:cNvPr id="264" name="Google Shape;264;p15"/>
          <p:cNvSpPr/>
          <p:nvPr/>
        </p:nvSpPr>
        <p:spPr>
          <a:xfrm flipH="1">
            <a:off x="-641685" y="0"/>
            <a:ext cx="10123757" cy="67055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Google Shape;270;p15"/>
          <p:cNvSpPr txBox="1">
            <a:spLocks noGrp="1"/>
          </p:cNvSpPr>
          <p:nvPr>
            <p:ph type="title"/>
          </p:nvPr>
        </p:nvSpPr>
        <p:spPr>
          <a:xfrm>
            <a:off x="2374231" y="238040"/>
            <a:ext cx="7107841" cy="6283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4000" b="1" dirty="0">
                <a:solidFill>
                  <a:schemeClr val="bg2">
                    <a:lumMod val="75000"/>
                  </a:schemeClr>
                </a:solidFill>
              </a:rPr>
              <a:t>Recommendations</a:t>
            </a:r>
            <a:endParaRPr sz="4000" b="1" dirty="0">
              <a:solidFill>
                <a:schemeClr val="bg2">
                  <a:lumMod val="75000"/>
                </a:schemeClr>
              </a:solidFill>
            </a:endParaRPr>
          </a:p>
        </p:txBody>
      </p:sp>
      <p:sp>
        <p:nvSpPr>
          <p:cNvPr id="6" name="Rectangle 5">
            <a:extLst>
              <a:ext uri="{FF2B5EF4-FFF2-40B4-BE49-F238E27FC236}">
                <a16:creationId xmlns:a16="http://schemas.microsoft.com/office/drawing/2014/main" id="{D45865B7-1BA8-E795-3366-BEFDD8A6A505}"/>
              </a:ext>
            </a:extLst>
          </p:cNvPr>
          <p:cNvSpPr>
            <a:spLocks noChangeArrowheads="1"/>
          </p:cNvSpPr>
          <p:nvPr/>
        </p:nvSpPr>
        <p:spPr bwMode="auto">
          <a:xfrm>
            <a:off x="609318" y="989528"/>
            <a:ext cx="11022676"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accent6">
                    <a:lumMod val="75000"/>
                  </a:schemeClr>
                </a:solidFill>
                <a:effectLst/>
                <a:latin typeface="Arial" panose="020B0604020202020204" pitchFamily="34" charset="0"/>
              </a:rPr>
              <a:t>Sales by Day of the Week:</a:t>
            </a:r>
            <a:endParaRPr kumimoji="0" lang="en-US" altLang="en-US" sz="2800" b="0" i="0" u="none" strike="noStrike" cap="none" normalizeH="0" baseline="0" dirty="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Weekly Promotions:</a:t>
            </a:r>
            <a:r>
              <a:rPr kumimoji="0" lang="en-US" altLang="en-US" sz="1800" b="0" i="0" u="none" strike="noStrike" cap="none" normalizeH="0" baseline="0" dirty="0">
                <a:ln>
                  <a:noFill/>
                </a:ln>
                <a:solidFill>
                  <a:srgbClr val="003300"/>
                </a:solidFill>
                <a:effectLst/>
                <a:latin typeface="Arial" panose="020B0604020202020204" pitchFamily="34" charset="0"/>
              </a:rPr>
              <a:t> Introduce targeted promotions or events on high-traffic days like Friday ($101,373) and Monday ($101,677) to capitalize on peak shopping 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Analyze Traffic Patterns:</a:t>
            </a:r>
            <a:r>
              <a:rPr kumimoji="0" lang="en-US" altLang="en-US" sz="1800" b="0" i="0" u="none" strike="noStrike" cap="none" normalizeH="0" baseline="0" dirty="0">
                <a:ln>
                  <a:noFill/>
                </a:ln>
                <a:solidFill>
                  <a:srgbClr val="003300"/>
                </a:solidFill>
                <a:effectLst/>
                <a:latin typeface="Arial" panose="020B0604020202020204" pitchFamily="34" charset="0"/>
              </a:rPr>
              <a:t> Adjust marketing strategies based on traffic patterns throughout the week to optimize customer engagement.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33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accent6">
                    <a:lumMod val="75000"/>
                  </a:schemeClr>
                </a:solidFill>
                <a:effectLst/>
                <a:latin typeface="Arial" panose="020B0604020202020204" pitchFamily="34" charset="0"/>
              </a:rPr>
              <a:t>Transactions and Sales by Store Location:</a:t>
            </a:r>
            <a:endParaRPr kumimoji="0" lang="en-US" altLang="en-US" sz="2800" b="0" i="0" u="none" strike="noStrike" cap="none" normalizeH="0" baseline="0" dirty="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Resource Allocation:</a:t>
            </a:r>
            <a:r>
              <a:rPr kumimoji="0" lang="en-US" altLang="en-US" sz="1800" b="0" i="0" u="none" strike="noStrike" cap="none" normalizeH="0" baseline="0" dirty="0">
                <a:ln>
                  <a:noFill/>
                </a:ln>
                <a:solidFill>
                  <a:srgbClr val="003300"/>
                </a:solidFill>
                <a:effectLst/>
                <a:latin typeface="Arial" panose="020B0604020202020204" pitchFamily="34" charset="0"/>
              </a:rPr>
              <a:t> Allocate more marketing resources to high-performing locations such as Hell's Kitchen ($236,511) and Astoria ($232,244).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Enhance Lower Performing Locations:</a:t>
            </a:r>
            <a:r>
              <a:rPr kumimoji="0" lang="en-US" altLang="en-US" sz="1800" b="0" i="0" u="none" strike="noStrike" cap="none" normalizeH="0" baseline="0" dirty="0">
                <a:ln>
                  <a:noFill/>
                </a:ln>
                <a:solidFill>
                  <a:srgbClr val="003300"/>
                </a:solidFill>
                <a:effectLst/>
                <a:latin typeface="Arial" panose="020B0604020202020204" pitchFamily="34" charset="0"/>
              </a:rPr>
              <a:t> Investigate and develop strategies to increase sales at Lower Manhattan ($230,057). This could involve localized promotions or improved customer engagement strategies.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33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accent6">
                    <a:lumMod val="75000"/>
                  </a:schemeClr>
                </a:solidFill>
                <a:effectLst/>
                <a:latin typeface="Arial" panose="020B0604020202020204" pitchFamily="34" charset="0"/>
              </a:rPr>
              <a:t>Transaction Quantity by Unit Price:</a:t>
            </a:r>
            <a:endParaRPr kumimoji="0" lang="en-US" altLang="en-US" sz="2800" b="0" i="0" u="none" strike="noStrike" cap="none" normalizeH="0" baseline="0" dirty="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Price Strategy:</a:t>
            </a:r>
            <a:r>
              <a:rPr kumimoji="0" lang="en-US" altLang="en-US" sz="1800" b="0" i="0" u="none" strike="noStrike" cap="none" normalizeH="0" baseline="0" dirty="0">
                <a:ln>
                  <a:noFill/>
                </a:ln>
                <a:solidFill>
                  <a:srgbClr val="003300"/>
                </a:solidFill>
                <a:effectLst/>
                <a:latin typeface="Arial" panose="020B0604020202020204" pitchFamily="34" charset="0"/>
              </a:rPr>
              <a:t> Focus on popular price points such as $3.00 (50,622 transactions) and $3.75 (24,585 transactions), which drive higher transaction volumes. Consider promotional pricing or bundling at these price 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Pricing Review:</a:t>
            </a:r>
            <a:r>
              <a:rPr kumimoji="0" lang="en-US" altLang="en-US" sz="1800" b="0" i="0" u="none" strike="noStrike" cap="none" normalizeH="0" baseline="0" dirty="0">
                <a:ln>
                  <a:noFill/>
                </a:ln>
                <a:solidFill>
                  <a:srgbClr val="003300"/>
                </a:solidFill>
                <a:effectLst/>
                <a:latin typeface="Arial" panose="020B0604020202020204" pitchFamily="34" charset="0"/>
              </a:rPr>
              <a:t> Reassess higher-priced items (e.g., $28.00 with 233 transactions) to ensure they align with customer expectations and market demand. You might need to adjust these prices or offer discounts to boost sales.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7997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87"/>
        <p:cNvGrpSpPr/>
        <p:nvPr/>
      </p:nvGrpSpPr>
      <p:grpSpPr>
        <a:xfrm>
          <a:off x="0" y="0"/>
          <a:ext cx="0" cy="0"/>
          <a:chOff x="0" y="0"/>
          <a:chExt cx="0" cy="0"/>
        </a:xfrm>
      </p:grpSpPr>
      <p:sp>
        <p:nvSpPr>
          <p:cNvPr id="288" name="Google Shape;288;p17"/>
          <p:cNvSpPr/>
          <p:nvPr/>
        </p:nvSpPr>
        <p:spPr>
          <a:xfrm>
            <a:off x="252984" y="1845564"/>
            <a:ext cx="135890" cy="3200400"/>
          </a:xfrm>
          <a:custGeom>
            <a:avLst/>
            <a:gdLst/>
            <a:ahLst/>
            <a:cxnLst/>
            <a:rect l="l" t="t" r="r" b="b"/>
            <a:pathLst>
              <a:path w="135890" h="3200400" extrusionOk="0">
                <a:moveTo>
                  <a:pt x="0" y="3200400"/>
                </a:moveTo>
                <a:lnTo>
                  <a:pt x="135636" y="3200400"/>
                </a:lnTo>
                <a:lnTo>
                  <a:pt x="135636" y="0"/>
                </a:lnTo>
                <a:lnTo>
                  <a:pt x="0" y="0"/>
                </a:lnTo>
                <a:lnTo>
                  <a:pt x="0" y="320040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89" name="Google Shape;289;p17"/>
          <p:cNvGrpSpPr/>
          <p:nvPr/>
        </p:nvGrpSpPr>
        <p:grpSpPr>
          <a:xfrm>
            <a:off x="246888" y="0"/>
            <a:ext cx="11945111" cy="6858000"/>
            <a:chOff x="246888" y="0"/>
            <a:chExt cx="11945111" cy="6858000"/>
          </a:xfrm>
        </p:grpSpPr>
        <p:sp>
          <p:nvSpPr>
            <p:cNvPr id="290" name="Google Shape;290;p17"/>
            <p:cNvSpPr/>
            <p:nvPr/>
          </p:nvSpPr>
          <p:spPr>
            <a:xfrm>
              <a:off x="7414259" y="0"/>
              <a:ext cx="4777740" cy="6858000"/>
            </a:xfrm>
            <a:custGeom>
              <a:avLst/>
              <a:gdLst/>
              <a:ahLst/>
              <a:cxnLst/>
              <a:rect l="l" t="t" r="r" b="b"/>
              <a:pathLst>
                <a:path w="4777740" h="6858000" extrusionOk="0">
                  <a:moveTo>
                    <a:pt x="4777740" y="0"/>
                  </a:moveTo>
                  <a:lnTo>
                    <a:pt x="0" y="0"/>
                  </a:lnTo>
                  <a:lnTo>
                    <a:pt x="0" y="6858000"/>
                  </a:lnTo>
                  <a:lnTo>
                    <a:pt x="4777740" y="6858000"/>
                  </a:lnTo>
                  <a:lnTo>
                    <a:pt x="477774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1" name="Google Shape;291;p17"/>
            <p:cNvSpPr/>
            <p:nvPr/>
          </p:nvSpPr>
          <p:spPr>
            <a:xfrm>
              <a:off x="246888" y="842759"/>
              <a:ext cx="11340084" cy="548335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2" name="Google Shape;292;p17"/>
            <p:cNvSpPr/>
            <p:nvPr/>
          </p:nvSpPr>
          <p:spPr>
            <a:xfrm>
              <a:off x="388620" y="858011"/>
              <a:ext cx="11066145" cy="5209540"/>
            </a:xfrm>
            <a:custGeom>
              <a:avLst/>
              <a:gdLst/>
              <a:ahLst/>
              <a:cxnLst/>
              <a:rect l="l" t="t" r="r" b="b"/>
              <a:pathLst>
                <a:path w="11066145" h="5209540" extrusionOk="0">
                  <a:moveTo>
                    <a:pt x="11065764" y="0"/>
                  </a:moveTo>
                  <a:lnTo>
                    <a:pt x="0" y="0"/>
                  </a:lnTo>
                  <a:lnTo>
                    <a:pt x="0" y="5209032"/>
                  </a:lnTo>
                  <a:lnTo>
                    <a:pt x="11065764" y="5209032"/>
                  </a:lnTo>
                  <a:lnTo>
                    <a:pt x="1106576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3" name="Google Shape;293;p17"/>
          <p:cNvSpPr txBox="1">
            <a:spLocks noGrp="1"/>
          </p:cNvSpPr>
          <p:nvPr>
            <p:ph type="title"/>
          </p:nvPr>
        </p:nvSpPr>
        <p:spPr>
          <a:xfrm>
            <a:off x="1066596" y="2917393"/>
            <a:ext cx="4863465" cy="12458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GB" sz="8000">
                <a:solidFill>
                  <a:srgbClr val="000000"/>
                </a:solidFill>
              </a:rPr>
              <a:t>THANK YOU</a:t>
            </a:r>
            <a:endParaRPr sz="8000"/>
          </a:p>
        </p:txBody>
      </p:sp>
      <p:sp>
        <p:nvSpPr>
          <p:cNvPr id="294" name="Google Shape;294;p17"/>
          <p:cNvSpPr/>
          <p:nvPr/>
        </p:nvSpPr>
        <p:spPr>
          <a:xfrm>
            <a:off x="0" y="1842516"/>
            <a:ext cx="152400" cy="3200400"/>
          </a:xfrm>
          <a:custGeom>
            <a:avLst/>
            <a:gdLst/>
            <a:ahLst/>
            <a:cxnLst/>
            <a:rect l="l" t="t" r="r" b="b"/>
            <a:pathLst>
              <a:path w="152400" h="3200400" extrusionOk="0">
                <a:moveTo>
                  <a:pt x="152400" y="0"/>
                </a:moveTo>
                <a:lnTo>
                  <a:pt x="0" y="0"/>
                </a:lnTo>
                <a:lnTo>
                  <a:pt x="0" y="3200399"/>
                </a:lnTo>
                <a:lnTo>
                  <a:pt x="152400" y="3200399"/>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28463">
              <a:schemeClr val="bg2">
                <a:lumMod val="40000"/>
                <a:lumOff val="60000"/>
              </a:schemeClr>
            </a:gs>
            <a:gs pos="2000">
              <a:schemeClr val="bg2">
                <a:lumMod val="20000"/>
                <a:lumOff val="80000"/>
              </a:schemeClr>
            </a:gs>
            <a:gs pos="74000">
              <a:schemeClr val="bg1">
                <a:lumMod val="95000"/>
              </a:schemeClr>
            </a:gs>
            <a:gs pos="83000">
              <a:schemeClr val="bg1"/>
            </a:gs>
            <a:gs pos="100000">
              <a:schemeClr val="bg2">
                <a:lumMod val="50000"/>
              </a:schemeClr>
            </a:gs>
          </a:gsLst>
          <a:lin ang="5400000" scaled="1"/>
        </a:gradFill>
        <a:effectLst/>
      </p:bgPr>
    </p:bg>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136330" y="814199"/>
            <a:ext cx="8141396" cy="75148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b="1" dirty="0">
                <a:solidFill>
                  <a:schemeClr val="bg2">
                    <a:lumMod val="50000"/>
                  </a:schemeClr>
                </a:solidFill>
              </a:rPr>
              <a:t>PROJECT OVERVIEW</a:t>
            </a:r>
            <a:endParaRPr b="1" dirty="0">
              <a:solidFill>
                <a:schemeClr val="bg2">
                  <a:lumMod val="50000"/>
                </a:schemeClr>
              </a:solidFill>
            </a:endParaRPr>
          </a:p>
        </p:txBody>
      </p:sp>
      <p:grpSp>
        <p:nvGrpSpPr>
          <p:cNvPr id="119" name="Google Shape;119;p3"/>
          <p:cNvGrpSpPr/>
          <p:nvPr/>
        </p:nvGrpSpPr>
        <p:grpSpPr>
          <a:xfrm>
            <a:off x="0" y="2284375"/>
            <a:ext cx="11695176" cy="4732020"/>
            <a:chOff x="0" y="1997964"/>
            <a:chExt cx="11695176" cy="4732020"/>
          </a:xfrm>
        </p:grpSpPr>
        <p:sp>
          <p:nvSpPr>
            <p:cNvPr id="120" name="Google Shape;120;p3"/>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00206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21" name="Google Shape;121;p3"/>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2" name="Google Shape;122;p3"/>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23" name="Google Shape;123;p3"/>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00206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6" name="Google Shape;126;p3"/>
          <p:cNvSpPr txBox="1"/>
          <p:nvPr/>
        </p:nvSpPr>
        <p:spPr>
          <a:xfrm>
            <a:off x="316263" y="4805003"/>
            <a:ext cx="10750484" cy="1397562"/>
          </a:xfrm>
          <a:prstGeom prst="rect">
            <a:avLst/>
          </a:prstGeom>
          <a:noFill/>
          <a:ln>
            <a:noFill/>
          </a:ln>
        </p:spPr>
        <p:txBody>
          <a:bodyPr spcFirstLastPara="1" wrap="square" lIns="0" tIns="38100" rIns="0" bIns="0" anchor="t" anchorCtr="0">
            <a:spAutoFit/>
          </a:bodyPr>
          <a:lstStyle/>
          <a:p>
            <a:pPr marL="12700" marR="5080" lvl="0" indent="0" algn="just" rtl="0">
              <a:lnSpc>
                <a:spcPct val="91700"/>
              </a:lnSpc>
              <a:spcBef>
                <a:spcPts val="0"/>
              </a:spcBef>
              <a:spcAft>
                <a:spcPts val="0"/>
              </a:spcAft>
              <a:buClr>
                <a:srgbClr val="000000"/>
              </a:buClr>
              <a:buSzPts val="1400"/>
              <a:buFont typeface="Arial"/>
              <a:buNone/>
            </a:pPr>
            <a:r>
              <a:rPr lang="en-US" sz="2400" dirty="0">
                <a:solidFill>
                  <a:schemeClr val="bg2">
                    <a:lumMod val="75000"/>
                  </a:schemeClr>
                </a:solidFill>
                <a:latin typeface="Abadi Extra Light" panose="020F0502020204030204" pitchFamily="34" charset="0"/>
              </a:rPr>
              <a:t>This project is dedicated to analyzing sales order data from coffee shop to drive strategic improvements and enhance overall profitability. By leveraging data-driven insights, we aim to optimize store performance, refine product sales strategies, and enhance customer experience</a:t>
            </a:r>
            <a:r>
              <a:rPr lang="en-US" sz="2000" dirty="0">
                <a:solidFill>
                  <a:schemeClr val="bg2">
                    <a:lumMod val="75000"/>
                  </a:schemeClr>
                </a:solidFill>
                <a:latin typeface="Abadi Extra Light" panose="020F0502020204030204" pitchFamily="34" charset="0"/>
              </a:rPr>
              <a:t>.</a:t>
            </a:r>
            <a:endParaRPr sz="2000" b="0" i="0" u="none" strike="noStrike" cap="none" dirty="0">
              <a:solidFill>
                <a:schemeClr val="bg2">
                  <a:lumMod val="75000"/>
                </a:schemeClr>
              </a:solidFill>
              <a:latin typeface="Abadi Extra Light" panose="020F0502020204030204" pitchFamily="34" charset="0"/>
              <a:ea typeface="Carlito"/>
              <a:cs typeface="Carlito"/>
              <a:sym typeface="Carlito"/>
            </a:endParaRPr>
          </a:p>
        </p:txBody>
      </p:sp>
      <p:sp>
        <p:nvSpPr>
          <p:cNvPr id="127" name="Google Shape;127;p3"/>
          <p:cNvSpPr/>
          <p:nvPr/>
        </p:nvSpPr>
        <p:spPr>
          <a:xfrm>
            <a:off x="809244" y="2659379"/>
            <a:ext cx="9883697" cy="120778"/>
          </a:xfrm>
          <a:custGeom>
            <a:avLst/>
            <a:gdLst/>
            <a:ahLst/>
            <a:cxnLst/>
            <a:rect l="l" t="t" r="r" b="b"/>
            <a:pathLst>
              <a:path w="4246245" h="120000" extrusionOk="0">
                <a:moveTo>
                  <a:pt x="0" y="0"/>
                </a:moveTo>
                <a:lnTo>
                  <a:pt x="4245864" y="0"/>
                </a:lnTo>
              </a:path>
            </a:pathLst>
          </a:custGeom>
          <a:noFill/>
          <a:ln w="127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 name="Google Shape;128;p3"/>
          <p:cNvSpPr txBox="1"/>
          <p:nvPr/>
        </p:nvSpPr>
        <p:spPr>
          <a:xfrm>
            <a:off x="815823" y="2682191"/>
            <a:ext cx="9883697" cy="799568"/>
          </a:xfrm>
          <a:prstGeom prst="rect">
            <a:avLst/>
          </a:prstGeom>
          <a:noFill/>
          <a:ln>
            <a:noFill/>
          </a:ln>
        </p:spPr>
        <p:txBody>
          <a:bodyPr spcFirstLastPara="1" wrap="square" lIns="0" tIns="5777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2400" b="1" dirty="0">
                <a:solidFill>
                  <a:schemeClr val="dk1"/>
                </a:solidFill>
                <a:latin typeface="Carlito"/>
                <a:ea typeface="Carlito"/>
                <a:cs typeface="Carlito"/>
                <a:sym typeface="Carlito"/>
              </a:rPr>
              <a:t>Title:</a:t>
            </a:r>
            <a:endParaRPr sz="2400" b="1" i="0" u="none" strike="noStrike" cap="none" dirty="0">
              <a:solidFill>
                <a:schemeClr val="dk1"/>
              </a:solidFill>
              <a:latin typeface="Carlito"/>
              <a:ea typeface="Carlito"/>
              <a:cs typeface="Carlito"/>
              <a:sym typeface="Carlito"/>
            </a:endParaRPr>
          </a:p>
          <a:p>
            <a:pPr marL="12700" marR="0" lvl="0" indent="0" algn="l" rtl="0">
              <a:lnSpc>
                <a:spcPct val="100000"/>
              </a:lnSpc>
              <a:spcBef>
                <a:spcPts val="480"/>
              </a:spcBef>
              <a:spcAft>
                <a:spcPts val="0"/>
              </a:spcAft>
              <a:buClr>
                <a:srgbClr val="000000"/>
              </a:buClr>
              <a:buSzPts val="2400"/>
              <a:buFont typeface="Arial"/>
              <a:buNone/>
            </a:pPr>
            <a:r>
              <a:rPr lang="en-US" sz="2000" dirty="0">
                <a:solidFill>
                  <a:schemeClr val="accent1">
                    <a:lumMod val="50000"/>
                  </a:schemeClr>
                </a:solidFill>
              </a:rPr>
              <a:t>Coffee Shop Sales Optimization: Performance, Trends, Pricing, and Customer Insights</a:t>
            </a:r>
            <a:endParaRPr sz="2000" b="0" i="0" u="none" strike="noStrike" cap="none" dirty="0">
              <a:solidFill>
                <a:schemeClr val="accent1">
                  <a:lumMod val="50000"/>
                </a:schemeClr>
              </a:solidFill>
              <a:latin typeface="Carlito"/>
              <a:ea typeface="Carlito"/>
              <a:cs typeface="Carlito"/>
              <a:sym typeface="Carlito"/>
            </a:endParaRPr>
          </a:p>
        </p:txBody>
      </p:sp>
      <p:sp>
        <p:nvSpPr>
          <p:cNvPr id="129" name="Google Shape;129;p3"/>
          <p:cNvSpPr/>
          <p:nvPr/>
        </p:nvSpPr>
        <p:spPr>
          <a:xfrm flipV="1">
            <a:off x="809244" y="3547872"/>
            <a:ext cx="9883697" cy="45719"/>
          </a:xfrm>
          <a:custGeom>
            <a:avLst/>
            <a:gdLst/>
            <a:ahLst/>
            <a:cxnLst/>
            <a:rect l="l" t="t" r="r" b="b"/>
            <a:pathLst>
              <a:path w="4246245" h="120000" extrusionOk="0">
                <a:moveTo>
                  <a:pt x="0" y="0"/>
                </a:moveTo>
                <a:lnTo>
                  <a:pt x="4245864" y="0"/>
                </a:lnTo>
              </a:path>
            </a:pathLst>
          </a:custGeom>
          <a:noFill/>
          <a:ln w="127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Google Shape;130;p3"/>
          <p:cNvSpPr txBox="1"/>
          <p:nvPr/>
        </p:nvSpPr>
        <p:spPr>
          <a:xfrm>
            <a:off x="809244" y="3691110"/>
            <a:ext cx="2391410" cy="713652"/>
          </a:xfrm>
          <a:prstGeom prst="rect">
            <a:avLst/>
          </a:prstGeom>
          <a:noFill/>
          <a:ln>
            <a:noFill/>
          </a:ln>
        </p:spPr>
        <p:txBody>
          <a:bodyPr spcFirstLastPara="1" wrap="square" lIns="0" tIns="4635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2000" b="1" i="0" u="none" strike="noStrike" cap="none" dirty="0">
                <a:solidFill>
                  <a:schemeClr val="accent1">
                    <a:lumMod val="50000"/>
                  </a:schemeClr>
                </a:solidFill>
                <a:latin typeface="Carlito"/>
                <a:ea typeface="Carlito"/>
                <a:cs typeface="Carlito"/>
                <a:sym typeface="Carlito"/>
              </a:rPr>
              <a:t>Conducted By :</a:t>
            </a:r>
            <a:endParaRPr sz="2000" b="1" i="0" u="none" strike="noStrike" cap="none" dirty="0">
              <a:solidFill>
                <a:schemeClr val="accent1">
                  <a:lumMod val="50000"/>
                </a:schemeClr>
              </a:solidFill>
              <a:latin typeface="Carlito"/>
              <a:ea typeface="Carlito"/>
              <a:cs typeface="Carlito"/>
              <a:sym typeface="Carlito"/>
            </a:endParaRPr>
          </a:p>
          <a:p>
            <a:pPr marL="12700" marR="0" lvl="0" indent="0" algn="l" rtl="0">
              <a:lnSpc>
                <a:spcPct val="100000"/>
              </a:lnSpc>
              <a:spcBef>
                <a:spcPts val="420"/>
              </a:spcBef>
              <a:spcAft>
                <a:spcPts val="0"/>
              </a:spcAft>
              <a:buClr>
                <a:srgbClr val="000000"/>
              </a:buClr>
              <a:buSzPts val="2800"/>
              <a:buFont typeface="Arial"/>
              <a:buNone/>
            </a:pPr>
            <a:r>
              <a:rPr lang="en-GB" sz="2000" dirty="0">
                <a:solidFill>
                  <a:schemeClr val="accent1">
                    <a:lumMod val="50000"/>
                  </a:schemeClr>
                </a:solidFill>
                <a:latin typeface="Carlito"/>
                <a:ea typeface="Carlito"/>
                <a:cs typeface="Carlito"/>
                <a:sym typeface="Carlito"/>
              </a:rPr>
              <a:t>Jasnoor Kaur</a:t>
            </a:r>
            <a:endParaRPr sz="2000" b="0" i="0" u="none" strike="noStrike" cap="none" dirty="0">
              <a:solidFill>
                <a:schemeClr val="accent1">
                  <a:lumMod val="50000"/>
                </a:schemeClr>
              </a:solidFill>
              <a:latin typeface="Carlito"/>
              <a:ea typeface="Carlito"/>
              <a:cs typeface="Carlito"/>
              <a:sym typeface="Carlito"/>
            </a:endParaRPr>
          </a:p>
        </p:txBody>
      </p:sp>
      <p:sp>
        <p:nvSpPr>
          <p:cNvPr id="131" name="Google Shape;131;p3"/>
          <p:cNvSpPr/>
          <p:nvPr/>
        </p:nvSpPr>
        <p:spPr>
          <a:xfrm flipV="1">
            <a:off x="809244" y="4406187"/>
            <a:ext cx="9890276" cy="120092"/>
          </a:xfrm>
          <a:custGeom>
            <a:avLst/>
            <a:gdLst/>
            <a:ahLst/>
            <a:cxnLst/>
            <a:rect l="l" t="t" r="r" b="b"/>
            <a:pathLst>
              <a:path w="4246245" h="120000" extrusionOk="0">
                <a:moveTo>
                  <a:pt x="0" y="0"/>
                </a:moveTo>
                <a:lnTo>
                  <a:pt x="4245864" y="0"/>
                </a:lnTo>
              </a:path>
            </a:pathLst>
          </a:custGeom>
          <a:noFill/>
          <a:ln w="127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1"/>
          <p:cNvSpPr txBox="1">
            <a:spLocks noGrp="1"/>
          </p:cNvSpPr>
          <p:nvPr>
            <p:ph type="title"/>
          </p:nvPr>
        </p:nvSpPr>
        <p:spPr>
          <a:xfrm>
            <a:off x="183793" y="871189"/>
            <a:ext cx="5450323" cy="75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chemeClr val="tx2">
                    <a:lumMod val="50000"/>
                  </a:schemeClr>
                </a:solidFill>
                <a:latin typeface="Arial Black" panose="020B0A04020102020204" pitchFamily="34" charset="0"/>
              </a:rPr>
              <a:t>INTRODUCTION</a:t>
            </a:r>
            <a:endParaRPr dirty="0">
              <a:solidFill>
                <a:schemeClr val="tx2">
                  <a:lumMod val="50000"/>
                </a:schemeClr>
              </a:solidFill>
              <a:latin typeface="Arial Black" panose="020B0A04020102020204" pitchFamily="34" charset="0"/>
            </a:endParaRPr>
          </a:p>
        </p:txBody>
      </p:sp>
      <p:grpSp>
        <p:nvGrpSpPr>
          <p:cNvPr id="46" name="Google Shape;46;p1"/>
          <p:cNvGrpSpPr/>
          <p:nvPr/>
        </p:nvGrpSpPr>
        <p:grpSpPr>
          <a:xfrm>
            <a:off x="304800" y="1997964"/>
            <a:ext cx="11390383" cy="5317236"/>
            <a:chOff x="0" y="1997964"/>
            <a:chExt cx="11695176" cy="4732020"/>
          </a:xfrm>
        </p:grpSpPr>
        <p:sp>
          <p:nvSpPr>
            <p:cNvPr id="47" name="Google Shape;47;p1"/>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48;p1"/>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1"/>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Google Shape;50;p1"/>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52;p1"/>
            <p:cNvSpPr/>
            <p:nvPr/>
          </p:nvSpPr>
          <p:spPr>
            <a:xfrm>
              <a:off x="353451" y="2618232"/>
              <a:ext cx="10584804" cy="3601720"/>
            </a:xfrm>
            <a:custGeom>
              <a:avLst/>
              <a:gdLst/>
              <a:ahLst/>
              <a:cxnLst/>
              <a:rect l="l" t="t" r="r" b="b"/>
              <a:pathLst>
                <a:path w="4531359" h="3601720" extrusionOk="0">
                  <a:moveTo>
                    <a:pt x="0" y="600201"/>
                  </a:moveTo>
                  <a:lnTo>
                    <a:pt x="1805" y="553298"/>
                  </a:lnTo>
                  <a:lnTo>
                    <a:pt x="7134" y="507381"/>
                  </a:lnTo>
                  <a:lnTo>
                    <a:pt x="15852" y="462585"/>
                  </a:lnTo>
                  <a:lnTo>
                    <a:pt x="27826" y="419042"/>
                  </a:lnTo>
                  <a:lnTo>
                    <a:pt x="42922" y="376887"/>
                  </a:lnTo>
                  <a:lnTo>
                    <a:pt x="61007" y="336253"/>
                  </a:lnTo>
                  <a:lnTo>
                    <a:pt x="81947" y="297274"/>
                  </a:lnTo>
                  <a:lnTo>
                    <a:pt x="105610" y="260082"/>
                  </a:lnTo>
                  <a:lnTo>
                    <a:pt x="131861" y="224811"/>
                  </a:lnTo>
                  <a:lnTo>
                    <a:pt x="160567" y="191595"/>
                  </a:lnTo>
                  <a:lnTo>
                    <a:pt x="191595" y="160567"/>
                  </a:lnTo>
                  <a:lnTo>
                    <a:pt x="224811" y="131861"/>
                  </a:lnTo>
                  <a:lnTo>
                    <a:pt x="260082" y="105610"/>
                  </a:lnTo>
                  <a:lnTo>
                    <a:pt x="297274" y="81947"/>
                  </a:lnTo>
                  <a:lnTo>
                    <a:pt x="336253" y="61007"/>
                  </a:lnTo>
                  <a:lnTo>
                    <a:pt x="376887" y="42922"/>
                  </a:lnTo>
                  <a:lnTo>
                    <a:pt x="419042" y="27826"/>
                  </a:lnTo>
                  <a:lnTo>
                    <a:pt x="462585" y="15852"/>
                  </a:lnTo>
                  <a:lnTo>
                    <a:pt x="507381" y="7134"/>
                  </a:lnTo>
                  <a:lnTo>
                    <a:pt x="553298" y="1805"/>
                  </a:lnTo>
                  <a:lnTo>
                    <a:pt x="600201" y="0"/>
                  </a:lnTo>
                  <a:lnTo>
                    <a:pt x="3930650" y="0"/>
                  </a:lnTo>
                  <a:lnTo>
                    <a:pt x="3977553" y="1805"/>
                  </a:lnTo>
                  <a:lnTo>
                    <a:pt x="4023470" y="7134"/>
                  </a:lnTo>
                  <a:lnTo>
                    <a:pt x="4068266" y="15852"/>
                  </a:lnTo>
                  <a:lnTo>
                    <a:pt x="4111809" y="27826"/>
                  </a:lnTo>
                  <a:lnTo>
                    <a:pt x="4153964" y="42922"/>
                  </a:lnTo>
                  <a:lnTo>
                    <a:pt x="4194598" y="61007"/>
                  </a:lnTo>
                  <a:lnTo>
                    <a:pt x="4233577" y="81947"/>
                  </a:lnTo>
                  <a:lnTo>
                    <a:pt x="4270769" y="105610"/>
                  </a:lnTo>
                  <a:lnTo>
                    <a:pt x="4306040" y="131861"/>
                  </a:lnTo>
                  <a:lnTo>
                    <a:pt x="4339256" y="160567"/>
                  </a:lnTo>
                  <a:lnTo>
                    <a:pt x="4370284" y="191595"/>
                  </a:lnTo>
                  <a:lnTo>
                    <a:pt x="4398990" y="224811"/>
                  </a:lnTo>
                  <a:lnTo>
                    <a:pt x="4425241" y="260082"/>
                  </a:lnTo>
                  <a:lnTo>
                    <a:pt x="4448904" y="297274"/>
                  </a:lnTo>
                  <a:lnTo>
                    <a:pt x="4469844" y="336253"/>
                  </a:lnTo>
                  <a:lnTo>
                    <a:pt x="4487929" y="376887"/>
                  </a:lnTo>
                  <a:lnTo>
                    <a:pt x="4503025" y="419042"/>
                  </a:lnTo>
                  <a:lnTo>
                    <a:pt x="4514999" y="462585"/>
                  </a:lnTo>
                  <a:lnTo>
                    <a:pt x="4523717" y="507381"/>
                  </a:lnTo>
                  <a:lnTo>
                    <a:pt x="4529046" y="553298"/>
                  </a:lnTo>
                  <a:lnTo>
                    <a:pt x="4530852" y="600201"/>
                  </a:lnTo>
                  <a:lnTo>
                    <a:pt x="4530852" y="3000997"/>
                  </a:lnTo>
                  <a:lnTo>
                    <a:pt x="4529046" y="3047904"/>
                  </a:lnTo>
                  <a:lnTo>
                    <a:pt x="4523717" y="3093824"/>
                  </a:lnTo>
                  <a:lnTo>
                    <a:pt x="4514999" y="3138622"/>
                  </a:lnTo>
                  <a:lnTo>
                    <a:pt x="4503025" y="3182167"/>
                  </a:lnTo>
                  <a:lnTo>
                    <a:pt x="4487929" y="3224323"/>
                  </a:lnTo>
                  <a:lnTo>
                    <a:pt x="4469844" y="3264959"/>
                  </a:lnTo>
                  <a:lnTo>
                    <a:pt x="4448904" y="3303939"/>
                  </a:lnTo>
                  <a:lnTo>
                    <a:pt x="4425241" y="3341132"/>
                  </a:lnTo>
                  <a:lnTo>
                    <a:pt x="4398990" y="3376403"/>
                  </a:lnTo>
                  <a:lnTo>
                    <a:pt x="4370284" y="3409619"/>
                  </a:lnTo>
                  <a:lnTo>
                    <a:pt x="4339256" y="3440647"/>
                  </a:lnTo>
                  <a:lnTo>
                    <a:pt x="4306040" y="3469353"/>
                  </a:lnTo>
                  <a:lnTo>
                    <a:pt x="4270769" y="3495604"/>
                  </a:lnTo>
                  <a:lnTo>
                    <a:pt x="4233577" y="3519266"/>
                  </a:lnTo>
                  <a:lnTo>
                    <a:pt x="4194598" y="3540206"/>
                  </a:lnTo>
                  <a:lnTo>
                    <a:pt x="4153964" y="3558291"/>
                  </a:lnTo>
                  <a:lnTo>
                    <a:pt x="4111809" y="3573386"/>
                  </a:lnTo>
                  <a:lnTo>
                    <a:pt x="4068266" y="3585360"/>
                  </a:lnTo>
                  <a:lnTo>
                    <a:pt x="4023470" y="3594077"/>
                  </a:lnTo>
                  <a:lnTo>
                    <a:pt x="3977553" y="3599406"/>
                  </a:lnTo>
                  <a:lnTo>
                    <a:pt x="3930650" y="3601211"/>
                  </a:lnTo>
                  <a:lnTo>
                    <a:pt x="600201" y="3601211"/>
                  </a:lnTo>
                  <a:lnTo>
                    <a:pt x="553298" y="3599406"/>
                  </a:lnTo>
                  <a:lnTo>
                    <a:pt x="507381" y="3594077"/>
                  </a:lnTo>
                  <a:lnTo>
                    <a:pt x="462585" y="3585360"/>
                  </a:lnTo>
                  <a:lnTo>
                    <a:pt x="419042" y="3573386"/>
                  </a:lnTo>
                  <a:lnTo>
                    <a:pt x="376887" y="3558291"/>
                  </a:lnTo>
                  <a:lnTo>
                    <a:pt x="336253" y="3540206"/>
                  </a:lnTo>
                  <a:lnTo>
                    <a:pt x="297274" y="3519266"/>
                  </a:lnTo>
                  <a:lnTo>
                    <a:pt x="260082" y="3495604"/>
                  </a:lnTo>
                  <a:lnTo>
                    <a:pt x="224811" y="3469353"/>
                  </a:lnTo>
                  <a:lnTo>
                    <a:pt x="191595" y="3440647"/>
                  </a:lnTo>
                  <a:lnTo>
                    <a:pt x="160567" y="3409619"/>
                  </a:lnTo>
                  <a:lnTo>
                    <a:pt x="131861" y="3376403"/>
                  </a:lnTo>
                  <a:lnTo>
                    <a:pt x="105610" y="3341132"/>
                  </a:lnTo>
                  <a:lnTo>
                    <a:pt x="81947" y="3303939"/>
                  </a:lnTo>
                  <a:lnTo>
                    <a:pt x="61007" y="3264959"/>
                  </a:lnTo>
                  <a:lnTo>
                    <a:pt x="42922" y="3224323"/>
                  </a:lnTo>
                  <a:lnTo>
                    <a:pt x="27826" y="3182167"/>
                  </a:lnTo>
                  <a:lnTo>
                    <a:pt x="15852" y="3138622"/>
                  </a:lnTo>
                  <a:lnTo>
                    <a:pt x="7134" y="3093824"/>
                  </a:lnTo>
                  <a:lnTo>
                    <a:pt x="1805" y="3047904"/>
                  </a:lnTo>
                  <a:lnTo>
                    <a:pt x="0" y="3000997"/>
                  </a:lnTo>
                  <a:lnTo>
                    <a:pt x="0" y="600201"/>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sp>
        <p:nvSpPr>
          <p:cNvPr id="54" name="Google Shape;54;p1"/>
          <p:cNvSpPr txBox="1"/>
          <p:nvPr/>
        </p:nvSpPr>
        <p:spPr>
          <a:xfrm flipH="1">
            <a:off x="560147" y="2641044"/>
            <a:ext cx="10860505" cy="4154943"/>
          </a:xfrm>
          <a:prstGeom prst="rect">
            <a:avLst/>
          </a:prstGeom>
          <a:noFill/>
          <a:ln>
            <a:noFill/>
          </a:ln>
        </p:spPr>
        <p:txBody>
          <a:bodyPr spcFirstLastPara="1" wrap="square" lIns="91425" tIns="45700" rIns="91425" bIns="45700" anchor="t" anchorCtr="0">
            <a:spAutoFit/>
          </a:bodyPr>
          <a:lstStyle/>
          <a:p>
            <a:r>
              <a:rPr lang="en-US" sz="2000" b="1" dirty="0"/>
              <a:t>Background:</a:t>
            </a:r>
            <a:r>
              <a:rPr lang="en-US" sz="2000" dirty="0"/>
              <a:t> This project focuses on analyzing sales data from a coffee shop to enhance its sales performance and profitability. By evaluating various sales metrics, we aim to identify successful strategies and areas needing improvement.</a:t>
            </a:r>
          </a:p>
          <a:p>
            <a:endParaRPr lang="en-US" sz="2000" dirty="0"/>
          </a:p>
          <a:p>
            <a:r>
              <a:rPr lang="en-US" sz="2000" b="1" dirty="0"/>
              <a:t>Context:</a:t>
            </a:r>
            <a:r>
              <a:rPr lang="en-US" sz="2000" dirty="0"/>
              <a:t> Analyzing coffee shop sales data is vital for uncovering trends, optimizing inventory, and maximizing revenue. This process helps in making data-driven decisions to boost overall business performance.</a:t>
            </a:r>
          </a:p>
          <a:p>
            <a:endParaRPr lang="en-US" sz="2000" dirty="0"/>
          </a:p>
          <a:p>
            <a:pPr marL="0" marR="0" lvl="0" indent="0" algn="l" rtl="0">
              <a:lnSpc>
                <a:spcPct val="100000"/>
              </a:lnSpc>
              <a:spcBef>
                <a:spcPts val="0"/>
              </a:spcBef>
              <a:spcAft>
                <a:spcPts val="0"/>
              </a:spcAft>
              <a:buClr>
                <a:srgbClr val="000000"/>
              </a:buClr>
              <a:buSzPts val="1800"/>
              <a:buFont typeface="Arial"/>
              <a:buNone/>
            </a:pPr>
            <a:r>
              <a:rPr lang="en-IN" sz="2400" b="1" i="0" u="none" strike="noStrike" cap="none" dirty="0">
                <a:solidFill>
                  <a:schemeClr val="dk1"/>
                </a:solidFill>
                <a:latin typeface="Calibri"/>
                <a:ea typeface="Calibri"/>
                <a:cs typeface="Calibri"/>
                <a:sym typeface="Calibri"/>
              </a:rPr>
              <a:t>Challenges:</a:t>
            </a:r>
          </a:p>
          <a:p>
            <a:pPr marL="0" marR="0" lvl="0" indent="0" algn="l" rtl="0">
              <a:lnSpc>
                <a:spcPct val="100000"/>
              </a:lnSpc>
              <a:spcBef>
                <a:spcPts val="0"/>
              </a:spcBef>
              <a:spcAft>
                <a:spcPts val="0"/>
              </a:spcAft>
              <a:buClr>
                <a:srgbClr val="000000"/>
              </a:buClr>
              <a:buSzPts val="1800"/>
              <a:buFont typeface="Arial"/>
              <a:buNone/>
            </a:pPr>
            <a:r>
              <a:rPr lang="en-US" sz="2000" b="1" dirty="0"/>
              <a:t>Data Cleaning and Quality:</a:t>
            </a:r>
            <a:r>
              <a:rPr lang="en-US" sz="2000" dirty="0"/>
              <a:t> Ensuring the accuracy of the dataset by addressing issues such as missing values and inconsistencies.</a:t>
            </a:r>
          </a:p>
          <a:p>
            <a:pPr marL="0" marR="0" lvl="0" indent="0" algn="l" rtl="0">
              <a:lnSpc>
                <a:spcPct val="100000"/>
              </a:lnSpc>
              <a:spcBef>
                <a:spcPts val="0"/>
              </a:spcBef>
              <a:spcAft>
                <a:spcPts val="0"/>
              </a:spcAft>
              <a:buClr>
                <a:srgbClr val="000000"/>
              </a:buClr>
              <a:buSzPts val="1800"/>
              <a:buFont typeface="Arial"/>
              <a:buNone/>
            </a:pPr>
            <a:r>
              <a:rPr lang="en-US" sz="2000" b="1" dirty="0"/>
              <a:t>Data Visualization:</a:t>
            </a:r>
            <a:r>
              <a:rPr lang="en-US" sz="2000" dirty="0"/>
              <a:t> Designing effective visualizations that accurately represent the data and facilitate clear communication of insights.</a:t>
            </a:r>
            <a:endParaRPr sz="2000" b="0" i="0" u="none" strike="noStrike" cap="none" dirty="0">
              <a:solidFill>
                <a:schemeClr val="dk1"/>
              </a:solidFill>
              <a:latin typeface="Calibri"/>
              <a:ea typeface="Calibri"/>
              <a:cs typeface="Calibri"/>
              <a:sym typeface="Calibri"/>
            </a:endParaRPr>
          </a:p>
        </p:txBody>
      </p:sp>
      <p:pic>
        <p:nvPicPr>
          <p:cNvPr id="3" name="Picture 2" descr="A table with cups and mugs and a dollar sign&#10;&#10;Description automatically generated">
            <a:extLst>
              <a:ext uri="{FF2B5EF4-FFF2-40B4-BE49-F238E27FC236}">
                <a16:creationId xmlns:a16="http://schemas.microsoft.com/office/drawing/2014/main" id="{4BBAFC55-E602-1254-0500-4F02E2F41B06}"/>
              </a:ext>
            </a:extLst>
          </p:cNvPr>
          <p:cNvPicPr>
            <a:picLocks noChangeAspect="1"/>
          </p:cNvPicPr>
          <p:nvPr/>
        </p:nvPicPr>
        <p:blipFill>
          <a:blip r:embed="rId4"/>
          <a:stretch>
            <a:fillRect/>
          </a:stretch>
        </p:blipFill>
        <p:spPr>
          <a:xfrm>
            <a:off x="8261684" y="532892"/>
            <a:ext cx="4082716" cy="2106967"/>
          </a:xfrm>
          <a:prstGeom prst="rect">
            <a:avLst/>
          </a:prstGeom>
        </p:spPr>
      </p:pic>
      <p:sp>
        <p:nvSpPr>
          <p:cNvPr id="4" name="Arrow: Chevron 3">
            <a:extLst>
              <a:ext uri="{FF2B5EF4-FFF2-40B4-BE49-F238E27FC236}">
                <a16:creationId xmlns:a16="http://schemas.microsoft.com/office/drawing/2014/main" id="{0BF414D9-5F1A-4C66-F338-1B33489C3211}"/>
              </a:ext>
            </a:extLst>
          </p:cNvPr>
          <p:cNvSpPr/>
          <p:nvPr/>
        </p:nvSpPr>
        <p:spPr>
          <a:xfrm>
            <a:off x="205414" y="2655416"/>
            <a:ext cx="358122" cy="396153"/>
          </a:xfrm>
          <a:prstGeom prst="chevro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Arrow: Chevron 4">
            <a:extLst>
              <a:ext uri="{FF2B5EF4-FFF2-40B4-BE49-F238E27FC236}">
                <a16:creationId xmlns:a16="http://schemas.microsoft.com/office/drawing/2014/main" id="{19F06C78-FE86-B751-5806-49C1D8092A0A}"/>
              </a:ext>
            </a:extLst>
          </p:cNvPr>
          <p:cNvSpPr/>
          <p:nvPr/>
        </p:nvSpPr>
        <p:spPr>
          <a:xfrm>
            <a:off x="183793" y="3867479"/>
            <a:ext cx="381492" cy="396153"/>
          </a:xfrm>
          <a:prstGeom prst="chevro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Arrow: Chevron 5">
            <a:extLst>
              <a:ext uri="{FF2B5EF4-FFF2-40B4-BE49-F238E27FC236}">
                <a16:creationId xmlns:a16="http://schemas.microsoft.com/office/drawing/2014/main" id="{6444EF3D-7F01-81E4-6955-2A420FEAC441}"/>
              </a:ext>
            </a:extLst>
          </p:cNvPr>
          <p:cNvSpPr/>
          <p:nvPr/>
        </p:nvSpPr>
        <p:spPr>
          <a:xfrm>
            <a:off x="177102" y="5117380"/>
            <a:ext cx="381492" cy="396153"/>
          </a:xfrm>
          <a:prstGeom prst="chevro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165480" y="664588"/>
            <a:ext cx="4617300" cy="8439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5400" b="1" dirty="0">
                <a:solidFill>
                  <a:schemeClr val="tx2">
                    <a:lumMod val="10000"/>
                  </a:schemeClr>
                </a:solidFill>
              </a:rPr>
              <a:t>OBJECTIVES</a:t>
            </a:r>
            <a:endParaRPr sz="5400" b="1" dirty="0">
              <a:solidFill>
                <a:schemeClr val="tx2">
                  <a:lumMod val="10000"/>
                </a:schemeClr>
              </a:solidFill>
            </a:endParaRPr>
          </a:p>
        </p:txBody>
      </p:sp>
      <p:grpSp>
        <p:nvGrpSpPr>
          <p:cNvPr id="98" name="Google Shape;98;p2"/>
          <p:cNvGrpSpPr/>
          <p:nvPr/>
        </p:nvGrpSpPr>
        <p:grpSpPr>
          <a:xfrm>
            <a:off x="0" y="2034410"/>
            <a:ext cx="12361418" cy="4611612"/>
            <a:chOff x="0" y="1997963"/>
            <a:chExt cx="11695430" cy="4611612"/>
          </a:xfrm>
        </p:grpSpPr>
        <p:sp>
          <p:nvSpPr>
            <p:cNvPr id="99" name="Google Shape;99;p2"/>
            <p:cNvSpPr/>
            <p:nvPr/>
          </p:nvSpPr>
          <p:spPr>
            <a:xfrm>
              <a:off x="0" y="1997963"/>
              <a:ext cx="11695430" cy="783590"/>
            </a:xfrm>
            <a:custGeom>
              <a:avLst/>
              <a:gdLst/>
              <a:ahLst/>
              <a:cxnLst/>
              <a:rect l="l" t="t" r="r" b="b"/>
              <a:pathLst>
                <a:path w="11695430" h="783589" extrusionOk="0">
                  <a:moveTo>
                    <a:pt x="11454371" y="1524"/>
                  </a:moveTo>
                  <a:lnTo>
                    <a:pt x="0" y="1524"/>
                  </a:lnTo>
                  <a:lnTo>
                    <a:pt x="0" y="783336"/>
                  </a:lnTo>
                  <a:lnTo>
                    <a:pt x="11454371" y="783336"/>
                  </a:lnTo>
                  <a:lnTo>
                    <a:pt x="11454371" y="1524"/>
                  </a:lnTo>
                  <a:close/>
                </a:path>
                <a:path w="11695430" h="783589" extrusionOk="0">
                  <a:moveTo>
                    <a:pt x="11695176" y="0"/>
                  </a:moveTo>
                  <a:lnTo>
                    <a:pt x="11542776" y="0"/>
                  </a:lnTo>
                  <a:lnTo>
                    <a:pt x="11542776" y="781812"/>
                  </a:lnTo>
                  <a:lnTo>
                    <a:pt x="11695176" y="781812"/>
                  </a:lnTo>
                  <a:lnTo>
                    <a:pt x="11695176" y="0"/>
                  </a:lnTo>
                  <a:close/>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2"/>
            <p:cNvSpPr/>
            <p:nvPr/>
          </p:nvSpPr>
          <p:spPr>
            <a:xfrm>
              <a:off x="0" y="2188451"/>
              <a:ext cx="11515344" cy="44211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2"/>
            <p:cNvSpPr/>
            <p:nvPr/>
          </p:nvSpPr>
          <p:spPr>
            <a:xfrm>
              <a:off x="0" y="2203704"/>
              <a:ext cx="11383010" cy="4147185"/>
            </a:xfrm>
            <a:custGeom>
              <a:avLst/>
              <a:gdLst/>
              <a:ahLst/>
              <a:cxnLst/>
              <a:rect l="l" t="t" r="r" b="b"/>
              <a:pathLst>
                <a:path w="11383010" h="4147185" extrusionOk="0">
                  <a:moveTo>
                    <a:pt x="11382756" y="0"/>
                  </a:moveTo>
                  <a:lnTo>
                    <a:pt x="0" y="0"/>
                  </a:lnTo>
                  <a:lnTo>
                    <a:pt x="0" y="4146804"/>
                  </a:lnTo>
                  <a:lnTo>
                    <a:pt x="11382756" y="4146804"/>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2"/>
            <p:cNvSpPr/>
            <p:nvPr/>
          </p:nvSpPr>
          <p:spPr>
            <a:xfrm>
              <a:off x="5690672" y="3514454"/>
              <a:ext cx="26034" cy="288290"/>
            </a:xfrm>
            <a:custGeom>
              <a:avLst/>
              <a:gdLst/>
              <a:ahLst/>
              <a:cxnLst/>
              <a:rect l="l" t="t" r="r" b="b"/>
              <a:pathLst>
                <a:path w="26035" h="288289" extrusionOk="0">
                  <a:moveTo>
                    <a:pt x="25508" y="0"/>
                  </a:moveTo>
                  <a:lnTo>
                    <a:pt x="0" y="0"/>
                  </a:lnTo>
                  <a:lnTo>
                    <a:pt x="0" y="287868"/>
                  </a:lnTo>
                  <a:lnTo>
                    <a:pt x="25508" y="262360"/>
                  </a:lnTo>
                  <a:lnTo>
                    <a:pt x="2550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2"/>
            <p:cNvSpPr/>
            <p:nvPr/>
          </p:nvSpPr>
          <p:spPr>
            <a:xfrm>
              <a:off x="5732761" y="3637004"/>
              <a:ext cx="100079" cy="9489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93CDC2A0-9E79-3B15-9CA7-650AC91FAEBB}"/>
              </a:ext>
            </a:extLst>
          </p:cNvPr>
          <p:cNvSpPr txBox="1"/>
          <p:nvPr/>
        </p:nvSpPr>
        <p:spPr>
          <a:xfrm>
            <a:off x="1181000" y="2240151"/>
            <a:ext cx="11041951" cy="3693319"/>
          </a:xfrm>
          <a:prstGeom prst="rect">
            <a:avLst/>
          </a:prstGeom>
          <a:noFill/>
        </p:spPr>
        <p:txBody>
          <a:bodyPr wrap="square">
            <a:spAutoFit/>
          </a:bodyPr>
          <a:lstStyle/>
          <a:p>
            <a:endParaRPr lang="en-IN" dirty="0"/>
          </a:p>
          <a:p>
            <a:r>
              <a:rPr lang="en-IN" sz="2000" b="1" dirty="0"/>
              <a:t>Optimize Store Performance: </a:t>
            </a:r>
            <a:r>
              <a:rPr lang="en-IN" sz="2000" dirty="0"/>
              <a:t>Identify high-performing and underperforming stores to allocate resources and marketing efforts effectively.</a:t>
            </a:r>
          </a:p>
          <a:p>
            <a:endParaRPr lang="en-IN" sz="2000" b="1" dirty="0"/>
          </a:p>
          <a:p>
            <a:r>
              <a:rPr lang="en-IN" sz="2000" b="1" dirty="0"/>
              <a:t>Analyse Product Sales Trends: </a:t>
            </a:r>
            <a:r>
              <a:rPr lang="en-IN" sz="2000" dirty="0"/>
              <a:t>Understand which product categories and types drive the most revenue and adjust inventory and marketing strategies accordingly.</a:t>
            </a:r>
          </a:p>
          <a:p>
            <a:endParaRPr lang="en-IN" sz="2000" dirty="0"/>
          </a:p>
          <a:p>
            <a:r>
              <a:rPr lang="en-IN" sz="2000" b="1" dirty="0"/>
              <a:t>Enhance Pricing Strategies: </a:t>
            </a:r>
            <a:r>
              <a:rPr lang="en-IN" sz="2000" dirty="0"/>
              <a:t>Determine the impact of unit prices on sales volume and revenue to optimize pricing strategies.</a:t>
            </a:r>
          </a:p>
          <a:p>
            <a:endParaRPr lang="en-IN" sz="2000" dirty="0"/>
          </a:p>
          <a:p>
            <a:r>
              <a:rPr lang="en-IN" sz="2000" b="1" dirty="0"/>
              <a:t>Improve Customer Experience: </a:t>
            </a:r>
            <a:r>
              <a:rPr lang="en-IN" sz="2000" dirty="0"/>
              <a:t>Assess transaction patterns by time of day, day of the week, and month to better understand peak shopping times and improve staffing and promotions.</a:t>
            </a:r>
          </a:p>
        </p:txBody>
      </p:sp>
      <p:sp>
        <p:nvSpPr>
          <p:cNvPr id="4" name="Arrow: Right 3">
            <a:extLst>
              <a:ext uri="{FF2B5EF4-FFF2-40B4-BE49-F238E27FC236}">
                <a16:creationId xmlns:a16="http://schemas.microsoft.com/office/drawing/2014/main" id="{4C979731-BA4C-C7B8-343B-DB5C0A180D9D}"/>
              </a:ext>
            </a:extLst>
          </p:cNvPr>
          <p:cNvSpPr/>
          <p:nvPr/>
        </p:nvSpPr>
        <p:spPr>
          <a:xfrm>
            <a:off x="617993" y="2478530"/>
            <a:ext cx="555358" cy="391795"/>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1E858383-EA1B-84EC-652A-D5A104E78D86}"/>
              </a:ext>
            </a:extLst>
          </p:cNvPr>
          <p:cNvSpPr/>
          <p:nvPr/>
        </p:nvSpPr>
        <p:spPr>
          <a:xfrm>
            <a:off x="645114" y="3385503"/>
            <a:ext cx="555358" cy="391795"/>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E6FB1AD9-68BD-9454-A8D7-BF22067E1D40}"/>
              </a:ext>
            </a:extLst>
          </p:cNvPr>
          <p:cNvSpPr/>
          <p:nvPr/>
        </p:nvSpPr>
        <p:spPr>
          <a:xfrm>
            <a:off x="617993" y="4292476"/>
            <a:ext cx="555358" cy="391795"/>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ABE1C5FB-CE92-B490-6F50-6FB683B99B15}"/>
              </a:ext>
            </a:extLst>
          </p:cNvPr>
          <p:cNvSpPr/>
          <p:nvPr/>
        </p:nvSpPr>
        <p:spPr>
          <a:xfrm>
            <a:off x="645114" y="5213709"/>
            <a:ext cx="555358" cy="391795"/>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52000">
              <a:schemeClr val="bg2">
                <a:lumMod val="50000"/>
              </a:schemeClr>
            </a:gs>
            <a:gs pos="2000">
              <a:schemeClr val="bg2">
                <a:lumMod val="20000"/>
                <a:lumOff val="80000"/>
              </a:schemeClr>
            </a:gs>
            <a:gs pos="74000">
              <a:schemeClr val="bg1">
                <a:lumMod val="95000"/>
              </a:schemeClr>
            </a:gs>
            <a:gs pos="83000">
              <a:schemeClr val="bg1"/>
            </a:gs>
            <a:gs pos="100000">
              <a:schemeClr val="bg2">
                <a:lumMod val="50000"/>
              </a:schemeClr>
            </a:gs>
          </a:gsLst>
          <a:lin ang="5400000" scaled="1"/>
        </a:gradFill>
        <a:effectLst/>
      </p:bgPr>
    </p:bg>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164501" y="831930"/>
            <a:ext cx="3786900" cy="75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b="1" dirty="0">
                <a:solidFill>
                  <a:srgbClr val="000000"/>
                </a:solidFill>
              </a:rPr>
              <a:t>DATASET</a:t>
            </a:r>
            <a:endParaRPr b="1" dirty="0"/>
          </a:p>
        </p:txBody>
      </p:sp>
      <p:grpSp>
        <p:nvGrpSpPr>
          <p:cNvPr id="138" name="Google Shape;138;p5"/>
          <p:cNvGrpSpPr/>
          <p:nvPr/>
        </p:nvGrpSpPr>
        <p:grpSpPr>
          <a:xfrm>
            <a:off x="-36119" y="2021332"/>
            <a:ext cx="11695176" cy="4732020"/>
            <a:chOff x="0" y="1997964"/>
            <a:chExt cx="11695176" cy="4732020"/>
          </a:xfrm>
        </p:grpSpPr>
        <p:sp>
          <p:nvSpPr>
            <p:cNvPr id="139" name="Google Shape;139;p5"/>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00206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5"/>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1" name="Google Shape;141;p5"/>
            <p:cNvSpPr/>
            <p:nvPr/>
          </p:nvSpPr>
          <p:spPr>
            <a:xfrm>
              <a:off x="35877" y="2166232"/>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42" name="Google Shape;142;p5"/>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chemeClr val="tx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44" name="Google Shape;144;p5"/>
          <p:cNvSpPr txBox="1"/>
          <p:nvPr/>
        </p:nvSpPr>
        <p:spPr>
          <a:xfrm>
            <a:off x="9615296" y="3215081"/>
            <a:ext cx="122872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a:solidFill>
                  <a:srgbClr val="FFFFFF"/>
                </a:solidFill>
                <a:latin typeface="Carlito"/>
                <a:ea typeface="Carlito"/>
                <a:cs typeface="Carlito"/>
                <a:sym typeface="Carlito"/>
              </a:rPr>
              <a:t>Customers</a:t>
            </a:r>
            <a:endParaRPr sz="2200" b="0" i="0" u="none" strike="noStrike" cap="none">
              <a:solidFill>
                <a:schemeClr val="dk1"/>
              </a:solidFill>
              <a:latin typeface="Carlito"/>
              <a:ea typeface="Carlito"/>
              <a:cs typeface="Carlito"/>
              <a:sym typeface="Carlito"/>
            </a:endParaRPr>
          </a:p>
        </p:txBody>
      </p:sp>
      <p:sp>
        <p:nvSpPr>
          <p:cNvPr id="145" name="Google Shape;145;p5"/>
          <p:cNvSpPr txBox="1"/>
          <p:nvPr/>
        </p:nvSpPr>
        <p:spPr>
          <a:xfrm>
            <a:off x="6603238" y="4207002"/>
            <a:ext cx="102298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a:solidFill>
                  <a:srgbClr val="FFFFFF"/>
                </a:solidFill>
                <a:latin typeface="Carlito"/>
                <a:ea typeface="Carlito"/>
                <a:cs typeface="Carlito"/>
                <a:sym typeface="Carlito"/>
              </a:rPr>
              <a:t>Products</a:t>
            </a:r>
            <a:endParaRPr sz="2200" b="0" i="0" u="none" strike="noStrike" cap="none">
              <a:solidFill>
                <a:schemeClr val="dk1"/>
              </a:solidFill>
              <a:latin typeface="Carlito"/>
              <a:ea typeface="Carlito"/>
              <a:cs typeface="Carlito"/>
              <a:sym typeface="Carlito"/>
            </a:endParaRPr>
          </a:p>
        </p:txBody>
      </p:sp>
      <p:sp>
        <p:nvSpPr>
          <p:cNvPr id="146" name="Google Shape;146;p5"/>
          <p:cNvSpPr txBox="1"/>
          <p:nvPr/>
        </p:nvSpPr>
        <p:spPr>
          <a:xfrm>
            <a:off x="8062086" y="4207002"/>
            <a:ext cx="122110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a:solidFill>
                  <a:srgbClr val="FFFFFF"/>
                </a:solidFill>
                <a:latin typeface="Carlito"/>
                <a:ea typeface="Carlito"/>
                <a:cs typeface="Carlito"/>
                <a:sym typeface="Carlito"/>
              </a:rPr>
              <a:t>Categories</a:t>
            </a:r>
            <a:endParaRPr sz="2200" b="0" i="0" u="none" strike="noStrike" cap="none">
              <a:solidFill>
                <a:schemeClr val="dk1"/>
              </a:solidFill>
              <a:latin typeface="Carlito"/>
              <a:ea typeface="Carlito"/>
              <a:cs typeface="Carlito"/>
              <a:sym typeface="Carlito"/>
            </a:endParaRPr>
          </a:p>
        </p:txBody>
      </p:sp>
      <p:sp>
        <p:nvSpPr>
          <p:cNvPr id="148" name="Google Shape;148;p5"/>
          <p:cNvSpPr txBox="1"/>
          <p:nvPr/>
        </p:nvSpPr>
        <p:spPr>
          <a:xfrm>
            <a:off x="8182482" y="5197805"/>
            <a:ext cx="979169"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a:solidFill>
                  <a:srgbClr val="FFFFFF"/>
                </a:solidFill>
                <a:latin typeface="Carlito"/>
                <a:ea typeface="Carlito"/>
                <a:cs typeface="Carlito"/>
                <a:sym typeface="Carlito"/>
              </a:rPr>
              <a:t>shippers</a:t>
            </a:r>
            <a:endParaRPr sz="2200" b="0" i="0" u="none" strike="noStrike" cap="none">
              <a:solidFill>
                <a:schemeClr val="dk1"/>
              </a:solidFill>
              <a:latin typeface="Carlito"/>
              <a:ea typeface="Carlito"/>
              <a:cs typeface="Carlito"/>
              <a:sym typeface="Carlito"/>
            </a:endParaRPr>
          </a:p>
        </p:txBody>
      </p:sp>
      <p:sp>
        <p:nvSpPr>
          <p:cNvPr id="154" name="Google Shape;154;p5"/>
          <p:cNvSpPr txBox="1"/>
          <p:nvPr/>
        </p:nvSpPr>
        <p:spPr>
          <a:xfrm>
            <a:off x="3678173" y="3027426"/>
            <a:ext cx="982980" cy="745490"/>
          </a:xfrm>
          <a:prstGeom prst="rect">
            <a:avLst/>
          </a:prstGeom>
          <a:noFill/>
          <a:ln>
            <a:noFill/>
          </a:ln>
        </p:spPr>
        <p:txBody>
          <a:bodyPr spcFirstLastPara="1" wrap="square" lIns="0" tIns="13325" rIns="0" bIns="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FFFFFF"/>
                </a:solidFill>
                <a:latin typeface="Carlito"/>
                <a:ea typeface="Carlito"/>
                <a:cs typeface="Carlito"/>
                <a:sym typeface="Carlito"/>
              </a:rPr>
              <a:t>No. Of Tables</a:t>
            </a:r>
            <a:endParaRPr sz="1400" b="0" i="0" u="none" strike="noStrike" cap="none">
              <a:solidFill>
                <a:schemeClr val="dk1"/>
              </a:solidFill>
              <a:latin typeface="Carlito"/>
              <a:ea typeface="Carlito"/>
              <a:cs typeface="Carlito"/>
              <a:sym typeface="Carlito"/>
            </a:endParaRPr>
          </a:p>
          <a:p>
            <a:pPr marL="1905" marR="0" lvl="0" indent="0" algn="ctr" rtl="0">
              <a:lnSpc>
                <a:spcPct val="100000"/>
              </a:lnSpc>
              <a:spcBef>
                <a:spcPts val="140"/>
              </a:spcBef>
              <a:spcAft>
                <a:spcPts val="0"/>
              </a:spcAft>
              <a:buClr>
                <a:srgbClr val="000000"/>
              </a:buClr>
              <a:buSzPts val="3200"/>
              <a:buFont typeface="Arial"/>
              <a:buNone/>
            </a:pPr>
            <a:endParaRPr sz="3200" b="0" i="0" u="none" strike="noStrike" cap="none">
              <a:solidFill>
                <a:schemeClr val="dk1"/>
              </a:solidFill>
              <a:latin typeface="Carlito"/>
              <a:ea typeface="Carlito"/>
              <a:cs typeface="Carlito"/>
              <a:sym typeface="Carlito"/>
            </a:endParaRPr>
          </a:p>
        </p:txBody>
      </p:sp>
      <p:grpSp>
        <p:nvGrpSpPr>
          <p:cNvPr id="155" name="Google Shape;155;p5"/>
          <p:cNvGrpSpPr/>
          <p:nvPr/>
        </p:nvGrpSpPr>
        <p:grpSpPr>
          <a:xfrm>
            <a:off x="164501" y="2450875"/>
            <a:ext cx="5796116" cy="3710784"/>
            <a:chOff x="164501" y="2450875"/>
            <a:chExt cx="5796116" cy="3710784"/>
          </a:xfrm>
        </p:grpSpPr>
        <p:sp>
          <p:nvSpPr>
            <p:cNvPr id="156" name="Google Shape;156;p5"/>
            <p:cNvSpPr/>
            <p:nvPr/>
          </p:nvSpPr>
          <p:spPr>
            <a:xfrm>
              <a:off x="795527" y="4779264"/>
              <a:ext cx="5165090" cy="1382395"/>
            </a:xfrm>
            <a:custGeom>
              <a:avLst/>
              <a:gdLst/>
              <a:ahLst/>
              <a:cxnLst/>
              <a:rect l="l" t="t" r="r" b="b"/>
              <a:pathLst>
                <a:path w="5165090" h="1382395" extrusionOk="0">
                  <a:moveTo>
                    <a:pt x="4934458" y="0"/>
                  </a:moveTo>
                  <a:lnTo>
                    <a:pt x="230378" y="0"/>
                  </a:lnTo>
                  <a:lnTo>
                    <a:pt x="183950" y="4679"/>
                  </a:lnTo>
                  <a:lnTo>
                    <a:pt x="140706" y="18101"/>
                  </a:lnTo>
                  <a:lnTo>
                    <a:pt x="101573" y="39339"/>
                  </a:lnTo>
                  <a:lnTo>
                    <a:pt x="67478" y="67468"/>
                  </a:lnTo>
                  <a:lnTo>
                    <a:pt x="39346" y="101562"/>
                  </a:lnTo>
                  <a:lnTo>
                    <a:pt x="18105" y="140696"/>
                  </a:lnTo>
                  <a:lnTo>
                    <a:pt x="4680" y="183943"/>
                  </a:lnTo>
                  <a:lnTo>
                    <a:pt x="0" y="230378"/>
                  </a:lnTo>
                  <a:lnTo>
                    <a:pt x="0" y="1151877"/>
                  </a:lnTo>
                  <a:lnTo>
                    <a:pt x="4680" y="1198309"/>
                  </a:lnTo>
                  <a:lnTo>
                    <a:pt x="18105" y="1241555"/>
                  </a:lnTo>
                  <a:lnTo>
                    <a:pt x="39346" y="1280690"/>
                  </a:lnTo>
                  <a:lnTo>
                    <a:pt x="67478" y="1314788"/>
                  </a:lnTo>
                  <a:lnTo>
                    <a:pt x="101573" y="1342920"/>
                  </a:lnTo>
                  <a:lnTo>
                    <a:pt x="140706" y="1364162"/>
                  </a:lnTo>
                  <a:lnTo>
                    <a:pt x="183950" y="1377587"/>
                  </a:lnTo>
                  <a:lnTo>
                    <a:pt x="230378" y="1382268"/>
                  </a:lnTo>
                  <a:lnTo>
                    <a:pt x="4934458" y="1382268"/>
                  </a:lnTo>
                  <a:lnTo>
                    <a:pt x="4980892" y="1377587"/>
                  </a:lnTo>
                  <a:lnTo>
                    <a:pt x="5024139" y="1364162"/>
                  </a:lnTo>
                  <a:lnTo>
                    <a:pt x="5063273" y="1342920"/>
                  </a:lnTo>
                  <a:lnTo>
                    <a:pt x="5097367" y="1314788"/>
                  </a:lnTo>
                  <a:lnTo>
                    <a:pt x="5125496" y="1280690"/>
                  </a:lnTo>
                  <a:lnTo>
                    <a:pt x="5146734" y="1241555"/>
                  </a:lnTo>
                  <a:lnTo>
                    <a:pt x="5160156" y="1198309"/>
                  </a:lnTo>
                  <a:lnTo>
                    <a:pt x="5164836" y="1151877"/>
                  </a:lnTo>
                  <a:lnTo>
                    <a:pt x="5164836" y="230378"/>
                  </a:lnTo>
                  <a:lnTo>
                    <a:pt x="5160156" y="183943"/>
                  </a:lnTo>
                  <a:lnTo>
                    <a:pt x="5146734" y="140696"/>
                  </a:lnTo>
                  <a:lnTo>
                    <a:pt x="5125496" y="101562"/>
                  </a:lnTo>
                  <a:lnTo>
                    <a:pt x="5097367" y="67468"/>
                  </a:lnTo>
                  <a:lnTo>
                    <a:pt x="5063273" y="39339"/>
                  </a:lnTo>
                  <a:lnTo>
                    <a:pt x="5024139" y="18101"/>
                  </a:lnTo>
                  <a:lnTo>
                    <a:pt x="4980892" y="4679"/>
                  </a:lnTo>
                  <a:lnTo>
                    <a:pt x="493445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5"/>
            <p:cNvSpPr/>
            <p:nvPr/>
          </p:nvSpPr>
          <p:spPr>
            <a:xfrm>
              <a:off x="164501" y="2450875"/>
              <a:ext cx="3721072" cy="1322041"/>
            </a:xfrm>
            <a:custGeom>
              <a:avLst/>
              <a:gdLst/>
              <a:ahLst/>
              <a:cxnLst/>
              <a:rect l="l" t="t" r="r" b="b"/>
              <a:pathLst>
                <a:path w="5165090" h="1382395" extrusionOk="0">
                  <a:moveTo>
                    <a:pt x="0" y="230378"/>
                  </a:moveTo>
                  <a:lnTo>
                    <a:pt x="4680" y="183943"/>
                  </a:lnTo>
                  <a:lnTo>
                    <a:pt x="18105" y="140696"/>
                  </a:lnTo>
                  <a:lnTo>
                    <a:pt x="39346" y="101562"/>
                  </a:lnTo>
                  <a:lnTo>
                    <a:pt x="67478" y="67468"/>
                  </a:lnTo>
                  <a:lnTo>
                    <a:pt x="101573" y="39339"/>
                  </a:lnTo>
                  <a:lnTo>
                    <a:pt x="140706" y="18101"/>
                  </a:lnTo>
                  <a:lnTo>
                    <a:pt x="183950" y="4679"/>
                  </a:lnTo>
                  <a:lnTo>
                    <a:pt x="230378" y="0"/>
                  </a:lnTo>
                  <a:lnTo>
                    <a:pt x="4934458" y="0"/>
                  </a:lnTo>
                  <a:lnTo>
                    <a:pt x="4980892" y="4679"/>
                  </a:lnTo>
                  <a:lnTo>
                    <a:pt x="5024139" y="18101"/>
                  </a:lnTo>
                  <a:lnTo>
                    <a:pt x="5063273" y="39339"/>
                  </a:lnTo>
                  <a:lnTo>
                    <a:pt x="5097367" y="67468"/>
                  </a:lnTo>
                  <a:lnTo>
                    <a:pt x="5125496" y="101562"/>
                  </a:lnTo>
                  <a:lnTo>
                    <a:pt x="5146734" y="140696"/>
                  </a:lnTo>
                  <a:lnTo>
                    <a:pt x="5160156" y="183943"/>
                  </a:lnTo>
                  <a:lnTo>
                    <a:pt x="5164836" y="230378"/>
                  </a:lnTo>
                  <a:lnTo>
                    <a:pt x="5164836" y="1151877"/>
                  </a:lnTo>
                  <a:lnTo>
                    <a:pt x="5160156" y="1198309"/>
                  </a:lnTo>
                  <a:lnTo>
                    <a:pt x="5146734" y="1241555"/>
                  </a:lnTo>
                  <a:lnTo>
                    <a:pt x="5125496" y="1280690"/>
                  </a:lnTo>
                  <a:lnTo>
                    <a:pt x="5097367" y="1314788"/>
                  </a:lnTo>
                  <a:lnTo>
                    <a:pt x="5063273" y="1342920"/>
                  </a:lnTo>
                  <a:lnTo>
                    <a:pt x="5024139" y="1364162"/>
                  </a:lnTo>
                  <a:lnTo>
                    <a:pt x="4980892" y="1377587"/>
                  </a:lnTo>
                  <a:lnTo>
                    <a:pt x="4934458" y="1382268"/>
                  </a:lnTo>
                  <a:lnTo>
                    <a:pt x="230378" y="1382268"/>
                  </a:lnTo>
                  <a:lnTo>
                    <a:pt x="183950" y="1377587"/>
                  </a:lnTo>
                  <a:lnTo>
                    <a:pt x="140706" y="1364162"/>
                  </a:lnTo>
                  <a:lnTo>
                    <a:pt x="101573" y="1342920"/>
                  </a:lnTo>
                  <a:lnTo>
                    <a:pt x="67478" y="1314788"/>
                  </a:lnTo>
                  <a:lnTo>
                    <a:pt x="39346" y="1280690"/>
                  </a:lnTo>
                  <a:lnTo>
                    <a:pt x="18105" y="1241555"/>
                  </a:lnTo>
                  <a:lnTo>
                    <a:pt x="4680" y="1198309"/>
                  </a:lnTo>
                  <a:lnTo>
                    <a:pt x="0" y="1151877"/>
                  </a:lnTo>
                  <a:lnTo>
                    <a:pt x="0" y="230378"/>
                  </a:lnTo>
                  <a:close/>
                </a:path>
              </a:pathLst>
            </a:custGeom>
            <a:solidFill>
              <a:schemeClr val="bg1"/>
            </a:solidFill>
            <a:ln w="12700" cap="flat" cmpd="sng">
              <a:solidFill>
                <a:schemeClr val="tx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sp>
        <p:nvSpPr>
          <p:cNvPr id="158" name="Google Shape;158;p5"/>
          <p:cNvSpPr txBox="1"/>
          <p:nvPr/>
        </p:nvSpPr>
        <p:spPr>
          <a:xfrm>
            <a:off x="304863" y="2648712"/>
            <a:ext cx="4570095" cy="927049"/>
          </a:xfrm>
          <a:prstGeom prst="rect">
            <a:avLst/>
          </a:prstGeom>
          <a:noFill/>
          <a:ln>
            <a:noFill/>
          </a:ln>
        </p:spPr>
        <p:txBody>
          <a:bodyPr spcFirstLastPara="1" wrap="square" lIns="0" tIns="38725" rIns="0" bIns="0" anchor="t" anchorCtr="0">
            <a:spAutoFit/>
          </a:bodyPr>
          <a:lstStyle/>
          <a:p>
            <a:pPr marL="12700" marR="5080" lvl="0" indent="0" algn="l" rtl="0">
              <a:lnSpc>
                <a:spcPct val="91700"/>
              </a:lnSpc>
              <a:spcBef>
                <a:spcPts val="0"/>
              </a:spcBef>
              <a:spcAft>
                <a:spcPts val="0"/>
              </a:spcAft>
              <a:buClr>
                <a:srgbClr val="000000"/>
              </a:buClr>
              <a:buSzPts val="2000"/>
              <a:buFont typeface="Arial"/>
              <a:buNone/>
            </a:pPr>
            <a:r>
              <a:rPr lang="en-GB" sz="2000" b="1" dirty="0">
                <a:solidFill>
                  <a:schemeClr val="dk1"/>
                </a:solidFill>
                <a:latin typeface="Carlito"/>
                <a:ea typeface="Carlito"/>
                <a:cs typeface="Carlito"/>
                <a:sym typeface="Carlito"/>
              </a:rPr>
              <a:t>Table</a:t>
            </a:r>
            <a:r>
              <a:rPr lang="en-GB" sz="2000" b="1" i="0" u="none" strike="noStrike" cap="none" dirty="0">
                <a:solidFill>
                  <a:schemeClr val="dk1"/>
                </a:solidFill>
                <a:latin typeface="Carlito"/>
                <a:ea typeface="Carlito"/>
                <a:cs typeface="Carlito"/>
                <a:sym typeface="Carlito"/>
              </a:rPr>
              <a:t> </a:t>
            </a:r>
            <a:r>
              <a:rPr lang="en-GB" sz="2000" b="1" dirty="0">
                <a:solidFill>
                  <a:schemeClr val="dk1"/>
                </a:solidFill>
                <a:latin typeface="Carlito"/>
                <a:ea typeface="Carlito"/>
                <a:cs typeface="Carlito"/>
                <a:sym typeface="Carlito"/>
              </a:rPr>
              <a:t>Name</a:t>
            </a:r>
            <a:r>
              <a:rPr lang="en-GB" sz="2000" b="1" i="0" u="none" strike="noStrike" cap="none" dirty="0">
                <a:solidFill>
                  <a:schemeClr val="dk1"/>
                </a:solidFill>
                <a:latin typeface="Carlito"/>
                <a:ea typeface="Carlito"/>
                <a:cs typeface="Carlito"/>
                <a:sym typeface="Carlito"/>
              </a:rPr>
              <a:t>: “coffee_shop_sales”</a:t>
            </a:r>
            <a:endParaRPr sz="1400" b="1" i="0" u="none" strike="noStrike" cap="none" dirty="0">
              <a:solidFill>
                <a:srgbClr val="000000"/>
              </a:solidFill>
              <a:latin typeface="Arial"/>
              <a:ea typeface="Arial"/>
              <a:cs typeface="Arial"/>
              <a:sym typeface="Arial"/>
            </a:endParaRPr>
          </a:p>
          <a:p>
            <a:pPr marL="12700" marR="5080" lvl="0" indent="0" algn="l" rtl="0">
              <a:lnSpc>
                <a:spcPct val="91700"/>
              </a:lnSpc>
              <a:spcBef>
                <a:spcPts val="305"/>
              </a:spcBef>
              <a:spcAft>
                <a:spcPts val="0"/>
              </a:spcAft>
              <a:buClr>
                <a:srgbClr val="000000"/>
              </a:buClr>
              <a:buSzPts val="2000"/>
              <a:buFont typeface="Arial"/>
              <a:buNone/>
            </a:pPr>
            <a:r>
              <a:rPr lang="en-GB" sz="2000" b="1" i="0" u="none" strike="noStrike" cap="none" dirty="0">
                <a:solidFill>
                  <a:schemeClr val="dk1"/>
                </a:solidFill>
                <a:latin typeface="Carlito"/>
                <a:ea typeface="Carlito"/>
                <a:cs typeface="Carlito"/>
                <a:sym typeface="Carlito"/>
              </a:rPr>
              <a:t>Rows - 149,117</a:t>
            </a:r>
            <a:br>
              <a:rPr lang="en-GB" sz="2000" b="1" i="0" u="none" strike="noStrike" cap="none" dirty="0">
                <a:solidFill>
                  <a:schemeClr val="dk1"/>
                </a:solidFill>
                <a:latin typeface="Carlito"/>
                <a:ea typeface="Carlito"/>
                <a:cs typeface="Carlito"/>
                <a:sym typeface="Carlito"/>
              </a:rPr>
            </a:br>
            <a:r>
              <a:rPr lang="en-GB" sz="2000" b="1" i="0" u="none" strike="noStrike" cap="none" dirty="0">
                <a:solidFill>
                  <a:schemeClr val="dk1"/>
                </a:solidFill>
                <a:latin typeface="Carlito"/>
                <a:ea typeface="Carlito"/>
                <a:cs typeface="Carlito"/>
                <a:sym typeface="Carlito"/>
              </a:rPr>
              <a:t>Columns - 11</a:t>
            </a:r>
            <a:endParaRPr sz="2000" b="1" i="0" u="none" strike="noStrike" cap="none" dirty="0">
              <a:solidFill>
                <a:schemeClr val="dk1"/>
              </a:solidFill>
              <a:latin typeface="Carlito"/>
              <a:ea typeface="Carlito"/>
              <a:cs typeface="Carlito"/>
              <a:sym typeface="Carlito"/>
            </a:endParaRPr>
          </a:p>
        </p:txBody>
      </p:sp>
      <p:sp>
        <p:nvSpPr>
          <p:cNvPr id="2" name="Rectangle 1">
            <a:extLst>
              <a:ext uri="{FF2B5EF4-FFF2-40B4-BE49-F238E27FC236}">
                <a16:creationId xmlns:a16="http://schemas.microsoft.com/office/drawing/2014/main" id="{54729529-ACBD-0021-81AB-9E6B4114C322}"/>
              </a:ext>
            </a:extLst>
          </p:cNvPr>
          <p:cNvSpPr>
            <a:spLocks noChangeArrowheads="1"/>
          </p:cNvSpPr>
          <p:nvPr/>
        </p:nvSpPr>
        <p:spPr bwMode="auto">
          <a:xfrm>
            <a:off x="304863" y="4387342"/>
            <a:ext cx="1085600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solidFill>
                  <a:schemeClr val="bg2">
                    <a:lumMod val="50000"/>
                  </a:schemeClr>
                </a:solidFill>
              </a:rPr>
              <a:t>Description:</a:t>
            </a:r>
            <a:r>
              <a:rPr lang="en-US" sz="2000" dirty="0">
                <a:solidFill>
                  <a:schemeClr val="bg2">
                    <a:lumMod val="50000"/>
                  </a:schemeClr>
                </a:solidFill>
              </a:rPr>
              <a:t> The dataset named "coffee_shop_sales" provides comprehensive details about sales transactions in a coffee shop. It includes crucial data points such as transaction specifics, store details, and product information. Each row represents an individual transaction, with columns capturing attributes related to the transaction, store, and products sold.</a:t>
            </a:r>
            <a:endParaRPr kumimoji="0" lang="en-US" altLang="en-US" sz="2000" b="0" i="0" u="none" strike="noStrike" cap="none" normalizeH="0" baseline="0" dirty="0">
              <a:ln>
                <a:noFill/>
              </a:ln>
              <a:solidFill>
                <a:schemeClr val="bg2">
                  <a:lumMod val="50000"/>
                </a:schemeClr>
              </a:solidFill>
              <a:effectLst/>
              <a:latin typeface="Arial" panose="020B0604020202020204" pitchFamily="34" charset="0"/>
            </a:endParaRPr>
          </a:p>
        </p:txBody>
      </p:sp>
      <p:pic>
        <p:nvPicPr>
          <p:cNvPr id="4" name="Picture 3" descr="A screenshot of a computer screen&#10;&#10;Description automatically generated">
            <a:extLst>
              <a:ext uri="{FF2B5EF4-FFF2-40B4-BE49-F238E27FC236}">
                <a16:creationId xmlns:a16="http://schemas.microsoft.com/office/drawing/2014/main" id="{E71BE298-5AAE-FE68-074F-665B7A943B59}"/>
              </a:ext>
            </a:extLst>
          </p:cNvPr>
          <p:cNvPicPr>
            <a:picLocks noChangeAspect="1"/>
          </p:cNvPicPr>
          <p:nvPr/>
        </p:nvPicPr>
        <p:blipFill>
          <a:blip r:embed="rId4"/>
          <a:stretch>
            <a:fillRect/>
          </a:stretch>
        </p:blipFill>
        <p:spPr>
          <a:xfrm>
            <a:off x="4200433" y="2526366"/>
            <a:ext cx="7013000" cy="12193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63"/>
        <p:cNvGrpSpPr/>
        <p:nvPr/>
      </p:nvGrpSpPr>
      <p:grpSpPr>
        <a:xfrm>
          <a:off x="0" y="0"/>
          <a:ext cx="0" cy="0"/>
          <a:chOff x="0" y="0"/>
          <a:chExt cx="0" cy="0"/>
        </a:xfrm>
      </p:grpSpPr>
      <p:sp>
        <p:nvSpPr>
          <p:cNvPr id="164" name="Google Shape;164;p6"/>
          <p:cNvSpPr txBox="1">
            <a:spLocks noGrp="1"/>
          </p:cNvSpPr>
          <p:nvPr>
            <p:ph type="title"/>
          </p:nvPr>
        </p:nvSpPr>
        <p:spPr>
          <a:xfrm>
            <a:off x="387596" y="860676"/>
            <a:ext cx="4309138" cy="75148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b="1" dirty="0">
                <a:solidFill>
                  <a:srgbClr val="000000"/>
                </a:solidFill>
              </a:rPr>
              <a:t>TOOLS USED</a:t>
            </a:r>
            <a:endParaRPr b="1" dirty="0"/>
          </a:p>
        </p:txBody>
      </p:sp>
      <p:grpSp>
        <p:nvGrpSpPr>
          <p:cNvPr id="165" name="Google Shape;165;p6"/>
          <p:cNvGrpSpPr/>
          <p:nvPr/>
        </p:nvGrpSpPr>
        <p:grpSpPr>
          <a:xfrm>
            <a:off x="0" y="2284533"/>
            <a:ext cx="11649989" cy="5129167"/>
            <a:chOff x="0" y="1997964"/>
            <a:chExt cx="11695176" cy="4732020"/>
          </a:xfrm>
        </p:grpSpPr>
        <p:sp>
          <p:nvSpPr>
            <p:cNvPr id="166" name="Google Shape;166;p6"/>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chemeClr val="tx2">
                <a:lumMod val="10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7" name="Google Shape;167;p6"/>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68" name="Google Shape;168;p6"/>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chemeClr val="bg1">
                <a:lumMod val="95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69" name="Google Shape;169;p6"/>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chemeClr val="tx2">
                <a:lumMod val="10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0" name="Google Shape;170;p6"/>
            <p:cNvSpPr/>
            <p:nvPr/>
          </p:nvSpPr>
          <p:spPr>
            <a:xfrm>
              <a:off x="274857" y="3382376"/>
              <a:ext cx="5438213" cy="42179"/>
            </a:xfrm>
            <a:custGeom>
              <a:avLst/>
              <a:gdLst/>
              <a:ahLst/>
              <a:cxnLst/>
              <a:rect l="l" t="t" r="r" b="b"/>
              <a:pathLst>
                <a:path w="4531360" h="120000" extrusionOk="0">
                  <a:moveTo>
                    <a:pt x="0" y="0"/>
                  </a:moveTo>
                  <a:lnTo>
                    <a:pt x="4530852" y="0"/>
                  </a:lnTo>
                </a:path>
              </a:pathLst>
            </a:custGeom>
            <a:noFill/>
            <a:ln w="12700" cap="flat" cmpd="sng">
              <a:solidFill>
                <a:srgbClr val="EC7C3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1" name="Google Shape;171;p6"/>
            <p:cNvSpPr/>
            <p:nvPr/>
          </p:nvSpPr>
          <p:spPr>
            <a:xfrm flipV="1">
              <a:off x="274856" y="4199504"/>
              <a:ext cx="5431083" cy="42179"/>
            </a:xfrm>
            <a:custGeom>
              <a:avLst/>
              <a:gdLst/>
              <a:ahLst/>
              <a:cxnLst/>
              <a:rect l="l" t="t" r="r" b="b"/>
              <a:pathLst>
                <a:path w="4531360" h="120000" extrusionOk="0">
                  <a:moveTo>
                    <a:pt x="0" y="0"/>
                  </a:moveTo>
                  <a:lnTo>
                    <a:pt x="4530852" y="0"/>
                  </a:lnTo>
                </a:path>
              </a:pathLst>
            </a:custGeom>
            <a:noFill/>
            <a:ln w="12700" cap="flat" cmpd="sng">
              <a:solidFill>
                <a:srgbClr val="A4A4A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Google Shape;172;p6"/>
            <p:cNvSpPr/>
            <p:nvPr/>
          </p:nvSpPr>
          <p:spPr>
            <a:xfrm>
              <a:off x="389099" y="5258284"/>
              <a:ext cx="5323970" cy="42179"/>
            </a:xfrm>
            <a:custGeom>
              <a:avLst/>
              <a:gdLst/>
              <a:ahLst/>
              <a:cxnLst/>
              <a:rect l="l" t="t" r="r" b="b"/>
              <a:pathLst>
                <a:path w="4531360" h="120000" extrusionOk="0">
                  <a:moveTo>
                    <a:pt x="0" y="0"/>
                  </a:moveTo>
                  <a:lnTo>
                    <a:pt x="4530852" y="0"/>
                  </a:lnTo>
                </a:path>
              </a:pathLst>
            </a:custGeom>
            <a:noFill/>
            <a:ln w="12700" cap="flat" cmpd="sng">
              <a:solidFill>
                <a:srgbClr val="FFC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3" name="Google Shape;173;p6"/>
          <p:cNvSpPr txBox="1"/>
          <p:nvPr/>
        </p:nvSpPr>
        <p:spPr>
          <a:xfrm>
            <a:off x="387597" y="2546180"/>
            <a:ext cx="5410099" cy="4414660"/>
          </a:xfrm>
          <a:prstGeom prst="rect">
            <a:avLst/>
          </a:prstGeom>
          <a:noFill/>
          <a:ln>
            <a:noFill/>
          </a:ln>
        </p:spPr>
        <p:txBody>
          <a:bodyPr spcFirstLastPara="1" wrap="square" lIns="0" tIns="13325" rIns="0" bIns="0" anchor="t" anchorCtr="0">
            <a:spAutoFit/>
          </a:bodyPr>
          <a:lstStyle/>
          <a:p>
            <a:r>
              <a:rPr lang="en-US" sz="2400" b="1" dirty="0"/>
              <a:t>MS Excel</a:t>
            </a:r>
            <a:br>
              <a:rPr lang="en-US" sz="2400" dirty="0"/>
            </a:br>
            <a:r>
              <a:rPr lang="en-US" sz="2000" i="1" dirty="0">
                <a:latin typeface="Amasis MT Pro Medium" panose="020F0502020204030204" pitchFamily="18" charset="0"/>
              </a:rPr>
              <a:t>Data Cleaning, Column Creation, Data Type Management and Dashboard Creation</a:t>
            </a:r>
          </a:p>
          <a:p>
            <a:endParaRPr lang="en-US" sz="2400" dirty="0"/>
          </a:p>
          <a:p>
            <a:pPr>
              <a:buFont typeface="Arial" panose="020B0604020202020204" pitchFamily="34" charset="0"/>
              <a:buChar char="•"/>
            </a:pPr>
            <a:r>
              <a:rPr lang="en-US" sz="2000" b="1" dirty="0"/>
              <a:t>Power Query</a:t>
            </a:r>
            <a:r>
              <a:rPr lang="en-US" sz="2000" dirty="0"/>
              <a:t>: Used for cleaning data, adding columns, and changing data types.</a:t>
            </a:r>
          </a:p>
          <a:p>
            <a:endParaRPr lang="en-US" sz="2000" dirty="0"/>
          </a:p>
          <a:p>
            <a:pPr>
              <a:buFont typeface="Arial" panose="020B0604020202020204" pitchFamily="34" charset="0"/>
              <a:buChar char="•"/>
            </a:pPr>
            <a:r>
              <a:rPr lang="en-US" sz="2000" b="1" dirty="0"/>
              <a:t>Power Pivot</a:t>
            </a:r>
            <a:r>
              <a:rPr lang="en-US" sz="2000" dirty="0"/>
              <a:t>: Utilized for creating measures and sorting by columns such as day of the week and month name.</a:t>
            </a:r>
          </a:p>
          <a:p>
            <a:endParaRPr lang="en-US" sz="2000" dirty="0"/>
          </a:p>
          <a:p>
            <a:pPr>
              <a:buFont typeface="Arial" panose="020B0604020202020204" pitchFamily="34" charset="0"/>
              <a:buChar char="•"/>
            </a:pPr>
            <a:r>
              <a:rPr lang="en-US" sz="2000" b="1" dirty="0"/>
              <a:t>Excel Dashboard</a:t>
            </a:r>
            <a:r>
              <a:rPr lang="en-US" sz="2000" dirty="0"/>
              <a:t>: Created to visualize and analyze data.</a:t>
            </a:r>
          </a:p>
          <a:p>
            <a:pPr marL="12700" marR="0" lvl="0" indent="0" algn="l" rtl="0">
              <a:lnSpc>
                <a:spcPct val="100000"/>
              </a:lnSpc>
              <a:spcBef>
                <a:spcPts val="0"/>
              </a:spcBef>
              <a:spcAft>
                <a:spcPts val="0"/>
              </a:spcAft>
              <a:buClr>
                <a:srgbClr val="000000"/>
              </a:buClr>
              <a:buSzPts val="3500"/>
              <a:buFont typeface="Arial"/>
              <a:buNone/>
            </a:pPr>
            <a:endParaRPr sz="1800" b="0" i="0" u="none" strike="noStrike" cap="none" dirty="0">
              <a:solidFill>
                <a:schemeClr val="dk1"/>
              </a:solidFill>
              <a:latin typeface="Carlito"/>
              <a:ea typeface="Carlito"/>
              <a:cs typeface="Carlito"/>
              <a:sym typeface="Carlito"/>
            </a:endParaRPr>
          </a:p>
        </p:txBody>
      </p:sp>
      <p:sp>
        <p:nvSpPr>
          <p:cNvPr id="178" name="Google Shape;178;p6"/>
          <p:cNvSpPr txBox="1"/>
          <p:nvPr/>
        </p:nvSpPr>
        <p:spPr>
          <a:xfrm>
            <a:off x="6927008" y="3608178"/>
            <a:ext cx="3282709" cy="2135826"/>
          </a:xfrm>
          <a:prstGeom prst="rect">
            <a:avLst/>
          </a:prstGeom>
          <a:noFill/>
          <a:ln>
            <a:noFill/>
          </a:ln>
        </p:spPr>
        <p:txBody>
          <a:bodyPr spcFirstLastPara="1" wrap="square" lIns="0" tIns="12050" rIns="0" bIns="0" anchor="t" anchorCtr="0">
            <a:spAutoFit/>
          </a:bodyPr>
          <a:lstStyle/>
          <a:p>
            <a:r>
              <a:rPr lang="en-US" sz="2400" b="1" dirty="0">
                <a:latin typeface="+mn-lt"/>
              </a:rPr>
              <a:t>MS PowerPoint</a:t>
            </a:r>
            <a:br>
              <a:rPr lang="en-US" sz="2000" dirty="0">
                <a:latin typeface="+mn-lt"/>
              </a:rPr>
            </a:br>
            <a:r>
              <a:rPr lang="en-US" sz="2000" i="1" dirty="0">
                <a:latin typeface="+mn-lt"/>
              </a:rPr>
              <a:t>Presentation and Insights</a:t>
            </a:r>
          </a:p>
          <a:p>
            <a:endParaRPr lang="en-US" sz="2000" dirty="0">
              <a:latin typeface="+mn-lt"/>
            </a:endParaRPr>
          </a:p>
          <a:p>
            <a:pPr>
              <a:buFont typeface="Arial" panose="020B0604020202020204" pitchFamily="34" charset="0"/>
              <a:buChar char="•"/>
            </a:pPr>
            <a:r>
              <a:rPr lang="en-US" sz="2000" b="1" dirty="0">
                <a:latin typeface="+mn-lt"/>
              </a:rPr>
              <a:t>PowerPoint</a:t>
            </a:r>
            <a:r>
              <a:rPr lang="en-US" sz="2000" dirty="0">
                <a:latin typeface="+mn-lt"/>
              </a:rPr>
              <a:t>: Used for creating and presenting the final insights and results.</a:t>
            </a:r>
          </a:p>
          <a:p>
            <a:pPr marL="12700" marR="0" lvl="0" indent="0" algn="l" rtl="0">
              <a:lnSpc>
                <a:spcPct val="100000"/>
              </a:lnSpc>
              <a:spcBef>
                <a:spcPts val="0"/>
              </a:spcBef>
              <a:spcAft>
                <a:spcPts val="0"/>
              </a:spcAft>
              <a:buClr>
                <a:srgbClr val="000000"/>
              </a:buClr>
              <a:buSzPts val="2800"/>
              <a:buFont typeface="Arial"/>
              <a:buNone/>
            </a:pPr>
            <a:endParaRPr sz="1400" b="0" i="0" u="none" strike="noStrike" cap="none" dirty="0">
              <a:solidFill>
                <a:schemeClr val="dk1"/>
              </a:solidFill>
              <a:latin typeface="Carlito"/>
              <a:ea typeface="Carlito"/>
              <a:cs typeface="Carlito"/>
              <a:sym typeface="Carlito"/>
            </a:endParaRPr>
          </a:p>
        </p:txBody>
      </p:sp>
      <p:cxnSp>
        <p:nvCxnSpPr>
          <p:cNvPr id="3" name="Straight Connector 2">
            <a:extLst>
              <a:ext uri="{FF2B5EF4-FFF2-40B4-BE49-F238E27FC236}">
                <a16:creationId xmlns:a16="http://schemas.microsoft.com/office/drawing/2014/main" id="{FFF51FD8-F535-A80D-8AF1-EDEC2D3336B0}"/>
              </a:ext>
            </a:extLst>
          </p:cNvPr>
          <p:cNvCxnSpPr/>
          <p:nvPr/>
        </p:nvCxnSpPr>
        <p:spPr>
          <a:xfrm>
            <a:off x="387596" y="6960840"/>
            <a:ext cx="541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6CBD823-132C-2F1A-425D-E7FDE6629FC8}"/>
              </a:ext>
            </a:extLst>
          </p:cNvPr>
          <p:cNvCxnSpPr>
            <a:cxnSpLocks/>
          </p:cNvCxnSpPr>
          <p:nvPr/>
        </p:nvCxnSpPr>
        <p:spPr>
          <a:xfrm>
            <a:off x="6657474" y="3384884"/>
            <a:ext cx="30961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CA2C513-584E-379A-8637-CF49DF7EF72B}"/>
              </a:ext>
            </a:extLst>
          </p:cNvPr>
          <p:cNvCxnSpPr>
            <a:cxnSpLocks/>
          </p:cNvCxnSpPr>
          <p:nvPr/>
        </p:nvCxnSpPr>
        <p:spPr>
          <a:xfrm>
            <a:off x="6657474" y="4499810"/>
            <a:ext cx="309612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54908">
              <a:srgbClr val="C6D0DC"/>
            </a:gs>
            <a:gs pos="35816">
              <a:schemeClr val="bg1">
                <a:lumMod val="75000"/>
              </a:schemeClr>
            </a:gs>
            <a:gs pos="0">
              <a:schemeClr val="bg2">
                <a:lumMod val="40000"/>
                <a:lumOff val="60000"/>
              </a:schemeClr>
            </a:gs>
            <a:gs pos="74000">
              <a:schemeClr val="bg1">
                <a:lumMod val="8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82"/>
        <p:cNvGrpSpPr/>
        <p:nvPr/>
      </p:nvGrpSpPr>
      <p:grpSpPr>
        <a:xfrm>
          <a:off x="0" y="0"/>
          <a:ext cx="0" cy="0"/>
          <a:chOff x="0" y="0"/>
          <a:chExt cx="0" cy="0"/>
        </a:xfrm>
      </p:grpSpPr>
      <p:sp>
        <p:nvSpPr>
          <p:cNvPr id="183" name="Google Shape;183;p7"/>
          <p:cNvSpPr txBox="1">
            <a:spLocks noGrp="1"/>
          </p:cNvSpPr>
          <p:nvPr>
            <p:ph type="title"/>
          </p:nvPr>
        </p:nvSpPr>
        <p:spPr>
          <a:xfrm>
            <a:off x="386623" y="288372"/>
            <a:ext cx="9925005"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4400" dirty="0">
                <a:solidFill>
                  <a:schemeClr val="tx1">
                    <a:lumMod val="95000"/>
                    <a:lumOff val="5000"/>
                  </a:schemeClr>
                </a:solidFill>
                <a:latin typeface="Algerian" panose="04020705040A02060702" pitchFamily="82" charset="0"/>
              </a:rPr>
              <a:t>DATA MANIPULATION PROCESS</a:t>
            </a:r>
            <a:endParaRPr sz="4400" dirty="0">
              <a:solidFill>
                <a:schemeClr val="tx1">
                  <a:lumMod val="95000"/>
                  <a:lumOff val="5000"/>
                </a:schemeClr>
              </a:solidFill>
              <a:latin typeface="Algerian" panose="04020705040A02060702" pitchFamily="82" charset="0"/>
            </a:endParaRPr>
          </a:p>
        </p:txBody>
      </p:sp>
      <p:sp>
        <p:nvSpPr>
          <p:cNvPr id="2" name="Rectangle 1">
            <a:extLst>
              <a:ext uri="{FF2B5EF4-FFF2-40B4-BE49-F238E27FC236}">
                <a16:creationId xmlns:a16="http://schemas.microsoft.com/office/drawing/2014/main" id="{46DB2556-F0C4-81C6-AB67-D08B414C13B5}"/>
              </a:ext>
            </a:extLst>
          </p:cNvPr>
          <p:cNvSpPr>
            <a:spLocks noChangeArrowheads="1"/>
          </p:cNvSpPr>
          <p:nvPr/>
        </p:nvSpPr>
        <p:spPr bwMode="auto">
          <a:xfrm>
            <a:off x="326358" y="1237654"/>
            <a:ext cx="536841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MS Excel - Power Query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E91B6BE-41BB-4D97-68CA-293A65B6D46A}"/>
              </a:ext>
            </a:extLst>
          </p:cNvPr>
          <p:cNvSpPr>
            <a:spLocks noChangeArrowheads="1"/>
          </p:cNvSpPr>
          <p:nvPr/>
        </p:nvSpPr>
        <p:spPr bwMode="auto">
          <a:xfrm>
            <a:off x="246306" y="1843065"/>
            <a:ext cx="12076536"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Bill Calculation: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Created a new column "Bill" by multiplying </a:t>
            </a:r>
            <a:r>
              <a:rPr kumimoji="0" lang="en-US" altLang="en-US" b="0" i="0" u="none" strike="noStrike" cap="none" normalizeH="0" baseline="0" dirty="0">
                <a:ln>
                  <a:noFill/>
                </a:ln>
                <a:solidFill>
                  <a:schemeClr val="tx1"/>
                </a:solidFill>
                <a:effectLst/>
                <a:latin typeface="Arial Unicode MS"/>
              </a:rPr>
              <a:t>unit_price</a:t>
            </a:r>
            <a:r>
              <a:rPr kumimoji="0" lang="en-US" altLang="en-US" b="0" i="0" u="none" strike="noStrike" cap="none" normalizeH="0" baseline="0" dirty="0">
                <a:ln>
                  <a:noFill/>
                </a:ln>
                <a:solidFill>
                  <a:schemeClr val="tx1"/>
                </a:solidFill>
                <a:effectLst/>
              </a:rPr>
              <a:t> with </a:t>
            </a:r>
            <a:r>
              <a:rPr kumimoji="0" lang="en-US" altLang="en-US" b="0" i="0" u="none" strike="noStrike" cap="none" normalizeH="0" baseline="0" dirty="0">
                <a:ln>
                  <a:noFill/>
                </a:ln>
                <a:solidFill>
                  <a:schemeClr val="tx1"/>
                </a:solidFill>
                <a:effectLst/>
                <a:latin typeface="Arial Unicode MS"/>
              </a:rPr>
              <a:t>transaction_qty</a:t>
            </a:r>
            <a:r>
              <a:rPr kumimoji="0" lang="en-US" altLang="en-US" b="0" i="0" u="none" strike="noStrike" cap="none" normalizeH="0" baseline="0" dirty="0">
                <a:ln>
                  <a:noFill/>
                </a:ln>
                <a:solidFill>
                  <a:schemeClr val="tx1"/>
                </a:solidFill>
                <a:effectLst/>
              </a:rPr>
              <a:t>. This column is formatted as currency to accurately reflect the total transaction amount.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Time Adjustments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Converted </a:t>
            </a:r>
            <a:r>
              <a:rPr kumimoji="0" lang="en-US" altLang="en-US" b="0" i="0" u="none" strike="noStrike" cap="none" normalizeH="0" baseline="0" dirty="0">
                <a:ln>
                  <a:noFill/>
                </a:ln>
                <a:solidFill>
                  <a:schemeClr val="tx1"/>
                </a:solidFill>
                <a:effectLst/>
                <a:latin typeface="Arial Unicode MS"/>
              </a:rPr>
              <a:t>transaction_time</a:t>
            </a:r>
            <a:r>
              <a:rPr kumimoji="0" lang="en-US" altLang="en-US" b="0" i="0" u="none" strike="noStrike" cap="none" normalizeH="0" baseline="0" dirty="0">
                <a:ln>
                  <a:noFill/>
                </a:ln>
                <a:solidFill>
                  <a:schemeClr val="tx1"/>
                </a:solidFill>
                <a:effectLst/>
              </a:rPr>
              <a:t> to a time format and extracted the hour into a new column "Hour" (whole number) to facilitate time-based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Date Enhancements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Added four new columns to enrich date-related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Month</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rPr>
              <a:t>Day</a:t>
            </a:r>
            <a:r>
              <a:rPr kumimoji="0" lang="en-US" altLang="en-US" b="0" i="0" u="none" strike="noStrike" cap="none" normalizeH="0" baseline="0" dirty="0">
                <a:ln>
                  <a:noFill/>
                </a:ln>
                <a:solidFill>
                  <a:schemeClr val="tx1"/>
                </a:solidFill>
                <a:effectLst/>
                <a:latin typeface="Arial" panose="020B0604020202020204" pitchFamily="34" charset="0"/>
              </a:rPr>
              <a:t>: Extracted from </a:t>
            </a:r>
            <a:r>
              <a:rPr kumimoji="0" lang="en-US" altLang="en-US" b="0" i="0" u="none" strike="noStrike" cap="none" normalizeH="0" baseline="0" dirty="0">
                <a:ln>
                  <a:noFill/>
                </a:ln>
                <a:solidFill>
                  <a:schemeClr val="tx1"/>
                </a:solidFill>
                <a:effectLst/>
                <a:latin typeface="Arial Unicode MS"/>
              </a:rPr>
              <a:t>transaction_date</a:t>
            </a:r>
            <a:r>
              <a:rPr kumimoji="0" lang="en-US" altLang="en-US" b="0" i="0" u="none" strike="noStrike" cap="none" normalizeH="0" baseline="0" dirty="0">
                <a:ln>
                  <a:noFill/>
                </a:ln>
                <a:solidFill>
                  <a:schemeClr val="tx1"/>
                </a:solidFill>
                <a:effectLst/>
              </a:rPr>
              <a:t> and formatted as text to provide more readable date information.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Month No.</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rPr>
              <a:t>Day No.</a:t>
            </a:r>
            <a:r>
              <a:rPr kumimoji="0" lang="en-US" altLang="en-US" b="0" i="0" u="none" strike="noStrike" cap="none" normalizeH="0" baseline="0" dirty="0">
                <a:ln>
                  <a:noFill/>
                </a:ln>
                <a:solidFill>
                  <a:schemeClr val="tx1"/>
                </a:solidFill>
                <a:effectLst/>
                <a:latin typeface="Arial" panose="020B0604020202020204" pitchFamily="34" charset="0"/>
              </a:rPr>
              <a:t>: Extracted and formatted as whole numbers to support numeric analysis of monthly and daily patterns.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Product Details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Introduced a "Size" column derived from the </a:t>
            </a:r>
            <a:r>
              <a:rPr kumimoji="0" lang="en-US" altLang="en-US" b="0" i="0" u="none" strike="noStrike" cap="none" normalizeH="0" baseline="0" dirty="0">
                <a:ln>
                  <a:noFill/>
                </a:ln>
                <a:solidFill>
                  <a:schemeClr val="tx1"/>
                </a:solidFill>
                <a:effectLst/>
                <a:latin typeface="Arial Unicode MS"/>
              </a:rPr>
              <a:t>product_detail</a:t>
            </a:r>
            <a:r>
              <a:rPr kumimoji="0" lang="en-US" altLang="en-US" b="0" i="0" u="none" strike="noStrike" cap="none" normalizeH="0" baseline="0" dirty="0">
                <a:ln>
                  <a:noFill/>
                </a:ln>
                <a:solidFill>
                  <a:schemeClr val="tx1"/>
                </a:solidFill>
                <a:effectLst/>
              </a:rPr>
              <a:t> using conditional logic:</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Sm</a:t>
            </a:r>
            <a:r>
              <a:rPr kumimoji="0" lang="en-US" altLang="en-US" b="0" i="0" u="none" strike="noStrike" cap="none" normalizeH="0" baseline="0" dirty="0">
                <a:ln>
                  <a:noFill/>
                </a:ln>
                <a:solidFill>
                  <a:schemeClr val="tx1"/>
                </a:solidFill>
                <a:effectLst/>
                <a:latin typeface="Arial" panose="020B0604020202020204" pitchFamily="34" charset="0"/>
              </a:rPr>
              <a:t> → Small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Lg</a:t>
            </a:r>
            <a:r>
              <a:rPr kumimoji="0" lang="en-US" altLang="en-US" b="0" i="0" u="none" strike="noStrike" cap="none" normalizeH="0" baseline="0" dirty="0">
                <a:ln>
                  <a:noFill/>
                </a:ln>
                <a:solidFill>
                  <a:schemeClr val="tx1"/>
                </a:solidFill>
                <a:effectLst/>
                <a:latin typeface="Arial" panose="020B0604020202020204" pitchFamily="34" charset="0"/>
              </a:rPr>
              <a:t> → Large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Rg</a:t>
            </a:r>
            <a:r>
              <a:rPr kumimoji="0" lang="en-US" altLang="en-US" b="0" i="0" u="none" strike="noStrike" cap="none" normalizeH="0" baseline="0" dirty="0">
                <a:ln>
                  <a:noFill/>
                </a:ln>
                <a:solidFill>
                  <a:schemeClr val="tx1"/>
                </a:solidFill>
                <a:effectLst/>
                <a:latin typeface="Arial" panose="020B0604020202020204" pitchFamily="34" charset="0"/>
              </a:rPr>
              <a:t> → Regular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Replaced abbreviations in the original column to improve clarity.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Category Discrepancies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Identified and corrected discrepancies between product categories and types: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category </a:t>
            </a:r>
            <a:r>
              <a:rPr kumimoji="0" lang="en-US" altLang="en-US" b="1" i="0" u="none" strike="noStrike" cap="none" normalizeH="0" baseline="0" dirty="0">
                <a:ln>
                  <a:noFill/>
                </a:ln>
                <a:solidFill>
                  <a:schemeClr val="tx1"/>
                </a:solidFill>
                <a:effectLst/>
                <a:latin typeface="Arial" panose="020B0604020202020204" pitchFamily="34" charset="0"/>
              </a:rPr>
              <a:t>"Drinking Chocolate"</a:t>
            </a:r>
            <a:r>
              <a:rPr kumimoji="0" lang="en-US" altLang="en-US" b="0" i="0" u="none" strike="noStrike" cap="none" normalizeH="0" baseline="0" dirty="0">
                <a:ln>
                  <a:noFill/>
                </a:ln>
                <a:solidFill>
                  <a:schemeClr val="tx1"/>
                </a:solidFill>
                <a:effectLst/>
                <a:latin typeface="Arial" panose="020B0604020202020204" pitchFamily="34" charset="0"/>
              </a:rPr>
              <a:t> included hot chocolates of dark chocolate, while in the </a:t>
            </a:r>
            <a:r>
              <a:rPr kumimoji="0" lang="en-US" altLang="en-US" b="1" i="0" u="none" strike="noStrike" cap="none" normalizeH="0" baseline="0" dirty="0">
                <a:ln>
                  <a:noFill/>
                </a:ln>
                <a:solidFill>
                  <a:schemeClr val="tx1"/>
                </a:solidFill>
                <a:effectLst/>
                <a:latin typeface="Arial" panose="020B0604020202020204" pitchFamily="34" charset="0"/>
              </a:rPr>
              <a:t>"Packaged Chocolate"</a:t>
            </a:r>
            <a:r>
              <a:rPr kumimoji="0" lang="en-US" altLang="en-US" b="0" i="0" u="none" strike="noStrike" cap="none" normalizeH="0" baseline="0" dirty="0">
                <a:ln>
                  <a:noFill/>
                </a:ln>
                <a:solidFill>
                  <a:schemeClr val="tx1"/>
                </a:solidFill>
                <a:effectLst/>
                <a:latin typeface="Arial" panose="020B0604020202020204" pitchFamily="34" charset="0"/>
              </a:rPr>
              <a:t> category, the product type </a:t>
            </a:r>
            <a:r>
              <a:rPr kumimoji="0" lang="en-US" altLang="en-US" b="1" i="0" u="none" strike="noStrike" cap="none" normalizeH="0" baseline="0" dirty="0">
                <a:ln>
                  <a:noFill/>
                </a:ln>
                <a:solidFill>
                  <a:schemeClr val="tx1"/>
                </a:solidFill>
                <a:effectLst/>
                <a:latin typeface="Arial" panose="020B0604020202020204" pitchFamily="34" charset="0"/>
              </a:rPr>
              <a:t>"Drinking Chocolate"</a:t>
            </a:r>
            <a:r>
              <a:rPr kumimoji="0" lang="en-US" altLang="en-US" b="0" i="0" u="none" strike="noStrike" cap="none" normalizeH="0" baseline="0" dirty="0">
                <a:ln>
                  <a:noFill/>
                </a:ln>
                <a:solidFill>
                  <a:schemeClr val="tx1"/>
                </a:solidFill>
                <a:effectLst/>
                <a:latin typeface="Arial" panose="020B0604020202020204" pitchFamily="34" charset="0"/>
              </a:rPr>
              <a:t> also contained dark chocolate. To resolve this inconsistency, changed the product type from </a:t>
            </a:r>
            <a:r>
              <a:rPr kumimoji="0" lang="en-US" altLang="en-US" b="1" i="0" u="none" strike="noStrike" cap="none" normalizeH="0" baseline="0" dirty="0">
                <a:ln>
                  <a:noFill/>
                </a:ln>
                <a:solidFill>
                  <a:schemeClr val="tx1"/>
                </a:solidFill>
                <a:effectLst/>
                <a:latin typeface="Arial" panose="020B0604020202020204" pitchFamily="34" charset="0"/>
              </a:rPr>
              <a:t>"Drinking Chocolate"</a:t>
            </a:r>
            <a:r>
              <a:rPr kumimoji="0" lang="en-US" altLang="en-US" b="0" i="0" u="none" strike="noStrike" cap="none" normalizeH="0" baseline="0" dirty="0">
                <a:ln>
                  <a:noFill/>
                </a:ln>
                <a:solidFill>
                  <a:schemeClr val="tx1"/>
                </a:solidFill>
                <a:effectLst/>
                <a:latin typeface="Arial" panose="020B0604020202020204" pitchFamily="34" charset="0"/>
              </a:rPr>
              <a:t> to </a:t>
            </a:r>
            <a:r>
              <a:rPr kumimoji="0" lang="en-US" altLang="en-US" b="1" i="0" u="none" strike="noStrike" cap="none" normalizeH="0" baseline="0" dirty="0">
                <a:ln>
                  <a:noFill/>
                </a:ln>
                <a:solidFill>
                  <a:schemeClr val="tx1"/>
                </a:solidFill>
                <a:effectLst/>
                <a:latin typeface="Arial" panose="020B0604020202020204" pitchFamily="34" charset="0"/>
              </a:rPr>
              <a:t>"Chocolates"</a:t>
            </a:r>
            <a:r>
              <a:rPr kumimoji="0" lang="en-US" altLang="en-US" b="0" i="0" u="none" strike="noStrike" cap="none" normalizeH="0" baseline="0" dirty="0">
                <a:ln>
                  <a:noFill/>
                </a:ln>
                <a:solidFill>
                  <a:schemeClr val="tx1"/>
                </a:solidFill>
                <a:effectLst/>
                <a:latin typeface="Arial" panose="020B0604020202020204" pitchFamily="34" charset="0"/>
              </a:rPr>
              <a:t>. This adjustment ensures consistency and accuracy in the categorization of products.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8294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54908">
              <a:srgbClr val="C6D0DC"/>
            </a:gs>
            <a:gs pos="35816">
              <a:schemeClr val="bg1">
                <a:lumMod val="75000"/>
              </a:schemeClr>
            </a:gs>
            <a:gs pos="0">
              <a:schemeClr val="bg2">
                <a:lumMod val="40000"/>
                <a:lumOff val="60000"/>
              </a:schemeClr>
            </a:gs>
            <a:gs pos="74000">
              <a:schemeClr val="bg1">
                <a:lumMod val="8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82"/>
        <p:cNvGrpSpPr/>
        <p:nvPr/>
      </p:nvGrpSpPr>
      <p:grpSpPr>
        <a:xfrm>
          <a:off x="0" y="0"/>
          <a:ext cx="0" cy="0"/>
          <a:chOff x="0" y="0"/>
          <a:chExt cx="0" cy="0"/>
        </a:xfrm>
      </p:grpSpPr>
      <p:sp>
        <p:nvSpPr>
          <p:cNvPr id="183" name="Google Shape;183;p7"/>
          <p:cNvSpPr txBox="1">
            <a:spLocks noGrp="1"/>
          </p:cNvSpPr>
          <p:nvPr>
            <p:ph type="title"/>
          </p:nvPr>
        </p:nvSpPr>
        <p:spPr>
          <a:xfrm>
            <a:off x="1168019" y="24467"/>
            <a:ext cx="9925005"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4400" dirty="0">
                <a:solidFill>
                  <a:schemeClr val="tx1">
                    <a:lumMod val="95000"/>
                    <a:lumOff val="5000"/>
                  </a:schemeClr>
                </a:solidFill>
                <a:latin typeface="Algerian" panose="04020705040A02060702" pitchFamily="82" charset="0"/>
              </a:rPr>
              <a:t>DATA MANIPULATION PROCESS</a:t>
            </a:r>
            <a:endParaRPr sz="4400" dirty="0">
              <a:solidFill>
                <a:schemeClr val="tx1">
                  <a:lumMod val="95000"/>
                  <a:lumOff val="5000"/>
                </a:schemeClr>
              </a:solidFill>
              <a:latin typeface="Algerian" panose="04020705040A02060702" pitchFamily="82" charset="0"/>
            </a:endParaRPr>
          </a:p>
        </p:txBody>
      </p:sp>
      <p:sp>
        <p:nvSpPr>
          <p:cNvPr id="6" name="Rectangle 5">
            <a:extLst>
              <a:ext uri="{FF2B5EF4-FFF2-40B4-BE49-F238E27FC236}">
                <a16:creationId xmlns:a16="http://schemas.microsoft.com/office/drawing/2014/main" id="{330C7CF0-BA16-4E45-6F5D-1923CDA1FF21}"/>
              </a:ext>
            </a:extLst>
          </p:cNvPr>
          <p:cNvSpPr>
            <a:spLocks noChangeArrowheads="1"/>
          </p:cNvSpPr>
          <p:nvPr/>
        </p:nvSpPr>
        <p:spPr bwMode="auto">
          <a:xfrm>
            <a:off x="262931" y="714399"/>
            <a:ext cx="12123337" cy="677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MS Excel - Power Pivot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r>
              <a:rPr lang="en-US" sz="2000" b="1" dirty="0"/>
              <a:t>Created Measures:</a:t>
            </a:r>
            <a:endParaRPr lang="en-US" sz="2000" dirty="0"/>
          </a:p>
          <a:p>
            <a:pPr>
              <a:buFont typeface="+mj-lt"/>
              <a:buAutoNum type="arabicPeriod"/>
            </a:pPr>
            <a:r>
              <a:rPr lang="en-US" sz="2000" b="1" dirty="0"/>
              <a:t>Total Sales:</a:t>
            </a:r>
            <a:r>
              <a:rPr lang="en-US" sz="2000" dirty="0"/>
              <a:t> Calculated as the sum of all sales. This measure provides a comprehensive view of the overall sales performance, allowing for an assessment of total revenue generated over the specified period.</a:t>
            </a:r>
          </a:p>
          <a:p>
            <a:pPr>
              <a:buFont typeface="+mj-lt"/>
              <a:buAutoNum type="arabicPeriod"/>
            </a:pPr>
            <a:r>
              <a:rPr lang="en-US" sz="2000" b="1" dirty="0"/>
              <a:t>Total Transactions:</a:t>
            </a:r>
            <a:r>
              <a:rPr lang="en-US" sz="2000" dirty="0"/>
              <a:t> Determined by counting all transactions. This metric helps in understanding the volume of transactions and assessing customer engagement and activity.</a:t>
            </a:r>
          </a:p>
          <a:p>
            <a:pPr>
              <a:buFont typeface="+mj-lt"/>
              <a:buAutoNum type="arabicPeriod"/>
            </a:pPr>
            <a:r>
              <a:rPr lang="en-US" sz="2000" b="1" dirty="0"/>
              <a:t>Average Transaction Value:</a:t>
            </a:r>
            <a:r>
              <a:rPr lang="en-US" sz="2000" dirty="0"/>
              <a:t> Computed as the average value of transactions. This measure offers insights into the typical transaction amount, helping to evaluate customer spending behavior.</a:t>
            </a:r>
          </a:p>
          <a:p>
            <a:pPr>
              <a:buFont typeface="+mj-lt"/>
              <a:buAutoNum type="arabicPeriod"/>
            </a:pPr>
            <a:r>
              <a:rPr lang="en-US" sz="2000" b="1" dirty="0"/>
              <a:t>Avg Quantity per Transaction:</a:t>
            </a:r>
            <a:r>
              <a:rPr lang="en-US" sz="2000" dirty="0"/>
              <a:t> Calculated as the average quantity per transaction. This metric provides a view of how much is typically purchased per transaction, aiding in inventory and sales analysis.</a:t>
            </a:r>
          </a:p>
          <a:p>
            <a:endParaRPr lang="en-US" sz="2000" dirty="0"/>
          </a:p>
          <a:p>
            <a:r>
              <a:rPr lang="en-US" sz="2000" b="1" dirty="0"/>
              <a:t>Sorting Enhancements:</a:t>
            </a:r>
            <a:endParaRPr lang="en-US" sz="2000" dirty="0"/>
          </a:p>
          <a:p>
            <a:pPr>
              <a:buFont typeface="+mj-lt"/>
              <a:buAutoNum type="arabicPeriod"/>
            </a:pPr>
            <a:r>
              <a:rPr lang="en-US" sz="2000" b="1" dirty="0"/>
              <a:t>Month Column Sorting:</a:t>
            </a:r>
            <a:r>
              <a:rPr lang="en-US" sz="2000" dirty="0"/>
              <a:t> Sorted the Month column by Month No. to ensure a chronological order of months. This improvement allows for accurate time-based analysis and facilitates a clear understanding of monthly trends and patterns.</a:t>
            </a:r>
          </a:p>
          <a:p>
            <a:pPr>
              <a:buFont typeface="+mj-lt"/>
              <a:buAutoNum type="arabicPeriod"/>
            </a:pPr>
            <a:r>
              <a:rPr lang="en-US" sz="2000" b="1" dirty="0"/>
              <a:t>Day Column Sorting:</a:t>
            </a:r>
            <a:r>
              <a:rPr lang="en-US" sz="2000" dirty="0"/>
              <a:t> Sorted the Day column by Day of the Week, which includes Day No., to reflect the correct weekly sequence. This adjustment ensures that the days are displayed in their proper order, aiding in the accurate analysis of weekly data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9"/>
          <p:cNvSpPr/>
          <p:nvPr/>
        </p:nvSpPr>
        <p:spPr>
          <a:xfrm>
            <a:off x="0" y="6537"/>
            <a:ext cx="5217160" cy="3987800"/>
          </a:xfrm>
          <a:custGeom>
            <a:avLst/>
            <a:gdLst/>
            <a:ahLst/>
            <a:cxnLst/>
            <a:rect l="l" t="t" r="r" b="b"/>
            <a:pathLst>
              <a:path w="5217160" h="3987800" extrusionOk="0">
                <a:moveTo>
                  <a:pt x="1220704" y="3975100"/>
                </a:moveTo>
                <a:lnTo>
                  <a:pt x="520928" y="3975100"/>
                </a:lnTo>
                <a:lnTo>
                  <a:pt x="573671" y="3987800"/>
                </a:lnTo>
                <a:lnTo>
                  <a:pt x="1171222" y="3987800"/>
                </a:lnTo>
                <a:lnTo>
                  <a:pt x="1220704" y="3975100"/>
                </a:lnTo>
                <a:close/>
              </a:path>
              <a:path w="5217160" h="3987800" extrusionOk="0">
                <a:moveTo>
                  <a:pt x="1319540" y="3962400"/>
                </a:moveTo>
                <a:lnTo>
                  <a:pt x="416160" y="3962400"/>
                </a:lnTo>
                <a:lnTo>
                  <a:pt x="468421" y="3975100"/>
                </a:lnTo>
                <a:lnTo>
                  <a:pt x="1270143" y="3975100"/>
                </a:lnTo>
                <a:lnTo>
                  <a:pt x="1319540" y="3962400"/>
                </a:lnTo>
                <a:close/>
              </a:path>
              <a:path w="5217160" h="3987800" extrusionOk="0">
                <a:moveTo>
                  <a:pt x="1516726" y="3937000"/>
                </a:moveTo>
                <a:lnTo>
                  <a:pt x="260971" y="3937000"/>
                </a:lnTo>
                <a:lnTo>
                  <a:pt x="364158" y="3962400"/>
                </a:lnTo>
                <a:lnTo>
                  <a:pt x="1418211" y="3962400"/>
                </a:lnTo>
                <a:lnTo>
                  <a:pt x="1516726" y="3937000"/>
                </a:lnTo>
                <a:close/>
              </a:path>
              <a:path w="5217160" h="3987800" extrusionOk="0">
                <a:moveTo>
                  <a:pt x="0" y="3797300"/>
                </a:moveTo>
                <a:lnTo>
                  <a:pt x="0" y="3873500"/>
                </a:lnTo>
                <a:lnTo>
                  <a:pt x="108402" y="3911600"/>
                </a:lnTo>
                <a:lnTo>
                  <a:pt x="209809" y="3937000"/>
                </a:lnTo>
                <a:lnTo>
                  <a:pt x="1565928" y="3937000"/>
                </a:lnTo>
                <a:lnTo>
                  <a:pt x="1615093" y="3924300"/>
                </a:lnTo>
                <a:lnTo>
                  <a:pt x="664301" y="3924300"/>
                </a:lnTo>
                <a:lnTo>
                  <a:pt x="612970" y="3911600"/>
                </a:lnTo>
                <a:lnTo>
                  <a:pt x="512712" y="3911600"/>
                </a:lnTo>
                <a:lnTo>
                  <a:pt x="464038" y="3898900"/>
                </a:lnTo>
                <a:lnTo>
                  <a:pt x="415582" y="3898900"/>
                </a:lnTo>
                <a:lnTo>
                  <a:pt x="367355" y="3886200"/>
                </a:lnTo>
                <a:lnTo>
                  <a:pt x="319365" y="3886200"/>
                </a:lnTo>
                <a:lnTo>
                  <a:pt x="36972" y="3810000"/>
                </a:lnTo>
                <a:lnTo>
                  <a:pt x="0" y="3797300"/>
                </a:lnTo>
                <a:close/>
              </a:path>
              <a:path w="5217160" h="3987800" extrusionOk="0">
                <a:moveTo>
                  <a:pt x="1811420" y="3886200"/>
                </a:moveTo>
                <a:lnTo>
                  <a:pt x="1378788" y="3886200"/>
                </a:lnTo>
                <a:lnTo>
                  <a:pt x="1327983" y="3898900"/>
                </a:lnTo>
                <a:lnTo>
                  <a:pt x="1277146" y="3898900"/>
                </a:lnTo>
                <a:lnTo>
                  <a:pt x="1226277" y="3911600"/>
                </a:lnTo>
                <a:lnTo>
                  <a:pt x="1124437" y="3911600"/>
                </a:lnTo>
                <a:lnTo>
                  <a:pt x="1073464" y="3924300"/>
                </a:lnTo>
                <a:lnTo>
                  <a:pt x="1664225" y="3924300"/>
                </a:lnTo>
                <a:lnTo>
                  <a:pt x="1811420" y="3886200"/>
                </a:lnTo>
                <a:close/>
              </a:path>
              <a:path w="5217160" h="3987800" extrusionOk="0">
                <a:moveTo>
                  <a:pt x="5030597" y="0"/>
                </a:moveTo>
                <a:lnTo>
                  <a:pt x="0" y="0"/>
                </a:lnTo>
                <a:lnTo>
                  <a:pt x="0" y="3644900"/>
                </a:lnTo>
                <a:lnTo>
                  <a:pt x="62870" y="3670300"/>
                </a:lnTo>
                <a:lnTo>
                  <a:pt x="545940" y="3797300"/>
                </a:lnTo>
                <a:lnTo>
                  <a:pt x="1892700" y="3797300"/>
                </a:lnTo>
                <a:lnTo>
                  <a:pt x="1863788" y="3810000"/>
                </a:lnTo>
                <a:lnTo>
                  <a:pt x="1834876" y="3810000"/>
                </a:lnTo>
                <a:lnTo>
                  <a:pt x="1805939" y="3822700"/>
                </a:lnTo>
                <a:lnTo>
                  <a:pt x="1775194" y="3822700"/>
                </a:lnTo>
                <a:lnTo>
                  <a:pt x="1744472" y="3835400"/>
                </a:lnTo>
                <a:lnTo>
                  <a:pt x="1713749" y="3835400"/>
                </a:lnTo>
                <a:lnTo>
                  <a:pt x="1683004" y="3848100"/>
                </a:lnTo>
                <a:lnTo>
                  <a:pt x="1632370" y="3848100"/>
                </a:lnTo>
                <a:lnTo>
                  <a:pt x="1531022" y="3873500"/>
                </a:lnTo>
                <a:lnTo>
                  <a:pt x="1480307" y="3873500"/>
                </a:lnTo>
                <a:lnTo>
                  <a:pt x="1429562" y="3886200"/>
                </a:lnTo>
                <a:lnTo>
                  <a:pt x="1860423" y="3886200"/>
                </a:lnTo>
                <a:lnTo>
                  <a:pt x="2536866" y="3708400"/>
                </a:lnTo>
                <a:lnTo>
                  <a:pt x="2584441" y="3683000"/>
                </a:lnTo>
                <a:lnTo>
                  <a:pt x="2726628" y="3644900"/>
                </a:lnTo>
                <a:lnTo>
                  <a:pt x="2773850" y="3619500"/>
                </a:lnTo>
                <a:lnTo>
                  <a:pt x="2868041" y="3594100"/>
                </a:lnTo>
                <a:lnTo>
                  <a:pt x="2915014" y="3568700"/>
                </a:lnTo>
                <a:lnTo>
                  <a:pt x="3008721" y="3543300"/>
                </a:lnTo>
                <a:lnTo>
                  <a:pt x="3055459" y="3517900"/>
                </a:lnTo>
                <a:lnTo>
                  <a:pt x="3102122" y="3505200"/>
                </a:lnTo>
                <a:lnTo>
                  <a:pt x="3148711" y="3479800"/>
                </a:lnTo>
                <a:lnTo>
                  <a:pt x="3195196" y="3467100"/>
                </a:lnTo>
                <a:lnTo>
                  <a:pt x="3241366" y="3441700"/>
                </a:lnTo>
                <a:lnTo>
                  <a:pt x="3286990" y="3429000"/>
                </a:lnTo>
                <a:lnTo>
                  <a:pt x="3331836" y="3403600"/>
                </a:lnTo>
                <a:lnTo>
                  <a:pt x="3375673" y="3390900"/>
                </a:lnTo>
                <a:lnTo>
                  <a:pt x="3418270" y="3365500"/>
                </a:lnTo>
                <a:lnTo>
                  <a:pt x="3459397" y="3340100"/>
                </a:lnTo>
                <a:lnTo>
                  <a:pt x="3498822" y="3327400"/>
                </a:lnTo>
                <a:lnTo>
                  <a:pt x="3536315" y="3302000"/>
                </a:lnTo>
                <a:lnTo>
                  <a:pt x="3583266" y="3263900"/>
                </a:lnTo>
                <a:lnTo>
                  <a:pt x="3628198" y="3238500"/>
                </a:lnTo>
                <a:lnTo>
                  <a:pt x="3671408" y="3213100"/>
                </a:lnTo>
                <a:lnTo>
                  <a:pt x="3713195" y="3175000"/>
                </a:lnTo>
                <a:lnTo>
                  <a:pt x="3753855" y="3149600"/>
                </a:lnTo>
                <a:lnTo>
                  <a:pt x="3793686" y="3124200"/>
                </a:lnTo>
                <a:lnTo>
                  <a:pt x="3832987" y="3086100"/>
                </a:lnTo>
                <a:lnTo>
                  <a:pt x="3910420" y="3035300"/>
                </a:lnTo>
                <a:lnTo>
                  <a:pt x="3948546" y="2997200"/>
                </a:lnTo>
                <a:lnTo>
                  <a:pt x="3986237" y="2971800"/>
                </a:lnTo>
                <a:lnTo>
                  <a:pt x="4023461" y="2933700"/>
                </a:lnTo>
                <a:lnTo>
                  <a:pt x="3907154" y="2933700"/>
                </a:lnTo>
                <a:lnTo>
                  <a:pt x="3944863" y="2908300"/>
                </a:lnTo>
                <a:lnTo>
                  <a:pt x="3982093" y="2870200"/>
                </a:lnTo>
                <a:lnTo>
                  <a:pt x="4018837" y="2832100"/>
                </a:lnTo>
                <a:lnTo>
                  <a:pt x="4055088" y="2794000"/>
                </a:lnTo>
                <a:lnTo>
                  <a:pt x="4090838" y="2755900"/>
                </a:lnTo>
                <a:lnTo>
                  <a:pt x="4126079" y="2730500"/>
                </a:lnTo>
                <a:lnTo>
                  <a:pt x="4160803" y="2692400"/>
                </a:lnTo>
                <a:lnTo>
                  <a:pt x="4195003" y="2654300"/>
                </a:lnTo>
                <a:lnTo>
                  <a:pt x="4228671" y="2616200"/>
                </a:lnTo>
                <a:lnTo>
                  <a:pt x="4261800" y="2578100"/>
                </a:lnTo>
                <a:lnTo>
                  <a:pt x="4294381" y="2540000"/>
                </a:lnTo>
                <a:lnTo>
                  <a:pt x="4326406" y="2501900"/>
                </a:lnTo>
                <a:lnTo>
                  <a:pt x="4357869" y="2463800"/>
                </a:lnTo>
                <a:lnTo>
                  <a:pt x="4388762" y="2425700"/>
                </a:lnTo>
                <a:lnTo>
                  <a:pt x="4419076" y="2387600"/>
                </a:lnTo>
                <a:lnTo>
                  <a:pt x="4448804" y="2336800"/>
                </a:lnTo>
                <a:lnTo>
                  <a:pt x="4477939" y="2298700"/>
                </a:lnTo>
                <a:lnTo>
                  <a:pt x="4506472" y="2260600"/>
                </a:lnTo>
                <a:lnTo>
                  <a:pt x="4534396" y="2222500"/>
                </a:lnTo>
                <a:lnTo>
                  <a:pt x="4561704" y="2171700"/>
                </a:lnTo>
                <a:lnTo>
                  <a:pt x="4588387" y="2133600"/>
                </a:lnTo>
                <a:lnTo>
                  <a:pt x="4614438" y="2095500"/>
                </a:lnTo>
                <a:lnTo>
                  <a:pt x="4639849" y="2044700"/>
                </a:lnTo>
                <a:lnTo>
                  <a:pt x="4664612" y="2006600"/>
                </a:lnTo>
                <a:lnTo>
                  <a:pt x="4688721" y="1955800"/>
                </a:lnTo>
                <a:lnTo>
                  <a:pt x="4712166" y="1917700"/>
                </a:lnTo>
                <a:lnTo>
                  <a:pt x="4734941" y="1866900"/>
                </a:lnTo>
                <a:lnTo>
                  <a:pt x="4756913" y="1816100"/>
                </a:lnTo>
                <a:lnTo>
                  <a:pt x="4778055" y="1778000"/>
                </a:lnTo>
                <a:lnTo>
                  <a:pt x="4798372" y="1727200"/>
                </a:lnTo>
                <a:lnTo>
                  <a:pt x="4817868" y="1676400"/>
                </a:lnTo>
                <a:lnTo>
                  <a:pt x="4836551" y="1638300"/>
                </a:lnTo>
                <a:lnTo>
                  <a:pt x="4854425" y="1587500"/>
                </a:lnTo>
                <a:lnTo>
                  <a:pt x="4871496" y="1536700"/>
                </a:lnTo>
                <a:lnTo>
                  <a:pt x="4887770" y="1498600"/>
                </a:lnTo>
                <a:lnTo>
                  <a:pt x="4903252" y="1447800"/>
                </a:lnTo>
                <a:lnTo>
                  <a:pt x="4917948" y="1397000"/>
                </a:lnTo>
                <a:lnTo>
                  <a:pt x="4931863" y="1346200"/>
                </a:lnTo>
                <a:lnTo>
                  <a:pt x="4945003" y="1308100"/>
                </a:lnTo>
                <a:lnTo>
                  <a:pt x="4957373" y="1257300"/>
                </a:lnTo>
                <a:lnTo>
                  <a:pt x="4968980" y="1206500"/>
                </a:lnTo>
                <a:lnTo>
                  <a:pt x="4979828" y="1155700"/>
                </a:lnTo>
                <a:lnTo>
                  <a:pt x="4989924" y="1117600"/>
                </a:lnTo>
                <a:lnTo>
                  <a:pt x="4999273" y="1066800"/>
                </a:lnTo>
                <a:lnTo>
                  <a:pt x="5007880" y="1016000"/>
                </a:lnTo>
                <a:lnTo>
                  <a:pt x="5015751" y="965200"/>
                </a:lnTo>
                <a:lnTo>
                  <a:pt x="5022892" y="914400"/>
                </a:lnTo>
                <a:lnTo>
                  <a:pt x="5029308" y="863600"/>
                </a:lnTo>
                <a:lnTo>
                  <a:pt x="5035005" y="812800"/>
                </a:lnTo>
                <a:lnTo>
                  <a:pt x="5039988" y="762000"/>
                </a:lnTo>
                <a:lnTo>
                  <a:pt x="5044264" y="711200"/>
                </a:lnTo>
                <a:lnTo>
                  <a:pt x="5047837" y="673100"/>
                </a:lnTo>
                <a:lnTo>
                  <a:pt x="5050713" y="622300"/>
                </a:lnTo>
                <a:lnTo>
                  <a:pt x="5052898" y="571500"/>
                </a:lnTo>
                <a:lnTo>
                  <a:pt x="5054397" y="520700"/>
                </a:lnTo>
                <a:lnTo>
                  <a:pt x="5055217" y="469900"/>
                </a:lnTo>
                <a:lnTo>
                  <a:pt x="5055362" y="419100"/>
                </a:lnTo>
                <a:lnTo>
                  <a:pt x="5054846" y="368300"/>
                </a:lnTo>
                <a:lnTo>
                  <a:pt x="5053618" y="304800"/>
                </a:lnTo>
                <a:lnTo>
                  <a:pt x="5051695" y="254000"/>
                </a:lnTo>
                <a:lnTo>
                  <a:pt x="5049095" y="203200"/>
                </a:lnTo>
                <a:lnTo>
                  <a:pt x="5045837" y="152400"/>
                </a:lnTo>
                <a:lnTo>
                  <a:pt x="5030597" y="0"/>
                </a:lnTo>
                <a:close/>
              </a:path>
              <a:path w="5217160" h="3987800" extrusionOk="0">
                <a:moveTo>
                  <a:pt x="1400543" y="3835400"/>
                </a:moveTo>
                <a:lnTo>
                  <a:pt x="991949" y="3835400"/>
                </a:lnTo>
                <a:lnTo>
                  <a:pt x="1042075" y="3848100"/>
                </a:lnTo>
                <a:lnTo>
                  <a:pt x="1348247" y="3848100"/>
                </a:lnTo>
                <a:lnTo>
                  <a:pt x="1400543" y="3835400"/>
                </a:lnTo>
                <a:close/>
              </a:path>
              <a:path w="5217160" h="3987800" extrusionOk="0">
                <a:moveTo>
                  <a:pt x="1609460" y="3822700"/>
                </a:moveTo>
                <a:lnTo>
                  <a:pt x="792539" y="3822700"/>
                </a:lnTo>
                <a:lnTo>
                  <a:pt x="842222" y="3835400"/>
                </a:lnTo>
                <a:lnTo>
                  <a:pt x="1557278" y="3835400"/>
                </a:lnTo>
                <a:lnTo>
                  <a:pt x="1609460" y="3822700"/>
                </a:lnTo>
                <a:close/>
              </a:path>
              <a:path w="5217160" h="3987800" extrusionOk="0">
                <a:moveTo>
                  <a:pt x="1765765" y="3810000"/>
                </a:moveTo>
                <a:lnTo>
                  <a:pt x="693529" y="3810000"/>
                </a:lnTo>
                <a:lnTo>
                  <a:pt x="742974" y="3822700"/>
                </a:lnTo>
                <a:lnTo>
                  <a:pt x="1713706" y="3822700"/>
                </a:lnTo>
                <a:lnTo>
                  <a:pt x="1765765" y="3810000"/>
                </a:lnTo>
                <a:close/>
              </a:path>
              <a:path w="5217160" h="3987800" extrusionOk="0">
                <a:moveTo>
                  <a:pt x="1869733" y="3797300"/>
                </a:moveTo>
                <a:lnTo>
                  <a:pt x="595009" y="3797300"/>
                </a:lnTo>
                <a:lnTo>
                  <a:pt x="644206" y="3810000"/>
                </a:lnTo>
                <a:lnTo>
                  <a:pt x="1817775" y="3810000"/>
                </a:lnTo>
                <a:lnTo>
                  <a:pt x="1869733" y="3797300"/>
                </a:lnTo>
                <a:close/>
              </a:path>
              <a:path w="5217160" h="3987800" extrusionOk="0">
                <a:moveTo>
                  <a:pt x="5184394" y="0"/>
                </a:moveTo>
                <a:lnTo>
                  <a:pt x="5115814" y="0"/>
                </a:lnTo>
                <a:lnTo>
                  <a:pt x="5121529" y="25400"/>
                </a:lnTo>
                <a:lnTo>
                  <a:pt x="5127607" y="76200"/>
                </a:lnTo>
                <a:lnTo>
                  <a:pt x="5132729" y="127000"/>
                </a:lnTo>
                <a:lnTo>
                  <a:pt x="5136881" y="177800"/>
                </a:lnTo>
                <a:lnTo>
                  <a:pt x="5140052" y="228600"/>
                </a:lnTo>
                <a:lnTo>
                  <a:pt x="5142230" y="279400"/>
                </a:lnTo>
                <a:lnTo>
                  <a:pt x="5143774" y="330200"/>
                </a:lnTo>
                <a:lnTo>
                  <a:pt x="5144324" y="368300"/>
                </a:lnTo>
                <a:lnTo>
                  <a:pt x="5144435" y="431800"/>
                </a:lnTo>
                <a:lnTo>
                  <a:pt x="5143560" y="482600"/>
                </a:lnTo>
                <a:lnTo>
                  <a:pt x="5141886" y="533400"/>
                </a:lnTo>
                <a:lnTo>
                  <a:pt x="5139418" y="584200"/>
                </a:lnTo>
                <a:lnTo>
                  <a:pt x="5136160" y="635000"/>
                </a:lnTo>
                <a:lnTo>
                  <a:pt x="5132116" y="673100"/>
                </a:lnTo>
                <a:lnTo>
                  <a:pt x="5127290" y="723900"/>
                </a:lnTo>
                <a:lnTo>
                  <a:pt x="5121687" y="774700"/>
                </a:lnTo>
                <a:lnTo>
                  <a:pt x="5115311" y="825500"/>
                </a:lnTo>
                <a:lnTo>
                  <a:pt x="5108165" y="876300"/>
                </a:lnTo>
                <a:lnTo>
                  <a:pt x="5100254" y="927100"/>
                </a:lnTo>
                <a:lnTo>
                  <a:pt x="5091583" y="965200"/>
                </a:lnTo>
                <a:lnTo>
                  <a:pt x="5082154" y="1016000"/>
                </a:lnTo>
                <a:lnTo>
                  <a:pt x="5071974" y="1066800"/>
                </a:lnTo>
                <a:lnTo>
                  <a:pt x="5061045" y="1117600"/>
                </a:lnTo>
                <a:lnTo>
                  <a:pt x="5049371" y="1155700"/>
                </a:lnTo>
                <a:lnTo>
                  <a:pt x="5036958" y="1206500"/>
                </a:lnTo>
                <a:lnTo>
                  <a:pt x="5023809" y="1257300"/>
                </a:lnTo>
                <a:lnTo>
                  <a:pt x="5009928" y="1295400"/>
                </a:lnTo>
                <a:lnTo>
                  <a:pt x="4995320" y="1346200"/>
                </a:lnTo>
                <a:lnTo>
                  <a:pt x="4979988" y="1397000"/>
                </a:lnTo>
                <a:lnTo>
                  <a:pt x="4963938" y="1435100"/>
                </a:lnTo>
                <a:lnTo>
                  <a:pt x="4947172" y="1485900"/>
                </a:lnTo>
                <a:lnTo>
                  <a:pt x="4929695" y="1524000"/>
                </a:lnTo>
                <a:lnTo>
                  <a:pt x="4911512" y="1574800"/>
                </a:lnTo>
                <a:lnTo>
                  <a:pt x="4892626" y="1625600"/>
                </a:lnTo>
                <a:lnTo>
                  <a:pt x="4873042" y="1663700"/>
                </a:lnTo>
                <a:lnTo>
                  <a:pt x="4852764" y="1714500"/>
                </a:lnTo>
                <a:lnTo>
                  <a:pt x="4831796" y="1752600"/>
                </a:lnTo>
                <a:lnTo>
                  <a:pt x="4810141" y="1803400"/>
                </a:lnTo>
                <a:lnTo>
                  <a:pt x="4787806" y="1841500"/>
                </a:lnTo>
                <a:lnTo>
                  <a:pt x="4764793" y="1892300"/>
                </a:lnTo>
                <a:lnTo>
                  <a:pt x="4741106" y="1930400"/>
                </a:lnTo>
                <a:lnTo>
                  <a:pt x="4716750" y="1968500"/>
                </a:lnTo>
                <a:lnTo>
                  <a:pt x="4691730" y="2019300"/>
                </a:lnTo>
                <a:lnTo>
                  <a:pt x="4666048" y="2057400"/>
                </a:lnTo>
                <a:lnTo>
                  <a:pt x="4639710" y="2108200"/>
                </a:lnTo>
                <a:lnTo>
                  <a:pt x="4612719" y="2146300"/>
                </a:lnTo>
                <a:lnTo>
                  <a:pt x="4585081" y="2184400"/>
                </a:lnTo>
                <a:lnTo>
                  <a:pt x="4556867" y="2235200"/>
                </a:lnTo>
                <a:lnTo>
                  <a:pt x="4528019" y="2273300"/>
                </a:lnTo>
                <a:lnTo>
                  <a:pt x="4498541" y="2311400"/>
                </a:lnTo>
                <a:lnTo>
                  <a:pt x="4468439" y="2349500"/>
                </a:lnTo>
                <a:lnTo>
                  <a:pt x="4437721" y="2400300"/>
                </a:lnTo>
                <a:lnTo>
                  <a:pt x="4406391" y="2438400"/>
                </a:lnTo>
                <a:lnTo>
                  <a:pt x="4374456" y="2476500"/>
                </a:lnTo>
                <a:lnTo>
                  <a:pt x="4341922" y="2514600"/>
                </a:lnTo>
                <a:lnTo>
                  <a:pt x="4308796" y="2552700"/>
                </a:lnTo>
                <a:lnTo>
                  <a:pt x="4275083" y="2590800"/>
                </a:lnTo>
                <a:lnTo>
                  <a:pt x="4240789" y="2628900"/>
                </a:lnTo>
                <a:lnTo>
                  <a:pt x="4205920" y="2667000"/>
                </a:lnTo>
                <a:lnTo>
                  <a:pt x="4170484" y="2705100"/>
                </a:lnTo>
                <a:lnTo>
                  <a:pt x="4134485" y="2743200"/>
                </a:lnTo>
                <a:lnTo>
                  <a:pt x="4097930" y="2768600"/>
                </a:lnTo>
                <a:lnTo>
                  <a:pt x="4060825" y="2806700"/>
                </a:lnTo>
                <a:lnTo>
                  <a:pt x="4023176" y="2844800"/>
                </a:lnTo>
                <a:lnTo>
                  <a:pt x="3984989" y="2870200"/>
                </a:lnTo>
                <a:lnTo>
                  <a:pt x="3946271" y="2908300"/>
                </a:lnTo>
                <a:lnTo>
                  <a:pt x="3937783" y="2921000"/>
                </a:lnTo>
                <a:lnTo>
                  <a:pt x="3928379" y="2921000"/>
                </a:lnTo>
                <a:lnTo>
                  <a:pt x="3918142" y="2933700"/>
                </a:lnTo>
                <a:lnTo>
                  <a:pt x="4023461" y="2933700"/>
                </a:lnTo>
                <a:lnTo>
                  <a:pt x="4060187" y="2908300"/>
                </a:lnTo>
                <a:lnTo>
                  <a:pt x="4096385" y="2870200"/>
                </a:lnTo>
                <a:lnTo>
                  <a:pt x="4133403" y="2832100"/>
                </a:lnTo>
                <a:lnTo>
                  <a:pt x="4169867" y="2794000"/>
                </a:lnTo>
                <a:lnTo>
                  <a:pt x="4205771" y="2768600"/>
                </a:lnTo>
                <a:lnTo>
                  <a:pt x="4241115" y="2730500"/>
                </a:lnTo>
                <a:lnTo>
                  <a:pt x="4275894" y="2692400"/>
                </a:lnTo>
                <a:lnTo>
                  <a:pt x="4310106" y="2654300"/>
                </a:lnTo>
                <a:lnTo>
                  <a:pt x="4343747" y="2616200"/>
                </a:lnTo>
                <a:lnTo>
                  <a:pt x="4376816" y="2578100"/>
                </a:lnTo>
                <a:lnTo>
                  <a:pt x="4409309" y="2540000"/>
                </a:lnTo>
                <a:lnTo>
                  <a:pt x="4441222" y="2501900"/>
                </a:lnTo>
                <a:lnTo>
                  <a:pt x="4472554" y="2463800"/>
                </a:lnTo>
                <a:lnTo>
                  <a:pt x="4503302" y="2425700"/>
                </a:lnTo>
                <a:lnTo>
                  <a:pt x="4533462" y="2387600"/>
                </a:lnTo>
                <a:lnTo>
                  <a:pt x="4563031" y="2349500"/>
                </a:lnTo>
                <a:lnTo>
                  <a:pt x="4592007" y="2298700"/>
                </a:lnTo>
                <a:lnTo>
                  <a:pt x="4620387" y="2260600"/>
                </a:lnTo>
                <a:lnTo>
                  <a:pt x="4648167" y="2222500"/>
                </a:lnTo>
                <a:lnTo>
                  <a:pt x="4675346" y="2184400"/>
                </a:lnTo>
                <a:lnTo>
                  <a:pt x="4701919" y="2133600"/>
                </a:lnTo>
                <a:lnTo>
                  <a:pt x="4727885" y="2095500"/>
                </a:lnTo>
                <a:lnTo>
                  <a:pt x="4753239" y="2057400"/>
                </a:lnTo>
                <a:lnTo>
                  <a:pt x="4777980" y="2006600"/>
                </a:lnTo>
                <a:lnTo>
                  <a:pt x="4802104" y="1968500"/>
                </a:lnTo>
                <a:lnTo>
                  <a:pt x="4825609" y="1930400"/>
                </a:lnTo>
                <a:lnTo>
                  <a:pt x="4848491" y="1879600"/>
                </a:lnTo>
                <a:lnTo>
                  <a:pt x="4870748" y="1841500"/>
                </a:lnTo>
                <a:lnTo>
                  <a:pt x="4892377" y="1790700"/>
                </a:lnTo>
                <a:lnTo>
                  <a:pt x="4913374" y="1739900"/>
                </a:lnTo>
                <a:lnTo>
                  <a:pt x="4933738" y="1701800"/>
                </a:lnTo>
                <a:lnTo>
                  <a:pt x="4953464" y="1651000"/>
                </a:lnTo>
                <a:lnTo>
                  <a:pt x="4972550" y="1612900"/>
                </a:lnTo>
                <a:lnTo>
                  <a:pt x="4990994" y="1562100"/>
                </a:lnTo>
                <a:lnTo>
                  <a:pt x="5008792" y="1511300"/>
                </a:lnTo>
                <a:lnTo>
                  <a:pt x="5025941" y="1460500"/>
                </a:lnTo>
                <a:lnTo>
                  <a:pt x="5042439" y="1422400"/>
                </a:lnTo>
                <a:lnTo>
                  <a:pt x="5058283" y="1371600"/>
                </a:lnTo>
                <a:lnTo>
                  <a:pt x="5073969" y="1320800"/>
                </a:lnTo>
                <a:lnTo>
                  <a:pt x="5088874" y="1270000"/>
                </a:lnTo>
                <a:lnTo>
                  <a:pt x="5102991" y="1219200"/>
                </a:lnTo>
                <a:lnTo>
                  <a:pt x="5116313" y="1168400"/>
                </a:lnTo>
                <a:lnTo>
                  <a:pt x="5128836" y="1117600"/>
                </a:lnTo>
                <a:lnTo>
                  <a:pt x="5140551" y="1066800"/>
                </a:lnTo>
                <a:lnTo>
                  <a:pt x="5151455" y="1016000"/>
                </a:lnTo>
                <a:lnTo>
                  <a:pt x="5161539" y="965200"/>
                </a:lnTo>
                <a:lnTo>
                  <a:pt x="5170798" y="914400"/>
                </a:lnTo>
                <a:lnTo>
                  <a:pt x="5179226" y="863600"/>
                </a:lnTo>
                <a:lnTo>
                  <a:pt x="5186816" y="812800"/>
                </a:lnTo>
                <a:lnTo>
                  <a:pt x="5193562" y="762000"/>
                </a:lnTo>
                <a:lnTo>
                  <a:pt x="5199459" y="711200"/>
                </a:lnTo>
                <a:lnTo>
                  <a:pt x="5204499" y="660400"/>
                </a:lnTo>
                <a:lnTo>
                  <a:pt x="5208677" y="609600"/>
                </a:lnTo>
                <a:lnTo>
                  <a:pt x="5211987" y="558800"/>
                </a:lnTo>
                <a:lnTo>
                  <a:pt x="5214422" y="508000"/>
                </a:lnTo>
                <a:lnTo>
                  <a:pt x="5215976" y="469900"/>
                </a:lnTo>
                <a:lnTo>
                  <a:pt x="5216643" y="419100"/>
                </a:lnTo>
                <a:lnTo>
                  <a:pt x="5216416" y="368300"/>
                </a:lnTo>
                <a:lnTo>
                  <a:pt x="5215290" y="317500"/>
                </a:lnTo>
                <a:lnTo>
                  <a:pt x="5213259" y="266700"/>
                </a:lnTo>
                <a:lnTo>
                  <a:pt x="5210315" y="215900"/>
                </a:lnTo>
                <a:lnTo>
                  <a:pt x="5206453" y="165100"/>
                </a:lnTo>
                <a:lnTo>
                  <a:pt x="5201667" y="114300"/>
                </a:lnTo>
                <a:lnTo>
                  <a:pt x="5195951" y="63500"/>
                </a:lnTo>
                <a:lnTo>
                  <a:pt x="5184394" y="0"/>
                </a:lnTo>
                <a:close/>
              </a:path>
            </a:pathLst>
          </a:custGeom>
          <a:solidFill>
            <a:srgbClr val="EC7C3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Google Shape;217;p9"/>
          <p:cNvSpPr txBox="1"/>
          <p:nvPr/>
        </p:nvSpPr>
        <p:spPr>
          <a:xfrm>
            <a:off x="647230" y="1273997"/>
            <a:ext cx="3286093" cy="7264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4600"/>
              <a:buFont typeface="Arial"/>
              <a:buNone/>
            </a:pPr>
            <a:r>
              <a:rPr lang="en-GB" sz="4600" b="0" i="0" u="none" strike="noStrike" cap="none" dirty="0">
                <a:solidFill>
                  <a:srgbClr val="FFFFFF"/>
                </a:solidFill>
                <a:latin typeface="Aptos Black" panose="020B0004020202020204" pitchFamily="34" charset="0"/>
                <a:sym typeface="Arial"/>
              </a:rPr>
              <a:t>Key Metrics</a:t>
            </a:r>
            <a:endParaRPr sz="4600" b="0" i="0" u="none" strike="noStrike" cap="none" dirty="0">
              <a:solidFill>
                <a:schemeClr val="dk1"/>
              </a:solidFill>
              <a:latin typeface="Aptos Black" panose="020B0004020202020204" pitchFamily="34" charset="0"/>
              <a:sym typeface="Arial"/>
            </a:endParaRPr>
          </a:p>
        </p:txBody>
      </p:sp>
      <p:graphicFrame>
        <p:nvGraphicFramePr>
          <p:cNvPr id="3" name="TextBox 2">
            <a:extLst>
              <a:ext uri="{FF2B5EF4-FFF2-40B4-BE49-F238E27FC236}">
                <a16:creationId xmlns:a16="http://schemas.microsoft.com/office/drawing/2014/main" id="{DFCF8335-9C35-DC3B-9B0A-C49775943A99}"/>
              </a:ext>
            </a:extLst>
          </p:cNvPr>
          <p:cNvGraphicFramePr/>
          <p:nvPr>
            <p:extLst>
              <p:ext uri="{D42A27DB-BD31-4B8C-83A1-F6EECF244321}">
                <p14:modId xmlns:p14="http://schemas.microsoft.com/office/powerpoint/2010/main" val="1012765216"/>
              </p:ext>
            </p:extLst>
          </p:nvPr>
        </p:nvGraphicFramePr>
        <p:xfrm>
          <a:off x="4840971" y="2873380"/>
          <a:ext cx="6473523" cy="3170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1066</TotalTime>
  <Words>1526</Words>
  <Application>Microsoft Office PowerPoint</Application>
  <PresentationFormat>Custom</PresentationFormat>
  <Paragraphs>143</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Amasis MT Pro Medium</vt:lpstr>
      <vt:lpstr>Calibri</vt:lpstr>
      <vt:lpstr>Aptos Black</vt:lpstr>
      <vt:lpstr>Carlito</vt:lpstr>
      <vt:lpstr>Abadi Extra Light</vt:lpstr>
      <vt:lpstr>Algerian</vt:lpstr>
      <vt:lpstr>Arial Unicode MS</vt:lpstr>
      <vt:lpstr>Arial Black</vt:lpstr>
      <vt:lpstr>Office Theme</vt:lpstr>
      <vt:lpstr>CONTENTS</vt:lpstr>
      <vt:lpstr>PROJECT OVERVIEW</vt:lpstr>
      <vt:lpstr>INTRODUCTION</vt:lpstr>
      <vt:lpstr>OBJECTIVES</vt:lpstr>
      <vt:lpstr>DATASET</vt:lpstr>
      <vt:lpstr>TOOLS USED</vt:lpstr>
      <vt:lpstr>DATA MANIPULATION PROCESS</vt:lpstr>
      <vt:lpstr>DATA MANIPULATION PROCESS</vt:lpstr>
      <vt:lpstr>PowerPoint Presentation</vt:lpstr>
      <vt:lpstr>Insights</vt:lpstr>
      <vt:lpstr>Recommendations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dc:title>
  <dc:creator>STANLEY</dc:creator>
  <cp:lastModifiedBy>Romanpreet Singh</cp:lastModifiedBy>
  <cp:revision>18</cp:revision>
  <dcterms:created xsi:type="dcterms:W3CDTF">2023-12-11T12:58:40Z</dcterms:created>
  <dcterms:modified xsi:type="dcterms:W3CDTF">2024-08-16T17:19:07Z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2023-12-11T00:00:00Z</vt:filetime>
  </property>
</Properties>
</file>