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7" r:id="rId2"/>
    <p:sldId id="259" r:id="rId3"/>
    <p:sldId id="256" r:id="rId4"/>
    <p:sldId id="258" r:id="rId5"/>
    <p:sldId id="260" r:id="rId6"/>
    <p:sldId id="261" r:id="rId7"/>
    <p:sldId id="274" r:id="rId8"/>
    <p:sldId id="262" r:id="rId9"/>
    <p:sldId id="264" r:id="rId10"/>
    <p:sldId id="265" r:id="rId11"/>
    <p:sldId id="270" r:id="rId12"/>
    <p:sldId id="275" r:id="rId13"/>
    <p:sldId id="272" r:id="rId14"/>
  </p:sldIdLst>
  <p:sldSz cx="12649200" cy="7315200"/>
  <p:notesSz cx="12649200" cy="7315200"/>
  <p:embeddedFontLst>
    <p:embeddedFont>
      <p:font typeface="Abadi Extra Light" panose="020B0204020104020204" pitchFamily="34" charset="0"/>
      <p:regular r:id="rId16"/>
    </p:embeddedFont>
    <p:embeddedFont>
      <p:font typeface="Amasis MT Pro Medium" panose="02040604050005020304" pitchFamily="18" charset="0"/>
      <p:regular r:id="rId17"/>
      <p:italic r:id="rId18"/>
    </p:embeddedFont>
    <p:embeddedFont>
      <p:font typeface="Aptos Black" panose="020B0004020202020204" pitchFamily="34" charset="0"/>
      <p:bold r:id="rId19"/>
      <p:boldItalic r:id="rId20"/>
    </p:embeddedFont>
    <p:embeddedFont>
      <p:font typeface="Arial Black" panose="020B0A04020102020204" pitchFamily="34" charset="0"/>
      <p:bold r:id="rId21"/>
    </p:embeddedFont>
    <p:embeddedFont>
      <p:font typeface="Carli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biXw5Pat6rGQC/9GDleSlXJ2M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12" autoAdjust="0"/>
    <p:restoredTop sz="94660"/>
  </p:normalViewPr>
  <p:slideViewPr>
    <p:cSldViewPr snapToGrid="0">
      <p:cViewPr varScale="1">
        <p:scale>
          <a:sx n="60" d="100"/>
          <a:sy n="60" d="100"/>
        </p:scale>
        <p:origin x="342"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C68699-30E5-4B18-8B49-530F5303B6F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2E845EF-5C99-4133-8F41-58EE12822310}">
      <dgm:prSet custT="1"/>
      <dgm:spPr>
        <a:solidFill>
          <a:schemeClr val="tx1"/>
        </a:solidFill>
      </dgm:spPr>
      <dgm:t>
        <a:bodyPr/>
        <a:lstStyle/>
        <a:p>
          <a:pPr>
            <a:buClrTx/>
            <a:buSzTx/>
            <a:buFontTx/>
            <a:buChar char="•"/>
          </a:pPr>
          <a:r>
            <a:rPr kumimoji="0" lang="en-US" altLang="en-US" sz="2400" b="1" i="0" u="none" strike="noStrike" cap="none" normalizeH="0" baseline="0" dirty="0">
              <a:ln>
                <a:noFill/>
              </a:ln>
              <a:solidFill>
                <a:schemeClr val="bg1">
                  <a:lumMod val="95000"/>
                </a:schemeClr>
              </a:solidFill>
              <a:effectLst/>
              <a:latin typeface="+mj-lt"/>
            </a:rPr>
            <a:t>Total Sales: $698,812.33</a:t>
          </a:r>
          <a:endParaRPr lang="en-US" sz="2400" dirty="0">
            <a:solidFill>
              <a:schemeClr val="bg1">
                <a:lumMod val="95000"/>
              </a:schemeClr>
            </a:solidFill>
          </a:endParaRPr>
        </a:p>
      </dgm:t>
    </dgm:pt>
    <dgm:pt modelId="{2FF904B4-0D8B-4F62-AC9A-7741DFDE17A3}" type="parTrans" cxnId="{3D7B252F-AAFD-492E-9BFB-4B92B25344E3}">
      <dgm:prSet/>
      <dgm:spPr/>
      <dgm:t>
        <a:bodyPr/>
        <a:lstStyle/>
        <a:p>
          <a:endParaRPr lang="en-US"/>
        </a:p>
      </dgm:t>
    </dgm:pt>
    <dgm:pt modelId="{B91E5424-6DA0-4F76-9618-BFCCBADBAD7E}" type="sibTrans" cxnId="{3D7B252F-AAFD-492E-9BFB-4B92B25344E3}">
      <dgm:prSet/>
      <dgm:spPr/>
      <dgm:t>
        <a:bodyPr/>
        <a:lstStyle/>
        <a:p>
          <a:endParaRPr lang="en-US"/>
        </a:p>
      </dgm:t>
    </dgm:pt>
    <dgm:pt modelId="{8DEC9BD2-549A-4306-A7A5-29F14509A992}">
      <dgm:prSet custT="1"/>
      <dgm:spPr>
        <a:solidFill>
          <a:schemeClr val="tx1"/>
        </a:solidFill>
      </dgm:spPr>
      <dgm:t>
        <a:bodyPr/>
        <a:lstStyle/>
        <a:p>
          <a:pPr>
            <a:buClrTx/>
            <a:buSzTx/>
            <a:buFontTx/>
            <a:buChar char="•"/>
          </a:pPr>
          <a:r>
            <a:rPr kumimoji="0" lang="en-US" altLang="en-US" sz="2400" b="1" i="0" u="none" strike="noStrike" cap="none" normalizeH="0" baseline="0" dirty="0">
              <a:ln>
                <a:noFill/>
              </a:ln>
              <a:solidFill>
                <a:schemeClr val="bg1">
                  <a:lumMod val="95000"/>
                </a:schemeClr>
              </a:solidFill>
              <a:effectLst/>
              <a:latin typeface="+mj-lt"/>
            </a:rPr>
            <a:t>Average Transaction Value: $4.69</a:t>
          </a:r>
          <a:endParaRPr lang="en-US" sz="2400" dirty="0">
            <a:solidFill>
              <a:schemeClr val="bg1">
                <a:lumMod val="95000"/>
              </a:schemeClr>
            </a:solidFill>
          </a:endParaRPr>
        </a:p>
      </dgm:t>
    </dgm:pt>
    <dgm:pt modelId="{B50B7890-E87A-4C5D-B05C-661943CF02D4}" type="parTrans" cxnId="{F4F517C9-2F41-41E8-99BB-2E2EEB321B3C}">
      <dgm:prSet/>
      <dgm:spPr/>
      <dgm:t>
        <a:bodyPr/>
        <a:lstStyle/>
        <a:p>
          <a:endParaRPr lang="en-US"/>
        </a:p>
      </dgm:t>
    </dgm:pt>
    <dgm:pt modelId="{3D7DAB25-BA0D-466B-9CEB-F7A8E965BE19}" type="sibTrans" cxnId="{F4F517C9-2F41-41E8-99BB-2E2EEB321B3C}">
      <dgm:prSet/>
      <dgm:spPr/>
      <dgm:t>
        <a:bodyPr/>
        <a:lstStyle/>
        <a:p>
          <a:endParaRPr lang="en-US"/>
        </a:p>
      </dgm:t>
    </dgm:pt>
    <dgm:pt modelId="{34D6762E-F8BE-46F5-819F-4B70E9363987}">
      <dgm:prSet custT="1"/>
      <dgm:spPr>
        <a:solidFill>
          <a:schemeClr val="tx1"/>
        </a:solidFill>
      </dgm:spPr>
      <dgm:t>
        <a:bodyPr/>
        <a:lstStyle/>
        <a:p>
          <a:pPr>
            <a:buClrTx/>
            <a:buSzTx/>
            <a:buFontTx/>
            <a:buChar char="•"/>
          </a:pPr>
          <a:r>
            <a:rPr kumimoji="0" lang="en-US" altLang="en-US" sz="2400" b="1" i="0" u="none" strike="noStrike" cap="none" normalizeH="0" baseline="0" dirty="0">
              <a:ln>
                <a:noFill/>
              </a:ln>
              <a:solidFill>
                <a:schemeClr val="bg1">
                  <a:lumMod val="95000"/>
                </a:schemeClr>
              </a:solidFill>
              <a:effectLst/>
              <a:latin typeface="+mj-lt"/>
            </a:rPr>
            <a:t>Average Quantity per Transaction:1 </a:t>
          </a:r>
          <a:endParaRPr lang="en-US" sz="2400" dirty="0">
            <a:solidFill>
              <a:schemeClr val="bg1">
                <a:lumMod val="95000"/>
              </a:schemeClr>
            </a:solidFill>
          </a:endParaRPr>
        </a:p>
      </dgm:t>
    </dgm:pt>
    <dgm:pt modelId="{311ADD4F-86D6-418E-84DE-9674CE7B0031}" type="parTrans" cxnId="{A5A65B8D-6A73-48DD-8DEE-493157BFA7A9}">
      <dgm:prSet/>
      <dgm:spPr/>
      <dgm:t>
        <a:bodyPr/>
        <a:lstStyle/>
        <a:p>
          <a:endParaRPr lang="en-US"/>
        </a:p>
      </dgm:t>
    </dgm:pt>
    <dgm:pt modelId="{FF4F33C8-93A6-49BC-AD92-F9F20687ADF1}" type="sibTrans" cxnId="{A5A65B8D-6A73-48DD-8DEE-493157BFA7A9}">
      <dgm:prSet/>
      <dgm:spPr/>
      <dgm:t>
        <a:bodyPr/>
        <a:lstStyle/>
        <a:p>
          <a:endParaRPr lang="en-US"/>
        </a:p>
      </dgm:t>
    </dgm:pt>
    <dgm:pt modelId="{CB0C254D-0E3C-4574-8E45-E3541ADBE56E}">
      <dgm:prSet custT="1"/>
      <dgm:spPr>
        <a:solidFill>
          <a:schemeClr val="tx1"/>
        </a:solidFill>
      </dgm:spPr>
      <dgm:t>
        <a:bodyPr/>
        <a:lstStyle/>
        <a:p>
          <a:r>
            <a:rPr kumimoji="0" lang="en-US" altLang="en-US" sz="2400" b="1" i="0" u="none" strike="noStrike" cap="none" normalizeH="0" baseline="0" dirty="0">
              <a:ln>
                <a:noFill/>
              </a:ln>
              <a:solidFill>
                <a:schemeClr val="bg1">
                  <a:lumMod val="95000"/>
                </a:schemeClr>
              </a:solidFill>
              <a:effectLst/>
              <a:latin typeface="+mj-lt"/>
            </a:rPr>
            <a:t>Total Transactions: 149,116</a:t>
          </a:r>
        </a:p>
      </dgm:t>
    </dgm:pt>
    <dgm:pt modelId="{1A1B2D66-E056-44E9-AE55-0E4D1096D335}" type="parTrans" cxnId="{C6F9E012-05CA-43A6-B927-3B861A612D71}">
      <dgm:prSet/>
      <dgm:spPr/>
      <dgm:t>
        <a:bodyPr/>
        <a:lstStyle/>
        <a:p>
          <a:endParaRPr lang="en-IN"/>
        </a:p>
      </dgm:t>
    </dgm:pt>
    <dgm:pt modelId="{21B4EC6C-909B-4DB5-A396-872151015B72}" type="sibTrans" cxnId="{C6F9E012-05CA-43A6-B927-3B861A612D71}">
      <dgm:prSet/>
      <dgm:spPr/>
      <dgm:t>
        <a:bodyPr/>
        <a:lstStyle/>
        <a:p>
          <a:endParaRPr lang="en-IN"/>
        </a:p>
      </dgm:t>
    </dgm:pt>
    <dgm:pt modelId="{17F91853-9127-4073-92AC-92A73CCFD418}" type="pres">
      <dgm:prSet presAssocID="{4CC68699-30E5-4B18-8B49-530F5303B6FE}" presName="outerComposite" presStyleCnt="0">
        <dgm:presLayoutVars>
          <dgm:chMax val="5"/>
          <dgm:dir/>
          <dgm:resizeHandles val="exact"/>
        </dgm:presLayoutVars>
      </dgm:prSet>
      <dgm:spPr/>
    </dgm:pt>
    <dgm:pt modelId="{A2CB76B9-9427-4E52-B615-E7FDE12D8923}" type="pres">
      <dgm:prSet presAssocID="{4CC68699-30E5-4B18-8B49-530F5303B6FE}" presName="dummyMaxCanvas" presStyleCnt="0">
        <dgm:presLayoutVars/>
      </dgm:prSet>
      <dgm:spPr/>
    </dgm:pt>
    <dgm:pt modelId="{0941217F-97A3-4B13-8C18-3E86DA0BA7FC}" type="pres">
      <dgm:prSet presAssocID="{4CC68699-30E5-4B18-8B49-530F5303B6FE}" presName="FourNodes_1" presStyleLbl="node1" presStyleIdx="0" presStyleCnt="4" custScaleX="109861">
        <dgm:presLayoutVars>
          <dgm:bulletEnabled val="1"/>
        </dgm:presLayoutVars>
      </dgm:prSet>
      <dgm:spPr/>
    </dgm:pt>
    <dgm:pt modelId="{95E75D3D-C2D3-4A59-B35A-FBF574C6F71E}" type="pres">
      <dgm:prSet presAssocID="{4CC68699-30E5-4B18-8B49-530F5303B6FE}" presName="FourNodes_2" presStyleLbl="node1" presStyleIdx="1" presStyleCnt="4" custScaleX="112362">
        <dgm:presLayoutVars>
          <dgm:bulletEnabled val="1"/>
        </dgm:presLayoutVars>
      </dgm:prSet>
      <dgm:spPr/>
    </dgm:pt>
    <dgm:pt modelId="{C3FBBA29-B657-431E-9EEA-56FD9061A364}" type="pres">
      <dgm:prSet presAssocID="{4CC68699-30E5-4B18-8B49-530F5303B6FE}" presName="FourNodes_3" presStyleLbl="node1" presStyleIdx="2" presStyleCnt="4" custScaleX="120808">
        <dgm:presLayoutVars>
          <dgm:bulletEnabled val="1"/>
        </dgm:presLayoutVars>
      </dgm:prSet>
      <dgm:spPr/>
    </dgm:pt>
    <dgm:pt modelId="{259EEC0C-6891-4E6A-9D6D-027B8956E858}" type="pres">
      <dgm:prSet presAssocID="{4CC68699-30E5-4B18-8B49-530F5303B6FE}" presName="FourNodes_4" presStyleLbl="node1" presStyleIdx="3" presStyleCnt="4" custScaleX="125000">
        <dgm:presLayoutVars>
          <dgm:bulletEnabled val="1"/>
        </dgm:presLayoutVars>
      </dgm:prSet>
      <dgm:spPr/>
    </dgm:pt>
    <dgm:pt modelId="{73DA35BB-E738-455D-98D1-7A46CABAC218}" type="pres">
      <dgm:prSet presAssocID="{4CC68699-30E5-4B18-8B49-530F5303B6FE}" presName="FourConn_1-2" presStyleLbl="fgAccFollowNode1" presStyleIdx="0" presStyleCnt="3">
        <dgm:presLayoutVars>
          <dgm:bulletEnabled val="1"/>
        </dgm:presLayoutVars>
      </dgm:prSet>
      <dgm:spPr/>
    </dgm:pt>
    <dgm:pt modelId="{A5DD1462-DB3A-4BA0-BDA2-77A9755DA996}" type="pres">
      <dgm:prSet presAssocID="{4CC68699-30E5-4B18-8B49-530F5303B6FE}" presName="FourConn_2-3" presStyleLbl="fgAccFollowNode1" presStyleIdx="1" presStyleCnt="3">
        <dgm:presLayoutVars>
          <dgm:bulletEnabled val="1"/>
        </dgm:presLayoutVars>
      </dgm:prSet>
      <dgm:spPr/>
    </dgm:pt>
    <dgm:pt modelId="{0FCA30CF-8471-4524-9C4D-9FCF605A3374}" type="pres">
      <dgm:prSet presAssocID="{4CC68699-30E5-4B18-8B49-530F5303B6FE}" presName="FourConn_3-4" presStyleLbl="fgAccFollowNode1" presStyleIdx="2" presStyleCnt="3">
        <dgm:presLayoutVars>
          <dgm:bulletEnabled val="1"/>
        </dgm:presLayoutVars>
      </dgm:prSet>
      <dgm:spPr/>
    </dgm:pt>
    <dgm:pt modelId="{C001E3D2-B5C7-4479-94CE-22D77BE06619}" type="pres">
      <dgm:prSet presAssocID="{4CC68699-30E5-4B18-8B49-530F5303B6FE}" presName="FourNodes_1_text" presStyleLbl="node1" presStyleIdx="3" presStyleCnt="4">
        <dgm:presLayoutVars>
          <dgm:bulletEnabled val="1"/>
        </dgm:presLayoutVars>
      </dgm:prSet>
      <dgm:spPr/>
    </dgm:pt>
    <dgm:pt modelId="{31294E93-1F80-4358-856A-64C363C24149}" type="pres">
      <dgm:prSet presAssocID="{4CC68699-30E5-4B18-8B49-530F5303B6FE}" presName="FourNodes_2_text" presStyleLbl="node1" presStyleIdx="3" presStyleCnt="4">
        <dgm:presLayoutVars>
          <dgm:bulletEnabled val="1"/>
        </dgm:presLayoutVars>
      </dgm:prSet>
      <dgm:spPr/>
    </dgm:pt>
    <dgm:pt modelId="{CD39E44A-07A0-4C68-B389-DA896E47FE38}" type="pres">
      <dgm:prSet presAssocID="{4CC68699-30E5-4B18-8B49-530F5303B6FE}" presName="FourNodes_3_text" presStyleLbl="node1" presStyleIdx="3" presStyleCnt="4">
        <dgm:presLayoutVars>
          <dgm:bulletEnabled val="1"/>
        </dgm:presLayoutVars>
      </dgm:prSet>
      <dgm:spPr/>
    </dgm:pt>
    <dgm:pt modelId="{B6D14F46-819F-44FB-BA4A-E625038FB6A0}" type="pres">
      <dgm:prSet presAssocID="{4CC68699-30E5-4B18-8B49-530F5303B6FE}" presName="FourNodes_4_text" presStyleLbl="node1" presStyleIdx="3" presStyleCnt="4">
        <dgm:presLayoutVars>
          <dgm:bulletEnabled val="1"/>
        </dgm:presLayoutVars>
      </dgm:prSet>
      <dgm:spPr/>
    </dgm:pt>
  </dgm:ptLst>
  <dgm:cxnLst>
    <dgm:cxn modelId="{C6F9E012-05CA-43A6-B927-3B861A612D71}" srcId="{4CC68699-30E5-4B18-8B49-530F5303B6FE}" destId="{CB0C254D-0E3C-4574-8E45-E3541ADBE56E}" srcOrd="1" destOrd="0" parTransId="{1A1B2D66-E056-44E9-AE55-0E4D1096D335}" sibTransId="{21B4EC6C-909B-4DB5-A396-872151015B72}"/>
    <dgm:cxn modelId="{A7645513-F71F-4788-8677-3276F5921FE4}" type="presOf" srcId="{8DEC9BD2-549A-4306-A7A5-29F14509A992}" destId="{CD39E44A-07A0-4C68-B389-DA896E47FE38}" srcOrd="1" destOrd="0" presId="urn:microsoft.com/office/officeart/2005/8/layout/vProcess5"/>
    <dgm:cxn modelId="{61442221-A00D-4E51-BBE1-29EB5AB81463}" type="presOf" srcId="{4CC68699-30E5-4B18-8B49-530F5303B6FE}" destId="{17F91853-9127-4073-92AC-92A73CCFD418}" srcOrd="0" destOrd="0" presId="urn:microsoft.com/office/officeart/2005/8/layout/vProcess5"/>
    <dgm:cxn modelId="{3D7B252F-AAFD-492E-9BFB-4B92B25344E3}" srcId="{4CC68699-30E5-4B18-8B49-530F5303B6FE}" destId="{72E845EF-5C99-4133-8F41-58EE12822310}" srcOrd="0" destOrd="0" parTransId="{2FF904B4-0D8B-4F62-AC9A-7741DFDE17A3}" sibTransId="{B91E5424-6DA0-4F76-9618-BFCCBADBAD7E}"/>
    <dgm:cxn modelId="{2CCB4E32-95E1-43B5-BF44-1407E1C58D3E}" type="presOf" srcId="{CB0C254D-0E3C-4574-8E45-E3541ADBE56E}" destId="{95E75D3D-C2D3-4A59-B35A-FBF574C6F71E}" srcOrd="0" destOrd="0" presId="urn:microsoft.com/office/officeart/2005/8/layout/vProcess5"/>
    <dgm:cxn modelId="{89D6A836-2F6C-4B1E-B6D7-03342292E7AA}" type="presOf" srcId="{34D6762E-F8BE-46F5-819F-4B70E9363987}" destId="{B6D14F46-819F-44FB-BA4A-E625038FB6A0}" srcOrd="1" destOrd="0" presId="urn:microsoft.com/office/officeart/2005/8/layout/vProcess5"/>
    <dgm:cxn modelId="{508ADB3D-8C2E-4C72-9801-C13D52C19DCC}" type="presOf" srcId="{72E845EF-5C99-4133-8F41-58EE12822310}" destId="{0941217F-97A3-4B13-8C18-3E86DA0BA7FC}" srcOrd="0" destOrd="0" presId="urn:microsoft.com/office/officeart/2005/8/layout/vProcess5"/>
    <dgm:cxn modelId="{B669EC53-98F6-4C4F-945A-D49537F63A2D}" type="presOf" srcId="{CB0C254D-0E3C-4574-8E45-E3541ADBE56E}" destId="{31294E93-1F80-4358-856A-64C363C24149}" srcOrd="1" destOrd="0" presId="urn:microsoft.com/office/officeart/2005/8/layout/vProcess5"/>
    <dgm:cxn modelId="{F467B780-7181-4252-BBC3-299840209EF5}" type="presOf" srcId="{34D6762E-F8BE-46F5-819F-4B70E9363987}" destId="{259EEC0C-6891-4E6A-9D6D-027B8956E858}" srcOrd="0" destOrd="0" presId="urn:microsoft.com/office/officeart/2005/8/layout/vProcess5"/>
    <dgm:cxn modelId="{37BDF385-2540-46A1-AB97-3668A8697FE6}" type="presOf" srcId="{21B4EC6C-909B-4DB5-A396-872151015B72}" destId="{A5DD1462-DB3A-4BA0-BDA2-77A9755DA996}" srcOrd="0" destOrd="0" presId="urn:microsoft.com/office/officeart/2005/8/layout/vProcess5"/>
    <dgm:cxn modelId="{59AB5788-1E96-4361-A88C-67DF858E219F}" type="presOf" srcId="{3D7DAB25-BA0D-466B-9CEB-F7A8E965BE19}" destId="{0FCA30CF-8471-4524-9C4D-9FCF605A3374}" srcOrd="0" destOrd="0" presId="urn:microsoft.com/office/officeart/2005/8/layout/vProcess5"/>
    <dgm:cxn modelId="{A5A65B8D-6A73-48DD-8DEE-493157BFA7A9}" srcId="{4CC68699-30E5-4B18-8B49-530F5303B6FE}" destId="{34D6762E-F8BE-46F5-819F-4B70E9363987}" srcOrd="3" destOrd="0" parTransId="{311ADD4F-86D6-418E-84DE-9674CE7B0031}" sibTransId="{FF4F33C8-93A6-49BC-AD92-F9F20687ADF1}"/>
    <dgm:cxn modelId="{33545D9E-BD15-4EAC-BB61-49DEE24CE313}" type="presOf" srcId="{8DEC9BD2-549A-4306-A7A5-29F14509A992}" destId="{C3FBBA29-B657-431E-9EEA-56FD9061A364}" srcOrd="0" destOrd="0" presId="urn:microsoft.com/office/officeart/2005/8/layout/vProcess5"/>
    <dgm:cxn modelId="{F4F517C9-2F41-41E8-99BB-2E2EEB321B3C}" srcId="{4CC68699-30E5-4B18-8B49-530F5303B6FE}" destId="{8DEC9BD2-549A-4306-A7A5-29F14509A992}" srcOrd="2" destOrd="0" parTransId="{B50B7890-E87A-4C5D-B05C-661943CF02D4}" sibTransId="{3D7DAB25-BA0D-466B-9CEB-F7A8E965BE19}"/>
    <dgm:cxn modelId="{D0E1E1CF-F8C4-4FA5-ACDC-F8E2EC33367C}" type="presOf" srcId="{B91E5424-6DA0-4F76-9618-BFCCBADBAD7E}" destId="{73DA35BB-E738-455D-98D1-7A46CABAC218}" srcOrd="0" destOrd="0" presId="urn:microsoft.com/office/officeart/2005/8/layout/vProcess5"/>
    <dgm:cxn modelId="{BD3E04F7-73BA-4B9F-A28A-F4228A6BCAC3}" type="presOf" srcId="{72E845EF-5C99-4133-8F41-58EE12822310}" destId="{C001E3D2-B5C7-4479-94CE-22D77BE06619}" srcOrd="1" destOrd="0" presId="urn:microsoft.com/office/officeart/2005/8/layout/vProcess5"/>
    <dgm:cxn modelId="{5674F60F-5023-475E-86A5-0BE49695192A}" type="presParOf" srcId="{17F91853-9127-4073-92AC-92A73CCFD418}" destId="{A2CB76B9-9427-4E52-B615-E7FDE12D8923}" srcOrd="0" destOrd="0" presId="urn:microsoft.com/office/officeart/2005/8/layout/vProcess5"/>
    <dgm:cxn modelId="{0B2E30F7-7EC3-4128-804D-3EA227041F05}" type="presParOf" srcId="{17F91853-9127-4073-92AC-92A73CCFD418}" destId="{0941217F-97A3-4B13-8C18-3E86DA0BA7FC}" srcOrd="1" destOrd="0" presId="urn:microsoft.com/office/officeart/2005/8/layout/vProcess5"/>
    <dgm:cxn modelId="{2572F091-231B-417C-8382-0439339BAF33}" type="presParOf" srcId="{17F91853-9127-4073-92AC-92A73CCFD418}" destId="{95E75D3D-C2D3-4A59-B35A-FBF574C6F71E}" srcOrd="2" destOrd="0" presId="urn:microsoft.com/office/officeart/2005/8/layout/vProcess5"/>
    <dgm:cxn modelId="{F1A2D18A-7E85-450F-ACF4-17F95A653DEE}" type="presParOf" srcId="{17F91853-9127-4073-92AC-92A73CCFD418}" destId="{C3FBBA29-B657-431E-9EEA-56FD9061A364}" srcOrd="3" destOrd="0" presId="urn:microsoft.com/office/officeart/2005/8/layout/vProcess5"/>
    <dgm:cxn modelId="{0717A688-5CF1-4C4D-B5F8-17BA0413A87C}" type="presParOf" srcId="{17F91853-9127-4073-92AC-92A73CCFD418}" destId="{259EEC0C-6891-4E6A-9D6D-027B8956E858}" srcOrd="4" destOrd="0" presId="urn:microsoft.com/office/officeart/2005/8/layout/vProcess5"/>
    <dgm:cxn modelId="{497ECFC2-F375-42A6-A8B3-35023DF51ACB}" type="presParOf" srcId="{17F91853-9127-4073-92AC-92A73CCFD418}" destId="{73DA35BB-E738-455D-98D1-7A46CABAC218}" srcOrd="5" destOrd="0" presId="urn:microsoft.com/office/officeart/2005/8/layout/vProcess5"/>
    <dgm:cxn modelId="{1F02ACBE-E165-44E8-98D8-74B9872AC942}" type="presParOf" srcId="{17F91853-9127-4073-92AC-92A73CCFD418}" destId="{A5DD1462-DB3A-4BA0-BDA2-77A9755DA996}" srcOrd="6" destOrd="0" presId="urn:microsoft.com/office/officeart/2005/8/layout/vProcess5"/>
    <dgm:cxn modelId="{0090BF36-5C75-4717-B7CC-2DF67E4DD165}" type="presParOf" srcId="{17F91853-9127-4073-92AC-92A73CCFD418}" destId="{0FCA30CF-8471-4524-9C4D-9FCF605A3374}" srcOrd="7" destOrd="0" presId="urn:microsoft.com/office/officeart/2005/8/layout/vProcess5"/>
    <dgm:cxn modelId="{DAA60C68-E71F-431A-80E3-615FE1FE48EF}" type="presParOf" srcId="{17F91853-9127-4073-92AC-92A73CCFD418}" destId="{C001E3D2-B5C7-4479-94CE-22D77BE06619}" srcOrd="8" destOrd="0" presId="urn:microsoft.com/office/officeart/2005/8/layout/vProcess5"/>
    <dgm:cxn modelId="{AD3B2A83-9D76-44D2-A994-499113758725}" type="presParOf" srcId="{17F91853-9127-4073-92AC-92A73CCFD418}" destId="{31294E93-1F80-4358-856A-64C363C24149}" srcOrd="9" destOrd="0" presId="urn:microsoft.com/office/officeart/2005/8/layout/vProcess5"/>
    <dgm:cxn modelId="{7AAEF8E9-654B-4A47-9F5E-AD8201D7C738}" type="presParOf" srcId="{17F91853-9127-4073-92AC-92A73CCFD418}" destId="{CD39E44A-07A0-4C68-B389-DA896E47FE38}" srcOrd="10" destOrd="0" presId="urn:microsoft.com/office/officeart/2005/8/layout/vProcess5"/>
    <dgm:cxn modelId="{4D9320FE-2AE9-4BEC-8582-D107829DDA89}" type="presParOf" srcId="{17F91853-9127-4073-92AC-92A73CCFD418}" destId="{B6D14F46-819F-44FB-BA4A-E625038FB6A0}"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1217F-97A3-4B13-8C18-3E86DA0BA7FC}">
      <dsp:nvSpPr>
        <dsp:cNvPr id="0" name=""/>
        <dsp:cNvSpPr/>
      </dsp:nvSpPr>
      <dsp:spPr>
        <a:xfrm>
          <a:off x="-451346" y="0"/>
          <a:ext cx="5689501" cy="697421"/>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ClrTx/>
            <a:buSzTx/>
            <a:buFontTx/>
            <a:buNone/>
          </a:pPr>
          <a:r>
            <a:rPr kumimoji="0" lang="en-US" altLang="en-US" sz="2400" b="1" i="0" u="none" strike="noStrike" kern="1200" cap="none" normalizeH="0" baseline="0" dirty="0">
              <a:ln>
                <a:noFill/>
              </a:ln>
              <a:solidFill>
                <a:schemeClr val="bg1">
                  <a:lumMod val="95000"/>
                </a:schemeClr>
              </a:solidFill>
              <a:effectLst/>
              <a:latin typeface="+mj-lt"/>
            </a:rPr>
            <a:t>Total Sales: $698,812.33</a:t>
          </a:r>
          <a:endParaRPr lang="en-US" sz="2400" kern="1200" dirty="0">
            <a:solidFill>
              <a:schemeClr val="bg1">
                <a:lumMod val="95000"/>
              </a:schemeClr>
            </a:solidFill>
          </a:endParaRPr>
        </a:p>
      </dsp:txBody>
      <dsp:txXfrm>
        <a:off x="-430919" y="20427"/>
        <a:ext cx="4802002" cy="656567"/>
      </dsp:txXfrm>
    </dsp:sp>
    <dsp:sp modelId="{95E75D3D-C2D3-4A59-B35A-FBF574C6F71E}">
      <dsp:nvSpPr>
        <dsp:cNvPr id="0" name=""/>
        <dsp:cNvSpPr/>
      </dsp:nvSpPr>
      <dsp:spPr>
        <a:xfrm>
          <a:off x="-82382" y="824225"/>
          <a:ext cx="5819023" cy="697421"/>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0" lang="en-US" altLang="en-US" sz="2400" b="1" i="0" u="none" strike="noStrike" kern="1200" cap="none" normalizeH="0" baseline="0" dirty="0">
              <a:ln>
                <a:noFill/>
              </a:ln>
              <a:solidFill>
                <a:schemeClr val="bg1">
                  <a:lumMod val="95000"/>
                </a:schemeClr>
              </a:solidFill>
              <a:effectLst/>
              <a:latin typeface="+mj-lt"/>
            </a:rPr>
            <a:t>Total Transactions: 149,116</a:t>
          </a:r>
        </a:p>
      </dsp:txBody>
      <dsp:txXfrm>
        <a:off x="-61955" y="844652"/>
        <a:ext cx="4781462" cy="656567"/>
      </dsp:txXfrm>
    </dsp:sp>
    <dsp:sp modelId="{C3FBBA29-B657-431E-9EEA-56FD9061A364}">
      <dsp:nvSpPr>
        <dsp:cNvPr id="0" name=""/>
        <dsp:cNvSpPr/>
      </dsp:nvSpPr>
      <dsp:spPr>
        <a:xfrm>
          <a:off x="126168" y="1648451"/>
          <a:ext cx="6256426" cy="697421"/>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ClrTx/>
            <a:buSzTx/>
            <a:buFontTx/>
            <a:buNone/>
          </a:pPr>
          <a:r>
            <a:rPr kumimoji="0" lang="en-US" altLang="en-US" sz="2400" b="1" i="0" u="none" strike="noStrike" kern="1200" cap="none" normalizeH="0" baseline="0" dirty="0">
              <a:ln>
                <a:noFill/>
              </a:ln>
              <a:solidFill>
                <a:schemeClr val="bg1">
                  <a:lumMod val="95000"/>
                </a:schemeClr>
              </a:solidFill>
              <a:effectLst/>
              <a:latin typeface="+mj-lt"/>
            </a:rPr>
            <a:t>Average Transaction Value: $4.69</a:t>
          </a:r>
          <a:endParaRPr lang="en-US" sz="2400" kern="1200" dirty="0">
            <a:solidFill>
              <a:schemeClr val="bg1">
                <a:lumMod val="95000"/>
              </a:schemeClr>
            </a:solidFill>
          </a:endParaRPr>
        </a:p>
      </dsp:txBody>
      <dsp:txXfrm>
        <a:off x="146595" y="1668878"/>
        <a:ext cx="5151765" cy="656567"/>
      </dsp:txXfrm>
    </dsp:sp>
    <dsp:sp modelId="{259EEC0C-6891-4E6A-9D6D-027B8956E858}">
      <dsp:nvSpPr>
        <dsp:cNvPr id="0" name=""/>
        <dsp:cNvSpPr/>
      </dsp:nvSpPr>
      <dsp:spPr>
        <a:xfrm>
          <a:off x="451346" y="2472677"/>
          <a:ext cx="6473523" cy="697421"/>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ClrTx/>
            <a:buSzTx/>
            <a:buFontTx/>
            <a:buNone/>
          </a:pPr>
          <a:r>
            <a:rPr kumimoji="0" lang="en-US" altLang="en-US" sz="2400" b="1" i="0" u="none" strike="noStrike" kern="1200" cap="none" normalizeH="0" baseline="0" dirty="0">
              <a:ln>
                <a:noFill/>
              </a:ln>
              <a:solidFill>
                <a:schemeClr val="bg1">
                  <a:lumMod val="95000"/>
                </a:schemeClr>
              </a:solidFill>
              <a:effectLst/>
              <a:latin typeface="+mj-lt"/>
            </a:rPr>
            <a:t>Average Quantity per Transaction:1 </a:t>
          </a:r>
          <a:endParaRPr lang="en-US" sz="2400" kern="1200" dirty="0">
            <a:solidFill>
              <a:schemeClr val="bg1">
                <a:lumMod val="95000"/>
              </a:schemeClr>
            </a:solidFill>
          </a:endParaRPr>
        </a:p>
      </dsp:txBody>
      <dsp:txXfrm>
        <a:off x="471773" y="2493104"/>
        <a:ext cx="5323856" cy="656567"/>
      </dsp:txXfrm>
    </dsp:sp>
    <dsp:sp modelId="{73DA35BB-E738-455D-98D1-7A46CABAC218}">
      <dsp:nvSpPr>
        <dsp:cNvPr id="0" name=""/>
        <dsp:cNvSpPr/>
      </dsp:nvSpPr>
      <dsp:spPr>
        <a:xfrm>
          <a:off x="4529488" y="534161"/>
          <a:ext cx="453324" cy="45332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631486" y="534161"/>
        <a:ext cx="249328" cy="341126"/>
      </dsp:txXfrm>
    </dsp:sp>
    <dsp:sp modelId="{A5DD1462-DB3A-4BA0-BDA2-77A9755DA996}">
      <dsp:nvSpPr>
        <dsp:cNvPr id="0" name=""/>
        <dsp:cNvSpPr/>
      </dsp:nvSpPr>
      <dsp:spPr>
        <a:xfrm>
          <a:off x="4963214" y="1358387"/>
          <a:ext cx="453324" cy="45332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5065212" y="1358387"/>
        <a:ext cx="249328" cy="341126"/>
      </dsp:txXfrm>
    </dsp:sp>
    <dsp:sp modelId="{0FCA30CF-8471-4524-9C4D-9FCF605A3374}">
      <dsp:nvSpPr>
        <dsp:cNvPr id="0" name=""/>
        <dsp:cNvSpPr/>
      </dsp:nvSpPr>
      <dsp:spPr>
        <a:xfrm>
          <a:off x="5390467" y="2182613"/>
          <a:ext cx="453324" cy="45332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492465" y="2182613"/>
        <a:ext cx="249328" cy="34112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8600" y="548625"/>
            <a:ext cx="8433200"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10: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1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1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1464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p1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3: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 name="Google Shape;43;p1: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6: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687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9: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
        <p:cNvGrpSpPr/>
        <p:nvPr/>
      </p:nvGrpSpPr>
      <p:grpSpPr>
        <a:xfrm>
          <a:off x="0" y="0"/>
          <a:ext cx="0" cy="0"/>
          <a:chOff x="0" y="0"/>
          <a:chExt cx="0" cy="0"/>
        </a:xfrm>
      </p:grpSpPr>
      <p:sp>
        <p:nvSpPr>
          <p:cNvPr id="12" name="Google Shape;12;p19"/>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9"/>
          <p:cNvSpPr txBox="1">
            <a:spLocks noGrp="1"/>
          </p:cNvSpPr>
          <p:nvPr>
            <p:ph type="body" idx="1"/>
          </p:nvPr>
        </p:nvSpPr>
        <p:spPr>
          <a:xfrm>
            <a:off x="5905119" y="2273147"/>
            <a:ext cx="5801995" cy="333946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 name="Google Shape;14;p19"/>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9"/>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17"/>
        <p:cNvGrpSpPr/>
        <p:nvPr/>
      </p:nvGrpSpPr>
      <p:grpSpPr>
        <a:xfrm>
          <a:off x="0" y="0"/>
          <a:ext cx="0" cy="0"/>
          <a:chOff x="0" y="0"/>
          <a:chExt cx="0" cy="0"/>
        </a:xfrm>
      </p:grpSpPr>
      <p:sp>
        <p:nvSpPr>
          <p:cNvPr id="18" name="Google Shape;18;p20"/>
          <p:cNvSpPr/>
          <p:nvPr/>
        </p:nvSpPr>
        <p:spPr>
          <a:xfrm>
            <a:off x="0" y="0"/>
            <a:ext cx="4037076" cy="6858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20"/>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0"/>
          <p:cNvSpPr txBox="1">
            <a:spLocks noGrp="1"/>
          </p:cNvSpPr>
          <p:nvPr>
            <p:ph type="body" idx="1"/>
          </p:nvPr>
        </p:nvSpPr>
        <p:spPr>
          <a:xfrm>
            <a:off x="632460" y="1682496"/>
            <a:ext cx="5502402" cy="482803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body" idx="2"/>
          </p:nvPr>
        </p:nvSpPr>
        <p:spPr>
          <a:xfrm>
            <a:off x="6514338" y="1682496"/>
            <a:ext cx="5502402" cy="482803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 name="Google Shape;22;p20"/>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25"/>
        <p:cNvGrpSpPr/>
        <p:nvPr/>
      </p:nvGrpSpPr>
      <p:grpSpPr>
        <a:xfrm>
          <a:off x="0" y="0"/>
          <a:ext cx="0" cy="0"/>
          <a:chOff x="0" y="0"/>
          <a:chExt cx="0" cy="0"/>
        </a:xfrm>
      </p:grpSpPr>
      <p:sp>
        <p:nvSpPr>
          <p:cNvPr id="26" name="Google Shape;26;p21"/>
          <p:cNvSpPr/>
          <p:nvPr/>
        </p:nvSpPr>
        <p:spPr>
          <a:xfrm>
            <a:off x="0" y="0"/>
            <a:ext cx="12192000" cy="435102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 name="Google Shape;27;p21"/>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31"/>
        <p:cNvGrpSpPr/>
        <p:nvPr/>
      </p:nvGrpSpPr>
      <p:grpSpPr>
        <a:xfrm>
          <a:off x="0" y="0"/>
          <a:ext cx="0" cy="0"/>
          <a:chOff x="0" y="0"/>
          <a:chExt cx="0" cy="0"/>
        </a:xfrm>
      </p:grpSpPr>
      <p:sp>
        <p:nvSpPr>
          <p:cNvPr id="32" name="Google Shape;32;p22"/>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2"/>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2"/>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35"/>
        <p:cNvGrpSpPr/>
        <p:nvPr/>
      </p:nvGrpSpPr>
      <p:grpSpPr>
        <a:xfrm>
          <a:off x="0" y="0"/>
          <a:ext cx="0" cy="0"/>
          <a:chOff x="0" y="0"/>
          <a:chExt cx="0" cy="0"/>
        </a:xfrm>
      </p:grpSpPr>
      <p:sp>
        <p:nvSpPr>
          <p:cNvPr id="36" name="Google Shape;36;p23"/>
          <p:cNvSpPr txBox="1">
            <a:spLocks noGrp="1"/>
          </p:cNvSpPr>
          <p:nvPr>
            <p:ph type="ctrTitle"/>
          </p:nvPr>
        </p:nvSpPr>
        <p:spPr>
          <a:xfrm>
            <a:off x="948690" y="2267712"/>
            <a:ext cx="10751820" cy="153619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subTitle" idx="1"/>
          </p:nvPr>
        </p:nvSpPr>
        <p:spPr>
          <a:xfrm>
            <a:off x="1897380" y="4096512"/>
            <a:ext cx="8854440" cy="1828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3"/>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5905119" y="2273147"/>
            <a:ext cx="5801995" cy="333946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p18"/>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223523" y="754732"/>
            <a:ext cx="7074900"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b="1" dirty="0">
                <a:solidFill>
                  <a:schemeClr val="bg2">
                    <a:lumMod val="50000"/>
                  </a:schemeClr>
                </a:solidFill>
                <a:latin typeface="Arial Black" panose="020B0A04020102020204" pitchFamily="34" charset="0"/>
              </a:rPr>
              <a:t>CONTENTS</a:t>
            </a:r>
            <a:endParaRPr sz="4000" b="1" dirty="0">
              <a:solidFill>
                <a:schemeClr val="bg2">
                  <a:lumMod val="50000"/>
                </a:schemeClr>
              </a:solidFill>
              <a:latin typeface="Arial Black" panose="020B0A04020102020204" pitchFamily="34" charset="0"/>
            </a:endParaRPr>
          </a:p>
        </p:txBody>
      </p:sp>
      <p:grpSp>
        <p:nvGrpSpPr>
          <p:cNvPr id="60" name="Google Shape;60;p4"/>
          <p:cNvGrpSpPr/>
          <p:nvPr/>
        </p:nvGrpSpPr>
        <p:grpSpPr>
          <a:xfrm>
            <a:off x="0" y="1700463"/>
            <a:ext cx="11695176" cy="5727031"/>
            <a:chOff x="0" y="1997964"/>
            <a:chExt cx="11695176" cy="4732020"/>
          </a:xfrm>
        </p:grpSpPr>
        <p:sp>
          <p:nvSpPr>
            <p:cNvPr id="61" name="Google Shape;61;p4"/>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4"/>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4"/>
            <p:cNvSpPr/>
            <p:nvPr/>
          </p:nvSpPr>
          <p:spPr>
            <a:xfrm>
              <a:off x="0" y="2203704"/>
              <a:ext cx="11383010" cy="4335198"/>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4"/>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4"/>
            <p:cNvSpPr/>
            <p:nvPr/>
          </p:nvSpPr>
          <p:spPr>
            <a:xfrm>
              <a:off x="6347459" y="2587764"/>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4"/>
            <p:cNvSpPr/>
            <p:nvPr/>
          </p:nvSpPr>
          <p:spPr>
            <a:xfrm>
              <a:off x="6304788" y="2581618"/>
              <a:ext cx="1668780" cy="5212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4"/>
            <p:cNvSpPr/>
            <p:nvPr/>
          </p:nvSpPr>
          <p:spPr>
            <a:xfrm>
              <a:off x="6406896" y="2627376"/>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4"/>
            <p:cNvSpPr/>
            <p:nvPr/>
          </p:nvSpPr>
          <p:spPr>
            <a:xfrm>
              <a:off x="6347459" y="2990113"/>
              <a:ext cx="4645151" cy="47393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4"/>
            <p:cNvSpPr/>
            <p:nvPr/>
          </p:nvSpPr>
          <p:spPr>
            <a:xfrm>
              <a:off x="6304788" y="2983966"/>
              <a:ext cx="1315212" cy="52275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4"/>
            <p:cNvSpPr/>
            <p:nvPr/>
          </p:nvSpPr>
          <p:spPr>
            <a:xfrm>
              <a:off x="6406896" y="3029712"/>
              <a:ext cx="4530852" cy="36118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4"/>
            <p:cNvSpPr/>
            <p:nvPr/>
          </p:nvSpPr>
          <p:spPr>
            <a:xfrm>
              <a:off x="6347459" y="3393960"/>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
            <p:cNvSpPr/>
            <p:nvPr/>
          </p:nvSpPr>
          <p:spPr>
            <a:xfrm>
              <a:off x="6304788" y="3387813"/>
              <a:ext cx="1156715" cy="52124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
            <p:cNvSpPr/>
            <p:nvPr/>
          </p:nvSpPr>
          <p:spPr>
            <a:xfrm>
              <a:off x="6406896" y="3433572"/>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
            <p:cNvSpPr/>
            <p:nvPr/>
          </p:nvSpPr>
          <p:spPr>
            <a:xfrm>
              <a:off x="6347459" y="379629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4"/>
            <p:cNvSpPr/>
            <p:nvPr/>
          </p:nvSpPr>
          <p:spPr>
            <a:xfrm>
              <a:off x="6304788" y="3790162"/>
              <a:ext cx="993635" cy="52275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4"/>
            <p:cNvSpPr/>
            <p:nvPr/>
          </p:nvSpPr>
          <p:spPr>
            <a:xfrm>
              <a:off x="6406896" y="3835908"/>
              <a:ext cx="4530852" cy="359664"/>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4"/>
            <p:cNvSpPr/>
            <p:nvPr/>
          </p:nvSpPr>
          <p:spPr>
            <a:xfrm>
              <a:off x="6347459" y="420015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4"/>
            <p:cNvSpPr/>
            <p:nvPr/>
          </p:nvSpPr>
          <p:spPr>
            <a:xfrm>
              <a:off x="6304788" y="4192498"/>
              <a:ext cx="743724" cy="522757"/>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4"/>
            <p:cNvSpPr/>
            <p:nvPr/>
          </p:nvSpPr>
          <p:spPr>
            <a:xfrm>
              <a:off x="6406896" y="4239768"/>
              <a:ext cx="4530852" cy="359663"/>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4"/>
            <p:cNvSpPr/>
            <p:nvPr/>
          </p:nvSpPr>
          <p:spPr>
            <a:xfrm>
              <a:off x="6347459" y="460249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4"/>
            <p:cNvSpPr/>
            <p:nvPr/>
          </p:nvSpPr>
          <p:spPr>
            <a:xfrm>
              <a:off x="6304788" y="4596358"/>
              <a:ext cx="2420112" cy="522757"/>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4"/>
            <p:cNvSpPr/>
            <p:nvPr/>
          </p:nvSpPr>
          <p:spPr>
            <a:xfrm>
              <a:off x="6406896" y="4642104"/>
              <a:ext cx="4530852" cy="359663"/>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4"/>
            <p:cNvSpPr/>
            <p:nvPr/>
          </p:nvSpPr>
          <p:spPr>
            <a:xfrm>
              <a:off x="6347459" y="500635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4"/>
            <p:cNvSpPr/>
            <p:nvPr/>
          </p:nvSpPr>
          <p:spPr>
            <a:xfrm>
              <a:off x="6304788" y="4998694"/>
              <a:ext cx="943368" cy="522757"/>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4"/>
            <p:cNvSpPr/>
            <p:nvPr/>
          </p:nvSpPr>
          <p:spPr>
            <a:xfrm>
              <a:off x="6406896" y="5045964"/>
              <a:ext cx="4530852" cy="359664"/>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4"/>
            <p:cNvSpPr/>
            <p:nvPr/>
          </p:nvSpPr>
          <p:spPr>
            <a:xfrm>
              <a:off x="6347459" y="540867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4"/>
            <p:cNvSpPr/>
            <p:nvPr/>
          </p:nvSpPr>
          <p:spPr>
            <a:xfrm>
              <a:off x="6304788" y="5402579"/>
              <a:ext cx="2756916" cy="521246"/>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4"/>
            <p:cNvSpPr/>
            <p:nvPr/>
          </p:nvSpPr>
          <p:spPr>
            <a:xfrm>
              <a:off x="6406896" y="5448300"/>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4"/>
            <p:cNvSpPr/>
            <p:nvPr/>
          </p:nvSpPr>
          <p:spPr>
            <a:xfrm>
              <a:off x="6347459" y="5811011"/>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4"/>
            <p:cNvSpPr/>
            <p:nvPr/>
          </p:nvSpPr>
          <p:spPr>
            <a:xfrm>
              <a:off x="6304788" y="5804916"/>
              <a:ext cx="1796795" cy="522757"/>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4"/>
            <p:cNvSpPr/>
            <p:nvPr/>
          </p:nvSpPr>
          <p:spPr>
            <a:xfrm>
              <a:off x="6406896" y="5850635"/>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2" name="Google Shape;92;p4"/>
          <p:cNvSpPr txBox="1"/>
          <p:nvPr/>
        </p:nvSpPr>
        <p:spPr>
          <a:xfrm>
            <a:off x="6419910" y="2512837"/>
            <a:ext cx="3859878" cy="442775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500"/>
              <a:buFont typeface="Arial"/>
              <a:buNone/>
            </a:pPr>
            <a:r>
              <a:rPr lang="en-GB" sz="1800" b="1" i="0" u="none" strike="noStrike" cap="none" dirty="0">
                <a:solidFill>
                  <a:srgbClr val="FFC000"/>
                </a:solidFill>
                <a:latin typeface="Arial Black" panose="020B0A04020102020204" pitchFamily="34" charset="0"/>
                <a:ea typeface="Carlito"/>
                <a:cs typeface="Carlito"/>
                <a:sym typeface="Carlito"/>
              </a:rPr>
              <a:t>Project Overview</a:t>
            </a:r>
            <a:endParaRPr sz="1800" b="1" i="0" u="none" strike="noStrike" cap="none" dirty="0">
              <a:solidFill>
                <a:srgbClr val="FFC000"/>
              </a:solidFill>
              <a:latin typeface="Arial Black" panose="020B0A04020102020204" pitchFamily="34" charset="0"/>
              <a:ea typeface="Carlito"/>
              <a:cs typeface="Carlito"/>
              <a:sym typeface="Carlito"/>
            </a:endParaRPr>
          </a:p>
          <a:p>
            <a:pPr marL="12700" marR="1450975" lvl="0" indent="0" algn="l" rtl="0">
              <a:lnSpc>
                <a:spcPct val="176300"/>
              </a:lnSpc>
              <a:spcBef>
                <a:spcPts val="5"/>
              </a:spcBef>
              <a:spcAft>
                <a:spcPts val="0"/>
              </a:spcAft>
              <a:buClr>
                <a:srgbClr val="000000"/>
              </a:buClr>
              <a:buSzPts val="1500"/>
              <a:buFont typeface="Arial"/>
              <a:buNone/>
            </a:pPr>
            <a:r>
              <a:rPr lang="en-GB" sz="1800" b="1" i="0" u="none" strike="noStrike" cap="none" dirty="0">
                <a:solidFill>
                  <a:srgbClr val="FFC000"/>
                </a:solidFill>
                <a:latin typeface="Arial Black" panose="020B0A04020102020204" pitchFamily="34" charset="0"/>
                <a:ea typeface="Carlito"/>
                <a:cs typeface="Carlito"/>
                <a:sym typeface="Carlito"/>
              </a:rPr>
              <a:t>Introduction  Objectives </a:t>
            </a:r>
          </a:p>
          <a:p>
            <a:pPr marL="12700" marR="1450975" lvl="0" indent="0" algn="l" rtl="0">
              <a:lnSpc>
                <a:spcPct val="176300"/>
              </a:lnSpc>
              <a:spcBef>
                <a:spcPts val="5"/>
              </a:spcBef>
              <a:spcAft>
                <a:spcPts val="0"/>
              </a:spcAft>
              <a:buClr>
                <a:srgbClr val="000000"/>
              </a:buClr>
              <a:buSzPts val="1500"/>
              <a:buFont typeface="Arial"/>
              <a:buNone/>
            </a:pPr>
            <a:r>
              <a:rPr lang="en-GB" sz="1800" b="1" i="0" u="none" strike="noStrike" cap="none" dirty="0">
                <a:solidFill>
                  <a:srgbClr val="FFC000"/>
                </a:solidFill>
                <a:latin typeface="Arial Black" panose="020B0A04020102020204" pitchFamily="34" charset="0"/>
                <a:ea typeface="Carlito"/>
                <a:cs typeface="Carlito"/>
                <a:sym typeface="Carlito"/>
              </a:rPr>
              <a:t>Dataset  </a:t>
            </a:r>
          </a:p>
          <a:p>
            <a:pPr marL="12700" marR="1450975" lvl="0" indent="0" algn="l" rtl="0">
              <a:lnSpc>
                <a:spcPct val="176300"/>
              </a:lnSpc>
              <a:spcBef>
                <a:spcPts val="5"/>
              </a:spcBef>
              <a:spcAft>
                <a:spcPts val="0"/>
              </a:spcAft>
              <a:buClr>
                <a:srgbClr val="000000"/>
              </a:buClr>
              <a:buSzPts val="1500"/>
              <a:buFont typeface="Arial"/>
              <a:buNone/>
            </a:pPr>
            <a:r>
              <a:rPr lang="en-GB" sz="1800" b="1" i="0" u="none" strike="noStrike" cap="none" dirty="0">
                <a:solidFill>
                  <a:srgbClr val="FFC000"/>
                </a:solidFill>
                <a:latin typeface="Arial Black" panose="020B0A04020102020204" pitchFamily="34" charset="0"/>
                <a:ea typeface="Carlito"/>
                <a:cs typeface="Carlito"/>
                <a:sym typeface="Carlito"/>
              </a:rPr>
              <a:t>Tools</a:t>
            </a:r>
            <a:endParaRPr sz="1800" b="1" i="0" u="none" strike="noStrike" cap="none" dirty="0">
              <a:solidFill>
                <a:srgbClr val="FFC000"/>
              </a:solidFill>
              <a:latin typeface="Arial Black" panose="020B0A04020102020204" pitchFamily="34" charset="0"/>
              <a:ea typeface="Carlito"/>
              <a:cs typeface="Carlito"/>
              <a:sym typeface="Carlito"/>
            </a:endParaRPr>
          </a:p>
          <a:p>
            <a:pPr marL="12700" marR="343535" lvl="0" indent="0" algn="l" rtl="0">
              <a:lnSpc>
                <a:spcPct val="176300"/>
              </a:lnSpc>
              <a:spcBef>
                <a:spcPts val="0"/>
              </a:spcBef>
              <a:spcAft>
                <a:spcPts val="0"/>
              </a:spcAft>
              <a:buClr>
                <a:srgbClr val="000000"/>
              </a:buClr>
              <a:buSzPts val="1500"/>
              <a:buFont typeface="Arial"/>
              <a:buNone/>
            </a:pPr>
            <a:r>
              <a:rPr lang="en-GB" sz="1800" i="0" u="none" strike="noStrike" cap="none" dirty="0">
                <a:solidFill>
                  <a:srgbClr val="FFC000"/>
                </a:solidFill>
                <a:latin typeface="Arial Black" panose="020B0A04020102020204" pitchFamily="34" charset="0"/>
                <a:ea typeface="Carlito"/>
                <a:cs typeface="Carlito"/>
                <a:sym typeface="Carlito"/>
              </a:rPr>
              <a:t>Data Manipulation</a:t>
            </a:r>
            <a:r>
              <a:rPr lang="en-GB" sz="1800" dirty="0">
                <a:solidFill>
                  <a:srgbClr val="FFC000"/>
                </a:solidFill>
                <a:latin typeface="Arial Black" panose="020B0A04020102020204" pitchFamily="34" charset="0"/>
                <a:ea typeface="Carlito"/>
                <a:cs typeface="Carlito"/>
                <a:sym typeface="Carlito"/>
              </a:rPr>
              <a:t> </a:t>
            </a:r>
            <a:r>
              <a:rPr lang="en-GB" sz="1800" i="0" u="none" strike="noStrike" cap="none" dirty="0">
                <a:solidFill>
                  <a:srgbClr val="FFC000"/>
                </a:solidFill>
                <a:latin typeface="Arial Black" panose="020B0A04020102020204" pitchFamily="34" charset="0"/>
                <a:ea typeface="Carlito"/>
                <a:cs typeface="Carlito"/>
                <a:sym typeface="Carlito"/>
              </a:rPr>
              <a:t>Process </a:t>
            </a:r>
          </a:p>
          <a:p>
            <a:pPr marL="12700" marR="343535" lvl="0" indent="0" algn="l" rtl="0">
              <a:lnSpc>
                <a:spcPct val="176300"/>
              </a:lnSpc>
              <a:spcBef>
                <a:spcPts val="0"/>
              </a:spcBef>
              <a:spcAft>
                <a:spcPts val="0"/>
              </a:spcAft>
              <a:buClr>
                <a:srgbClr val="000000"/>
              </a:buClr>
              <a:buSzPts val="1500"/>
              <a:buFont typeface="Arial"/>
              <a:buNone/>
            </a:pPr>
            <a:r>
              <a:rPr lang="en-GB" sz="1800" b="1" i="0" u="none" strike="noStrike" cap="none" dirty="0">
                <a:solidFill>
                  <a:srgbClr val="FFC000"/>
                </a:solidFill>
                <a:latin typeface="Arial Black" panose="020B0A04020102020204" pitchFamily="34" charset="0"/>
                <a:ea typeface="Carlito"/>
                <a:cs typeface="Carlito"/>
                <a:sym typeface="Carlito"/>
              </a:rPr>
              <a:t> Insights</a:t>
            </a:r>
            <a:endParaRPr sz="1800" b="1" i="0" u="none" strike="noStrike" cap="none" dirty="0">
              <a:solidFill>
                <a:srgbClr val="FFC000"/>
              </a:solidFill>
              <a:latin typeface="Arial Black" panose="020B0A04020102020204" pitchFamily="34" charset="0"/>
              <a:ea typeface="Carlito"/>
              <a:cs typeface="Carlito"/>
              <a:sym typeface="Carlito"/>
            </a:endParaRPr>
          </a:p>
          <a:p>
            <a:pPr marL="12700" marR="5080" lvl="0" indent="0" algn="l" rtl="0">
              <a:lnSpc>
                <a:spcPct val="211999"/>
              </a:lnSpc>
              <a:spcBef>
                <a:spcPts val="325"/>
              </a:spcBef>
              <a:spcAft>
                <a:spcPts val="0"/>
              </a:spcAft>
              <a:buClr>
                <a:srgbClr val="000000"/>
              </a:buClr>
              <a:buSzPts val="1500"/>
              <a:buFont typeface="Arial"/>
              <a:buNone/>
            </a:pPr>
            <a:r>
              <a:rPr lang="en-GB" sz="1800" b="1" i="0" u="none" strike="noStrike" cap="none" dirty="0">
                <a:solidFill>
                  <a:srgbClr val="FFC000"/>
                </a:solidFill>
                <a:latin typeface="Arial Black" panose="020B0A04020102020204" pitchFamily="34" charset="0"/>
                <a:ea typeface="Carlito"/>
                <a:cs typeface="Carlito"/>
                <a:sym typeface="Carlito"/>
              </a:rPr>
              <a:t> Recommended Analysis  Recommendations</a:t>
            </a:r>
            <a:endParaRPr sz="1800" b="1" i="0" u="none" strike="noStrike" cap="none" dirty="0">
              <a:solidFill>
                <a:srgbClr val="FFC000"/>
              </a:solidFill>
              <a:latin typeface="Arial Black" panose="020B0A04020102020204" pitchFamily="34" charset="0"/>
              <a:ea typeface="Carlito"/>
              <a:cs typeface="Carlito"/>
              <a:sym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10"/>
          <p:cNvSpPr/>
          <p:nvPr/>
        </p:nvSpPr>
        <p:spPr>
          <a:xfrm>
            <a:off x="0" y="0"/>
            <a:ext cx="3529263" cy="7315200"/>
          </a:xfrm>
          <a:prstGeom prst="rect">
            <a:avLst/>
          </a:prstGeom>
          <a:solidFill>
            <a:schemeClr val="tx1">
              <a:lumMod val="95000"/>
              <a:lumOff val="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highlight>
                <a:srgbClr val="FFFF00"/>
              </a:highlight>
              <a:latin typeface="Calibri"/>
              <a:ea typeface="Calibri"/>
              <a:cs typeface="Calibri"/>
              <a:sym typeface="Calibri"/>
            </a:endParaRPr>
          </a:p>
        </p:txBody>
      </p:sp>
      <p:sp>
        <p:nvSpPr>
          <p:cNvPr id="223" name="Google Shape;223;p10"/>
          <p:cNvSpPr txBox="1">
            <a:spLocks noGrp="1"/>
          </p:cNvSpPr>
          <p:nvPr>
            <p:ph type="title"/>
          </p:nvPr>
        </p:nvSpPr>
        <p:spPr>
          <a:xfrm>
            <a:off x="457200" y="1219200"/>
            <a:ext cx="2943726" cy="61555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sz="4000" b="1" dirty="0">
                <a:solidFill>
                  <a:srgbClr val="FFC000"/>
                </a:solidFill>
                <a:latin typeface="Arial Black" panose="020B0A04020102020204" pitchFamily="34" charset="0"/>
              </a:rPr>
              <a:t>INSIGHTS</a:t>
            </a:r>
            <a:endParaRPr sz="4000" b="1" dirty="0">
              <a:solidFill>
                <a:srgbClr val="FFC000"/>
              </a:solidFill>
              <a:latin typeface="Arial Black" panose="020B0A04020102020204" pitchFamily="34" charset="0"/>
            </a:endParaRPr>
          </a:p>
        </p:txBody>
      </p:sp>
      <p:sp>
        <p:nvSpPr>
          <p:cNvPr id="2" name="Rectangle 1">
            <a:extLst>
              <a:ext uri="{FF2B5EF4-FFF2-40B4-BE49-F238E27FC236}">
                <a16:creationId xmlns:a16="http://schemas.microsoft.com/office/drawing/2014/main" id="{3DB86DE7-9BAD-ED36-80B7-A404A3BB2CFE}"/>
              </a:ext>
            </a:extLst>
          </p:cNvPr>
          <p:cNvSpPr>
            <a:spLocks noChangeArrowheads="1"/>
          </p:cNvSpPr>
          <p:nvPr/>
        </p:nvSpPr>
        <p:spPr bwMode="auto">
          <a:xfrm>
            <a:off x="3986464" y="349003"/>
            <a:ext cx="8654716" cy="661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75000"/>
                  </a:schemeClr>
                </a:solidFill>
                <a:effectLst/>
                <a:latin typeface="Arial" panose="020B0604020202020204" pitchFamily="34" charset="0"/>
              </a:rPr>
              <a:t>Hourly Sales and Transactions</a:t>
            </a:r>
          </a:p>
          <a:p>
            <a:pPr marL="342900" lvl="1" indent="-342900" eaLnBrk="0" fontAlgn="base" hangingPunct="0">
              <a:spcBef>
                <a:spcPct val="0"/>
              </a:spcBef>
              <a:spcAft>
                <a:spcPct val="0"/>
              </a:spcAft>
              <a:buClrTx/>
              <a:buFont typeface="+mj-lt"/>
              <a:buAutoNum type="arabicPeriod"/>
            </a:pPr>
            <a:r>
              <a:rPr kumimoji="0" lang="en-US" altLang="en-US" sz="1600" b="1" i="0" u="none" strike="noStrike" cap="none" normalizeH="0" baseline="0" dirty="0">
                <a:ln>
                  <a:noFill/>
                </a:ln>
                <a:solidFill>
                  <a:srgbClr val="003300"/>
                </a:solidFill>
                <a:effectLst/>
                <a:latin typeface="Arial" panose="020B0604020202020204" pitchFamily="34" charset="0"/>
              </a:rPr>
              <a:t>Peak Hours:</a:t>
            </a:r>
            <a:r>
              <a:rPr kumimoji="0" lang="en-US" altLang="en-US" sz="1600" b="0" i="0" u="none" strike="noStrike" cap="none" normalizeH="0" baseline="0" dirty="0">
                <a:ln>
                  <a:noFill/>
                </a:ln>
                <a:solidFill>
                  <a:srgbClr val="003300"/>
                </a:solidFill>
                <a:effectLst/>
                <a:latin typeface="Arial" panose="020B0604020202020204" pitchFamily="34" charset="0"/>
              </a:rPr>
              <a:t> Sales and transactions peak between 9 AM and 11 AM.</a:t>
            </a:r>
          </a:p>
          <a:p>
            <a:pPr marL="342900" lvl="1" indent="-342900" eaLnBrk="0" fontAlgn="base" hangingPunct="0">
              <a:spcBef>
                <a:spcPct val="0"/>
              </a:spcBef>
              <a:spcAft>
                <a:spcPct val="0"/>
              </a:spcAft>
              <a:buClrTx/>
              <a:buFont typeface="+mj-lt"/>
              <a:buAutoNum type="arabicPeriod"/>
            </a:pPr>
            <a:r>
              <a:rPr kumimoji="0" lang="en-US" altLang="en-US" sz="1600" b="1" i="0" u="none" strike="noStrike" cap="none" normalizeH="0" baseline="0" dirty="0">
                <a:ln>
                  <a:noFill/>
                </a:ln>
                <a:solidFill>
                  <a:srgbClr val="003300"/>
                </a:solidFill>
                <a:effectLst/>
                <a:latin typeface="Arial" panose="020B0604020202020204" pitchFamily="34" charset="0"/>
              </a:rPr>
              <a:t>Low Activity:</a:t>
            </a:r>
            <a:r>
              <a:rPr kumimoji="0" lang="en-US" altLang="en-US" sz="1600" b="0" i="0" u="none" strike="noStrike" cap="none" normalizeH="0" baseline="0" dirty="0">
                <a:ln>
                  <a:noFill/>
                </a:ln>
                <a:solidFill>
                  <a:srgbClr val="003300"/>
                </a:solidFill>
                <a:effectLst/>
                <a:latin typeface="Arial" panose="020B0604020202020204" pitchFamily="34" charset="0"/>
              </a:rPr>
              <a:t> Significant drop in sales and transactions after 8 PM.</a:t>
            </a:r>
          </a:p>
          <a:p>
            <a:pPr lvl="1" eaLnBrk="0" fontAlgn="base" hangingPunct="0">
              <a:spcBef>
                <a:spcPct val="0"/>
              </a:spcBef>
              <a:spcAft>
                <a:spcPct val="0"/>
              </a:spcAft>
              <a:buClr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75000"/>
                  </a:schemeClr>
                </a:solidFill>
                <a:effectLst/>
                <a:latin typeface="Arial" panose="020B0604020202020204" pitchFamily="34" charset="0"/>
              </a:rPr>
              <a:t>Sales by Product Category</a:t>
            </a:r>
            <a:endParaRPr kumimoji="0" lang="en-US" altLang="en-US" sz="1800" b="0" i="0" u="none" strike="noStrike" cap="none" normalizeH="0" baseline="0" dirty="0">
              <a:ln>
                <a:noFill/>
              </a:ln>
              <a:solidFill>
                <a:schemeClr val="accent6">
                  <a:lumMod val="75000"/>
                </a:schemeClr>
              </a:solidFill>
              <a:effectLst/>
              <a:latin typeface="Arial" panose="020B0604020202020204" pitchFamily="34" charset="0"/>
            </a:endParaRPr>
          </a:p>
          <a:p>
            <a:pPr marL="342900" lvl="2" indent="-342900" eaLnBrk="0" fontAlgn="base" hangingPunct="0">
              <a:spcBef>
                <a:spcPct val="0"/>
              </a:spcBef>
              <a:spcAft>
                <a:spcPct val="0"/>
              </a:spcAft>
              <a:buClrTx/>
              <a:buFont typeface="+mj-lt"/>
              <a:buAutoNum type="arabicPeriod"/>
            </a:pPr>
            <a:r>
              <a:rPr kumimoji="0" lang="en-US" altLang="en-US" sz="1600" b="1" i="0" u="none" strike="noStrike" cap="none" normalizeH="0" baseline="0" dirty="0">
                <a:ln>
                  <a:noFill/>
                </a:ln>
                <a:solidFill>
                  <a:srgbClr val="003300"/>
                </a:solidFill>
                <a:effectLst/>
                <a:latin typeface="Arial" panose="020B0604020202020204" pitchFamily="34" charset="0"/>
              </a:rPr>
              <a:t>Top Performers:</a:t>
            </a:r>
            <a:r>
              <a:rPr kumimoji="0" lang="en-US" altLang="en-US" sz="1600" b="0" i="0" u="none" strike="noStrike" cap="none" normalizeH="0" baseline="0" dirty="0">
                <a:ln>
                  <a:noFill/>
                </a:ln>
                <a:solidFill>
                  <a:srgbClr val="003300"/>
                </a:solidFill>
                <a:effectLst/>
                <a:latin typeface="Arial" panose="020B0604020202020204" pitchFamily="34" charset="0"/>
              </a:rPr>
              <a:t> Coffee and Tea are the top categories by sales.</a:t>
            </a:r>
          </a:p>
          <a:p>
            <a:pPr marL="342900" lvl="2" indent="-342900" eaLnBrk="0" fontAlgn="base" hangingPunct="0">
              <a:spcBef>
                <a:spcPct val="0"/>
              </a:spcBef>
              <a:spcAft>
                <a:spcPct val="0"/>
              </a:spcAft>
              <a:buClrTx/>
              <a:buFont typeface="+mj-lt"/>
              <a:buAutoNum type="arabicPeriod"/>
            </a:pPr>
            <a:r>
              <a:rPr kumimoji="0" lang="en-US" altLang="en-US" sz="1600" b="1" i="0" u="none" strike="noStrike" cap="none" normalizeH="0" baseline="0" dirty="0">
                <a:ln>
                  <a:noFill/>
                </a:ln>
                <a:solidFill>
                  <a:srgbClr val="003300"/>
                </a:solidFill>
                <a:effectLst/>
                <a:latin typeface="Arial" panose="020B0604020202020204" pitchFamily="34" charset="0"/>
              </a:rPr>
              <a:t>Low Performers:</a:t>
            </a:r>
            <a:r>
              <a:rPr kumimoji="0" lang="en-US" altLang="en-US" sz="1600" b="0" i="0" u="none" strike="noStrike" cap="none" normalizeH="0" baseline="0" dirty="0">
                <a:ln>
                  <a:noFill/>
                </a:ln>
                <a:solidFill>
                  <a:srgbClr val="003300"/>
                </a:solidFill>
                <a:effectLst/>
                <a:latin typeface="Arial" panose="020B0604020202020204" pitchFamily="34" charset="0"/>
              </a:rPr>
              <a:t> Packaged Chocolate and Flavors contribute less to total sales.</a:t>
            </a:r>
          </a:p>
          <a:p>
            <a:pPr lvl="2" eaLnBrk="0" fontAlgn="base" hangingPunct="0">
              <a:spcBef>
                <a:spcPct val="0"/>
              </a:spcBef>
              <a:spcAft>
                <a:spcPct val="0"/>
              </a:spcAft>
              <a:buClrTx/>
            </a:pPr>
            <a:endParaRPr kumimoji="0" lang="en-US" altLang="en-US" sz="1800" b="0" i="0" u="none" strike="noStrike" cap="none" normalizeH="0" baseline="0" dirty="0">
              <a:ln>
                <a:noFill/>
              </a:ln>
              <a:solidFill>
                <a:srgbClr val="0033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75000"/>
                  </a:schemeClr>
                </a:solidFill>
                <a:effectLst/>
                <a:latin typeface="Arial" panose="020B0604020202020204" pitchFamily="34" charset="0"/>
              </a:rPr>
              <a:t>Top 5 Products by Sales Amount</a:t>
            </a:r>
            <a:endParaRPr kumimoji="0" lang="en-US" altLang="en-US" sz="1800" b="0" i="0" u="none" strike="noStrike" cap="none" normalizeH="0" baseline="0" dirty="0">
              <a:ln>
                <a:noFill/>
              </a:ln>
              <a:solidFill>
                <a:schemeClr val="accent6">
                  <a:lumMod val="75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3300"/>
                </a:solidFill>
                <a:effectLst/>
                <a:latin typeface="Arial" panose="020B0604020202020204" pitchFamily="34" charset="0"/>
              </a:rPr>
              <a:t>Best Sellers:</a:t>
            </a:r>
            <a:r>
              <a:rPr kumimoji="0" lang="en-US" altLang="en-US" sz="1600" b="0" i="0" u="none" strike="noStrike" cap="none" normalizeH="0" baseline="0" dirty="0">
                <a:ln>
                  <a:noFill/>
                </a:ln>
                <a:solidFill>
                  <a:srgbClr val="003300"/>
                </a:solidFill>
                <a:effectLst/>
                <a:latin typeface="Arial" panose="020B0604020202020204" pitchFamily="34" charset="0"/>
              </a:rPr>
              <a:t> Ethiopia Coffee and Sustainably Grown Organic are the highest-selling products.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75000"/>
                  </a:schemeClr>
                </a:solidFill>
                <a:effectLst/>
                <a:latin typeface="Arial" panose="020B0604020202020204" pitchFamily="34" charset="0"/>
              </a:rPr>
              <a:t>Sales by Day of the Week</a:t>
            </a:r>
            <a:endParaRPr kumimoji="0" lang="en-US" altLang="en-US" sz="1800" b="0" i="0" u="none" strike="noStrike" cap="none" normalizeH="0" baseline="0" dirty="0">
              <a:ln>
                <a:noFill/>
              </a:ln>
              <a:solidFill>
                <a:schemeClr val="accent6">
                  <a:lumMod val="75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3300"/>
                </a:solidFill>
                <a:effectLst/>
                <a:latin typeface="Arial" panose="020B0604020202020204" pitchFamily="34" charset="0"/>
              </a:rPr>
              <a:t>Highest Sales:</a:t>
            </a:r>
            <a:r>
              <a:rPr kumimoji="0" lang="en-US" altLang="en-US" sz="1600" b="0" i="0" u="none" strike="noStrike" cap="none" normalizeH="0" baseline="0" dirty="0">
                <a:ln>
                  <a:noFill/>
                </a:ln>
                <a:solidFill>
                  <a:srgbClr val="003300"/>
                </a:solidFill>
                <a:effectLst/>
                <a:latin typeface="Arial" panose="020B0604020202020204" pitchFamily="34" charset="0"/>
              </a:rPr>
              <a:t> Fridays and Mondays see the highest sales figures.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3300"/>
                </a:solidFill>
                <a:effectLst/>
                <a:latin typeface="Arial" panose="020B0604020202020204" pitchFamily="34" charset="0"/>
              </a:rPr>
              <a:t>Consistent Sales:</a:t>
            </a:r>
            <a:r>
              <a:rPr kumimoji="0" lang="en-US" altLang="en-US" sz="1600" b="0" i="0" u="none" strike="noStrike" cap="none" normalizeH="0" baseline="0" dirty="0">
                <a:ln>
                  <a:noFill/>
                </a:ln>
                <a:solidFill>
                  <a:srgbClr val="003300"/>
                </a:solidFill>
                <a:effectLst/>
                <a:latin typeface="Arial" panose="020B0604020202020204" pitchFamily="34" charset="0"/>
              </a:rPr>
              <a:t> Sales remain strong throughout the week with minor fluctuations.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33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75000"/>
                  </a:schemeClr>
                </a:solidFill>
                <a:effectLst/>
                <a:latin typeface="Arial" panose="020B0604020202020204" pitchFamily="34" charset="0"/>
              </a:rPr>
              <a:t>Transactions and Sales by Store Location</a:t>
            </a:r>
            <a:endParaRPr kumimoji="0" lang="en-US" altLang="en-US" sz="1800" b="0" i="0" u="none" strike="noStrike" cap="none" normalizeH="0" baseline="0" dirty="0">
              <a:ln>
                <a:noFill/>
              </a:ln>
              <a:solidFill>
                <a:schemeClr val="accent6">
                  <a:lumMod val="75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3300"/>
                </a:solidFill>
                <a:effectLst/>
                <a:latin typeface="Arial" panose="020B0604020202020204" pitchFamily="34" charset="0"/>
              </a:rPr>
              <a:t>Top Locations:</a:t>
            </a:r>
            <a:r>
              <a:rPr kumimoji="0" lang="en-US" altLang="en-US" sz="1600" b="0" i="0" u="none" strike="noStrike" cap="none" normalizeH="0" baseline="0" dirty="0">
                <a:ln>
                  <a:noFill/>
                </a:ln>
                <a:solidFill>
                  <a:srgbClr val="003300"/>
                </a:solidFill>
                <a:effectLst/>
                <a:latin typeface="Arial" panose="020B0604020202020204" pitchFamily="34" charset="0"/>
              </a:rPr>
              <a:t> Hell's Kitchen and Astoria lead in sales and transactions.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3300"/>
                </a:solidFill>
                <a:effectLst/>
                <a:latin typeface="Arial" panose="020B0604020202020204" pitchFamily="34" charset="0"/>
              </a:rPr>
              <a:t>Consistent Performance:</a:t>
            </a:r>
            <a:r>
              <a:rPr kumimoji="0" lang="en-US" altLang="en-US" sz="1600" b="0" i="0" u="none" strike="noStrike" cap="none" normalizeH="0" baseline="0" dirty="0">
                <a:ln>
                  <a:noFill/>
                </a:ln>
                <a:solidFill>
                  <a:srgbClr val="003300"/>
                </a:solidFill>
                <a:effectLst/>
                <a:latin typeface="Arial" panose="020B0604020202020204" pitchFamily="34" charset="0"/>
              </a:rPr>
              <a:t> Lower Manhattan also performs well but slightly less than the top locations.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33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75000"/>
                  </a:schemeClr>
                </a:solidFill>
                <a:effectLst/>
                <a:latin typeface="Arial" panose="020B0604020202020204" pitchFamily="34" charset="0"/>
              </a:rPr>
              <a:t>Transaction Quantity by Unit Price</a:t>
            </a:r>
            <a:endParaRPr kumimoji="0" lang="en-US" altLang="en-US" sz="1800" b="0" i="0" u="none" strike="noStrike" cap="none" normalizeH="0" baseline="0" dirty="0">
              <a:ln>
                <a:noFill/>
              </a:ln>
              <a:solidFill>
                <a:schemeClr val="accent6">
                  <a:lumMod val="75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3300"/>
                </a:solidFill>
                <a:effectLst/>
                <a:latin typeface="Arial" panose="020B0604020202020204" pitchFamily="34" charset="0"/>
              </a:rPr>
              <a:t>Popular Price Points:</a:t>
            </a:r>
            <a:r>
              <a:rPr kumimoji="0" lang="en-US" altLang="en-US" sz="1600" b="0" i="0" u="none" strike="noStrike" cap="none" normalizeH="0" baseline="0" dirty="0">
                <a:ln>
                  <a:noFill/>
                </a:ln>
                <a:solidFill>
                  <a:srgbClr val="003300"/>
                </a:solidFill>
                <a:effectLst/>
                <a:latin typeface="Arial" panose="020B0604020202020204" pitchFamily="34" charset="0"/>
              </a:rPr>
              <a:t> Highest transaction quantities at unit prices of $3 and $3.75.</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3300"/>
                </a:solidFill>
                <a:effectLst/>
                <a:latin typeface="Arial" panose="020B0604020202020204" pitchFamily="34" charset="0"/>
              </a:rPr>
              <a:t>Less Popular Price Points:</a:t>
            </a:r>
            <a:r>
              <a:rPr kumimoji="0" lang="en-US" altLang="en-US" sz="1600" b="0" i="0" u="none" strike="noStrike" cap="none" normalizeH="0" baseline="0" dirty="0">
                <a:ln>
                  <a:noFill/>
                </a:ln>
                <a:solidFill>
                  <a:srgbClr val="003300"/>
                </a:solidFill>
                <a:effectLst/>
                <a:latin typeface="Arial" panose="020B0604020202020204" pitchFamily="34" charset="0"/>
              </a:rPr>
              <a:t> Lower transaction volumes for unit prices above $10.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p15"/>
          <p:cNvSpPr/>
          <p:nvPr/>
        </p:nvSpPr>
        <p:spPr>
          <a:xfrm flipH="1">
            <a:off x="-641685" y="0"/>
            <a:ext cx="10123757" cy="67055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Google Shape;270;p15"/>
          <p:cNvSpPr txBox="1">
            <a:spLocks noGrp="1"/>
          </p:cNvSpPr>
          <p:nvPr>
            <p:ph type="title"/>
          </p:nvPr>
        </p:nvSpPr>
        <p:spPr>
          <a:xfrm>
            <a:off x="2374231" y="238040"/>
            <a:ext cx="7107841"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IN" sz="4000" b="1" dirty="0">
                <a:solidFill>
                  <a:schemeClr val="tx1"/>
                </a:solidFill>
                <a:latin typeface="Arial Black" panose="020B0A04020102020204" pitchFamily="34" charset="0"/>
              </a:rPr>
              <a:t>RECOMMENDATIONS</a:t>
            </a:r>
            <a:endParaRPr sz="4000" b="1" dirty="0">
              <a:solidFill>
                <a:schemeClr val="tx1"/>
              </a:solidFill>
              <a:latin typeface="Arial Black" panose="020B0A04020102020204" pitchFamily="34" charset="0"/>
            </a:endParaRPr>
          </a:p>
        </p:txBody>
      </p:sp>
      <p:sp>
        <p:nvSpPr>
          <p:cNvPr id="6" name="Rectangle 5">
            <a:extLst>
              <a:ext uri="{FF2B5EF4-FFF2-40B4-BE49-F238E27FC236}">
                <a16:creationId xmlns:a16="http://schemas.microsoft.com/office/drawing/2014/main" id="{D45865B7-1BA8-E795-3366-BEFDD8A6A505}"/>
              </a:ext>
            </a:extLst>
          </p:cNvPr>
          <p:cNvSpPr>
            <a:spLocks noChangeArrowheads="1"/>
          </p:cNvSpPr>
          <p:nvPr/>
        </p:nvSpPr>
        <p:spPr bwMode="auto">
          <a:xfrm>
            <a:off x="176463" y="1128027"/>
            <a:ext cx="12472737"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6">
                    <a:lumMod val="75000"/>
                  </a:schemeClr>
                </a:solidFill>
                <a:effectLst/>
                <a:latin typeface="Arial" panose="020B0604020202020204" pitchFamily="34" charset="0"/>
              </a:rPr>
              <a:t>Hourly Sales and Transactions:</a:t>
            </a:r>
            <a:endParaRPr kumimoji="0" lang="en-US" altLang="en-US" sz="24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Increase Staffing:</a:t>
            </a:r>
            <a:r>
              <a:rPr kumimoji="0" lang="en-US" altLang="en-US" sz="1800" b="0" i="0" u="none" strike="noStrike" cap="none" normalizeH="0" baseline="0" dirty="0">
                <a:ln>
                  <a:noFill/>
                </a:ln>
                <a:solidFill>
                  <a:srgbClr val="003300"/>
                </a:solidFill>
                <a:effectLst/>
                <a:latin typeface="Arial" panose="020B0604020202020204" pitchFamily="34" charset="0"/>
              </a:rPr>
              <a:t> Boost staffing and operational resources between 9 AM and 11 AM, as this is the peak time for sales and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Promotions:</a:t>
            </a:r>
            <a:r>
              <a:rPr kumimoji="0" lang="en-US" altLang="en-US" sz="1800" b="0" i="0" u="none" strike="noStrike" cap="none" normalizeH="0" baseline="0" dirty="0">
                <a:ln>
                  <a:noFill/>
                </a:ln>
                <a:solidFill>
                  <a:srgbClr val="003300"/>
                </a:solidFill>
                <a:effectLst/>
                <a:latin typeface="Arial" panose="020B0604020202020204" pitchFamily="34" charset="0"/>
              </a:rPr>
              <a:t> Implement targeted promotions from 6 PM to 8 PM, where sales and transactions are lower, to drive additional revenue during these off-peak hours.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6">
                    <a:lumMod val="75000"/>
                  </a:schemeClr>
                </a:solidFill>
                <a:effectLst/>
                <a:latin typeface="Arial" panose="020B0604020202020204" pitchFamily="34" charset="0"/>
              </a:rPr>
              <a:t>Sales by Product Category:</a:t>
            </a:r>
            <a:endParaRPr kumimoji="0" lang="en-US" altLang="en-US" sz="24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Focus on Top Categories:</a:t>
            </a:r>
            <a:r>
              <a:rPr kumimoji="0" lang="en-US" altLang="en-US" sz="1800" b="0" i="0" u="none" strike="noStrike" cap="none" normalizeH="0" baseline="0" dirty="0">
                <a:ln>
                  <a:noFill/>
                </a:ln>
                <a:solidFill>
                  <a:srgbClr val="003300"/>
                </a:solidFill>
                <a:effectLst/>
                <a:latin typeface="Arial" panose="020B0604020202020204" pitchFamily="34" charset="0"/>
              </a:rPr>
              <a:t> Invest in marketing and in-store displays for high-performing categories like Coffee ($269,952.45) and Tea ($196,405.95).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Evaluate Low Performers:</a:t>
            </a:r>
            <a:r>
              <a:rPr kumimoji="0" lang="en-US" altLang="en-US" sz="1800" b="0" i="0" u="none" strike="noStrike" cap="none" normalizeH="0" baseline="0" dirty="0">
                <a:ln>
                  <a:noFill/>
                </a:ln>
                <a:solidFill>
                  <a:srgbClr val="003300"/>
                </a:solidFill>
                <a:effectLst/>
                <a:latin typeface="Arial" panose="020B0604020202020204" pitchFamily="34" charset="0"/>
              </a:rPr>
              <a:t> Review and adjust strategies for lower-performing categories such as Packaged Chocolate ($4,407.64) and Flavours ($8,408.80). Consider promotional activities or bundling these with more popular items to increase their sales.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6">
                    <a:lumMod val="75000"/>
                  </a:schemeClr>
                </a:solidFill>
                <a:effectLst/>
                <a:latin typeface="Arial" panose="020B0604020202020204" pitchFamily="34" charset="0"/>
              </a:rPr>
              <a:t>Top 5 Products by Sales Amount:</a:t>
            </a:r>
            <a:endParaRPr kumimoji="0" lang="en-US" altLang="en-US" sz="24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Product Spotlight:</a:t>
            </a:r>
            <a:r>
              <a:rPr kumimoji="0" lang="en-US" altLang="en-US" sz="1800" b="0" i="0" u="none" strike="noStrike" cap="none" normalizeH="0" baseline="0" dirty="0">
                <a:ln>
                  <a:noFill/>
                </a:ln>
                <a:solidFill>
                  <a:srgbClr val="003300"/>
                </a:solidFill>
                <a:effectLst/>
                <a:latin typeface="Arial" panose="020B0604020202020204" pitchFamily="34" charset="0"/>
              </a:rPr>
              <a:t> Highlight the top-selling products in marketing campaigns: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3300"/>
                </a:solidFill>
                <a:effectLst/>
                <a:latin typeface="Arial" panose="020B0604020202020204" pitchFamily="34" charset="0"/>
              </a:rPr>
              <a:t>Ethiopia Coffee ($42,304)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3300"/>
                </a:solidFill>
                <a:effectLst/>
                <a:latin typeface="Arial" panose="020B0604020202020204" pitchFamily="34" charset="0"/>
              </a:rPr>
              <a:t>Sustainably Grown Organic Coffee ($39,065)</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3300"/>
                </a:solidFill>
                <a:effectLst/>
                <a:latin typeface="Arial" panose="020B0604020202020204" pitchFamily="34" charset="0"/>
              </a:rPr>
              <a:t>Jamaican Coffee River ($38,781)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3300"/>
                </a:solidFill>
                <a:effectLst/>
                <a:latin typeface="Arial" panose="020B0604020202020204" pitchFamily="34" charset="0"/>
              </a:rPr>
              <a:t>Brazilian Coffee ($37,747)</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3300"/>
                </a:solidFill>
                <a:effectLst/>
                <a:latin typeface="Arial" panose="020B0604020202020204" pitchFamily="34" charset="0"/>
              </a:rPr>
              <a:t>Latte ($36,370)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Stock Management:</a:t>
            </a:r>
            <a:r>
              <a:rPr kumimoji="0" lang="en-US" altLang="en-US" sz="1800" b="0" i="0" u="none" strike="noStrike" cap="none" normalizeH="0" baseline="0" dirty="0">
                <a:ln>
                  <a:noFill/>
                </a:ln>
                <a:solidFill>
                  <a:srgbClr val="003300"/>
                </a:solidFill>
                <a:effectLst/>
                <a:latin typeface="Arial" panose="020B0604020202020204" pitchFamily="34" charset="0"/>
              </a:rPr>
              <a:t> Ensure high stock levels for these products to prevent stockouts and meet customer demand.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p15"/>
          <p:cNvSpPr/>
          <p:nvPr/>
        </p:nvSpPr>
        <p:spPr>
          <a:xfrm flipH="1">
            <a:off x="-641685" y="0"/>
            <a:ext cx="10123757" cy="67055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Google Shape;270;p15"/>
          <p:cNvSpPr txBox="1">
            <a:spLocks noGrp="1"/>
          </p:cNvSpPr>
          <p:nvPr>
            <p:ph type="title"/>
          </p:nvPr>
        </p:nvSpPr>
        <p:spPr>
          <a:xfrm>
            <a:off x="2374231" y="238040"/>
            <a:ext cx="7107841"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IN" sz="4000" b="1" dirty="0">
                <a:solidFill>
                  <a:schemeClr val="tx1"/>
                </a:solidFill>
                <a:latin typeface="Arial Black" panose="020B0A04020102020204" pitchFamily="34" charset="0"/>
              </a:rPr>
              <a:t>RECOMMENDATIONS</a:t>
            </a:r>
            <a:endParaRPr sz="4000" b="1" dirty="0">
              <a:solidFill>
                <a:schemeClr val="bg2">
                  <a:lumMod val="75000"/>
                </a:schemeClr>
              </a:solidFill>
            </a:endParaRPr>
          </a:p>
        </p:txBody>
      </p:sp>
      <p:sp>
        <p:nvSpPr>
          <p:cNvPr id="6" name="Rectangle 5">
            <a:extLst>
              <a:ext uri="{FF2B5EF4-FFF2-40B4-BE49-F238E27FC236}">
                <a16:creationId xmlns:a16="http://schemas.microsoft.com/office/drawing/2014/main" id="{D45865B7-1BA8-E795-3366-BEFDD8A6A505}"/>
              </a:ext>
            </a:extLst>
          </p:cNvPr>
          <p:cNvSpPr>
            <a:spLocks noChangeArrowheads="1"/>
          </p:cNvSpPr>
          <p:nvPr/>
        </p:nvSpPr>
        <p:spPr bwMode="auto">
          <a:xfrm>
            <a:off x="609318" y="989528"/>
            <a:ext cx="11022676"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6">
                    <a:lumMod val="75000"/>
                  </a:schemeClr>
                </a:solidFill>
                <a:effectLst/>
                <a:latin typeface="Arial" panose="020B0604020202020204" pitchFamily="34" charset="0"/>
              </a:rPr>
              <a:t>Sales by Day of the Week:</a:t>
            </a:r>
            <a:endParaRPr kumimoji="0" lang="en-US" altLang="en-US" sz="24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Weekly Promotions:</a:t>
            </a:r>
            <a:r>
              <a:rPr kumimoji="0" lang="en-US" altLang="en-US" sz="1800" b="0" i="0" u="none" strike="noStrike" cap="none" normalizeH="0" baseline="0" dirty="0">
                <a:ln>
                  <a:noFill/>
                </a:ln>
                <a:solidFill>
                  <a:srgbClr val="003300"/>
                </a:solidFill>
                <a:effectLst/>
                <a:latin typeface="Arial" panose="020B0604020202020204" pitchFamily="34" charset="0"/>
              </a:rPr>
              <a:t> Introduce targeted promotions or events on high-traffic days like Friday ($101,373) and Monday ($101,677) to capitalize on peak shopping 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Analyze Traffic Patterns:</a:t>
            </a:r>
            <a:r>
              <a:rPr kumimoji="0" lang="en-US" altLang="en-US" sz="1800" b="0" i="0" u="none" strike="noStrike" cap="none" normalizeH="0" baseline="0" dirty="0">
                <a:ln>
                  <a:noFill/>
                </a:ln>
                <a:solidFill>
                  <a:srgbClr val="003300"/>
                </a:solidFill>
                <a:effectLst/>
                <a:latin typeface="Arial" panose="020B0604020202020204" pitchFamily="34" charset="0"/>
              </a:rPr>
              <a:t> Adjust marketing strategies based on traffic patterns throughout the week to optimize customer engagement.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33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6">
                    <a:lumMod val="75000"/>
                  </a:schemeClr>
                </a:solidFill>
                <a:effectLst/>
                <a:latin typeface="Arial" panose="020B0604020202020204" pitchFamily="34" charset="0"/>
              </a:rPr>
              <a:t>Transactions and Sales by Store Location:</a:t>
            </a:r>
            <a:endParaRPr kumimoji="0" lang="en-US" altLang="en-US" sz="24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Resource Allocation:</a:t>
            </a:r>
            <a:r>
              <a:rPr kumimoji="0" lang="en-US" altLang="en-US" sz="1800" b="0" i="0" u="none" strike="noStrike" cap="none" normalizeH="0" baseline="0" dirty="0">
                <a:ln>
                  <a:noFill/>
                </a:ln>
                <a:solidFill>
                  <a:srgbClr val="003300"/>
                </a:solidFill>
                <a:effectLst/>
                <a:latin typeface="Arial" panose="020B0604020202020204" pitchFamily="34" charset="0"/>
              </a:rPr>
              <a:t> Allocate more marketing resources to high-performing locations such as Hell's Kitchen ($236,511) and Astoria ($232,244).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Enhance Lower Performing Locations:</a:t>
            </a:r>
            <a:r>
              <a:rPr kumimoji="0" lang="en-US" altLang="en-US" sz="1800" b="0" i="0" u="none" strike="noStrike" cap="none" normalizeH="0" baseline="0" dirty="0">
                <a:ln>
                  <a:noFill/>
                </a:ln>
                <a:solidFill>
                  <a:srgbClr val="003300"/>
                </a:solidFill>
                <a:effectLst/>
                <a:latin typeface="Arial" panose="020B0604020202020204" pitchFamily="34" charset="0"/>
              </a:rPr>
              <a:t> Investigate and develop strategies to increase sales at Lower Manhattan ($230,057). This could involve localized promotions or improved customer engagement strategies.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33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6">
                    <a:lumMod val="75000"/>
                  </a:schemeClr>
                </a:solidFill>
                <a:effectLst/>
                <a:latin typeface="Arial" panose="020B0604020202020204" pitchFamily="34" charset="0"/>
              </a:rPr>
              <a:t>Transaction Quantity by Unit Price:</a:t>
            </a:r>
            <a:endParaRPr kumimoji="0" lang="en-US" altLang="en-US" sz="24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Price Strategy:</a:t>
            </a:r>
            <a:r>
              <a:rPr kumimoji="0" lang="en-US" altLang="en-US" sz="1800" b="0" i="0" u="none" strike="noStrike" cap="none" normalizeH="0" baseline="0" dirty="0">
                <a:ln>
                  <a:noFill/>
                </a:ln>
                <a:solidFill>
                  <a:srgbClr val="003300"/>
                </a:solidFill>
                <a:effectLst/>
                <a:latin typeface="Arial" panose="020B0604020202020204" pitchFamily="34" charset="0"/>
              </a:rPr>
              <a:t> Focus on popular price points such as $3.00 (50,622 transactions) and $3.75 (24,585 transactions), which drive higher transaction volumes. Consider promotional pricing or bundling at these price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3300"/>
                </a:solidFill>
                <a:effectLst/>
                <a:latin typeface="Arial" panose="020B0604020202020204" pitchFamily="34" charset="0"/>
              </a:rPr>
              <a:t>Pricing Review:</a:t>
            </a:r>
            <a:r>
              <a:rPr kumimoji="0" lang="en-US" altLang="en-US" sz="1800" b="0" i="0" u="none" strike="noStrike" cap="none" normalizeH="0" baseline="0" dirty="0">
                <a:ln>
                  <a:noFill/>
                </a:ln>
                <a:solidFill>
                  <a:srgbClr val="003300"/>
                </a:solidFill>
                <a:effectLst/>
                <a:latin typeface="Arial" panose="020B0604020202020204" pitchFamily="34" charset="0"/>
              </a:rPr>
              <a:t> Reassess higher-priced items (e.g., $28.00 with 233 transactions) to ensure they align with customer expectations and market demand. You might need to adjust these prices or offer discounts to boost sales.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799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8" name="Google Shape;288;p17"/>
          <p:cNvSpPr/>
          <p:nvPr/>
        </p:nvSpPr>
        <p:spPr>
          <a:xfrm>
            <a:off x="252984" y="1845564"/>
            <a:ext cx="135890" cy="3200400"/>
          </a:xfrm>
          <a:custGeom>
            <a:avLst/>
            <a:gdLst/>
            <a:ahLst/>
            <a:cxnLst/>
            <a:rect l="l" t="t" r="r" b="b"/>
            <a:pathLst>
              <a:path w="135890" h="3200400" extrusionOk="0">
                <a:moveTo>
                  <a:pt x="0" y="3200400"/>
                </a:moveTo>
                <a:lnTo>
                  <a:pt x="135636" y="3200400"/>
                </a:lnTo>
                <a:lnTo>
                  <a:pt x="135636" y="0"/>
                </a:lnTo>
                <a:lnTo>
                  <a:pt x="0" y="0"/>
                </a:lnTo>
                <a:lnTo>
                  <a:pt x="0" y="320040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89" name="Google Shape;289;p17"/>
          <p:cNvGrpSpPr/>
          <p:nvPr/>
        </p:nvGrpSpPr>
        <p:grpSpPr>
          <a:xfrm>
            <a:off x="246888" y="0"/>
            <a:ext cx="11945111" cy="6858000"/>
            <a:chOff x="246888" y="0"/>
            <a:chExt cx="11945111" cy="6858000"/>
          </a:xfrm>
        </p:grpSpPr>
        <p:sp>
          <p:nvSpPr>
            <p:cNvPr id="290" name="Google Shape;290;p17"/>
            <p:cNvSpPr/>
            <p:nvPr/>
          </p:nvSpPr>
          <p:spPr>
            <a:xfrm>
              <a:off x="7414259" y="0"/>
              <a:ext cx="4777740" cy="6858000"/>
            </a:xfrm>
            <a:custGeom>
              <a:avLst/>
              <a:gdLst/>
              <a:ahLst/>
              <a:cxnLst/>
              <a:rect l="l" t="t" r="r" b="b"/>
              <a:pathLst>
                <a:path w="4777740" h="6858000" extrusionOk="0">
                  <a:moveTo>
                    <a:pt x="4777740" y="0"/>
                  </a:moveTo>
                  <a:lnTo>
                    <a:pt x="0" y="0"/>
                  </a:lnTo>
                  <a:lnTo>
                    <a:pt x="0" y="6858000"/>
                  </a:lnTo>
                  <a:lnTo>
                    <a:pt x="4777740" y="6858000"/>
                  </a:lnTo>
                  <a:lnTo>
                    <a:pt x="477774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1" name="Google Shape;291;p17"/>
            <p:cNvSpPr/>
            <p:nvPr/>
          </p:nvSpPr>
          <p:spPr>
            <a:xfrm>
              <a:off x="246888" y="842759"/>
              <a:ext cx="11340084" cy="54833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2" name="Google Shape;292;p17"/>
            <p:cNvSpPr/>
            <p:nvPr/>
          </p:nvSpPr>
          <p:spPr>
            <a:xfrm>
              <a:off x="388620" y="858011"/>
              <a:ext cx="11066145" cy="5209540"/>
            </a:xfrm>
            <a:custGeom>
              <a:avLst/>
              <a:gdLst/>
              <a:ahLst/>
              <a:cxnLst/>
              <a:rect l="l" t="t" r="r" b="b"/>
              <a:pathLst>
                <a:path w="11066145" h="5209540" extrusionOk="0">
                  <a:moveTo>
                    <a:pt x="11065764" y="0"/>
                  </a:moveTo>
                  <a:lnTo>
                    <a:pt x="0" y="0"/>
                  </a:lnTo>
                  <a:lnTo>
                    <a:pt x="0" y="5209032"/>
                  </a:lnTo>
                  <a:lnTo>
                    <a:pt x="11065764" y="5209032"/>
                  </a:lnTo>
                  <a:lnTo>
                    <a:pt x="1106576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3" name="Google Shape;293;p17"/>
          <p:cNvSpPr txBox="1">
            <a:spLocks noGrp="1"/>
          </p:cNvSpPr>
          <p:nvPr>
            <p:ph type="title"/>
          </p:nvPr>
        </p:nvSpPr>
        <p:spPr>
          <a:xfrm>
            <a:off x="1066596" y="2917393"/>
            <a:ext cx="4863465" cy="12458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GB" sz="8000">
                <a:solidFill>
                  <a:srgbClr val="000000"/>
                </a:solidFill>
              </a:rPr>
              <a:t>THANK YOU</a:t>
            </a:r>
            <a:endParaRPr sz="8000"/>
          </a:p>
        </p:txBody>
      </p:sp>
      <p:sp>
        <p:nvSpPr>
          <p:cNvPr id="294" name="Google Shape;294;p17"/>
          <p:cNvSpPr/>
          <p:nvPr/>
        </p:nvSpPr>
        <p:spPr>
          <a:xfrm>
            <a:off x="0" y="1842516"/>
            <a:ext cx="152400" cy="3200400"/>
          </a:xfrm>
          <a:custGeom>
            <a:avLst/>
            <a:gdLst/>
            <a:ahLst/>
            <a:cxnLst/>
            <a:rect l="l" t="t" r="r" b="b"/>
            <a:pathLst>
              <a:path w="152400" h="3200400" extrusionOk="0">
                <a:moveTo>
                  <a:pt x="152400" y="0"/>
                </a:moveTo>
                <a:lnTo>
                  <a:pt x="0" y="0"/>
                </a:lnTo>
                <a:lnTo>
                  <a:pt x="0" y="3200399"/>
                </a:lnTo>
                <a:lnTo>
                  <a:pt x="152400" y="3200399"/>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136330" y="814199"/>
            <a:ext cx="8141396"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b="1" dirty="0">
                <a:solidFill>
                  <a:schemeClr val="bg2">
                    <a:lumMod val="50000"/>
                  </a:schemeClr>
                </a:solidFill>
                <a:latin typeface="Arial Black" panose="020B0A04020102020204" pitchFamily="34" charset="0"/>
              </a:rPr>
              <a:t>PROJECT OVERVIEW</a:t>
            </a:r>
            <a:endParaRPr sz="4000" b="1" dirty="0">
              <a:solidFill>
                <a:schemeClr val="bg2">
                  <a:lumMod val="50000"/>
                </a:schemeClr>
              </a:solidFill>
              <a:latin typeface="Arial Black" panose="020B0A04020102020204" pitchFamily="34" charset="0"/>
            </a:endParaRPr>
          </a:p>
        </p:txBody>
      </p:sp>
      <p:grpSp>
        <p:nvGrpSpPr>
          <p:cNvPr id="119" name="Google Shape;119;p3"/>
          <p:cNvGrpSpPr/>
          <p:nvPr/>
        </p:nvGrpSpPr>
        <p:grpSpPr>
          <a:xfrm>
            <a:off x="0" y="2284375"/>
            <a:ext cx="11695176" cy="4732020"/>
            <a:chOff x="0" y="1997964"/>
            <a:chExt cx="11695176" cy="4732020"/>
          </a:xfrm>
        </p:grpSpPr>
        <p:sp>
          <p:nvSpPr>
            <p:cNvPr id="120" name="Google Shape;120;p3"/>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21" name="Google Shape;121;p3"/>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3"/>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23" name="Google Shape;123;p3"/>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6" name="Google Shape;126;p3"/>
          <p:cNvSpPr txBox="1"/>
          <p:nvPr/>
        </p:nvSpPr>
        <p:spPr>
          <a:xfrm>
            <a:off x="316263" y="4805003"/>
            <a:ext cx="10750484" cy="1397562"/>
          </a:xfrm>
          <a:prstGeom prst="rect">
            <a:avLst/>
          </a:prstGeom>
          <a:noFill/>
          <a:ln>
            <a:noFill/>
          </a:ln>
        </p:spPr>
        <p:txBody>
          <a:bodyPr spcFirstLastPara="1" wrap="square" lIns="0" tIns="38100" rIns="0" bIns="0" anchor="t" anchorCtr="0">
            <a:spAutoFit/>
          </a:bodyPr>
          <a:lstStyle/>
          <a:p>
            <a:pPr marL="12700" marR="5080" lvl="0" indent="0" algn="just" rtl="0">
              <a:lnSpc>
                <a:spcPct val="91700"/>
              </a:lnSpc>
              <a:spcBef>
                <a:spcPts val="0"/>
              </a:spcBef>
              <a:spcAft>
                <a:spcPts val="0"/>
              </a:spcAft>
              <a:buClr>
                <a:srgbClr val="000000"/>
              </a:buClr>
              <a:buSzPts val="1400"/>
              <a:buFont typeface="Arial"/>
              <a:buNone/>
            </a:pPr>
            <a:r>
              <a:rPr lang="en-US" sz="2400" dirty="0">
                <a:solidFill>
                  <a:schemeClr val="bg2">
                    <a:lumMod val="75000"/>
                  </a:schemeClr>
                </a:solidFill>
                <a:latin typeface="Abadi Extra Light" panose="020F0502020204030204" pitchFamily="34" charset="0"/>
              </a:rPr>
              <a:t>This project is dedicated to analyzing sales order data from coffee shop to drive strategic improvements and enhance overall profitability. By leveraging data-driven insights, we aim to optimize store performance, refine product sales strategies, and enhance customer experience</a:t>
            </a:r>
            <a:r>
              <a:rPr lang="en-US" sz="2000" dirty="0">
                <a:solidFill>
                  <a:schemeClr val="bg2">
                    <a:lumMod val="75000"/>
                  </a:schemeClr>
                </a:solidFill>
                <a:latin typeface="Abadi Extra Light" panose="020F0502020204030204" pitchFamily="34" charset="0"/>
              </a:rPr>
              <a:t>.</a:t>
            </a:r>
            <a:endParaRPr sz="2000" b="0" i="0" u="none" strike="noStrike" cap="none" dirty="0">
              <a:solidFill>
                <a:schemeClr val="bg2">
                  <a:lumMod val="75000"/>
                </a:schemeClr>
              </a:solidFill>
              <a:latin typeface="Abadi Extra Light" panose="020F0502020204030204" pitchFamily="34" charset="0"/>
              <a:ea typeface="Carlito"/>
              <a:cs typeface="Carlito"/>
              <a:sym typeface="Carlito"/>
            </a:endParaRPr>
          </a:p>
        </p:txBody>
      </p:sp>
      <p:sp>
        <p:nvSpPr>
          <p:cNvPr id="127" name="Google Shape;127;p3"/>
          <p:cNvSpPr/>
          <p:nvPr/>
        </p:nvSpPr>
        <p:spPr>
          <a:xfrm>
            <a:off x="809244" y="2659379"/>
            <a:ext cx="9883697" cy="120778"/>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3"/>
          <p:cNvSpPr txBox="1"/>
          <p:nvPr/>
        </p:nvSpPr>
        <p:spPr>
          <a:xfrm>
            <a:off x="815823" y="2682191"/>
            <a:ext cx="9883697" cy="799568"/>
          </a:xfrm>
          <a:prstGeom prst="rect">
            <a:avLst/>
          </a:prstGeom>
          <a:noFill/>
          <a:ln>
            <a:noFill/>
          </a:ln>
        </p:spPr>
        <p:txBody>
          <a:bodyPr spcFirstLastPara="1" wrap="square" lIns="0" tIns="5777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2400" b="1" dirty="0">
                <a:solidFill>
                  <a:schemeClr val="dk1"/>
                </a:solidFill>
                <a:latin typeface="Carlito"/>
                <a:ea typeface="Carlito"/>
                <a:cs typeface="Carlito"/>
                <a:sym typeface="Carlito"/>
              </a:rPr>
              <a:t>Title:</a:t>
            </a:r>
            <a:endParaRPr sz="2400" b="1" i="0" u="none" strike="noStrike" cap="none" dirty="0">
              <a:solidFill>
                <a:schemeClr val="dk1"/>
              </a:solidFill>
              <a:latin typeface="Carlito"/>
              <a:ea typeface="Carlito"/>
              <a:cs typeface="Carlito"/>
              <a:sym typeface="Carlito"/>
            </a:endParaRPr>
          </a:p>
          <a:p>
            <a:pPr marL="12700" marR="0" lvl="0" indent="0" algn="l" rtl="0">
              <a:lnSpc>
                <a:spcPct val="100000"/>
              </a:lnSpc>
              <a:spcBef>
                <a:spcPts val="480"/>
              </a:spcBef>
              <a:spcAft>
                <a:spcPts val="0"/>
              </a:spcAft>
              <a:buClr>
                <a:srgbClr val="000000"/>
              </a:buClr>
              <a:buSzPts val="2400"/>
              <a:buFont typeface="Arial"/>
              <a:buNone/>
            </a:pPr>
            <a:r>
              <a:rPr lang="en-US" sz="2000" dirty="0">
                <a:solidFill>
                  <a:schemeClr val="accent1">
                    <a:lumMod val="50000"/>
                  </a:schemeClr>
                </a:solidFill>
              </a:rPr>
              <a:t>Coffee Shop Sales Optimization: Performance, Trends, Pricing, and Customer Insights</a:t>
            </a:r>
            <a:endParaRPr sz="2000" b="0" i="0" u="none" strike="noStrike" cap="none" dirty="0">
              <a:solidFill>
                <a:schemeClr val="accent1">
                  <a:lumMod val="50000"/>
                </a:schemeClr>
              </a:solidFill>
              <a:latin typeface="Carlito"/>
              <a:ea typeface="Carlito"/>
              <a:cs typeface="Carlito"/>
              <a:sym typeface="Carlito"/>
            </a:endParaRPr>
          </a:p>
        </p:txBody>
      </p:sp>
      <p:sp>
        <p:nvSpPr>
          <p:cNvPr id="129" name="Google Shape;129;p3"/>
          <p:cNvSpPr/>
          <p:nvPr/>
        </p:nvSpPr>
        <p:spPr>
          <a:xfrm flipV="1">
            <a:off x="809244" y="3547872"/>
            <a:ext cx="9883697" cy="45719"/>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3"/>
          <p:cNvSpPr txBox="1"/>
          <p:nvPr/>
        </p:nvSpPr>
        <p:spPr>
          <a:xfrm>
            <a:off x="809244" y="3691110"/>
            <a:ext cx="2391410" cy="713652"/>
          </a:xfrm>
          <a:prstGeom prst="rect">
            <a:avLst/>
          </a:prstGeom>
          <a:noFill/>
          <a:ln>
            <a:noFill/>
          </a:ln>
        </p:spPr>
        <p:txBody>
          <a:bodyPr spcFirstLastPara="1" wrap="square" lIns="0" tIns="4635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2000" b="1" i="0" u="none" strike="noStrike" cap="none" dirty="0">
                <a:solidFill>
                  <a:schemeClr val="accent1">
                    <a:lumMod val="50000"/>
                  </a:schemeClr>
                </a:solidFill>
                <a:latin typeface="Carlito"/>
                <a:ea typeface="Carlito"/>
                <a:cs typeface="Carlito"/>
                <a:sym typeface="Carlito"/>
              </a:rPr>
              <a:t>Conducted By :</a:t>
            </a:r>
            <a:endParaRPr sz="2000" b="1" i="0" u="none" strike="noStrike" cap="none" dirty="0">
              <a:solidFill>
                <a:schemeClr val="accent1">
                  <a:lumMod val="50000"/>
                </a:schemeClr>
              </a:solidFill>
              <a:latin typeface="Carlito"/>
              <a:ea typeface="Carlito"/>
              <a:cs typeface="Carlito"/>
              <a:sym typeface="Carlito"/>
            </a:endParaRPr>
          </a:p>
          <a:p>
            <a:pPr marL="12700" marR="0" lvl="0" indent="0" algn="l" rtl="0">
              <a:lnSpc>
                <a:spcPct val="100000"/>
              </a:lnSpc>
              <a:spcBef>
                <a:spcPts val="420"/>
              </a:spcBef>
              <a:spcAft>
                <a:spcPts val="0"/>
              </a:spcAft>
              <a:buClr>
                <a:srgbClr val="000000"/>
              </a:buClr>
              <a:buSzPts val="2800"/>
              <a:buFont typeface="Arial"/>
              <a:buNone/>
            </a:pPr>
            <a:r>
              <a:rPr lang="en-GB" sz="2000" dirty="0">
                <a:solidFill>
                  <a:schemeClr val="accent1">
                    <a:lumMod val="50000"/>
                  </a:schemeClr>
                </a:solidFill>
                <a:latin typeface="Carlito"/>
                <a:ea typeface="Carlito"/>
                <a:cs typeface="Carlito"/>
                <a:sym typeface="Carlito"/>
              </a:rPr>
              <a:t>Jasnoor Kaur</a:t>
            </a:r>
            <a:endParaRPr sz="2000" b="0" i="0" u="none" strike="noStrike" cap="none" dirty="0">
              <a:solidFill>
                <a:schemeClr val="accent1">
                  <a:lumMod val="50000"/>
                </a:schemeClr>
              </a:solidFill>
              <a:latin typeface="Carlito"/>
              <a:ea typeface="Carlito"/>
              <a:cs typeface="Carlito"/>
              <a:sym typeface="Carlito"/>
            </a:endParaRPr>
          </a:p>
        </p:txBody>
      </p:sp>
      <p:sp>
        <p:nvSpPr>
          <p:cNvPr id="131" name="Google Shape;131;p3"/>
          <p:cNvSpPr/>
          <p:nvPr/>
        </p:nvSpPr>
        <p:spPr>
          <a:xfrm flipV="1">
            <a:off x="809244" y="4406187"/>
            <a:ext cx="9890276" cy="120092"/>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1"/>
          <p:cNvSpPr txBox="1">
            <a:spLocks noGrp="1"/>
          </p:cNvSpPr>
          <p:nvPr>
            <p:ph type="title"/>
          </p:nvPr>
        </p:nvSpPr>
        <p:spPr>
          <a:xfrm>
            <a:off x="183793" y="871189"/>
            <a:ext cx="5450323"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dirty="0">
                <a:solidFill>
                  <a:schemeClr val="tx1"/>
                </a:solidFill>
                <a:latin typeface="Arial Black" panose="020B0A04020102020204" pitchFamily="34" charset="0"/>
              </a:rPr>
              <a:t>INTRODUCTION</a:t>
            </a:r>
            <a:endParaRPr sz="4000" dirty="0">
              <a:solidFill>
                <a:schemeClr val="tx1"/>
              </a:solidFill>
              <a:latin typeface="Arial Black" panose="020B0A04020102020204" pitchFamily="34" charset="0"/>
            </a:endParaRPr>
          </a:p>
        </p:txBody>
      </p:sp>
      <p:grpSp>
        <p:nvGrpSpPr>
          <p:cNvPr id="46" name="Google Shape;46;p1"/>
          <p:cNvGrpSpPr/>
          <p:nvPr/>
        </p:nvGrpSpPr>
        <p:grpSpPr>
          <a:xfrm>
            <a:off x="0" y="1997964"/>
            <a:ext cx="11390383" cy="5317236"/>
            <a:chOff x="0" y="1997964"/>
            <a:chExt cx="11695176" cy="4732020"/>
          </a:xfrm>
        </p:grpSpPr>
        <p:sp>
          <p:nvSpPr>
            <p:cNvPr id="47" name="Google Shape;47;p1"/>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1"/>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1"/>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1"/>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1"/>
            <p:cNvSpPr/>
            <p:nvPr/>
          </p:nvSpPr>
          <p:spPr>
            <a:xfrm>
              <a:off x="353451" y="2618232"/>
              <a:ext cx="10584804" cy="3601720"/>
            </a:xfrm>
            <a:custGeom>
              <a:avLst/>
              <a:gdLst/>
              <a:ahLst/>
              <a:cxnLst/>
              <a:rect l="l" t="t" r="r" b="b"/>
              <a:pathLst>
                <a:path w="4531359" h="3601720" extrusionOk="0">
                  <a:moveTo>
                    <a:pt x="0" y="600201"/>
                  </a:moveTo>
                  <a:lnTo>
                    <a:pt x="1805" y="553298"/>
                  </a:lnTo>
                  <a:lnTo>
                    <a:pt x="7134" y="507381"/>
                  </a:lnTo>
                  <a:lnTo>
                    <a:pt x="15852" y="462585"/>
                  </a:lnTo>
                  <a:lnTo>
                    <a:pt x="27826" y="419042"/>
                  </a:lnTo>
                  <a:lnTo>
                    <a:pt x="42922" y="376887"/>
                  </a:lnTo>
                  <a:lnTo>
                    <a:pt x="61007" y="336253"/>
                  </a:lnTo>
                  <a:lnTo>
                    <a:pt x="81947" y="297274"/>
                  </a:lnTo>
                  <a:lnTo>
                    <a:pt x="105610" y="260082"/>
                  </a:lnTo>
                  <a:lnTo>
                    <a:pt x="131861" y="224811"/>
                  </a:lnTo>
                  <a:lnTo>
                    <a:pt x="160567" y="191595"/>
                  </a:lnTo>
                  <a:lnTo>
                    <a:pt x="191595" y="160567"/>
                  </a:lnTo>
                  <a:lnTo>
                    <a:pt x="224811" y="131861"/>
                  </a:lnTo>
                  <a:lnTo>
                    <a:pt x="260082" y="105610"/>
                  </a:lnTo>
                  <a:lnTo>
                    <a:pt x="297274" y="81947"/>
                  </a:lnTo>
                  <a:lnTo>
                    <a:pt x="336253" y="61007"/>
                  </a:lnTo>
                  <a:lnTo>
                    <a:pt x="376887" y="42922"/>
                  </a:lnTo>
                  <a:lnTo>
                    <a:pt x="419042" y="27826"/>
                  </a:lnTo>
                  <a:lnTo>
                    <a:pt x="462585" y="15852"/>
                  </a:lnTo>
                  <a:lnTo>
                    <a:pt x="507381" y="7134"/>
                  </a:lnTo>
                  <a:lnTo>
                    <a:pt x="553298" y="1805"/>
                  </a:lnTo>
                  <a:lnTo>
                    <a:pt x="600201" y="0"/>
                  </a:lnTo>
                  <a:lnTo>
                    <a:pt x="3930650" y="0"/>
                  </a:lnTo>
                  <a:lnTo>
                    <a:pt x="3977553" y="1805"/>
                  </a:lnTo>
                  <a:lnTo>
                    <a:pt x="4023470" y="7134"/>
                  </a:lnTo>
                  <a:lnTo>
                    <a:pt x="4068266" y="15852"/>
                  </a:lnTo>
                  <a:lnTo>
                    <a:pt x="4111809" y="27826"/>
                  </a:lnTo>
                  <a:lnTo>
                    <a:pt x="4153964" y="42922"/>
                  </a:lnTo>
                  <a:lnTo>
                    <a:pt x="4194598" y="61007"/>
                  </a:lnTo>
                  <a:lnTo>
                    <a:pt x="4233577" y="81947"/>
                  </a:lnTo>
                  <a:lnTo>
                    <a:pt x="4270769" y="105610"/>
                  </a:lnTo>
                  <a:lnTo>
                    <a:pt x="4306040" y="131861"/>
                  </a:lnTo>
                  <a:lnTo>
                    <a:pt x="4339256" y="160567"/>
                  </a:lnTo>
                  <a:lnTo>
                    <a:pt x="4370284" y="191595"/>
                  </a:lnTo>
                  <a:lnTo>
                    <a:pt x="4398990" y="224811"/>
                  </a:lnTo>
                  <a:lnTo>
                    <a:pt x="4425241" y="260082"/>
                  </a:lnTo>
                  <a:lnTo>
                    <a:pt x="4448904" y="297274"/>
                  </a:lnTo>
                  <a:lnTo>
                    <a:pt x="4469844" y="336253"/>
                  </a:lnTo>
                  <a:lnTo>
                    <a:pt x="4487929" y="376887"/>
                  </a:lnTo>
                  <a:lnTo>
                    <a:pt x="4503025" y="419042"/>
                  </a:lnTo>
                  <a:lnTo>
                    <a:pt x="4514999" y="462585"/>
                  </a:lnTo>
                  <a:lnTo>
                    <a:pt x="4523717" y="507381"/>
                  </a:lnTo>
                  <a:lnTo>
                    <a:pt x="4529046" y="553298"/>
                  </a:lnTo>
                  <a:lnTo>
                    <a:pt x="4530852" y="600201"/>
                  </a:lnTo>
                  <a:lnTo>
                    <a:pt x="4530852" y="3000997"/>
                  </a:lnTo>
                  <a:lnTo>
                    <a:pt x="4529046" y="3047904"/>
                  </a:lnTo>
                  <a:lnTo>
                    <a:pt x="4523717" y="3093824"/>
                  </a:lnTo>
                  <a:lnTo>
                    <a:pt x="4514999" y="3138622"/>
                  </a:lnTo>
                  <a:lnTo>
                    <a:pt x="4503025" y="3182167"/>
                  </a:lnTo>
                  <a:lnTo>
                    <a:pt x="4487929" y="3224323"/>
                  </a:lnTo>
                  <a:lnTo>
                    <a:pt x="4469844" y="3264959"/>
                  </a:lnTo>
                  <a:lnTo>
                    <a:pt x="4448904" y="3303939"/>
                  </a:lnTo>
                  <a:lnTo>
                    <a:pt x="4425241" y="3341132"/>
                  </a:lnTo>
                  <a:lnTo>
                    <a:pt x="4398990" y="3376403"/>
                  </a:lnTo>
                  <a:lnTo>
                    <a:pt x="4370284" y="3409619"/>
                  </a:lnTo>
                  <a:lnTo>
                    <a:pt x="4339256" y="3440647"/>
                  </a:lnTo>
                  <a:lnTo>
                    <a:pt x="4306040" y="3469353"/>
                  </a:lnTo>
                  <a:lnTo>
                    <a:pt x="4270769" y="3495604"/>
                  </a:lnTo>
                  <a:lnTo>
                    <a:pt x="4233577" y="3519266"/>
                  </a:lnTo>
                  <a:lnTo>
                    <a:pt x="4194598" y="3540206"/>
                  </a:lnTo>
                  <a:lnTo>
                    <a:pt x="4153964" y="3558291"/>
                  </a:lnTo>
                  <a:lnTo>
                    <a:pt x="4111809" y="3573386"/>
                  </a:lnTo>
                  <a:lnTo>
                    <a:pt x="4068266" y="3585360"/>
                  </a:lnTo>
                  <a:lnTo>
                    <a:pt x="4023470" y="3594077"/>
                  </a:lnTo>
                  <a:lnTo>
                    <a:pt x="3977553" y="3599406"/>
                  </a:lnTo>
                  <a:lnTo>
                    <a:pt x="3930650" y="3601211"/>
                  </a:lnTo>
                  <a:lnTo>
                    <a:pt x="600201" y="3601211"/>
                  </a:lnTo>
                  <a:lnTo>
                    <a:pt x="553298" y="3599406"/>
                  </a:lnTo>
                  <a:lnTo>
                    <a:pt x="507381" y="3594077"/>
                  </a:lnTo>
                  <a:lnTo>
                    <a:pt x="462585" y="3585360"/>
                  </a:lnTo>
                  <a:lnTo>
                    <a:pt x="419042" y="3573386"/>
                  </a:lnTo>
                  <a:lnTo>
                    <a:pt x="376887" y="3558291"/>
                  </a:lnTo>
                  <a:lnTo>
                    <a:pt x="336253" y="3540206"/>
                  </a:lnTo>
                  <a:lnTo>
                    <a:pt x="297274" y="3519266"/>
                  </a:lnTo>
                  <a:lnTo>
                    <a:pt x="260082" y="3495604"/>
                  </a:lnTo>
                  <a:lnTo>
                    <a:pt x="224811" y="3469353"/>
                  </a:lnTo>
                  <a:lnTo>
                    <a:pt x="191595" y="3440647"/>
                  </a:lnTo>
                  <a:lnTo>
                    <a:pt x="160567" y="3409619"/>
                  </a:lnTo>
                  <a:lnTo>
                    <a:pt x="131861" y="3376403"/>
                  </a:lnTo>
                  <a:lnTo>
                    <a:pt x="105610" y="3341132"/>
                  </a:lnTo>
                  <a:lnTo>
                    <a:pt x="81947" y="3303939"/>
                  </a:lnTo>
                  <a:lnTo>
                    <a:pt x="61007" y="3264959"/>
                  </a:lnTo>
                  <a:lnTo>
                    <a:pt x="42922" y="3224323"/>
                  </a:lnTo>
                  <a:lnTo>
                    <a:pt x="27826" y="3182167"/>
                  </a:lnTo>
                  <a:lnTo>
                    <a:pt x="15852" y="3138622"/>
                  </a:lnTo>
                  <a:lnTo>
                    <a:pt x="7134" y="3093824"/>
                  </a:lnTo>
                  <a:lnTo>
                    <a:pt x="1805" y="3047904"/>
                  </a:lnTo>
                  <a:lnTo>
                    <a:pt x="0" y="3000997"/>
                  </a:lnTo>
                  <a:lnTo>
                    <a:pt x="0" y="600201"/>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54" name="Google Shape;54;p1"/>
          <p:cNvSpPr txBox="1"/>
          <p:nvPr/>
        </p:nvSpPr>
        <p:spPr>
          <a:xfrm flipH="1">
            <a:off x="560147" y="2641044"/>
            <a:ext cx="10860505" cy="4154943"/>
          </a:xfrm>
          <a:prstGeom prst="rect">
            <a:avLst/>
          </a:prstGeom>
          <a:noFill/>
          <a:ln>
            <a:noFill/>
          </a:ln>
        </p:spPr>
        <p:txBody>
          <a:bodyPr spcFirstLastPara="1" wrap="square" lIns="91425" tIns="45700" rIns="91425" bIns="45700" anchor="t" anchorCtr="0">
            <a:spAutoFit/>
          </a:bodyPr>
          <a:lstStyle/>
          <a:p>
            <a:r>
              <a:rPr lang="en-US" sz="2000" b="1" dirty="0"/>
              <a:t>Background:</a:t>
            </a:r>
            <a:r>
              <a:rPr lang="en-US" sz="2000" dirty="0"/>
              <a:t> This project focuses on analyzing sales data from a coffee shop to enhance its sales performance and profitability. By evaluating various sales metrics, we aim to identify successful strategies and areas needing improvement.</a:t>
            </a:r>
          </a:p>
          <a:p>
            <a:endParaRPr lang="en-US" sz="2000" dirty="0"/>
          </a:p>
          <a:p>
            <a:r>
              <a:rPr lang="en-US" sz="2000" b="1" dirty="0"/>
              <a:t>Context:</a:t>
            </a:r>
            <a:r>
              <a:rPr lang="en-US" sz="2000" dirty="0"/>
              <a:t> Analyzing coffee shop sales data is vital for uncovering trends, optimizing inventory, and maximizing revenue. This process helps in making data-driven decisions to boost overall business performance.</a:t>
            </a:r>
          </a:p>
          <a:p>
            <a:endParaRPr lang="en-US" sz="2000" dirty="0"/>
          </a:p>
          <a:p>
            <a:pPr marL="0" marR="0" lvl="0" indent="0" algn="l" rtl="0">
              <a:lnSpc>
                <a:spcPct val="100000"/>
              </a:lnSpc>
              <a:spcBef>
                <a:spcPts val="0"/>
              </a:spcBef>
              <a:spcAft>
                <a:spcPts val="0"/>
              </a:spcAft>
              <a:buClr>
                <a:srgbClr val="000000"/>
              </a:buClr>
              <a:buSzPts val="1800"/>
              <a:buFont typeface="Arial"/>
              <a:buNone/>
            </a:pPr>
            <a:r>
              <a:rPr lang="en-IN" sz="2400" b="1" i="0" u="none" strike="noStrike" cap="none" dirty="0">
                <a:solidFill>
                  <a:schemeClr val="dk1"/>
                </a:solidFill>
                <a:latin typeface="Calibri"/>
                <a:ea typeface="Calibri"/>
                <a:cs typeface="Calibri"/>
                <a:sym typeface="Calibri"/>
              </a:rPr>
              <a:t>Challenges:</a:t>
            </a:r>
          </a:p>
          <a:p>
            <a:pPr marL="0" marR="0" lvl="0" indent="0" algn="l" rtl="0">
              <a:lnSpc>
                <a:spcPct val="100000"/>
              </a:lnSpc>
              <a:spcBef>
                <a:spcPts val="0"/>
              </a:spcBef>
              <a:spcAft>
                <a:spcPts val="0"/>
              </a:spcAft>
              <a:buClr>
                <a:srgbClr val="000000"/>
              </a:buClr>
              <a:buSzPts val="1800"/>
              <a:buFont typeface="Arial"/>
              <a:buNone/>
            </a:pPr>
            <a:r>
              <a:rPr lang="en-US" sz="2000" b="1" dirty="0"/>
              <a:t>Data Cleaning and Quality:</a:t>
            </a:r>
            <a:r>
              <a:rPr lang="en-US" sz="2000" dirty="0"/>
              <a:t> Ensuring the accuracy of the dataset by addressing issues such as missing values and inconsistencies.</a:t>
            </a:r>
          </a:p>
          <a:p>
            <a:pPr marL="0" marR="0" lvl="0" indent="0" algn="l" rtl="0">
              <a:lnSpc>
                <a:spcPct val="100000"/>
              </a:lnSpc>
              <a:spcBef>
                <a:spcPts val="0"/>
              </a:spcBef>
              <a:spcAft>
                <a:spcPts val="0"/>
              </a:spcAft>
              <a:buClr>
                <a:srgbClr val="000000"/>
              </a:buClr>
              <a:buSzPts val="1800"/>
              <a:buFont typeface="Arial"/>
              <a:buNone/>
            </a:pPr>
            <a:r>
              <a:rPr lang="en-US" sz="2000" b="1" dirty="0"/>
              <a:t>Data Visualization:</a:t>
            </a:r>
            <a:r>
              <a:rPr lang="en-US" sz="2000" dirty="0"/>
              <a:t> Designing effective visualizations that accurately represent the data and facilitate clear communication of insights.</a:t>
            </a:r>
            <a:endParaRPr sz="2000" b="0" i="0" u="none" strike="noStrike" cap="none" dirty="0">
              <a:solidFill>
                <a:schemeClr val="dk1"/>
              </a:solidFill>
              <a:latin typeface="Calibri"/>
              <a:ea typeface="Calibri"/>
              <a:cs typeface="Calibri"/>
              <a:sym typeface="Calibri"/>
            </a:endParaRPr>
          </a:p>
        </p:txBody>
      </p:sp>
      <p:pic>
        <p:nvPicPr>
          <p:cNvPr id="3" name="Picture 2" descr="A table with cups and mugs and a dollar sign&#10;&#10;Description automatically generated">
            <a:extLst>
              <a:ext uri="{FF2B5EF4-FFF2-40B4-BE49-F238E27FC236}">
                <a16:creationId xmlns:a16="http://schemas.microsoft.com/office/drawing/2014/main" id="{4BBAFC55-E602-1254-0500-4F02E2F41B06}"/>
              </a:ext>
            </a:extLst>
          </p:cNvPr>
          <p:cNvPicPr>
            <a:picLocks noChangeAspect="1"/>
          </p:cNvPicPr>
          <p:nvPr/>
        </p:nvPicPr>
        <p:blipFill>
          <a:blip r:embed="rId4"/>
          <a:stretch>
            <a:fillRect/>
          </a:stretch>
        </p:blipFill>
        <p:spPr>
          <a:xfrm>
            <a:off x="8261684" y="532892"/>
            <a:ext cx="4082716" cy="2106967"/>
          </a:xfrm>
          <a:prstGeom prst="rect">
            <a:avLst/>
          </a:prstGeom>
        </p:spPr>
      </p:pic>
      <p:sp>
        <p:nvSpPr>
          <p:cNvPr id="4" name="Arrow: Chevron 3">
            <a:extLst>
              <a:ext uri="{FF2B5EF4-FFF2-40B4-BE49-F238E27FC236}">
                <a16:creationId xmlns:a16="http://schemas.microsoft.com/office/drawing/2014/main" id="{0BF414D9-5F1A-4C66-F338-1B33489C3211}"/>
              </a:ext>
            </a:extLst>
          </p:cNvPr>
          <p:cNvSpPr/>
          <p:nvPr/>
        </p:nvSpPr>
        <p:spPr>
          <a:xfrm>
            <a:off x="205414" y="2655416"/>
            <a:ext cx="358122" cy="396153"/>
          </a:xfrm>
          <a:prstGeom prst="chevr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Arrow: Chevron 4">
            <a:extLst>
              <a:ext uri="{FF2B5EF4-FFF2-40B4-BE49-F238E27FC236}">
                <a16:creationId xmlns:a16="http://schemas.microsoft.com/office/drawing/2014/main" id="{19F06C78-FE86-B751-5806-49C1D8092A0A}"/>
              </a:ext>
            </a:extLst>
          </p:cNvPr>
          <p:cNvSpPr/>
          <p:nvPr/>
        </p:nvSpPr>
        <p:spPr>
          <a:xfrm>
            <a:off x="183793" y="3867479"/>
            <a:ext cx="381492" cy="396153"/>
          </a:xfrm>
          <a:prstGeom prst="chevr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hevron 5">
            <a:extLst>
              <a:ext uri="{FF2B5EF4-FFF2-40B4-BE49-F238E27FC236}">
                <a16:creationId xmlns:a16="http://schemas.microsoft.com/office/drawing/2014/main" id="{6444EF3D-7F01-81E4-6955-2A420FEAC441}"/>
              </a:ext>
            </a:extLst>
          </p:cNvPr>
          <p:cNvSpPr/>
          <p:nvPr/>
        </p:nvSpPr>
        <p:spPr>
          <a:xfrm>
            <a:off x="177102" y="5117380"/>
            <a:ext cx="381492" cy="396153"/>
          </a:xfrm>
          <a:prstGeom prst="chevr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165480" y="664588"/>
            <a:ext cx="4617300"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b="1" dirty="0">
                <a:solidFill>
                  <a:schemeClr val="tx2">
                    <a:lumMod val="10000"/>
                  </a:schemeClr>
                </a:solidFill>
                <a:latin typeface="Arial Black" panose="020B0A04020102020204" pitchFamily="34" charset="0"/>
              </a:rPr>
              <a:t>OBJECTIVES</a:t>
            </a:r>
            <a:endParaRPr sz="4000" b="1" dirty="0">
              <a:solidFill>
                <a:schemeClr val="tx2">
                  <a:lumMod val="10000"/>
                </a:schemeClr>
              </a:solidFill>
              <a:latin typeface="Arial Black" panose="020B0A04020102020204" pitchFamily="34" charset="0"/>
            </a:endParaRPr>
          </a:p>
        </p:txBody>
      </p:sp>
      <p:grpSp>
        <p:nvGrpSpPr>
          <p:cNvPr id="98" name="Google Shape;98;p2"/>
          <p:cNvGrpSpPr/>
          <p:nvPr/>
        </p:nvGrpSpPr>
        <p:grpSpPr>
          <a:xfrm>
            <a:off x="0" y="2034410"/>
            <a:ext cx="12361418" cy="4611612"/>
            <a:chOff x="0" y="1997963"/>
            <a:chExt cx="11695430" cy="4611612"/>
          </a:xfrm>
        </p:grpSpPr>
        <p:sp>
          <p:nvSpPr>
            <p:cNvPr id="99" name="Google Shape;99;p2"/>
            <p:cNvSpPr/>
            <p:nvPr/>
          </p:nvSpPr>
          <p:spPr>
            <a:xfrm>
              <a:off x="0" y="1997963"/>
              <a:ext cx="11695430" cy="783590"/>
            </a:xfrm>
            <a:custGeom>
              <a:avLst/>
              <a:gdLst/>
              <a:ahLst/>
              <a:cxnLst/>
              <a:rect l="l" t="t" r="r" b="b"/>
              <a:pathLst>
                <a:path w="11695430" h="783589" extrusionOk="0">
                  <a:moveTo>
                    <a:pt x="11454371" y="1524"/>
                  </a:moveTo>
                  <a:lnTo>
                    <a:pt x="0" y="1524"/>
                  </a:lnTo>
                  <a:lnTo>
                    <a:pt x="0" y="783336"/>
                  </a:lnTo>
                  <a:lnTo>
                    <a:pt x="11454371" y="783336"/>
                  </a:lnTo>
                  <a:lnTo>
                    <a:pt x="11454371" y="1524"/>
                  </a:lnTo>
                  <a:close/>
                </a:path>
                <a:path w="11695430" h="783589" extrusionOk="0">
                  <a:moveTo>
                    <a:pt x="11695176" y="0"/>
                  </a:moveTo>
                  <a:lnTo>
                    <a:pt x="11542776" y="0"/>
                  </a:lnTo>
                  <a:lnTo>
                    <a:pt x="11542776" y="781812"/>
                  </a:lnTo>
                  <a:lnTo>
                    <a:pt x="11695176" y="781812"/>
                  </a:lnTo>
                  <a:lnTo>
                    <a:pt x="11695176"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2"/>
            <p:cNvSpPr/>
            <p:nvPr/>
          </p:nvSpPr>
          <p:spPr>
            <a:xfrm>
              <a:off x="0" y="2188451"/>
              <a:ext cx="11515344" cy="44211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2"/>
            <p:cNvSpPr/>
            <p:nvPr/>
          </p:nvSpPr>
          <p:spPr>
            <a:xfrm>
              <a:off x="0" y="2203704"/>
              <a:ext cx="11383010" cy="4147185"/>
            </a:xfrm>
            <a:custGeom>
              <a:avLst/>
              <a:gdLst/>
              <a:ahLst/>
              <a:cxnLst/>
              <a:rect l="l" t="t" r="r" b="b"/>
              <a:pathLst>
                <a:path w="11383010" h="4147185" extrusionOk="0">
                  <a:moveTo>
                    <a:pt x="11382756" y="0"/>
                  </a:moveTo>
                  <a:lnTo>
                    <a:pt x="0" y="0"/>
                  </a:lnTo>
                  <a:lnTo>
                    <a:pt x="0" y="4146804"/>
                  </a:lnTo>
                  <a:lnTo>
                    <a:pt x="11382756" y="4146804"/>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2"/>
            <p:cNvSpPr/>
            <p:nvPr/>
          </p:nvSpPr>
          <p:spPr>
            <a:xfrm>
              <a:off x="5690672" y="3514454"/>
              <a:ext cx="26034" cy="288290"/>
            </a:xfrm>
            <a:custGeom>
              <a:avLst/>
              <a:gdLst/>
              <a:ahLst/>
              <a:cxnLst/>
              <a:rect l="l" t="t" r="r" b="b"/>
              <a:pathLst>
                <a:path w="26035" h="288289" extrusionOk="0">
                  <a:moveTo>
                    <a:pt x="25508" y="0"/>
                  </a:moveTo>
                  <a:lnTo>
                    <a:pt x="0" y="0"/>
                  </a:lnTo>
                  <a:lnTo>
                    <a:pt x="0" y="287868"/>
                  </a:lnTo>
                  <a:lnTo>
                    <a:pt x="25508" y="262360"/>
                  </a:lnTo>
                  <a:lnTo>
                    <a:pt x="2550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2"/>
            <p:cNvSpPr/>
            <p:nvPr/>
          </p:nvSpPr>
          <p:spPr>
            <a:xfrm>
              <a:off x="5732761" y="3637004"/>
              <a:ext cx="100079" cy="9489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93CDC2A0-9E79-3B15-9CA7-650AC91FAEBB}"/>
              </a:ext>
            </a:extLst>
          </p:cNvPr>
          <p:cNvSpPr txBox="1"/>
          <p:nvPr/>
        </p:nvSpPr>
        <p:spPr>
          <a:xfrm>
            <a:off x="1181000" y="2240151"/>
            <a:ext cx="11041951" cy="3693319"/>
          </a:xfrm>
          <a:prstGeom prst="rect">
            <a:avLst/>
          </a:prstGeom>
          <a:noFill/>
        </p:spPr>
        <p:txBody>
          <a:bodyPr wrap="square">
            <a:spAutoFit/>
          </a:bodyPr>
          <a:lstStyle/>
          <a:p>
            <a:endParaRPr lang="en-IN" dirty="0"/>
          </a:p>
          <a:p>
            <a:r>
              <a:rPr lang="en-IN" sz="2000" b="1" dirty="0"/>
              <a:t>Optimize Store Performance: </a:t>
            </a:r>
            <a:r>
              <a:rPr lang="en-IN" sz="2000" dirty="0"/>
              <a:t>Identify high-performing and underperforming stores to allocate resources and marketing efforts effectively.</a:t>
            </a:r>
          </a:p>
          <a:p>
            <a:endParaRPr lang="en-IN" sz="2000" b="1" dirty="0"/>
          </a:p>
          <a:p>
            <a:r>
              <a:rPr lang="en-IN" sz="2000" b="1" dirty="0"/>
              <a:t>Analyse Product Sales Trends: </a:t>
            </a:r>
            <a:r>
              <a:rPr lang="en-IN" sz="2000" dirty="0"/>
              <a:t>Understand which product categories and types drive the most revenue and adjust inventory and marketing strategies accordingly.</a:t>
            </a:r>
          </a:p>
          <a:p>
            <a:endParaRPr lang="en-IN" sz="2000" dirty="0"/>
          </a:p>
          <a:p>
            <a:r>
              <a:rPr lang="en-IN" sz="2000" b="1" dirty="0"/>
              <a:t>Enhance Pricing Strategies: </a:t>
            </a:r>
            <a:r>
              <a:rPr lang="en-IN" sz="2000" dirty="0"/>
              <a:t>Determine the impact of unit prices on sales volume and revenue to optimize pricing strategies.</a:t>
            </a:r>
          </a:p>
          <a:p>
            <a:endParaRPr lang="en-IN" sz="2000" dirty="0"/>
          </a:p>
          <a:p>
            <a:r>
              <a:rPr lang="en-IN" sz="2000" b="1" dirty="0"/>
              <a:t>Improve Customer Experience: </a:t>
            </a:r>
            <a:r>
              <a:rPr lang="en-IN" sz="2000" dirty="0"/>
              <a:t>Assess transaction patterns by time of day, day of the week, and month to better understand peak shopping times and improve staffing and promotions.</a:t>
            </a:r>
          </a:p>
        </p:txBody>
      </p:sp>
      <p:sp>
        <p:nvSpPr>
          <p:cNvPr id="4" name="Arrow: Right 3">
            <a:extLst>
              <a:ext uri="{FF2B5EF4-FFF2-40B4-BE49-F238E27FC236}">
                <a16:creationId xmlns:a16="http://schemas.microsoft.com/office/drawing/2014/main" id="{4C979731-BA4C-C7B8-343B-DB5C0A180D9D}"/>
              </a:ext>
            </a:extLst>
          </p:cNvPr>
          <p:cNvSpPr/>
          <p:nvPr/>
        </p:nvSpPr>
        <p:spPr>
          <a:xfrm>
            <a:off x="617993" y="2478530"/>
            <a:ext cx="555358" cy="391795"/>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1E858383-EA1B-84EC-652A-D5A104E78D86}"/>
              </a:ext>
            </a:extLst>
          </p:cNvPr>
          <p:cNvSpPr/>
          <p:nvPr/>
        </p:nvSpPr>
        <p:spPr>
          <a:xfrm>
            <a:off x="645114" y="3385503"/>
            <a:ext cx="555358" cy="391795"/>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E6FB1AD9-68BD-9454-A8D7-BF22067E1D40}"/>
              </a:ext>
            </a:extLst>
          </p:cNvPr>
          <p:cNvSpPr/>
          <p:nvPr/>
        </p:nvSpPr>
        <p:spPr>
          <a:xfrm>
            <a:off x="617993" y="4292476"/>
            <a:ext cx="555358" cy="391795"/>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ABE1C5FB-CE92-B490-6F50-6FB683B99B15}"/>
              </a:ext>
            </a:extLst>
          </p:cNvPr>
          <p:cNvSpPr/>
          <p:nvPr/>
        </p:nvSpPr>
        <p:spPr>
          <a:xfrm>
            <a:off x="645114" y="5213709"/>
            <a:ext cx="555358" cy="391795"/>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164501" y="831930"/>
            <a:ext cx="3786900"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b="1" dirty="0">
                <a:solidFill>
                  <a:srgbClr val="000000"/>
                </a:solidFill>
                <a:latin typeface="Arial Black" panose="020B0A04020102020204" pitchFamily="34" charset="0"/>
              </a:rPr>
              <a:t>DATASET</a:t>
            </a:r>
            <a:endParaRPr sz="4000" b="1" dirty="0">
              <a:latin typeface="Arial Black" panose="020B0A04020102020204" pitchFamily="34" charset="0"/>
            </a:endParaRPr>
          </a:p>
        </p:txBody>
      </p:sp>
      <p:grpSp>
        <p:nvGrpSpPr>
          <p:cNvPr id="138" name="Google Shape;138;p5"/>
          <p:cNvGrpSpPr/>
          <p:nvPr/>
        </p:nvGrpSpPr>
        <p:grpSpPr>
          <a:xfrm>
            <a:off x="-36119" y="2021332"/>
            <a:ext cx="11695176" cy="4732020"/>
            <a:chOff x="0" y="1997964"/>
            <a:chExt cx="11695176" cy="4732020"/>
          </a:xfrm>
        </p:grpSpPr>
        <p:sp>
          <p:nvSpPr>
            <p:cNvPr id="139" name="Google Shape;139;p5"/>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 name="Google Shape;141;p5"/>
            <p:cNvSpPr/>
            <p:nvPr/>
          </p:nvSpPr>
          <p:spPr>
            <a:xfrm>
              <a:off x="35877" y="2166232"/>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42" name="Google Shape;142;p5"/>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4" name="Google Shape;144;p5"/>
          <p:cNvSpPr txBox="1"/>
          <p:nvPr/>
        </p:nvSpPr>
        <p:spPr>
          <a:xfrm>
            <a:off x="9615296" y="3215081"/>
            <a:ext cx="122872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Customers</a:t>
            </a:r>
            <a:endParaRPr sz="2200" b="0" i="0" u="none" strike="noStrike" cap="none">
              <a:solidFill>
                <a:schemeClr val="dk1"/>
              </a:solidFill>
              <a:latin typeface="Carlito"/>
              <a:ea typeface="Carlito"/>
              <a:cs typeface="Carlito"/>
              <a:sym typeface="Carlito"/>
            </a:endParaRPr>
          </a:p>
        </p:txBody>
      </p:sp>
      <p:sp>
        <p:nvSpPr>
          <p:cNvPr id="145" name="Google Shape;145;p5"/>
          <p:cNvSpPr txBox="1"/>
          <p:nvPr/>
        </p:nvSpPr>
        <p:spPr>
          <a:xfrm>
            <a:off x="6603238" y="4207002"/>
            <a:ext cx="102298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Products</a:t>
            </a:r>
            <a:endParaRPr sz="2200" b="0" i="0" u="none" strike="noStrike" cap="none">
              <a:solidFill>
                <a:schemeClr val="dk1"/>
              </a:solidFill>
              <a:latin typeface="Carlito"/>
              <a:ea typeface="Carlito"/>
              <a:cs typeface="Carlito"/>
              <a:sym typeface="Carlito"/>
            </a:endParaRPr>
          </a:p>
        </p:txBody>
      </p:sp>
      <p:sp>
        <p:nvSpPr>
          <p:cNvPr id="146" name="Google Shape;146;p5"/>
          <p:cNvSpPr txBox="1"/>
          <p:nvPr/>
        </p:nvSpPr>
        <p:spPr>
          <a:xfrm>
            <a:off x="8062086" y="4207002"/>
            <a:ext cx="122110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Categories</a:t>
            </a:r>
            <a:endParaRPr sz="2200" b="0" i="0" u="none" strike="noStrike" cap="none">
              <a:solidFill>
                <a:schemeClr val="dk1"/>
              </a:solidFill>
              <a:latin typeface="Carlito"/>
              <a:ea typeface="Carlito"/>
              <a:cs typeface="Carlito"/>
              <a:sym typeface="Carlito"/>
            </a:endParaRPr>
          </a:p>
        </p:txBody>
      </p:sp>
      <p:sp>
        <p:nvSpPr>
          <p:cNvPr id="148" name="Google Shape;148;p5"/>
          <p:cNvSpPr txBox="1"/>
          <p:nvPr/>
        </p:nvSpPr>
        <p:spPr>
          <a:xfrm>
            <a:off x="8182482" y="5197805"/>
            <a:ext cx="979169"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shippers</a:t>
            </a:r>
            <a:endParaRPr sz="2200" b="0" i="0" u="none" strike="noStrike" cap="none">
              <a:solidFill>
                <a:schemeClr val="dk1"/>
              </a:solidFill>
              <a:latin typeface="Carlito"/>
              <a:ea typeface="Carlito"/>
              <a:cs typeface="Carlito"/>
              <a:sym typeface="Carlito"/>
            </a:endParaRPr>
          </a:p>
        </p:txBody>
      </p:sp>
      <p:sp>
        <p:nvSpPr>
          <p:cNvPr id="154" name="Google Shape;154;p5"/>
          <p:cNvSpPr txBox="1"/>
          <p:nvPr/>
        </p:nvSpPr>
        <p:spPr>
          <a:xfrm>
            <a:off x="3678173" y="3027426"/>
            <a:ext cx="982980" cy="745490"/>
          </a:xfrm>
          <a:prstGeom prst="rect">
            <a:avLst/>
          </a:prstGeom>
          <a:noFill/>
          <a:ln>
            <a:noFill/>
          </a:ln>
        </p:spPr>
        <p:txBody>
          <a:bodyPr spcFirstLastPara="1" wrap="square" lIns="0" tIns="13325" rIns="0"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FFFFFF"/>
                </a:solidFill>
                <a:latin typeface="Carlito"/>
                <a:ea typeface="Carlito"/>
                <a:cs typeface="Carlito"/>
                <a:sym typeface="Carlito"/>
              </a:rPr>
              <a:t>No. Of Tables</a:t>
            </a:r>
            <a:endParaRPr sz="1400" b="0" i="0" u="none" strike="noStrike" cap="none">
              <a:solidFill>
                <a:schemeClr val="dk1"/>
              </a:solidFill>
              <a:latin typeface="Carlito"/>
              <a:ea typeface="Carlito"/>
              <a:cs typeface="Carlito"/>
              <a:sym typeface="Carlito"/>
            </a:endParaRPr>
          </a:p>
          <a:p>
            <a:pPr marL="1905" marR="0" lvl="0" indent="0" algn="ctr" rtl="0">
              <a:lnSpc>
                <a:spcPct val="100000"/>
              </a:lnSpc>
              <a:spcBef>
                <a:spcPts val="140"/>
              </a:spcBef>
              <a:spcAft>
                <a:spcPts val="0"/>
              </a:spcAft>
              <a:buClr>
                <a:srgbClr val="000000"/>
              </a:buClr>
              <a:buSzPts val="3200"/>
              <a:buFont typeface="Arial"/>
              <a:buNone/>
            </a:pPr>
            <a:endParaRPr sz="3200" b="0" i="0" u="none" strike="noStrike" cap="none">
              <a:solidFill>
                <a:schemeClr val="dk1"/>
              </a:solidFill>
              <a:latin typeface="Carlito"/>
              <a:ea typeface="Carlito"/>
              <a:cs typeface="Carlito"/>
              <a:sym typeface="Carlito"/>
            </a:endParaRPr>
          </a:p>
        </p:txBody>
      </p:sp>
      <p:grpSp>
        <p:nvGrpSpPr>
          <p:cNvPr id="155" name="Google Shape;155;p5"/>
          <p:cNvGrpSpPr/>
          <p:nvPr/>
        </p:nvGrpSpPr>
        <p:grpSpPr>
          <a:xfrm>
            <a:off x="164501" y="2450875"/>
            <a:ext cx="5796116" cy="3710784"/>
            <a:chOff x="164501" y="2450875"/>
            <a:chExt cx="5796116" cy="3710784"/>
          </a:xfrm>
        </p:grpSpPr>
        <p:sp>
          <p:nvSpPr>
            <p:cNvPr id="156" name="Google Shape;156;p5"/>
            <p:cNvSpPr/>
            <p:nvPr/>
          </p:nvSpPr>
          <p:spPr>
            <a:xfrm>
              <a:off x="795527" y="4779264"/>
              <a:ext cx="5165090" cy="1382395"/>
            </a:xfrm>
            <a:custGeom>
              <a:avLst/>
              <a:gdLst/>
              <a:ahLst/>
              <a:cxnLst/>
              <a:rect l="l" t="t" r="r" b="b"/>
              <a:pathLst>
                <a:path w="5165090" h="1382395" extrusionOk="0">
                  <a:moveTo>
                    <a:pt x="4934458" y="0"/>
                  </a:moveTo>
                  <a:lnTo>
                    <a:pt x="230378" y="0"/>
                  </a:lnTo>
                  <a:lnTo>
                    <a:pt x="183950" y="4679"/>
                  </a:lnTo>
                  <a:lnTo>
                    <a:pt x="140706" y="18101"/>
                  </a:lnTo>
                  <a:lnTo>
                    <a:pt x="101573" y="39339"/>
                  </a:lnTo>
                  <a:lnTo>
                    <a:pt x="67478" y="67468"/>
                  </a:lnTo>
                  <a:lnTo>
                    <a:pt x="39346" y="101562"/>
                  </a:lnTo>
                  <a:lnTo>
                    <a:pt x="18105" y="140696"/>
                  </a:lnTo>
                  <a:lnTo>
                    <a:pt x="4680" y="183943"/>
                  </a:lnTo>
                  <a:lnTo>
                    <a:pt x="0" y="230378"/>
                  </a:lnTo>
                  <a:lnTo>
                    <a:pt x="0" y="1151877"/>
                  </a:lnTo>
                  <a:lnTo>
                    <a:pt x="4680" y="1198309"/>
                  </a:lnTo>
                  <a:lnTo>
                    <a:pt x="18105" y="1241555"/>
                  </a:lnTo>
                  <a:lnTo>
                    <a:pt x="39346" y="1280690"/>
                  </a:lnTo>
                  <a:lnTo>
                    <a:pt x="67478" y="1314788"/>
                  </a:lnTo>
                  <a:lnTo>
                    <a:pt x="101573" y="1342920"/>
                  </a:lnTo>
                  <a:lnTo>
                    <a:pt x="140706" y="1364162"/>
                  </a:lnTo>
                  <a:lnTo>
                    <a:pt x="183950" y="1377587"/>
                  </a:lnTo>
                  <a:lnTo>
                    <a:pt x="230378" y="1382268"/>
                  </a:lnTo>
                  <a:lnTo>
                    <a:pt x="4934458" y="1382268"/>
                  </a:lnTo>
                  <a:lnTo>
                    <a:pt x="4980892" y="1377587"/>
                  </a:lnTo>
                  <a:lnTo>
                    <a:pt x="5024139" y="1364162"/>
                  </a:lnTo>
                  <a:lnTo>
                    <a:pt x="5063273" y="1342920"/>
                  </a:lnTo>
                  <a:lnTo>
                    <a:pt x="5097367" y="1314788"/>
                  </a:lnTo>
                  <a:lnTo>
                    <a:pt x="5125496" y="1280690"/>
                  </a:lnTo>
                  <a:lnTo>
                    <a:pt x="5146734" y="1241555"/>
                  </a:lnTo>
                  <a:lnTo>
                    <a:pt x="5160156" y="1198309"/>
                  </a:lnTo>
                  <a:lnTo>
                    <a:pt x="5164836" y="1151877"/>
                  </a:lnTo>
                  <a:lnTo>
                    <a:pt x="5164836" y="230378"/>
                  </a:lnTo>
                  <a:lnTo>
                    <a:pt x="5160156" y="183943"/>
                  </a:lnTo>
                  <a:lnTo>
                    <a:pt x="5146734" y="140696"/>
                  </a:lnTo>
                  <a:lnTo>
                    <a:pt x="5125496" y="101562"/>
                  </a:lnTo>
                  <a:lnTo>
                    <a:pt x="5097367" y="67468"/>
                  </a:lnTo>
                  <a:lnTo>
                    <a:pt x="5063273" y="39339"/>
                  </a:lnTo>
                  <a:lnTo>
                    <a:pt x="5024139" y="18101"/>
                  </a:lnTo>
                  <a:lnTo>
                    <a:pt x="4980892" y="4679"/>
                  </a:lnTo>
                  <a:lnTo>
                    <a:pt x="493445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5"/>
            <p:cNvSpPr/>
            <p:nvPr/>
          </p:nvSpPr>
          <p:spPr>
            <a:xfrm>
              <a:off x="164501" y="2450875"/>
              <a:ext cx="3721072" cy="1322041"/>
            </a:xfrm>
            <a:custGeom>
              <a:avLst/>
              <a:gdLst/>
              <a:ahLst/>
              <a:cxnLst/>
              <a:rect l="l" t="t" r="r" b="b"/>
              <a:pathLst>
                <a:path w="5165090" h="1382395" extrusionOk="0">
                  <a:moveTo>
                    <a:pt x="0" y="230378"/>
                  </a:moveTo>
                  <a:lnTo>
                    <a:pt x="4680" y="183943"/>
                  </a:lnTo>
                  <a:lnTo>
                    <a:pt x="18105" y="140696"/>
                  </a:lnTo>
                  <a:lnTo>
                    <a:pt x="39346" y="101562"/>
                  </a:lnTo>
                  <a:lnTo>
                    <a:pt x="67478" y="67468"/>
                  </a:lnTo>
                  <a:lnTo>
                    <a:pt x="101573" y="39339"/>
                  </a:lnTo>
                  <a:lnTo>
                    <a:pt x="140706" y="18101"/>
                  </a:lnTo>
                  <a:lnTo>
                    <a:pt x="183950" y="4679"/>
                  </a:lnTo>
                  <a:lnTo>
                    <a:pt x="230378" y="0"/>
                  </a:lnTo>
                  <a:lnTo>
                    <a:pt x="4934458" y="0"/>
                  </a:lnTo>
                  <a:lnTo>
                    <a:pt x="4980892" y="4679"/>
                  </a:lnTo>
                  <a:lnTo>
                    <a:pt x="5024139" y="18101"/>
                  </a:lnTo>
                  <a:lnTo>
                    <a:pt x="5063273" y="39339"/>
                  </a:lnTo>
                  <a:lnTo>
                    <a:pt x="5097367" y="67468"/>
                  </a:lnTo>
                  <a:lnTo>
                    <a:pt x="5125496" y="101562"/>
                  </a:lnTo>
                  <a:lnTo>
                    <a:pt x="5146734" y="140696"/>
                  </a:lnTo>
                  <a:lnTo>
                    <a:pt x="5160156" y="183943"/>
                  </a:lnTo>
                  <a:lnTo>
                    <a:pt x="5164836" y="230378"/>
                  </a:lnTo>
                  <a:lnTo>
                    <a:pt x="5164836" y="1151877"/>
                  </a:lnTo>
                  <a:lnTo>
                    <a:pt x="5160156" y="1198309"/>
                  </a:lnTo>
                  <a:lnTo>
                    <a:pt x="5146734" y="1241555"/>
                  </a:lnTo>
                  <a:lnTo>
                    <a:pt x="5125496" y="1280690"/>
                  </a:lnTo>
                  <a:lnTo>
                    <a:pt x="5097367" y="1314788"/>
                  </a:lnTo>
                  <a:lnTo>
                    <a:pt x="5063273" y="1342920"/>
                  </a:lnTo>
                  <a:lnTo>
                    <a:pt x="5024139" y="1364162"/>
                  </a:lnTo>
                  <a:lnTo>
                    <a:pt x="4980892" y="1377587"/>
                  </a:lnTo>
                  <a:lnTo>
                    <a:pt x="4934458" y="1382268"/>
                  </a:lnTo>
                  <a:lnTo>
                    <a:pt x="230378" y="1382268"/>
                  </a:lnTo>
                  <a:lnTo>
                    <a:pt x="183950" y="1377587"/>
                  </a:lnTo>
                  <a:lnTo>
                    <a:pt x="140706" y="1364162"/>
                  </a:lnTo>
                  <a:lnTo>
                    <a:pt x="101573" y="1342920"/>
                  </a:lnTo>
                  <a:lnTo>
                    <a:pt x="67478" y="1314788"/>
                  </a:lnTo>
                  <a:lnTo>
                    <a:pt x="39346" y="1280690"/>
                  </a:lnTo>
                  <a:lnTo>
                    <a:pt x="18105" y="1241555"/>
                  </a:lnTo>
                  <a:lnTo>
                    <a:pt x="4680" y="1198309"/>
                  </a:lnTo>
                  <a:lnTo>
                    <a:pt x="0" y="1151877"/>
                  </a:lnTo>
                  <a:lnTo>
                    <a:pt x="0" y="230378"/>
                  </a:lnTo>
                  <a:close/>
                </a:path>
              </a:pathLst>
            </a:custGeom>
            <a:solidFill>
              <a:schemeClr val="bg1"/>
            </a:solidFill>
            <a:ln w="12700" cap="flat" cmpd="sng">
              <a:solidFill>
                <a:schemeClr val="tx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158" name="Google Shape;158;p5"/>
          <p:cNvSpPr txBox="1"/>
          <p:nvPr/>
        </p:nvSpPr>
        <p:spPr>
          <a:xfrm>
            <a:off x="304863" y="2648712"/>
            <a:ext cx="4570095" cy="927049"/>
          </a:xfrm>
          <a:prstGeom prst="rect">
            <a:avLst/>
          </a:prstGeom>
          <a:noFill/>
          <a:ln>
            <a:noFill/>
          </a:ln>
        </p:spPr>
        <p:txBody>
          <a:bodyPr spcFirstLastPara="1" wrap="square" lIns="0" tIns="38725" rIns="0" bIns="0" anchor="t" anchorCtr="0">
            <a:spAutoFit/>
          </a:bodyPr>
          <a:lstStyle/>
          <a:p>
            <a:pPr marL="12700" marR="5080" lvl="0" indent="0" algn="l" rtl="0">
              <a:lnSpc>
                <a:spcPct val="91700"/>
              </a:lnSpc>
              <a:spcBef>
                <a:spcPts val="0"/>
              </a:spcBef>
              <a:spcAft>
                <a:spcPts val="0"/>
              </a:spcAft>
              <a:buClr>
                <a:srgbClr val="000000"/>
              </a:buClr>
              <a:buSzPts val="2000"/>
              <a:buFont typeface="Arial"/>
              <a:buNone/>
            </a:pPr>
            <a:r>
              <a:rPr lang="en-GB" sz="2000" b="1" dirty="0">
                <a:solidFill>
                  <a:schemeClr val="dk1"/>
                </a:solidFill>
                <a:latin typeface="Carlito"/>
                <a:ea typeface="Carlito"/>
                <a:cs typeface="Carlito"/>
                <a:sym typeface="Carlito"/>
              </a:rPr>
              <a:t>Table</a:t>
            </a:r>
            <a:r>
              <a:rPr lang="en-GB" sz="2000" b="1" i="0" u="none" strike="noStrike" cap="none" dirty="0">
                <a:solidFill>
                  <a:schemeClr val="dk1"/>
                </a:solidFill>
                <a:latin typeface="Carlito"/>
                <a:ea typeface="Carlito"/>
                <a:cs typeface="Carlito"/>
                <a:sym typeface="Carlito"/>
              </a:rPr>
              <a:t> </a:t>
            </a:r>
            <a:r>
              <a:rPr lang="en-GB" sz="2000" b="1" dirty="0">
                <a:solidFill>
                  <a:schemeClr val="dk1"/>
                </a:solidFill>
                <a:latin typeface="Carlito"/>
                <a:ea typeface="Carlito"/>
                <a:cs typeface="Carlito"/>
                <a:sym typeface="Carlito"/>
              </a:rPr>
              <a:t>Name</a:t>
            </a:r>
            <a:r>
              <a:rPr lang="en-GB" sz="2000" b="1" i="0" u="none" strike="noStrike" cap="none" dirty="0">
                <a:solidFill>
                  <a:schemeClr val="dk1"/>
                </a:solidFill>
                <a:latin typeface="Carlito"/>
                <a:ea typeface="Carlito"/>
                <a:cs typeface="Carlito"/>
                <a:sym typeface="Carlito"/>
              </a:rPr>
              <a:t>: “coffee_shop_sales”</a:t>
            </a:r>
            <a:endParaRPr sz="1400" b="1" i="0" u="none" strike="noStrike" cap="none" dirty="0">
              <a:solidFill>
                <a:srgbClr val="000000"/>
              </a:solidFill>
              <a:latin typeface="Arial"/>
              <a:ea typeface="Arial"/>
              <a:cs typeface="Arial"/>
              <a:sym typeface="Arial"/>
            </a:endParaRPr>
          </a:p>
          <a:p>
            <a:pPr marL="12700" marR="5080" lvl="0" indent="0" algn="l" rtl="0">
              <a:lnSpc>
                <a:spcPct val="91700"/>
              </a:lnSpc>
              <a:spcBef>
                <a:spcPts val="305"/>
              </a:spcBef>
              <a:spcAft>
                <a:spcPts val="0"/>
              </a:spcAft>
              <a:buClr>
                <a:srgbClr val="000000"/>
              </a:buClr>
              <a:buSzPts val="2000"/>
              <a:buFont typeface="Arial"/>
              <a:buNone/>
            </a:pPr>
            <a:r>
              <a:rPr lang="en-GB" sz="2000" b="1" i="0" u="none" strike="noStrike" cap="none" dirty="0">
                <a:solidFill>
                  <a:schemeClr val="dk1"/>
                </a:solidFill>
                <a:latin typeface="Carlito"/>
                <a:ea typeface="Carlito"/>
                <a:cs typeface="Carlito"/>
                <a:sym typeface="Carlito"/>
              </a:rPr>
              <a:t>Rows - 149,117</a:t>
            </a:r>
            <a:br>
              <a:rPr lang="en-GB" sz="2000" b="1" i="0" u="none" strike="noStrike" cap="none" dirty="0">
                <a:solidFill>
                  <a:schemeClr val="dk1"/>
                </a:solidFill>
                <a:latin typeface="Carlito"/>
                <a:ea typeface="Carlito"/>
                <a:cs typeface="Carlito"/>
                <a:sym typeface="Carlito"/>
              </a:rPr>
            </a:br>
            <a:r>
              <a:rPr lang="en-GB" sz="2000" b="1" i="0" u="none" strike="noStrike" cap="none" dirty="0">
                <a:solidFill>
                  <a:schemeClr val="dk1"/>
                </a:solidFill>
                <a:latin typeface="Carlito"/>
                <a:ea typeface="Carlito"/>
                <a:cs typeface="Carlito"/>
                <a:sym typeface="Carlito"/>
              </a:rPr>
              <a:t>Columns - 11</a:t>
            </a:r>
            <a:endParaRPr sz="2000" b="1" i="0" u="none" strike="noStrike" cap="none" dirty="0">
              <a:solidFill>
                <a:schemeClr val="dk1"/>
              </a:solidFill>
              <a:latin typeface="Carlito"/>
              <a:ea typeface="Carlito"/>
              <a:cs typeface="Carlito"/>
              <a:sym typeface="Carlito"/>
            </a:endParaRPr>
          </a:p>
        </p:txBody>
      </p:sp>
      <p:sp>
        <p:nvSpPr>
          <p:cNvPr id="2" name="Rectangle 1">
            <a:extLst>
              <a:ext uri="{FF2B5EF4-FFF2-40B4-BE49-F238E27FC236}">
                <a16:creationId xmlns:a16="http://schemas.microsoft.com/office/drawing/2014/main" id="{54729529-ACBD-0021-81AB-9E6B4114C322}"/>
              </a:ext>
            </a:extLst>
          </p:cNvPr>
          <p:cNvSpPr>
            <a:spLocks noChangeArrowheads="1"/>
          </p:cNvSpPr>
          <p:nvPr/>
        </p:nvSpPr>
        <p:spPr bwMode="auto">
          <a:xfrm>
            <a:off x="304863" y="4387342"/>
            <a:ext cx="1085600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solidFill>
                  <a:schemeClr val="bg2">
                    <a:lumMod val="50000"/>
                  </a:schemeClr>
                </a:solidFill>
              </a:rPr>
              <a:t>Description:</a:t>
            </a:r>
            <a:r>
              <a:rPr lang="en-US" sz="2000" dirty="0">
                <a:solidFill>
                  <a:schemeClr val="bg2">
                    <a:lumMod val="50000"/>
                  </a:schemeClr>
                </a:solidFill>
              </a:rPr>
              <a:t> The dataset named "coffee_shop_sales" provides comprehensive details about sales transactions in a coffee shop. It includes crucial data points such as transaction specifics, store details, and product information. Each row represents an individual transaction, with columns capturing attributes related to the transaction, store, and products sold.</a:t>
            </a:r>
            <a:endParaRPr kumimoji="0" lang="en-US" altLang="en-US" sz="2000" b="0" i="0" u="none" strike="noStrike" cap="none" normalizeH="0" baseline="0" dirty="0">
              <a:ln>
                <a:noFill/>
              </a:ln>
              <a:solidFill>
                <a:schemeClr val="bg2">
                  <a:lumMod val="50000"/>
                </a:schemeClr>
              </a:solidFill>
              <a:effectLst/>
              <a:latin typeface="Arial" panose="020B0604020202020204" pitchFamily="34" charset="0"/>
            </a:endParaRPr>
          </a:p>
        </p:txBody>
      </p:sp>
      <p:pic>
        <p:nvPicPr>
          <p:cNvPr id="4" name="Picture 3" descr="A screenshot of a computer screen&#10;&#10;Description automatically generated">
            <a:extLst>
              <a:ext uri="{FF2B5EF4-FFF2-40B4-BE49-F238E27FC236}">
                <a16:creationId xmlns:a16="http://schemas.microsoft.com/office/drawing/2014/main" id="{E71BE298-5AAE-FE68-074F-665B7A943B59}"/>
              </a:ext>
            </a:extLst>
          </p:cNvPr>
          <p:cNvPicPr>
            <a:picLocks noChangeAspect="1"/>
          </p:cNvPicPr>
          <p:nvPr/>
        </p:nvPicPr>
        <p:blipFill>
          <a:blip r:embed="rId4"/>
          <a:stretch>
            <a:fillRect/>
          </a:stretch>
        </p:blipFill>
        <p:spPr>
          <a:xfrm>
            <a:off x="4200433" y="2526366"/>
            <a:ext cx="7013000" cy="12193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387596" y="860676"/>
            <a:ext cx="4309138"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b="1" dirty="0">
                <a:solidFill>
                  <a:srgbClr val="000000"/>
                </a:solidFill>
                <a:latin typeface="Arial Black" panose="020B0A04020102020204" pitchFamily="34" charset="0"/>
              </a:rPr>
              <a:t>TOOLS USED</a:t>
            </a:r>
            <a:endParaRPr sz="4000" b="1" dirty="0">
              <a:latin typeface="Arial Black" panose="020B0A04020102020204" pitchFamily="34" charset="0"/>
            </a:endParaRPr>
          </a:p>
        </p:txBody>
      </p:sp>
      <p:grpSp>
        <p:nvGrpSpPr>
          <p:cNvPr id="165" name="Google Shape;165;p6"/>
          <p:cNvGrpSpPr/>
          <p:nvPr/>
        </p:nvGrpSpPr>
        <p:grpSpPr>
          <a:xfrm>
            <a:off x="0" y="2284533"/>
            <a:ext cx="11649989" cy="5129167"/>
            <a:chOff x="0" y="1997964"/>
            <a:chExt cx="11695176" cy="4732020"/>
          </a:xfrm>
        </p:grpSpPr>
        <p:sp>
          <p:nvSpPr>
            <p:cNvPr id="166" name="Google Shape;166;p6"/>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7" name="Google Shape;167;p6"/>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68" name="Google Shape;168;p6"/>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chemeClr val="bg1">
                <a:lumMod val="9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69" name="Google Shape;169;p6"/>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0" name="Google Shape;170;p6"/>
            <p:cNvSpPr/>
            <p:nvPr/>
          </p:nvSpPr>
          <p:spPr>
            <a:xfrm>
              <a:off x="274857" y="3382376"/>
              <a:ext cx="5438213" cy="42179"/>
            </a:xfrm>
            <a:custGeom>
              <a:avLst/>
              <a:gdLst/>
              <a:ahLst/>
              <a:cxnLst/>
              <a:rect l="l" t="t" r="r" b="b"/>
              <a:pathLst>
                <a:path w="4531360" h="120000" extrusionOk="0">
                  <a:moveTo>
                    <a:pt x="0" y="0"/>
                  </a:moveTo>
                  <a:lnTo>
                    <a:pt x="4530852" y="0"/>
                  </a:lnTo>
                </a:path>
              </a:pathLst>
            </a:custGeom>
            <a:noFill/>
            <a:ln w="12700" cap="flat" cmpd="sng">
              <a:solidFill>
                <a:srgbClr val="EC7C3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6"/>
            <p:cNvSpPr/>
            <p:nvPr/>
          </p:nvSpPr>
          <p:spPr>
            <a:xfrm flipV="1">
              <a:off x="274856" y="4199504"/>
              <a:ext cx="5431083" cy="42179"/>
            </a:xfrm>
            <a:custGeom>
              <a:avLst/>
              <a:gdLst/>
              <a:ahLst/>
              <a:cxnLst/>
              <a:rect l="l" t="t" r="r" b="b"/>
              <a:pathLst>
                <a:path w="4531360" h="120000" extrusionOk="0">
                  <a:moveTo>
                    <a:pt x="0" y="0"/>
                  </a:moveTo>
                  <a:lnTo>
                    <a:pt x="4530852" y="0"/>
                  </a:lnTo>
                </a:path>
              </a:pathLst>
            </a:custGeom>
            <a:noFill/>
            <a:ln w="12700" cap="flat" cmpd="sng">
              <a:solidFill>
                <a:srgbClr val="A4A4A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Google Shape;172;p6"/>
            <p:cNvSpPr/>
            <p:nvPr/>
          </p:nvSpPr>
          <p:spPr>
            <a:xfrm>
              <a:off x="389099" y="5258284"/>
              <a:ext cx="5323970" cy="42179"/>
            </a:xfrm>
            <a:custGeom>
              <a:avLst/>
              <a:gdLst/>
              <a:ahLst/>
              <a:cxnLst/>
              <a:rect l="l" t="t" r="r" b="b"/>
              <a:pathLst>
                <a:path w="4531360" h="120000" extrusionOk="0">
                  <a:moveTo>
                    <a:pt x="0" y="0"/>
                  </a:moveTo>
                  <a:lnTo>
                    <a:pt x="4530852" y="0"/>
                  </a:lnTo>
                </a:path>
              </a:pathLst>
            </a:custGeom>
            <a:noFill/>
            <a:ln w="12700"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3" name="Google Shape;173;p6"/>
          <p:cNvSpPr txBox="1"/>
          <p:nvPr/>
        </p:nvSpPr>
        <p:spPr>
          <a:xfrm>
            <a:off x="360270" y="2612878"/>
            <a:ext cx="5410099" cy="4414660"/>
          </a:xfrm>
          <a:prstGeom prst="rect">
            <a:avLst/>
          </a:prstGeom>
          <a:noFill/>
          <a:ln>
            <a:noFill/>
          </a:ln>
        </p:spPr>
        <p:txBody>
          <a:bodyPr spcFirstLastPara="1" wrap="square" lIns="0" tIns="13325" rIns="0" bIns="0" anchor="t" anchorCtr="0">
            <a:spAutoFit/>
          </a:bodyPr>
          <a:lstStyle/>
          <a:p>
            <a:r>
              <a:rPr lang="en-US" sz="2400" b="1" dirty="0"/>
              <a:t>MS Excel</a:t>
            </a:r>
            <a:br>
              <a:rPr lang="en-US" sz="2400" dirty="0"/>
            </a:br>
            <a:r>
              <a:rPr lang="en-US" sz="2000" i="1" dirty="0">
                <a:latin typeface="Amasis MT Pro Medium" panose="020F0502020204030204" pitchFamily="18" charset="0"/>
              </a:rPr>
              <a:t>Data Cleaning, Column Creation, Data Type Management and Dashboard Creation</a:t>
            </a:r>
          </a:p>
          <a:p>
            <a:endParaRPr lang="en-US" sz="2400" dirty="0"/>
          </a:p>
          <a:p>
            <a:pPr>
              <a:buFont typeface="Arial" panose="020B0604020202020204" pitchFamily="34" charset="0"/>
              <a:buChar char="•"/>
            </a:pPr>
            <a:r>
              <a:rPr lang="en-US" sz="2000" b="1" dirty="0"/>
              <a:t>Power Query</a:t>
            </a:r>
            <a:r>
              <a:rPr lang="en-US" sz="2000" dirty="0"/>
              <a:t>: Used for cleaning data, adding columns, and changing data types.</a:t>
            </a:r>
          </a:p>
          <a:p>
            <a:endParaRPr lang="en-US" sz="2000" dirty="0"/>
          </a:p>
          <a:p>
            <a:pPr>
              <a:buFont typeface="Arial" panose="020B0604020202020204" pitchFamily="34" charset="0"/>
              <a:buChar char="•"/>
            </a:pPr>
            <a:r>
              <a:rPr lang="en-US" sz="2000" b="1" dirty="0"/>
              <a:t>Power Pivot</a:t>
            </a:r>
            <a:r>
              <a:rPr lang="en-US" sz="2000" dirty="0"/>
              <a:t>: Utilized for creating measures and sorting by columns such as day of the week and month name.</a:t>
            </a:r>
          </a:p>
          <a:p>
            <a:endParaRPr lang="en-US" sz="2000" dirty="0"/>
          </a:p>
          <a:p>
            <a:pPr>
              <a:buFont typeface="Arial" panose="020B0604020202020204" pitchFamily="34" charset="0"/>
              <a:buChar char="•"/>
            </a:pPr>
            <a:r>
              <a:rPr lang="en-US" sz="2000" b="1" dirty="0"/>
              <a:t>Excel Dashboard</a:t>
            </a:r>
            <a:r>
              <a:rPr lang="en-US" sz="2000" dirty="0"/>
              <a:t>: Created to visualize and analyze data.</a:t>
            </a:r>
          </a:p>
          <a:p>
            <a:pPr marL="12700" marR="0" lvl="0" indent="0" algn="l" rtl="0">
              <a:lnSpc>
                <a:spcPct val="100000"/>
              </a:lnSpc>
              <a:spcBef>
                <a:spcPts val="0"/>
              </a:spcBef>
              <a:spcAft>
                <a:spcPts val="0"/>
              </a:spcAft>
              <a:buClr>
                <a:srgbClr val="000000"/>
              </a:buClr>
              <a:buSzPts val="3500"/>
              <a:buFont typeface="Arial"/>
              <a:buNone/>
            </a:pPr>
            <a:endParaRPr sz="1800" b="0" i="0" u="none" strike="noStrike" cap="none" dirty="0">
              <a:solidFill>
                <a:schemeClr val="dk1"/>
              </a:solidFill>
              <a:latin typeface="Carlito"/>
              <a:ea typeface="Carlito"/>
              <a:cs typeface="Carlito"/>
              <a:sym typeface="Carlito"/>
            </a:endParaRPr>
          </a:p>
        </p:txBody>
      </p:sp>
      <p:sp>
        <p:nvSpPr>
          <p:cNvPr id="178" name="Google Shape;178;p6"/>
          <p:cNvSpPr txBox="1"/>
          <p:nvPr/>
        </p:nvSpPr>
        <p:spPr>
          <a:xfrm>
            <a:off x="6927008" y="3608178"/>
            <a:ext cx="3282709" cy="2135826"/>
          </a:xfrm>
          <a:prstGeom prst="rect">
            <a:avLst/>
          </a:prstGeom>
          <a:noFill/>
          <a:ln>
            <a:noFill/>
          </a:ln>
        </p:spPr>
        <p:txBody>
          <a:bodyPr spcFirstLastPara="1" wrap="square" lIns="0" tIns="12050" rIns="0" bIns="0" anchor="t" anchorCtr="0">
            <a:spAutoFit/>
          </a:bodyPr>
          <a:lstStyle/>
          <a:p>
            <a:r>
              <a:rPr lang="en-US" sz="2400" b="1" dirty="0">
                <a:latin typeface="+mn-lt"/>
              </a:rPr>
              <a:t>MS PowerPoint</a:t>
            </a:r>
            <a:br>
              <a:rPr lang="en-US" sz="2000" dirty="0">
                <a:latin typeface="+mn-lt"/>
              </a:rPr>
            </a:br>
            <a:r>
              <a:rPr lang="en-US" sz="2000" i="1" dirty="0">
                <a:latin typeface="+mn-lt"/>
              </a:rPr>
              <a:t>Presentation and Insights</a:t>
            </a:r>
          </a:p>
          <a:p>
            <a:endParaRPr lang="en-US" sz="2000" dirty="0">
              <a:latin typeface="+mn-lt"/>
            </a:endParaRPr>
          </a:p>
          <a:p>
            <a:pPr>
              <a:buFont typeface="Arial" panose="020B0604020202020204" pitchFamily="34" charset="0"/>
              <a:buChar char="•"/>
            </a:pPr>
            <a:r>
              <a:rPr lang="en-US" sz="2000" b="1" dirty="0">
                <a:latin typeface="+mn-lt"/>
              </a:rPr>
              <a:t>PowerPoint</a:t>
            </a:r>
            <a:r>
              <a:rPr lang="en-US" sz="2000" dirty="0">
                <a:latin typeface="+mn-lt"/>
              </a:rPr>
              <a:t>: Used for creating and presenting the final insights and results.</a:t>
            </a:r>
          </a:p>
          <a:p>
            <a:pPr marL="12700" marR="0" lvl="0" indent="0" algn="l" rtl="0">
              <a:lnSpc>
                <a:spcPct val="100000"/>
              </a:lnSpc>
              <a:spcBef>
                <a:spcPts val="0"/>
              </a:spcBef>
              <a:spcAft>
                <a:spcPts val="0"/>
              </a:spcAft>
              <a:buClr>
                <a:srgbClr val="000000"/>
              </a:buClr>
              <a:buSzPts val="2800"/>
              <a:buFont typeface="Arial"/>
              <a:buNone/>
            </a:pPr>
            <a:endParaRPr sz="1400" b="0" i="0" u="none" strike="noStrike" cap="none" dirty="0">
              <a:solidFill>
                <a:schemeClr val="dk1"/>
              </a:solidFill>
              <a:latin typeface="Carlito"/>
              <a:ea typeface="Carlito"/>
              <a:cs typeface="Carlito"/>
              <a:sym typeface="Carlito"/>
            </a:endParaRPr>
          </a:p>
        </p:txBody>
      </p:sp>
      <p:cxnSp>
        <p:nvCxnSpPr>
          <p:cNvPr id="3" name="Straight Connector 2">
            <a:extLst>
              <a:ext uri="{FF2B5EF4-FFF2-40B4-BE49-F238E27FC236}">
                <a16:creationId xmlns:a16="http://schemas.microsoft.com/office/drawing/2014/main" id="{FFF51FD8-F535-A80D-8AF1-EDEC2D3336B0}"/>
              </a:ext>
            </a:extLst>
          </p:cNvPr>
          <p:cNvCxnSpPr/>
          <p:nvPr/>
        </p:nvCxnSpPr>
        <p:spPr>
          <a:xfrm>
            <a:off x="387596" y="6960840"/>
            <a:ext cx="541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6CBD823-132C-2F1A-425D-E7FDE6629FC8}"/>
              </a:ext>
            </a:extLst>
          </p:cNvPr>
          <p:cNvCxnSpPr>
            <a:cxnSpLocks/>
          </p:cNvCxnSpPr>
          <p:nvPr/>
        </p:nvCxnSpPr>
        <p:spPr>
          <a:xfrm>
            <a:off x="6657474" y="3384884"/>
            <a:ext cx="30961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CA2C513-584E-379A-8637-CF49DF7EF72B}"/>
              </a:ext>
            </a:extLst>
          </p:cNvPr>
          <p:cNvCxnSpPr>
            <a:cxnSpLocks/>
          </p:cNvCxnSpPr>
          <p:nvPr/>
        </p:nvCxnSpPr>
        <p:spPr>
          <a:xfrm>
            <a:off x="6657474" y="4499810"/>
            <a:ext cx="309612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246306" y="306571"/>
            <a:ext cx="9925005"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dirty="0">
                <a:solidFill>
                  <a:schemeClr val="tx1">
                    <a:lumMod val="95000"/>
                    <a:lumOff val="5000"/>
                  </a:schemeClr>
                </a:solidFill>
                <a:latin typeface="Arial Black" panose="020B0A04020102020204" pitchFamily="34" charset="0"/>
              </a:rPr>
              <a:t>DATA MANIPULATION PROCESS</a:t>
            </a:r>
            <a:endParaRPr sz="4000" dirty="0">
              <a:solidFill>
                <a:schemeClr val="tx1">
                  <a:lumMod val="95000"/>
                  <a:lumOff val="5000"/>
                </a:schemeClr>
              </a:solidFill>
              <a:latin typeface="Arial Black" panose="020B0A04020102020204" pitchFamily="34" charset="0"/>
            </a:endParaRPr>
          </a:p>
        </p:txBody>
      </p:sp>
      <p:sp>
        <p:nvSpPr>
          <p:cNvPr id="2" name="Rectangle 1">
            <a:extLst>
              <a:ext uri="{FF2B5EF4-FFF2-40B4-BE49-F238E27FC236}">
                <a16:creationId xmlns:a16="http://schemas.microsoft.com/office/drawing/2014/main" id="{46DB2556-F0C4-81C6-AB67-D08B414C13B5}"/>
              </a:ext>
            </a:extLst>
          </p:cNvPr>
          <p:cNvSpPr>
            <a:spLocks noChangeArrowheads="1"/>
          </p:cNvSpPr>
          <p:nvPr/>
        </p:nvSpPr>
        <p:spPr bwMode="auto">
          <a:xfrm>
            <a:off x="326358" y="1237654"/>
            <a:ext cx="536841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MS Excel - Power Query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E91B6BE-41BB-4D97-68CA-293A65B6D46A}"/>
              </a:ext>
            </a:extLst>
          </p:cNvPr>
          <p:cNvSpPr>
            <a:spLocks noChangeArrowheads="1"/>
          </p:cNvSpPr>
          <p:nvPr/>
        </p:nvSpPr>
        <p:spPr bwMode="auto">
          <a:xfrm>
            <a:off x="246306" y="1843065"/>
            <a:ext cx="12076536"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Bill Calculation: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Created a new column "Bill" by multiplying </a:t>
            </a:r>
            <a:r>
              <a:rPr kumimoji="0" lang="en-US" altLang="en-US" b="0" i="0" u="none" strike="noStrike" cap="none" normalizeH="0" baseline="0" dirty="0">
                <a:ln>
                  <a:noFill/>
                </a:ln>
                <a:solidFill>
                  <a:schemeClr val="tx1"/>
                </a:solidFill>
                <a:effectLst/>
                <a:latin typeface="Arial Unicode MS"/>
              </a:rPr>
              <a:t>unit_price</a:t>
            </a:r>
            <a:r>
              <a:rPr kumimoji="0" lang="en-US" altLang="en-US" b="0" i="0" u="none" strike="noStrike" cap="none" normalizeH="0" baseline="0" dirty="0">
                <a:ln>
                  <a:noFill/>
                </a:ln>
                <a:solidFill>
                  <a:schemeClr val="tx1"/>
                </a:solidFill>
                <a:effectLst/>
              </a:rPr>
              <a:t> with </a:t>
            </a:r>
            <a:r>
              <a:rPr kumimoji="0" lang="en-US" altLang="en-US" b="0" i="0" u="none" strike="noStrike" cap="none" normalizeH="0" baseline="0" dirty="0">
                <a:ln>
                  <a:noFill/>
                </a:ln>
                <a:solidFill>
                  <a:schemeClr val="tx1"/>
                </a:solidFill>
                <a:effectLst/>
                <a:latin typeface="Arial Unicode MS"/>
              </a:rPr>
              <a:t>transaction_qty</a:t>
            </a:r>
            <a:r>
              <a:rPr kumimoji="0" lang="en-US" altLang="en-US" b="0" i="0" u="none" strike="noStrike" cap="none" normalizeH="0" baseline="0" dirty="0">
                <a:ln>
                  <a:noFill/>
                </a:ln>
                <a:solidFill>
                  <a:schemeClr val="tx1"/>
                </a:solidFill>
                <a:effectLst/>
              </a:rPr>
              <a:t>. This column is formatted as currency to accurately reflect the total transaction amount.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Time Adjustments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Converted </a:t>
            </a:r>
            <a:r>
              <a:rPr kumimoji="0" lang="en-US" altLang="en-US" b="0" i="0" u="none" strike="noStrike" cap="none" normalizeH="0" baseline="0" dirty="0">
                <a:ln>
                  <a:noFill/>
                </a:ln>
                <a:solidFill>
                  <a:schemeClr val="tx1"/>
                </a:solidFill>
                <a:effectLst/>
                <a:latin typeface="Arial Unicode MS"/>
              </a:rPr>
              <a:t>transaction_time</a:t>
            </a:r>
            <a:r>
              <a:rPr kumimoji="0" lang="en-US" altLang="en-US" b="0" i="0" u="none" strike="noStrike" cap="none" normalizeH="0" baseline="0" dirty="0">
                <a:ln>
                  <a:noFill/>
                </a:ln>
                <a:solidFill>
                  <a:schemeClr val="tx1"/>
                </a:solidFill>
                <a:effectLst/>
              </a:rPr>
              <a:t> to a time format and extracted the hour into a new column "Hour" (whole number) to facilitate time-based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Date Enhancements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Added four new columns to enrich date-related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Month</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Day</a:t>
            </a:r>
            <a:r>
              <a:rPr kumimoji="0" lang="en-US" altLang="en-US" b="0" i="0" u="none" strike="noStrike" cap="none" normalizeH="0" baseline="0" dirty="0">
                <a:ln>
                  <a:noFill/>
                </a:ln>
                <a:solidFill>
                  <a:schemeClr val="tx1"/>
                </a:solidFill>
                <a:effectLst/>
                <a:latin typeface="Arial" panose="020B0604020202020204" pitchFamily="34" charset="0"/>
              </a:rPr>
              <a:t>: Extracted from </a:t>
            </a:r>
            <a:r>
              <a:rPr kumimoji="0" lang="en-US" altLang="en-US" b="0" i="0" u="none" strike="noStrike" cap="none" normalizeH="0" baseline="0" dirty="0">
                <a:ln>
                  <a:noFill/>
                </a:ln>
                <a:solidFill>
                  <a:schemeClr val="tx1"/>
                </a:solidFill>
                <a:effectLst/>
                <a:latin typeface="Arial Unicode MS"/>
              </a:rPr>
              <a:t>transaction_date</a:t>
            </a:r>
            <a:r>
              <a:rPr kumimoji="0" lang="en-US" altLang="en-US" b="0" i="0" u="none" strike="noStrike" cap="none" normalizeH="0" baseline="0" dirty="0">
                <a:ln>
                  <a:noFill/>
                </a:ln>
                <a:solidFill>
                  <a:schemeClr val="tx1"/>
                </a:solidFill>
                <a:effectLst/>
              </a:rPr>
              <a:t> and formatted as text to provide more readable date information.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Month No.</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Day No.</a:t>
            </a:r>
            <a:r>
              <a:rPr kumimoji="0" lang="en-US" altLang="en-US" b="0" i="0" u="none" strike="noStrike" cap="none" normalizeH="0" baseline="0" dirty="0">
                <a:ln>
                  <a:noFill/>
                </a:ln>
                <a:solidFill>
                  <a:schemeClr val="tx1"/>
                </a:solidFill>
                <a:effectLst/>
                <a:latin typeface="Arial" panose="020B0604020202020204" pitchFamily="34" charset="0"/>
              </a:rPr>
              <a:t>: Extracted and formatted as whole numbers to support numeric analysis of monthly and daily patterns.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Product Details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Introduced a "Size" column derived from the </a:t>
            </a:r>
            <a:r>
              <a:rPr kumimoji="0" lang="en-US" altLang="en-US" b="0" i="0" u="none" strike="noStrike" cap="none" normalizeH="0" baseline="0" dirty="0">
                <a:ln>
                  <a:noFill/>
                </a:ln>
                <a:solidFill>
                  <a:schemeClr val="tx1"/>
                </a:solidFill>
                <a:effectLst/>
                <a:latin typeface="Arial Unicode MS"/>
              </a:rPr>
              <a:t>product_detail</a:t>
            </a:r>
            <a:r>
              <a:rPr kumimoji="0" lang="en-US" altLang="en-US" b="0" i="0" u="none" strike="noStrike" cap="none" normalizeH="0" baseline="0" dirty="0">
                <a:ln>
                  <a:noFill/>
                </a:ln>
                <a:solidFill>
                  <a:schemeClr val="tx1"/>
                </a:solidFill>
                <a:effectLst/>
              </a:rPr>
              <a:t> using conditional logic:</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Sm</a:t>
            </a:r>
            <a:r>
              <a:rPr kumimoji="0" lang="en-US" altLang="en-US" b="0" i="0" u="none" strike="noStrike" cap="none" normalizeH="0" baseline="0" dirty="0">
                <a:ln>
                  <a:noFill/>
                </a:ln>
                <a:solidFill>
                  <a:schemeClr val="tx1"/>
                </a:solidFill>
                <a:effectLst/>
                <a:latin typeface="Arial" panose="020B0604020202020204" pitchFamily="34" charset="0"/>
              </a:rPr>
              <a:t> → Small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Lg</a:t>
            </a:r>
            <a:r>
              <a:rPr kumimoji="0" lang="en-US" altLang="en-US" b="0" i="0" u="none" strike="noStrike" cap="none" normalizeH="0" baseline="0" dirty="0">
                <a:ln>
                  <a:noFill/>
                </a:ln>
                <a:solidFill>
                  <a:schemeClr val="tx1"/>
                </a:solidFill>
                <a:effectLst/>
                <a:latin typeface="Arial" panose="020B0604020202020204" pitchFamily="34" charset="0"/>
              </a:rPr>
              <a:t> → Large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Rg</a:t>
            </a:r>
            <a:r>
              <a:rPr kumimoji="0" lang="en-US" altLang="en-US" b="0" i="0" u="none" strike="noStrike" cap="none" normalizeH="0" baseline="0" dirty="0">
                <a:ln>
                  <a:noFill/>
                </a:ln>
                <a:solidFill>
                  <a:schemeClr val="tx1"/>
                </a:solidFill>
                <a:effectLst/>
                <a:latin typeface="Arial" panose="020B0604020202020204" pitchFamily="34" charset="0"/>
              </a:rPr>
              <a:t> → Regular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Replaced abbreviations in the original column to improve clarity.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Category Discrepancies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Identified and corrected discrepancies between product categories and types: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category </a:t>
            </a:r>
            <a:r>
              <a:rPr kumimoji="0" lang="en-US" altLang="en-US" b="1" i="0" u="none" strike="noStrike" cap="none" normalizeH="0" baseline="0" dirty="0">
                <a:ln>
                  <a:noFill/>
                </a:ln>
                <a:solidFill>
                  <a:schemeClr val="tx1"/>
                </a:solidFill>
                <a:effectLst/>
                <a:latin typeface="Arial" panose="020B0604020202020204" pitchFamily="34" charset="0"/>
              </a:rPr>
              <a:t>"Drinking Chocolate"</a:t>
            </a:r>
            <a:r>
              <a:rPr kumimoji="0" lang="en-US" altLang="en-US" b="0" i="0" u="none" strike="noStrike" cap="none" normalizeH="0" baseline="0" dirty="0">
                <a:ln>
                  <a:noFill/>
                </a:ln>
                <a:solidFill>
                  <a:schemeClr val="tx1"/>
                </a:solidFill>
                <a:effectLst/>
                <a:latin typeface="Arial" panose="020B0604020202020204" pitchFamily="34" charset="0"/>
              </a:rPr>
              <a:t> included hot chocolates of dark chocolate, while in the </a:t>
            </a:r>
            <a:r>
              <a:rPr kumimoji="0" lang="en-US" altLang="en-US" b="1" i="0" u="none" strike="noStrike" cap="none" normalizeH="0" baseline="0" dirty="0">
                <a:ln>
                  <a:noFill/>
                </a:ln>
                <a:solidFill>
                  <a:schemeClr val="tx1"/>
                </a:solidFill>
                <a:effectLst/>
                <a:latin typeface="Arial" panose="020B0604020202020204" pitchFamily="34" charset="0"/>
              </a:rPr>
              <a:t>"Packaged Chocolate"</a:t>
            </a:r>
            <a:r>
              <a:rPr kumimoji="0" lang="en-US" altLang="en-US" b="0" i="0" u="none" strike="noStrike" cap="none" normalizeH="0" baseline="0" dirty="0">
                <a:ln>
                  <a:noFill/>
                </a:ln>
                <a:solidFill>
                  <a:schemeClr val="tx1"/>
                </a:solidFill>
                <a:effectLst/>
                <a:latin typeface="Arial" panose="020B0604020202020204" pitchFamily="34" charset="0"/>
              </a:rPr>
              <a:t> category, the product type </a:t>
            </a:r>
            <a:r>
              <a:rPr kumimoji="0" lang="en-US" altLang="en-US" b="1" i="0" u="none" strike="noStrike" cap="none" normalizeH="0" baseline="0" dirty="0">
                <a:ln>
                  <a:noFill/>
                </a:ln>
                <a:solidFill>
                  <a:schemeClr val="tx1"/>
                </a:solidFill>
                <a:effectLst/>
                <a:latin typeface="Arial" panose="020B0604020202020204" pitchFamily="34" charset="0"/>
              </a:rPr>
              <a:t>"Drinking Chocolate"</a:t>
            </a:r>
            <a:r>
              <a:rPr kumimoji="0" lang="en-US" altLang="en-US" b="0" i="0" u="none" strike="noStrike" cap="none" normalizeH="0" baseline="0" dirty="0">
                <a:ln>
                  <a:noFill/>
                </a:ln>
                <a:solidFill>
                  <a:schemeClr val="tx1"/>
                </a:solidFill>
                <a:effectLst/>
                <a:latin typeface="Arial" panose="020B0604020202020204" pitchFamily="34" charset="0"/>
              </a:rPr>
              <a:t> also contained dark chocolate. To resolve this inconsistency, changed the product type from </a:t>
            </a:r>
            <a:r>
              <a:rPr kumimoji="0" lang="en-US" altLang="en-US" b="1" i="0" u="none" strike="noStrike" cap="none" normalizeH="0" baseline="0" dirty="0">
                <a:ln>
                  <a:noFill/>
                </a:ln>
                <a:solidFill>
                  <a:schemeClr val="tx1"/>
                </a:solidFill>
                <a:effectLst/>
                <a:latin typeface="Arial" panose="020B0604020202020204" pitchFamily="34" charset="0"/>
              </a:rPr>
              <a:t>"Drinking Chocolate"</a:t>
            </a:r>
            <a:r>
              <a:rPr kumimoji="0" lang="en-US" altLang="en-US" b="0" i="0" u="none" strike="noStrike" cap="none" normalizeH="0" baseline="0" dirty="0">
                <a:ln>
                  <a:noFill/>
                </a:ln>
                <a:solidFill>
                  <a:schemeClr val="tx1"/>
                </a:solidFill>
                <a:effectLst/>
                <a:latin typeface="Arial" panose="020B0604020202020204" pitchFamily="34" charset="0"/>
              </a:rPr>
              <a:t> to </a:t>
            </a:r>
            <a:r>
              <a:rPr kumimoji="0" lang="en-US" altLang="en-US" b="1" i="0" u="none" strike="noStrike" cap="none" normalizeH="0" baseline="0" dirty="0">
                <a:ln>
                  <a:noFill/>
                </a:ln>
                <a:solidFill>
                  <a:schemeClr val="tx1"/>
                </a:solidFill>
                <a:effectLst/>
                <a:latin typeface="Arial" panose="020B0604020202020204" pitchFamily="34" charset="0"/>
              </a:rPr>
              <a:t>"Chocolates"</a:t>
            </a:r>
            <a:r>
              <a:rPr kumimoji="0" lang="en-US" altLang="en-US" b="0" i="0" u="none" strike="noStrike" cap="none" normalizeH="0" baseline="0" dirty="0">
                <a:ln>
                  <a:noFill/>
                </a:ln>
                <a:solidFill>
                  <a:schemeClr val="tx1"/>
                </a:solidFill>
                <a:effectLst/>
                <a:latin typeface="Arial" panose="020B0604020202020204" pitchFamily="34" charset="0"/>
              </a:rPr>
              <a:t>. This adjustment ensures consistency and accuracy in the categorization of products.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829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262931" y="86022"/>
            <a:ext cx="9925005"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dirty="0">
                <a:solidFill>
                  <a:schemeClr val="tx1">
                    <a:lumMod val="95000"/>
                    <a:lumOff val="5000"/>
                  </a:schemeClr>
                </a:solidFill>
                <a:latin typeface="Arial Black" panose="020B0A04020102020204" pitchFamily="34" charset="0"/>
              </a:rPr>
              <a:t>DATA MANIPULATION PROCESS</a:t>
            </a:r>
            <a:endParaRPr sz="4000" dirty="0">
              <a:solidFill>
                <a:schemeClr val="tx1">
                  <a:lumMod val="95000"/>
                  <a:lumOff val="5000"/>
                </a:schemeClr>
              </a:solidFill>
              <a:latin typeface="Arial Black" panose="020B0A04020102020204" pitchFamily="34" charset="0"/>
            </a:endParaRPr>
          </a:p>
        </p:txBody>
      </p:sp>
      <p:sp>
        <p:nvSpPr>
          <p:cNvPr id="6" name="Rectangle 5">
            <a:extLst>
              <a:ext uri="{FF2B5EF4-FFF2-40B4-BE49-F238E27FC236}">
                <a16:creationId xmlns:a16="http://schemas.microsoft.com/office/drawing/2014/main" id="{330C7CF0-BA16-4E45-6F5D-1923CDA1FF21}"/>
              </a:ext>
            </a:extLst>
          </p:cNvPr>
          <p:cNvSpPr>
            <a:spLocks noChangeArrowheads="1"/>
          </p:cNvSpPr>
          <p:nvPr/>
        </p:nvSpPr>
        <p:spPr bwMode="auto">
          <a:xfrm>
            <a:off x="262931" y="714399"/>
            <a:ext cx="12123337" cy="67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MS Excel - Power Pivot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r>
              <a:rPr lang="en-US" sz="2000" b="1" dirty="0"/>
              <a:t>Created Measures:</a:t>
            </a:r>
            <a:endParaRPr lang="en-US" sz="2000" dirty="0"/>
          </a:p>
          <a:p>
            <a:pPr>
              <a:buFont typeface="+mj-lt"/>
              <a:buAutoNum type="arabicPeriod"/>
            </a:pPr>
            <a:r>
              <a:rPr lang="en-US" sz="2000" b="1" dirty="0"/>
              <a:t>Total Sales:</a:t>
            </a:r>
            <a:r>
              <a:rPr lang="en-US" sz="2000" dirty="0"/>
              <a:t> Calculated as the sum of all sales. This measure provides a comprehensive view of the overall sales performance, allowing for an assessment of total revenue generated over the specified period.</a:t>
            </a:r>
          </a:p>
          <a:p>
            <a:pPr>
              <a:buFont typeface="+mj-lt"/>
              <a:buAutoNum type="arabicPeriod"/>
            </a:pPr>
            <a:r>
              <a:rPr lang="en-US" sz="2000" b="1" dirty="0"/>
              <a:t>Total Transactions:</a:t>
            </a:r>
            <a:r>
              <a:rPr lang="en-US" sz="2000" dirty="0"/>
              <a:t> Determined by counting all transactions. This metric helps in understanding the volume of transactions and assessing customer engagement and activity.</a:t>
            </a:r>
          </a:p>
          <a:p>
            <a:pPr>
              <a:buFont typeface="+mj-lt"/>
              <a:buAutoNum type="arabicPeriod"/>
            </a:pPr>
            <a:r>
              <a:rPr lang="en-US" sz="2000" b="1" dirty="0"/>
              <a:t>Average Transaction Value:</a:t>
            </a:r>
            <a:r>
              <a:rPr lang="en-US" sz="2000" dirty="0"/>
              <a:t> Computed as the average value of transactions. This measure offers insights into the typical transaction amount, helping to evaluate customer spending behavior.</a:t>
            </a:r>
          </a:p>
          <a:p>
            <a:pPr>
              <a:buFont typeface="+mj-lt"/>
              <a:buAutoNum type="arabicPeriod"/>
            </a:pPr>
            <a:r>
              <a:rPr lang="en-US" sz="2000" b="1" dirty="0"/>
              <a:t>Avg Quantity per Transaction:</a:t>
            </a:r>
            <a:r>
              <a:rPr lang="en-US" sz="2000" dirty="0"/>
              <a:t> Calculated as the average quantity per transaction. This metric provides a view of how much is typically purchased per transaction, aiding in inventory and sales analysis.</a:t>
            </a:r>
          </a:p>
          <a:p>
            <a:endParaRPr lang="en-US" sz="2000" dirty="0"/>
          </a:p>
          <a:p>
            <a:r>
              <a:rPr lang="en-US" sz="2000" b="1" dirty="0"/>
              <a:t>Sorting Enhancements:</a:t>
            </a:r>
            <a:endParaRPr lang="en-US" sz="2000" dirty="0"/>
          </a:p>
          <a:p>
            <a:pPr>
              <a:buFont typeface="+mj-lt"/>
              <a:buAutoNum type="arabicPeriod"/>
            </a:pPr>
            <a:r>
              <a:rPr lang="en-US" sz="2000" b="1" dirty="0"/>
              <a:t>Month Column Sorting:</a:t>
            </a:r>
            <a:r>
              <a:rPr lang="en-US" sz="2000" dirty="0"/>
              <a:t> Sorted the Month column by Month No. to ensure a chronological order of months. This improvement allows for accurate time-based analysis and facilitates a clear understanding of monthly trends and patterns.</a:t>
            </a:r>
          </a:p>
          <a:p>
            <a:pPr>
              <a:buFont typeface="+mj-lt"/>
              <a:buAutoNum type="arabicPeriod"/>
            </a:pPr>
            <a:r>
              <a:rPr lang="en-US" sz="2000" b="1" dirty="0"/>
              <a:t>Day Column Sorting:</a:t>
            </a:r>
            <a:r>
              <a:rPr lang="en-US" sz="2000" dirty="0"/>
              <a:t> Sorted the Day column by Day of the Week, which includes Day No., to reflect the correct weekly sequence. This adjustment ensures that the days are displayed in their proper order, aiding in the accurate analysis of weekly data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9"/>
          <p:cNvSpPr/>
          <p:nvPr/>
        </p:nvSpPr>
        <p:spPr>
          <a:xfrm>
            <a:off x="0" y="6537"/>
            <a:ext cx="5217160" cy="3987800"/>
          </a:xfrm>
          <a:custGeom>
            <a:avLst/>
            <a:gdLst/>
            <a:ahLst/>
            <a:cxnLst/>
            <a:rect l="l" t="t" r="r" b="b"/>
            <a:pathLst>
              <a:path w="5217160" h="3987800" extrusionOk="0">
                <a:moveTo>
                  <a:pt x="1220704" y="3975100"/>
                </a:moveTo>
                <a:lnTo>
                  <a:pt x="520928" y="3975100"/>
                </a:lnTo>
                <a:lnTo>
                  <a:pt x="573671" y="3987800"/>
                </a:lnTo>
                <a:lnTo>
                  <a:pt x="1171222" y="3987800"/>
                </a:lnTo>
                <a:lnTo>
                  <a:pt x="1220704" y="3975100"/>
                </a:lnTo>
                <a:close/>
              </a:path>
              <a:path w="5217160" h="3987800" extrusionOk="0">
                <a:moveTo>
                  <a:pt x="1319540" y="3962400"/>
                </a:moveTo>
                <a:lnTo>
                  <a:pt x="416160" y="3962400"/>
                </a:lnTo>
                <a:lnTo>
                  <a:pt x="468421" y="3975100"/>
                </a:lnTo>
                <a:lnTo>
                  <a:pt x="1270143" y="3975100"/>
                </a:lnTo>
                <a:lnTo>
                  <a:pt x="1319540" y="3962400"/>
                </a:lnTo>
                <a:close/>
              </a:path>
              <a:path w="5217160" h="3987800" extrusionOk="0">
                <a:moveTo>
                  <a:pt x="1516726" y="3937000"/>
                </a:moveTo>
                <a:lnTo>
                  <a:pt x="260971" y="3937000"/>
                </a:lnTo>
                <a:lnTo>
                  <a:pt x="364158" y="3962400"/>
                </a:lnTo>
                <a:lnTo>
                  <a:pt x="1418211" y="3962400"/>
                </a:lnTo>
                <a:lnTo>
                  <a:pt x="1516726" y="3937000"/>
                </a:lnTo>
                <a:close/>
              </a:path>
              <a:path w="5217160" h="3987800" extrusionOk="0">
                <a:moveTo>
                  <a:pt x="0" y="3797300"/>
                </a:moveTo>
                <a:lnTo>
                  <a:pt x="0" y="3873500"/>
                </a:lnTo>
                <a:lnTo>
                  <a:pt x="108402" y="3911600"/>
                </a:lnTo>
                <a:lnTo>
                  <a:pt x="209809" y="3937000"/>
                </a:lnTo>
                <a:lnTo>
                  <a:pt x="1565928" y="3937000"/>
                </a:lnTo>
                <a:lnTo>
                  <a:pt x="1615093" y="3924300"/>
                </a:lnTo>
                <a:lnTo>
                  <a:pt x="664301" y="3924300"/>
                </a:lnTo>
                <a:lnTo>
                  <a:pt x="612970" y="3911600"/>
                </a:lnTo>
                <a:lnTo>
                  <a:pt x="512712" y="3911600"/>
                </a:lnTo>
                <a:lnTo>
                  <a:pt x="464038" y="3898900"/>
                </a:lnTo>
                <a:lnTo>
                  <a:pt x="415582" y="3898900"/>
                </a:lnTo>
                <a:lnTo>
                  <a:pt x="367355" y="3886200"/>
                </a:lnTo>
                <a:lnTo>
                  <a:pt x="319365" y="3886200"/>
                </a:lnTo>
                <a:lnTo>
                  <a:pt x="36972" y="3810000"/>
                </a:lnTo>
                <a:lnTo>
                  <a:pt x="0" y="3797300"/>
                </a:lnTo>
                <a:close/>
              </a:path>
              <a:path w="5217160" h="3987800" extrusionOk="0">
                <a:moveTo>
                  <a:pt x="1811420" y="3886200"/>
                </a:moveTo>
                <a:lnTo>
                  <a:pt x="1378788" y="3886200"/>
                </a:lnTo>
                <a:lnTo>
                  <a:pt x="1327983" y="3898900"/>
                </a:lnTo>
                <a:lnTo>
                  <a:pt x="1277146" y="3898900"/>
                </a:lnTo>
                <a:lnTo>
                  <a:pt x="1226277" y="3911600"/>
                </a:lnTo>
                <a:lnTo>
                  <a:pt x="1124437" y="3911600"/>
                </a:lnTo>
                <a:lnTo>
                  <a:pt x="1073464" y="3924300"/>
                </a:lnTo>
                <a:lnTo>
                  <a:pt x="1664225" y="3924300"/>
                </a:lnTo>
                <a:lnTo>
                  <a:pt x="1811420" y="3886200"/>
                </a:lnTo>
                <a:close/>
              </a:path>
              <a:path w="5217160" h="3987800" extrusionOk="0">
                <a:moveTo>
                  <a:pt x="5030597" y="0"/>
                </a:moveTo>
                <a:lnTo>
                  <a:pt x="0" y="0"/>
                </a:lnTo>
                <a:lnTo>
                  <a:pt x="0" y="3644900"/>
                </a:lnTo>
                <a:lnTo>
                  <a:pt x="62870" y="3670300"/>
                </a:lnTo>
                <a:lnTo>
                  <a:pt x="545940" y="3797300"/>
                </a:lnTo>
                <a:lnTo>
                  <a:pt x="1892700" y="3797300"/>
                </a:lnTo>
                <a:lnTo>
                  <a:pt x="1863788" y="3810000"/>
                </a:lnTo>
                <a:lnTo>
                  <a:pt x="1834876" y="3810000"/>
                </a:lnTo>
                <a:lnTo>
                  <a:pt x="1805939" y="3822700"/>
                </a:lnTo>
                <a:lnTo>
                  <a:pt x="1775194" y="3822700"/>
                </a:lnTo>
                <a:lnTo>
                  <a:pt x="1744472" y="3835400"/>
                </a:lnTo>
                <a:lnTo>
                  <a:pt x="1713749" y="3835400"/>
                </a:lnTo>
                <a:lnTo>
                  <a:pt x="1683004" y="3848100"/>
                </a:lnTo>
                <a:lnTo>
                  <a:pt x="1632370" y="3848100"/>
                </a:lnTo>
                <a:lnTo>
                  <a:pt x="1531022" y="3873500"/>
                </a:lnTo>
                <a:lnTo>
                  <a:pt x="1480307" y="3873500"/>
                </a:lnTo>
                <a:lnTo>
                  <a:pt x="1429562" y="3886200"/>
                </a:lnTo>
                <a:lnTo>
                  <a:pt x="1860423" y="3886200"/>
                </a:lnTo>
                <a:lnTo>
                  <a:pt x="2536866" y="3708400"/>
                </a:lnTo>
                <a:lnTo>
                  <a:pt x="2584441" y="3683000"/>
                </a:lnTo>
                <a:lnTo>
                  <a:pt x="2726628" y="3644900"/>
                </a:lnTo>
                <a:lnTo>
                  <a:pt x="2773850" y="3619500"/>
                </a:lnTo>
                <a:lnTo>
                  <a:pt x="2868041" y="3594100"/>
                </a:lnTo>
                <a:lnTo>
                  <a:pt x="2915014" y="3568700"/>
                </a:lnTo>
                <a:lnTo>
                  <a:pt x="3008721" y="3543300"/>
                </a:lnTo>
                <a:lnTo>
                  <a:pt x="3055459" y="3517900"/>
                </a:lnTo>
                <a:lnTo>
                  <a:pt x="3102122" y="3505200"/>
                </a:lnTo>
                <a:lnTo>
                  <a:pt x="3148711" y="3479800"/>
                </a:lnTo>
                <a:lnTo>
                  <a:pt x="3195196" y="3467100"/>
                </a:lnTo>
                <a:lnTo>
                  <a:pt x="3241366" y="3441700"/>
                </a:lnTo>
                <a:lnTo>
                  <a:pt x="3286990" y="3429000"/>
                </a:lnTo>
                <a:lnTo>
                  <a:pt x="3331836" y="3403600"/>
                </a:lnTo>
                <a:lnTo>
                  <a:pt x="3375673" y="3390900"/>
                </a:lnTo>
                <a:lnTo>
                  <a:pt x="3418270" y="3365500"/>
                </a:lnTo>
                <a:lnTo>
                  <a:pt x="3459397" y="3340100"/>
                </a:lnTo>
                <a:lnTo>
                  <a:pt x="3498822" y="3327400"/>
                </a:lnTo>
                <a:lnTo>
                  <a:pt x="3536315" y="3302000"/>
                </a:lnTo>
                <a:lnTo>
                  <a:pt x="3583266" y="3263900"/>
                </a:lnTo>
                <a:lnTo>
                  <a:pt x="3628198" y="3238500"/>
                </a:lnTo>
                <a:lnTo>
                  <a:pt x="3671408" y="3213100"/>
                </a:lnTo>
                <a:lnTo>
                  <a:pt x="3713195" y="3175000"/>
                </a:lnTo>
                <a:lnTo>
                  <a:pt x="3753855" y="3149600"/>
                </a:lnTo>
                <a:lnTo>
                  <a:pt x="3793686" y="3124200"/>
                </a:lnTo>
                <a:lnTo>
                  <a:pt x="3832987" y="3086100"/>
                </a:lnTo>
                <a:lnTo>
                  <a:pt x="3910420" y="3035300"/>
                </a:lnTo>
                <a:lnTo>
                  <a:pt x="3948546" y="2997200"/>
                </a:lnTo>
                <a:lnTo>
                  <a:pt x="3986237" y="2971800"/>
                </a:lnTo>
                <a:lnTo>
                  <a:pt x="4023461" y="2933700"/>
                </a:lnTo>
                <a:lnTo>
                  <a:pt x="3907154" y="2933700"/>
                </a:lnTo>
                <a:lnTo>
                  <a:pt x="3944863" y="2908300"/>
                </a:lnTo>
                <a:lnTo>
                  <a:pt x="3982093" y="2870200"/>
                </a:lnTo>
                <a:lnTo>
                  <a:pt x="4018837" y="2832100"/>
                </a:lnTo>
                <a:lnTo>
                  <a:pt x="4055088" y="2794000"/>
                </a:lnTo>
                <a:lnTo>
                  <a:pt x="4090838" y="2755900"/>
                </a:lnTo>
                <a:lnTo>
                  <a:pt x="4126079" y="2730500"/>
                </a:lnTo>
                <a:lnTo>
                  <a:pt x="4160803" y="2692400"/>
                </a:lnTo>
                <a:lnTo>
                  <a:pt x="4195003" y="2654300"/>
                </a:lnTo>
                <a:lnTo>
                  <a:pt x="4228671" y="2616200"/>
                </a:lnTo>
                <a:lnTo>
                  <a:pt x="4261800" y="2578100"/>
                </a:lnTo>
                <a:lnTo>
                  <a:pt x="4294381" y="2540000"/>
                </a:lnTo>
                <a:lnTo>
                  <a:pt x="4326406" y="2501900"/>
                </a:lnTo>
                <a:lnTo>
                  <a:pt x="4357869" y="2463800"/>
                </a:lnTo>
                <a:lnTo>
                  <a:pt x="4388762" y="2425700"/>
                </a:lnTo>
                <a:lnTo>
                  <a:pt x="4419076" y="2387600"/>
                </a:lnTo>
                <a:lnTo>
                  <a:pt x="4448804" y="2336800"/>
                </a:lnTo>
                <a:lnTo>
                  <a:pt x="4477939" y="2298700"/>
                </a:lnTo>
                <a:lnTo>
                  <a:pt x="4506472" y="2260600"/>
                </a:lnTo>
                <a:lnTo>
                  <a:pt x="4534396" y="2222500"/>
                </a:lnTo>
                <a:lnTo>
                  <a:pt x="4561704" y="2171700"/>
                </a:lnTo>
                <a:lnTo>
                  <a:pt x="4588387" y="2133600"/>
                </a:lnTo>
                <a:lnTo>
                  <a:pt x="4614438" y="2095500"/>
                </a:lnTo>
                <a:lnTo>
                  <a:pt x="4639849" y="2044700"/>
                </a:lnTo>
                <a:lnTo>
                  <a:pt x="4664612" y="2006600"/>
                </a:lnTo>
                <a:lnTo>
                  <a:pt x="4688721" y="1955800"/>
                </a:lnTo>
                <a:lnTo>
                  <a:pt x="4712166" y="1917700"/>
                </a:lnTo>
                <a:lnTo>
                  <a:pt x="4734941" y="1866900"/>
                </a:lnTo>
                <a:lnTo>
                  <a:pt x="4756913" y="1816100"/>
                </a:lnTo>
                <a:lnTo>
                  <a:pt x="4778055" y="1778000"/>
                </a:lnTo>
                <a:lnTo>
                  <a:pt x="4798372" y="1727200"/>
                </a:lnTo>
                <a:lnTo>
                  <a:pt x="4817868" y="1676400"/>
                </a:lnTo>
                <a:lnTo>
                  <a:pt x="4836551" y="1638300"/>
                </a:lnTo>
                <a:lnTo>
                  <a:pt x="4854425" y="1587500"/>
                </a:lnTo>
                <a:lnTo>
                  <a:pt x="4871496" y="1536700"/>
                </a:lnTo>
                <a:lnTo>
                  <a:pt x="4887770" y="1498600"/>
                </a:lnTo>
                <a:lnTo>
                  <a:pt x="4903252" y="1447800"/>
                </a:lnTo>
                <a:lnTo>
                  <a:pt x="4917948" y="1397000"/>
                </a:lnTo>
                <a:lnTo>
                  <a:pt x="4931863" y="1346200"/>
                </a:lnTo>
                <a:lnTo>
                  <a:pt x="4945003" y="1308100"/>
                </a:lnTo>
                <a:lnTo>
                  <a:pt x="4957373" y="1257300"/>
                </a:lnTo>
                <a:lnTo>
                  <a:pt x="4968980" y="1206500"/>
                </a:lnTo>
                <a:lnTo>
                  <a:pt x="4979828" y="1155700"/>
                </a:lnTo>
                <a:lnTo>
                  <a:pt x="4989924" y="1117600"/>
                </a:lnTo>
                <a:lnTo>
                  <a:pt x="4999273" y="1066800"/>
                </a:lnTo>
                <a:lnTo>
                  <a:pt x="5007880" y="1016000"/>
                </a:lnTo>
                <a:lnTo>
                  <a:pt x="5015751" y="965200"/>
                </a:lnTo>
                <a:lnTo>
                  <a:pt x="5022892" y="914400"/>
                </a:lnTo>
                <a:lnTo>
                  <a:pt x="5029308" y="863600"/>
                </a:lnTo>
                <a:lnTo>
                  <a:pt x="5035005" y="812800"/>
                </a:lnTo>
                <a:lnTo>
                  <a:pt x="5039988" y="762000"/>
                </a:lnTo>
                <a:lnTo>
                  <a:pt x="5044264" y="711200"/>
                </a:lnTo>
                <a:lnTo>
                  <a:pt x="5047837" y="673100"/>
                </a:lnTo>
                <a:lnTo>
                  <a:pt x="5050713" y="622300"/>
                </a:lnTo>
                <a:lnTo>
                  <a:pt x="5052898" y="571500"/>
                </a:lnTo>
                <a:lnTo>
                  <a:pt x="5054397" y="520700"/>
                </a:lnTo>
                <a:lnTo>
                  <a:pt x="5055217" y="469900"/>
                </a:lnTo>
                <a:lnTo>
                  <a:pt x="5055362" y="419100"/>
                </a:lnTo>
                <a:lnTo>
                  <a:pt x="5054846" y="368300"/>
                </a:lnTo>
                <a:lnTo>
                  <a:pt x="5053618" y="304800"/>
                </a:lnTo>
                <a:lnTo>
                  <a:pt x="5051695" y="254000"/>
                </a:lnTo>
                <a:lnTo>
                  <a:pt x="5049095" y="203200"/>
                </a:lnTo>
                <a:lnTo>
                  <a:pt x="5045837" y="152400"/>
                </a:lnTo>
                <a:lnTo>
                  <a:pt x="5030597" y="0"/>
                </a:lnTo>
                <a:close/>
              </a:path>
              <a:path w="5217160" h="3987800" extrusionOk="0">
                <a:moveTo>
                  <a:pt x="1400543" y="3835400"/>
                </a:moveTo>
                <a:lnTo>
                  <a:pt x="991949" y="3835400"/>
                </a:lnTo>
                <a:lnTo>
                  <a:pt x="1042075" y="3848100"/>
                </a:lnTo>
                <a:lnTo>
                  <a:pt x="1348247" y="3848100"/>
                </a:lnTo>
                <a:lnTo>
                  <a:pt x="1400543" y="3835400"/>
                </a:lnTo>
                <a:close/>
              </a:path>
              <a:path w="5217160" h="3987800" extrusionOk="0">
                <a:moveTo>
                  <a:pt x="1609460" y="3822700"/>
                </a:moveTo>
                <a:lnTo>
                  <a:pt x="792539" y="3822700"/>
                </a:lnTo>
                <a:lnTo>
                  <a:pt x="842222" y="3835400"/>
                </a:lnTo>
                <a:lnTo>
                  <a:pt x="1557278" y="3835400"/>
                </a:lnTo>
                <a:lnTo>
                  <a:pt x="1609460" y="3822700"/>
                </a:lnTo>
                <a:close/>
              </a:path>
              <a:path w="5217160" h="3987800" extrusionOk="0">
                <a:moveTo>
                  <a:pt x="1765765" y="3810000"/>
                </a:moveTo>
                <a:lnTo>
                  <a:pt x="693529" y="3810000"/>
                </a:lnTo>
                <a:lnTo>
                  <a:pt x="742974" y="3822700"/>
                </a:lnTo>
                <a:lnTo>
                  <a:pt x="1713706" y="3822700"/>
                </a:lnTo>
                <a:lnTo>
                  <a:pt x="1765765" y="3810000"/>
                </a:lnTo>
                <a:close/>
              </a:path>
              <a:path w="5217160" h="3987800" extrusionOk="0">
                <a:moveTo>
                  <a:pt x="1869733" y="3797300"/>
                </a:moveTo>
                <a:lnTo>
                  <a:pt x="595009" y="3797300"/>
                </a:lnTo>
                <a:lnTo>
                  <a:pt x="644206" y="3810000"/>
                </a:lnTo>
                <a:lnTo>
                  <a:pt x="1817775" y="3810000"/>
                </a:lnTo>
                <a:lnTo>
                  <a:pt x="1869733" y="3797300"/>
                </a:lnTo>
                <a:close/>
              </a:path>
              <a:path w="5217160" h="3987800" extrusionOk="0">
                <a:moveTo>
                  <a:pt x="5184394" y="0"/>
                </a:moveTo>
                <a:lnTo>
                  <a:pt x="5115814" y="0"/>
                </a:lnTo>
                <a:lnTo>
                  <a:pt x="5121529" y="25400"/>
                </a:lnTo>
                <a:lnTo>
                  <a:pt x="5127607" y="76200"/>
                </a:lnTo>
                <a:lnTo>
                  <a:pt x="5132729" y="127000"/>
                </a:lnTo>
                <a:lnTo>
                  <a:pt x="5136881" y="177800"/>
                </a:lnTo>
                <a:lnTo>
                  <a:pt x="5140052" y="228600"/>
                </a:lnTo>
                <a:lnTo>
                  <a:pt x="5142230" y="279400"/>
                </a:lnTo>
                <a:lnTo>
                  <a:pt x="5143774" y="330200"/>
                </a:lnTo>
                <a:lnTo>
                  <a:pt x="5144324" y="368300"/>
                </a:lnTo>
                <a:lnTo>
                  <a:pt x="5144435" y="431800"/>
                </a:lnTo>
                <a:lnTo>
                  <a:pt x="5143560" y="482600"/>
                </a:lnTo>
                <a:lnTo>
                  <a:pt x="5141886" y="533400"/>
                </a:lnTo>
                <a:lnTo>
                  <a:pt x="5139418" y="584200"/>
                </a:lnTo>
                <a:lnTo>
                  <a:pt x="5136160" y="635000"/>
                </a:lnTo>
                <a:lnTo>
                  <a:pt x="5132116" y="673100"/>
                </a:lnTo>
                <a:lnTo>
                  <a:pt x="5127290" y="723900"/>
                </a:lnTo>
                <a:lnTo>
                  <a:pt x="5121687" y="774700"/>
                </a:lnTo>
                <a:lnTo>
                  <a:pt x="5115311" y="825500"/>
                </a:lnTo>
                <a:lnTo>
                  <a:pt x="5108165" y="876300"/>
                </a:lnTo>
                <a:lnTo>
                  <a:pt x="5100254" y="927100"/>
                </a:lnTo>
                <a:lnTo>
                  <a:pt x="5091583" y="965200"/>
                </a:lnTo>
                <a:lnTo>
                  <a:pt x="5082154" y="1016000"/>
                </a:lnTo>
                <a:lnTo>
                  <a:pt x="5071974" y="1066800"/>
                </a:lnTo>
                <a:lnTo>
                  <a:pt x="5061045" y="1117600"/>
                </a:lnTo>
                <a:lnTo>
                  <a:pt x="5049371" y="1155700"/>
                </a:lnTo>
                <a:lnTo>
                  <a:pt x="5036958" y="1206500"/>
                </a:lnTo>
                <a:lnTo>
                  <a:pt x="5023809" y="1257300"/>
                </a:lnTo>
                <a:lnTo>
                  <a:pt x="5009928" y="1295400"/>
                </a:lnTo>
                <a:lnTo>
                  <a:pt x="4995320" y="1346200"/>
                </a:lnTo>
                <a:lnTo>
                  <a:pt x="4979988" y="1397000"/>
                </a:lnTo>
                <a:lnTo>
                  <a:pt x="4963938" y="1435100"/>
                </a:lnTo>
                <a:lnTo>
                  <a:pt x="4947172" y="1485900"/>
                </a:lnTo>
                <a:lnTo>
                  <a:pt x="4929695" y="1524000"/>
                </a:lnTo>
                <a:lnTo>
                  <a:pt x="4911512" y="1574800"/>
                </a:lnTo>
                <a:lnTo>
                  <a:pt x="4892626" y="1625600"/>
                </a:lnTo>
                <a:lnTo>
                  <a:pt x="4873042" y="1663700"/>
                </a:lnTo>
                <a:lnTo>
                  <a:pt x="4852764" y="1714500"/>
                </a:lnTo>
                <a:lnTo>
                  <a:pt x="4831796" y="1752600"/>
                </a:lnTo>
                <a:lnTo>
                  <a:pt x="4810141" y="1803400"/>
                </a:lnTo>
                <a:lnTo>
                  <a:pt x="4787806" y="1841500"/>
                </a:lnTo>
                <a:lnTo>
                  <a:pt x="4764793" y="1892300"/>
                </a:lnTo>
                <a:lnTo>
                  <a:pt x="4741106" y="1930400"/>
                </a:lnTo>
                <a:lnTo>
                  <a:pt x="4716750" y="1968500"/>
                </a:lnTo>
                <a:lnTo>
                  <a:pt x="4691730" y="2019300"/>
                </a:lnTo>
                <a:lnTo>
                  <a:pt x="4666048" y="2057400"/>
                </a:lnTo>
                <a:lnTo>
                  <a:pt x="4639710" y="2108200"/>
                </a:lnTo>
                <a:lnTo>
                  <a:pt x="4612719" y="2146300"/>
                </a:lnTo>
                <a:lnTo>
                  <a:pt x="4585081" y="2184400"/>
                </a:lnTo>
                <a:lnTo>
                  <a:pt x="4556867" y="2235200"/>
                </a:lnTo>
                <a:lnTo>
                  <a:pt x="4528019" y="2273300"/>
                </a:lnTo>
                <a:lnTo>
                  <a:pt x="4498541" y="2311400"/>
                </a:lnTo>
                <a:lnTo>
                  <a:pt x="4468439" y="2349500"/>
                </a:lnTo>
                <a:lnTo>
                  <a:pt x="4437721" y="2400300"/>
                </a:lnTo>
                <a:lnTo>
                  <a:pt x="4406391" y="2438400"/>
                </a:lnTo>
                <a:lnTo>
                  <a:pt x="4374456" y="2476500"/>
                </a:lnTo>
                <a:lnTo>
                  <a:pt x="4341922" y="2514600"/>
                </a:lnTo>
                <a:lnTo>
                  <a:pt x="4308796" y="2552700"/>
                </a:lnTo>
                <a:lnTo>
                  <a:pt x="4275083" y="2590800"/>
                </a:lnTo>
                <a:lnTo>
                  <a:pt x="4240789" y="2628900"/>
                </a:lnTo>
                <a:lnTo>
                  <a:pt x="4205920" y="2667000"/>
                </a:lnTo>
                <a:lnTo>
                  <a:pt x="4170484" y="2705100"/>
                </a:lnTo>
                <a:lnTo>
                  <a:pt x="4134485" y="2743200"/>
                </a:lnTo>
                <a:lnTo>
                  <a:pt x="4097930" y="2768600"/>
                </a:lnTo>
                <a:lnTo>
                  <a:pt x="4060825" y="2806700"/>
                </a:lnTo>
                <a:lnTo>
                  <a:pt x="4023176" y="2844800"/>
                </a:lnTo>
                <a:lnTo>
                  <a:pt x="3984989" y="2870200"/>
                </a:lnTo>
                <a:lnTo>
                  <a:pt x="3946271" y="2908300"/>
                </a:lnTo>
                <a:lnTo>
                  <a:pt x="3937783" y="2921000"/>
                </a:lnTo>
                <a:lnTo>
                  <a:pt x="3928379" y="2921000"/>
                </a:lnTo>
                <a:lnTo>
                  <a:pt x="3918142" y="2933700"/>
                </a:lnTo>
                <a:lnTo>
                  <a:pt x="4023461" y="2933700"/>
                </a:lnTo>
                <a:lnTo>
                  <a:pt x="4060187" y="2908300"/>
                </a:lnTo>
                <a:lnTo>
                  <a:pt x="4096385" y="2870200"/>
                </a:lnTo>
                <a:lnTo>
                  <a:pt x="4133403" y="2832100"/>
                </a:lnTo>
                <a:lnTo>
                  <a:pt x="4169867" y="2794000"/>
                </a:lnTo>
                <a:lnTo>
                  <a:pt x="4205771" y="2768600"/>
                </a:lnTo>
                <a:lnTo>
                  <a:pt x="4241115" y="2730500"/>
                </a:lnTo>
                <a:lnTo>
                  <a:pt x="4275894" y="2692400"/>
                </a:lnTo>
                <a:lnTo>
                  <a:pt x="4310106" y="2654300"/>
                </a:lnTo>
                <a:lnTo>
                  <a:pt x="4343747" y="2616200"/>
                </a:lnTo>
                <a:lnTo>
                  <a:pt x="4376816" y="2578100"/>
                </a:lnTo>
                <a:lnTo>
                  <a:pt x="4409309" y="2540000"/>
                </a:lnTo>
                <a:lnTo>
                  <a:pt x="4441222" y="2501900"/>
                </a:lnTo>
                <a:lnTo>
                  <a:pt x="4472554" y="2463800"/>
                </a:lnTo>
                <a:lnTo>
                  <a:pt x="4503302" y="2425700"/>
                </a:lnTo>
                <a:lnTo>
                  <a:pt x="4533462" y="2387600"/>
                </a:lnTo>
                <a:lnTo>
                  <a:pt x="4563031" y="2349500"/>
                </a:lnTo>
                <a:lnTo>
                  <a:pt x="4592007" y="2298700"/>
                </a:lnTo>
                <a:lnTo>
                  <a:pt x="4620387" y="2260600"/>
                </a:lnTo>
                <a:lnTo>
                  <a:pt x="4648167" y="2222500"/>
                </a:lnTo>
                <a:lnTo>
                  <a:pt x="4675346" y="2184400"/>
                </a:lnTo>
                <a:lnTo>
                  <a:pt x="4701919" y="2133600"/>
                </a:lnTo>
                <a:lnTo>
                  <a:pt x="4727885" y="2095500"/>
                </a:lnTo>
                <a:lnTo>
                  <a:pt x="4753239" y="2057400"/>
                </a:lnTo>
                <a:lnTo>
                  <a:pt x="4777980" y="2006600"/>
                </a:lnTo>
                <a:lnTo>
                  <a:pt x="4802104" y="1968500"/>
                </a:lnTo>
                <a:lnTo>
                  <a:pt x="4825609" y="1930400"/>
                </a:lnTo>
                <a:lnTo>
                  <a:pt x="4848491" y="1879600"/>
                </a:lnTo>
                <a:lnTo>
                  <a:pt x="4870748" y="1841500"/>
                </a:lnTo>
                <a:lnTo>
                  <a:pt x="4892377" y="1790700"/>
                </a:lnTo>
                <a:lnTo>
                  <a:pt x="4913374" y="1739900"/>
                </a:lnTo>
                <a:lnTo>
                  <a:pt x="4933738" y="1701800"/>
                </a:lnTo>
                <a:lnTo>
                  <a:pt x="4953464" y="1651000"/>
                </a:lnTo>
                <a:lnTo>
                  <a:pt x="4972550" y="1612900"/>
                </a:lnTo>
                <a:lnTo>
                  <a:pt x="4990994" y="1562100"/>
                </a:lnTo>
                <a:lnTo>
                  <a:pt x="5008792" y="1511300"/>
                </a:lnTo>
                <a:lnTo>
                  <a:pt x="5025941" y="1460500"/>
                </a:lnTo>
                <a:lnTo>
                  <a:pt x="5042439" y="1422400"/>
                </a:lnTo>
                <a:lnTo>
                  <a:pt x="5058283" y="1371600"/>
                </a:lnTo>
                <a:lnTo>
                  <a:pt x="5073969" y="1320800"/>
                </a:lnTo>
                <a:lnTo>
                  <a:pt x="5088874" y="1270000"/>
                </a:lnTo>
                <a:lnTo>
                  <a:pt x="5102991" y="1219200"/>
                </a:lnTo>
                <a:lnTo>
                  <a:pt x="5116313" y="1168400"/>
                </a:lnTo>
                <a:lnTo>
                  <a:pt x="5128836" y="1117600"/>
                </a:lnTo>
                <a:lnTo>
                  <a:pt x="5140551" y="1066800"/>
                </a:lnTo>
                <a:lnTo>
                  <a:pt x="5151455" y="1016000"/>
                </a:lnTo>
                <a:lnTo>
                  <a:pt x="5161539" y="965200"/>
                </a:lnTo>
                <a:lnTo>
                  <a:pt x="5170798" y="914400"/>
                </a:lnTo>
                <a:lnTo>
                  <a:pt x="5179226" y="863600"/>
                </a:lnTo>
                <a:lnTo>
                  <a:pt x="5186816" y="812800"/>
                </a:lnTo>
                <a:lnTo>
                  <a:pt x="5193562" y="762000"/>
                </a:lnTo>
                <a:lnTo>
                  <a:pt x="5199459" y="711200"/>
                </a:lnTo>
                <a:lnTo>
                  <a:pt x="5204499" y="660400"/>
                </a:lnTo>
                <a:lnTo>
                  <a:pt x="5208677" y="609600"/>
                </a:lnTo>
                <a:lnTo>
                  <a:pt x="5211987" y="558800"/>
                </a:lnTo>
                <a:lnTo>
                  <a:pt x="5214422" y="508000"/>
                </a:lnTo>
                <a:lnTo>
                  <a:pt x="5215976" y="469900"/>
                </a:lnTo>
                <a:lnTo>
                  <a:pt x="5216643" y="419100"/>
                </a:lnTo>
                <a:lnTo>
                  <a:pt x="5216416" y="368300"/>
                </a:lnTo>
                <a:lnTo>
                  <a:pt x="5215290" y="317500"/>
                </a:lnTo>
                <a:lnTo>
                  <a:pt x="5213259" y="266700"/>
                </a:lnTo>
                <a:lnTo>
                  <a:pt x="5210315" y="215900"/>
                </a:lnTo>
                <a:lnTo>
                  <a:pt x="5206453" y="165100"/>
                </a:lnTo>
                <a:lnTo>
                  <a:pt x="5201667" y="114300"/>
                </a:lnTo>
                <a:lnTo>
                  <a:pt x="5195951" y="63500"/>
                </a:lnTo>
                <a:lnTo>
                  <a:pt x="5184394" y="0"/>
                </a:lnTo>
                <a:close/>
              </a:path>
            </a:pathLst>
          </a:custGeom>
          <a:solidFill>
            <a:srgbClr val="EC7C3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Google Shape;217;p9"/>
          <p:cNvSpPr txBox="1"/>
          <p:nvPr/>
        </p:nvSpPr>
        <p:spPr>
          <a:xfrm>
            <a:off x="647230" y="1273997"/>
            <a:ext cx="3924770" cy="72005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4600"/>
              <a:buFont typeface="Arial"/>
              <a:buNone/>
            </a:pPr>
            <a:r>
              <a:rPr lang="en-IN" sz="4600" dirty="0">
                <a:solidFill>
                  <a:schemeClr val="bg1"/>
                </a:solidFill>
                <a:latin typeface="Aptos Black" panose="020B0004020202020204" pitchFamily="34" charset="0"/>
              </a:rPr>
              <a:t>KEY METRICS</a:t>
            </a:r>
            <a:endParaRPr sz="4600" b="0" i="0" u="none" strike="noStrike" cap="none" dirty="0">
              <a:solidFill>
                <a:schemeClr val="bg1"/>
              </a:solidFill>
              <a:latin typeface="Aptos Black" panose="020B0004020202020204" pitchFamily="34" charset="0"/>
              <a:sym typeface="Arial"/>
            </a:endParaRPr>
          </a:p>
        </p:txBody>
      </p:sp>
      <p:graphicFrame>
        <p:nvGraphicFramePr>
          <p:cNvPr id="3" name="TextBox 2">
            <a:extLst>
              <a:ext uri="{FF2B5EF4-FFF2-40B4-BE49-F238E27FC236}">
                <a16:creationId xmlns:a16="http://schemas.microsoft.com/office/drawing/2014/main" id="{DFCF8335-9C35-DC3B-9B0A-C49775943A99}"/>
              </a:ext>
            </a:extLst>
          </p:cNvPr>
          <p:cNvGraphicFramePr/>
          <p:nvPr>
            <p:extLst>
              <p:ext uri="{D42A27DB-BD31-4B8C-83A1-F6EECF244321}">
                <p14:modId xmlns:p14="http://schemas.microsoft.com/office/powerpoint/2010/main" val="656854031"/>
              </p:ext>
            </p:extLst>
          </p:nvPr>
        </p:nvGraphicFramePr>
        <p:xfrm>
          <a:off x="4840971" y="2873380"/>
          <a:ext cx="6473523" cy="3170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1074</TotalTime>
  <Words>1526</Words>
  <Application>Microsoft Office PowerPoint</Application>
  <PresentationFormat>Custom</PresentationFormat>
  <Paragraphs>144</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Amasis MT Pro Medium</vt:lpstr>
      <vt:lpstr>Arial Unicode MS</vt:lpstr>
      <vt:lpstr>Arial Black</vt:lpstr>
      <vt:lpstr>Aptos Black</vt:lpstr>
      <vt:lpstr>Abadi Extra Light</vt:lpstr>
      <vt:lpstr>Arial</vt:lpstr>
      <vt:lpstr>Calibri</vt:lpstr>
      <vt:lpstr>Carlito</vt:lpstr>
      <vt:lpstr>Office Theme</vt:lpstr>
      <vt:lpstr>CONTENTS</vt:lpstr>
      <vt:lpstr>PROJECT OVERVIEW</vt:lpstr>
      <vt:lpstr>INTRODUCTION</vt:lpstr>
      <vt:lpstr>OBJECTIVES</vt:lpstr>
      <vt:lpstr>DATASET</vt:lpstr>
      <vt:lpstr>TOOLS USED</vt:lpstr>
      <vt:lpstr>DATA MANIPULATION PROCESS</vt:lpstr>
      <vt:lpstr>DATA MANIPULATION PROCESS</vt:lpstr>
      <vt:lpstr>PowerPoint Presentation</vt:lpstr>
      <vt:lpstr>INSIGHTS</vt:lpstr>
      <vt:lpstr>RECOMMENDATIONS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dc:title>
  <dc:creator>STANLEY</dc:creator>
  <cp:lastModifiedBy>Romanpreet Singh</cp:lastModifiedBy>
  <cp:revision>20</cp:revision>
  <dcterms:created xsi:type="dcterms:W3CDTF">2023-12-11T12:58:40Z</dcterms:created>
  <dcterms:modified xsi:type="dcterms:W3CDTF">2024-09-14T12:23:24Z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2023-12-11T00:00:00Z</vt:filetime>
  </property>
</Properties>
</file>