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58" r:id="rId4"/>
    <p:sldId id="260" r:id="rId5"/>
    <p:sldId id="261" r:id="rId6"/>
    <p:sldId id="262" r:id="rId7"/>
    <p:sldId id="263" r:id="rId8"/>
    <p:sldId id="265"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3892B-E859-4227-9F83-D60D9EDE797C}" type="datetimeFigureOut">
              <a:rPr lang="en-US" smtClean="0"/>
              <a:t>8/16/2017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69F65-29EF-4D67-AC97-0103DA6A9150}" type="slidenum">
              <a:rPr lang="en-US" smtClean="0"/>
              <a:t>‹#›</a:t>
            </a:fld>
            <a:endParaRPr lang="en-US"/>
          </a:p>
        </p:txBody>
      </p:sp>
    </p:spTree>
    <p:extLst>
      <p:ext uri="{BB962C8B-B14F-4D97-AF65-F5344CB8AC3E}">
        <p14:creationId xmlns:p14="http://schemas.microsoft.com/office/powerpoint/2010/main" val="1209849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interested in collective behavior;</a:t>
            </a:r>
            <a:r>
              <a:rPr lang="en-US" baseline="0" dirty="0"/>
              <a:t> I mean, who isn’t? Over the last many years, there has been considerable interest in “complex systems”. Following Simon, I do not endeavor to define this term precisely, other than to say that a complex system is one that is made of many similar units which function as one in interesting ways.</a:t>
            </a:r>
          </a:p>
          <a:p>
            <a:r>
              <a:rPr lang="en-US" baseline="0" dirty="0"/>
              <a:t>Because I’m interested in collective behavior, I’m contractually obligated to show you a school of fish, a brain, and a power grid and claim that </a:t>
            </a:r>
            <a:r>
              <a:rPr lang="en-US" i="1" baseline="0" dirty="0"/>
              <a:t>they’re all really the same, </a:t>
            </a:r>
            <a:r>
              <a:rPr lang="en-US" i="1" baseline="0" dirty="0" err="1"/>
              <a:t>maaan</a:t>
            </a:r>
            <a:r>
              <a:rPr lang="en-US" i="0" baseline="0" dirty="0"/>
              <a:t>.</a:t>
            </a:r>
          </a:p>
          <a:p>
            <a:r>
              <a:rPr lang="en-US" i="0" baseline="0" dirty="0"/>
              <a:t>One major conceptual approach to developing explanations for how complex systems work has been to relate the data of which parts interact with which, to the overall system’s performance characteristics. This sort of question makes up a large portion of the field known as “network science”.</a:t>
            </a:r>
          </a:p>
          <a:p>
            <a:r>
              <a:rPr lang="en-US" i="0" baseline="0" dirty="0"/>
              <a:t>My intention is to identify certain structural features common to many complex systems, and investigate their implications for overall system function.</a:t>
            </a:r>
          </a:p>
        </p:txBody>
      </p:sp>
      <p:sp>
        <p:nvSpPr>
          <p:cNvPr id="4" name="Slide Number Placeholder 3"/>
          <p:cNvSpPr>
            <a:spLocks noGrp="1"/>
          </p:cNvSpPr>
          <p:nvPr>
            <p:ph type="sldNum" sz="quarter" idx="10"/>
          </p:nvPr>
        </p:nvSpPr>
        <p:spPr/>
        <p:txBody>
          <a:bodyPr/>
          <a:lstStyle/>
          <a:p>
            <a:fld id="{A0669F65-29EF-4D67-AC97-0103DA6A9150}" type="slidenum">
              <a:rPr lang="en-US" smtClean="0"/>
              <a:t>2</a:t>
            </a:fld>
            <a:endParaRPr lang="en-US"/>
          </a:p>
        </p:txBody>
      </p:sp>
    </p:spTree>
    <p:extLst>
      <p:ext uri="{BB962C8B-B14F-4D97-AF65-F5344CB8AC3E}">
        <p14:creationId xmlns:p14="http://schemas.microsoft.com/office/powerpoint/2010/main" val="483084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structural feature I will focus on is </a:t>
            </a:r>
            <a:r>
              <a:rPr lang="en-US" i="1" dirty="0"/>
              <a:t>hierarchy</a:t>
            </a:r>
            <a:r>
              <a:rPr lang="en-US" i="0" dirty="0"/>
              <a:t>,</a:t>
            </a:r>
            <a:r>
              <a:rPr lang="en-US" i="0" baseline="0" dirty="0"/>
              <a:t> which was the subject of Simon’s 1962 essay, </a:t>
            </a:r>
            <a:r>
              <a:rPr lang="en-US" i="1" baseline="0" dirty="0"/>
              <a:t>The Architecture of Complexity</a:t>
            </a:r>
            <a:r>
              <a:rPr lang="en-US" i="0" baseline="0" dirty="0"/>
              <a:t>. In it , he argues that hierarchy is to be expected in many different naturally-occurring complex systems. To explain this, he introduces the Watchmaker parable. The parable describes two watchmakers….</a:t>
            </a:r>
          </a:p>
          <a:p>
            <a:r>
              <a:rPr lang="en-US" i="0" baseline="0" dirty="0"/>
              <a:t>His point is that hierarchical structures can grow much more quickly than non-hierarchical ones, because hierarchical systems are made up of stable sub-units that simply combine together.</a:t>
            </a:r>
          </a:p>
          <a:p>
            <a:r>
              <a:rPr lang="en-US" i="0" baseline="0" dirty="0"/>
              <a:t>This argument is obviously incomplete and imprecise. In particular, it remains to explain how hierarchical structures can operate as well as they do. To advance this goal, I propose to study mathematical models that capture effects that are common in hierarchically-structure systems.</a:t>
            </a:r>
            <a:endParaRPr lang="en-US" dirty="0"/>
          </a:p>
        </p:txBody>
      </p:sp>
      <p:sp>
        <p:nvSpPr>
          <p:cNvPr id="4" name="Slide Number Placeholder 3"/>
          <p:cNvSpPr>
            <a:spLocks noGrp="1"/>
          </p:cNvSpPr>
          <p:nvPr>
            <p:ph type="sldNum" sz="quarter" idx="10"/>
          </p:nvPr>
        </p:nvSpPr>
        <p:spPr/>
        <p:txBody>
          <a:bodyPr/>
          <a:lstStyle/>
          <a:p>
            <a:fld id="{A0669F65-29EF-4D67-AC97-0103DA6A9150}" type="slidenum">
              <a:rPr lang="en-US" smtClean="0"/>
              <a:t>3</a:t>
            </a:fld>
            <a:endParaRPr lang="en-US"/>
          </a:p>
        </p:txBody>
      </p:sp>
    </p:spTree>
    <p:extLst>
      <p:ext uri="{BB962C8B-B14F-4D97-AF65-F5344CB8AC3E}">
        <p14:creationId xmlns:p14="http://schemas.microsoft.com/office/powerpoint/2010/main" val="3123052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02F0197-3A48-4708-97DF-E45193D906F7}"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DDC4B-44C5-42A5-9FA8-3B1A29899690}" type="slidenum">
              <a:rPr lang="en-US" smtClean="0"/>
              <a:t>‹#›</a:t>
            </a:fld>
            <a:endParaRPr lang="en-US"/>
          </a:p>
        </p:txBody>
      </p:sp>
    </p:spTree>
    <p:extLst>
      <p:ext uri="{BB962C8B-B14F-4D97-AF65-F5344CB8AC3E}">
        <p14:creationId xmlns:p14="http://schemas.microsoft.com/office/powerpoint/2010/main" val="383464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2F0197-3A48-4708-97DF-E45193D906F7}"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DDC4B-44C5-42A5-9FA8-3B1A29899690}" type="slidenum">
              <a:rPr lang="en-US" smtClean="0"/>
              <a:t>‹#›</a:t>
            </a:fld>
            <a:endParaRPr lang="en-US"/>
          </a:p>
        </p:txBody>
      </p:sp>
    </p:spTree>
    <p:extLst>
      <p:ext uri="{BB962C8B-B14F-4D97-AF65-F5344CB8AC3E}">
        <p14:creationId xmlns:p14="http://schemas.microsoft.com/office/powerpoint/2010/main" val="220064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2F0197-3A48-4708-97DF-E45193D906F7}"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DDC4B-44C5-42A5-9FA8-3B1A29899690}" type="slidenum">
              <a:rPr lang="en-US" smtClean="0"/>
              <a:t>‹#›</a:t>
            </a:fld>
            <a:endParaRPr lang="en-US"/>
          </a:p>
        </p:txBody>
      </p:sp>
    </p:spTree>
    <p:extLst>
      <p:ext uri="{BB962C8B-B14F-4D97-AF65-F5344CB8AC3E}">
        <p14:creationId xmlns:p14="http://schemas.microsoft.com/office/powerpoint/2010/main" val="303072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2F0197-3A48-4708-97DF-E45193D906F7}"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DDC4B-44C5-42A5-9FA8-3B1A29899690}" type="slidenum">
              <a:rPr lang="en-US" smtClean="0"/>
              <a:t>‹#›</a:t>
            </a:fld>
            <a:endParaRPr lang="en-US"/>
          </a:p>
        </p:txBody>
      </p:sp>
    </p:spTree>
    <p:extLst>
      <p:ext uri="{BB962C8B-B14F-4D97-AF65-F5344CB8AC3E}">
        <p14:creationId xmlns:p14="http://schemas.microsoft.com/office/powerpoint/2010/main" val="351631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2F0197-3A48-4708-97DF-E45193D906F7}"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DDC4B-44C5-42A5-9FA8-3B1A29899690}" type="slidenum">
              <a:rPr lang="en-US" smtClean="0"/>
              <a:t>‹#›</a:t>
            </a:fld>
            <a:endParaRPr lang="en-US"/>
          </a:p>
        </p:txBody>
      </p:sp>
    </p:spTree>
    <p:extLst>
      <p:ext uri="{BB962C8B-B14F-4D97-AF65-F5344CB8AC3E}">
        <p14:creationId xmlns:p14="http://schemas.microsoft.com/office/powerpoint/2010/main" val="137115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2F0197-3A48-4708-97DF-E45193D906F7}"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DDC4B-44C5-42A5-9FA8-3B1A29899690}" type="slidenum">
              <a:rPr lang="en-US" smtClean="0"/>
              <a:t>‹#›</a:t>
            </a:fld>
            <a:endParaRPr lang="en-US"/>
          </a:p>
        </p:txBody>
      </p:sp>
    </p:spTree>
    <p:extLst>
      <p:ext uri="{BB962C8B-B14F-4D97-AF65-F5344CB8AC3E}">
        <p14:creationId xmlns:p14="http://schemas.microsoft.com/office/powerpoint/2010/main" val="514617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2F0197-3A48-4708-97DF-E45193D906F7}" type="datetimeFigureOut">
              <a:rPr lang="en-US" smtClean="0"/>
              <a:t>8/16/2017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2DDC4B-44C5-42A5-9FA8-3B1A29899690}" type="slidenum">
              <a:rPr lang="en-US" smtClean="0"/>
              <a:t>‹#›</a:t>
            </a:fld>
            <a:endParaRPr lang="en-US"/>
          </a:p>
        </p:txBody>
      </p:sp>
    </p:spTree>
    <p:extLst>
      <p:ext uri="{BB962C8B-B14F-4D97-AF65-F5344CB8AC3E}">
        <p14:creationId xmlns:p14="http://schemas.microsoft.com/office/powerpoint/2010/main" val="3019072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2F0197-3A48-4708-97DF-E45193D906F7}" type="datetimeFigureOut">
              <a:rPr lang="en-US" smtClean="0"/>
              <a:t>8/16/2017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2DDC4B-44C5-42A5-9FA8-3B1A29899690}" type="slidenum">
              <a:rPr lang="en-US" smtClean="0"/>
              <a:t>‹#›</a:t>
            </a:fld>
            <a:endParaRPr lang="en-US"/>
          </a:p>
        </p:txBody>
      </p:sp>
    </p:spTree>
    <p:extLst>
      <p:ext uri="{BB962C8B-B14F-4D97-AF65-F5344CB8AC3E}">
        <p14:creationId xmlns:p14="http://schemas.microsoft.com/office/powerpoint/2010/main" val="147664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F0197-3A48-4708-97DF-E45193D906F7}" type="datetimeFigureOut">
              <a:rPr lang="en-US" smtClean="0"/>
              <a:t>8/16/2017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2DDC4B-44C5-42A5-9FA8-3B1A29899690}" type="slidenum">
              <a:rPr lang="en-US" smtClean="0"/>
              <a:t>‹#›</a:t>
            </a:fld>
            <a:endParaRPr lang="en-US"/>
          </a:p>
        </p:txBody>
      </p:sp>
    </p:spTree>
    <p:extLst>
      <p:ext uri="{BB962C8B-B14F-4D97-AF65-F5344CB8AC3E}">
        <p14:creationId xmlns:p14="http://schemas.microsoft.com/office/powerpoint/2010/main" val="55820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2F0197-3A48-4708-97DF-E45193D906F7}"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DDC4B-44C5-42A5-9FA8-3B1A29899690}" type="slidenum">
              <a:rPr lang="en-US" smtClean="0"/>
              <a:t>‹#›</a:t>
            </a:fld>
            <a:endParaRPr lang="en-US"/>
          </a:p>
        </p:txBody>
      </p:sp>
    </p:spTree>
    <p:extLst>
      <p:ext uri="{BB962C8B-B14F-4D97-AF65-F5344CB8AC3E}">
        <p14:creationId xmlns:p14="http://schemas.microsoft.com/office/powerpoint/2010/main" val="123635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2F0197-3A48-4708-97DF-E45193D906F7}"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DDC4B-44C5-42A5-9FA8-3B1A29899690}" type="slidenum">
              <a:rPr lang="en-US" smtClean="0"/>
              <a:t>‹#›</a:t>
            </a:fld>
            <a:endParaRPr lang="en-US"/>
          </a:p>
        </p:txBody>
      </p:sp>
    </p:spTree>
    <p:extLst>
      <p:ext uri="{BB962C8B-B14F-4D97-AF65-F5344CB8AC3E}">
        <p14:creationId xmlns:p14="http://schemas.microsoft.com/office/powerpoint/2010/main" val="73324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F0197-3A48-4708-97DF-E45193D906F7}" type="datetimeFigureOut">
              <a:rPr lang="en-US" smtClean="0"/>
              <a:t>8/16/2017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DDC4B-44C5-42A5-9FA8-3B1A29899690}" type="slidenum">
              <a:rPr lang="en-US" smtClean="0"/>
              <a:t>‹#›</a:t>
            </a:fld>
            <a:endParaRPr lang="en-US"/>
          </a:p>
        </p:txBody>
      </p:sp>
    </p:spTree>
    <p:extLst>
      <p:ext uri="{BB962C8B-B14F-4D97-AF65-F5344CB8AC3E}">
        <p14:creationId xmlns:p14="http://schemas.microsoft.com/office/powerpoint/2010/main" val="2305070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gif"/><Relationship Id="rId1" Type="http://schemas.openxmlformats.org/officeDocument/2006/relationships/slideLayout" Target="../slideLayouts/slideLayout4.xml"/><Relationship Id="rId5" Type="http://schemas.openxmlformats.org/officeDocument/2006/relationships/image" Target="../media/image14.gif"/><Relationship Id="rId4" Type="http://schemas.openxmlformats.org/officeDocument/2006/relationships/image" Target="../media/image13.gif"/></Relationships>
</file>

<file path=ppt/slides/_rels/slide6.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image" Target="../media/image16.gif"/><Relationship Id="rId7" Type="http://schemas.openxmlformats.org/officeDocument/2006/relationships/image" Target="../media/image20.gif"/><Relationship Id="rId2" Type="http://schemas.openxmlformats.org/officeDocument/2006/relationships/image" Target="../media/image15.gif"/><Relationship Id="rId1" Type="http://schemas.openxmlformats.org/officeDocument/2006/relationships/slideLayout" Target="../slideLayouts/slideLayout4.xml"/><Relationship Id="rId6" Type="http://schemas.openxmlformats.org/officeDocument/2006/relationships/image" Target="../media/image19.emf"/><Relationship Id="rId5" Type="http://schemas.openxmlformats.org/officeDocument/2006/relationships/image" Target="../media/image18.gif"/><Relationship Id="rId4" Type="http://schemas.openxmlformats.org/officeDocument/2006/relationships/image" Target="../media/image17.gif"/></Relationships>
</file>

<file path=ppt/slides/_rels/slide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2.xml"/><Relationship Id="rId5" Type="http://schemas.openxmlformats.org/officeDocument/2006/relationships/image" Target="../media/image25.gif"/><Relationship Id="rId4" Type="http://schemas.openxmlformats.org/officeDocument/2006/relationships/image" Target="../media/image24.gif"/></Relationships>
</file>

<file path=ppt/slides/_rels/slide8.xml.rels><?xml version="1.0" encoding="UTF-8" standalone="yes"?>
<Relationships xmlns="http://schemas.openxmlformats.org/package/2006/relationships"><Relationship Id="rId8" Type="http://schemas.openxmlformats.org/officeDocument/2006/relationships/image" Target="../media/image31.gif"/><Relationship Id="rId3" Type="http://schemas.openxmlformats.org/officeDocument/2006/relationships/image" Target="../media/image27.gif"/><Relationship Id="rId7" Type="http://schemas.openxmlformats.org/officeDocument/2006/relationships/image" Target="../media/image30.gif"/><Relationship Id="rId2" Type="http://schemas.openxmlformats.org/officeDocument/2006/relationships/image" Target="../media/image26.gif"/><Relationship Id="rId1" Type="http://schemas.openxmlformats.org/officeDocument/2006/relationships/slideLayout" Target="../slideLayouts/slideLayout2.xml"/><Relationship Id="rId6" Type="http://schemas.openxmlformats.org/officeDocument/2006/relationships/image" Target="../media/image25.gif"/><Relationship Id="rId5" Type="http://schemas.openxmlformats.org/officeDocument/2006/relationships/image" Target="../media/image29.gif"/><Relationship Id="rId4" Type="http://schemas.openxmlformats.org/officeDocument/2006/relationships/image" Target="../media/image28.gif"/><Relationship Id="rId9" Type="http://schemas.openxmlformats.org/officeDocument/2006/relationships/image" Target="../media/image32.gif"/></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4125"/>
            <a:ext cx="9144000" cy="1578132"/>
          </a:xfrm>
        </p:spPr>
        <p:txBody>
          <a:bodyPr>
            <a:normAutofit fontScale="90000"/>
          </a:bodyPr>
          <a:lstStyle/>
          <a:p>
            <a:r>
              <a:rPr lang="en-US" dirty="0"/>
              <a:t>Modeling collective behavior in hierarchically-organized systems </a:t>
            </a:r>
          </a:p>
        </p:txBody>
      </p:sp>
      <p:sp>
        <p:nvSpPr>
          <p:cNvPr id="3" name="Subtitle 2"/>
          <p:cNvSpPr>
            <a:spLocks noGrp="1"/>
          </p:cNvSpPr>
          <p:nvPr>
            <p:ph type="subTitle" idx="1"/>
          </p:nvPr>
        </p:nvSpPr>
        <p:spPr>
          <a:xfrm>
            <a:off x="1524000" y="3155159"/>
            <a:ext cx="9144000" cy="1037135"/>
          </a:xfrm>
        </p:spPr>
        <p:txBody>
          <a:bodyPr/>
          <a:lstStyle/>
          <a:p>
            <a:r>
              <a:rPr lang="en-US" b="1" dirty="0"/>
              <a:t>Jordan Snyder</a:t>
            </a:r>
            <a:r>
              <a:rPr lang="en-US" dirty="0"/>
              <a:t>, UC Davis</a:t>
            </a:r>
          </a:p>
          <a:p>
            <a:r>
              <a:rPr lang="en-US" dirty="0"/>
              <a:t>with Anatoly </a:t>
            </a:r>
            <a:r>
              <a:rPr lang="en-US" dirty="0" err="1"/>
              <a:t>Zlotnik</a:t>
            </a:r>
            <a:r>
              <a:rPr lang="en-US" dirty="0"/>
              <a:t> and Aric </a:t>
            </a:r>
            <a:r>
              <a:rPr lang="en-US" dirty="0" err="1"/>
              <a:t>Hagberg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174" y="4957953"/>
            <a:ext cx="3492657" cy="12103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553" y="4775196"/>
            <a:ext cx="4365938" cy="1575880"/>
          </a:xfrm>
          <a:prstGeom prst="rect">
            <a:avLst/>
          </a:prstGeom>
        </p:spPr>
      </p:pic>
    </p:spTree>
    <p:extLst>
      <p:ext uri="{BB962C8B-B14F-4D97-AF65-F5344CB8AC3E}">
        <p14:creationId xmlns:p14="http://schemas.microsoft.com/office/powerpoint/2010/main" val="78609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Interplay of internal coupling and external forcing is a building block of complex systems</a:t>
            </a:r>
          </a:p>
          <a:p>
            <a:r>
              <a:rPr lang="en-US" dirty="0"/>
              <a:t>Forcing and coupling can impose different types of order, yet interact in surprising ways</a:t>
            </a:r>
          </a:p>
        </p:txBody>
      </p:sp>
    </p:spTree>
    <p:extLst>
      <p:ext uri="{BB962C8B-B14F-4D97-AF65-F5344CB8AC3E}">
        <p14:creationId xmlns:p14="http://schemas.microsoft.com/office/powerpoint/2010/main" val="201180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Systems”</a:t>
            </a:r>
          </a:p>
        </p:txBody>
      </p:sp>
      <p:pic>
        <p:nvPicPr>
          <p:cNvPr id="4" name="Picture 3"/>
          <p:cNvPicPr>
            <a:picLocks noChangeAspect="1"/>
          </p:cNvPicPr>
          <p:nvPr/>
        </p:nvPicPr>
        <p:blipFill>
          <a:blip r:embed="rId3"/>
          <a:stretch>
            <a:fillRect/>
          </a:stretch>
        </p:blipFill>
        <p:spPr>
          <a:xfrm>
            <a:off x="966184" y="5031527"/>
            <a:ext cx="4533900" cy="10001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216" y="1368716"/>
            <a:ext cx="4789868" cy="3488916"/>
          </a:xfrm>
          <a:prstGeom prst="rect">
            <a:avLst/>
          </a:prstGeom>
        </p:spPr>
      </p:pic>
      <p:sp>
        <p:nvSpPr>
          <p:cNvPr id="10" name="TextBox 9"/>
          <p:cNvSpPr txBox="1"/>
          <p:nvPr/>
        </p:nvSpPr>
        <p:spPr>
          <a:xfrm>
            <a:off x="710216" y="6205548"/>
            <a:ext cx="6347408" cy="400110"/>
          </a:xfrm>
          <a:prstGeom prst="rect">
            <a:avLst/>
          </a:prstGeom>
          <a:noFill/>
        </p:spPr>
        <p:txBody>
          <a:bodyPr wrap="square" rtlCol="0">
            <a:spAutoFit/>
          </a:bodyPr>
          <a:lstStyle/>
          <a:p>
            <a:r>
              <a:rPr lang="en-US" sz="2000" dirty="0"/>
              <a:t>-Herbert A. Simon, </a:t>
            </a:r>
            <a:r>
              <a:rPr lang="en-US" sz="2000" i="1" dirty="0"/>
              <a:t>The Architecture of Complexity</a:t>
            </a:r>
            <a:r>
              <a:rPr lang="en-US" sz="2000" dirty="0"/>
              <a:t>, 1962</a:t>
            </a:r>
            <a:endParaRPr lang="en-US" dirty="0"/>
          </a:p>
        </p:txBody>
      </p:sp>
      <p:pic>
        <p:nvPicPr>
          <p:cNvPr id="18" name="Content Placeholder 17"/>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38069" y="777185"/>
            <a:ext cx="2980396" cy="2000901"/>
          </a:xfr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56451" y="777185"/>
            <a:ext cx="3081388" cy="2000901"/>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2696" y="2778086"/>
            <a:ext cx="3791537" cy="3829452"/>
          </a:xfrm>
          <a:prstGeom prst="rect">
            <a:avLst/>
          </a:prstGeom>
        </p:spPr>
      </p:pic>
    </p:spTree>
    <p:extLst>
      <p:ext uri="{BB962C8B-B14F-4D97-AF65-F5344CB8AC3E}">
        <p14:creationId xmlns:p14="http://schemas.microsoft.com/office/powerpoint/2010/main" val="373321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5369417" cy="1325563"/>
          </a:xfrm>
        </p:spPr>
        <p:txBody>
          <a:bodyPr/>
          <a:lstStyle/>
          <a:p>
            <a:r>
              <a:rPr lang="en-US" dirty="0"/>
              <a:t>The Watchmaker Parable</a:t>
            </a:r>
          </a:p>
        </p:txBody>
      </p:sp>
      <p:sp>
        <p:nvSpPr>
          <p:cNvPr id="7" name="Content Placeholder 6"/>
          <p:cNvSpPr>
            <a:spLocks noGrp="1"/>
          </p:cNvSpPr>
          <p:nvPr>
            <p:ph sz="half" idx="1"/>
          </p:nvPr>
        </p:nvSpPr>
        <p:spPr>
          <a:xfrm>
            <a:off x="838199" y="1825625"/>
            <a:ext cx="4918657" cy="4351338"/>
          </a:xfrm>
        </p:spPr>
        <p:txBody>
          <a:bodyPr/>
          <a:lstStyle/>
          <a:p>
            <a:r>
              <a:rPr lang="en-US" dirty="0"/>
              <a:t>Large systems will evolve faster if they are made of stable sub-systems</a:t>
            </a:r>
          </a:p>
          <a:p>
            <a:r>
              <a:rPr lang="en-US" dirty="0"/>
              <a:t>We should expect to see </a:t>
            </a:r>
            <a:r>
              <a:rPr lang="en-US" i="1" dirty="0"/>
              <a:t>hierarchical organization</a:t>
            </a:r>
            <a:endParaRPr lang="en-US" dirty="0"/>
          </a:p>
          <a:p>
            <a:pPr lvl="1"/>
            <a:endParaRPr lang="en-US" dirty="0"/>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84701" y="365125"/>
            <a:ext cx="5469099" cy="5429988"/>
          </a:xfrm>
        </p:spPr>
      </p:pic>
      <p:sp>
        <p:nvSpPr>
          <p:cNvPr id="5" name="Footer Placeholder 4"/>
          <p:cNvSpPr>
            <a:spLocks noGrp="1"/>
          </p:cNvSpPr>
          <p:nvPr>
            <p:ph type="ftr" sz="quarter" idx="11"/>
          </p:nvPr>
        </p:nvSpPr>
        <p:spPr>
          <a:xfrm>
            <a:off x="838200" y="6217488"/>
            <a:ext cx="10515600" cy="365125"/>
          </a:xfrm>
        </p:spPr>
        <p:txBody>
          <a:bodyPr/>
          <a:lstStyle/>
          <a:p>
            <a:pPr algn="l"/>
            <a:r>
              <a:rPr lang="en-US" sz="1400" dirty="0"/>
              <a:t>Simon, H. A. (1991). The Architecture of Complexity. In </a:t>
            </a:r>
            <a:r>
              <a:rPr lang="en-US" sz="1400" i="1" dirty="0"/>
              <a:t>Facets of Systems Science</a:t>
            </a:r>
            <a:r>
              <a:rPr lang="en-US" sz="1400" dirty="0"/>
              <a:t> (Vol. 27, pp. 457–476). Boston, MA: Springer US. https://doi.org/10.1007/978-1-4899-0718-9_31</a:t>
            </a:r>
            <a:endParaRPr lang="en-US" sz="1400" dirty="0"/>
          </a:p>
          <a:p>
            <a:pPr algn="l"/>
            <a:r>
              <a:rPr lang="en-US" sz="1400" dirty="0"/>
              <a:t>Wu, J. (2013). Hierarchy Theory: An Overview. In Linking Ecology and Ethics for a Changing World (Vol. 1, pp. 281–301). Dordrecht: Springer Netherlands. https://doi.org/10.1007/978-94-007-7470-4_24</a:t>
            </a:r>
          </a:p>
        </p:txBody>
      </p:sp>
      <p:pic>
        <p:nvPicPr>
          <p:cNvPr id="11" name="Picture 10"/>
          <p:cNvPicPr>
            <a:picLocks noChangeAspect="1"/>
          </p:cNvPicPr>
          <p:nvPr/>
        </p:nvPicPr>
        <p:blipFill>
          <a:blip r:embed="rId4"/>
          <a:stretch>
            <a:fillRect/>
          </a:stretch>
        </p:blipFill>
        <p:spPr>
          <a:xfrm>
            <a:off x="1044864" y="4222661"/>
            <a:ext cx="4505325" cy="1143000"/>
          </a:xfrm>
          <a:prstGeom prst="rect">
            <a:avLst/>
          </a:prstGeom>
        </p:spPr>
      </p:pic>
    </p:spTree>
    <p:extLst>
      <p:ext uri="{BB962C8B-B14F-4D97-AF65-F5344CB8AC3E}">
        <p14:creationId xmlns:p14="http://schemas.microsoft.com/office/powerpoint/2010/main" val="216447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Intrinsic meets Extrinsic</a:t>
            </a:r>
          </a:p>
        </p:txBody>
      </p:sp>
      <p:sp>
        <p:nvSpPr>
          <p:cNvPr id="15" name="Content Placeholder 14"/>
          <p:cNvSpPr>
            <a:spLocks noGrp="1"/>
          </p:cNvSpPr>
          <p:nvPr>
            <p:ph sz="half" idx="1"/>
          </p:nvPr>
        </p:nvSpPr>
        <p:spPr/>
        <p:txBody>
          <a:bodyPr/>
          <a:lstStyle/>
          <a:p>
            <a:pPr>
              <a:lnSpc>
                <a:spcPct val="100000"/>
              </a:lnSpc>
            </a:pPr>
            <a:r>
              <a:rPr lang="en-US" dirty="0"/>
              <a:t>Within a module, units interact</a:t>
            </a:r>
          </a:p>
          <a:p>
            <a:pPr>
              <a:lnSpc>
                <a:spcPct val="100000"/>
              </a:lnSpc>
            </a:pPr>
            <a:endParaRPr lang="en-US" dirty="0"/>
          </a:p>
          <a:p>
            <a:pPr>
              <a:lnSpc>
                <a:spcPct val="100000"/>
              </a:lnSpc>
            </a:pPr>
            <a:r>
              <a:rPr lang="en-US" dirty="0"/>
              <a:t>Whole modules also interact with each other</a:t>
            </a:r>
          </a:p>
          <a:p>
            <a:pPr>
              <a:lnSpc>
                <a:spcPct val="100000"/>
              </a:lnSpc>
            </a:pPr>
            <a:endParaRPr lang="en-US" dirty="0"/>
          </a:p>
          <a:p>
            <a:pPr>
              <a:lnSpc>
                <a:spcPct val="100000"/>
              </a:lnSpc>
            </a:pPr>
            <a:r>
              <a:rPr lang="en-US" dirty="0"/>
              <a:t>At the module level, this looks like </a:t>
            </a:r>
            <a:r>
              <a:rPr lang="en-US" b="1" i="1" dirty="0"/>
              <a:t>mutual coupling </a:t>
            </a:r>
            <a:r>
              <a:rPr lang="en-US" dirty="0"/>
              <a:t>versus </a:t>
            </a:r>
            <a:r>
              <a:rPr lang="en-US" b="1" i="1" dirty="0"/>
              <a:t>external forcing</a:t>
            </a:r>
            <a:endParaRPr lang="en-US" b="1" dirty="0"/>
          </a:p>
        </p:txBody>
      </p:sp>
      <p:pic>
        <p:nvPicPr>
          <p:cNvPr id="16"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3280" y="2933230"/>
            <a:ext cx="2403221" cy="2534270"/>
          </a:xfrm>
        </p:spPr>
      </p:pic>
      <p:sp>
        <p:nvSpPr>
          <p:cNvPr id="17" name="Oval 16"/>
          <p:cNvSpPr/>
          <p:nvPr/>
        </p:nvSpPr>
        <p:spPr>
          <a:xfrm>
            <a:off x="6291540" y="2831773"/>
            <a:ext cx="2674961" cy="271043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Curved Up 17"/>
          <p:cNvSpPr/>
          <p:nvPr/>
        </p:nvSpPr>
        <p:spPr>
          <a:xfrm rot="10800000">
            <a:off x="7342496" y="1934944"/>
            <a:ext cx="3397154" cy="89682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Content Placeholder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8040" y="2906476"/>
            <a:ext cx="2403221" cy="2534270"/>
          </a:xfrm>
          <a:prstGeom prst="rect">
            <a:avLst/>
          </a:prstGeom>
        </p:spPr>
      </p:pic>
      <p:sp>
        <p:nvSpPr>
          <p:cNvPr id="20" name="Oval 19"/>
          <p:cNvSpPr/>
          <p:nvPr/>
        </p:nvSpPr>
        <p:spPr>
          <a:xfrm>
            <a:off x="9266300" y="2818396"/>
            <a:ext cx="2674961" cy="271043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2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via mutual coupling: </a:t>
            </a:r>
            <a:r>
              <a:rPr lang="en-US" dirty="0" err="1"/>
              <a:t>Kuramoto</a:t>
            </a:r>
            <a:r>
              <a:rPr lang="en-US" dirty="0"/>
              <a:t> Model</a:t>
            </a:r>
          </a:p>
        </p:txBody>
      </p:sp>
      <p:sp>
        <p:nvSpPr>
          <p:cNvPr id="3" name="Content Placeholder 2"/>
          <p:cNvSpPr>
            <a:spLocks noGrp="1"/>
          </p:cNvSpPr>
          <p:nvPr>
            <p:ph sz="half" idx="1"/>
          </p:nvPr>
        </p:nvSpPr>
        <p:spPr>
          <a:xfrm>
            <a:off x="876299" y="2296751"/>
            <a:ext cx="3477337" cy="3866718"/>
          </a:xfrm>
        </p:spPr>
        <p:txBody>
          <a:bodyPr/>
          <a:lstStyle/>
          <a:p>
            <a:r>
              <a:rPr lang="en-US" dirty="0"/>
              <a:t>Key features:</a:t>
            </a:r>
          </a:p>
          <a:p>
            <a:pPr lvl="1"/>
            <a:r>
              <a:rPr lang="en-US" dirty="0"/>
              <a:t>Heterogeneity:</a:t>
            </a:r>
          </a:p>
          <a:p>
            <a:pPr lvl="1"/>
            <a:endParaRPr lang="en-US" dirty="0"/>
          </a:p>
          <a:p>
            <a:pPr lvl="1"/>
            <a:r>
              <a:rPr lang="en-US" dirty="0"/>
              <a:t>Coupling drives phases together</a:t>
            </a:r>
          </a:p>
          <a:p>
            <a:r>
              <a:rPr lang="en-US" dirty="0"/>
              <a:t>Trade-off occurs at</a:t>
            </a:r>
          </a:p>
        </p:txBody>
      </p:sp>
      <p:pic>
        <p:nvPicPr>
          <p:cNvPr id="1028" name="Picture 4" descr="https://latex.codecogs.com/gif.latex?%5Chuge%20%5Cdot%7B%5Ctheta%7D_i%20%3D%20%5Comega_i%20&amp;plus;%20%5Cfrac%7BK%7D%7BN%7D%5Csum_%7Bj%3D1%7D%5E%7BN%7D%20%5Csin%28%5Ctheta_j%20-%20%5Ctheta_i%29"/>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95640" y="1407932"/>
            <a:ext cx="4124325" cy="11715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300" y="2296751"/>
            <a:ext cx="7197006" cy="4445243"/>
          </a:xfrm>
          <a:prstGeom prst="rect">
            <a:avLst/>
          </a:prstGeom>
        </p:spPr>
      </p:pic>
      <p:pic>
        <p:nvPicPr>
          <p:cNvPr id="1032" name="Picture 8" descr="https://latex.codecogs.com/gif.latex?%5Cdpi%7B150%7D%20%5CLARGE%20K_c%20%3D%20%7B2%5Cover%20%5Cpi%20g%280%29%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012" y="4836242"/>
            <a:ext cx="1933575" cy="92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atex.codecogs.com/gif.latex?%5Cdpi%7B150%7D%20%5CLARGE%20%5Comega_i%20%5Csim%20g%28%5Comega%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979" y="3108960"/>
            <a:ext cx="1628775"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92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via External Forcing: Entrainment</a:t>
            </a:r>
          </a:p>
        </p:txBody>
      </p:sp>
      <p:sp>
        <p:nvSpPr>
          <p:cNvPr id="3" name="Content Placeholder 2"/>
          <p:cNvSpPr>
            <a:spLocks noGrp="1"/>
          </p:cNvSpPr>
          <p:nvPr>
            <p:ph sz="half" idx="1"/>
          </p:nvPr>
        </p:nvSpPr>
        <p:spPr/>
        <p:txBody>
          <a:bodyPr/>
          <a:lstStyle/>
          <a:p>
            <a:r>
              <a:rPr lang="en-US" dirty="0"/>
              <a:t>Weakly driven phase oscillators:</a:t>
            </a:r>
          </a:p>
          <a:p>
            <a:endParaRPr lang="en-US" dirty="0"/>
          </a:p>
          <a:p>
            <a:r>
              <a:rPr lang="en-US" dirty="0"/>
              <a:t>In rotating reference frame:</a:t>
            </a:r>
          </a:p>
          <a:p>
            <a:endParaRPr lang="en-US" dirty="0"/>
          </a:p>
          <a:p>
            <a:r>
              <a:rPr lang="en-US" dirty="0"/>
              <a:t>Where</a:t>
            </a:r>
          </a:p>
          <a:p>
            <a:endParaRPr lang="en-US" dirty="0"/>
          </a:p>
          <a:p>
            <a:r>
              <a:rPr lang="en-US" dirty="0"/>
              <a:t>Entrainment:                      , but          remain different</a:t>
            </a:r>
          </a:p>
          <a:p>
            <a:endParaRPr lang="en-US" dirty="0"/>
          </a:p>
        </p:txBody>
      </p:sp>
      <p:sp>
        <p:nvSpPr>
          <p:cNvPr id="4" name="Content Placeholder 3"/>
          <p:cNvSpPr>
            <a:spLocks noGrp="1"/>
          </p:cNvSpPr>
          <p:nvPr>
            <p:ph sz="half" idx="2"/>
          </p:nvPr>
        </p:nvSpPr>
        <p:spPr/>
        <p:txBody>
          <a:bodyPr/>
          <a:lstStyle/>
          <a:p>
            <a:r>
              <a:rPr lang="en-US" dirty="0"/>
              <a:t>Possible Result: </a:t>
            </a:r>
            <a:r>
              <a:rPr lang="en-US" i="1" dirty="0"/>
              <a:t>splay state</a:t>
            </a:r>
            <a:endParaRPr lang="en-US" dirty="0"/>
          </a:p>
          <a:p>
            <a:endParaRPr lang="en-US" dirty="0"/>
          </a:p>
        </p:txBody>
      </p:sp>
      <p:pic>
        <p:nvPicPr>
          <p:cNvPr id="2056" name="Picture 8" descr="https://latex.codecogs.com/gif.latex?%5Chuge%20%5Cdot%7B%5Ctheta%7D_i%20%3D%20%5Comega_i%20&amp;plus;%20Z%28%5Ctheta_i%29v%28%5COmega%20t%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2268229"/>
            <a:ext cx="3028950" cy="4381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latex.codecogs.com/gif.latex?%5Chuge%20%5CDelta%20%5Comega_i%20%3D%20%5Comega_i%20-%5COme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300" y="3941608"/>
            <a:ext cx="2057400" cy="3333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latex.codecogs.com/gif.latex?%5Chuge%20%5Cvarphi_i%20%5Capprox%20%5Ctheta_i%20-%20%5COmega%20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025" y="4387771"/>
            <a:ext cx="18859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s://latex.codecogs.com/gif.latex?%5Chuge%20%5Cdot%7B%5Cvarphi%7D_i%20%3D%20%5CDelta%5Comega_i%20&amp;plus;%20%5CLambda_v%28%5Cvarphi_i%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015" y="3290657"/>
            <a:ext cx="2771775" cy="3714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7500" y="2367750"/>
            <a:ext cx="4027549" cy="4003273"/>
          </a:xfrm>
          <a:prstGeom prst="rect">
            <a:avLst/>
          </a:prstGeom>
        </p:spPr>
      </p:pic>
      <p:pic>
        <p:nvPicPr>
          <p:cNvPr id="2066" name="Picture 18" descr="https://latex.codecogs.com/gif.latex?%5Chuge%20%5Cdot%7B%5Ctheta%7D_i%20%3D%20%5COmega%2C%20%5C%20%5Cforall%20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856" y="4898505"/>
            <a:ext cx="1533525"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s://latex.codecogs.com/gif.latex?%5Chuge%20%5C%7B%5Ctheta_i%5C%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9903" y="4955655"/>
            <a:ext cx="600075"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80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External forcing meets coupling</a:t>
            </a:r>
          </a:p>
        </p:txBody>
      </p:sp>
      <p:sp>
        <p:nvSpPr>
          <p:cNvPr id="6" name="Content Placeholder 5"/>
          <p:cNvSpPr>
            <a:spLocks noGrp="1"/>
          </p:cNvSpPr>
          <p:nvPr>
            <p:ph idx="1"/>
          </p:nvPr>
        </p:nvSpPr>
        <p:spPr>
          <a:xfrm>
            <a:off x="838200" y="2980906"/>
            <a:ext cx="10515600" cy="3435208"/>
          </a:xfrm>
        </p:spPr>
        <p:txBody>
          <a:bodyPr/>
          <a:lstStyle/>
          <a:p>
            <a:r>
              <a:rPr lang="en-US" dirty="0"/>
              <a:t>How does external forcing affect ability of coupling to align phases?</a:t>
            </a:r>
          </a:p>
          <a:p>
            <a:pPr marL="0" indent="0">
              <a:buNone/>
            </a:pPr>
            <a:r>
              <a:rPr lang="en-US" dirty="0"/>
              <a:t>Plan of attack:</a:t>
            </a:r>
          </a:p>
          <a:p>
            <a:r>
              <a:rPr lang="en-US" dirty="0"/>
              <a:t>Pick                and         such that there is a splay state fixed point</a:t>
            </a:r>
          </a:p>
          <a:p>
            <a:r>
              <a:rPr lang="en-US" dirty="0"/>
              <a:t>Find the value of       at which the splay state becomes unstable</a:t>
            </a:r>
          </a:p>
          <a:p>
            <a:endParaRPr lang="en-US" dirty="0"/>
          </a:p>
          <a:p>
            <a:endParaRPr lang="en-US" dirty="0"/>
          </a:p>
        </p:txBody>
      </p:sp>
      <p:pic>
        <p:nvPicPr>
          <p:cNvPr id="3074" name="Picture 2" descr="https://latex.codecogs.com/gif.latex?%5Cdpi%7B150%7D%20%5CLARGE%20%5Cdot%7B%5Cvarphi%7D_i%20%3D%20%5CDelta%5Comega_i%20&amp;plus;%20%5CLambda_v%28%5Cvarphi_i%29%20&amp;plus;%20%5Cfrac%7BK%7D%7BN%7D%5Csum_%7Bj%3D1%7D%5E%7BN%7D%20%5Csin%28%5Cvarphi_j%20-%20%5Cvarphi_i%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416192"/>
            <a:ext cx="67056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latex.codecogs.com/gif.latex?%5Cdpi%7B150%7D%20%5CLARGE%20%5C%7B%5CDelta%5Comega_i%20%5C%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460" y="4052738"/>
            <a:ext cx="10287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s://latex.codecogs.com/gif.latex?%5Cdpi%7B150%7D%20%5CLARGE%20%5CLambda_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395" y="4081313"/>
            <a:ext cx="4000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s://latex.codecogs.com/gif.latex?%5Cdpi%7B150%7D%20%5CLARGE%20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395" y="4555635"/>
            <a:ext cx="352425"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55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a:t>
            </a:r>
          </a:p>
        </p:txBody>
      </p:sp>
      <p:sp>
        <p:nvSpPr>
          <p:cNvPr id="3" name="Content Placeholder 2"/>
          <p:cNvSpPr>
            <a:spLocks noGrp="1"/>
          </p:cNvSpPr>
          <p:nvPr>
            <p:ph idx="1"/>
          </p:nvPr>
        </p:nvSpPr>
        <p:spPr/>
        <p:txBody>
          <a:bodyPr/>
          <a:lstStyle/>
          <a:p>
            <a:r>
              <a:rPr lang="en-US" dirty="0"/>
              <a:t>Goal: entrainment with phases evenly spread from –</a:t>
            </a:r>
            <a:r>
              <a:rPr lang="el-GR" dirty="0"/>
              <a:t>π</a:t>
            </a:r>
            <a:r>
              <a:rPr lang="en-US" dirty="0"/>
              <a:t> to </a:t>
            </a:r>
            <a:r>
              <a:rPr lang="el-GR" dirty="0"/>
              <a:t>π</a:t>
            </a:r>
            <a:endParaRPr lang="en-US" dirty="0"/>
          </a:p>
          <a:p>
            <a:r>
              <a:rPr lang="en-US" dirty="0"/>
              <a:t>Take                                    and  </a:t>
            </a:r>
          </a:p>
          <a:p>
            <a:endParaRPr lang="en-US" dirty="0"/>
          </a:p>
          <a:p>
            <a:pPr lvl="1"/>
            <a:r>
              <a:rPr lang="en-US" dirty="0"/>
              <a:t>Then</a:t>
            </a:r>
          </a:p>
          <a:p>
            <a:r>
              <a:rPr lang="en-US" dirty="0"/>
              <a:t>The splay state                                    is a fixed point for all values of</a:t>
            </a:r>
          </a:p>
          <a:p>
            <a:r>
              <a:rPr lang="en-US" dirty="0"/>
              <a:t>The splay state is </a:t>
            </a:r>
            <a:r>
              <a:rPr lang="en-US" i="1" dirty="0"/>
              <a:t>stable</a:t>
            </a:r>
            <a:r>
              <a:rPr lang="en-US" dirty="0"/>
              <a:t> for                     and </a:t>
            </a:r>
            <a:r>
              <a:rPr lang="en-US" i="1" dirty="0"/>
              <a:t>unstable</a:t>
            </a:r>
            <a:r>
              <a:rPr lang="en-US" dirty="0"/>
              <a:t> for</a:t>
            </a:r>
          </a:p>
          <a:p>
            <a:endParaRPr lang="en-US" dirty="0"/>
          </a:p>
          <a:p>
            <a:r>
              <a:rPr lang="en-US" dirty="0"/>
              <a:t>With the same natural frequencies but no forcing, phase alignment develops at  </a:t>
            </a:r>
          </a:p>
        </p:txBody>
      </p:sp>
      <p:pic>
        <p:nvPicPr>
          <p:cNvPr id="4098" name="Picture 2" descr="https://latex.codecogs.com/gif.latex?%5Cdpi%7B150%7D%20%5CLARGE%20%5CDelta%5Comega_i%20%3D%20%7B2i%20%5Cover%20N%7D%20-%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750" y="2222109"/>
            <a:ext cx="2257425" cy="838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atex.codecogs.com/gif.latex?%5Cdpi%7B150%7D%20%5CLARGE%20%5CLambda_v%28%5Cvarphi%29%20%3D%20-%5Cvarphi%20/%20%5C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474" y="2436421"/>
            <a:ext cx="2495550" cy="4095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atex.codecogs.com/gif.latex?%5Cdpi%7B150%7D%20%5CLARGE%200%20%3D%20%5Cdot%7B%5Cvarphi%7D_i%20%3D%20%5CDelta%5Comega_i%20&amp;plus;%20%5CLambda_v%28%5Cvarphi_i%29%20%5Cimplies%20%5Cvarphi_i%5E*%20%3D%202%5Cpi%20i/N%20-%20%5Cp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484" y="3285805"/>
            <a:ext cx="7334250" cy="4095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latex.codecogs.com/gif.latex?%5Cdpi%7B150%7D%20%5CLARGE%20%5Cvarphi%5E*%20%3D%20%28%5Cvarphi_i%5E*%29_%7Bi%3D1%5Cdots%20N%7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0" y="3796506"/>
            <a:ext cx="25527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https://latex.codecogs.com/gif.latex?%5Cdpi%7B150%7D%20%5CLARGE%20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06970" y="3858418"/>
            <a:ext cx="3524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latex.codecogs.com/gif.latex?%5Cdpi%7B150%7D%20%5CLARGE%20K%20%3C%202/%5Cp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9612" y="4306176"/>
            <a:ext cx="15144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latex.codecogs.com/gif.latex?%5Cdpi%7B150%7D%20%5CLARGE%20K%20%3E%202/%5Cp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2495" y="4306176"/>
            <a:ext cx="15144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ttps://latex.codecogs.com/gif.latex?%5Cdpi%7B150%7D%20%5CLARGE%20K%20%3D%204/%5Cpi"/>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5750" y="5763871"/>
            <a:ext cx="1495425"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09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0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4" name="Content Placeholder 3"/>
          <p:cNvPicPr>
            <a:picLocks noGrp="1" noChangeAspect="1"/>
          </p:cNvPicPr>
          <p:nvPr>
            <p:ph idx="1"/>
          </p:nvPr>
        </p:nvPicPr>
        <p:blipFill>
          <a:blip r:embed="rId2"/>
          <a:stretch>
            <a:fillRect/>
          </a:stretch>
        </p:blipFill>
        <p:spPr>
          <a:xfrm>
            <a:off x="1645411" y="1421495"/>
            <a:ext cx="8901178" cy="5135295"/>
          </a:xfrm>
          <a:prstGeom prst="rect">
            <a:avLst/>
          </a:prstGeom>
        </p:spPr>
      </p:pic>
    </p:spTree>
    <p:extLst>
      <p:ext uri="{BB962C8B-B14F-4D97-AF65-F5344CB8AC3E}">
        <p14:creationId xmlns:p14="http://schemas.microsoft.com/office/powerpoint/2010/main" val="3861618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1872</TotalTime>
  <Words>649</Words>
  <Application>Microsoft Office PowerPoint</Application>
  <PresentationFormat>Widescreen</PresentationFormat>
  <Paragraphs>58</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Modeling collective behavior in hierarchically-organized systems </vt:lpstr>
      <vt:lpstr>“Complex Systems”</vt:lpstr>
      <vt:lpstr>The Watchmaker Parable</vt:lpstr>
      <vt:lpstr>Intrinsic meets Extrinsic</vt:lpstr>
      <vt:lpstr>Order via mutual coupling: Kuramoto Model</vt:lpstr>
      <vt:lpstr>Order via External Forcing: Entrainment</vt:lpstr>
      <vt:lpstr>External forcing meets coupling</vt:lpstr>
      <vt:lpstr>Math</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collective behavior in hierarchically-organized systems </dc:title>
  <dc:creator>Jordan</dc:creator>
  <cp:lastModifiedBy>Jordan</cp:lastModifiedBy>
  <cp:revision>35</cp:revision>
  <dcterms:created xsi:type="dcterms:W3CDTF">2017-08-10T17:57:01Z</dcterms:created>
  <dcterms:modified xsi:type="dcterms:W3CDTF">2017-08-16T22:55:50Z</dcterms:modified>
</cp:coreProperties>
</file>