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66F1-C674-4DED-9E50-760E38350884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A9F2-B8A0-4EA2-B37E-6142E7332E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03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66F1-C674-4DED-9E50-760E38350884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A9F2-B8A0-4EA2-B37E-6142E7332E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97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66F1-C674-4DED-9E50-760E38350884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A9F2-B8A0-4EA2-B37E-6142E7332E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32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66F1-C674-4DED-9E50-760E38350884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A9F2-B8A0-4EA2-B37E-6142E7332E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35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66F1-C674-4DED-9E50-760E38350884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A9F2-B8A0-4EA2-B37E-6142E7332E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24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66F1-C674-4DED-9E50-760E38350884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A9F2-B8A0-4EA2-B37E-6142E7332E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39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66F1-C674-4DED-9E50-760E38350884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A9F2-B8A0-4EA2-B37E-6142E7332E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17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66F1-C674-4DED-9E50-760E38350884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A9F2-B8A0-4EA2-B37E-6142E7332E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14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66F1-C674-4DED-9E50-760E38350884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A9F2-B8A0-4EA2-B37E-6142E7332E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31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66F1-C674-4DED-9E50-760E38350884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A9F2-B8A0-4EA2-B37E-6142E7332E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3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66F1-C674-4DED-9E50-760E38350884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A9F2-B8A0-4EA2-B37E-6142E7332E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36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166F1-C674-4DED-9E50-760E38350884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8A9F2-B8A0-4EA2-B37E-6142E7332E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16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130179"/>
              </p:ext>
            </p:extLst>
          </p:nvPr>
        </p:nvGraphicFramePr>
        <p:xfrm>
          <a:off x="838200" y="3457734"/>
          <a:ext cx="10515600" cy="1087120"/>
        </p:xfrm>
        <a:graphic>
          <a:graphicData uri="http://schemas.openxmlformats.org/drawingml/2006/table">
            <a:tbl>
              <a:tblPr firstCol="1" lastCol="1" bandRow="1" bandCol="1"/>
              <a:tblGrid>
                <a:gridCol w="10515600">
                  <a:extLst>
                    <a:ext uri="{9D8B030D-6E8A-4147-A177-3AD203B41FA5}">
                      <a16:colId xmlns:a16="http://schemas.microsoft.com/office/drawing/2014/main" val="24641579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09855" marR="164465" algn="l">
                        <a:spcBef>
                          <a:spcPts val="0"/>
                        </a:spcBef>
                        <a:spcAft>
                          <a:spcPts val="1360"/>
                        </a:spcAft>
                      </a:pPr>
                      <a:r>
                        <a:rPr lang="de-DE" sz="1000" b="1" dirty="0" err="1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Grouping</a:t>
                      </a:r>
                      <a:r>
                        <a:rPr lang="de-DE" sz="1000" b="1" dirty="0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000" b="1" dirty="0" err="1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manually</a:t>
                      </a:r>
                      <a:r>
                        <a:rPr lang="de-DE" sz="1000" b="1" dirty="0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000" b="1" dirty="0" err="1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created</a:t>
                      </a:r>
                      <a:r>
                        <a:rPr lang="de-DE" sz="1000" b="1" dirty="0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000" b="1" dirty="0" err="1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de-DE" sz="1000" b="1" dirty="0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000" b="1" dirty="0" err="1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imported</a:t>
                      </a:r>
                      <a:r>
                        <a:rPr lang="de-DE" sz="1000" b="1" dirty="0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000" b="1" dirty="0" err="1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clients</a:t>
                      </a:r>
                      <a:endParaRPr lang="de-DE" sz="1000" dirty="0">
                        <a:solidFill>
                          <a:srgbClr val="3C3C3C"/>
                        </a:solidFill>
                        <a:effectLst/>
                        <a:latin typeface="Fira Sans" panose="020B05030500000200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09855" marR="164465" algn="l">
                        <a:spcBef>
                          <a:spcPts val="0"/>
                        </a:spcBef>
                        <a:spcAft>
                          <a:spcPts val="1360"/>
                        </a:spcAft>
                      </a:pPr>
                      <a:r>
                        <a:rPr lang="de-DE" sz="1000" dirty="0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Clients </a:t>
                      </a:r>
                      <a:r>
                        <a:rPr lang="de-DE" sz="1000" dirty="0" err="1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that</a:t>
                      </a:r>
                      <a:r>
                        <a:rPr lang="de-DE" sz="1000" dirty="0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000" dirty="0" err="1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are</a:t>
                      </a:r>
                      <a:r>
                        <a:rPr lang="de-DE" sz="1000" dirty="0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000" dirty="0" err="1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manually</a:t>
                      </a:r>
                      <a:r>
                        <a:rPr lang="de-DE" sz="1000" dirty="0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000" dirty="0" err="1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created</a:t>
                      </a:r>
                      <a:r>
                        <a:rPr lang="de-DE" sz="1000" dirty="0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000" dirty="0" err="1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can</a:t>
                      </a:r>
                      <a:r>
                        <a:rPr lang="de-DE" sz="1000" dirty="0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not </a:t>
                      </a:r>
                      <a:r>
                        <a:rPr lang="de-DE" sz="1000" dirty="0" err="1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</a:t>
                      </a:r>
                      <a:r>
                        <a:rPr lang="de-DE" sz="1000" dirty="0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000" dirty="0" err="1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connected</a:t>
                      </a:r>
                      <a:r>
                        <a:rPr lang="de-DE" sz="1000" dirty="0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000" dirty="0" err="1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de-DE" sz="1000" dirty="0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000" dirty="0" err="1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clients</a:t>
                      </a:r>
                      <a:r>
                        <a:rPr lang="de-DE" sz="1000" dirty="0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000" dirty="0" err="1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which</a:t>
                      </a:r>
                      <a:r>
                        <a:rPr lang="de-DE" sz="1000" dirty="0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000" dirty="0" err="1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have</a:t>
                      </a:r>
                      <a:r>
                        <a:rPr lang="de-DE" sz="1000" dirty="0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000" dirty="0" err="1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been</a:t>
                      </a:r>
                      <a:r>
                        <a:rPr lang="de-DE" sz="1000" dirty="0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000" dirty="0" err="1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imported</a:t>
                      </a:r>
                      <a:r>
                        <a:rPr lang="de-DE" sz="1000" dirty="0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de-DE" sz="1000" dirty="0">
                        <a:solidFill>
                          <a:srgbClr val="3C3C3C"/>
                        </a:solidFill>
                        <a:effectLst/>
                        <a:latin typeface="Fira Sans" panose="020B05030500000200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09855" marR="164465" algn="l">
                        <a:spcBef>
                          <a:spcPts val="0"/>
                        </a:spcBef>
                        <a:spcAft>
                          <a:spcPts val="1360"/>
                        </a:spcAft>
                      </a:pPr>
                      <a:r>
                        <a:rPr lang="de-DE" sz="1000" dirty="0" err="1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de-DE" sz="1000" dirty="0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de-DE" sz="1000" dirty="0" err="1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manually</a:t>
                      </a:r>
                      <a:r>
                        <a:rPr lang="de-DE" sz="1000" dirty="0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000" dirty="0" err="1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created</a:t>
                      </a:r>
                      <a:r>
                        <a:rPr lang="de-DE" sz="1000" dirty="0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000" dirty="0" err="1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client</a:t>
                      </a:r>
                      <a:r>
                        <a:rPr lang="de-DE" sz="1000" dirty="0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000" dirty="0" err="1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should</a:t>
                      </a:r>
                      <a:r>
                        <a:rPr lang="de-DE" sz="1000" dirty="0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000" dirty="0" err="1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</a:t>
                      </a:r>
                      <a:r>
                        <a:rPr lang="de-DE" sz="1000" dirty="0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000" dirty="0" err="1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connected</a:t>
                      </a:r>
                      <a:r>
                        <a:rPr lang="de-DE" sz="1000" dirty="0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in a </a:t>
                      </a:r>
                      <a:r>
                        <a:rPr lang="de-DE" sz="1000" dirty="0" err="1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group</a:t>
                      </a:r>
                      <a:r>
                        <a:rPr lang="de-DE" sz="1000" dirty="0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de-DE" sz="1000" dirty="0" err="1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de-DE" sz="1000" dirty="0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000" dirty="0" err="1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group</a:t>
                      </a:r>
                      <a:r>
                        <a:rPr lang="de-DE" sz="1000" dirty="0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000" dirty="0" err="1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structure</a:t>
                      </a:r>
                      <a:r>
                        <a:rPr lang="de-DE" sz="1000" dirty="0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000" dirty="0" err="1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de-DE" sz="1000" dirty="0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000" dirty="0" err="1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each</a:t>
                      </a:r>
                      <a:r>
                        <a:rPr lang="de-DE" sz="1000" dirty="0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000" dirty="0" err="1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client</a:t>
                      </a:r>
                      <a:r>
                        <a:rPr lang="de-DE" sz="1000" dirty="0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000" dirty="0" err="1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has</a:t>
                      </a:r>
                      <a:r>
                        <a:rPr lang="de-DE" sz="1000" dirty="0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000" dirty="0" err="1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de-DE" sz="1000" dirty="0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000" dirty="0" err="1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</a:t>
                      </a:r>
                      <a:r>
                        <a:rPr lang="de-DE" sz="1000" dirty="0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000" dirty="0" err="1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maintained</a:t>
                      </a:r>
                      <a:r>
                        <a:rPr lang="de-DE" sz="1000" dirty="0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000" dirty="0" err="1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manually</a:t>
                      </a:r>
                      <a:r>
                        <a:rPr lang="de-DE" sz="1000" dirty="0">
                          <a:solidFill>
                            <a:srgbClr val="3C3C3C"/>
                          </a:solidFill>
                          <a:effectLst/>
                          <a:latin typeface="MetaBookLF-Roman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 </a:t>
                      </a:r>
                      <a:endParaRPr lang="de-DE" sz="1000" dirty="0">
                        <a:solidFill>
                          <a:srgbClr val="3C3C3C"/>
                        </a:solidFill>
                        <a:effectLst/>
                        <a:latin typeface="Fira Sans" panose="020B05030500000200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109855" marB="164465">
                    <a:lnL w="12700" cap="flat" cmpd="sng" algn="ctr">
                      <a:solidFill>
                        <a:srgbClr val="F9D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9D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9D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9D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51203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72"/>
          <a:stretch/>
        </p:blipFill>
        <p:spPr>
          <a:xfrm>
            <a:off x="3311912" y="1564717"/>
            <a:ext cx="5032568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09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/>
          <p:cNvSpPr/>
          <p:nvPr/>
        </p:nvSpPr>
        <p:spPr>
          <a:xfrm>
            <a:off x="885092" y="1207477"/>
            <a:ext cx="1746739" cy="627185"/>
          </a:xfrm>
          <a:prstGeom prst="chevron">
            <a:avLst>
              <a:gd name="adj" fmla="val 23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Select Template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Chevron 2"/>
          <p:cNvSpPr/>
          <p:nvPr/>
        </p:nvSpPr>
        <p:spPr>
          <a:xfrm>
            <a:off x="2631831" y="1207476"/>
            <a:ext cx="1746739" cy="627185"/>
          </a:xfrm>
          <a:prstGeom prst="chevron">
            <a:avLst>
              <a:gd name="adj" fmla="val 23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Provide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Meta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I</a:t>
            </a:r>
            <a:r>
              <a:rPr lang="de-DE" dirty="0" smtClean="0">
                <a:solidFill>
                  <a:schemeClr val="tx1"/>
                </a:solidFill>
              </a:rPr>
              <a:t>nformation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4378570" y="1207475"/>
            <a:ext cx="1746739" cy="627185"/>
          </a:xfrm>
          <a:prstGeom prst="chevron">
            <a:avLst>
              <a:gd name="adj" fmla="val 23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Enter &amp; </a:t>
            </a:r>
            <a:r>
              <a:rPr lang="de-DE" dirty="0" err="1" smtClean="0">
                <a:solidFill>
                  <a:schemeClr val="tx1"/>
                </a:solidFill>
              </a:rPr>
              <a:t>Enrich</a:t>
            </a:r>
            <a:r>
              <a:rPr lang="de-DE" dirty="0" smtClean="0">
                <a:solidFill>
                  <a:schemeClr val="tx1"/>
                </a:solidFill>
              </a:rPr>
              <a:t> Data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9618787" y="1207474"/>
            <a:ext cx="1746739" cy="627185"/>
          </a:xfrm>
          <a:prstGeom prst="chevron">
            <a:avLst>
              <a:gd name="adj" fmla="val 23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Report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125309" y="1207475"/>
            <a:ext cx="1746739" cy="627185"/>
          </a:xfrm>
          <a:prstGeom prst="chevron">
            <a:avLst>
              <a:gd name="adj" fmla="val 23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Consolidate</a:t>
            </a:r>
            <a:r>
              <a:rPr lang="de-DE" dirty="0" smtClean="0">
                <a:solidFill>
                  <a:schemeClr val="tx1"/>
                </a:solidFill>
              </a:rPr>
              <a:t> &amp; </a:t>
            </a:r>
            <a:r>
              <a:rPr lang="de-DE" dirty="0" err="1" smtClean="0">
                <a:solidFill>
                  <a:schemeClr val="tx1"/>
                </a:solidFill>
              </a:rPr>
              <a:t>Compare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00600" y="3153508"/>
            <a:ext cx="1137138" cy="269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Calculations</a:t>
            </a:r>
            <a:endParaRPr lang="de-DE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4800600" y="3493477"/>
            <a:ext cx="1137138" cy="269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Notes</a:t>
            </a:r>
            <a:endParaRPr lang="de-DE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4800600" y="2666999"/>
            <a:ext cx="1137138" cy="42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Add </a:t>
            </a:r>
            <a:r>
              <a:rPr lang="de-DE" sz="1400" dirty="0" err="1" smtClean="0"/>
              <a:t>Subaccounts</a:t>
            </a:r>
            <a:endParaRPr lang="de-DE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4800600" y="2174629"/>
            <a:ext cx="1137138" cy="42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Enter </a:t>
            </a:r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6605954" y="3212122"/>
            <a:ext cx="1137138" cy="42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Compare</a:t>
            </a:r>
            <a:r>
              <a:rPr lang="de-DE" sz="1100" dirty="0" smtClean="0"/>
              <a:t> </a:t>
            </a:r>
            <a:r>
              <a:rPr lang="de-DE" sz="1100" dirty="0" err="1" smtClean="0"/>
              <a:t>with</a:t>
            </a:r>
            <a:r>
              <a:rPr lang="de-DE" sz="1100" dirty="0" smtClean="0"/>
              <a:t> </a:t>
            </a:r>
            <a:r>
              <a:rPr lang="de-DE" sz="1100" dirty="0" err="1" smtClean="0"/>
              <a:t>historic</a:t>
            </a:r>
            <a:r>
              <a:rPr lang="de-DE" sz="1100" dirty="0" smtClean="0"/>
              <a:t> </a:t>
            </a:r>
            <a:r>
              <a:rPr lang="de-DE" sz="1100" dirty="0" err="1" smtClean="0"/>
              <a:t>data</a:t>
            </a:r>
            <a:endParaRPr lang="de-DE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6605954" y="2157053"/>
            <a:ext cx="1137138" cy="42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Currency </a:t>
            </a:r>
            <a:r>
              <a:rPr lang="de-DE" sz="1100" dirty="0" err="1" smtClean="0"/>
              <a:t>conversion</a:t>
            </a:r>
            <a:endParaRPr lang="de-DE" sz="1100" dirty="0"/>
          </a:p>
        </p:txBody>
      </p:sp>
      <p:sp>
        <p:nvSpPr>
          <p:cNvPr id="13" name="Rounded Rectangle 12"/>
          <p:cNvSpPr/>
          <p:nvPr/>
        </p:nvSpPr>
        <p:spPr>
          <a:xfrm>
            <a:off x="6605954" y="2666999"/>
            <a:ext cx="1137138" cy="42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Unit </a:t>
            </a:r>
            <a:r>
              <a:rPr lang="de-DE" sz="1100" dirty="0" err="1" smtClean="0"/>
              <a:t>conversion</a:t>
            </a:r>
            <a:endParaRPr lang="de-DE" sz="1100" dirty="0"/>
          </a:p>
        </p:txBody>
      </p:sp>
      <p:sp>
        <p:nvSpPr>
          <p:cNvPr id="14" name="Chevron 13"/>
          <p:cNvSpPr/>
          <p:nvPr/>
        </p:nvSpPr>
        <p:spPr>
          <a:xfrm>
            <a:off x="7872048" y="1207474"/>
            <a:ext cx="1746739" cy="627185"/>
          </a:xfrm>
          <a:prstGeom prst="chevron">
            <a:avLst>
              <a:gd name="adj" fmla="val 23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Finalize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81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0" y="157154"/>
            <a:ext cx="5298944" cy="40265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985" y="956876"/>
            <a:ext cx="6085965" cy="3336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076" y="1254346"/>
            <a:ext cx="6159923" cy="26391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t="6167"/>
          <a:stretch/>
        </p:blipFill>
        <p:spPr>
          <a:xfrm>
            <a:off x="6292663" y="5043814"/>
            <a:ext cx="6163811" cy="24919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508" y="4690559"/>
            <a:ext cx="6197919" cy="269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4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31" t="12129"/>
          <a:stretch/>
        </p:blipFill>
        <p:spPr>
          <a:xfrm>
            <a:off x="1793966" y="2325189"/>
            <a:ext cx="8650196" cy="25611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863" r="-1"/>
          <a:stretch/>
        </p:blipFill>
        <p:spPr>
          <a:xfrm>
            <a:off x="139337" y="2205037"/>
            <a:ext cx="11990750" cy="2447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493" y="1537557"/>
            <a:ext cx="8221173" cy="378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2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0" y="2447925"/>
            <a:ext cx="4381500" cy="1962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69" b="1861"/>
          <a:stretch/>
        </p:blipFill>
        <p:spPr>
          <a:xfrm>
            <a:off x="2988526" y="4567353"/>
            <a:ext cx="6250723" cy="14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9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1463" y="904875"/>
            <a:ext cx="12734925" cy="50482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34576" y="3233854"/>
            <a:ext cx="3189248" cy="2899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81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619125"/>
            <a:ext cx="10591800" cy="56197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716322" y="1996069"/>
            <a:ext cx="591015" cy="2899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192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17" y="621548"/>
            <a:ext cx="10595766" cy="561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13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63262" y="295275"/>
            <a:ext cx="7819292" cy="5600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dirty="0" smtClean="0"/>
              <a:t>Financial Statement</a:t>
            </a:r>
            <a:endParaRPr lang="de-DE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2136531" y="644768"/>
            <a:ext cx="7672754" cy="5165482"/>
          </a:xfrm>
          <a:prstGeom prst="roundRect">
            <a:avLst>
              <a:gd name="adj" fmla="val 19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ight Arrow 36"/>
          <p:cNvSpPr/>
          <p:nvPr/>
        </p:nvSpPr>
        <p:spPr>
          <a:xfrm>
            <a:off x="2136531" y="1972739"/>
            <a:ext cx="7672754" cy="2368567"/>
          </a:xfrm>
          <a:prstGeom prst="rightArrow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tangle 38"/>
          <p:cNvSpPr/>
          <p:nvPr/>
        </p:nvSpPr>
        <p:spPr>
          <a:xfrm>
            <a:off x="2252309" y="2707955"/>
            <a:ext cx="2753064" cy="369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Capture</a:t>
            </a:r>
            <a:endParaRPr lang="de-DE" sz="1400" dirty="0"/>
          </a:p>
        </p:txBody>
      </p:sp>
      <p:sp>
        <p:nvSpPr>
          <p:cNvPr id="40" name="Rectangle 39"/>
          <p:cNvSpPr/>
          <p:nvPr/>
        </p:nvSpPr>
        <p:spPr>
          <a:xfrm>
            <a:off x="2252309" y="3198444"/>
            <a:ext cx="2753064" cy="369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Import</a:t>
            </a:r>
            <a:endParaRPr lang="de-DE" sz="1400" dirty="0"/>
          </a:p>
        </p:txBody>
      </p:sp>
      <p:sp>
        <p:nvSpPr>
          <p:cNvPr id="2" name="Rectangle 1"/>
          <p:cNvSpPr/>
          <p:nvPr/>
        </p:nvSpPr>
        <p:spPr>
          <a:xfrm rot="5400000">
            <a:off x="1355626" y="2292262"/>
            <a:ext cx="1188720" cy="3279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dirty="0" smtClean="0"/>
              <a:t>FS Template</a:t>
            </a:r>
            <a:endParaRPr lang="de-DE" sz="1600" dirty="0"/>
          </a:p>
        </p:txBody>
      </p:sp>
      <p:sp>
        <p:nvSpPr>
          <p:cNvPr id="4" name="Rectangle 3"/>
          <p:cNvSpPr/>
          <p:nvPr/>
        </p:nvSpPr>
        <p:spPr>
          <a:xfrm rot="5400000">
            <a:off x="1355626" y="3692007"/>
            <a:ext cx="1188720" cy="3279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dirty="0" smtClean="0"/>
              <a:t>Client </a:t>
            </a:r>
            <a:endParaRPr lang="de-DE" sz="1600" dirty="0"/>
          </a:p>
        </p:txBody>
      </p:sp>
      <p:sp>
        <p:nvSpPr>
          <p:cNvPr id="5" name="Rectangle 4"/>
          <p:cNvSpPr/>
          <p:nvPr/>
        </p:nvSpPr>
        <p:spPr>
          <a:xfrm rot="5400000">
            <a:off x="9206245" y="3012012"/>
            <a:ext cx="1526782" cy="290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Rating</a:t>
            </a:r>
            <a:endParaRPr lang="de-DE" sz="1600" dirty="0"/>
          </a:p>
        </p:txBody>
      </p:sp>
      <p:sp>
        <p:nvSpPr>
          <p:cNvPr id="9" name="Rectangle 8"/>
          <p:cNvSpPr/>
          <p:nvPr/>
        </p:nvSpPr>
        <p:spPr>
          <a:xfrm>
            <a:off x="5063197" y="2956269"/>
            <a:ext cx="1097280" cy="369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Calculate</a:t>
            </a:r>
            <a:endParaRPr lang="de-DE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3607716" y="2338754"/>
            <a:ext cx="1338512" cy="1482623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OPTIONAL</a:t>
            </a:r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14175" y="2631229"/>
            <a:ext cx="1097280" cy="369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Annualize</a:t>
            </a:r>
            <a:endParaRPr lang="de-DE" sz="1400" dirty="0"/>
          </a:p>
        </p:txBody>
      </p:sp>
      <p:sp>
        <p:nvSpPr>
          <p:cNvPr id="22" name="Rectangle 21"/>
          <p:cNvSpPr/>
          <p:nvPr/>
        </p:nvSpPr>
        <p:spPr>
          <a:xfrm>
            <a:off x="3714175" y="3291289"/>
            <a:ext cx="1097280" cy="369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Consolidate</a:t>
            </a:r>
            <a:endParaRPr lang="de-DE" sz="1400" dirty="0"/>
          </a:p>
        </p:txBody>
      </p:sp>
      <p:sp>
        <p:nvSpPr>
          <p:cNvPr id="26" name="Rectangle 25"/>
          <p:cNvSpPr/>
          <p:nvPr/>
        </p:nvSpPr>
        <p:spPr>
          <a:xfrm>
            <a:off x="7407546" y="2708697"/>
            <a:ext cx="1092300" cy="369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Finalize</a:t>
            </a:r>
            <a:endParaRPr lang="de-DE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3206843" y="4591141"/>
            <a:ext cx="6123679" cy="914400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Analyze</a:t>
            </a:r>
            <a:r>
              <a:rPr lang="de-DE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de-DE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Report</a:t>
            </a:r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46788" y="4988195"/>
            <a:ext cx="1097280" cy="369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Compare</a:t>
            </a:r>
            <a:endParaRPr lang="de-DE" sz="1400" dirty="0"/>
          </a:p>
        </p:txBody>
      </p:sp>
      <p:sp>
        <p:nvSpPr>
          <p:cNvPr id="23" name="Rectangle 22"/>
          <p:cNvSpPr/>
          <p:nvPr/>
        </p:nvSpPr>
        <p:spPr>
          <a:xfrm>
            <a:off x="4921687" y="4988196"/>
            <a:ext cx="1097280" cy="369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Peer Group Analysis</a:t>
            </a:r>
            <a:endParaRPr lang="de-DE" sz="1400" dirty="0"/>
          </a:p>
        </p:txBody>
      </p:sp>
      <p:sp>
        <p:nvSpPr>
          <p:cNvPr id="27" name="Rectangle 26"/>
          <p:cNvSpPr/>
          <p:nvPr/>
        </p:nvSpPr>
        <p:spPr>
          <a:xfrm>
            <a:off x="6496586" y="4988196"/>
            <a:ext cx="1097280" cy="369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Export</a:t>
            </a:r>
            <a:endParaRPr lang="de-DE" sz="1400" dirty="0"/>
          </a:p>
        </p:txBody>
      </p:sp>
      <p:sp>
        <p:nvSpPr>
          <p:cNvPr id="28" name="Rectangle 27"/>
          <p:cNvSpPr/>
          <p:nvPr/>
        </p:nvSpPr>
        <p:spPr>
          <a:xfrm>
            <a:off x="7410450" y="3198444"/>
            <a:ext cx="1092300" cy="369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Decline</a:t>
            </a:r>
            <a:endParaRPr lang="de-DE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3206843" y="963516"/>
            <a:ext cx="6123679" cy="914400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Collaborate</a:t>
            </a:r>
            <a:r>
              <a:rPr lang="de-DE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de-DE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de-DE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nhance</a:t>
            </a:r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21687" y="1305257"/>
            <a:ext cx="1097280" cy="369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Discard</a:t>
            </a:r>
            <a:endParaRPr lang="de-DE" sz="1400" dirty="0"/>
          </a:p>
        </p:txBody>
      </p:sp>
      <p:sp>
        <p:nvSpPr>
          <p:cNvPr id="31" name="Rectangle 30"/>
          <p:cNvSpPr/>
          <p:nvPr/>
        </p:nvSpPr>
        <p:spPr>
          <a:xfrm>
            <a:off x="3346788" y="1299625"/>
            <a:ext cx="1097280" cy="369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Copy</a:t>
            </a:r>
            <a:endParaRPr lang="de-DE" sz="1400" dirty="0"/>
          </a:p>
        </p:txBody>
      </p:sp>
      <p:sp>
        <p:nvSpPr>
          <p:cNvPr id="32" name="Rectangle 31"/>
          <p:cNvSpPr/>
          <p:nvPr/>
        </p:nvSpPr>
        <p:spPr>
          <a:xfrm>
            <a:off x="8071484" y="1319587"/>
            <a:ext cx="1097280" cy="369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Notes</a:t>
            </a:r>
            <a:endParaRPr lang="de-DE" sz="1400" dirty="0"/>
          </a:p>
        </p:txBody>
      </p:sp>
      <p:sp>
        <p:nvSpPr>
          <p:cNvPr id="35" name="Rectangle 34"/>
          <p:cNvSpPr/>
          <p:nvPr/>
        </p:nvSpPr>
        <p:spPr>
          <a:xfrm>
            <a:off x="6496586" y="1319588"/>
            <a:ext cx="1097280" cy="369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Attach</a:t>
            </a:r>
            <a:endParaRPr lang="de-DE" sz="1400" dirty="0"/>
          </a:p>
        </p:txBody>
      </p:sp>
      <p:sp>
        <p:nvSpPr>
          <p:cNvPr id="38" name="Left Arrow 37"/>
          <p:cNvSpPr/>
          <p:nvPr/>
        </p:nvSpPr>
        <p:spPr>
          <a:xfrm>
            <a:off x="3206843" y="3821377"/>
            <a:ext cx="5413281" cy="69303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Restate</a:t>
            </a:r>
            <a:endParaRPr lang="de-DE" sz="1400" dirty="0"/>
          </a:p>
        </p:txBody>
      </p:sp>
      <p:sp>
        <p:nvSpPr>
          <p:cNvPr id="42" name="Rectangle 41"/>
          <p:cNvSpPr/>
          <p:nvPr/>
        </p:nvSpPr>
        <p:spPr>
          <a:xfrm>
            <a:off x="8071484" y="4988196"/>
            <a:ext cx="1097280" cy="369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Print</a:t>
            </a:r>
            <a:endParaRPr lang="de-DE" sz="1400" dirty="0"/>
          </a:p>
        </p:txBody>
      </p:sp>
      <p:sp>
        <p:nvSpPr>
          <p:cNvPr id="34" name="Rectangle 33"/>
          <p:cNvSpPr/>
          <p:nvPr/>
        </p:nvSpPr>
        <p:spPr>
          <a:xfrm>
            <a:off x="6241977" y="2956270"/>
            <a:ext cx="1092300" cy="369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Assess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324522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54" y="399683"/>
            <a:ext cx="4495800" cy="1685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80" y="2865193"/>
            <a:ext cx="446722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460" y="344731"/>
            <a:ext cx="4505325" cy="1666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8725" y="2865193"/>
            <a:ext cx="44672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5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Fira Sans</vt:lpstr>
      <vt:lpstr>MetaBookLF-Roman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ACTICO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Demian Prutscher</dc:creator>
  <cp:lastModifiedBy>Demian Prutscher</cp:lastModifiedBy>
  <cp:revision>40</cp:revision>
  <dcterms:created xsi:type="dcterms:W3CDTF">2019-11-07T07:51:17Z</dcterms:created>
  <dcterms:modified xsi:type="dcterms:W3CDTF">2019-11-28T15:06:36Z</dcterms:modified>
</cp:coreProperties>
</file>