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8" r:id="rId2"/>
  </p:sldIdLst>
  <p:sldSz cx="32918400" cy="21945600"/>
  <p:notesSz cx="6858000" cy="9144000"/>
  <p:defaultTextStyle>
    <a:defPPr>
      <a:defRPr lang="en-US"/>
    </a:defPPr>
    <a:lvl1pPr marL="0" algn="l" defTabSz="2633367" rtl="0" eaLnBrk="1" latinLnBrk="0" hangingPunct="1">
      <a:defRPr sz="5184" kern="1200">
        <a:solidFill>
          <a:schemeClr val="tx1"/>
        </a:solidFill>
        <a:latin typeface="+mn-lt"/>
        <a:ea typeface="+mn-ea"/>
        <a:cs typeface="+mn-cs"/>
      </a:defRPr>
    </a:lvl1pPr>
    <a:lvl2pPr marL="1316683" algn="l" defTabSz="2633367" rtl="0" eaLnBrk="1" latinLnBrk="0" hangingPunct="1">
      <a:defRPr sz="5184" kern="1200">
        <a:solidFill>
          <a:schemeClr val="tx1"/>
        </a:solidFill>
        <a:latin typeface="+mn-lt"/>
        <a:ea typeface="+mn-ea"/>
        <a:cs typeface="+mn-cs"/>
      </a:defRPr>
    </a:lvl2pPr>
    <a:lvl3pPr marL="2633367" algn="l" defTabSz="2633367" rtl="0" eaLnBrk="1" latinLnBrk="0" hangingPunct="1">
      <a:defRPr sz="5184" kern="1200">
        <a:solidFill>
          <a:schemeClr val="tx1"/>
        </a:solidFill>
        <a:latin typeface="+mn-lt"/>
        <a:ea typeface="+mn-ea"/>
        <a:cs typeface="+mn-cs"/>
      </a:defRPr>
    </a:lvl3pPr>
    <a:lvl4pPr marL="3950050" algn="l" defTabSz="2633367" rtl="0" eaLnBrk="1" latinLnBrk="0" hangingPunct="1">
      <a:defRPr sz="5184" kern="1200">
        <a:solidFill>
          <a:schemeClr val="tx1"/>
        </a:solidFill>
        <a:latin typeface="+mn-lt"/>
        <a:ea typeface="+mn-ea"/>
        <a:cs typeface="+mn-cs"/>
      </a:defRPr>
    </a:lvl4pPr>
    <a:lvl5pPr marL="5266733" algn="l" defTabSz="2633367" rtl="0" eaLnBrk="1" latinLnBrk="0" hangingPunct="1">
      <a:defRPr sz="5184" kern="1200">
        <a:solidFill>
          <a:schemeClr val="tx1"/>
        </a:solidFill>
        <a:latin typeface="+mn-lt"/>
        <a:ea typeface="+mn-ea"/>
        <a:cs typeface="+mn-cs"/>
      </a:defRPr>
    </a:lvl5pPr>
    <a:lvl6pPr marL="6583417" algn="l" defTabSz="2633367" rtl="0" eaLnBrk="1" latinLnBrk="0" hangingPunct="1">
      <a:defRPr sz="5184" kern="1200">
        <a:solidFill>
          <a:schemeClr val="tx1"/>
        </a:solidFill>
        <a:latin typeface="+mn-lt"/>
        <a:ea typeface="+mn-ea"/>
        <a:cs typeface="+mn-cs"/>
      </a:defRPr>
    </a:lvl6pPr>
    <a:lvl7pPr marL="7900100" algn="l" defTabSz="2633367" rtl="0" eaLnBrk="1" latinLnBrk="0" hangingPunct="1">
      <a:defRPr sz="5184" kern="1200">
        <a:solidFill>
          <a:schemeClr val="tx1"/>
        </a:solidFill>
        <a:latin typeface="+mn-lt"/>
        <a:ea typeface="+mn-ea"/>
        <a:cs typeface="+mn-cs"/>
      </a:defRPr>
    </a:lvl7pPr>
    <a:lvl8pPr marL="9216784" algn="l" defTabSz="2633367" rtl="0" eaLnBrk="1" latinLnBrk="0" hangingPunct="1">
      <a:defRPr sz="5184" kern="1200">
        <a:solidFill>
          <a:schemeClr val="tx1"/>
        </a:solidFill>
        <a:latin typeface="+mn-lt"/>
        <a:ea typeface="+mn-ea"/>
        <a:cs typeface="+mn-cs"/>
      </a:defRPr>
    </a:lvl8pPr>
    <a:lvl9pPr marL="10533466" algn="l" defTabSz="2633367"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1515"/>
    <a:srgbClr val="D2C295"/>
    <a:srgbClr val="2E2D29"/>
    <a:srgbClr val="4D4F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90"/>
    <p:restoredTop sz="95946"/>
  </p:normalViewPr>
  <p:slideViewPr>
    <p:cSldViewPr snapToGrid="0" snapToObjects="1">
      <p:cViewPr>
        <p:scale>
          <a:sx n="39" d="100"/>
          <a:sy n="39" d="100"/>
        </p:scale>
        <p:origin x="101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F2FF6-9E32-3344-A07F-66E018E650A3}" type="datetimeFigureOut">
              <a:rPr lang="en-US" smtClean="0"/>
              <a:t>8/28/19</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13CF-BA76-1B41-8947-4400BAEFB559}" type="slidenum">
              <a:rPr lang="en-US" smtClean="0"/>
              <a:t>‹#›</a:t>
            </a:fld>
            <a:endParaRPr lang="en-US"/>
          </a:p>
        </p:txBody>
      </p:sp>
    </p:spTree>
    <p:extLst>
      <p:ext uri="{BB962C8B-B14F-4D97-AF65-F5344CB8AC3E}">
        <p14:creationId xmlns:p14="http://schemas.microsoft.com/office/powerpoint/2010/main" val="304012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6F13CF-BA76-1B41-8947-4400BAEFB559}" type="slidenum">
              <a:rPr lang="en-US" smtClean="0"/>
              <a:t>1</a:t>
            </a:fld>
            <a:endParaRPr lang="en-US"/>
          </a:p>
        </p:txBody>
      </p:sp>
    </p:spTree>
    <p:extLst>
      <p:ext uri="{BB962C8B-B14F-4D97-AF65-F5344CB8AC3E}">
        <p14:creationId xmlns:p14="http://schemas.microsoft.com/office/powerpoint/2010/main" val="4251424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23599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4023051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68879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25712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20ECE3-515B-1A46-8D83-30082E4C106D}"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024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20ECE3-515B-1A46-8D83-30082E4C106D}" type="datetimeFigureOut">
              <a:rPr lang="en-US" smtClean="0"/>
              <a:t>8/28/19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59580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20ECE3-515B-1A46-8D83-30082E4C106D}" type="datetimeFigureOut">
              <a:rPr lang="en-US" smtClean="0"/>
              <a:t>8/28/19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254913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20ECE3-515B-1A46-8D83-30082E4C106D}" type="datetimeFigureOut">
              <a:rPr lang="en-US" smtClean="0"/>
              <a:t>8/28/19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59117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0ECE3-515B-1A46-8D83-30082E4C106D}" type="datetimeFigureOut">
              <a:rPr lang="en-US" smtClean="0"/>
              <a:t>8/28/19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163208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7220ECE3-515B-1A46-8D83-30082E4C106D}" type="datetimeFigureOut">
              <a:rPr lang="en-US" smtClean="0"/>
              <a:t>8/28/19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04969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7220ECE3-515B-1A46-8D83-30082E4C106D}" type="datetimeFigureOut">
              <a:rPr lang="en-US" smtClean="0"/>
              <a:t>8/28/19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195260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7220ECE3-515B-1A46-8D83-30082E4C106D}" type="datetimeFigureOut">
              <a:rPr lang="en-US" smtClean="0"/>
              <a:pPr/>
              <a:t>8/28/19</a:t>
            </a:fld>
            <a:endParaRPr lang="en-US" dirty="0"/>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CA21D214-2078-4547-A46C-59F811EED510}" type="slidenum">
              <a:rPr lang="en-US" smtClean="0"/>
              <a:pPr/>
              <a:t>‹#›</a:t>
            </a:fld>
            <a:endParaRPr lang="en-US" dirty="0"/>
          </a:p>
        </p:txBody>
      </p:sp>
    </p:spTree>
    <p:extLst>
      <p:ext uri="{BB962C8B-B14F-4D97-AF65-F5344CB8AC3E}">
        <p14:creationId xmlns:p14="http://schemas.microsoft.com/office/powerpoint/2010/main" val="4605448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3AFE466B-83E9-DB45-990C-F6891DBCB900}"/>
              </a:ext>
            </a:extLst>
          </p:cNvPr>
          <p:cNvSpPr/>
          <p:nvPr/>
        </p:nvSpPr>
        <p:spPr>
          <a:xfrm>
            <a:off x="11500600" y="16040807"/>
            <a:ext cx="12981723" cy="603253"/>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5289D0-6A96-F346-AA11-CE21CA77B6E5}"/>
              </a:ext>
            </a:extLst>
          </p:cNvPr>
          <p:cNvGrpSpPr/>
          <p:nvPr/>
        </p:nvGrpSpPr>
        <p:grpSpPr>
          <a:xfrm>
            <a:off x="0" y="0"/>
            <a:ext cx="32932736" cy="4029235"/>
            <a:chOff x="0" y="0"/>
            <a:chExt cx="32932736" cy="4029235"/>
          </a:xfrm>
        </p:grpSpPr>
        <p:sp>
          <p:nvSpPr>
            <p:cNvPr id="20" name="Rectangle 19">
              <a:extLst>
                <a:ext uri="{FF2B5EF4-FFF2-40B4-BE49-F238E27FC236}">
                  <a16:creationId xmlns:a16="http://schemas.microsoft.com/office/drawing/2014/main" id="{95F77903-2A48-8D4E-8934-DF62F455D999}"/>
                </a:ext>
              </a:extLst>
            </p:cNvPr>
            <p:cNvSpPr/>
            <p:nvPr/>
          </p:nvSpPr>
          <p:spPr>
            <a:xfrm>
              <a:off x="29605212" y="3504869"/>
              <a:ext cx="3327523" cy="524366"/>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Crimson Roman"/>
              </a:endParaRPr>
            </a:p>
          </p:txBody>
        </p:sp>
        <p:sp>
          <p:nvSpPr>
            <p:cNvPr id="4" name="Rectangle 3">
              <a:extLst>
                <a:ext uri="{FF2B5EF4-FFF2-40B4-BE49-F238E27FC236}">
                  <a16:creationId xmlns:a16="http://schemas.microsoft.com/office/drawing/2014/main" id="{E13EDE96-696B-6940-8005-05A86EBF74DF}"/>
                </a:ext>
              </a:extLst>
            </p:cNvPr>
            <p:cNvSpPr/>
            <p:nvPr/>
          </p:nvSpPr>
          <p:spPr>
            <a:xfrm>
              <a:off x="0" y="0"/>
              <a:ext cx="32918400" cy="3546764"/>
            </a:xfrm>
            <a:prstGeom prst="rect">
              <a:avLst/>
            </a:prstGeom>
            <a:solidFill>
              <a:srgbClr val="8C1515"/>
            </a:solidFill>
            <a:ln>
              <a:solidFill>
                <a:srgbClr val="8C15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Source Sans Pro Regular"/>
              </a:endParaRPr>
            </a:p>
          </p:txBody>
        </p:sp>
        <p:pic>
          <p:nvPicPr>
            <p:cNvPr id="6" name="Picture 5">
              <a:extLst>
                <a:ext uri="{FF2B5EF4-FFF2-40B4-BE49-F238E27FC236}">
                  <a16:creationId xmlns:a16="http://schemas.microsoft.com/office/drawing/2014/main" id="{27BCE93A-187E-B343-BE0A-8DD846761F9A}"/>
                </a:ext>
              </a:extLst>
            </p:cNvPr>
            <p:cNvPicPr>
              <a:picLocks noChangeAspect="1"/>
            </p:cNvPicPr>
            <p:nvPr/>
          </p:nvPicPr>
          <p:blipFill>
            <a:blip r:embed="rId3"/>
            <a:stretch>
              <a:fillRect/>
            </a:stretch>
          </p:blipFill>
          <p:spPr>
            <a:xfrm>
              <a:off x="457412" y="283854"/>
              <a:ext cx="2979057" cy="2979057"/>
            </a:xfrm>
            <a:prstGeom prst="rect">
              <a:avLst/>
            </a:prstGeom>
          </p:spPr>
        </p:pic>
        <p:sp>
          <p:nvSpPr>
            <p:cNvPr id="7" name="Rectangle 6">
              <a:extLst>
                <a:ext uri="{FF2B5EF4-FFF2-40B4-BE49-F238E27FC236}">
                  <a16:creationId xmlns:a16="http://schemas.microsoft.com/office/drawing/2014/main" id="{6C9FFE2E-2CCF-D245-A379-D37BD4B4B164}"/>
                </a:ext>
              </a:extLst>
            </p:cNvPr>
            <p:cNvSpPr/>
            <p:nvPr/>
          </p:nvSpPr>
          <p:spPr>
            <a:xfrm>
              <a:off x="3436469" y="3439189"/>
              <a:ext cx="29496267" cy="220850"/>
            </a:xfrm>
            <a:prstGeom prst="rect">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Source Sans Pro Regular"/>
              </a:endParaRPr>
            </a:p>
          </p:txBody>
        </p:sp>
        <p:sp>
          <p:nvSpPr>
            <p:cNvPr id="21" name="Right Triangle 20">
              <a:extLst>
                <a:ext uri="{FF2B5EF4-FFF2-40B4-BE49-F238E27FC236}">
                  <a16:creationId xmlns:a16="http://schemas.microsoft.com/office/drawing/2014/main" id="{5D381EAB-DAA8-7143-8C05-0E75D5DAEDF0}"/>
                </a:ext>
              </a:extLst>
            </p:cNvPr>
            <p:cNvSpPr/>
            <p:nvPr/>
          </p:nvSpPr>
          <p:spPr>
            <a:xfrm rot="10800000">
              <a:off x="28935002" y="3554978"/>
              <a:ext cx="670209" cy="474257"/>
            </a:xfrm>
            <a:prstGeom prst="rtTriangle">
              <a:avLst/>
            </a:prstGeom>
            <a:solidFill>
              <a:srgbClr val="D2C295"/>
            </a:solidFill>
            <a:ln>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latin typeface="Crimson Roman"/>
              </a:endParaRPr>
            </a:p>
          </p:txBody>
        </p:sp>
        <p:sp>
          <p:nvSpPr>
            <p:cNvPr id="23" name="Rectangle 22">
              <a:extLst>
                <a:ext uri="{FF2B5EF4-FFF2-40B4-BE49-F238E27FC236}">
                  <a16:creationId xmlns:a16="http://schemas.microsoft.com/office/drawing/2014/main" id="{6CAEEF71-545E-9340-B1EC-95922F8011E4}"/>
                </a:ext>
              </a:extLst>
            </p:cNvPr>
            <p:cNvSpPr/>
            <p:nvPr/>
          </p:nvSpPr>
          <p:spPr>
            <a:xfrm>
              <a:off x="29745888" y="2979414"/>
              <a:ext cx="3022723" cy="904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3456" dirty="0">
                <a:solidFill>
                  <a:srgbClr val="8C1515"/>
                </a:solidFill>
                <a:latin typeface="Crimson Roman"/>
              </a:endParaRPr>
            </a:p>
          </p:txBody>
        </p:sp>
      </p:grpSp>
      <p:sp>
        <p:nvSpPr>
          <p:cNvPr id="11" name="TextBox 10">
            <a:extLst>
              <a:ext uri="{FF2B5EF4-FFF2-40B4-BE49-F238E27FC236}">
                <a16:creationId xmlns:a16="http://schemas.microsoft.com/office/drawing/2014/main" id="{2F80E265-3791-4345-A501-7B4BF1893D75}"/>
              </a:ext>
            </a:extLst>
          </p:cNvPr>
          <p:cNvSpPr txBox="1"/>
          <p:nvPr/>
        </p:nvSpPr>
        <p:spPr>
          <a:xfrm>
            <a:off x="7685170" y="597483"/>
            <a:ext cx="21270830" cy="1015663"/>
          </a:xfrm>
          <a:prstGeom prst="rect">
            <a:avLst/>
          </a:prstGeom>
          <a:noFill/>
        </p:spPr>
        <p:txBody>
          <a:bodyPr wrap="square" rtlCol="0">
            <a:spAutoFit/>
          </a:bodyPr>
          <a:lstStyle/>
          <a:p>
            <a:pPr algn="ctr"/>
            <a:r>
              <a:rPr lang="en-US" sz="6000" dirty="0">
                <a:solidFill>
                  <a:schemeClr val="bg1"/>
                </a:solidFill>
                <a:latin typeface="Source Sans Pro Regular"/>
              </a:rPr>
              <a:t>Haptic Perception for Surface Geometry, Texture and Friction</a:t>
            </a:r>
          </a:p>
        </p:txBody>
      </p:sp>
      <p:sp>
        <p:nvSpPr>
          <p:cNvPr id="35" name="TextBox 34">
            <a:extLst>
              <a:ext uri="{FF2B5EF4-FFF2-40B4-BE49-F238E27FC236}">
                <a16:creationId xmlns:a16="http://schemas.microsoft.com/office/drawing/2014/main" id="{79751C98-07D4-9E4F-B8EA-2EC69A53E599}"/>
              </a:ext>
            </a:extLst>
          </p:cNvPr>
          <p:cNvSpPr txBox="1"/>
          <p:nvPr/>
        </p:nvSpPr>
        <p:spPr>
          <a:xfrm>
            <a:off x="7575442" y="1551479"/>
            <a:ext cx="21270830" cy="707886"/>
          </a:xfrm>
          <a:prstGeom prst="rect">
            <a:avLst/>
          </a:prstGeom>
          <a:noFill/>
        </p:spPr>
        <p:txBody>
          <a:bodyPr wrap="square" rtlCol="0">
            <a:spAutoFit/>
          </a:bodyPr>
          <a:lstStyle/>
          <a:p>
            <a:pPr algn="ctr"/>
            <a:r>
              <a:rPr lang="en-US" sz="4000" i="1" dirty="0">
                <a:solidFill>
                  <a:schemeClr val="bg1"/>
                </a:solidFill>
                <a:latin typeface="Source Sans Pro Italic"/>
              </a:rPr>
              <a:t>Jason Ryan Ah Chuen, Akram Sbaith, Charles Pan, Kenneth Salisbury</a:t>
            </a:r>
          </a:p>
        </p:txBody>
      </p:sp>
      <p:sp>
        <p:nvSpPr>
          <p:cNvPr id="38" name="TextBox 37">
            <a:extLst>
              <a:ext uri="{FF2B5EF4-FFF2-40B4-BE49-F238E27FC236}">
                <a16:creationId xmlns:a16="http://schemas.microsoft.com/office/drawing/2014/main" id="{A62F6516-278F-9C49-A513-1A5BCF3A0D49}"/>
              </a:ext>
            </a:extLst>
          </p:cNvPr>
          <p:cNvSpPr txBox="1"/>
          <p:nvPr/>
        </p:nvSpPr>
        <p:spPr>
          <a:xfrm>
            <a:off x="7685169" y="2357702"/>
            <a:ext cx="21270830" cy="523220"/>
          </a:xfrm>
          <a:prstGeom prst="rect">
            <a:avLst/>
          </a:prstGeom>
          <a:noFill/>
        </p:spPr>
        <p:txBody>
          <a:bodyPr wrap="square" rtlCol="0">
            <a:spAutoFit/>
          </a:bodyPr>
          <a:lstStyle/>
          <a:p>
            <a:pPr algn="ctr"/>
            <a:r>
              <a:rPr lang="en-US" sz="2800" i="1" dirty="0">
                <a:solidFill>
                  <a:schemeClr val="bg1"/>
                </a:solidFill>
                <a:latin typeface="Source Sans Pro Italic"/>
              </a:rPr>
              <a:t>Salisbury Robotics Lab, Stanford Artificial Intelligence Laboratory, Stanford University</a:t>
            </a:r>
          </a:p>
        </p:txBody>
      </p:sp>
      <p:pic>
        <p:nvPicPr>
          <p:cNvPr id="55" name="Picture 54" descr="A screenshot of a cell phone&#10;&#10;Description automatically generated">
            <a:extLst>
              <a:ext uri="{FF2B5EF4-FFF2-40B4-BE49-F238E27FC236}">
                <a16:creationId xmlns:a16="http://schemas.microsoft.com/office/drawing/2014/main" id="{DD75AF91-7C0D-B846-BCB9-75D1BB8A3936}"/>
              </a:ext>
            </a:extLst>
          </p:cNvPr>
          <p:cNvPicPr>
            <a:picLocks noChangeAspect="1"/>
          </p:cNvPicPr>
          <p:nvPr/>
        </p:nvPicPr>
        <p:blipFill>
          <a:blip r:embed="rId4"/>
          <a:stretch>
            <a:fillRect/>
          </a:stretch>
        </p:blipFill>
        <p:spPr>
          <a:xfrm>
            <a:off x="11141281" y="10771857"/>
            <a:ext cx="6949719" cy="5212289"/>
          </a:xfrm>
          <a:prstGeom prst="rect">
            <a:avLst/>
          </a:prstGeom>
        </p:spPr>
      </p:pic>
      <p:sp>
        <p:nvSpPr>
          <p:cNvPr id="56" name="TextBox 55">
            <a:extLst>
              <a:ext uri="{FF2B5EF4-FFF2-40B4-BE49-F238E27FC236}">
                <a16:creationId xmlns:a16="http://schemas.microsoft.com/office/drawing/2014/main" id="{945561AB-C285-2043-8285-B1C8E3F81E69}"/>
              </a:ext>
            </a:extLst>
          </p:cNvPr>
          <p:cNvSpPr txBox="1"/>
          <p:nvPr/>
        </p:nvSpPr>
        <p:spPr>
          <a:xfrm>
            <a:off x="14736413" y="10116115"/>
            <a:ext cx="2794204" cy="1077218"/>
          </a:xfrm>
          <a:prstGeom prst="rect">
            <a:avLst/>
          </a:prstGeom>
          <a:noFill/>
        </p:spPr>
        <p:txBody>
          <a:bodyPr wrap="square" rtlCol="0">
            <a:spAutoFit/>
          </a:bodyPr>
          <a:lstStyle/>
          <a:p>
            <a:r>
              <a:rPr lang="en-US" sz="3200" dirty="0"/>
              <a:t>Fast Fourier Transform</a:t>
            </a:r>
          </a:p>
        </p:txBody>
      </p:sp>
      <p:cxnSp>
        <p:nvCxnSpPr>
          <p:cNvPr id="57" name="Straight Arrow Connector 56">
            <a:extLst>
              <a:ext uri="{FF2B5EF4-FFF2-40B4-BE49-F238E27FC236}">
                <a16:creationId xmlns:a16="http://schemas.microsoft.com/office/drawing/2014/main" id="{E0C50A00-2729-FE45-9F92-6F57A8719CCB}"/>
              </a:ext>
            </a:extLst>
          </p:cNvPr>
          <p:cNvCxnSpPr>
            <a:cxnSpLocks/>
          </p:cNvCxnSpPr>
          <p:nvPr/>
        </p:nvCxnSpPr>
        <p:spPr>
          <a:xfrm>
            <a:off x="14484064" y="10184184"/>
            <a:ext cx="0" cy="941080"/>
          </a:xfrm>
          <a:prstGeom prst="straightConnector1">
            <a:avLst/>
          </a:prstGeom>
          <a:ln w="63500">
            <a:solidFill>
              <a:srgbClr val="8C1515"/>
            </a:solidFill>
            <a:tailEnd type="triangle"/>
          </a:ln>
        </p:spPr>
        <p:style>
          <a:lnRef idx="1">
            <a:schemeClr val="accent1"/>
          </a:lnRef>
          <a:fillRef idx="0">
            <a:schemeClr val="accent1"/>
          </a:fillRef>
          <a:effectRef idx="0">
            <a:schemeClr val="accent1"/>
          </a:effectRef>
          <a:fontRef idx="minor">
            <a:schemeClr val="tx1"/>
          </a:fontRef>
        </p:style>
      </p:cxnSp>
      <p:pic>
        <p:nvPicPr>
          <p:cNvPr id="58" name="Picture 57" descr="A close up of a map&#10;&#10;Description automatically generated">
            <a:extLst>
              <a:ext uri="{FF2B5EF4-FFF2-40B4-BE49-F238E27FC236}">
                <a16:creationId xmlns:a16="http://schemas.microsoft.com/office/drawing/2014/main" id="{B11D7718-C79B-5346-B601-68F55175EC7F}"/>
              </a:ext>
            </a:extLst>
          </p:cNvPr>
          <p:cNvPicPr>
            <a:picLocks noChangeAspect="1"/>
          </p:cNvPicPr>
          <p:nvPr/>
        </p:nvPicPr>
        <p:blipFill>
          <a:blip r:embed="rId5"/>
          <a:stretch>
            <a:fillRect/>
          </a:stretch>
        </p:blipFill>
        <p:spPr>
          <a:xfrm>
            <a:off x="11161799" y="4790550"/>
            <a:ext cx="6949720" cy="5212290"/>
          </a:xfrm>
          <a:prstGeom prst="rect">
            <a:avLst/>
          </a:prstGeom>
        </p:spPr>
      </p:pic>
      <p:pic>
        <p:nvPicPr>
          <p:cNvPr id="65" name="Picture 64" descr="A close up of a logo&#10;&#10;Description automatically generated">
            <a:extLst>
              <a:ext uri="{FF2B5EF4-FFF2-40B4-BE49-F238E27FC236}">
                <a16:creationId xmlns:a16="http://schemas.microsoft.com/office/drawing/2014/main" id="{D6C3AF1C-0DC8-3B46-8094-D8901E5A8745}"/>
              </a:ext>
            </a:extLst>
          </p:cNvPr>
          <p:cNvPicPr>
            <a:picLocks noChangeAspect="1"/>
          </p:cNvPicPr>
          <p:nvPr/>
        </p:nvPicPr>
        <p:blipFill>
          <a:blip r:embed="rId6"/>
          <a:stretch>
            <a:fillRect/>
          </a:stretch>
        </p:blipFill>
        <p:spPr>
          <a:xfrm>
            <a:off x="11448672" y="9986008"/>
            <a:ext cx="2840724" cy="1338940"/>
          </a:xfrm>
          <a:prstGeom prst="rect">
            <a:avLst/>
          </a:prstGeom>
        </p:spPr>
      </p:pic>
      <p:pic>
        <p:nvPicPr>
          <p:cNvPr id="66" name="Picture 65" descr="A close up of a map&#10;&#10;Description automatically generated">
            <a:extLst>
              <a:ext uri="{FF2B5EF4-FFF2-40B4-BE49-F238E27FC236}">
                <a16:creationId xmlns:a16="http://schemas.microsoft.com/office/drawing/2014/main" id="{A56EBC4B-142F-EF49-A3AC-EF325929DFEE}"/>
              </a:ext>
            </a:extLst>
          </p:cNvPr>
          <p:cNvPicPr>
            <a:picLocks noChangeAspect="1"/>
          </p:cNvPicPr>
          <p:nvPr/>
        </p:nvPicPr>
        <p:blipFill>
          <a:blip r:embed="rId7"/>
          <a:stretch>
            <a:fillRect/>
          </a:stretch>
        </p:blipFill>
        <p:spPr>
          <a:xfrm>
            <a:off x="18746184" y="5007865"/>
            <a:ext cx="6411957" cy="4808968"/>
          </a:xfrm>
          <a:prstGeom prst="rect">
            <a:avLst/>
          </a:prstGeom>
        </p:spPr>
      </p:pic>
      <p:sp>
        <p:nvSpPr>
          <p:cNvPr id="67" name="TextBox 66">
            <a:extLst>
              <a:ext uri="{FF2B5EF4-FFF2-40B4-BE49-F238E27FC236}">
                <a16:creationId xmlns:a16="http://schemas.microsoft.com/office/drawing/2014/main" id="{68C920A7-8055-9145-9B2B-7A73A82CF2EB}"/>
              </a:ext>
            </a:extLst>
          </p:cNvPr>
          <p:cNvSpPr txBox="1"/>
          <p:nvPr/>
        </p:nvSpPr>
        <p:spPr>
          <a:xfrm>
            <a:off x="18634739" y="9809111"/>
            <a:ext cx="2794204" cy="1077218"/>
          </a:xfrm>
          <a:prstGeom prst="rect">
            <a:avLst/>
          </a:prstGeom>
          <a:noFill/>
        </p:spPr>
        <p:txBody>
          <a:bodyPr wrap="square" rtlCol="0">
            <a:spAutoFit/>
          </a:bodyPr>
          <a:lstStyle/>
          <a:p>
            <a:r>
              <a:rPr lang="en-US" sz="3200" dirty="0"/>
              <a:t>Inverse Fourier Transform</a:t>
            </a:r>
          </a:p>
        </p:txBody>
      </p:sp>
      <p:pic>
        <p:nvPicPr>
          <p:cNvPr id="69" name="Picture 68" descr="A screenshot of a cell phone&#10;&#10;Description automatically generated">
            <a:extLst>
              <a:ext uri="{FF2B5EF4-FFF2-40B4-BE49-F238E27FC236}">
                <a16:creationId xmlns:a16="http://schemas.microsoft.com/office/drawing/2014/main" id="{0D9DA8A9-EDF7-AB49-9EAA-13ACB3D1816D}"/>
              </a:ext>
            </a:extLst>
          </p:cNvPr>
          <p:cNvPicPr>
            <a:picLocks noChangeAspect="1"/>
          </p:cNvPicPr>
          <p:nvPr/>
        </p:nvPicPr>
        <p:blipFill>
          <a:blip r:embed="rId8"/>
          <a:stretch>
            <a:fillRect/>
          </a:stretch>
        </p:blipFill>
        <p:spPr>
          <a:xfrm>
            <a:off x="18758432" y="10761707"/>
            <a:ext cx="6411956" cy="4808967"/>
          </a:xfrm>
          <a:prstGeom prst="rect">
            <a:avLst/>
          </a:prstGeom>
        </p:spPr>
      </p:pic>
      <p:pic>
        <p:nvPicPr>
          <p:cNvPr id="73" name="Picture 2">
            <a:extLst>
              <a:ext uri="{FF2B5EF4-FFF2-40B4-BE49-F238E27FC236}">
                <a16:creationId xmlns:a16="http://schemas.microsoft.com/office/drawing/2014/main" id="{3FFA70F6-45BA-4F4A-A7D2-1DBB0B9BD3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340244" y="5837715"/>
            <a:ext cx="7428367" cy="459355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a:extLst>
              <a:ext uri="{FF2B5EF4-FFF2-40B4-BE49-F238E27FC236}">
                <a16:creationId xmlns:a16="http://schemas.microsoft.com/office/drawing/2014/main" id="{392DD80B-D99A-8547-BBAE-44402275190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46340" y="11159033"/>
            <a:ext cx="7441087" cy="4593553"/>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BCE97A7F-3512-F64F-B0E1-AD5FBE66FC00}"/>
              </a:ext>
            </a:extLst>
          </p:cNvPr>
          <p:cNvSpPr/>
          <p:nvPr/>
        </p:nvSpPr>
        <p:spPr>
          <a:xfrm>
            <a:off x="26826131" y="10359139"/>
            <a:ext cx="4866656" cy="430887"/>
          </a:xfrm>
          <a:prstGeom prst="rect">
            <a:avLst/>
          </a:prstGeom>
        </p:spPr>
        <p:txBody>
          <a:bodyPr wrap="square">
            <a:spAutoFit/>
          </a:bodyPr>
          <a:lstStyle/>
          <a:p>
            <a:r>
              <a:rPr lang="en-US" sz="2200" i="1" dirty="0"/>
              <a:t>Fig 1A (s.d1 = 6.79, s.d2 = 0.89, s.d3 = 0)</a:t>
            </a:r>
            <a:endParaRPr lang="en-US" sz="2200" dirty="0"/>
          </a:p>
        </p:txBody>
      </p:sp>
      <p:sp>
        <p:nvSpPr>
          <p:cNvPr id="77" name="Rectangle 76">
            <a:extLst>
              <a:ext uri="{FF2B5EF4-FFF2-40B4-BE49-F238E27FC236}">
                <a16:creationId xmlns:a16="http://schemas.microsoft.com/office/drawing/2014/main" id="{B6536B6C-FBDA-0146-B294-60C50F2D71A3}"/>
              </a:ext>
            </a:extLst>
          </p:cNvPr>
          <p:cNvSpPr/>
          <p:nvPr/>
        </p:nvSpPr>
        <p:spPr>
          <a:xfrm>
            <a:off x="26719272" y="15530661"/>
            <a:ext cx="5241694" cy="461665"/>
          </a:xfrm>
          <a:prstGeom prst="rect">
            <a:avLst/>
          </a:prstGeom>
        </p:spPr>
        <p:txBody>
          <a:bodyPr wrap="square">
            <a:spAutoFit/>
          </a:bodyPr>
          <a:lstStyle/>
          <a:p>
            <a:r>
              <a:rPr lang="en-US" sz="2200" i="1" dirty="0"/>
              <a:t>Fig 1B (s.d1 = 8.81, s.d2 =</a:t>
            </a:r>
            <a:r>
              <a:rPr lang="en-US" sz="2400" i="1" dirty="0"/>
              <a:t> 0.64</a:t>
            </a:r>
            <a:r>
              <a:rPr lang="en-US" sz="2200" i="1" dirty="0"/>
              <a:t>, s.d3 = 0)</a:t>
            </a:r>
            <a:endParaRPr lang="en-US" sz="2200" dirty="0"/>
          </a:p>
        </p:txBody>
      </p:sp>
      <p:sp>
        <p:nvSpPr>
          <p:cNvPr id="86" name="Rectangle 85">
            <a:extLst>
              <a:ext uri="{FF2B5EF4-FFF2-40B4-BE49-F238E27FC236}">
                <a16:creationId xmlns:a16="http://schemas.microsoft.com/office/drawing/2014/main" id="{222ABF9B-0D25-7D4B-ABEE-773A073E0D45}"/>
              </a:ext>
            </a:extLst>
          </p:cNvPr>
          <p:cNvSpPr/>
          <p:nvPr/>
        </p:nvSpPr>
        <p:spPr>
          <a:xfrm>
            <a:off x="19629804" y="23650192"/>
            <a:ext cx="10725363" cy="45719"/>
          </a:xfrm>
          <a:prstGeom prst="rect">
            <a:avLst/>
          </a:prstGeom>
          <a:solidFill>
            <a:srgbClr val="8C1515"/>
          </a:solidFill>
          <a:ln>
            <a:solidFill>
              <a:srgbClr val="8C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44CB62F5-143F-2543-978E-B786CE9D54C0}"/>
              </a:ext>
            </a:extLst>
          </p:cNvPr>
          <p:cNvSpPr txBox="1"/>
          <p:nvPr/>
        </p:nvSpPr>
        <p:spPr>
          <a:xfrm>
            <a:off x="23537398" y="23798472"/>
            <a:ext cx="3945311" cy="923330"/>
          </a:xfrm>
          <a:prstGeom prst="rect">
            <a:avLst/>
          </a:prstGeom>
          <a:noFill/>
        </p:spPr>
        <p:txBody>
          <a:bodyPr wrap="square" rtlCol="0">
            <a:spAutoFit/>
          </a:bodyPr>
          <a:lstStyle/>
          <a:p>
            <a:r>
              <a:rPr lang="en-US" sz="5400" b="1" i="1" dirty="0">
                <a:solidFill>
                  <a:srgbClr val="2E2D29"/>
                </a:solidFill>
                <a:latin typeface="Source Sans Pro Regular"/>
              </a:rPr>
              <a:t>Decision Tree</a:t>
            </a:r>
          </a:p>
        </p:txBody>
      </p:sp>
      <p:pic>
        <p:nvPicPr>
          <p:cNvPr id="91" name="Picture 90" descr="A picture containing object&#10;&#10;Description automatically generated">
            <a:extLst>
              <a:ext uri="{FF2B5EF4-FFF2-40B4-BE49-F238E27FC236}">
                <a16:creationId xmlns:a16="http://schemas.microsoft.com/office/drawing/2014/main" id="{55130C7E-5F11-2E4C-95BD-DD730DE5D9C9}"/>
              </a:ext>
            </a:extLst>
          </p:cNvPr>
          <p:cNvPicPr>
            <a:picLocks noChangeAspect="1"/>
          </p:cNvPicPr>
          <p:nvPr/>
        </p:nvPicPr>
        <p:blipFill>
          <a:blip r:embed="rId11"/>
          <a:stretch>
            <a:fillRect/>
          </a:stretch>
        </p:blipFill>
        <p:spPr>
          <a:xfrm>
            <a:off x="710457" y="17005348"/>
            <a:ext cx="7213451" cy="4808967"/>
          </a:xfrm>
          <a:prstGeom prst="rect">
            <a:avLst/>
          </a:prstGeom>
        </p:spPr>
      </p:pic>
      <p:sp>
        <p:nvSpPr>
          <p:cNvPr id="92" name="TextBox 91">
            <a:extLst>
              <a:ext uri="{FF2B5EF4-FFF2-40B4-BE49-F238E27FC236}">
                <a16:creationId xmlns:a16="http://schemas.microsoft.com/office/drawing/2014/main" id="{75D6E320-1FB0-A547-8E44-0E7CD2D609D3}"/>
              </a:ext>
            </a:extLst>
          </p:cNvPr>
          <p:cNvSpPr txBox="1"/>
          <p:nvPr/>
        </p:nvSpPr>
        <p:spPr>
          <a:xfrm>
            <a:off x="7429070" y="17721838"/>
            <a:ext cx="3262009" cy="3693319"/>
          </a:xfrm>
          <a:prstGeom prst="rect">
            <a:avLst/>
          </a:prstGeom>
          <a:noFill/>
        </p:spPr>
        <p:txBody>
          <a:bodyPr wrap="square" rtlCol="0">
            <a:spAutoFit/>
          </a:bodyPr>
          <a:lstStyle/>
          <a:p>
            <a:r>
              <a:rPr lang="en-US" sz="2600" dirty="0"/>
              <a:t>F</a:t>
            </a:r>
            <a:r>
              <a:rPr lang="en-US" sz="2600" baseline="-25000" dirty="0"/>
              <a:t>H</a:t>
            </a:r>
            <a:r>
              <a:rPr lang="en-US" sz="2600" dirty="0"/>
              <a:t> = Horizontal force</a:t>
            </a:r>
          </a:p>
          <a:p>
            <a:r>
              <a:rPr lang="en-US" sz="2600" dirty="0"/>
              <a:t>     = Average of the     </a:t>
            </a:r>
            <a:r>
              <a:rPr lang="en-US" sz="2600" dirty="0">
                <a:solidFill>
                  <a:schemeClr val="bg1"/>
                </a:solidFill>
              </a:rPr>
              <a:t>llllllll</a:t>
            </a:r>
            <a:r>
              <a:rPr lang="en-US" sz="2600" dirty="0"/>
              <a:t>peak heights</a:t>
            </a:r>
          </a:p>
          <a:p>
            <a:endParaRPr lang="en-US" sz="2600" dirty="0"/>
          </a:p>
          <a:p>
            <a:r>
              <a:rPr lang="en-US" sz="2600" dirty="0"/>
              <a:t>F</a:t>
            </a:r>
            <a:r>
              <a:rPr lang="en-US" sz="2600" baseline="-25000" dirty="0"/>
              <a:t>V</a:t>
            </a:r>
            <a:r>
              <a:rPr lang="en-US" sz="2600" dirty="0"/>
              <a:t> = Normal contact  </a:t>
            </a:r>
            <a:r>
              <a:rPr lang="en-US" sz="2600" dirty="0">
                <a:solidFill>
                  <a:schemeClr val="bg1"/>
                </a:solidFill>
              </a:rPr>
              <a:t>;;;;;;;</a:t>
            </a:r>
            <a:r>
              <a:rPr lang="en-US" sz="2600" dirty="0"/>
              <a:t>force</a:t>
            </a:r>
          </a:p>
          <a:p>
            <a:endParaRPr lang="en-US" sz="2600" dirty="0"/>
          </a:p>
          <a:p>
            <a:r>
              <a:rPr lang="el-GR" sz="2600" dirty="0"/>
              <a:t>μ</a:t>
            </a:r>
            <a:r>
              <a:rPr lang="en-US" sz="2600" dirty="0"/>
              <a:t> = Friction coefficient </a:t>
            </a:r>
          </a:p>
          <a:p>
            <a:r>
              <a:rPr lang="en-US" sz="2600" dirty="0"/>
              <a:t>    = F</a:t>
            </a:r>
            <a:r>
              <a:rPr lang="en-US" sz="2600" baseline="-25000" dirty="0"/>
              <a:t>H </a:t>
            </a:r>
            <a:r>
              <a:rPr lang="en-US" sz="2600" dirty="0"/>
              <a:t>/ F</a:t>
            </a:r>
            <a:r>
              <a:rPr lang="en-US" sz="2600" baseline="-25000" dirty="0"/>
              <a:t>V</a:t>
            </a:r>
            <a:r>
              <a:rPr lang="en-US" sz="2600" dirty="0"/>
              <a:t>  </a:t>
            </a:r>
          </a:p>
        </p:txBody>
      </p:sp>
      <p:sp>
        <p:nvSpPr>
          <p:cNvPr id="95" name="TextBox 94">
            <a:extLst>
              <a:ext uri="{FF2B5EF4-FFF2-40B4-BE49-F238E27FC236}">
                <a16:creationId xmlns:a16="http://schemas.microsoft.com/office/drawing/2014/main" id="{A6CD9745-6D63-C94E-8BCC-59FD9A27FCA2}"/>
              </a:ext>
            </a:extLst>
          </p:cNvPr>
          <p:cNvSpPr txBox="1"/>
          <p:nvPr/>
        </p:nvSpPr>
        <p:spPr>
          <a:xfrm>
            <a:off x="12268401" y="20835624"/>
            <a:ext cx="5017326" cy="1015663"/>
          </a:xfrm>
          <a:prstGeom prst="rect">
            <a:avLst/>
          </a:prstGeom>
          <a:noFill/>
        </p:spPr>
        <p:txBody>
          <a:bodyPr wrap="square" rtlCol="0">
            <a:spAutoFit/>
          </a:bodyPr>
          <a:lstStyle/>
          <a:p>
            <a:r>
              <a:rPr lang="en-US" sz="3000" dirty="0"/>
              <a:t>Geometry can be considered high amplitude texture</a:t>
            </a:r>
          </a:p>
        </p:txBody>
      </p:sp>
      <p:sp>
        <p:nvSpPr>
          <p:cNvPr id="96" name="TextBox 95">
            <a:extLst>
              <a:ext uri="{FF2B5EF4-FFF2-40B4-BE49-F238E27FC236}">
                <a16:creationId xmlns:a16="http://schemas.microsoft.com/office/drawing/2014/main" id="{7D5DC9F2-E155-4D43-B15E-CE12A35DE6E1}"/>
              </a:ext>
            </a:extLst>
          </p:cNvPr>
          <p:cNvSpPr txBox="1"/>
          <p:nvPr/>
        </p:nvSpPr>
        <p:spPr>
          <a:xfrm>
            <a:off x="18622178" y="20796136"/>
            <a:ext cx="5857066" cy="1015663"/>
          </a:xfrm>
          <a:prstGeom prst="rect">
            <a:avLst/>
          </a:prstGeom>
          <a:noFill/>
        </p:spPr>
        <p:txBody>
          <a:bodyPr wrap="square" rtlCol="0">
            <a:spAutoFit/>
          </a:bodyPr>
          <a:lstStyle/>
          <a:p>
            <a:r>
              <a:rPr lang="en-US" sz="3000" dirty="0"/>
              <a:t>Range of all possible combinations of texture and geometry in a surface</a:t>
            </a:r>
          </a:p>
        </p:txBody>
      </p:sp>
      <p:sp>
        <p:nvSpPr>
          <p:cNvPr id="101" name="TextBox 100">
            <a:extLst>
              <a:ext uri="{FF2B5EF4-FFF2-40B4-BE49-F238E27FC236}">
                <a16:creationId xmlns:a16="http://schemas.microsoft.com/office/drawing/2014/main" id="{4CE10752-9B52-164B-846A-1FC00BCAA63C}"/>
              </a:ext>
            </a:extLst>
          </p:cNvPr>
          <p:cNvSpPr txBox="1"/>
          <p:nvPr/>
        </p:nvSpPr>
        <p:spPr>
          <a:xfrm>
            <a:off x="16699280" y="15984882"/>
            <a:ext cx="2584362" cy="707886"/>
          </a:xfrm>
          <a:prstGeom prst="rect">
            <a:avLst/>
          </a:prstGeom>
          <a:noFill/>
        </p:spPr>
        <p:txBody>
          <a:bodyPr wrap="none" rtlCol="0">
            <a:spAutoFit/>
          </a:bodyPr>
          <a:lstStyle/>
          <a:p>
            <a:r>
              <a:rPr lang="en-US" sz="4000" b="1" dirty="0">
                <a:solidFill>
                  <a:schemeClr val="bg1"/>
                </a:solidFill>
                <a:latin typeface="Source Sans Pro Regular"/>
              </a:rPr>
              <a:t>Discussion</a:t>
            </a:r>
          </a:p>
        </p:txBody>
      </p:sp>
      <p:sp>
        <p:nvSpPr>
          <p:cNvPr id="121" name="TextBox 120">
            <a:extLst>
              <a:ext uri="{FF2B5EF4-FFF2-40B4-BE49-F238E27FC236}">
                <a16:creationId xmlns:a16="http://schemas.microsoft.com/office/drawing/2014/main" id="{3A8969DA-11A5-F74E-AEF1-5BEB025B7888}"/>
              </a:ext>
            </a:extLst>
          </p:cNvPr>
          <p:cNvSpPr txBox="1"/>
          <p:nvPr/>
        </p:nvSpPr>
        <p:spPr>
          <a:xfrm>
            <a:off x="33672763" y="23318625"/>
            <a:ext cx="7347214" cy="2677656"/>
          </a:xfrm>
          <a:prstGeom prst="rect">
            <a:avLst/>
          </a:prstGeom>
          <a:noFill/>
        </p:spPr>
        <p:txBody>
          <a:bodyPr wrap="square" rtlCol="0">
            <a:spAutoFit/>
          </a:bodyPr>
          <a:lstStyle/>
          <a:p>
            <a:pPr algn="just"/>
            <a:r>
              <a:rPr lang="en-US" sz="2800" dirty="0"/>
              <a:t>We thank Professor Kenneth Salisbury for his valuable advice and contributions to this project. We also thank Ante Qu for building the robotic arm which we used in our experimentations, and Charles Pan for working on the utility features of the arm together.</a:t>
            </a:r>
          </a:p>
        </p:txBody>
      </p:sp>
      <p:grpSp>
        <p:nvGrpSpPr>
          <p:cNvPr id="122" name="Group 121">
            <a:extLst>
              <a:ext uri="{FF2B5EF4-FFF2-40B4-BE49-F238E27FC236}">
                <a16:creationId xmlns:a16="http://schemas.microsoft.com/office/drawing/2014/main" id="{0770EC4B-2570-3146-AD22-1EE6B309E00B}"/>
              </a:ext>
            </a:extLst>
          </p:cNvPr>
          <p:cNvGrpSpPr/>
          <p:nvPr/>
        </p:nvGrpSpPr>
        <p:grpSpPr>
          <a:xfrm>
            <a:off x="34780381" y="22321144"/>
            <a:ext cx="5751152" cy="1477328"/>
            <a:chOff x="7645133" y="6322885"/>
            <a:chExt cx="7472642" cy="1341308"/>
          </a:xfrm>
        </p:grpSpPr>
        <p:sp>
          <p:nvSpPr>
            <p:cNvPr id="123" name="TextBox 122">
              <a:extLst>
                <a:ext uri="{FF2B5EF4-FFF2-40B4-BE49-F238E27FC236}">
                  <a16:creationId xmlns:a16="http://schemas.microsoft.com/office/drawing/2014/main" id="{EA563F6E-9F60-E747-994A-275EF4AA4E5E}"/>
                </a:ext>
              </a:extLst>
            </p:cNvPr>
            <p:cNvSpPr txBox="1"/>
            <p:nvPr/>
          </p:nvSpPr>
          <p:spPr>
            <a:xfrm>
              <a:off x="8794255" y="6322885"/>
              <a:ext cx="5184579" cy="1341308"/>
            </a:xfrm>
            <a:prstGeom prst="rect">
              <a:avLst/>
            </a:prstGeom>
            <a:noFill/>
          </p:spPr>
          <p:txBody>
            <a:bodyPr wrap="none" rtlCol="0">
              <a:spAutoFit/>
            </a:bodyPr>
            <a:lstStyle/>
            <a:p>
              <a:r>
                <a:rPr lang="en-US" sz="3600" dirty="0">
                  <a:solidFill>
                    <a:srgbClr val="2E2D29"/>
                  </a:solidFill>
                  <a:latin typeface="Source Sans Pro Regular"/>
                </a:rPr>
                <a:t>Acknowledgements</a:t>
              </a:r>
            </a:p>
            <a:p>
              <a:endParaRPr lang="en-US" sz="5400" dirty="0">
                <a:solidFill>
                  <a:srgbClr val="2E2D29"/>
                </a:solidFill>
                <a:latin typeface="Source Sans Pro Regular"/>
              </a:endParaRPr>
            </a:p>
          </p:txBody>
        </p:sp>
        <p:sp>
          <p:nvSpPr>
            <p:cNvPr id="124" name="Rectangle 123">
              <a:extLst>
                <a:ext uri="{FF2B5EF4-FFF2-40B4-BE49-F238E27FC236}">
                  <a16:creationId xmlns:a16="http://schemas.microsoft.com/office/drawing/2014/main" id="{A27BFF30-9E5A-214A-B4F6-4D405A23AE20}"/>
                </a:ext>
              </a:extLst>
            </p:cNvPr>
            <p:cNvSpPr/>
            <p:nvPr/>
          </p:nvSpPr>
          <p:spPr>
            <a:xfrm>
              <a:off x="7645133" y="6903935"/>
              <a:ext cx="7472642" cy="41510"/>
            </a:xfrm>
            <a:prstGeom prst="rect">
              <a:avLst/>
            </a:prstGeom>
            <a:solidFill>
              <a:srgbClr val="8C1515"/>
            </a:solidFill>
            <a:ln>
              <a:solidFill>
                <a:srgbClr val="8C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6" name="Picture 125">
            <a:extLst>
              <a:ext uri="{FF2B5EF4-FFF2-40B4-BE49-F238E27FC236}">
                <a16:creationId xmlns:a16="http://schemas.microsoft.com/office/drawing/2014/main" id="{323CB0D8-108F-D746-93EB-C2A30767F0E3}"/>
              </a:ext>
            </a:extLst>
          </p:cNvPr>
          <p:cNvPicPr>
            <a:picLocks noChangeAspect="1"/>
          </p:cNvPicPr>
          <p:nvPr/>
        </p:nvPicPr>
        <p:blipFill>
          <a:blip r:embed="rId12"/>
          <a:stretch>
            <a:fillRect/>
          </a:stretch>
        </p:blipFill>
        <p:spPr>
          <a:xfrm>
            <a:off x="30077254" y="2979414"/>
            <a:ext cx="2013368" cy="909654"/>
          </a:xfrm>
          <a:prstGeom prst="rect">
            <a:avLst/>
          </a:prstGeom>
        </p:spPr>
      </p:pic>
      <p:pic>
        <p:nvPicPr>
          <p:cNvPr id="128" name="Picture 127" descr="A close up of text on a white background&#10;&#10;Description automatically generated">
            <a:extLst>
              <a:ext uri="{FF2B5EF4-FFF2-40B4-BE49-F238E27FC236}">
                <a16:creationId xmlns:a16="http://schemas.microsoft.com/office/drawing/2014/main" id="{56C1B147-9972-DD48-8C1F-5CA5972B9CDD}"/>
              </a:ext>
            </a:extLst>
          </p:cNvPr>
          <p:cNvPicPr>
            <a:picLocks noChangeAspect="1"/>
          </p:cNvPicPr>
          <p:nvPr/>
        </p:nvPicPr>
        <p:blipFill>
          <a:blip r:embed="rId13"/>
          <a:stretch>
            <a:fillRect/>
          </a:stretch>
        </p:blipFill>
        <p:spPr>
          <a:xfrm>
            <a:off x="1043456" y="7425195"/>
            <a:ext cx="8759838" cy="8402293"/>
          </a:xfrm>
          <a:prstGeom prst="rect">
            <a:avLst/>
          </a:prstGeom>
        </p:spPr>
      </p:pic>
      <p:sp>
        <p:nvSpPr>
          <p:cNvPr id="130" name="Rectangle 129">
            <a:extLst>
              <a:ext uri="{FF2B5EF4-FFF2-40B4-BE49-F238E27FC236}">
                <a16:creationId xmlns:a16="http://schemas.microsoft.com/office/drawing/2014/main" id="{41581BDF-7580-974B-83ED-38978C0C3CDA}"/>
              </a:ext>
            </a:extLst>
          </p:cNvPr>
          <p:cNvSpPr/>
          <p:nvPr/>
        </p:nvSpPr>
        <p:spPr>
          <a:xfrm>
            <a:off x="11500600" y="4020728"/>
            <a:ext cx="12981723" cy="603253"/>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D3CF4EE3-1A37-F84D-AB7D-BF5DCEFD5AA4}"/>
              </a:ext>
            </a:extLst>
          </p:cNvPr>
          <p:cNvSpPr txBox="1"/>
          <p:nvPr/>
        </p:nvSpPr>
        <p:spPr>
          <a:xfrm>
            <a:off x="16116294" y="3971880"/>
            <a:ext cx="4408579" cy="707886"/>
          </a:xfrm>
          <a:prstGeom prst="rect">
            <a:avLst/>
          </a:prstGeom>
          <a:noFill/>
        </p:spPr>
        <p:txBody>
          <a:bodyPr wrap="none" rtlCol="0">
            <a:spAutoFit/>
          </a:bodyPr>
          <a:lstStyle/>
          <a:p>
            <a:r>
              <a:rPr lang="en-US" sz="4000" b="1" dirty="0">
                <a:solidFill>
                  <a:schemeClr val="bg1"/>
                </a:solidFill>
                <a:latin typeface="Source Sans Pro Regular"/>
              </a:rPr>
              <a:t>Geometry Analysis</a:t>
            </a:r>
          </a:p>
        </p:txBody>
      </p:sp>
      <p:sp>
        <p:nvSpPr>
          <p:cNvPr id="132" name="Rectangle 131">
            <a:extLst>
              <a:ext uri="{FF2B5EF4-FFF2-40B4-BE49-F238E27FC236}">
                <a16:creationId xmlns:a16="http://schemas.microsoft.com/office/drawing/2014/main" id="{9572B9DB-BD4C-F441-88E3-30BD45D21DD3}"/>
              </a:ext>
            </a:extLst>
          </p:cNvPr>
          <p:cNvSpPr/>
          <p:nvPr/>
        </p:nvSpPr>
        <p:spPr>
          <a:xfrm>
            <a:off x="341771" y="16037138"/>
            <a:ext cx="10271660" cy="637904"/>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D7037DEC-77A4-BD4A-9C99-09E80D4175E6}"/>
              </a:ext>
            </a:extLst>
          </p:cNvPr>
          <p:cNvSpPr txBox="1"/>
          <p:nvPr/>
        </p:nvSpPr>
        <p:spPr>
          <a:xfrm>
            <a:off x="3173549" y="16005369"/>
            <a:ext cx="4706680" cy="707886"/>
          </a:xfrm>
          <a:prstGeom prst="rect">
            <a:avLst/>
          </a:prstGeom>
          <a:noFill/>
        </p:spPr>
        <p:txBody>
          <a:bodyPr wrap="square" rtlCol="0">
            <a:spAutoFit/>
          </a:bodyPr>
          <a:lstStyle/>
          <a:p>
            <a:r>
              <a:rPr lang="en-US" sz="4000" b="1" dirty="0">
                <a:solidFill>
                  <a:schemeClr val="bg1"/>
                </a:solidFill>
                <a:latin typeface="Source Sans Pro Regular"/>
              </a:rPr>
              <a:t>Friction analysis</a:t>
            </a:r>
          </a:p>
        </p:txBody>
      </p:sp>
      <p:sp>
        <p:nvSpPr>
          <p:cNvPr id="134" name="Rectangle 133">
            <a:extLst>
              <a:ext uri="{FF2B5EF4-FFF2-40B4-BE49-F238E27FC236}">
                <a16:creationId xmlns:a16="http://schemas.microsoft.com/office/drawing/2014/main" id="{E3D09AAC-F5F3-F64F-A742-231CAF407570}"/>
              </a:ext>
            </a:extLst>
          </p:cNvPr>
          <p:cNvSpPr/>
          <p:nvPr/>
        </p:nvSpPr>
        <p:spPr>
          <a:xfrm>
            <a:off x="399537" y="4029236"/>
            <a:ext cx="10271660" cy="637904"/>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8EE85A79-898D-4643-899D-3E8FCA7732AC}"/>
              </a:ext>
            </a:extLst>
          </p:cNvPr>
          <p:cNvSpPr txBox="1"/>
          <p:nvPr/>
        </p:nvSpPr>
        <p:spPr>
          <a:xfrm>
            <a:off x="4025879" y="3998949"/>
            <a:ext cx="4706680" cy="707886"/>
          </a:xfrm>
          <a:prstGeom prst="rect">
            <a:avLst/>
          </a:prstGeom>
          <a:noFill/>
        </p:spPr>
        <p:txBody>
          <a:bodyPr wrap="square" rtlCol="0">
            <a:spAutoFit/>
          </a:bodyPr>
          <a:lstStyle/>
          <a:p>
            <a:r>
              <a:rPr lang="en-US" sz="4000" b="1" dirty="0">
                <a:solidFill>
                  <a:schemeClr val="bg1"/>
                </a:solidFill>
                <a:latin typeface="Source Sans Pro Regular"/>
              </a:rPr>
              <a:t>Introduction</a:t>
            </a:r>
          </a:p>
        </p:txBody>
      </p:sp>
      <p:cxnSp>
        <p:nvCxnSpPr>
          <p:cNvPr id="139" name="Straight Arrow Connector 138">
            <a:extLst>
              <a:ext uri="{FF2B5EF4-FFF2-40B4-BE49-F238E27FC236}">
                <a16:creationId xmlns:a16="http://schemas.microsoft.com/office/drawing/2014/main" id="{CD42FD9A-36BF-044E-9A5A-267975943261}"/>
              </a:ext>
            </a:extLst>
          </p:cNvPr>
          <p:cNvCxnSpPr>
            <a:cxnSpLocks/>
          </p:cNvCxnSpPr>
          <p:nvPr/>
        </p:nvCxnSpPr>
        <p:spPr>
          <a:xfrm flipV="1">
            <a:off x="17700482" y="8681015"/>
            <a:ext cx="1273409" cy="4201657"/>
          </a:xfrm>
          <a:prstGeom prst="straightConnector1">
            <a:avLst/>
          </a:prstGeom>
          <a:ln w="63500">
            <a:solidFill>
              <a:srgbClr val="8C1515"/>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CC5BD5F-438A-C940-A2B2-228659883674}"/>
              </a:ext>
            </a:extLst>
          </p:cNvPr>
          <p:cNvCxnSpPr>
            <a:cxnSpLocks/>
          </p:cNvCxnSpPr>
          <p:nvPr/>
        </p:nvCxnSpPr>
        <p:spPr>
          <a:xfrm>
            <a:off x="17655126" y="13230520"/>
            <a:ext cx="1103305" cy="0"/>
          </a:xfrm>
          <a:prstGeom prst="straightConnector1">
            <a:avLst/>
          </a:prstGeom>
          <a:ln w="63500">
            <a:solidFill>
              <a:srgbClr val="8C1515"/>
            </a:solidFill>
            <a:tailEnd type="triangle"/>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BDE95DDE-DCD7-D34C-972E-E29666FB155B}"/>
              </a:ext>
            </a:extLst>
          </p:cNvPr>
          <p:cNvSpPr/>
          <p:nvPr/>
        </p:nvSpPr>
        <p:spPr>
          <a:xfrm>
            <a:off x="25311726" y="4077664"/>
            <a:ext cx="7207137" cy="602163"/>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26FD81D3-10DA-1743-9074-FB3A3592B91C}"/>
              </a:ext>
            </a:extLst>
          </p:cNvPr>
          <p:cNvSpPr txBox="1"/>
          <p:nvPr/>
        </p:nvSpPr>
        <p:spPr>
          <a:xfrm>
            <a:off x="27212537" y="4020728"/>
            <a:ext cx="4099347" cy="707886"/>
          </a:xfrm>
          <a:prstGeom prst="rect">
            <a:avLst/>
          </a:prstGeom>
          <a:noFill/>
        </p:spPr>
        <p:txBody>
          <a:bodyPr wrap="square" rtlCol="0">
            <a:spAutoFit/>
          </a:bodyPr>
          <a:lstStyle/>
          <a:p>
            <a:r>
              <a:rPr lang="en-US" sz="4000" b="1" dirty="0">
                <a:solidFill>
                  <a:schemeClr val="bg1"/>
                </a:solidFill>
                <a:latin typeface="Source Sans Pro Regular"/>
              </a:rPr>
              <a:t>Texture Analysis</a:t>
            </a:r>
          </a:p>
        </p:txBody>
      </p:sp>
      <p:sp>
        <p:nvSpPr>
          <p:cNvPr id="155" name="Rectangle 154">
            <a:extLst>
              <a:ext uri="{FF2B5EF4-FFF2-40B4-BE49-F238E27FC236}">
                <a16:creationId xmlns:a16="http://schemas.microsoft.com/office/drawing/2014/main" id="{C9C1A0FD-D51F-E44A-8D42-87D21A35C6F8}"/>
              </a:ext>
            </a:extLst>
          </p:cNvPr>
          <p:cNvSpPr/>
          <p:nvPr/>
        </p:nvSpPr>
        <p:spPr>
          <a:xfrm>
            <a:off x="25340244" y="16091772"/>
            <a:ext cx="7178619" cy="602163"/>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AC517199-482C-784C-A1D3-27E513FEA2E1}"/>
              </a:ext>
            </a:extLst>
          </p:cNvPr>
          <p:cNvSpPr txBox="1"/>
          <p:nvPr/>
        </p:nvSpPr>
        <p:spPr>
          <a:xfrm>
            <a:off x="362700" y="4667140"/>
            <a:ext cx="10328379" cy="2775719"/>
          </a:xfrm>
          <a:prstGeom prst="rect">
            <a:avLst/>
          </a:prstGeom>
          <a:noFill/>
        </p:spPr>
        <p:txBody>
          <a:bodyPr wrap="square" rtlCol="0">
            <a:spAutoFit/>
          </a:bodyPr>
          <a:lstStyle/>
          <a:p>
            <a:r>
              <a:rPr lang="en-US" sz="2900" dirty="0"/>
              <a:t>One of the primary ways of identifying a surface is by stroking it to see how rough or smooth or coarse it is (</a:t>
            </a:r>
            <a:r>
              <a:rPr lang="en-US" sz="2900" i="1" dirty="0"/>
              <a:t>texture</a:t>
            </a:r>
            <a:r>
              <a:rPr lang="en-US" sz="2900" dirty="0"/>
              <a:t>), whether it is flat or wavy or has another pattern (</a:t>
            </a:r>
            <a:r>
              <a:rPr lang="en-US" sz="2900" i="1" dirty="0"/>
              <a:t>geometry</a:t>
            </a:r>
            <a:r>
              <a:rPr lang="en-US" sz="2900" dirty="0"/>
              <a:t>), and how slippery it is (</a:t>
            </a:r>
            <a:r>
              <a:rPr lang="en-US" sz="2900" i="1" dirty="0"/>
              <a:t>friction</a:t>
            </a:r>
            <a:r>
              <a:rPr lang="en-US" sz="2900" dirty="0"/>
              <a:t>)</a:t>
            </a:r>
            <a:r>
              <a:rPr lang="en-US" sz="2900" i="1" dirty="0"/>
              <a:t>. </a:t>
            </a:r>
            <a:r>
              <a:rPr lang="en-US" sz="2900" dirty="0"/>
              <a:t>We made a model that can, within one stroke, discriminate between each of those 3 overlapping features, and then identify them separately.</a:t>
            </a:r>
          </a:p>
        </p:txBody>
      </p:sp>
      <p:sp>
        <p:nvSpPr>
          <p:cNvPr id="158" name="TextBox 157">
            <a:extLst>
              <a:ext uri="{FF2B5EF4-FFF2-40B4-BE49-F238E27FC236}">
                <a16:creationId xmlns:a16="http://schemas.microsoft.com/office/drawing/2014/main" id="{1E535E43-AD89-6449-93EA-58B64220A523}"/>
              </a:ext>
            </a:extLst>
          </p:cNvPr>
          <p:cNvSpPr txBox="1"/>
          <p:nvPr/>
        </p:nvSpPr>
        <p:spPr>
          <a:xfrm>
            <a:off x="27267833" y="16075149"/>
            <a:ext cx="4099347" cy="707886"/>
          </a:xfrm>
          <a:prstGeom prst="rect">
            <a:avLst/>
          </a:prstGeom>
          <a:noFill/>
        </p:spPr>
        <p:txBody>
          <a:bodyPr wrap="square" rtlCol="0">
            <a:spAutoFit/>
          </a:bodyPr>
          <a:lstStyle/>
          <a:p>
            <a:r>
              <a:rPr lang="en-US" sz="4000" b="1" dirty="0">
                <a:solidFill>
                  <a:schemeClr val="bg1"/>
                </a:solidFill>
                <a:latin typeface="Source Sans Pro Regular"/>
              </a:rPr>
              <a:t>Conclusion</a:t>
            </a:r>
          </a:p>
        </p:txBody>
      </p:sp>
      <p:sp>
        <p:nvSpPr>
          <p:cNvPr id="159" name="TextBox 158">
            <a:extLst>
              <a:ext uri="{FF2B5EF4-FFF2-40B4-BE49-F238E27FC236}">
                <a16:creationId xmlns:a16="http://schemas.microsoft.com/office/drawing/2014/main" id="{EDD58ECC-0A42-704F-AA5A-3118B6786954}"/>
              </a:ext>
            </a:extLst>
          </p:cNvPr>
          <p:cNvSpPr txBox="1"/>
          <p:nvPr/>
        </p:nvSpPr>
        <p:spPr>
          <a:xfrm>
            <a:off x="25364587" y="16753058"/>
            <a:ext cx="7441087" cy="6063198"/>
          </a:xfrm>
          <a:prstGeom prst="rect">
            <a:avLst/>
          </a:prstGeom>
          <a:noFill/>
        </p:spPr>
        <p:txBody>
          <a:bodyPr wrap="square" rtlCol="0">
            <a:spAutoFit/>
          </a:bodyPr>
          <a:lstStyle/>
          <a:p>
            <a:r>
              <a:rPr lang="en-US" sz="2900" dirty="0"/>
              <a:t>Machine learning models (KNN and multinomial logistic regression) can accurately classify surfaces using amplitude and frequency of their characteristic waves, and standard deviations of the torque readings as predictors.</a:t>
            </a:r>
          </a:p>
          <a:p>
            <a:endParaRPr lang="en-US" sz="2000" dirty="0"/>
          </a:p>
          <a:p>
            <a:r>
              <a:rPr lang="en-US" sz="2900" dirty="0"/>
              <a:t>Future models could be made to predict the exact geometry using the position scan obtained already from stroking.</a:t>
            </a:r>
          </a:p>
          <a:p>
            <a:endParaRPr lang="en-US" sz="2000" dirty="0"/>
          </a:p>
          <a:p>
            <a:r>
              <a:rPr lang="en-US" sz="2900" dirty="0"/>
              <a:t>It is also worth investigating how friction affects texture, or vice versa.</a:t>
            </a:r>
          </a:p>
          <a:p>
            <a:endParaRPr lang="en-US" sz="2900" dirty="0"/>
          </a:p>
          <a:p>
            <a:endParaRPr lang="en-US" sz="2900" dirty="0"/>
          </a:p>
        </p:txBody>
      </p:sp>
      <p:sp>
        <p:nvSpPr>
          <p:cNvPr id="160" name="TextBox 159">
            <a:extLst>
              <a:ext uri="{FF2B5EF4-FFF2-40B4-BE49-F238E27FC236}">
                <a16:creationId xmlns:a16="http://schemas.microsoft.com/office/drawing/2014/main" id="{C446D0BE-2B5F-7247-9386-C17EFCC7AA00}"/>
              </a:ext>
            </a:extLst>
          </p:cNvPr>
          <p:cNvSpPr txBox="1"/>
          <p:nvPr/>
        </p:nvSpPr>
        <p:spPr>
          <a:xfrm>
            <a:off x="26107439" y="4862801"/>
            <a:ext cx="6304039" cy="984885"/>
          </a:xfrm>
          <a:prstGeom prst="rect">
            <a:avLst/>
          </a:prstGeom>
          <a:noFill/>
        </p:spPr>
        <p:txBody>
          <a:bodyPr wrap="square" rtlCol="0">
            <a:spAutoFit/>
          </a:bodyPr>
          <a:lstStyle/>
          <a:p>
            <a:pPr algn="ctr"/>
            <a:r>
              <a:rPr lang="en-US" sz="2900" i="1" dirty="0"/>
              <a:t>Comparing standard deviations of torque readings obtained during stroking</a:t>
            </a:r>
          </a:p>
        </p:txBody>
      </p:sp>
      <p:sp>
        <p:nvSpPr>
          <p:cNvPr id="161" name="TextBox 160">
            <a:extLst>
              <a:ext uri="{FF2B5EF4-FFF2-40B4-BE49-F238E27FC236}">
                <a16:creationId xmlns:a16="http://schemas.microsoft.com/office/drawing/2014/main" id="{5C98427A-EDE8-5E4C-B094-9F6282E57BA1}"/>
              </a:ext>
            </a:extLst>
          </p:cNvPr>
          <p:cNvSpPr txBox="1"/>
          <p:nvPr/>
        </p:nvSpPr>
        <p:spPr>
          <a:xfrm>
            <a:off x="2267953" y="16869913"/>
            <a:ext cx="6304039" cy="538609"/>
          </a:xfrm>
          <a:prstGeom prst="rect">
            <a:avLst/>
          </a:prstGeom>
          <a:noFill/>
        </p:spPr>
        <p:txBody>
          <a:bodyPr wrap="square" rtlCol="0">
            <a:spAutoFit/>
          </a:bodyPr>
          <a:lstStyle/>
          <a:p>
            <a:pPr algn="ctr"/>
            <a:r>
              <a:rPr lang="en-US" sz="2900" i="1" dirty="0"/>
              <a:t>Calculating friction coefficient</a:t>
            </a:r>
          </a:p>
        </p:txBody>
      </p:sp>
      <p:sp>
        <p:nvSpPr>
          <p:cNvPr id="163" name="TextBox 162">
            <a:extLst>
              <a:ext uri="{FF2B5EF4-FFF2-40B4-BE49-F238E27FC236}">
                <a16:creationId xmlns:a16="http://schemas.microsoft.com/office/drawing/2014/main" id="{EFF35839-59D8-5841-BC8C-5A3EC28E4004}"/>
              </a:ext>
            </a:extLst>
          </p:cNvPr>
          <p:cNvSpPr txBox="1"/>
          <p:nvPr/>
        </p:nvSpPr>
        <p:spPr>
          <a:xfrm>
            <a:off x="13611939" y="4814239"/>
            <a:ext cx="9450493" cy="538609"/>
          </a:xfrm>
          <a:prstGeom prst="rect">
            <a:avLst/>
          </a:prstGeom>
          <a:noFill/>
        </p:spPr>
        <p:txBody>
          <a:bodyPr wrap="square" rtlCol="0">
            <a:spAutoFit/>
          </a:bodyPr>
          <a:lstStyle/>
          <a:p>
            <a:pPr algn="ctr"/>
            <a:r>
              <a:rPr lang="en-US" sz="2900" i="1" dirty="0"/>
              <a:t>Separating geometry from texture to analyze them separately</a:t>
            </a:r>
          </a:p>
        </p:txBody>
      </p:sp>
      <p:sp>
        <p:nvSpPr>
          <p:cNvPr id="164" name="Oval 163">
            <a:extLst>
              <a:ext uri="{FF2B5EF4-FFF2-40B4-BE49-F238E27FC236}">
                <a16:creationId xmlns:a16="http://schemas.microsoft.com/office/drawing/2014/main" id="{99219829-B149-BB4A-B4FD-A42415001177}"/>
              </a:ext>
            </a:extLst>
          </p:cNvPr>
          <p:cNvSpPr/>
          <p:nvPr/>
        </p:nvSpPr>
        <p:spPr>
          <a:xfrm>
            <a:off x="25313390" y="16998528"/>
            <a:ext cx="52861" cy="45719"/>
          </a:xfrm>
          <a:prstGeom prst="ellipse">
            <a:avLst/>
          </a:prstGeom>
          <a:ln w="254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98F6537E-BB52-184D-A2F4-5A19604B065E}"/>
              </a:ext>
            </a:extLst>
          </p:cNvPr>
          <p:cNvSpPr/>
          <p:nvPr/>
        </p:nvSpPr>
        <p:spPr>
          <a:xfrm>
            <a:off x="25313390" y="21164136"/>
            <a:ext cx="52861" cy="45719"/>
          </a:xfrm>
          <a:prstGeom prst="ellipse">
            <a:avLst/>
          </a:prstGeom>
          <a:ln w="254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4399FB0F-F375-4940-8B9E-8181B50217BB}"/>
              </a:ext>
            </a:extLst>
          </p:cNvPr>
          <p:cNvSpPr/>
          <p:nvPr/>
        </p:nvSpPr>
        <p:spPr>
          <a:xfrm>
            <a:off x="25318010" y="19533912"/>
            <a:ext cx="45719" cy="45719"/>
          </a:xfrm>
          <a:prstGeom prst="ellipse">
            <a:avLst/>
          </a:prstGeom>
          <a:ln w="254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0B8273F4-3004-4747-9EAF-5F713EB56553}"/>
              </a:ext>
            </a:extLst>
          </p:cNvPr>
          <p:cNvPicPr>
            <a:picLocks noChangeAspect="1"/>
          </p:cNvPicPr>
          <p:nvPr/>
        </p:nvPicPr>
        <p:blipFill>
          <a:blip r:embed="rId14"/>
          <a:stretch>
            <a:fillRect/>
          </a:stretch>
        </p:blipFill>
        <p:spPr>
          <a:xfrm>
            <a:off x="11599103" y="16883380"/>
            <a:ext cx="5469131" cy="4101848"/>
          </a:xfrm>
          <a:prstGeom prst="rect">
            <a:avLst/>
          </a:prstGeom>
        </p:spPr>
      </p:pic>
      <p:pic>
        <p:nvPicPr>
          <p:cNvPr id="9" name="Picture 8" descr="A close up of a logo&#10;&#10;Description automatically generated">
            <a:extLst>
              <a:ext uri="{FF2B5EF4-FFF2-40B4-BE49-F238E27FC236}">
                <a16:creationId xmlns:a16="http://schemas.microsoft.com/office/drawing/2014/main" id="{15E5538C-D2FB-8047-9C20-5CC5CCFEA789}"/>
              </a:ext>
            </a:extLst>
          </p:cNvPr>
          <p:cNvPicPr>
            <a:picLocks noChangeAspect="1"/>
          </p:cNvPicPr>
          <p:nvPr/>
        </p:nvPicPr>
        <p:blipFill>
          <a:blip r:embed="rId15"/>
          <a:stretch>
            <a:fillRect/>
          </a:stretch>
        </p:blipFill>
        <p:spPr>
          <a:xfrm>
            <a:off x="18404685" y="16822965"/>
            <a:ext cx="5469132" cy="4101849"/>
          </a:xfrm>
          <a:prstGeom prst="rect">
            <a:avLst/>
          </a:prstGeom>
        </p:spPr>
      </p:pic>
    </p:spTree>
    <p:extLst>
      <p:ext uri="{BB962C8B-B14F-4D97-AF65-F5344CB8AC3E}">
        <p14:creationId xmlns:p14="http://schemas.microsoft.com/office/powerpoint/2010/main" val="13862787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3135</TotalTime>
  <Words>344</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Crimson Roman</vt:lpstr>
      <vt:lpstr>Source Sans Pro Italic</vt:lpstr>
      <vt:lpstr>Source Sans Pro Regular</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Jason Ryan Ah Chuen</cp:lastModifiedBy>
  <cp:revision>48</cp:revision>
  <cp:lastPrinted>2019-08-28T04:45:00Z</cp:lastPrinted>
  <dcterms:created xsi:type="dcterms:W3CDTF">2018-08-04T18:19:11Z</dcterms:created>
  <dcterms:modified xsi:type="dcterms:W3CDTF">2019-08-28T18:36:38Z</dcterms:modified>
</cp:coreProperties>
</file>