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7" r:id="rId4"/>
    <p:sldId id="258" r:id="rId5"/>
    <p:sldId id="260" r:id="rId6"/>
    <p:sldId id="271" r:id="rId7"/>
    <p:sldId id="259" r:id="rId8"/>
    <p:sldId id="269" r:id="rId9"/>
    <p:sldId id="270" r:id="rId10"/>
    <p:sldId id="272" r:id="rId11"/>
    <p:sldId id="263" r:id="rId12"/>
    <p:sldId id="275" r:id="rId13"/>
    <p:sldId id="276" r:id="rId14"/>
    <p:sldId id="265" r:id="rId15"/>
    <p:sldId id="278" r:id="rId16"/>
    <p:sldId id="273" r:id="rId17"/>
    <p:sldId id="287" r:id="rId18"/>
    <p:sldId id="279" r:id="rId19"/>
    <p:sldId id="280" r:id="rId20"/>
    <p:sldId id="283" r:id="rId21"/>
    <p:sldId id="284" r:id="rId22"/>
    <p:sldId id="285" r:id="rId23"/>
    <p:sldId id="286" r:id="rId24"/>
    <p:sldId id="274" r:id="rId25"/>
    <p:sldId id="282" r:id="rId2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EE3F2-E3C3-BE4D-377A-90E9F4154099}" v="81" dt="2023-04-28T05:15:00.446"/>
    <p1510:client id="{087510C8-DDC5-0D2C-DEDF-0214639A1108}" v="403" dt="2023-04-30T16:34:34.660"/>
    <p1510:client id="{10500056-8ED8-F15B-94E3-3188D745D8E6}" v="2048" dt="2023-04-29T18:15:23.691"/>
    <p1510:client id="{143DD958-3864-47BD-FF12-9585C08F8949}" v="97" dt="2023-04-30T17:44:32.468"/>
    <p1510:client id="{1A3C5679-E438-530C-4572-91EBD2CFC10A}" v="133" dt="2023-04-30T17:27:10.172"/>
    <p1510:client id="{1AA3AACA-C561-BCB5-F103-398867E88FE3}" v="39" dt="2023-04-30T17:50:28.412"/>
    <p1510:client id="{25ECF2B7-6D4F-6152-15DD-DF66D988540C}" v="376" dt="2023-04-30T16:42:54.928"/>
    <p1510:client id="{2958F383-97F7-C75A-C4C6-526034E4F185}" v="817" dt="2023-04-30T14:47:35.036"/>
    <p1510:client id="{356D9EDB-CF96-BA23-7D1E-DC1ADE0C5A10}" v="4" dt="2023-05-01T19:35:36.133"/>
    <p1510:client id="{3A10FA12-3318-3A1E-3201-42250BDFCD46}" v="134" dt="2023-04-30T16:59:02.323"/>
    <p1510:client id="{3E788A26-14C0-4560-B5D2-1AAAB0EC424D}" v="204" dt="2023-04-26T18:37:21.018"/>
    <p1510:client id="{40E29B39-48E2-C991-0C9A-BBBF3F428947}" v="16" dt="2023-04-30T17:42:25.538"/>
    <p1510:client id="{809BC92F-5729-E191-CD66-F0A7C16BDCA4}" v="688" dt="2023-04-30T10:27:15.851"/>
    <p1510:client id="{8F52C354-3174-52C0-4DDE-62CEB0617E86}" v="5" dt="2023-04-30T13:15:54.865"/>
    <p1510:client id="{AB9387D6-0C14-86F8-A269-B14FB5B8B18C}" v="163" dt="2023-04-29T08:28:31.436"/>
    <p1510:client id="{B1B6A953-64A3-4906-A937-9CD7B81AA411}" v="106" dt="2023-04-29T06:33:40.110"/>
    <p1510:client id="{C9CF9009-3D37-F6A4-E411-D18EFBB7CA44}" v="137" dt="2023-04-26T18:29:40.140"/>
    <p1510:client id="{CB2A903A-CA68-47CC-820E-C5A5217120B6}" v="1374" dt="2023-04-30T16:00:33.508"/>
    <p1510:client id="{EC8CC4B9-7E4F-5D3A-11F1-CE459BB877F5}" v="480" dt="2023-04-30T16:43:39.668"/>
    <p1510:client id="{F00E6E81-62E7-0E98-5C7C-F500DE03F35D}" v="133" dt="2023-04-28T11:45:57.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CACCF1F-F030-4E84-81A4-7143BAACB9E2}"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en-US"/>
        </a:p>
      </dgm:t>
    </dgm:pt>
    <dgm:pt modelId="{5FF1F90D-8EBB-49EC-AA8E-C2D28E5BBF69}">
      <dgm:prSet/>
      <dgm:spPr/>
      <dgm:t>
        <a:bodyPr/>
        <a:lstStyle/>
        <a:p>
          <a:r>
            <a:rPr lang="en-US"/>
            <a:t>Material failure is a critical aspect of engineering design and manufacturing. Understanding how and why materials fail is essential for ensuring the safety, reliability, and performance of structures, machines, and other systems. Material failure can lead to catastrophic consequences, such as the collapse of bridges, buildings, or airplanes, and can cause serious injury or loss of life.</a:t>
          </a:r>
        </a:p>
      </dgm:t>
    </dgm:pt>
    <dgm:pt modelId="{9CFDC1B5-C629-414B-8AAE-6C6ECDDEAA1E}" type="parTrans" cxnId="{27176D38-F722-4F9F-855F-1D0C5DE6E252}">
      <dgm:prSet/>
      <dgm:spPr/>
      <dgm:t>
        <a:bodyPr/>
        <a:lstStyle/>
        <a:p>
          <a:endParaRPr lang="en-US"/>
        </a:p>
      </dgm:t>
    </dgm:pt>
    <dgm:pt modelId="{FF570A7E-F442-4532-B45E-3DB5AA5C44A5}" type="sibTrans" cxnId="{27176D38-F722-4F9F-855F-1D0C5DE6E252}">
      <dgm:prSet/>
      <dgm:spPr/>
      <dgm:t>
        <a:bodyPr/>
        <a:lstStyle/>
        <a:p>
          <a:endParaRPr lang="en-US"/>
        </a:p>
      </dgm:t>
    </dgm:pt>
    <dgm:pt modelId="{3AA708CE-1491-46A6-B030-71709C1B6129}">
      <dgm:prSet/>
      <dgm:spPr/>
      <dgm:t>
        <a:bodyPr/>
        <a:lstStyle/>
        <a:p>
          <a:pPr algn="l" rtl="0"/>
          <a:r>
            <a:rPr lang="en-US"/>
            <a:t>Further, we will explore</a:t>
          </a:r>
          <a:r>
            <a:rPr lang="en-US">
              <a:latin typeface="Calibri Light" panose="020F0302020204030204"/>
            </a:rPr>
            <a:t> four</a:t>
          </a:r>
          <a:r>
            <a:rPr lang="en-US"/>
            <a:t> material failure theories - Maximum Normal Stress Theory</a:t>
          </a:r>
          <a:r>
            <a:rPr lang="en-US">
              <a:latin typeface="Calibri Light" panose="020F0302020204030204"/>
            </a:rPr>
            <a:t> </a:t>
          </a:r>
          <a:r>
            <a:rPr lang="en-US" b="1">
              <a:latin typeface="Calibri Light" panose="020F0302020204030204"/>
            </a:rPr>
            <a:t>(Rankine's Theory),</a:t>
          </a:r>
          <a:r>
            <a:rPr lang="en-US"/>
            <a:t> Maximum Shear Stress Theory</a:t>
          </a:r>
          <a:r>
            <a:rPr lang="en-US">
              <a:latin typeface="Calibri Light" panose="020F0302020204030204"/>
            </a:rPr>
            <a:t> </a:t>
          </a:r>
          <a:r>
            <a:rPr lang="en-US" b="1">
              <a:latin typeface="Calibri Light" panose="020F0302020204030204"/>
            </a:rPr>
            <a:t>(Tresca's Theory</a:t>
          </a:r>
          <a:r>
            <a:rPr lang="en-US" b="1">
              <a:solidFill>
                <a:srgbClr val="000000"/>
              </a:solidFill>
              <a:latin typeface="Calibri Light"/>
            </a:rPr>
            <a:t>),</a:t>
          </a:r>
          <a:r>
            <a:rPr lang="en-US" b="1">
              <a:solidFill>
                <a:srgbClr val="000000"/>
              </a:solidFill>
              <a:latin typeface="Calibri Light"/>
              <a:cs typeface="Calibri Light"/>
            </a:rPr>
            <a:t> Maximum Distortion Energy Theory (Von Mises Theory), and Maximum Normal Strain Theory.</a:t>
          </a:r>
          <a:endParaRPr lang="en-US" b="0">
            <a:solidFill>
              <a:srgbClr val="000000"/>
            </a:solidFill>
            <a:latin typeface="Arial"/>
            <a:cs typeface="Arial"/>
          </a:endParaRPr>
        </a:p>
      </dgm:t>
    </dgm:pt>
    <dgm:pt modelId="{3884DF9F-9AD2-42F5-B0D8-B59B52BD6E43}" type="parTrans" cxnId="{AD454813-9BE7-4428-9C57-389B5EB192ED}">
      <dgm:prSet/>
      <dgm:spPr/>
      <dgm:t>
        <a:bodyPr/>
        <a:lstStyle/>
        <a:p>
          <a:endParaRPr lang="en-US"/>
        </a:p>
      </dgm:t>
    </dgm:pt>
    <dgm:pt modelId="{31CC5A72-E98D-48E5-8E74-1893E3CA54A3}" type="sibTrans" cxnId="{AD454813-9BE7-4428-9C57-389B5EB192ED}">
      <dgm:prSet/>
      <dgm:spPr/>
      <dgm:t>
        <a:bodyPr/>
        <a:lstStyle/>
        <a:p>
          <a:endParaRPr lang="en-US"/>
        </a:p>
      </dgm:t>
    </dgm:pt>
    <dgm:pt modelId="{8CA03C20-6B31-415F-A39E-EA85DBC3706A}" type="pres">
      <dgm:prSet presAssocID="{1CACCF1F-F030-4E84-81A4-7143BAACB9E2}" presName="hierChild1" presStyleCnt="0">
        <dgm:presLayoutVars>
          <dgm:chPref val="1"/>
          <dgm:dir/>
          <dgm:animOne val="branch"/>
          <dgm:animLvl val="lvl"/>
          <dgm:resizeHandles/>
        </dgm:presLayoutVars>
      </dgm:prSet>
      <dgm:spPr/>
    </dgm:pt>
    <dgm:pt modelId="{2E750B65-EB49-4B74-B45D-B2F2A8B2F8D3}" type="pres">
      <dgm:prSet presAssocID="{5FF1F90D-8EBB-49EC-AA8E-C2D28E5BBF69}" presName="hierRoot1" presStyleCnt="0"/>
      <dgm:spPr/>
    </dgm:pt>
    <dgm:pt modelId="{120FCF2A-7628-4206-995A-86CCC063C48F}" type="pres">
      <dgm:prSet presAssocID="{5FF1F90D-8EBB-49EC-AA8E-C2D28E5BBF69}" presName="composite" presStyleCnt="0"/>
      <dgm:spPr/>
    </dgm:pt>
    <dgm:pt modelId="{B249A206-9557-4D9F-B8FC-8FF1EA39C644}" type="pres">
      <dgm:prSet presAssocID="{5FF1F90D-8EBB-49EC-AA8E-C2D28E5BBF69}" presName="background" presStyleLbl="node0" presStyleIdx="0" presStyleCnt="2"/>
      <dgm:spPr/>
    </dgm:pt>
    <dgm:pt modelId="{9A2BDF19-5BD2-43EC-9105-F9EE20418291}" type="pres">
      <dgm:prSet presAssocID="{5FF1F90D-8EBB-49EC-AA8E-C2D28E5BBF69}" presName="text" presStyleLbl="fgAcc0" presStyleIdx="0" presStyleCnt="2">
        <dgm:presLayoutVars>
          <dgm:chPref val="3"/>
        </dgm:presLayoutVars>
      </dgm:prSet>
      <dgm:spPr/>
    </dgm:pt>
    <dgm:pt modelId="{C8AB8062-7037-45B8-9C26-8C22805188FD}" type="pres">
      <dgm:prSet presAssocID="{5FF1F90D-8EBB-49EC-AA8E-C2D28E5BBF69}" presName="hierChild2" presStyleCnt="0"/>
      <dgm:spPr/>
    </dgm:pt>
    <dgm:pt modelId="{BA1401A5-6658-484C-BEC8-1C7D31C66DCA}" type="pres">
      <dgm:prSet presAssocID="{3AA708CE-1491-46A6-B030-71709C1B6129}" presName="hierRoot1" presStyleCnt="0"/>
      <dgm:spPr/>
    </dgm:pt>
    <dgm:pt modelId="{B6056258-ED74-45C5-913A-7993DA7D9025}" type="pres">
      <dgm:prSet presAssocID="{3AA708CE-1491-46A6-B030-71709C1B6129}" presName="composite" presStyleCnt="0"/>
      <dgm:spPr/>
    </dgm:pt>
    <dgm:pt modelId="{860F56FF-5D5B-45AE-A2FE-9F90E5CF1370}" type="pres">
      <dgm:prSet presAssocID="{3AA708CE-1491-46A6-B030-71709C1B6129}" presName="background" presStyleLbl="node0" presStyleIdx="1" presStyleCnt="2"/>
      <dgm:spPr/>
    </dgm:pt>
    <dgm:pt modelId="{6AC8B443-47AF-46B5-92D9-96DA3557D750}" type="pres">
      <dgm:prSet presAssocID="{3AA708CE-1491-46A6-B030-71709C1B6129}" presName="text" presStyleLbl="fgAcc0" presStyleIdx="1" presStyleCnt="2">
        <dgm:presLayoutVars>
          <dgm:chPref val="3"/>
        </dgm:presLayoutVars>
      </dgm:prSet>
      <dgm:spPr/>
    </dgm:pt>
    <dgm:pt modelId="{1B305CE2-BE21-4DE8-8EA9-7CEE8A41116C}" type="pres">
      <dgm:prSet presAssocID="{3AA708CE-1491-46A6-B030-71709C1B6129}" presName="hierChild2" presStyleCnt="0"/>
      <dgm:spPr/>
    </dgm:pt>
  </dgm:ptLst>
  <dgm:cxnLst>
    <dgm:cxn modelId="{AD1E6C03-FFA3-4EFD-B230-91A5F8D45BA9}" type="presOf" srcId="{1CACCF1F-F030-4E84-81A4-7143BAACB9E2}" destId="{8CA03C20-6B31-415F-A39E-EA85DBC3706A}" srcOrd="0" destOrd="0" presId="urn:microsoft.com/office/officeart/2005/8/layout/hierarchy1"/>
    <dgm:cxn modelId="{AD454813-9BE7-4428-9C57-389B5EB192ED}" srcId="{1CACCF1F-F030-4E84-81A4-7143BAACB9E2}" destId="{3AA708CE-1491-46A6-B030-71709C1B6129}" srcOrd="1" destOrd="0" parTransId="{3884DF9F-9AD2-42F5-B0D8-B59B52BD6E43}" sibTransId="{31CC5A72-E98D-48E5-8E74-1893E3CA54A3}"/>
    <dgm:cxn modelId="{8A252915-A136-4BC6-B758-BAAE4A100E30}" type="presOf" srcId="{3AA708CE-1491-46A6-B030-71709C1B6129}" destId="{6AC8B443-47AF-46B5-92D9-96DA3557D750}" srcOrd="0" destOrd="0" presId="urn:microsoft.com/office/officeart/2005/8/layout/hierarchy1"/>
    <dgm:cxn modelId="{27176D38-F722-4F9F-855F-1D0C5DE6E252}" srcId="{1CACCF1F-F030-4E84-81A4-7143BAACB9E2}" destId="{5FF1F90D-8EBB-49EC-AA8E-C2D28E5BBF69}" srcOrd="0" destOrd="0" parTransId="{9CFDC1B5-C629-414B-8AAE-6C6ECDDEAA1E}" sibTransId="{FF570A7E-F442-4532-B45E-3DB5AA5C44A5}"/>
    <dgm:cxn modelId="{212F51CF-E843-4C38-91EE-6E622ED09E66}" type="presOf" srcId="{5FF1F90D-8EBB-49EC-AA8E-C2D28E5BBF69}" destId="{9A2BDF19-5BD2-43EC-9105-F9EE20418291}" srcOrd="0" destOrd="0" presId="urn:microsoft.com/office/officeart/2005/8/layout/hierarchy1"/>
    <dgm:cxn modelId="{305BFDA0-215D-4057-96CC-18186448BC74}" type="presParOf" srcId="{8CA03C20-6B31-415F-A39E-EA85DBC3706A}" destId="{2E750B65-EB49-4B74-B45D-B2F2A8B2F8D3}" srcOrd="0" destOrd="0" presId="urn:microsoft.com/office/officeart/2005/8/layout/hierarchy1"/>
    <dgm:cxn modelId="{E464BC8B-F306-4328-8B52-006F2A3624CB}" type="presParOf" srcId="{2E750B65-EB49-4B74-B45D-B2F2A8B2F8D3}" destId="{120FCF2A-7628-4206-995A-86CCC063C48F}" srcOrd="0" destOrd="0" presId="urn:microsoft.com/office/officeart/2005/8/layout/hierarchy1"/>
    <dgm:cxn modelId="{D3DD71FF-547A-4AE5-9361-B871EF371593}" type="presParOf" srcId="{120FCF2A-7628-4206-995A-86CCC063C48F}" destId="{B249A206-9557-4D9F-B8FC-8FF1EA39C644}" srcOrd="0" destOrd="0" presId="urn:microsoft.com/office/officeart/2005/8/layout/hierarchy1"/>
    <dgm:cxn modelId="{E1119EBE-244E-4B13-BCC8-4AC9F193B9A3}" type="presParOf" srcId="{120FCF2A-7628-4206-995A-86CCC063C48F}" destId="{9A2BDF19-5BD2-43EC-9105-F9EE20418291}" srcOrd="1" destOrd="0" presId="urn:microsoft.com/office/officeart/2005/8/layout/hierarchy1"/>
    <dgm:cxn modelId="{820571F1-BAF7-4109-BD59-0B16E8264BD4}" type="presParOf" srcId="{2E750B65-EB49-4B74-B45D-B2F2A8B2F8D3}" destId="{C8AB8062-7037-45B8-9C26-8C22805188FD}" srcOrd="1" destOrd="0" presId="urn:microsoft.com/office/officeart/2005/8/layout/hierarchy1"/>
    <dgm:cxn modelId="{76C64E91-09BF-4AC6-9E10-A47B9D762713}" type="presParOf" srcId="{8CA03C20-6B31-415F-A39E-EA85DBC3706A}" destId="{BA1401A5-6658-484C-BEC8-1C7D31C66DCA}" srcOrd="1" destOrd="0" presId="urn:microsoft.com/office/officeart/2005/8/layout/hierarchy1"/>
    <dgm:cxn modelId="{10BCCCB5-C85F-4F8B-A7BA-20386449B652}" type="presParOf" srcId="{BA1401A5-6658-484C-BEC8-1C7D31C66DCA}" destId="{B6056258-ED74-45C5-913A-7993DA7D9025}" srcOrd="0" destOrd="0" presId="urn:microsoft.com/office/officeart/2005/8/layout/hierarchy1"/>
    <dgm:cxn modelId="{03DBFCEB-41D2-4CDC-BE18-1AE4C552031F}" type="presParOf" srcId="{B6056258-ED74-45C5-913A-7993DA7D9025}" destId="{860F56FF-5D5B-45AE-A2FE-9F90E5CF1370}" srcOrd="0" destOrd="0" presId="urn:microsoft.com/office/officeart/2005/8/layout/hierarchy1"/>
    <dgm:cxn modelId="{AE266939-4398-4583-ADF6-181A9C6D7133}" type="presParOf" srcId="{B6056258-ED74-45C5-913A-7993DA7D9025}" destId="{6AC8B443-47AF-46B5-92D9-96DA3557D750}" srcOrd="1" destOrd="0" presId="urn:microsoft.com/office/officeart/2005/8/layout/hierarchy1"/>
    <dgm:cxn modelId="{C4B42E23-8CFF-436A-B48F-4A3E5C605227}" type="presParOf" srcId="{BA1401A5-6658-484C-BEC8-1C7D31C66DCA}" destId="{1B305CE2-BE21-4DE8-8EA9-7CEE8A41116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53AEEE-744F-4FE3-AC4C-FE5F6AB6F33E}"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4A28C05A-BD71-4E74-8A58-0701384FC670}">
      <dgm:prSet/>
      <dgm:spPr/>
      <dgm:t>
        <a:bodyPr/>
        <a:lstStyle/>
        <a:p>
          <a:pPr>
            <a:lnSpc>
              <a:spcPct val="100000"/>
            </a:lnSpc>
          </a:pPr>
          <a:r>
            <a:rPr lang="en-US">
              <a:solidFill>
                <a:schemeClr val="bg1"/>
              </a:solidFill>
            </a:rPr>
            <a:t>Ankit Kumar (B21CI006) - Failure Theories (Introduction &amp; Comparison), In programming part worked on graphical representation and coding part</a:t>
          </a:r>
          <a:r>
            <a:rPr lang="en-US">
              <a:solidFill>
                <a:schemeClr val="bg1"/>
              </a:solidFill>
              <a:latin typeface="Calibri Light" panose="020F0302020204030204"/>
            </a:rPr>
            <a:t> and </a:t>
          </a:r>
          <a:r>
            <a:rPr lang="en-US">
              <a:solidFill>
                <a:schemeClr val="bg1"/>
              </a:solidFill>
              <a:latin typeface="Calibri"/>
              <a:cs typeface="Calibri"/>
            </a:rPr>
            <a:t>worked on theory behind the problem</a:t>
          </a:r>
        </a:p>
      </dgm:t>
    </dgm:pt>
    <dgm:pt modelId="{7E4E0EE6-6963-42B4-9739-59A402B62457}" type="parTrans" cxnId="{BFC5FC0A-F13C-417E-BBBA-1D763F71B322}">
      <dgm:prSet/>
      <dgm:spPr/>
      <dgm:t>
        <a:bodyPr/>
        <a:lstStyle/>
        <a:p>
          <a:endParaRPr lang="en-US"/>
        </a:p>
      </dgm:t>
    </dgm:pt>
    <dgm:pt modelId="{0104F7F7-C51B-4794-A386-0B28621152AE}" type="sibTrans" cxnId="{BFC5FC0A-F13C-417E-BBBA-1D763F71B322}">
      <dgm:prSet/>
      <dgm:spPr/>
      <dgm:t>
        <a:bodyPr/>
        <a:lstStyle/>
        <a:p>
          <a:endParaRPr lang="en-US"/>
        </a:p>
      </dgm:t>
    </dgm:pt>
    <dgm:pt modelId="{86977C40-0F9E-4C50-B3A6-72D39EC37C68}">
      <dgm:prSet/>
      <dgm:spPr/>
      <dgm:t>
        <a:bodyPr/>
        <a:lstStyle/>
        <a:p>
          <a:pPr>
            <a:lnSpc>
              <a:spcPct val="100000"/>
            </a:lnSpc>
          </a:pPr>
          <a:r>
            <a:rPr lang="en-US">
              <a:solidFill>
                <a:schemeClr val="bg1"/>
              </a:solidFill>
            </a:rPr>
            <a:t>Ruchit Kochar (B21CI038) - Failure Theories (Maximum Normal Strain Theory), in programming part worked on theory behind</a:t>
          </a:r>
          <a:r>
            <a:rPr lang="en-US">
              <a:solidFill>
                <a:schemeClr val="bg1"/>
              </a:solidFill>
              <a:latin typeface="Calibri Light" panose="020F0302020204030204"/>
            </a:rPr>
            <a:t> the problem</a:t>
          </a:r>
          <a:r>
            <a:rPr lang="en-US">
              <a:solidFill>
                <a:schemeClr val="bg1"/>
              </a:solidFill>
            </a:rPr>
            <a:t> and calculation</a:t>
          </a:r>
          <a:r>
            <a:rPr lang="en-US">
              <a:solidFill>
                <a:schemeClr val="bg1"/>
              </a:solidFill>
              <a:latin typeface="Calibri Light" panose="020F0302020204030204"/>
            </a:rPr>
            <a:t> and graphical interpretation</a:t>
          </a:r>
          <a:endParaRPr lang="en-US">
            <a:solidFill>
              <a:schemeClr val="bg1"/>
            </a:solidFill>
          </a:endParaRPr>
        </a:p>
      </dgm:t>
    </dgm:pt>
    <dgm:pt modelId="{3014A8A8-B352-466F-BDD4-074DCE47ABF8}" type="parTrans" cxnId="{021B91C5-1463-42F6-87F0-A080286B348C}">
      <dgm:prSet/>
      <dgm:spPr/>
      <dgm:t>
        <a:bodyPr/>
        <a:lstStyle/>
        <a:p>
          <a:endParaRPr lang="en-US"/>
        </a:p>
      </dgm:t>
    </dgm:pt>
    <dgm:pt modelId="{3D6AF7E2-0E6C-4906-8138-BB54A487A854}" type="sibTrans" cxnId="{021B91C5-1463-42F6-87F0-A080286B348C}">
      <dgm:prSet/>
      <dgm:spPr/>
      <dgm:t>
        <a:bodyPr/>
        <a:lstStyle/>
        <a:p>
          <a:endParaRPr lang="en-US"/>
        </a:p>
      </dgm:t>
    </dgm:pt>
    <dgm:pt modelId="{C77368F5-6E7F-41BD-AEAE-6F304E7DA380}">
      <dgm:prSet/>
      <dgm:spPr/>
      <dgm:t>
        <a:bodyPr/>
        <a:lstStyle/>
        <a:p>
          <a:pPr>
            <a:lnSpc>
              <a:spcPct val="100000"/>
            </a:lnSpc>
          </a:pPr>
          <a:r>
            <a:rPr lang="en-US">
              <a:solidFill>
                <a:schemeClr val="bg1"/>
              </a:solidFill>
            </a:rPr>
            <a:t>Jason Daniel (B21CI019) - Failure Theories (Maximum Normal Stress Theory), in programming part worked on the coding aspect and </a:t>
          </a:r>
          <a:r>
            <a:rPr lang="en-US">
              <a:solidFill>
                <a:schemeClr val="bg1"/>
              </a:solidFill>
              <a:latin typeface="Calibri Light" panose="020F0302020204030204"/>
            </a:rPr>
            <a:t>Graphical representation and interpretation and </a:t>
          </a:r>
          <a:r>
            <a:rPr lang="en-US">
              <a:solidFill>
                <a:schemeClr val="bg1"/>
              </a:solidFill>
              <a:latin typeface="Calibri"/>
              <a:cs typeface="Calibri"/>
            </a:rPr>
            <a:t>worked on theory behind the problem</a:t>
          </a:r>
        </a:p>
      </dgm:t>
    </dgm:pt>
    <dgm:pt modelId="{4D7EFE82-47D9-40FD-8DDA-EE74456E489A}" type="parTrans" cxnId="{F4E632D3-5560-48C0-80E9-39794822E66B}">
      <dgm:prSet/>
      <dgm:spPr/>
      <dgm:t>
        <a:bodyPr/>
        <a:lstStyle/>
        <a:p>
          <a:endParaRPr lang="en-US"/>
        </a:p>
      </dgm:t>
    </dgm:pt>
    <dgm:pt modelId="{7F01C93C-3A04-4146-80D5-DAE895DE8967}" type="sibTrans" cxnId="{F4E632D3-5560-48C0-80E9-39794822E66B}">
      <dgm:prSet/>
      <dgm:spPr/>
      <dgm:t>
        <a:bodyPr/>
        <a:lstStyle/>
        <a:p>
          <a:endParaRPr lang="en-US"/>
        </a:p>
      </dgm:t>
    </dgm:pt>
    <dgm:pt modelId="{821EB06F-8CEA-4F1D-AE51-291F2E31D740}">
      <dgm:prSet/>
      <dgm:spPr/>
      <dgm:t>
        <a:bodyPr/>
        <a:lstStyle/>
        <a:p>
          <a:pPr>
            <a:lnSpc>
              <a:spcPct val="100000"/>
            </a:lnSpc>
          </a:pPr>
          <a:r>
            <a:rPr lang="en-US">
              <a:solidFill>
                <a:schemeClr val="bg1"/>
              </a:solidFill>
            </a:rPr>
            <a:t>Manoj Solara (B21CI027) - Failure Theories (Maximum Shear Stress Theory), in programming part worked on cost optimization part</a:t>
          </a:r>
          <a:r>
            <a:rPr lang="en-US">
              <a:solidFill>
                <a:schemeClr val="bg1"/>
              </a:solidFill>
              <a:latin typeface="Calibri Light" panose="020F0302020204030204"/>
            </a:rPr>
            <a:t> and </a:t>
          </a:r>
          <a:r>
            <a:rPr lang="en-US">
              <a:solidFill>
                <a:schemeClr val="bg1"/>
              </a:solidFill>
              <a:latin typeface="Calibri"/>
              <a:cs typeface="Calibri"/>
            </a:rPr>
            <a:t>worked on theory behind the problem</a:t>
          </a:r>
        </a:p>
      </dgm:t>
    </dgm:pt>
    <dgm:pt modelId="{0B191E1E-E6C3-4F0B-B5C6-5F3F427B37CA}" type="parTrans" cxnId="{ADEE0FF7-BF13-4BC6-B253-C5B8713F2B2E}">
      <dgm:prSet/>
      <dgm:spPr/>
      <dgm:t>
        <a:bodyPr/>
        <a:lstStyle/>
        <a:p>
          <a:endParaRPr lang="en-US"/>
        </a:p>
      </dgm:t>
    </dgm:pt>
    <dgm:pt modelId="{91D0E42D-094B-454F-953C-7A2E97BC28F8}" type="sibTrans" cxnId="{ADEE0FF7-BF13-4BC6-B253-C5B8713F2B2E}">
      <dgm:prSet/>
      <dgm:spPr/>
      <dgm:t>
        <a:bodyPr/>
        <a:lstStyle/>
        <a:p>
          <a:endParaRPr lang="en-US"/>
        </a:p>
      </dgm:t>
    </dgm:pt>
    <dgm:pt modelId="{8671DA60-48AB-4133-96B3-DA874CCC93B6}">
      <dgm:prSet/>
      <dgm:spPr/>
      <dgm:t>
        <a:bodyPr/>
        <a:lstStyle/>
        <a:p>
          <a:pPr>
            <a:lnSpc>
              <a:spcPct val="100000"/>
            </a:lnSpc>
          </a:pPr>
          <a:r>
            <a:rPr lang="en-US">
              <a:solidFill>
                <a:schemeClr val="bg1"/>
              </a:solidFill>
            </a:rPr>
            <a:t>Mamta Kumari (B21CI025) - Failure Theories (Maximum Distortion Energy Theory), in programming part worked on cost </a:t>
          </a:r>
          <a:r>
            <a:rPr lang="en-US">
              <a:solidFill>
                <a:schemeClr val="bg1"/>
              </a:solidFill>
              <a:latin typeface="Calibri Light" panose="020F0302020204030204"/>
            </a:rPr>
            <a:t>optimization and </a:t>
          </a:r>
          <a:r>
            <a:rPr lang="en-US">
              <a:solidFill>
                <a:schemeClr val="bg1"/>
              </a:solidFill>
              <a:latin typeface="Calibri"/>
              <a:cs typeface="Calibri"/>
            </a:rPr>
            <a:t>worked</a:t>
          </a:r>
          <a:r>
            <a:rPr lang="en-US">
              <a:solidFill>
                <a:srgbClr val="000000"/>
              </a:solidFill>
              <a:latin typeface="Calibri"/>
              <a:cs typeface="Calibri"/>
            </a:rPr>
            <a:t> </a:t>
          </a:r>
          <a:r>
            <a:rPr lang="en-US">
              <a:solidFill>
                <a:schemeClr val="bg1"/>
              </a:solidFill>
              <a:latin typeface="Calibri"/>
              <a:cs typeface="Calibri"/>
            </a:rPr>
            <a:t>on theory behind the problem</a:t>
          </a:r>
        </a:p>
      </dgm:t>
    </dgm:pt>
    <dgm:pt modelId="{B3C4CB4A-9E14-43A3-B822-97CA0BA55BB4}" type="parTrans" cxnId="{F9685CAF-6C02-44CA-87E2-692850654853}">
      <dgm:prSet/>
      <dgm:spPr/>
      <dgm:t>
        <a:bodyPr/>
        <a:lstStyle/>
        <a:p>
          <a:endParaRPr lang="en-US"/>
        </a:p>
      </dgm:t>
    </dgm:pt>
    <dgm:pt modelId="{7BD3881D-6A25-4919-81FC-185D60B3875F}" type="sibTrans" cxnId="{F9685CAF-6C02-44CA-87E2-692850654853}">
      <dgm:prSet/>
      <dgm:spPr/>
      <dgm:t>
        <a:bodyPr/>
        <a:lstStyle/>
        <a:p>
          <a:endParaRPr lang="en-US"/>
        </a:p>
      </dgm:t>
    </dgm:pt>
    <dgm:pt modelId="{9C15DD3A-871C-493B-905B-1DC27675B558}" type="pres">
      <dgm:prSet presAssocID="{5653AEEE-744F-4FE3-AC4C-FE5F6AB6F33E}" presName="root" presStyleCnt="0">
        <dgm:presLayoutVars>
          <dgm:dir/>
          <dgm:resizeHandles val="exact"/>
        </dgm:presLayoutVars>
      </dgm:prSet>
      <dgm:spPr/>
    </dgm:pt>
    <dgm:pt modelId="{1FBA0BE0-6416-4A77-883E-A1CC48787292}" type="pres">
      <dgm:prSet presAssocID="{4A28C05A-BD71-4E74-8A58-0701384FC670}" presName="compNode" presStyleCnt="0"/>
      <dgm:spPr/>
    </dgm:pt>
    <dgm:pt modelId="{032D3A75-D846-40A0-A687-2A495D32D952}" type="pres">
      <dgm:prSet presAssocID="{4A28C05A-BD71-4E74-8A58-0701384FC670}" presName="bgRect" presStyleLbl="bgShp" presStyleIdx="0" presStyleCnt="5"/>
      <dgm:spPr/>
    </dgm:pt>
    <dgm:pt modelId="{ECC7E9FA-B604-49F8-8D5D-C6D5CDD67A6E}" type="pres">
      <dgm:prSet presAssocID="{4A28C05A-BD71-4E74-8A58-0701384FC67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3873D204-1A52-4473-B862-5E6AF50DCCFC}" type="pres">
      <dgm:prSet presAssocID="{4A28C05A-BD71-4E74-8A58-0701384FC670}" presName="spaceRect" presStyleCnt="0"/>
      <dgm:spPr/>
    </dgm:pt>
    <dgm:pt modelId="{FEB7D6ED-D218-4907-932F-7E0F9D8E2A1E}" type="pres">
      <dgm:prSet presAssocID="{4A28C05A-BD71-4E74-8A58-0701384FC670}" presName="parTx" presStyleLbl="revTx" presStyleIdx="0" presStyleCnt="5">
        <dgm:presLayoutVars>
          <dgm:chMax val="0"/>
          <dgm:chPref val="0"/>
        </dgm:presLayoutVars>
      </dgm:prSet>
      <dgm:spPr/>
    </dgm:pt>
    <dgm:pt modelId="{F75960A3-6AE5-4062-B16F-7EF383FF7A4D}" type="pres">
      <dgm:prSet presAssocID="{0104F7F7-C51B-4794-A386-0B28621152AE}" presName="sibTrans" presStyleCnt="0"/>
      <dgm:spPr/>
    </dgm:pt>
    <dgm:pt modelId="{E07C92E1-9294-41EB-83FA-E25E3809D9F3}" type="pres">
      <dgm:prSet presAssocID="{86977C40-0F9E-4C50-B3A6-72D39EC37C68}" presName="compNode" presStyleCnt="0"/>
      <dgm:spPr/>
    </dgm:pt>
    <dgm:pt modelId="{CC450167-A22E-4B03-A6F1-53178CCD9559}" type="pres">
      <dgm:prSet presAssocID="{86977C40-0F9E-4C50-B3A6-72D39EC37C68}" presName="bgRect" presStyleLbl="bgShp" presStyleIdx="1" presStyleCnt="5"/>
      <dgm:spPr/>
    </dgm:pt>
    <dgm:pt modelId="{20B3F953-4648-4CDF-979F-E85F8A0AE3FF}" type="pres">
      <dgm:prSet presAssocID="{86977C40-0F9E-4C50-B3A6-72D39EC37C6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03B190E-333E-4F75-AA13-B4B30C05D187}" type="pres">
      <dgm:prSet presAssocID="{86977C40-0F9E-4C50-B3A6-72D39EC37C68}" presName="spaceRect" presStyleCnt="0"/>
      <dgm:spPr/>
    </dgm:pt>
    <dgm:pt modelId="{C5DAEDE2-0332-4C4E-9434-4D6620CDC6FE}" type="pres">
      <dgm:prSet presAssocID="{86977C40-0F9E-4C50-B3A6-72D39EC37C68}" presName="parTx" presStyleLbl="revTx" presStyleIdx="1" presStyleCnt="5">
        <dgm:presLayoutVars>
          <dgm:chMax val="0"/>
          <dgm:chPref val="0"/>
        </dgm:presLayoutVars>
      </dgm:prSet>
      <dgm:spPr/>
    </dgm:pt>
    <dgm:pt modelId="{E4EF6E13-88B9-42A5-9D8D-D09C8D1E881B}" type="pres">
      <dgm:prSet presAssocID="{3D6AF7E2-0E6C-4906-8138-BB54A487A854}" presName="sibTrans" presStyleCnt="0"/>
      <dgm:spPr/>
    </dgm:pt>
    <dgm:pt modelId="{989B5B94-A249-4E9C-9C6F-773555B43386}" type="pres">
      <dgm:prSet presAssocID="{C77368F5-6E7F-41BD-AEAE-6F304E7DA380}" presName="compNode" presStyleCnt="0"/>
      <dgm:spPr/>
    </dgm:pt>
    <dgm:pt modelId="{885E9E1E-4263-48DD-A146-2A91AC7FAD21}" type="pres">
      <dgm:prSet presAssocID="{C77368F5-6E7F-41BD-AEAE-6F304E7DA380}" presName="bgRect" presStyleLbl="bgShp" presStyleIdx="2" presStyleCnt="5"/>
      <dgm:spPr/>
    </dgm:pt>
    <dgm:pt modelId="{E3E1B543-9E8B-42F9-B394-89E3F7E77BE4}" type="pres">
      <dgm:prSet presAssocID="{C77368F5-6E7F-41BD-AEAE-6F304E7DA38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D2A86C37-CA3B-4E09-B29D-504E53522CF5}" type="pres">
      <dgm:prSet presAssocID="{C77368F5-6E7F-41BD-AEAE-6F304E7DA380}" presName="spaceRect" presStyleCnt="0"/>
      <dgm:spPr/>
    </dgm:pt>
    <dgm:pt modelId="{8A04869A-EFBF-47C4-920C-73133B260FDA}" type="pres">
      <dgm:prSet presAssocID="{C77368F5-6E7F-41BD-AEAE-6F304E7DA380}" presName="parTx" presStyleLbl="revTx" presStyleIdx="2" presStyleCnt="5">
        <dgm:presLayoutVars>
          <dgm:chMax val="0"/>
          <dgm:chPref val="0"/>
        </dgm:presLayoutVars>
      </dgm:prSet>
      <dgm:spPr/>
    </dgm:pt>
    <dgm:pt modelId="{FCEDD80C-93B8-4D86-9A7B-D52719F68FD3}" type="pres">
      <dgm:prSet presAssocID="{7F01C93C-3A04-4146-80D5-DAE895DE8967}" presName="sibTrans" presStyleCnt="0"/>
      <dgm:spPr/>
    </dgm:pt>
    <dgm:pt modelId="{83C86D9D-9BD4-4BFD-940B-38FD65F2A277}" type="pres">
      <dgm:prSet presAssocID="{821EB06F-8CEA-4F1D-AE51-291F2E31D740}" presName="compNode" presStyleCnt="0"/>
      <dgm:spPr/>
    </dgm:pt>
    <dgm:pt modelId="{177C43A1-4319-4961-8A31-9A89C22F2B95}" type="pres">
      <dgm:prSet presAssocID="{821EB06F-8CEA-4F1D-AE51-291F2E31D740}" presName="bgRect" presStyleLbl="bgShp" presStyleIdx="3" presStyleCnt="5"/>
      <dgm:spPr/>
    </dgm:pt>
    <dgm:pt modelId="{197ABDF3-3A3B-4689-8719-4677C5F2F5BA}" type="pres">
      <dgm:prSet presAssocID="{821EB06F-8CEA-4F1D-AE51-291F2E31D74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58B79327-3377-4F72-B381-658254F1E8C4}" type="pres">
      <dgm:prSet presAssocID="{821EB06F-8CEA-4F1D-AE51-291F2E31D740}" presName="spaceRect" presStyleCnt="0"/>
      <dgm:spPr/>
    </dgm:pt>
    <dgm:pt modelId="{58DE905E-E613-41C8-BBA3-C41CCD381661}" type="pres">
      <dgm:prSet presAssocID="{821EB06F-8CEA-4F1D-AE51-291F2E31D740}" presName="parTx" presStyleLbl="revTx" presStyleIdx="3" presStyleCnt="5">
        <dgm:presLayoutVars>
          <dgm:chMax val="0"/>
          <dgm:chPref val="0"/>
        </dgm:presLayoutVars>
      </dgm:prSet>
      <dgm:spPr/>
    </dgm:pt>
    <dgm:pt modelId="{535009CF-9A66-4B10-A59B-698664AFD035}" type="pres">
      <dgm:prSet presAssocID="{91D0E42D-094B-454F-953C-7A2E97BC28F8}" presName="sibTrans" presStyleCnt="0"/>
      <dgm:spPr/>
    </dgm:pt>
    <dgm:pt modelId="{02E70823-8095-4C29-9A18-66B2F41C91E7}" type="pres">
      <dgm:prSet presAssocID="{8671DA60-48AB-4133-96B3-DA874CCC93B6}" presName="compNode" presStyleCnt="0"/>
      <dgm:spPr/>
    </dgm:pt>
    <dgm:pt modelId="{3A331F54-4F19-4A75-998C-D6D9D1F42D0F}" type="pres">
      <dgm:prSet presAssocID="{8671DA60-48AB-4133-96B3-DA874CCC93B6}" presName="bgRect" presStyleLbl="bgShp" presStyleIdx="4" presStyleCnt="5"/>
      <dgm:spPr/>
    </dgm:pt>
    <dgm:pt modelId="{9E9A420F-EB00-40B9-A62F-410731105B6D}" type="pres">
      <dgm:prSet presAssocID="{8671DA60-48AB-4133-96B3-DA874CCC93B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 Bulb and Gear"/>
        </a:ext>
      </dgm:extLst>
    </dgm:pt>
    <dgm:pt modelId="{AEBDC7CA-181E-4CEC-AE04-711ED55291A9}" type="pres">
      <dgm:prSet presAssocID="{8671DA60-48AB-4133-96B3-DA874CCC93B6}" presName="spaceRect" presStyleCnt="0"/>
      <dgm:spPr/>
    </dgm:pt>
    <dgm:pt modelId="{1FAA627A-E2FE-43BA-A7D0-0D7BE9C25252}" type="pres">
      <dgm:prSet presAssocID="{8671DA60-48AB-4133-96B3-DA874CCC93B6}" presName="parTx" presStyleLbl="revTx" presStyleIdx="4" presStyleCnt="5">
        <dgm:presLayoutVars>
          <dgm:chMax val="0"/>
          <dgm:chPref val="0"/>
        </dgm:presLayoutVars>
      </dgm:prSet>
      <dgm:spPr/>
    </dgm:pt>
  </dgm:ptLst>
  <dgm:cxnLst>
    <dgm:cxn modelId="{BFC5FC0A-F13C-417E-BBBA-1D763F71B322}" srcId="{5653AEEE-744F-4FE3-AC4C-FE5F6AB6F33E}" destId="{4A28C05A-BD71-4E74-8A58-0701384FC670}" srcOrd="0" destOrd="0" parTransId="{7E4E0EE6-6963-42B4-9739-59A402B62457}" sibTransId="{0104F7F7-C51B-4794-A386-0B28621152AE}"/>
    <dgm:cxn modelId="{791D6F2A-0594-4A34-A700-B82F40B69BC9}" type="presOf" srcId="{C77368F5-6E7F-41BD-AEAE-6F304E7DA380}" destId="{8A04869A-EFBF-47C4-920C-73133B260FDA}" srcOrd="0" destOrd="0" presId="urn:microsoft.com/office/officeart/2018/2/layout/IconVerticalSolidList"/>
    <dgm:cxn modelId="{9213FF4F-BD74-489B-A9EF-EECEB5716B95}" type="presOf" srcId="{86977C40-0F9E-4C50-B3A6-72D39EC37C68}" destId="{C5DAEDE2-0332-4C4E-9434-4D6620CDC6FE}" srcOrd="0" destOrd="0" presId="urn:microsoft.com/office/officeart/2018/2/layout/IconVerticalSolidList"/>
    <dgm:cxn modelId="{7DDE5C52-85E1-481C-B5E0-B03F503E6291}" type="presOf" srcId="{821EB06F-8CEA-4F1D-AE51-291F2E31D740}" destId="{58DE905E-E613-41C8-BBA3-C41CCD381661}" srcOrd="0" destOrd="0" presId="urn:microsoft.com/office/officeart/2018/2/layout/IconVerticalSolidList"/>
    <dgm:cxn modelId="{774DAA9F-8EFB-4BCA-85C0-768E9854859C}" type="presOf" srcId="{4A28C05A-BD71-4E74-8A58-0701384FC670}" destId="{FEB7D6ED-D218-4907-932F-7E0F9D8E2A1E}" srcOrd="0" destOrd="0" presId="urn:microsoft.com/office/officeart/2018/2/layout/IconVerticalSolidList"/>
    <dgm:cxn modelId="{F9685CAF-6C02-44CA-87E2-692850654853}" srcId="{5653AEEE-744F-4FE3-AC4C-FE5F6AB6F33E}" destId="{8671DA60-48AB-4133-96B3-DA874CCC93B6}" srcOrd="4" destOrd="0" parTransId="{B3C4CB4A-9E14-43A3-B822-97CA0BA55BB4}" sibTransId="{7BD3881D-6A25-4919-81FC-185D60B3875F}"/>
    <dgm:cxn modelId="{021B91C5-1463-42F6-87F0-A080286B348C}" srcId="{5653AEEE-744F-4FE3-AC4C-FE5F6AB6F33E}" destId="{86977C40-0F9E-4C50-B3A6-72D39EC37C68}" srcOrd="1" destOrd="0" parTransId="{3014A8A8-B352-466F-BDD4-074DCE47ABF8}" sibTransId="{3D6AF7E2-0E6C-4906-8138-BB54A487A854}"/>
    <dgm:cxn modelId="{A1C9AFCC-7032-4444-B0C0-727174EE213F}" type="presOf" srcId="{5653AEEE-744F-4FE3-AC4C-FE5F6AB6F33E}" destId="{9C15DD3A-871C-493B-905B-1DC27675B558}" srcOrd="0" destOrd="0" presId="urn:microsoft.com/office/officeart/2018/2/layout/IconVerticalSolidList"/>
    <dgm:cxn modelId="{F4E632D3-5560-48C0-80E9-39794822E66B}" srcId="{5653AEEE-744F-4FE3-AC4C-FE5F6AB6F33E}" destId="{C77368F5-6E7F-41BD-AEAE-6F304E7DA380}" srcOrd="2" destOrd="0" parTransId="{4D7EFE82-47D9-40FD-8DDA-EE74456E489A}" sibTransId="{7F01C93C-3A04-4146-80D5-DAE895DE8967}"/>
    <dgm:cxn modelId="{ADEE0FF7-BF13-4BC6-B253-C5B8713F2B2E}" srcId="{5653AEEE-744F-4FE3-AC4C-FE5F6AB6F33E}" destId="{821EB06F-8CEA-4F1D-AE51-291F2E31D740}" srcOrd="3" destOrd="0" parTransId="{0B191E1E-E6C3-4F0B-B5C6-5F3F427B37CA}" sibTransId="{91D0E42D-094B-454F-953C-7A2E97BC28F8}"/>
    <dgm:cxn modelId="{AB5F43F9-DF2E-488A-8459-5149732A6C98}" type="presOf" srcId="{8671DA60-48AB-4133-96B3-DA874CCC93B6}" destId="{1FAA627A-E2FE-43BA-A7D0-0D7BE9C25252}" srcOrd="0" destOrd="0" presId="urn:microsoft.com/office/officeart/2018/2/layout/IconVerticalSolidList"/>
    <dgm:cxn modelId="{CF6C2656-63F9-4EBF-8D66-0CBE267445D7}" type="presParOf" srcId="{9C15DD3A-871C-493B-905B-1DC27675B558}" destId="{1FBA0BE0-6416-4A77-883E-A1CC48787292}" srcOrd="0" destOrd="0" presId="urn:microsoft.com/office/officeart/2018/2/layout/IconVerticalSolidList"/>
    <dgm:cxn modelId="{3ACA8230-94D5-4DD4-9065-26FEAB17BFA5}" type="presParOf" srcId="{1FBA0BE0-6416-4A77-883E-A1CC48787292}" destId="{032D3A75-D846-40A0-A687-2A495D32D952}" srcOrd="0" destOrd="0" presId="urn:microsoft.com/office/officeart/2018/2/layout/IconVerticalSolidList"/>
    <dgm:cxn modelId="{2D195C3A-16B9-49B8-9766-E48E316FA9BE}" type="presParOf" srcId="{1FBA0BE0-6416-4A77-883E-A1CC48787292}" destId="{ECC7E9FA-B604-49F8-8D5D-C6D5CDD67A6E}" srcOrd="1" destOrd="0" presId="urn:microsoft.com/office/officeart/2018/2/layout/IconVerticalSolidList"/>
    <dgm:cxn modelId="{F5A5E578-19C7-4946-8F63-721EC8194304}" type="presParOf" srcId="{1FBA0BE0-6416-4A77-883E-A1CC48787292}" destId="{3873D204-1A52-4473-B862-5E6AF50DCCFC}" srcOrd="2" destOrd="0" presId="urn:microsoft.com/office/officeart/2018/2/layout/IconVerticalSolidList"/>
    <dgm:cxn modelId="{3975B53A-F7E0-46D3-93B6-0614C25E51F8}" type="presParOf" srcId="{1FBA0BE0-6416-4A77-883E-A1CC48787292}" destId="{FEB7D6ED-D218-4907-932F-7E0F9D8E2A1E}" srcOrd="3" destOrd="0" presId="urn:microsoft.com/office/officeart/2018/2/layout/IconVerticalSolidList"/>
    <dgm:cxn modelId="{A8D9A67E-1B1E-4173-9CB8-40458D18E176}" type="presParOf" srcId="{9C15DD3A-871C-493B-905B-1DC27675B558}" destId="{F75960A3-6AE5-4062-B16F-7EF383FF7A4D}" srcOrd="1" destOrd="0" presId="urn:microsoft.com/office/officeart/2018/2/layout/IconVerticalSolidList"/>
    <dgm:cxn modelId="{3741E60A-AEA3-453D-8593-D58122C21AFC}" type="presParOf" srcId="{9C15DD3A-871C-493B-905B-1DC27675B558}" destId="{E07C92E1-9294-41EB-83FA-E25E3809D9F3}" srcOrd="2" destOrd="0" presId="urn:microsoft.com/office/officeart/2018/2/layout/IconVerticalSolidList"/>
    <dgm:cxn modelId="{2F4C88A2-3F07-41EB-9F69-C5132C21F108}" type="presParOf" srcId="{E07C92E1-9294-41EB-83FA-E25E3809D9F3}" destId="{CC450167-A22E-4B03-A6F1-53178CCD9559}" srcOrd="0" destOrd="0" presId="urn:microsoft.com/office/officeart/2018/2/layout/IconVerticalSolidList"/>
    <dgm:cxn modelId="{66CC688B-CF26-42FF-86A4-B310E2113C78}" type="presParOf" srcId="{E07C92E1-9294-41EB-83FA-E25E3809D9F3}" destId="{20B3F953-4648-4CDF-979F-E85F8A0AE3FF}" srcOrd="1" destOrd="0" presId="urn:microsoft.com/office/officeart/2018/2/layout/IconVerticalSolidList"/>
    <dgm:cxn modelId="{A640E0D9-7802-4FFF-87FF-6F537C6F0AE5}" type="presParOf" srcId="{E07C92E1-9294-41EB-83FA-E25E3809D9F3}" destId="{703B190E-333E-4F75-AA13-B4B30C05D187}" srcOrd="2" destOrd="0" presId="urn:microsoft.com/office/officeart/2018/2/layout/IconVerticalSolidList"/>
    <dgm:cxn modelId="{90F37530-2A41-4B56-A775-9543D0B7BE0A}" type="presParOf" srcId="{E07C92E1-9294-41EB-83FA-E25E3809D9F3}" destId="{C5DAEDE2-0332-4C4E-9434-4D6620CDC6FE}" srcOrd="3" destOrd="0" presId="urn:microsoft.com/office/officeart/2018/2/layout/IconVerticalSolidList"/>
    <dgm:cxn modelId="{6BFDADD0-5761-4365-99B7-6F9D557D765D}" type="presParOf" srcId="{9C15DD3A-871C-493B-905B-1DC27675B558}" destId="{E4EF6E13-88B9-42A5-9D8D-D09C8D1E881B}" srcOrd="3" destOrd="0" presId="urn:microsoft.com/office/officeart/2018/2/layout/IconVerticalSolidList"/>
    <dgm:cxn modelId="{BE28B5E9-16AD-42A7-A83A-D066C1BFE923}" type="presParOf" srcId="{9C15DD3A-871C-493B-905B-1DC27675B558}" destId="{989B5B94-A249-4E9C-9C6F-773555B43386}" srcOrd="4" destOrd="0" presId="urn:microsoft.com/office/officeart/2018/2/layout/IconVerticalSolidList"/>
    <dgm:cxn modelId="{E2F6C5B8-7117-43F0-85E7-D2E7738EE258}" type="presParOf" srcId="{989B5B94-A249-4E9C-9C6F-773555B43386}" destId="{885E9E1E-4263-48DD-A146-2A91AC7FAD21}" srcOrd="0" destOrd="0" presId="urn:microsoft.com/office/officeart/2018/2/layout/IconVerticalSolidList"/>
    <dgm:cxn modelId="{78580465-795F-46F4-BE2A-118924C636FD}" type="presParOf" srcId="{989B5B94-A249-4E9C-9C6F-773555B43386}" destId="{E3E1B543-9E8B-42F9-B394-89E3F7E77BE4}" srcOrd="1" destOrd="0" presId="urn:microsoft.com/office/officeart/2018/2/layout/IconVerticalSolidList"/>
    <dgm:cxn modelId="{8936BC15-8194-4A78-925C-5C32DB27A708}" type="presParOf" srcId="{989B5B94-A249-4E9C-9C6F-773555B43386}" destId="{D2A86C37-CA3B-4E09-B29D-504E53522CF5}" srcOrd="2" destOrd="0" presId="urn:microsoft.com/office/officeart/2018/2/layout/IconVerticalSolidList"/>
    <dgm:cxn modelId="{702A2C98-FF71-45F6-BF9E-6D2D38ABED3C}" type="presParOf" srcId="{989B5B94-A249-4E9C-9C6F-773555B43386}" destId="{8A04869A-EFBF-47C4-920C-73133B260FDA}" srcOrd="3" destOrd="0" presId="urn:microsoft.com/office/officeart/2018/2/layout/IconVerticalSolidList"/>
    <dgm:cxn modelId="{04488A30-40B4-4D38-9572-231711511C3E}" type="presParOf" srcId="{9C15DD3A-871C-493B-905B-1DC27675B558}" destId="{FCEDD80C-93B8-4D86-9A7B-D52719F68FD3}" srcOrd="5" destOrd="0" presId="urn:microsoft.com/office/officeart/2018/2/layout/IconVerticalSolidList"/>
    <dgm:cxn modelId="{E0830DCB-8D18-4FAE-B1FB-65680A9D0D1B}" type="presParOf" srcId="{9C15DD3A-871C-493B-905B-1DC27675B558}" destId="{83C86D9D-9BD4-4BFD-940B-38FD65F2A277}" srcOrd="6" destOrd="0" presId="urn:microsoft.com/office/officeart/2018/2/layout/IconVerticalSolidList"/>
    <dgm:cxn modelId="{7433CFF3-67D1-4027-B006-04B4E6EFB0BA}" type="presParOf" srcId="{83C86D9D-9BD4-4BFD-940B-38FD65F2A277}" destId="{177C43A1-4319-4961-8A31-9A89C22F2B95}" srcOrd="0" destOrd="0" presId="urn:microsoft.com/office/officeart/2018/2/layout/IconVerticalSolidList"/>
    <dgm:cxn modelId="{CAB4022D-7FF8-4BAE-A196-B66DA2FF3125}" type="presParOf" srcId="{83C86D9D-9BD4-4BFD-940B-38FD65F2A277}" destId="{197ABDF3-3A3B-4689-8719-4677C5F2F5BA}" srcOrd="1" destOrd="0" presId="urn:microsoft.com/office/officeart/2018/2/layout/IconVerticalSolidList"/>
    <dgm:cxn modelId="{F59B010A-9FB6-4EA8-821F-B926E890453E}" type="presParOf" srcId="{83C86D9D-9BD4-4BFD-940B-38FD65F2A277}" destId="{58B79327-3377-4F72-B381-658254F1E8C4}" srcOrd="2" destOrd="0" presId="urn:microsoft.com/office/officeart/2018/2/layout/IconVerticalSolidList"/>
    <dgm:cxn modelId="{6F345AD2-56BE-4340-94A3-87BAED6C970F}" type="presParOf" srcId="{83C86D9D-9BD4-4BFD-940B-38FD65F2A277}" destId="{58DE905E-E613-41C8-BBA3-C41CCD381661}" srcOrd="3" destOrd="0" presId="urn:microsoft.com/office/officeart/2018/2/layout/IconVerticalSolidList"/>
    <dgm:cxn modelId="{A55D7184-B6B0-4B98-8F40-3CBC6450E679}" type="presParOf" srcId="{9C15DD3A-871C-493B-905B-1DC27675B558}" destId="{535009CF-9A66-4B10-A59B-698664AFD035}" srcOrd="7" destOrd="0" presId="urn:microsoft.com/office/officeart/2018/2/layout/IconVerticalSolidList"/>
    <dgm:cxn modelId="{AF3CFAA2-8519-42D5-8870-41736DA7DB45}" type="presParOf" srcId="{9C15DD3A-871C-493B-905B-1DC27675B558}" destId="{02E70823-8095-4C29-9A18-66B2F41C91E7}" srcOrd="8" destOrd="0" presId="urn:microsoft.com/office/officeart/2018/2/layout/IconVerticalSolidList"/>
    <dgm:cxn modelId="{6B229DE5-627A-4EAE-B1D9-68831FF62FB0}" type="presParOf" srcId="{02E70823-8095-4C29-9A18-66B2F41C91E7}" destId="{3A331F54-4F19-4A75-998C-D6D9D1F42D0F}" srcOrd="0" destOrd="0" presId="urn:microsoft.com/office/officeart/2018/2/layout/IconVerticalSolidList"/>
    <dgm:cxn modelId="{00EF688B-778C-45A3-A1AE-2D3757F0CC83}" type="presParOf" srcId="{02E70823-8095-4C29-9A18-66B2F41C91E7}" destId="{9E9A420F-EB00-40B9-A62F-410731105B6D}" srcOrd="1" destOrd="0" presId="urn:microsoft.com/office/officeart/2018/2/layout/IconVerticalSolidList"/>
    <dgm:cxn modelId="{E013DFAB-DEB0-4987-BF9E-C72CCCA8D41D}" type="presParOf" srcId="{02E70823-8095-4C29-9A18-66B2F41C91E7}" destId="{AEBDC7CA-181E-4CEC-AE04-711ED55291A9}" srcOrd="2" destOrd="0" presId="urn:microsoft.com/office/officeart/2018/2/layout/IconVerticalSolidList"/>
    <dgm:cxn modelId="{76EFBC46-1837-4F62-BA6F-CCAB1DFAAD9F}" type="presParOf" srcId="{02E70823-8095-4C29-9A18-66B2F41C91E7}" destId="{1FAA627A-E2FE-43BA-A7D0-0D7BE9C2525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9A206-9557-4D9F-B8FC-8FF1EA39C644}">
      <dsp:nvSpPr>
        <dsp:cNvPr id="0" name=""/>
        <dsp:cNvSpPr/>
      </dsp:nvSpPr>
      <dsp:spPr>
        <a:xfrm>
          <a:off x="1333" y="110983"/>
          <a:ext cx="4682211" cy="297320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2BDF19-5BD2-43EC-9105-F9EE20418291}">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Material failure is a critical aspect of engineering design and manufacturing. Understanding how and why materials fail is essential for ensuring the safety, reliability, and performance of structures, machines, and other systems. Material failure can lead to catastrophic consequences, such as the collapse of bridges, buildings, or airplanes, and can cause serious injury or loss of life.</a:t>
          </a:r>
        </a:p>
      </dsp:txBody>
      <dsp:txXfrm>
        <a:off x="608661" y="692298"/>
        <a:ext cx="4508047" cy="2799040"/>
      </dsp:txXfrm>
    </dsp:sp>
    <dsp:sp modelId="{860F56FF-5D5B-45AE-A2FE-9F90E5CF1370}">
      <dsp:nvSpPr>
        <dsp:cNvPr id="0" name=""/>
        <dsp:cNvSpPr/>
      </dsp:nvSpPr>
      <dsp:spPr>
        <a:xfrm>
          <a:off x="5724037" y="110983"/>
          <a:ext cx="4682211" cy="297320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C8B443-47AF-46B5-92D9-96DA3557D750}">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a:t>Further, we will explore</a:t>
          </a:r>
          <a:r>
            <a:rPr lang="en-US" sz="1900" kern="1200">
              <a:latin typeface="Calibri Light" panose="020F0302020204030204"/>
            </a:rPr>
            <a:t> four</a:t>
          </a:r>
          <a:r>
            <a:rPr lang="en-US" sz="1900" kern="1200"/>
            <a:t> material failure theories - Maximum Normal Stress Theory</a:t>
          </a:r>
          <a:r>
            <a:rPr lang="en-US" sz="1900" kern="1200">
              <a:latin typeface="Calibri Light" panose="020F0302020204030204"/>
            </a:rPr>
            <a:t> </a:t>
          </a:r>
          <a:r>
            <a:rPr lang="en-US" sz="1900" b="1" kern="1200">
              <a:latin typeface="Calibri Light" panose="020F0302020204030204"/>
            </a:rPr>
            <a:t>(Rankine's Theory),</a:t>
          </a:r>
          <a:r>
            <a:rPr lang="en-US" sz="1900" kern="1200"/>
            <a:t> Maximum Shear Stress Theory</a:t>
          </a:r>
          <a:r>
            <a:rPr lang="en-US" sz="1900" kern="1200">
              <a:latin typeface="Calibri Light" panose="020F0302020204030204"/>
            </a:rPr>
            <a:t> </a:t>
          </a:r>
          <a:r>
            <a:rPr lang="en-US" sz="1900" b="1" kern="1200">
              <a:latin typeface="Calibri Light" panose="020F0302020204030204"/>
            </a:rPr>
            <a:t>(Tresca's Theory</a:t>
          </a:r>
          <a:r>
            <a:rPr lang="en-US" sz="1900" b="1" kern="1200">
              <a:solidFill>
                <a:srgbClr val="000000"/>
              </a:solidFill>
              <a:latin typeface="Calibri Light"/>
            </a:rPr>
            <a:t>),</a:t>
          </a:r>
          <a:r>
            <a:rPr lang="en-US" sz="1900" b="1" kern="1200">
              <a:solidFill>
                <a:srgbClr val="000000"/>
              </a:solidFill>
              <a:latin typeface="Calibri Light"/>
              <a:cs typeface="Calibri Light"/>
            </a:rPr>
            <a:t> Maximum Distortion Energy Theory (Von Mises Theory), and Maximum Normal Strain Theory.</a:t>
          </a:r>
          <a:endParaRPr lang="en-US" sz="1900" b="0" kern="1200">
            <a:solidFill>
              <a:srgbClr val="000000"/>
            </a:solidFill>
            <a:latin typeface="Arial"/>
            <a:cs typeface="Arial"/>
          </a:endParaRPr>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D3A75-D846-40A0-A687-2A495D32D952}">
      <dsp:nvSpPr>
        <dsp:cNvPr id="0" name=""/>
        <dsp:cNvSpPr/>
      </dsp:nvSpPr>
      <dsp:spPr>
        <a:xfrm>
          <a:off x="0" y="3400"/>
          <a:ext cx="10515600" cy="72429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C7E9FA-B604-49F8-8D5D-C6D5CDD67A6E}">
      <dsp:nvSpPr>
        <dsp:cNvPr id="0" name=""/>
        <dsp:cNvSpPr/>
      </dsp:nvSpPr>
      <dsp:spPr>
        <a:xfrm>
          <a:off x="219097" y="166365"/>
          <a:ext cx="398359" cy="398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B7D6ED-D218-4907-932F-7E0F9D8E2A1E}">
      <dsp:nvSpPr>
        <dsp:cNvPr id="0" name=""/>
        <dsp:cNvSpPr/>
      </dsp:nvSpPr>
      <dsp:spPr>
        <a:xfrm>
          <a:off x="836555" y="3400"/>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bg1"/>
              </a:solidFill>
            </a:rPr>
            <a:t>Ankit Kumar (B21CI006) - Failure Theories (Introduction &amp; Comparison), In programming part worked on graphical representation and coding part</a:t>
          </a:r>
          <a:r>
            <a:rPr lang="en-US" sz="1600" kern="1200">
              <a:solidFill>
                <a:schemeClr val="bg1"/>
              </a:solidFill>
              <a:latin typeface="Calibri Light" panose="020F0302020204030204"/>
            </a:rPr>
            <a:t> and </a:t>
          </a:r>
          <a:r>
            <a:rPr lang="en-US" sz="1600" kern="1200">
              <a:solidFill>
                <a:schemeClr val="bg1"/>
              </a:solidFill>
              <a:latin typeface="Calibri"/>
              <a:cs typeface="Calibri"/>
            </a:rPr>
            <a:t>worked on theory behind the problem</a:t>
          </a:r>
        </a:p>
      </dsp:txBody>
      <dsp:txXfrm>
        <a:off x="836555" y="3400"/>
        <a:ext cx="9679044" cy="724290"/>
      </dsp:txXfrm>
    </dsp:sp>
    <dsp:sp modelId="{CC450167-A22E-4B03-A6F1-53178CCD9559}">
      <dsp:nvSpPr>
        <dsp:cNvPr id="0" name=""/>
        <dsp:cNvSpPr/>
      </dsp:nvSpPr>
      <dsp:spPr>
        <a:xfrm>
          <a:off x="0" y="908763"/>
          <a:ext cx="10515600" cy="72429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B3F953-4648-4CDF-979F-E85F8A0AE3FF}">
      <dsp:nvSpPr>
        <dsp:cNvPr id="0" name=""/>
        <dsp:cNvSpPr/>
      </dsp:nvSpPr>
      <dsp:spPr>
        <a:xfrm>
          <a:off x="219097" y="1071728"/>
          <a:ext cx="398359" cy="398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DAEDE2-0332-4C4E-9434-4D6620CDC6FE}">
      <dsp:nvSpPr>
        <dsp:cNvPr id="0" name=""/>
        <dsp:cNvSpPr/>
      </dsp:nvSpPr>
      <dsp:spPr>
        <a:xfrm>
          <a:off x="836555" y="90876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bg1"/>
              </a:solidFill>
            </a:rPr>
            <a:t>Ruchit Kochar (B21CI038) - Failure Theories (Maximum Normal Strain Theory), in programming part worked on theory behind</a:t>
          </a:r>
          <a:r>
            <a:rPr lang="en-US" sz="1600" kern="1200">
              <a:solidFill>
                <a:schemeClr val="bg1"/>
              </a:solidFill>
              <a:latin typeface="Calibri Light" panose="020F0302020204030204"/>
            </a:rPr>
            <a:t> the problem</a:t>
          </a:r>
          <a:r>
            <a:rPr lang="en-US" sz="1600" kern="1200">
              <a:solidFill>
                <a:schemeClr val="bg1"/>
              </a:solidFill>
            </a:rPr>
            <a:t> and calculation</a:t>
          </a:r>
          <a:r>
            <a:rPr lang="en-US" sz="1600" kern="1200">
              <a:solidFill>
                <a:schemeClr val="bg1"/>
              </a:solidFill>
              <a:latin typeface="Calibri Light" panose="020F0302020204030204"/>
            </a:rPr>
            <a:t> and graphical interpretation</a:t>
          </a:r>
          <a:endParaRPr lang="en-US" sz="1600" kern="1200">
            <a:solidFill>
              <a:schemeClr val="bg1"/>
            </a:solidFill>
          </a:endParaRPr>
        </a:p>
      </dsp:txBody>
      <dsp:txXfrm>
        <a:off x="836555" y="908763"/>
        <a:ext cx="9679044" cy="724290"/>
      </dsp:txXfrm>
    </dsp:sp>
    <dsp:sp modelId="{885E9E1E-4263-48DD-A146-2A91AC7FAD21}">
      <dsp:nvSpPr>
        <dsp:cNvPr id="0" name=""/>
        <dsp:cNvSpPr/>
      </dsp:nvSpPr>
      <dsp:spPr>
        <a:xfrm>
          <a:off x="0" y="1814126"/>
          <a:ext cx="10515600" cy="72429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1B543-9E8B-42F9-B394-89E3F7E77BE4}">
      <dsp:nvSpPr>
        <dsp:cNvPr id="0" name=""/>
        <dsp:cNvSpPr/>
      </dsp:nvSpPr>
      <dsp:spPr>
        <a:xfrm>
          <a:off x="219097" y="1977092"/>
          <a:ext cx="398359" cy="398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04869A-EFBF-47C4-920C-73133B260FDA}">
      <dsp:nvSpPr>
        <dsp:cNvPr id="0" name=""/>
        <dsp:cNvSpPr/>
      </dsp:nvSpPr>
      <dsp:spPr>
        <a:xfrm>
          <a:off x="836555" y="1814126"/>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bg1"/>
              </a:solidFill>
            </a:rPr>
            <a:t>Jason Daniel (B21CI019) - Failure Theories (Maximum Normal Stress Theory), in programming part worked on the coding aspect and </a:t>
          </a:r>
          <a:r>
            <a:rPr lang="en-US" sz="1600" kern="1200">
              <a:solidFill>
                <a:schemeClr val="bg1"/>
              </a:solidFill>
              <a:latin typeface="Calibri Light" panose="020F0302020204030204"/>
            </a:rPr>
            <a:t>Graphical representation and interpretation and </a:t>
          </a:r>
          <a:r>
            <a:rPr lang="en-US" sz="1600" kern="1200">
              <a:solidFill>
                <a:schemeClr val="bg1"/>
              </a:solidFill>
              <a:latin typeface="Calibri"/>
              <a:cs typeface="Calibri"/>
            </a:rPr>
            <a:t>worked on theory behind the problem</a:t>
          </a:r>
        </a:p>
      </dsp:txBody>
      <dsp:txXfrm>
        <a:off x="836555" y="1814126"/>
        <a:ext cx="9679044" cy="724290"/>
      </dsp:txXfrm>
    </dsp:sp>
    <dsp:sp modelId="{177C43A1-4319-4961-8A31-9A89C22F2B95}">
      <dsp:nvSpPr>
        <dsp:cNvPr id="0" name=""/>
        <dsp:cNvSpPr/>
      </dsp:nvSpPr>
      <dsp:spPr>
        <a:xfrm>
          <a:off x="0" y="2719489"/>
          <a:ext cx="10515600" cy="72429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ABDF3-3A3B-4689-8719-4677C5F2F5BA}">
      <dsp:nvSpPr>
        <dsp:cNvPr id="0" name=""/>
        <dsp:cNvSpPr/>
      </dsp:nvSpPr>
      <dsp:spPr>
        <a:xfrm>
          <a:off x="219097" y="2882455"/>
          <a:ext cx="398359" cy="3983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DE905E-E613-41C8-BBA3-C41CCD381661}">
      <dsp:nvSpPr>
        <dsp:cNvPr id="0" name=""/>
        <dsp:cNvSpPr/>
      </dsp:nvSpPr>
      <dsp:spPr>
        <a:xfrm>
          <a:off x="836555" y="2719489"/>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bg1"/>
              </a:solidFill>
            </a:rPr>
            <a:t>Manoj Solara (B21CI027) - Failure Theories (Maximum Shear Stress Theory), in programming part worked on cost optimization part</a:t>
          </a:r>
          <a:r>
            <a:rPr lang="en-US" sz="1600" kern="1200">
              <a:solidFill>
                <a:schemeClr val="bg1"/>
              </a:solidFill>
              <a:latin typeface="Calibri Light" panose="020F0302020204030204"/>
            </a:rPr>
            <a:t> and </a:t>
          </a:r>
          <a:r>
            <a:rPr lang="en-US" sz="1600" kern="1200">
              <a:solidFill>
                <a:schemeClr val="bg1"/>
              </a:solidFill>
              <a:latin typeface="Calibri"/>
              <a:cs typeface="Calibri"/>
            </a:rPr>
            <a:t>worked on theory behind the problem</a:t>
          </a:r>
        </a:p>
      </dsp:txBody>
      <dsp:txXfrm>
        <a:off x="836555" y="2719489"/>
        <a:ext cx="9679044" cy="724290"/>
      </dsp:txXfrm>
    </dsp:sp>
    <dsp:sp modelId="{3A331F54-4F19-4A75-998C-D6D9D1F42D0F}">
      <dsp:nvSpPr>
        <dsp:cNvPr id="0" name=""/>
        <dsp:cNvSpPr/>
      </dsp:nvSpPr>
      <dsp:spPr>
        <a:xfrm>
          <a:off x="0" y="3624853"/>
          <a:ext cx="10515600" cy="72429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A420F-EB00-40B9-A62F-410731105B6D}">
      <dsp:nvSpPr>
        <dsp:cNvPr id="0" name=""/>
        <dsp:cNvSpPr/>
      </dsp:nvSpPr>
      <dsp:spPr>
        <a:xfrm>
          <a:off x="219097" y="3787818"/>
          <a:ext cx="398359" cy="3983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AA627A-E2FE-43BA-A7D0-0D7BE9C25252}">
      <dsp:nvSpPr>
        <dsp:cNvPr id="0" name=""/>
        <dsp:cNvSpPr/>
      </dsp:nvSpPr>
      <dsp:spPr>
        <a:xfrm>
          <a:off x="836555" y="362485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bg1"/>
              </a:solidFill>
            </a:rPr>
            <a:t>Mamta Kumari (B21CI025) - Failure Theories (Maximum Distortion Energy Theory), in programming part worked on cost </a:t>
          </a:r>
          <a:r>
            <a:rPr lang="en-US" sz="1600" kern="1200">
              <a:solidFill>
                <a:schemeClr val="bg1"/>
              </a:solidFill>
              <a:latin typeface="Calibri Light" panose="020F0302020204030204"/>
            </a:rPr>
            <a:t>optimization and </a:t>
          </a:r>
          <a:r>
            <a:rPr lang="en-US" sz="1600" kern="1200">
              <a:solidFill>
                <a:schemeClr val="bg1"/>
              </a:solidFill>
              <a:latin typeface="Calibri"/>
              <a:cs typeface="Calibri"/>
            </a:rPr>
            <a:t>worked</a:t>
          </a:r>
          <a:r>
            <a:rPr lang="en-US" sz="1600" kern="1200">
              <a:solidFill>
                <a:srgbClr val="000000"/>
              </a:solidFill>
              <a:latin typeface="Calibri"/>
              <a:cs typeface="Calibri"/>
            </a:rPr>
            <a:t> </a:t>
          </a:r>
          <a:r>
            <a:rPr lang="en-US" sz="1600" kern="1200">
              <a:solidFill>
                <a:schemeClr val="bg1"/>
              </a:solidFill>
              <a:latin typeface="Calibri"/>
              <a:cs typeface="Calibri"/>
            </a:rPr>
            <a:t>on theory behind the problem</a:t>
          </a:r>
        </a:p>
      </dsp:txBody>
      <dsp:txXfrm>
        <a:off x="836555" y="3624853"/>
        <a:ext cx="9679044" cy="7242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01/05/2023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01/05/2023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01/05/2023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01/05/2023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eng.libretexts.org/Bookshelves/Mechanical_Engineering/Structural_Mechanics_(Wierzbicki)/11%3A_Fundamental_Concepts_in_Structural_Plasticity/11.08%3A_Tresca_Yield_Condition" TargetMode="External"/><Relationship Id="rId2" Type="http://schemas.openxmlformats.org/officeDocument/2006/relationships/hyperlink" Target="https://www.fidelisfea.com/post/brittle-and-ductile-failure-theories-in-fea-which-ones-should-we-choos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5767" y="1188637"/>
            <a:ext cx="2988234" cy="4480726"/>
          </a:xfrm>
        </p:spPr>
        <p:txBody>
          <a:bodyPr vert="horz" lIns="91440" tIns="45720" rIns="91440" bIns="45720" rtlCol="0" anchor="ctr">
            <a:normAutofit/>
          </a:bodyPr>
          <a:lstStyle/>
          <a:p>
            <a:pPr algn="r"/>
            <a:r>
              <a:rPr lang="en-US" sz="5100" kern="1200">
                <a:solidFill>
                  <a:schemeClr val="tx1"/>
                </a:solidFill>
                <a:latin typeface="+mj-lt"/>
                <a:ea typeface="+mj-ea"/>
                <a:cs typeface="+mj-cs"/>
              </a:rPr>
              <a:t>Mechanics of Solids-CIL2030</a:t>
            </a:r>
            <a:br>
              <a:rPr lang="en-US" sz="5100" kern="1200">
                <a:solidFill>
                  <a:schemeClr val="tx1"/>
                </a:solidFill>
                <a:latin typeface="+mj-lt"/>
                <a:ea typeface="+mj-ea"/>
                <a:cs typeface="+mj-cs"/>
              </a:rPr>
            </a:br>
            <a:r>
              <a:rPr lang="en-US" sz="5100" kern="1200">
                <a:solidFill>
                  <a:schemeClr val="tx1"/>
                </a:solidFill>
                <a:latin typeface="+mj-lt"/>
                <a:ea typeface="+mj-ea"/>
                <a:cs typeface="+mj-cs"/>
              </a:rPr>
              <a:t>Course Project</a:t>
            </a:r>
          </a:p>
        </p:txBody>
      </p:sp>
      <p:cxnSp>
        <p:nvCxnSpPr>
          <p:cNvPr id="38"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5255260" y="2979685"/>
            <a:ext cx="4702848" cy="2229445"/>
          </a:xfrm>
        </p:spPr>
        <p:txBody>
          <a:bodyPr vert="horz" lIns="91440" tIns="45720" rIns="91440" bIns="45720" rtlCol="0" anchor="ctr">
            <a:normAutofit lnSpcReduction="10000"/>
          </a:bodyPr>
          <a:lstStyle/>
          <a:p>
            <a:pPr indent="-228600" algn="l">
              <a:buFont typeface="Arial" panose="020B0604020202020204" pitchFamily="34" charset="0"/>
              <a:buChar char="•"/>
            </a:pPr>
            <a:r>
              <a:rPr lang="en-US" dirty="0"/>
              <a:t>Mamta Kumari(B21CI025)</a:t>
            </a:r>
          </a:p>
          <a:p>
            <a:pPr indent="-228600" algn="l">
              <a:buFont typeface="Arial" panose="020B0604020202020204" pitchFamily="34" charset="0"/>
              <a:buChar char="•"/>
            </a:pPr>
            <a:r>
              <a:rPr lang="en-US" dirty="0"/>
              <a:t>Manoj Solara(B21CI027)</a:t>
            </a:r>
            <a:endParaRPr lang="en-US" dirty="0">
              <a:cs typeface="Calibri"/>
            </a:endParaRPr>
          </a:p>
          <a:p>
            <a:pPr indent="-228600" algn="l">
              <a:buFont typeface="Arial" panose="020B0604020202020204" pitchFamily="34" charset="0"/>
              <a:buChar char="•"/>
            </a:pPr>
            <a:r>
              <a:rPr lang="en-US" dirty="0"/>
              <a:t>Ruchit Kochar(B21CI038)</a:t>
            </a:r>
            <a:endParaRPr lang="en-US" dirty="0">
              <a:cs typeface="Calibri"/>
            </a:endParaRPr>
          </a:p>
          <a:p>
            <a:pPr indent="-228600" algn="l">
              <a:buFont typeface="Arial" panose="020B0604020202020204" pitchFamily="34" charset="0"/>
              <a:buChar char="•"/>
            </a:pPr>
            <a:r>
              <a:rPr lang="en-US" dirty="0"/>
              <a:t>Jason Daniel(B21CI019)</a:t>
            </a:r>
            <a:endParaRPr lang="en-US" dirty="0">
              <a:cs typeface="Calibri"/>
            </a:endParaRPr>
          </a:p>
          <a:p>
            <a:pPr indent="-228600" algn="l">
              <a:buFont typeface="Arial" panose="020B0604020202020204" pitchFamily="34" charset="0"/>
              <a:buChar char="•"/>
            </a:pPr>
            <a:r>
              <a:rPr lang="en-US" dirty="0"/>
              <a:t>Ankit Kumar(B21CI006)</a:t>
            </a:r>
            <a:endParaRPr lang="en-US" dirty="0">
              <a:cs typeface="Calibri" panose="020F0502020204030204"/>
            </a:endParaRPr>
          </a:p>
          <a:p>
            <a:pPr indent="-228600" algn="l">
              <a:buFont typeface="Arial" panose="020B0604020202020204" pitchFamily="34" charset="0"/>
              <a:buChar char="•"/>
            </a:pPr>
            <a:endParaRPr lang="en-US">
              <a:cs typeface="Calibri" panose="020F0502020204030204"/>
            </a:endParaRPr>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D0D4C-6C7C-92CD-826E-7BD3A5D6BAAA}"/>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Limitations</a:t>
            </a:r>
            <a:endParaRPr lang="en-US" sz="4000">
              <a:solidFill>
                <a:srgbClr val="FFFFFF"/>
              </a:solidFill>
            </a:endParaRPr>
          </a:p>
        </p:txBody>
      </p:sp>
      <p:sp>
        <p:nvSpPr>
          <p:cNvPr id="3" name="Content Placeholder 2">
            <a:extLst>
              <a:ext uri="{FF2B5EF4-FFF2-40B4-BE49-F238E27FC236}">
                <a16:creationId xmlns:a16="http://schemas.microsoft.com/office/drawing/2014/main" id="{BC528E2E-F6EF-DB51-50B5-9B1327C8E473}"/>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cs typeface="Calibri"/>
              </a:rPr>
              <a:t>The theory only considers the effect of shear stress and neglects the effect of normal stress. This can be problematic in situations where the normal stress is the dominant contributor to failure.</a:t>
            </a:r>
          </a:p>
          <a:p>
            <a:r>
              <a:rPr lang="en-US" sz="2000">
                <a:cs typeface="Calibri"/>
              </a:rPr>
              <a:t>It is not applicable to situations where the stress is purely hydrostatic i.e. the normal stress is equal in all directions. In these situations, the maximum shear stress is zero and the theory cannot predict failure.</a:t>
            </a:r>
          </a:p>
          <a:p>
            <a:r>
              <a:rPr lang="en-US" sz="2000">
                <a:cs typeface="Calibri"/>
              </a:rPr>
              <a:t>It also assumes that the material is isotropic i.e.it has the same properties in all directions. However, most of the materials are anisotropic with different properties in different directions.</a:t>
            </a:r>
          </a:p>
          <a:p>
            <a:endParaRPr lang="en-US" sz="2000">
              <a:cs typeface="Calibri"/>
            </a:endParaRPr>
          </a:p>
        </p:txBody>
      </p:sp>
    </p:spTree>
    <p:extLst>
      <p:ext uri="{BB962C8B-B14F-4D97-AF65-F5344CB8AC3E}">
        <p14:creationId xmlns:p14="http://schemas.microsoft.com/office/powerpoint/2010/main" val="2121250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A166F-3B20-A061-5357-D1550B85344B}"/>
              </a:ext>
            </a:extLst>
          </p:cNvPr>
          <p:cNvSpPr>
            <a:spLocks noGrp="1"/>
          </p:cNvSpPr>
          <p:nvPr>
            <p:ph type="title"/>
          </p:nvPr>
        </p:nvSpPr>
        <p:spPr>
          <a:xfrm>
            <a:off x="1043631" y="873940"/>
            <a:ext cx="5052369" cy="1035781"/>
          </a:xfrm>
        </p:spPr>
        <p:txBody>
          <a:bodyPr anchor="ctr">
            <a:normAutofit/>
          </a:bodyPr>
          <a:lstStyle/>
          <a:p>
            <a:r>
              <a:rPr lang="en-US" sz="3300">
                <a:cs typeface="Calibri Light"/>
              </a:rPr>
              <a:t>Maximum Distortion Energy Theory (Von Mises Theory)</a:t>
            </a:r>
            <a:endParaRPr lang="en-US" sz="3300"/>
          </a:p>
        </p:txBody>
      </p:sp>
      <p:sp>
        <p:nvSpPr>
          <p:cNvPr id="3" name="Content Placeholder 2">
            <a:extLst>
              <a:ext uri="{FF2B5EF4-FFF2-40B4-BE49-F238E27FC236}">
                <a16:creationId xmlns:a16="http://schemas.microsoft.com/office/drawing/2014/main" id="{749BBB02-68CA-87EE-B1A9-0495CD5EE66E}"/>
              </a:ext>
            </a:extLst>
          </p:cNvPr>
          <p:cNvSpPr>
            <a:spLocks noGrp="1"/>
          </p:cNvSpPr>
          <p:nvPr>
            <p:ph idx="1"/>
          </p:nvPr>
        </p:nvSpPr>
        <p:spPr>
          <a:xfrm>
            <a:off x="1045029" y="2296120"/>
            <a:ext cx="4991629" cy="2142238"/>
          </a:xfrm>
        </p:spPr>
        <p:txBody>
          <a:bodyPr vert="horz" lIns="91440" tIns="45720" rIns="91440" bIns="45720" rtlCol="0" anchor="ctr">
            <a:normAutofit/>
          </a:bodyPr>
          <a:lstStyle/>
          <a:p>
            <a:r>
              <a:rPr lang="en-US" sz="1800">
                <a:ea typeface="Calibri"/>
                <a:cs typeface="Calibri"/>
              </a:rPr>
              <a:t>The theory states that the elastic failure occurs when the shear strain energy per unit volume in the stressed material reaches a value equal to the shear strain energy per unit volume at the elastic limit point in tension.</a:t>
            </a:r>
          </a:p>
          <a:p>
            <a:r>
              <a:rPr lang="en-US" sz="1800">
                <a:latin typeface="Calibri"/>
                <a:cs typeface="Calibri"/>
              </a:rPr>
              <a:t>The strain energy for uniaxial stress is given by:</a:t>
            </a:r>
          </a:p>
          <a:p>
            <a:pPr marL="0" indent="0">
              <a:buNone/>
            </a:pPr>
            <a:r>
              <a:rPr lang="en-US" sz="1800">
                <a:latin typeface="Calibri"/>
                <a:cs typeface="Calibri"/>
              </a:rPr>
              <a:t>       </a:t>
            </a:r>
            <a:endParaRPr lang="en-US" sz="1800">
              <a:ea typeface="+mn-lt"/>
              <a:cs typeface="+mn-lt"/>
            </a:endParaRPr>
          </a:p>
        </p:txBody>
      </p:sp>
      <p:sp>
        <p:nvSpPr>
          <p:cNvPr id="18" name="Rectangle 1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pie chart&#10;&#10;Description automatically generated">
            <a:extLst>
              <a:ext uri="{FF2B5EF4-FFF2-40B4-BE49-F238E27FC236}">
                <a16:creationId xmlns:a16="http://schemas.microsoft.com/office/drawing/2014/main" id="{DE60D615-22FA-1A6E-A717-7E3718EF275E}"/>
              </a:ext>
            </a:extLst>
          </p:cNvPr>
          <p:cNvPicPr>
            <a:picLocks noChangeAspect="1"/>
          </p:cNvPicPr>
          <p:nvPr/>
        </p:nvPicPr>
        <p:blipFill>
          <a:blip r:embed="rId2"/>
          <a:stretch>
            <a:fillRect/>
          </a:stretch>
        </p:blipFill>
        <p:spPr>
          <a:xfrm>
            <a:off x="6930493" y="1722330"/>
            <a:ext cx="4223252" cy="3473624"/>
          </a:xfrm>
          <a:prstGeom prst="rect">
            <a:avLst/>
          </a:prstGeom>
        </p:spPr>
      </p:pic>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E2415D9-7793-32CF-A113-65E90BD95410}"/>
              </a:ext>
            </a:extLst>
          </p:cNvPr>
          <p:cNvSpPr txBox="1"/>
          <p:nvPr/>
        </p:nvSpPr>
        <p:spPr>
          <a:xfrm>
            <a:off x="1338943" y="48332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triaxial stress :</a:t>
            </a:r>
          </a:p>
        </p:txBody>
      </p:sp>
      <p:pic>
        <p:nvPicPr>
          <p:cNvPr id="15" name="Picture 16" descr="A picture containing text, clock&#10;&#10;Description automatically generated">
            <a:extLst>
              <a:ext uri="{FF2B5EF4-FFF2-40B4-BE49-F238E27FC236}">
                <a16:creationId xmlns:a16="http://schemas.microsoft.com/office/drawing/2014/main" id="{BE76CCE2-CBD3-2901-84D7-18FE93C193D6}"/>
              </a:ext>
            </a:extLst>
          </p:cNvPr>
          <p:cNvPicPr>
            <a:picLocks noChangeAspect="1"/>
          </p:cNvPicPr>
          <p:nvPr/>
        </p:nvPicPr>
        <p:blipFill>
          <a:blip r:embed="rId3"/>
          <a:stretch>
            <a:fillRect/>
          </a:stretch>
        </p:blipFill>
        <p:spPr>
          <a:xfrm>
            <a:off x="2888116" y="4029075"/>
            <a:ext cx="1299483" cy="813708"/>
          </a:xfrm>
          <a:prstGeom prst="rect">
            <a:avLst/>
          </a:prstGeom>
        </p:spPr>
      </p:pic>
      <p:pic>
        <p:nvPicPr>
          <p:cNvPr id="17" name="Picture 18">
            <a:extLst>
              <a:ext uri="{FF2B5EF4-FFF2-40B4-BE49-F238E27FC236}">
                <a16:creationId xmlns:a16="http://schemas.microsoft.com/office/drawing/2014/main" id="{4F181606-13AD-6865-266A-75E03D39DC31}"/>
              </a:ext>
            </a:extLst>
          </p:cNvPr>
          <p:cNvPicPr>
            <a:picLocks noChangeAspect="1"/>
          </p:cNvPicPr>
          <p:nvPr/>
        </p:nvPicPr>
        <p:blipFill>
          <a:blip r:embed="rId4"/>
          <a:stretch>
            <a:fillRect/>
          </a:stretch>
        </p:blipFill>
        <p:spPr>
          <a:xfrm>
            <a:off x="2884714" y="5332186"/>
            <a:ext cx="2743200" cy="635000"/>
          </a:xfrm>
          <a:prstGeom prst="rect">
            <a:avLst/>
          </a:prstGeom>
        </p:spPr>
      </p:pic>
    </p:spTree>
    <p:extLst>
      <p:ext uri="{BB962C8B-B14F-4D97-AF65-F5344CB8AC3E}">
        <p14:creationId xmlns:p14="http://schemas.microsoft.com/office/powerpoint/2010/main" val="178883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D34DBE-4222-9080-C6DF-D9E6940D1F02}"/>
              </a:ext>
            </a:extLst>
          </p:cNvPr>
          <p:cNvSpPr>
            <a:spLocks noGrp="1"/>
          </p:cNvSpPr>
          <p:nvPr>
            <p:ph idx="4294967295"/>
          </p:nvPr>
        </p:nvSpPr>
        <p:spPr>
          <a:xfrm>
            <a:off x="459828" y="354177"/>
            <a:ext cx="10515600" cy="726396"/>
          </a:xfrm>
        </p:spPr>
        <p:txBody>
          <a:bodyPr vert="horz" lIns="91440" tIns="45720" rIns="91440" bIns="45720" rtlCol="0" anchor="t">
            <a:normAutofit fontScale="25000" lnSpcReduction="20000"/>
          </a:bodyPr>
          <a:lstStyle/>
          <a:p>
            <a:pPr marL="0" indent="0">
              <a:buNone/>
            </a:pPr>
            <a:r>
              <a:rPr lang="en-US" sz="9600">
                <a:cs typeface="Calibri"/>
              </a:rPr>
              <a:t>Distortion energy per unit volume:</a:t>
            </a:r>
          </a:p>
          <a:p>
            <a:pPr marL="0" indent="0">
              <a:buNone/>
            </a:pPr>
            <a:br>
              <a:rPr lang="en-US">
                <a:cs typeface="Calibri"/>
              </a:rPr>
            </a:br>
            <a:br>
              <a:rPr lang="en-US">
                <a:cs typeface="Calibri"/>
              </a:rPr>
            </a:br>
            <a:br>
              <a:rPr lang="en-US">
                <a:cs typeface="Calibri"/>
              </a:rPr>
            </a:br>
            <a:br>
              <a:rPr lang="en-US">
                <a:cs typeface="Calibri"/>
              </a:rPr>
            </a:br>
            <a:br>
              <a:rPr lang="en-US">
                <a:cs typeface="Calibri"/>
              </a:rPr>
            </a:br>
            <a:br>
              <a:rPr lang="en-US">
                <a:cs typeface="Calibri"/>
              </a:rPr>
            </a:br>
            <a:r>
              <a:rPr lang="en-US">
                <a:cs typeface="Calibri"/>
              </a:rPr>
              <a:t> </a:t>
            </a:r>
            <a:endParaRPr lang="en-US"/>
          </a:p>
        </p:txBody>
      </p:sp>
      <p:pic>
        <p:nvPicPr>
          <p:cNvPr id="4" name="Picture 4" descr="Diagram&#10;&#10;Description automatically generated">
            <a:extLst>
              <a:ext uri="{FF2B5EF4-FFF2-40B4-BE49-F238E27FC236}">
                <a16:creationId xmlns:a16="http://schemas.microsoft.com/office/drawing/2014/main" id="{DC32028D-ED9A-4AF4-C32A-690FA5F09A2A}"/>
              </a:ext>
            </a:extLst>
          </p:cNvPr>
          <p:cNvPicPr>
            <a:picLocks noChangeAspect="1"/>
          </p:cNvPicPr>
          <p:nvPr/>
        </p:nvPicPr>
        <p:blipFill>
          <a:blip r:embed="rId2"/>
          <a:stretch>
            <a:fillRect/>
          </a:stretch>
        </p:blipFill>
        <p:spPr>
          <a:xfrm>
            <a:off x="8455572" y="4446871"/>
            <a:ext cx="2743200" cy="1931913"/>
          </a:xfrm>
          <a:prstGeom prst="rect">
            <a:avLst/>
          </a:prstGeom>
        </p:spPr>
      </p:pic>
      <p:pic>
        <p:nvPicPr>
          <p:cNvPr id="5" name="Picture 5" descr="Chart, radar chart&#10;&#10;Description automatically generated">
            <a:extLst>
              <a:ext uri="{FF2B5EF4-FFF2-40B4-BE49-F238E27FC236}">
                <a16:creationId xmlns:a16="http://schemas.microsoft.com/office/drawing/2014/main" id="{5A566BBA-54B0-819C-FC1C-E72B37FAAD3A}"/>
              </a:ext>
            </a:extLst>
          </p:cNvPr>
          <p:cNvPicPr>
            <a:picLocks noChangeAspect="1"/>
          </p:cNvPicPr>
          <p:nvPr/>
        </p:nvPicPr>
        <p:blipFill>
          <a:blip r:embed="rId3"/>
          <a:stretch>
            <a:fillRect/>
          </a:stretch>
        </p:blipFill>
        <p:spPr>
          <a:xfrm>
            <a:off x="585951" y="4155986"/>
            <a:ext cx="2743200" cy="2329751"/>
          </a:xfrm>
          <a:prstGeom prst="rect">
            <a:avLst/>
          </a:prstGeom>
        </p:spPr>
      </p:pic>
      <p:pic>
        <p:nvPicPr>
          <p:cNvPr id="6" name="Picture 6" descr="Diagram, engineering drawing&#10;&#10;Description automatically generated">
            <a:extLst>
              <a:ext uri="{FF2B5EF4-FFF2-40B4-BE49-F238E27FC236}">
                <a16:creationId xmlns:a16="http://schemas.microsoft.com/office/drawing/2014/main" id="{A666A7A5-1CCA-5828-2F6F-9302F61BB0BA}"/>
              </a:ext>
            </a:extLst>
          </p:cNvPr>
          <p:cNvPicPr>
            <a:picLocks noChangeAspect="1"/>
          </p:cNvPicPr>
          <p:nvPr/>
        </p:nvPicPr>
        <p:blipFill>
          <a:blip r:embed="rId4"/>
          <a:stretch>
            <a:fillRect/>
          </a:stretch>
        </p:blipFill>
        <p:spPr>
          <a:xfrm>
            <a:off x="4619297" y="4264152"/>
            <a:ext cx="2743200" cy="2139696"/>
          </a:xfrm>
          <a:prstGeom prst="rect">
            <a:avLst/>
          </a:prstGeom>
        </p:spPr>
      </p:pic>
      <p:pic>
        <p:nvPicPr>
          <p:cNvPr id="7" name="Picture 7">
            <a:extLst>
              <a:ext uri="{FF2B5EF4-FFF2-40B4-BE49-F238E27FC236}">
                <a16:creationId xmlns:a16="http://schemas.microsoft.com/office/drawing/2014/main" id="{A6ED499A-3A38-5ABC-41E8-92CA1ECAB350}"/>
              </a:ext>
            </a:extLst>
          </p:cNvPr>
          <p:cNvPicPr>
            <a:picLocks noChangeAspect="1"/>
          </p:cNvPicPr>
          <p:nvPr/>
        </p:nvPicPr>
        <p:blipFill>
          <a:blip r:embed="rId5"/>
          <a:stretch>
            <a:fillRect/>
          </a:stretch>
        </p:blipFill>
        <p:spPr>
          <a:xfrm>
            <a:off x="3871583" y="5183078"/>
            <a:ext cx="625695" cy="643431"/>
          </a:xfrm>
          <a:prstGeom prst="rect">
            <a:avLst/>
          </a:prstGeom>
        </p:spPr>
      </p:pic>
      <p:pic>
        <p:nvPicPr>
          <p:cNvPr id="8" name="Picture 8">
            <a:extLst>
              <a:ext uri="{FF2B5EF4-FFF2-40B4-BE49-F238E27FC236}">
                <a16:creationId xmlns:a16="http://schemas.microsoft.com/office/drawing/2014/main" id="{FF80A2D8-6E57-6237-D49D-53FE35B4B1ED}"/>
              </a:ext>
            </a:extLst>
          </p:cNvPr>
          <p:cNvPicPr>
            <a:picLocks noChangeAspect="1"/>
          </p:cNvPicPr>
          <p:nvPr/>
        </p:nvPicPr>
        <p:blipFill>
          <a:blip r:embed="rId6"/>
          <a:stretch>
            <a:fillRect/>
          </a:stretch>
        </p:blipFill>
        <p:spPr>
          <a:xfrm>
            <a:off x="7941879" y="5182915"/>
            <a:ext cx="499242" cy="538655"/>
          </a:xfrm>
          <a:prstGeom prst="rect">
            <a:avLst/>
          </a:prstGeom>
        </p:spPr>
      </p:pic>
      <p:pic>
        <p:nvPicPr>
          <p:cNvPr id="2" name="Picture 10" descr="A picture containing diagram&#10;&#10;Description automatically generated">
            <a:extLst>
              <a:ext uri="{FF2B5EF4-FFF2-40B4-BE49-F238E27FC236}">
                <a16:creationId xmlns:a16="http://schemas.microsoft.com/office/drawing/2014/main" id="{7B22131C-F16B-6ABD-D0D0-956AFEA2283D}"/>
              </a:ext>
            </a:extLst>
          </p:cNvPr>
          <p:cNvPicPr>
            <a:picLocks noChangeAspect="1"/>
          </p:cNvPicPr>
          <p:nvPr/>
        </p:nvPicPr>
        <p:blipFill>
          <a:blip r:embed="rId7"/>
          <a:stretch>
            <a:fillRect/>
          </a:stretch>
        </p:blipFill>
        <p:spPr>
          <a:xfrm>
            <a:off x="3875314" y="891883"/>
            <a:ext cx="4659085" cy="632862"/>
          </a:xfrm>
          <a:prstGeom prst="rect">
            <a:avLst/>
          </a:prstGeom>
        </p:spPr>
      </p:pic>
      <p:sp>
        <p:nvSpPr>
          <p:cNvPr id="11" name="TextBox 10">
            <a:extLst>
              <a:ext uri="{FF2B5EF4-FFF2-40B4-BE49-F238E27FC236}">
                <a16:creationId xmlns:a16="http://schemas.microsoft.com/office/drawing/2014/main" id="{07D4FED5-F061-7EC9-6549-24FA8F3B2713}"/>
              </a:ext>
            </a:extLst>
          </p:cNvPr>
          <p:cNvSpPr txBox="1"/>
          <p:nvPr/>
        </p:nvSpPr>
        <p:spPr>
          <a:xfrm>
            <a:off x="511629" y="1654629"/>
            <a:ext cx="36793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For Plane stress (</a:t>
            </a:r>
            <a:r>
              <a:rPr lang="en-US" sz="2400">
                <a:solidFill>
                  <a:srgbClr val="202122"/>
                </a:solidFill>
              </a:rPr>
              <a:t>σ</a:t>
            </a:r>
            <a:r>
              <a:rPr lang="en-US" baseline="-25000">
                <a:solidFill>
                  <a:srgbClr val="202122"/>
                </a:solidFill>
              </a:rPr>
              <a:t>3</a:t>
            </a:r>
            <a:r>
              <a:rPr lang="en-US" sz="2400">
                <a:solidFill>
                  <a:srgbClr val="202122"/>
                </a:solidFill>
              </a:rPr>
              <a:t> </a:t>
            </a:r>
            <a:r>
              <a:rPr lang="en-US"/>
              <a:t> </a:t>
            </a:r>
            <a:r>
              <a:rPr lang="en-US" sz="2400"/>
              <a:t>= 0)</a:t>
            </a:r>
          </a:p>
        </p:txBody>
      </p:sp>
      <p:pic>
        <p:nvPicPr>
          <p:cNvPr id="13" name="Picture 13" descr="A picture containing text, watch, gauge&#10;&#10;Description automatically generated">
            <a:extLst>
              <a:ext uri="{FF2B5EF4-FFF2-40B4-BE49-F238E27FC236}">
                <a16:creationId xmlns:a16="http://schemas.microsoft.com/office/drawing/2014/main" id="{8371D57A-9E61-A5B7-6F3D-AD19131179C4}"/>
              </a:ext>
            </a:extLst>
          </p:cNvPr>
          <p:cNvPicPr>
            <a:picLocks noChangeAspect="1"/>
          </p:cNvPicPr>
          <p:nvPr/>
        </p:nvPicPr>
        <p:blipFill>
          <a:blip r:embed="rId8"/>
          <a:stretch>
            <a:fillRect/>
          </a:stretch>
        </p:blipFill>
        <p:spPr>
          <a:xfrm>
            <a:off x="3831771" y="2164005"/>
            <a:ext cx="3102428" cy="722961"/>
          </a:xfrm>
          <a:prstGeom prst="rect">
            <a:avLst/>
          </a:prstGeom>
        </p:spPr>
      </p:pic>
      <p:pic>
        <p:nvPicPr>
          <p:cNvPr id="14" name="Picture 14" descr="A picture containing text, clock&#10;&#10;Description automatically generated">
            <a:extLst>
              <a:ext uri="{FF2B5EF4-FFF2-40B4-BE49-F238E27FC236}">
                <a16:creationId xmlns:a16="http://schemas.microsoft.com/office/drawing/2014/main" id="{E0C8FEE2-B8C5-9B93-DE1D-911DF4DCCCE2}"/>
              </a:ext>
            </a:extLst>
          </p:cNvPr>
          <p:cNvPicPr>
            <a:picLocks noChangeAspect="1"/>
          </p:cNvPicPr>
          <p:nvPr/>
        </p:nvPicPr>
        <p:blipFill>
          <a:blip r:embed="rId9"/>
          <a:stretch>
            <a:fillRect/>
          </a:stretch>
        </p:blipFill>
        <p:spPr>
          <a:xfrm>
            <a:off x="3704545" y="3391581"/>
            <a:ext cx="2562225" cy="771525"/>
          </a:xfrm>
          <a:prstGeom prst="rect">
            <a:avLst/>
          </a:prstGeom>
        </p:spPr>
      </p:pic>
      <p:sp>
        <p:nvSpPr>
          <p:cNvPr id="15" name="TextBox 14">
            <a:extLst>
              <a:ext uri="{FF2B5EF4-FFF2-40B4-BE49-F238E27FC236}">
                <a16:creationId xmlns:a16="http://schemas.microsoft.com/office/drawing/2014/main" id="{3D9548AD-438E-425E-E732-4A549A30DE2E}"/>
              </a:ext>
            </a:extLst>
          </p:cNvPr>
          <p:cNvSpPr txBox="1"/>
          <p:nvPr/>
        </p:nvSpPr>
        <p:spPr>
          <a:xfrm>
            <a:off x="511629" y="2819399"/>
            <a:ext cx="67600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Uniaxial tension test (</a:t>
            </a:r>
            <a:r>
              <a:rPr lang="en-US" sz="2400">
                <a:solidFill>
                  <a:srgbClr val="202122"/>
                </a:solidFill>
              </a:rPr>
              <a:t>σ</a:t>
            </a:r>
            <a:r>
              <a:rPr lang="en-US" sz="1600">
                <a:solidFill>
                  <a:srgbClr val="202122"/>
                </a:solidFill>
              </a:rPr>
              <a:t>1</a:t>
            </a:r>
            <a:r>
              <a:rPr lang="en-US" sz="2400">
                <a:solidFill>
                  <a:srgbClr val="202122"/>
                </a:solidFill>
              </a:rPr>
              <a:t> = σ</a:t>
            </a:r>
            <a:r>
              <a:rPr lang="en-US" sz="1600">
                <a:solidFill>
                  <a:srgbClr val="202122"/>
                </a:solidFill>
              </a:rPr>
              <a:t>y </a:t>
            </a:r>
            <a:r>
              <a:rPr lang="en-US" sz="2400">
                <a:solidFill>
                  <a:srgbClr val="202122"/>
                </a:solidFill>
              </a:rPr>
              <a:t>, σ</a:t>
            </a:r>
            <a:r>
              <a:rPr lang="en-US" sz="1600">
                <a:solidFill>
                  <a:srgbClr val="202122"/>
                </a:solidFill>
              </a:rPr>
              <a:t>2</a:t>
            </a:r>
            <a:r>
              <a:rPr lang="en-US" sz="2400">
                <a:solidFill>
                  <a:srgbClr val="202122"/>
                </a:solidFill>
              </a:rPr>
              <a:t> = σ</a:t>
            </a:r>
            <a:r>
              <a:rPr lang="en-US" sz="1600">
                <a:solidFill>
                  <a:srgbClr val="202122"/>
                </a:solidFill>
              </a:rPr>
              <a:t>3</a:t>
            </a:r>
            <a:r>
              <a:rPr lang="en-US" sz="2400">
                <a:solidFill>
                  <a:srgbClr val="202122"/>
                </a:solidFill>
              </a:rPr>
              <a:t> = 0)</a:t>
            </a:r>
            <a:r>
              <a:rPr lang="en-US" sz="2400"/>
              <a:t>:</a:t>
            </a:r>
            <a:r>
              <a:rPr lang="en-US" sz="2400">
                <a:cs typeface="Calibri"/>
              </a:rPr>
              <a:t>​</a:t>
            </a:r>
            <a:endParaRPr lang="en-US" sz="2400"/>
          </a:p>
        </p:txBody>
      </p:sp>
    </p:spTree>
    <p:extLst>
      <p:ext uri="{BB962C8B-B14F-4D97-AF65-F5344CB8AC3E}">
        <p14:creationId xmlns:p14="http://schemas.microsoft.com/office/powerpoint/2010/main" val="1253348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33A372-8C9E-9567-3F44-8C61439F9AFF}"/>
              </a:ext>
            </a:extLst>
          </p:cNvPr>
          <p:cNvSpPr>
            <a:spLocks noGrp="1"/>
          </p:cNvSpPr>
          <p:nvPr>
            <p:ph type="title"/>
          </p:nvPr>
        </p:nvSpPr>
        <p:spPr>
          <a:xfrm>
            <a:off x="841248" y="256032"/>
            <a:ext cx="10506456" cy="1014984"/>
          </a:xfrm>
        </p:spPr>
        <p:txBody>
          <a:bodyPr anchor="b">
            <a:normAutofit/>
          </a:bodyPr>
          <a:lstStyle/>
          <a:p>
            <a:r>
              <a:rPr lang="en-US">
                <a:cs typeface="Calibri Light"/>
              </a:rPr>
              <a:t>Condition for failure and safe design</a:t>
            </a:r>
            <a:endParaRPr lang="en-US"/>
          </a:p>
        </p:txBody>
      </p:sp>
      <p:sp>
        <p:nvSpPr>
          <p:cNvPr id="1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0AFD0DB-B2A0-AB3E-AE62-B37EC4C2A570}"/>
              </a:ext>
            </a:extLst>
          </p:cNvPr>
          <p:cNvSpPr>
            <a:spLocks noGrp="1"/>
          </p:cNvSpPr>
          <p:nvPr>
            <p:ph idx="1"/>
          </p:nvPr>
        </p:nvSpPr>
        <p:spPr>
          <a:xfrm>
            <a:off x="868033" y="2085725"/>
            <a:ext cx="9833562" cy="516407"/>
          </a:xfrm>
        </p:spPr>
        <p:txBody>
          <a:bodyPr vert="horz" lIns="91440" tIns="45720" rIns="91440" bIns="45720" rtlCol="0" anchor="t">
            <a:noAutofit/>
          </a:bodyPr>
          <a:lstStyle/>
          <a:p>
            <a:pPr marL="0" indent="0" defTabSz="850392">
              <a:spcBef>
                <a:spcPts val="930"/>
              </a:spcBef>
              <a:buNone/>
            </a:pPr>
            <a:r>
              <a:rPr lang="en-US" sz="2232" kern="1200">
                <a:solidFill>
                  <a:schemeClr val="tx1"/>
                </a:solidFill>
                <a:latin typeface="+mn-lt"/>
                <a:ea typeface="+mn-ea"/>
                <a:cs typeface="Calibri"/>
              </a:rPr>
              <a:t>The failure condition is:</a:t>
            </a:r>
            <a:br>
              <a:rPr lang="en-US" sz="2232" kern="1200">
                <a:solidFill>
                  <a:schemeClr val="tx1"/>
                </a:solidFill>
                <a:latin typeface="+mn-lt"/>
                <a:ea typeface="+mn-ea"/>
                <a:cs typeface="Calibri"/>
              </a:rPr>
            </a:br>
            <a:r>
              <a:rPr lang="en-US" sz="2232" kern="1200">
                <a:solidFill>
                  <a:schemeClr val="tx1"/>
                </a:solidFill>
                <a:latin typeface="+mn-lt"/>
                <a:ea typeface="+mn-ea"/>
                <a:cs typeface="Calibri"/>
              </a:rPr>
              <a:t>    </a:t>
            </a:r>
            <a:r>
              <a:rPr lang="en-US" sz="2232" kern="1200">
                <a:solidFill>
                  <a:srgbClr val="000000"/>
                </a:solidFill>
                <a:latin typeface="+mn-lt"/>
                <a:ea typeface="+mn-ea"/>
                <a:cs typeface="Calibri"/>
              </a:rPr>
              <a:t>         </a:t>
            </a:r>
            <a:r>
              <a:rPr lang="en-US" sz="2232" b="1" kern="1200">
                <a:solidFill>
                  <a:srgbClr val="000000"/>
                </a:solidFill>
                <a:latin typeface="+mn-lt"/>
                <a:ea typeface="+mn-ea"/>
                <a:cs typeface="Calibri"/>
              </a:rPr>
              <a:t> </a:t>
            </a:r>
            <a:endParaRPr lang="en-US" sz="2232" b="1" kern="1200" baseline="30000">
              <a:solidFill>
                <a:schemeClr val="tx1"/>
              </a:solidFill>
              <a:latin typeface="+mn-lt"/>
              <a:ea typeface="+mn-ea"/>
              <a:cs typeface="Calibri"/>
            </a:endParaRPr>
          </a:p>
          <a:p>
            <a:pPr marL="0" indent="0" defTabSz="850392">
              <a:spcBef>
                <a:spcPts val="930"/>
              </a:spcBef>
              <a:buNone/>
            </a:pPr>
            <a:br>
              <a:rPr lang="en-US" sz="2232" kern="1200">
                <a:solidFill>
                  <a:schemeClr val="tx1"/>
                </a:solidFill>
                <a:latin typeface="+mn-lt"/>
                <a:ea typeface="+mn-ea"/>
                <a:cs typeface="Calibri"/>
              </a:rPr>
            </a:br>
            <a:r>
              <a:rPr lang="en-US" sz="2232" b="1" kern="1200">
                <a:solidFill>
                  <a:srgbClr val="202122"/>
                </a:solidFill>
                <a:latin typeface="+mn-lt"/>
                <a:ea typeface="+mn-ea"/>
                <a:cs typeface="Calibri"/>
              </a:rPr>
              <a:t> </a:t>
            </a:r>
            <a:r>
              <a:rPr lang="en-US" sz="2232" kern="1200">
                <a:solidFill>
                  <a:srgbClr val="202122"/>
                </a:solidFill>
                <a:latin typeface="+mn-lt"/>
                <a:ea typeface="+mn-ea"/>
                <a:cs typeface="Calibri"/>
              </a:rPr>
              <a:t> </a:t>
            </a:r>
            <a:br>
              <a:rPr lang="en-US" sz="2232" kern="1200" baseline="30000">
                <a:solidFill>
                  <a:schemeClr val="tx1"/>
                </a:solidFill>
                <a:latin typeface="+mn-lt"/>
                <a:ea typeface="+mn-ea"/>
                <a:cs typeface="Calibri"/>
              </a:rPr>
            </a:br>
            <a:endParaRPr lang="en-US" sz="2400">
              <a:cs typeface="Calibri"/>
            </a:endParaRPr>
          </a:p>
        </p:txBody>
      </p:sp>
      <p:pic>
        <p:nvPicPr>
          <p:cNvPr id="5" name="Picture 5" descr="Diagram&#10;&#10;Description automatically generated">
            <a:extLst>
              <a:ext uri="{FF2B5EF4-FFF2-40B4-BE49-F238E27FC236}">
                <a16:creationId xmlns:a16="http://schemas.microsoft.com/office/drawing/2014/main" id="{BDC35B8D-EF72-1E77-ED05-FB625A9981C5}"/>
              </a:ext>
            </a:extLst>
          </p:cNvPr>
          <p:cNvPicPr>
            <a:picLocks noChangeAspect="1"/>
          </p:cNvPicPr>
          <p:nvPr/>
        </p:nvPicPr>
        <p:blipFill>
          <a:blip r:embed="rId2"/>
          <a:stretch>
            <a:fillRect/>
          </a:stretch>
        </p:blipFill>
        <p:spPr>
          <a:xfrm>
            <a:off x="7239928" y="2088201"/>
            <a:ext cx="4255386" cy="3402282"/>
          </a:xfrm>
          <a:prstGeom prst="rect">
            <a:avLst/>
          </a:prstGeom>
        </p:spPr>
      </p:pic>
      <p:pic>
        <p:nvPicPr>
          <p:cNvPr id="4" name="Picture 5">
            <a:extLst>
              <a:ext uri="{FF2B5EF4-FFF2-40B4-BE49-F238E27FC236}">
                <a16:creationId xmlns:a16="http://schemas.microsoft.com/office/drawing/2014/main" id="{F62C86B8-61FB-2A7B-DFDE-C42764F94FDE}"/>
              </a:ext>
            </a:extLst>
          </p:cNvPr>
          <p:cNvPicPr>
            <a:picLocks noChangeAspect="1"/>
          </p:cNvPicPr>
          <p:nvPr/>
        </p:nvPicPr>
        <p:blipFill>
          <a:blip r:embed="rId3"/>
          <a:stretch>
            <a:fillRect/>
          </a:stretch>
        </p:blipFill>
        <p:spPr>
          <a:xfrm>
            <a:off x="2885442" y="2577748"/>
            <a:ext cx="2565277" cy="551309"/>
          </a:xfrm>
          <a:prstGeom prst="rect">
            <a:avLst/>
          </a:prstGeom>
        </p:spPr>
      </p:pic>
      <p:pic>
        <p:nvPicPr>
          <p:cNvPr id="6" name="Picture 6">
            <a:extLst>
              <a:ext uri="{FF2B5EF4-FFF2-40B4-BE49-F238E27FC236}">
                <a16:creationId xmlns:a16="http://schemas.microsoft.com/office/drawing/2014/main" id="{C9348F68-3497-89EA-BA7F-DD4813588378}"/>
              </a:ext>
            </a:extLst>
          </p:cNvPr>
          <p:cNvPicPr>
            <a:picLocks noChangeAspect="1"/>
          </p:cNvPicPr>
          <p:nvPr/>
        </p:nvPicPr>
        <p:blipFill>
          <a:blip r:embed="rId4"/>
          <a:stretch>
            <a:fillRect/>
          </a:stretch>
        </p:blipFill>
        <p:spPr>
          <a:xfrm>
            <a:off x="2888255" y="3629329"/>
            <a:ext cx="4153305" cy="652074"/>
          </a:xfrm>
          <a:prstGeom prst="rect">
            <a:avLst/>
          </a:prstGeom>
        </p:spPr>
      </p:pic>
      <p:pic>
        <p:nvPicPr>
          <p:cNvPr id="7" name="Picture 7" descr="Chart&#10;&#10;Description automatically generated">
            <a:extLst>
              <a:ext uri="{FF2B5EF4-FFF2-40B4-BE49-F238E27FC236}">
                <a16:creationId xmlns:a16="http://schemas.microsoft.com/office/drawing/2014/main" id="{B70BC2BD-D7E4-549C-B801-0FF3D67EAD6A}"/>
              </a:ext>
            </a:extLst>
          </p:cNvPr>
          <p:cNvPicPr>
            <a:picLocks noChangeAspect="1"/>
          </p:cNvPicPr>
          <p:nvPr/>
        </p:nvPicPr>
        <p:blipFill>
          <a:blip r:embed="rId5"/>
          <a:stretch>
            <a:fillRect/>
          </a:stretch>
        </p:blipFill>
        <p:spPr>
          <a:xfrm>
            <a:off x="2927857" y="4828065"/>
            <a:ext cx="2565277" cy="626467"/>
          </a:xfrm>
          <a:prstGeom prst="rect">
            <a:avLst/>
          </a:prstGeom>
        </p:spPr>
      </p:pic>
      <p:sp>
        <p:nvSpPr>
          <p:cNvPr id="8" name="TextBox 7">
            <a:extLst>
              <a:ext uri="{FF2B5EF4-FFF2-40B4-BE49-F238E27FC236}">
                <a16:creationId xmlns:a16="http://schemas.microsoft.com/office/drawing/2014/main" id="{E61576D7-DAC9-5B36-3FE0-5E3E9EA8A248}"/>
              </a:ext>
            </a:extLst>
          </p:cNvPr>
          <p:cNvSpPr txBox="1"/>
          <p:nvPr/>
        </p:nvSpPr>
        <p:spPr>
          <a:xfrm>
            <a:off x="828315" y="3117368"/>
            <a:ext cx="5262890" cy="11584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50392">
              <a:spcAft>
                <a:spcPts val="600"/>
              </a:spcAft>
            </a:pPr>
            <a:r>
              <a:rPr lang="en-US" sz="2232" kern="1200">
                <a:solidFill>
                  <a:schemeClr val="tx1"/>
                </a:solidFill>
                <a:latin typeface="+mn-lt"/>
                <a:ea typeface="+mn-ea"/>
                <a:cs typeface="+mn-cs"/>
              </a:rPr>
              <a:t>For design in triaxial state of stress</a:t>
            </a:r>
            <a:r>
              <a:rPr lang="en-US" sz="2232" kern="1200">
                <a:solidFill>
                  <a:schemeClr val="tx1"/>
                </a:solidFill>
                <a:latin typeface="+mn-lt"/>
                <a:ea typeface="+mn-ea"/>
                <a:cs typeface="Calibri"/>
              </a:rPr>
              <a:t>​</a:t>
            </a:r>
            <a:br>
              <a:rPr lang="en-US" sz="2232" kern="1200">
                <a:solidFill>
                  <a:schemeClr val="tx1"/>
                </a:solidFill>
                <a:latin typeface="+mn-lt"/>
                <a:ea typeface="+mn-ea"/>
                <a:cs typeface="Calibri"/>
              </a:rPr>
            </a:br>
            <a:r>
              <a:rPr lang="en-US" sz="2232" kern="1200">
                <a:solidFill>
                  <a:schemeClr val="tx1"/>
                </a:solidFill>
                <a:latin typeface="+mn-lt"/>
                <a:ea typeface="+mn-ea"/>
                <a:cs typeface="Calibri"/>
              </a:rPr>
              <a:t>​</a:t>
            </a:r>
            <a:br>
              <a:rPr lang="en-US" sz="2232" kern="1200">
                <a:solidFill>
                  <a:schemeClr val="tx1"/>
                </a:solidFill>
                <a:latin typeface="+mn-lt"/>
                <a:ea typeface="+mn-ea"/>
                <a:cs typeface="Calibri"/>
              </a:rPr>
            </a:br>
            <a:endParaRPr lang="en-US" sz="2400">
              <a:cs typeface="Calibri"/>
            </a:endParaRPr>
          </a:p>
        </p:txBody>
      </p:sp>
      <p:sp>
        <p:nvSpPr>
          <p:cNvPr id="9" name="TextBox 8">
            <a:extLst>
              <a:ext uri="{FF2B5EF4-FFF2-40B4-BE49-F238E27FC236}">
                <a16:creationId xmlns:a16="http://schemas.microsoft.com/office/drawing/2014/main" id="{59995EE0-9546-257A-3CF3-53E8A59836F5}"/>
              </a:ext>
            </a:extLst>
          </p:cNvPr>
          <p:cNvSpPr txBox="1"/>
          <p:nvPr/>
        </p:nvSpPr>
        <p:spPr>
          <a:xfrm>
            <a:off x="870857" y="4278146"/>
            <a:ext cx="4499414" cy="4317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50392">
              <a:spcAft>
                <a:spcPts val="600"/>
              </a:spcAft>
            </a:pPr>
            <a:r>
              <a:rPr lang="en-US" sz="2232" kern="1200">
                <a:solidFill>
                  <a:srgbClr val="202122"/>
                </a:solidFill>
                <a:latin typeface="+mn-lt"/>
                <a:ea typeface="+mn-ea"/>
                <a:cs typeface="+mn-cs"/>
              </a:rPr>
              <a:t>Biaxial state of stress:</a:t>
            </a:r>
            <a:endParaRPr lang="en-US" sz="2400">
              <a:cs typeface="Calibri"/>
            </a:endParaRPr>
          </a:p>
        </p:txBody>
      </p:sp>
    </p:spTree>
    <p:extLst>
      <p:ext uri="{BB962C8B-B14F-4D97-AF65-F5344CB8AC3E}">
        <p14:creationId xmlns:p14="http://schemas.microsoft.com/office/powerpoint/2010/main" val="527829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4F928-EB47-A94D-32A1-58B275D63449}"/>
              </a:ext>
            </a:extLst>
          </p:cNvPr>
          <p:cNvSpPr>
            <a:spLocks noGrp="1"/>
          </p:cNvSpPr>
          <p:nvPr>
            <p:ph type="title"/>
          </p:nvPr>
        </p:nvSpPr>
        <p:spPr>
          <a:xfrm>
            <a:off x="589560" y="856180"/>
            <a:ext cx="4560584" cy="1128068"/>
          </a:xfrm>
        </p:spPr>
        <p:txBody>
          <a:bodyPr anchor="ctr">
            <a:normAutofit/>
          </a:bodyPr>
          <a:lstStyle/>
          <a:p>
            <a:r>
              <a:rPr lang="en-US" sz="3700">
                <a:cs typeface="Calibri Light"/>
              </a:rPr>
              <a:t>Maximum Normal Strain Theory</a:t>
            </a:r>
            <a:endParaRPr lang="en-US" sz="370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45551D-14AB-F5F7-8445-F752F936C66B}"/>
              </a:ext>
            </a:extLst>
          </p:cNvPr>
          <p:cNvSpPr>
            <a:spLocks noGrp="1"/>
          </p:cNvSpPr>
          <p:nvPr>
            <p:ph idx="1"/>
          </p:nvPr>
        </p:nvSpPr>
        <p:spPr>
          <a:xfrm>
            <a:off x="590719" y="2330505"/>
            <a:ext cx="4559425" cy="3315557"/>
          </a:xfrm>
        </p:spPr>
        <p:txBody>
          <a:bodyPr vert="horz" lIns="91440" tIns="45720" rIns="91440" bIns="45720" rtlCol="0" anchor="ctr">
            <a:normAutofit/>
          </a:bodyPr>
          <a:lstStyle/>
          <a:p>
            <a:r>
              <a:rPr lang="en-US" sz="2000">
                <a:ea typeface="+mn-lt"/>
                <a:cs typeface="+mn-lt"/>
              </a:rPr>
              <a:t>The theory states that the failure of a material occurs when the principal tensile strain in the material reaches the strain at the elastic limit in simple tension (or) when the minimum principal strain i.e. maximum principal compressive strain reaches the elastic limit in simple compression.</a:t>
            </a:r>
          </a:p>
          <a:p>
            <a:r>
              <a:rPr lang="en-US" sz="2000">
                <a:cs typeface="Calibri"/>
              </a:rPr>
              <a:t>Principal strain in the direction of principal stress(σ</a:t>
            </a:r>
            <a:r>
              <a:rPr lang="en-US" sz="2000" baseline="-25000">
                <a:cs typeface="Calibri"/>
              </a:rPr>
              <a:t>1</a:t>
            </a:r>
            <a:r>
              <a:rPr lang="en-US" sz="2000">
                <a:cs typeface="Calibri"/>
              </a:rPr>
              <a:t>):</a:t>
            </a:r>
            <a:br>
              <a:rPr lang="en-US" sz="2000">
                <a:cs typeface="Calibri"/>
              </a:rPr>
            </a:br>
            <a:r>
              <a:rPr lang="en-US" sz="2000">
                <a:cs typeface="Calibri"/>
              </a:rPr>
              <a:t>    </a:t>
            </a:r>
            <a:endParaRPr lang="en-US" sz="2000" b="1">
              <a:cs typeface="Calibri"/>
            </a:endParaRP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E56DDD3F-9CE4-A437-0F3E-655A32901CA9}"/>
              </a:ext>
            </a:extLst>
          </p:cNvPr>
          <p:cNvPicPr>
            <a:picLocks noChangeAspect="1"/>
          </p:cNvPicPr>
          <p:nvPr/>
        </p:nvPicPr>
        <p:blipFill rotWithShape="1">
          <a:blip r:embed="rId2"/>
          <a:srcRect l="1010" r="7325" b="-223"/>
          <a:stretch/>
        </p:blipFill>
        <p:spPr>
          <a:xfrm>
            <a:off x="5778495" y="904860"/>
            <a:ext cx="5843207" cy="4837341"/>
          </a:xfrm>
          <a:prstGeom prst="rect">
            <a:avLst/>
          </a:prstGeom>
        </p:spPr>
      </p:pic>
      <p:pic>
        <p:nvPicPr>
          <p:cNvPr id="4" name="Picture 5">
            <a:extLst>
              <a:ext uri="{FF2B5EF4-FFF2-40B4-BE49-F238E27FC236}">
                <a16:creationId xmlns:a16="http://schemas.microsoft.com/office/drawing/2014/main" id="{B0908BFF-5D6B-C794-C373-07B6F189223E}"/>
              </a:ext>
            </a:extLst>
          </p:cNvPr>
          <p:cNvPicPr>
            <a:picLocks noChangeAspect="1"/>
          </p:cNvPicPr>
          <p:nvPr/>
        </p:nvPicPr>
        <p:blipFill>
          <a:blip r:embed="rId3"/>
          <a:stretch>
            <a:fillRect/>
          </a:stretch>
        </p:blipFill>
        <p:spPr>
          <a:xfrm>
            <a:off x="1485900" y="5492523"/>
            <a:ext cx="2667000" cy="771525"/>
          </a:xfrm>
          <a:prstGeom prst="rect">
            <a:avLst/>
          </a:prstGeom>
        </p:spPr>
      </p:pic>
    </p:spTree>
    <p:extLst>
      <p:ext uri="{BB962C8B-B14F-4D97-AF65-F5344CB8AC3E}">
        <p14:creationId xmlns:p14="http://schemas.microsoft.com/office/powerpoint/2010/main" val="4242684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D59E43-6A27-0E9D-6CFF-A54E283EC889}"/>
              </a:ext>
            </a:extLst>
          </p:cNvPr>
          <p:cNvSpPr>
            <a:spLocks noGrp="1"/>
          </p:cNvSpPr>
          <p:nvPr>
            <p:ph type="title"/>
          </p:nvPr>
        </p:nvSpPr>
        <p:spPr>
          <a:xfrm>
            <a:off x="838200" y="609600"/>
            <a:ext cx="3739341" cy="1330839"/>
          </a:xfrm>
        </p:spPr>
        <p:txBody>
          <a:bodyPr>
            <a:normAutofit/>
          </a:bodyPr>
          <a:lstStyle/>
          <a:p>
            <a:r>
              <a:rPr lang="en-US" sz="3400">
                <a:cs typeface="Calibri Light"/>
              </a:rPr>
              <a:t>Condition for failure and safe design</a:t>
            </a:r>
            <a:endParaRPr lang="en-US" sz="3400"/>
          </a:p>
        </p:txBody>
      </p:sp>
      <p:sp>
        <p:nvSpPr>
          <p:cNvPr id="3" name="Content Placeholder 2">
            <a:extLst>
              <a:ext uri="{FF2B5EF4-FFF2-40B4-BE49-F238E27FC236}">
                <a16:creationId xmlns:a16="http://schemas.microsoft.com/office/drawing/2014/main" id="{9A398DA3-5C9B-2B24-773C-F67596841B24}"/>
              </a:ext>
            </a:extLst>
          </p:cNvPr>
          <p:cNvSpPr>
            <a:spLocks noGrp="1"/>
          </p:cNvSpPr>
          <p:nvPr>
            <p:ph idx="1"/>
          </p:nvPr>
        </p:nvSpPr>
        <p:spPr>
          <a:xfrm>
            <a:off x="862366" y="2194102"/>
            <a:ext cx="3427001" cy="3908586"/>
          </a:xfrm>
        </p:spPr>
        <p:txBody>
          <a:bodyPr vert="horz" lIns="91440" tIns="45720" rIns="91440" bIns="45720" rtlCol="0" anchor="t">
            <a:normAutofit/>
          </a:bodyPr>
          <a:lstStyle/>
          <a:p>
            <a:r>
              <a:rPr lang="en-US" sz="1400">
                <a:cs typeface="Calibri"/>
              </a:rPr>
              <a:t>The failure condition:</a:t>
            </a:r>
            <a:br>
              <a:rPr lang="en-US" sz="1400">
                <a:cs typeface="Calibri"/>
              </a:rPr>
            </a:br>
            <a:r>
              <a:rPr lang="en-US" sz="1400">
                <a:cs typeface="Calibri"/>
              </a:rPr>
              <a:t>        </a:t>
            </a:r>
            <a:endParaRPr lang="en-US" sz="1400" baseline="-25000">
              <a:cs typeface="Calibri"/>
            </a:endParaRPr>
          </a:p>
          <a:p>
            <a:r>
              <a:rPr lang="en-US" sz="1400">
                <a:cs typeface="Calibri"/>
              </a:rPr>
              <a:t>For design, the maximum principal strain should not exceed the permissible strain.</a:t>
            </a:r>
            <a:endParaRPr lang="en-US" sz="1400">
              <a:latin typeface="Calibri"/>
              <a:cs typeface="Calibri"/>
            </a:endParaRPr>
          </a:p>
          <a:p>
            <a:r>
              <a:rPr lang="en-US" sz="1400">
                <a:latin typeface="Calibri"/>
                <a:cs typeface="Calibri"/>
              </a:rPr>
              <a:t>For Biaxial stress:</a:t>
            </a:r>
            <a:endParaRPr lang="en-US" sz="1400">
              <a:latin typeface="Calibri"/>
              <a:ea typeface="Calibri"/>
              <a:cs typeface="Calibri"/>
            </a:endParaRPr>
          </a:p>
          <a:p>
            <a:pPr marL="457200" lvl="1" indent="0">
              <a:buNone/>
            </a:pPr>
            <a:br>
              <a:rPr lang="en-US" sz="1400">
                <a:latin typeface="Calibri"/>
                <a:cs typeface="Calibri"/>
              </a:rPr>
            </a:br>
            <a:r>
              <a:rPr lang="en-US" sz="1400" b="1">
                <a:latin typeface="Calibri"/>
                <a:cs typeface="Calibri"/>
              </a:rPr>
              <a:t>     </a:t>
            </a:r>
            <a:br>
              <a:rPr lang="en-US" sz="1400" b="1">
                <a:latin typeface="Calibri"/>
                <a:cs typeface="Calibri"/>
              </a:rPr>
            </a:br>
            <a:r>
              <a:rPr lang="en-US" sz="1400" i="1">
                <a:latin typeface="Calibri"/>
                <a:cs typeface="Calibri"/>
              </a:rPr>
              <a:t>F: Factor of safety           </a:t>
            </a:r>
            <a:endParaRPr lang="en-US" sz="1400">
              <a:latin typeface="Calibri"/>
              <a:cs typeface="Calibri"/>
            </a:endParaRPr>
          </a:p>
          <a:p>
            <a:pPr marL="457200" lvl="1" indent="0">
              <a:buNone/>
            </a:pPr>
            <a:r>
              <a:rPr lang="en-US" sz="1400" i="1">
                <a:latin typeface="Calibri"/>
                <a:cs typeface="Calibri"/>
              </a:rPr>
              <a:t>E: Young's Modulus</a:t>
            </a:r>
            <a:br>
              <a:rPr lang="en-US" sz="1400">
                <a:latin typeface="Calibri"/>
                <a:cs typeface="Calibri"/>
              </a:rPr>
            </a:br>
            <a:br>
              <a:rPr lang="en-US" sz="1400" b="1">
                <a:latin typeface="Calibri"/>
                <a:cs typeface="Calibri"/>
              </a:rPr>
            </a:br>
            <a:r>
              <a:rPr lang="en-US" sz="1400" b="1">
                <a:latin typeface="Calibri"/>
                <a:cs typeface="Calibri"/>
              </a:rPr>
              <a:t> </a:t>
            </a:r>
            <a:br>
              <a:rPr lang="en-US" sz="1400" b="1">
                <a:latin typeface="Calibri"/>
                <a:cs typeface="Calibri"/>
              </a:rPr>
            </a:br>
            <a:r>
              <a:rPr lang="en-US" sz="1400">
                <a:latin typeface="Calibri"/>
                <a:cs typeface="Calibri"/>
              </a:rPr>
              <a:t>     </a:t>
            </a:r>
            <a:endParaRPr lang="en-US" sz="1400">
              <a:ea typeface="Calibri" panose="020F0502020204030204"/>
              <a:cs typeface="Calibri" panose="020F0502020204030204"/>
            </a:endParaRPr>
          </a:p>
        </p:txBody>
      </p:sp>
      <p:grpSp>
        <p:nvGrpSpPr>
          <p:cNvPr id="10" name="Group 9">
            <a:extLst>
              <a:ext uri="{FF2B5EF4-FFF2-40B4-BE49-F238E27FC236}">
                <a16:creationId xmlns:a16="http://schemas.microsoft.com/office/drawing/2014/main" id="{03C88FC1-CAD1-EDC2-FC1B-7094E300FE78}"/>
              </a:ext>
            </a:extLst>
          </p:cNvPr>
          <p:cNvGrpSpPr/>
          <p:nvPr/>
        </p:nvGrpSpPr>
        <p:grpSpPr>
          <a:xfrm>
            <a:off x="6685981" y="661921"/>
            <a:ext cx="3674093" cy="5557912"/>
            <a:chOff x="1695293" y="2872723"/>
            <a:chExt cx="1364043" cy="2063428"/>
          </a:xfrm>
        </p:grpSpPr>
        <p:pic>
          <p:nvPicPr>
            <p:cNvPr id="4" name="Picture 5" descr="A picture containing text&#10;&#10;Description automatically generated">
              <a:extLst>
                <a:ext uri="{FF2B5EF4-FFF2-40B4-BE49-F238E27FC236}">
                  <a16:creationId xmlns:a16="http://schemas.microsoft.com/office/drawing/2014/main" id="{237615CC-128A-72F8-D358-551DC35BA71A}"/>
                </a:ext>
              </a:extLst>
            </p:cNvPr>
            <p:cNvPicPr>
              <a:picLocks noChangeAspect="1"/>
            </p:cNvPicPr>
            <p:nvPr/>
          </p:nvPicPr>
          <p:blipFill>
            <a:blip r:embed="rId2"/>
            <a:stretch>
              <a:fillRect/>
            </a:stretch>
          </p:blipFill>
          <p:spPr>
            <a:xfrm>
              <a:off x="1785781" y="2872723"/>
              <a:ext cx="1161264" cy="292658"/>
            </a:xfrm>
            <a:prstGeom prst="rect">
              <a:avLst/>
            </a:prstGeom>
          </p:spPr>
        </p:pic>
        <p:pic>
          <p:nvPicPr>
            <p:cNvPr id="6" name="Picture 6" descr="Diagram, text, schematic&#10;&#10;Description automatically generated">
              <a:extLst>
                <a:ext uri="{FF2B5EF4-FFF2-40B4-BE49-F238E27FC236}">
                  <a16:creationId xmlns:a16="http://schemas.microsoft.com/office/drawing/2014/main" id="{9924AAEA-EE17-210A-A0C0-0DA352D2ECDE}"/>
                </a:ext>
              </a:extLst>
            </p:cNvPr>
            <p:cNvPicPr>
              <a:picLocks noChangeAspect="1"/>
            </p:cNvPicPr>
            <p:nvPr/>
          </p:nvPicPr>
          <p:blipFill>
            <a:blip r:embed="rId3"/>
            <a:stretch>
              <a:fillRect/>
            </a:stretch>
          </p:blipFill>
          <p:spPr>
            <a:xfrm>
              <a:off x="1695293" y="3458291"/>
              <a:ext cx="1364043" cy="451517"/>
            </a:xfrm>
            <a:prstGeom prst="rect">
              <a:avLst/>
            </a:prstGeom>
          </p:spPr>
        </p:pic>
        <p:pic>
          <p:nvPicPr>
            <p:cNvPr id="7" name="Picture 7" descr="Chart, diagram&#10;&#10;Description automatically generated">
              <a:extLst>
                <a:ext uri="{FF2B5EF4-FFF2-40B4-BE49-F238E27FC236}">
                  <a16:creationId xmlns:a16="http://schemas.microsoft.com/office/drawing/2014/main" id="{80F090E0-E770-3918-19C9-D36230088537}"/>
                </a:ext>
              </a:extLst>
            </p:cNvPr>
            <p:cNvPicPr>
              <a:picLocks noChangeAspect="1"/>
            </p:cNvPicPr>
            <p:nvPr/>
          </p:nvPicPr>
          <p:blipFill>
            <a:blip r:embed="rId4"/>
            <a:stretch>
              <a:fillRect/>
            </a:stretch>
          </p:blipFill>
          <p:spPr>
            <a:xfrm>
              <a:off x="1783339" y="3967910"/>
              <a:ext cx="1194247" cy="326527"/>
            </a:xfrm>
            <a:prstGeom prst="rect">
              <a:avLst/>
            </a:prstGeom>
          </p:spPr>
        </p:pic>
        <p:pic>
          <p:nvPicPr>
            <p:cNvPr id="8" name="Picture 9" descr="A picture containing logo&#10;&#10;Description automatically generated">
              <a:extLst>
                <a:ext uri="{FF2B5EF4-FFF2-40B4-BE49-F238E27FC236}">
                  <a16:creationId xmlns:a16="http://schemas.microsoft.com/office/drawing/2014/main" id="{C39AC81E-0A13-57A0-7FCA-AD4DA60317C4}"/>
                </a:ext>
              </a:extLst>
            </p:cNvPr>
            <p:cNvPicPr>
              <a:picLocks noChangeAspect="1"/>
            </p:cNvPicPr>
            <p:nvPr/>
          </p:nvPicPr>
          <p:blipFill>
            <a:blip r:embed="rId5"/>
            <a:stretch>
              <a:fillRect/>
            </a:stretch>
          </p:blipFill>
          <p:spPr>
            <a:xfrm>
              <a:off x="1785378" y="4585647"/>
              <a:ext cx="988439" cy="350504"/>
            </a:xfrm>
            <a:prstGeom prst="rect">
              <a:avLst/>
            </a:prstGeom>
          </p:spPr>
        </p:pic>
      </p:grpSp>
      <p:cxnSp>
        <p:nvCxnSpPr>
          <p:cNvPr id="12" name="Connector: Elbow 11">
            <a:extLst>
              <a:ext uri="{FF2B5EF4-FFF2-40B4-BE49-F238E27FC236}">
                <a16:creationId xmlns:a16="http://schemas.microsoft.com/office/drawing/2014/main" id="{29D29DD7-9DFE-B794-6E17-D9E8C940C05A}"/>
              </a:ext>
            </a:extLst>
          </p:cNvPr>
          <p:cNvCxnSpPr/>
          <p:nvPr/>
        </p:nvCxnSpPr>
        <p:spPr>
          <a:xfrm flipV="1">
            <a:off x="2710453" y="1033424"/>
            <a:ext cx="4365441" cy="13149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Arrow: Right 13">
            <a:extLst>
              <a:ext uri="{FF2B5EF4-FFF2-40B4-BE49-F238E27FC236}">
                <a16:creationId xmlns:a16="http://schemas.microsoft.com/office/drawing/2014/main" id="{09409F51-08E3-4774-4284-27F7ABE50569}"/>
              </a:ext>
            </a:extLst>
          </p:cNvPr>
          <p:cNvSpPr/>
          <p:nvPr/>
        </p:nvSpPr>
        <p:spPr>
          <a:xfrm>
            <a:off x="4175256" y="2859074"/>
            <a:ext cx="2808694" cy="377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Connector: Elbow 14">
            <a:extLst>
              <a:ext uri="{FF2B5EF4-FFF2-40B4-BE49-F238E27FC236}">
                <a16:creationId xmlns:a16="http://schemas.microsoft.com/office/drawing/2014/main" id="{9287D819-B5A7-F1D4-4E64-CCDA1F3DB1B3}"/>
              </a:ext>
            </a:extLst>
          </p:cNvPr>
          <p:cNvCxnSpPr/>
          <p:nvPr/>
        </p:nvCxnSpPr>
        <p:spPr>
          <a:xfrm>
            <a:off x="2469180" y="3353981"/>
            <a:ext cx="4441011" cy="25139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482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0A14D1-E64F-26DE-A4FA-75D870354E0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Comparison of Failure Theories</a:t>
            </a:r>
          </a:p>
        </p:txBody>
      </p:sp>
      <p:sp>
        <p:nvSpPr>
          <p:cNvPr id="3" name="Content Placeholder 2">
            <a:extLst>
              <a:ext uri="{FF2B5EF4-FFF2-40B4-BE49-F238E27FC236}">
                <a16:creationId xmlns:a16="http://schemas.microsoft.com/office/drawing/2014/main" id="{F9AE4FDF-B601-AA76-E239-C2E776AB17AF}"/>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kern="1200">
                <a:solidFill>
                  <a:schemeClr val="tx1"/>
                </a:solidFill>
                <a:latin typeface="+mn-lt"/>
                <a:ea typeface="+mn-ea"/>
                <a:cs typeface="+mn-cs"/>
              </a:rPr>
              <a:t>Maximum shear strain theory is the most conservative theory of all the failure theories.</a:t>
            </a:r>
          </a:p>
        </p:txBody>
      </p:sp>
      <p:sp>
        <p:nvSpPr>
          <p:cNvPr id="21"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Diagram&#10;&#10;Description automatically generated">
            <a:extLst>
              <a:ext uri="{FF2B5EF4-FFF2-40B4-BE49-F238E27FC236}">
                <a16:creationId xmlns:a16="http://schemas.microsoft.com/office/drawing/2014/main" id="{C4EDFF53-1289-D392-0DF0-D551F2940D0A}"/>
              </a:ext>
            </a:extLst>
          </p:cNvPr>
          <p:cNvPicPr>
            <a:picLocks noChangeAspect="1"/>
          </p:cNvPicPr>
          <p:nvPr/>
        </p:nvPicPr>
        <p:blipFill rotWithShape="1">
          <a:blip r:embed="rId2"/>
          <a:srcRect r="433" b="44300"/>
          <a:stretch/>
        </p:blipFill>
        <p:spPr>
          <a:xfrm>
            <a:off x="4842856" y="1220945"/>
            <a:ext cx="7047571" cy="5262179"/>
          </a:xfrm>
          <a:prstGeom prst="rect">
            <a:avLst/>
          </a:prstGeom>
        </p:spPr>
      </p:pic>
    </p:spTree>
    <p:extLst>
      <p:ext uri="{BB962C8B-B14F-4D97-AF65-F5344CB8AC3E}">
        <p14:creationId xmlns:p14="http://schemas.microsoft.com/office/powerpoint/2010/main" val="4103701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C7316B-422D-5DF5-D225-F06042AF9CB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Part 2</a:t>
            </a:r>
          </a:p>
        </p:txBody>
      </p:sp>
      <p:pic>
        <p:nvPicPr>
          <p:cNvPr id="4" name="Picture 4" descr="Diagram&#10;&#10;Description automatically generated">
            <a:extLst>
              <a:ext uri="{FF2B5EF4-FFF2-40B4-BE49-F238E27FC236}">
                <a16:creationId xmlns:a16="http://schemas.microsoft.com/office/drawing/2014/main" id="{1EB8C454-6C0E-7FCE-111D-BB2FADB58319}"/>
              </a:ext>
            </a:extLst>
          </p:cNvPr>
          <p:cNvPicPr>
            <a:picLocks noGrp="1" noChangeAspect="1"/>
          </p:cNvPicPr>
          <p:nvPr>
            <p:ph idx="1"/>
          </p:nvPr>
        </p:nvPicPr>
        <p:blipFill>
          <a:blip r:embed="rId2"/>
          <a:stretch>
            <a:fillRect/>
          </a:stretch>
        </p:blipFill>
        <p:spPr>
          <a:xfrm>
            <a:off x="643467" y="1800365"/>
            <a:ext cx="10905066" cy="4143923"/>
          </a:xfrm>
          <a:prstGeom prst="rect">
            <a:avLst/>
          </a:prstGeom>
        </p:spPr>
      </p:pic>
    </p:spTree>
    <p:extLst>
      <p:ext uri="{BB962C8B-B14F-4D97-AF65-F5344CB8AC3E}">
        <p14:creationId xmlns:p14="http://schemas.microsoft.com/office/powerpoint/2010/main" val="1918637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A09FF5-50FB-0E75-7FFF-4CDA3A8B14D3}"/>
              </a:ext>
            </a:extLst>
          </p:cNvPr>
          <p:cNvSpPr>
            <a:spLocks noGrp="1"/>
          </p:cNvSpPr>
          <p:nvPr>
            <p:ph idx="1"/>
          </p:nvPr>
        </p:nvSpPr>
        <p:spPr>
          <a:xfrm>
            <a:off x="381000" y="2307312"/>
            <a:ext cx="11737887" cy="3204386"/>
          </a:xfrm>
        </p:spPr>
        <p:txBody>
          <a:bodyPr vert="horz" lIns="91440" tIns="45720" rIns="91440" bIns="45720" rtlCol="0" anchor="ctr">
            <a:normAutofit/>
          </a:bodyPr>
          <a:lstStyle/>
          <a:p>
            <a:r>
              <a:rPr lang="en-US" sz="2000">
                <a:cs typeface="Calibri"/>
              </a:rPr>
              <a:t>In a storage house, the beam needs to carry weight upto 20KN. </a:t>
            </a:r>
          </a:p>
          <a:p>
            <a:r>
              <a:rPr lang="en-US" sz="2000">
                <a:cs typeface="Calibri"/>
              </a:rPr>
              <a:t>The dimensions of the beam being (20x0.2x0.4) , the beam is to be made up of 10 layers of different materials, with each layer's height being 0.04m. </a:t>
            </a:r>
          </a:p>
          <a:p>
            <a:r>
              <a:rPr lang="en-US" sz="2000">
                <a:cs typeface="Calibri"/>
              </a:rPr>
              <a:t>For computing the bending stress distribution of the beam, firstly we compute the modular ratio and then take out the equivalent length.</a:t>
            </a:r>
          </a:p>
          <a:p>
            <a:r>
              <a:rPr lang="en-US" sz="2000">
                <a:cs typeface="Calibri"/>
              </a:rPr>
              <a:t>Further, we take out centroid of each layer followed by moment of inertia.</a:t>
            </a:r>
          </a:p>
          <a:p>
            <a:r>
              <a:rPr lang="en-US" sz="2000">
                <a:cs typeface="Calibri"/>
              </a:rPr>
              <a:t>We get the maximum bending moment when the load is applied at the center of the beam.</a:t>
            </a:r>
          </a:p>
        </p:txBody>
      </p:sp>
    </p:spTree>
    <p:extLst>
      <p:ext uri="{BB962C8B-B14F-4D97-AF65-F5344CB8AC3E}">
        <p14:creationId xmlns:p14="http://schemas.microsoft.com/office/powerpoint/2010/main" val="1659458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2AE5F-C89B-1575-C73B-46D4607A5AD8}"/>
              </a:ext>
            </a:extLst>
          </p:cNvPr>
          <p:cNvSpPr>
            <a:spLocks noGrp="1"/>
          </p:cNvSpPr>
          <p:nvPr>
            <p:ph idx="4294967295"/>
          </p:nvPr>
        </p:nvSpPr>
        <p:spPr>
          <a:xfrm>
            <a:off x="838200" y="1929384"/>
            <a:ext cx="10515600" cy="4251960"/>
          </a:xfrm>
        </p:spPr>
        <p:txBody>
          <a:bodyPr vert="horz" lIns="91440" tIns="45720" rIns="91440" bIns="45720" rtlCol="0" anchor="t">
            <a:normAutofit/>
          </a:bodyPr>
          <a:lstStyle/>
          <a:p>
            <a:r>
              <a:rPr lang="en-US" sz="2200"/>
              <a:t>For taking out the stress in each layer, we consider the center point of the layer.</a:t>
            </a:r>
            <a:br>
              <a:rPr lang="en-US" sz="2200"/>
            </a:br>
            <a:r>
              <a:rPr lang="en-US" sz="2200"/>
              <a:t>      </a:t>
            </a:r>
          </a:p>
          <a:p>
            <a:pPr marL="0" indent="0">
              <a:buNone/>
            </a:pPr>
            <a:br>
              <a:rPr lang="en-US" sz="2200"/>
            </a:br>
            <a:r>
              <a:rPr lang="en-US" sz="2200"/>
              <a:t>Here:</a:t>
            </a:r>
          </a:p>
          <a:p>
            <a:pPr marL="0" indent="0">
              <a:buNone/>
            </a:pPr>
            <a:r>
              <a:rPr lang="en-US" sz="2200"/>
              <a:t>M is the Bending Moment</a:t>
            </a:r>
            <a:br>
              <a:rPr lang="en-US" sz="2200"/>
            </a:br>
            <a:r>
              <a:rPr lang="en-US" sz="2200"/>
              <a:t>y is the perpendicular distance of the center of each layer from the neutral </a:t>
            </a:r>
            <a:br>
              <a:rPr lang="en-US" sz="2200"/>
            </a:br>
            <a:r>
              <a:rPr lang="en-US" sz="2200"/>
              <a:t>axis</a:t>
            </a:r>
            <a:br>
              <a:rPr lang="en-US" sz="2200"/>
            </a:br>
            <a:r>
              <a:rPr lang="en-US" sz="2200"/>
              <a:t>I is the total moment of inertia of the beam</a:t>
            </a:r>
            <a:br>
              <a:rPr lang="en-US" sz="2200"/>
            </a:br>
            <a:endParaRPr lang="en-US" sz="2200">
              <a:cs typeface="Calibri"/>
            </a:endParaRPr>
          </a:p>
          <a:p>
            <a:r>
              <a:rPr lang="en-US" sz="2200"/>
              <a:t>For optimization, we put the high strength materials at the extremes and comparatively lower strength materials at the center.</a:t>
            </a:r>
            <a:endParaRPr lang="en-US" sz="2200">
              <a:cs typeface="Calibri"/>
            </a:endParaRPr>
          </a:p>
          <a:p>
            <a:endParaRPr lang="en-US" sz="2200" b="1"/>
          </a:p>
          <a:p>
            <a:endParaRPr lang="en-US" sz="2200"/>
          </a:p>
        </p:txBody>
      </p:sp>
      <p:pic>
        <p:nvPicPr>
          <p:cNvPr id="2" name="Picture 3">
            <a:extLst>
              <a:ext uri="{FF2B5EF4-FFF2-40B4-BE49-F238E27FC236}">
                <a16:creationId xmlns:a16="http://schemas.microsoft.com/office/drawing/2014/main" id="{AAB45976-82A9-3D2A-D077-247269B19687}"/>
              </a:ext>
            </a:extLst>
          </p:cNvPr>
          <p:cNvPicPr>
            <a:picLocks noChangeAspect="1"/>
          </p:cNvPicPr>
          <p:nvPr/>
        </p:nvPicPr>
        <p:blipFill>
          <a:blip r:embed="rId2"/>
          <a:stretch>
            <a:fillRect/>
          </a:stretch>
        </p:blipFill>
        <p:spPr>
          <a:xfrm>
            <a:off x="4536621" y="2307091"/>
            <a:ext cx="1485900" cy="676275"/>
          </a:xfrm>
          <a:prstGeom prst="rect">
            <a:avLst/>
          </a:prstGeom>
        </p:spPr>
      </p:pic>
    </p:spTree>
    <p:extLst>
      <p:ext uri="{BB962C8B-B14F-4D97-AF65-F5344CB8AC3E}">
        <p14:creationId xmlns:p14="http://schemas.microsoft.com/office/powerpoint/2010/main" val="363992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80722-315B-1EB2-64ED-28A35C7DDFBC}"/>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cs typeface="Calibri Light"/>
              </a:rPr>
              <a:t>Introduction</a:t>
            </a:r>
            <a:endParaRPr lang="en-US" sz="4000" b="1">
              <a:solidFill>
                <a:srgbClr val="FFFFFF"/>
              </a:solidFill>
            </a:endParaRPr>
          </a:p>
        </p:txBody>
      </p:sp>
      <p:graphicFrame>
        <p:nvGraphicFramePr>
          <p:cNvPr id="8" name="Content Placeholder 2">
            <a:extLst>
              <a:ext uri="{FF2B5EF4-FFF2-40B4-BE49-F238E27FC236}">
                <a16:creationId xmlns:a16="http://schemas.microsoft.com/office/drawing/2014/main" id="{F1A71133-090C-F48D-0A02-4406EFE51A5D}"/>
              </a:ext>
            </a:extLst>
          </p:cNvPr>
          <p:cNvGraphicFramePr>
            <a:graphicFrameLocks noGrp="1"/>
          </p:cNvGraphicFramePr>
          <p:nvPr>
            <p:ph idx="1"/>
            <p:extLst>
              <p:ext uri="{D42A27DB-BD31-4B8C-83A1-F6EECF244321}">
                <p14:modId xmlns:p14="http://schemas.microsoft.com/office/powerpoint/2010/main" val="401683311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848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 line chart&#10;&#10;Description automatically generated">
            <a:extLst>
              <a:ext uri="{FF2B5EF4-FFF2-40B4-BE49-F238E27FC236}">
                <a16:creationId xmlns:a16="http://schemas.microsoft.com/office/drawing/2014/main" id="{768ECD8C-1EEF-3845-AA1B-997F00695736}"/>
              </a:ext>
            </a:extLst>
          </p:cNvPr>
          <p:cNvPicPr>
            <a:picLocks noChangeAspect="1"/>
          </p:cNvPicPr>
          <p:nvPr/>
        </p:nvPicPr>
        <p:blipFill rotWithShape="1">
          <a:blip r:embed="rId2"/>
          <a:srcRect r="872" b="1"/>
          <a:stretch/>
        </p:blipFill>
        <p:spPr>
          <a:xfrm>
            <a:off x="1143047" y="643466"/>
            <a:ext cx="9905906" cy="5571067"/>
          </a:xfrm>
          <a:prstGeom prst="rect">
            <a:avLst/>
          </a:prstGeom>
        </p:spPr>
      </p:pic>
    </p:spTree>
    <p:extLst>
      <p:ext uri="{BB962C8B-B14F-4D97-AF65-F5344CB8AC3E}">
        <p14:creationId xmlns:p14="http://schemas.microsoft.com/office/powerpoint/2010/main" val="3374483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26E7F03-ABEA-F946-B6DB-E971860C4EA8}"/>
              </a:ext>
            </a:extLst>
          </p:cNvPr>
          <p:cNvPicPr>
            <a:picLocks noChangeAspect="1"/>
          </p:cNvPicPr>
          <p:nvPr/>
        </p:nvPicPr>
        <p:blipFill rotWithShape="1">
          <a:blip r:embed="rId2"/>
          <a:srcRect t="7804"/>
          <a:stretch/>
        </p:blipFill>
        <p:spPr>
          <a:xfrm>
            <a:off x="1143023" y="643466"/>
            <a:ext cx="9905953" cy="5571067"/>
          </a:xfrm>
          <a:prstGeom prst="rect">
            <a:avLst/>
          </a:prstGeom>
        </p:spPr>
      </p:pic>
    </p:spTree>
    <p:extLst>
      <p:ext uri="{BB962C8B-B14F-4D97-AF65-F5344CB8AC3E}">
        <p14:creationId xmlns:p14="http://schemas.microsoft.com/office/powerpoint/2010/main" val="925892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193AFAD-10FC-8581-F9E5-158E2F610C4C}"/>
              </a:ext>
            </a:extLst>
          </p:cNvPr>
          <p:cNvPicPr>
            <a:picLocks noChangeAspect="1"/>
          </p:cNvPicPr>
          <p:nvPr/>
        </p:nvPicPr>
        <p:blipFill>
          <a:blip r:embed="rId2"/>
          <a:stretch>
            <a:fillRect/>
          </a:stretch>
        </p:blipFill>
        <p:spPr>
          <a:xfrm>
            <a:off x="870858" y="401173"/>
            <a:ext cx="10613570" cy="6153626"/>
          </a:xfrm>
          <a:prstGeom prst="rect">
            <a:avLst/>
          </a:prstGeom>
        </p:spPr>
      </p:pic>
    </p:spTree>
    <p:extLst>
      <p:ext uri="{BB962C8B-B14F-4D97-AF65-F5344CB8AC3E}">
        <p14:creationId xmlns:p14="http://schemas.microsoft.com/office/powerpoint/2010/main" val="984113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id="{A9D5A80C-E192-B25E-56C8-8A70FCBA854C}"/>
              </a:ext>
            </a:extLst>
          </p:cNvPr>
          <p:cNvPicPr>
            <a:picLocks noChangeAspect="1"/>
          </p:cNvPicPr>
          <p:nvPr/>
        </p:nvPicPr>
        <p:blipFill>
          <a:blip r:embed="rId2"/>
          <a:stretch>
            <a:fillRect/>
          </a:stretch>
        </p:blipFill>
        <p:spPr>
          <a:xfrm>
            <a:off x="457199" y="257236"/>
            <a:ext cx="11359587" cy="6343950"/>
          </a:xfrm>
          <a:prstGeom prst="rect">
            <a:avLst/>
          </a:prstGeom>
        </p:spPr>
      </p:pic>
    </p:spTree>
    <p:extLst>
      <p:ext uri="{BB962C8B-B14F-4D97-AF65-F5344CB8AC3E}">
        <p14:creationId xmlns:p14="http://schemas.microsoft.com/office/powerpoint/2010/main" val="3922586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15C86C-E4E5-67C2-D6F5-712BC90D9542}"/>
              </a:ext>
            </a:extLst>
          </p:cNvPr>
          <p:cNvSpPr>
            <a:spLocks noGrp="1"/>
          </p:cNvSpPr>
          <p:nvPr>
            <p:ph type="title"/>
          </p:nvPr>
        </p:nvSpPr>
        <p:spPr>
          <a:xfrm>
            <a:off x="808638" y="386930"/>
            <a:ext cx="9236700" cy="1188950"/>
          </a:xfrm>
        </p:spPr>
        <p:txBody>
          <a:bodyPr anchor="b">
            <a:normAutofit/>
          </a:bodyPr>
          <a:lstStyle/>
          <a:p>
            <a:r>
              <a:rPr lang="en-US" sz="5400">
                <a:cs typeface="Calibri Light"/>
              </a:rPr>
              <a:t>References:</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52AA65-0683-79CE-D30A-B28E04D0928B}"/>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a:latin typeface="Calibri"/>
                <a:cs typeface="Arial"/>
              </a:rPr>
              <a:t>Mechanics of Materials by R.C.Hibbeler</a:t>
            </a:r>
            <a:endParaRPr lang="en-US" sz="2400">
              <a:latin typeface="Arial"/>
              <a:cs typeface="Arial"/>
            </a:endParaRPr>
          </a:p>
          <a:p>
            <a:r>
              <a:rPr lang="en-US" sz="2400">
                <a:latin typeface="Times New Roman"/>
                <a:cs typeface="Times New Roman"/>
                <a:hlinkClick r:id="rId2"/>
              </a:rPr>
              <a:t>https://www.fidelisfea.com/post/brittle-and-ductile-failure-theories-in-fea-which-ones-should-we-choose</a:t>
            </a:r>
            <a:r>
              <a:rPr lang="en-US" sz="2400">
                <a:latin typeface="Times New Roman"/>
                <a:cs typeface="Times New Roman"/>
              </a:rPr>
              <a:t> </a:t>
            </a:r>
            <a:endParaRPr lang="en-US" sz="2400">
              <a:latin typeface="Arial"/>
              <a:cs typeface="Arial"/>
            </a:endParaRPr>
          </a:p>
          <a:p>
            <a:r>
              <a:rPr lang="en-US" sz="2400">
                <a:latin typeface="Times New Roman"/>
                <a:cs typeface="Times New Roman"/>
                <a:hlinkClick r:id="rId3"/>
              </a:rPr>
              <a:t>https://eng.libretexts.org/Bookshelves/Mechanical_Engineering/Structural_Mechanics_(Wierzbicki)/11%3A_Fundamental_Concepts_in_Structural_Plasticity/11.08%3A_Tresca_Yield_Condition</a:t>
            </a:r>
            <a:r>
              <a:rPr lang="en-US" sz="2400">
                <a:latin typeface="Times New Roman"/>
                <a:cs typeface="Times New Roman"/>
              </a:rPr>
              <a:t> </a:t>
            </a:r>
            <a:br>
              <a:rPr lang="en-US" sz="2400">
                <a:latin typeface="Calibri"/>
                <a:cs typeface="Arial"/>
              </a:rPr>
            </a:br>
            <a:endParaRPr lang="en-US" sz="2400">
              <a:latin typeface="Arial"/>
              <a:cs typeface="Arial"/>
            </a:endParaRPr>
          </a:p>
        </p:txBody>
      </p:sp>
    </p:spTree>
    <p:extLst>
      <p:ext uri="{BB962C8B-B14F-4D97-AF65-F5344CB8AC3E}">
        <p14:creationId xmlns:p14="http://schemas.microsoft.com/office/powerpoint/2010/main" val="4272220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FB512-5B22-3EF1-0869-5E150A8D3DDD}"/>
              </a:ext>
            </a:extLst>
          </p:cNvPr>
          <p:cNvSpPr>
            <a:spLocks noGrp="1"/>
          </p:cNvSpPr>
          <p:nvPr>
            <p:ph type="title"/>
          </p:nvPr>
        </p:nvSpPr>
        <p:spPr>
          <a:xfrm>
            <a:off x="838200" y="557188"/>
            <a:ext cx="10515600" cy="1133499"/>
          </a:xfrm>
        </p:spPr>
        <p:txBody>
          <a:bodyPr>
            <a:normAutofit/>
          </a:bodyPr>
          <a:lstStyle/>
          <a:p>
            <a:pPr algn="ctr"/>
            <a:r>
              <a:rPr lang="en-US" sz="5200">
                <a:cs typeface="Calibri Light"/>
              </a:rPr>
              <a:t>Contribution:</a:t>
            </a:r>
            <a:endParaRPr lang="en-US" sz="5200"/>
          </a:p>
        </p:txBody>
      </p:sp>
      <p:graphicFrame>
        <p:nvGraphicFramePr>
          <p:cNvPr id="18" name="Content Placeholder 2">
            <a:extLst>
              <a:ext uri="{FF2B5EF4-FFF2-40B4-BE49-F238E27FC236}">
                <a16:creationId xmlns:a16="http://schemas.microsoft.com/office/drawing/2014/main" id="{8A531722-158B-ADA6-E480-FEE65692E82B}"/>
              </a:ext>
            </a:extLst>
          </p:cNvPr>
          <p:cNvGraphicFramePr>
            <a:graphicFrameLocks noGrp="1"/>
          </p:cNvGraphicFramePr>
          <p:nvPr>
            <p:ph idx="1"/>
            <p:extLst>
              <p:ext uri="{D42A27DB-BD31-4B8C-83A1-F6EECF244321}">
                <p14:modId xmlns:p14="http://schemas.microsoft.com/office/powerpoint/2010/main" val="404489921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04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DB928-2A2E-7013-BF2C-0707EA177E49}"/>
              </a:ext>
            </a:extLst>
          </p:cNvPr>
          <p:cNvSpPr>
            <a:spLocks noGrp="1"/>
          </p:cNvSpPr>
          <p:nvPr>
            <p:ph type="title"/>
          </p:nvPr>
        </p:nvSpPr>
        <p:spPr>
          <a:xfrm>
            <a:off x="1285240" y="1050595"/>
            <a:ext cx="8074815" cy="1618489"/>
          </a:xfrm>
        </p:spPr>
        <p:txBody>
          <a:bodyPr anchor="ctr">
            <a:normAutofit/>
          </a:bodyPr>
          <a:lstStyle/>
          <a:p>
            <a:r>
              <a:rPr lang="en-US" sz="5000">
                <a:cs typeface="Calibri Light"/>
              </a:rPr>
              <a:t>What are theories of failure?</a:t>
            </a:r>
            <a:endParaRPr lang="en-US" sz="5000"/>
          </a:p>
        </p:txBody>
      </p:sp>
      <p:sp>
        <p:nvSpPr>
          <p:cNvPr id="3" name="Content Placeholder 2">
            <a:extLst>
              <a:ext uri="{FF2B5EF4-FFF2-40B4-BE49-F238E27FC236}">
                <a16:creationId xmlns:a16="http://schemas.microsoft.com/office/drawing/2014/main" id="{012DBBA7-3A0F-33BA-7058-5AC44CF3EE16}"/>
              </a:ext>
            </a:extLst>
          </p:cNvPr>
          <p:cNvSpPr>
            <a:spLocks noGrp="1"/>
          </p:cNvSpPr>
          <p:nvPr>
            <p:ph idx="1"/>
          </p:nvPr>
        </p:nvSpPr>
        <p:spPr>
          <a:xfrm>
            <a:off x="1285240" y="2572370"/>
            <a:ext cx="8074815" cy="2800395"/>
          </a:xfrm>
        </p:spPr>
        <p:txBody>
          <a:bodyPr vert="horz" lIns="91440" tIns="45720" rIns="91440" bIns="45720" rtlCol="0" anchor="t">
            <a:normAutofit/>
          </a:bodyPr>
          <a:lstStyle/>
          <a:p>
            <a:r>
              <a:rPr lang="en-US" sz="2200">
                <a:cs typeface="Calibri"/>
              </a:rPr>
              <a:t>Material strengths are determined from uniaxial tension tests.</a:t>
            </a:r>
          </a:p>
          <a:p>
            <a:r>
              <a:rPr lang="en-US" sz="2200">
                <a:cs typeface="Calibri"/>
              </a:rPr>
              <a:t>Thus, the strengths obtained from those tension tests cannot be directly used for component design since, in actual scenarios components undergo multiaxial stress conditions.</a:t>
            </a:r>
          </a:p>
          <a:p>
            <a:r>
              <a:rPr lang="en-US" sz="2200">
                <a:cs typeface="Calibri"/>
              </a:rPr>
              <a:t>Hence, to use the strengths determined from tension tests to design mechanical components under any condition of static loading, theories of failure are used.</a:t>
            </a:r>
          </a:p>
        </p:txBody>
      </p:sp>
    </p:spTree>
    <p:extLst>
      <p:ext uri="{BB962C8B-B14F-4D97-AF65-F5344CB8AC3E}">
        <p14:creationId xmlns:p14="http://schemas.microsoft.com/office/powerpoint/2010/main" val="647714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C2960-7BFC-A0BD-0A1B-2F525CE72D8B}"/>
              </a:ext>
            </a:extLst>
          </p:cNvPr>
          <p:cNvSpPr>
            <a:spLocks noGrp="1"/>
          </p:cNvSpPr>
          <p:nvPr>
            <p:ph type="title"/>
          </p:nvPr>
        </p:nvSpPr>
        <p:spPr>
          <a:xfrm>
            <a:off x="640080" y="329184"/>
            <a:ext cx="6894576" cy="1783080"/>
          </a:xfrm>
        </p:spPr>
        <p:txBody>
          <a:bodyPr anchor="b">
            <a:normAutofit/>
          </a:bodyPr>
          <a:lstStyle/>
          <a:p>
            <a:r>
              <a:rPr lang="en-US" sz="5000">
                <a:cs typeface="Calibri Light"/>
              </a:rPr>
              <a:t>Maximum Normal Stress Theory (Rankine's Theory)</a:t>
            </a:r>
            <a:endParaRPr lang="en-US" sz="5000"/>
          </a:p>
        </p:txBody>
      </p:sp>
      <p:sp>
        <p:nvSpPr>
          <p:cNvPr id="3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76D92F-DDDF-9652-2A36-DE6B741EC039}"/>
              </a:ext>
            </a:extLst>
          </p:cNvPr>
          <p:cNvSpPr>
            <a:spLocks noGrp="1"/>
          </p:cNvSpPr>
          <p:nvPr>
            <p:ph idx="1"/>
          </p:nvPr>
        </p:nvSpPr>
        <p:spPr>
          <a:xfrm>
            <a:off x="640080" y="2706624"/>
            <a:ext cx="7623918" cy="3440322"/>
          </a:xfrm>
        </p:spPr>
        <p:txBody>
          <a:bodyPr vert="horz" lIns="91440" tIns="45720" rIns="91440" bIns="45720" rtlCol="0" anchor="t">
            <a:normAutofit/>
          </a:bodyPr>
          <a:lstStyle/>
          <a:p>
            <a:pPr marL="0" indent="0">
              <a:buNone/>
            </a:pPr>
            <a:endParaRPr lang="en-US" sz="2000">
              <a:latin typeface="Arial"/>
              <a:cs typeface="Arial"/>
            </a:endParaRPr>
          </a:p>
          <a:p>
            <a:r>
              <a:rPr lang="en-US" sz="2000">
                <a:latin typeface="Calibri"/>
                <a:ea typeface="+mn-lt"/>
                <a:cs typeface="+mn-lt"/>
              </a:rPr>
              <a:t>The theory states that the failure of a brittle material occurs when the maximum normal stress </a:t>
            </a:r>
            <a:r>
              <a:rPr lang="en-US" sz="2000">
                <a:latin typeface="Calibri"/>
                <a:ea typeface="+mn-lt"/>
                <a:cs typeface="Calibri"/>
              </a:rPr>
              <a:t>(σ</a:t>
            </a:r>
            <a:r>
              <a:rPr lang="en-US" sz="2000" baseline="-25000">
                <a:latin typeface="Calibri"/>
                <a:ea typeface="+mn-lt"/>
                <a:cs typeface="Calibri"/>
              </a:rPr>
              <a:t>1</a:t>
            </a:r>
            <a:r>
              <a:rPr lang="en-US" sz="2000">
                <a:latin typeface="Calibri"/>
                <a:ea typeface="+mn-lt"/>
                <a:cs typeface="Calibri"/>
              </a:rPr>
              <a:t>)</a:t>
            </a:r>
            <a:r>
              <a:rPr lang="en-US" sz="2000">
                <a:latin typeface="Calibri"/>
                <a:ea typeface="+mn-lt"/>
                <a:cs typeface="+mn-lt"/>
              </a:rPr>
              <a:t> in the material exceeds its ultimate tensile strength (</a:t>
            </a:r>
            <a:r>
              <a:rPr lang="en-US" sz="2000" err="1">
                <a:latin typeface="Calibri"/>
                <a:ea typeface="+mn-lt"/>
                <a:cs typeface="+mn-lt"/>
              </a:rPr>
              <a:t>S</a:t>
            </a:r>
            <a:r>
              <a:rPr lang="en-US" sz="2000" baseline="-25000" err="1">
                <a:latin typeface="Calibri"/>
                <a:ea typeface="+mn-lt"/>
                <a:cs typeface="+mn-lt"/>
              </a:rPr>
              <a:t>yt</a:t>
            </a:r>
            <a:r>
              <a:rPr lang="en-US" sz="2000">
                <a:latin typeface="Calibri"/>
                <a:ea typeface="+mn-lt"/>
                <a:cs typeface="+mn-lt"/>
              </a:rPr>
              <a:t>) or ultimate compressive strength (</a:t>
            </a:r>
            <a:r>
              <a:rPr lang="en-US" sz="2000" err="1">
                <a:latin typeface="Calibri"/>
                <a:ea typeface="+mn-lt"/>
                <a:cs typeface="+mn-lt"/>
              </a:rPr>
              <a:t>S</a:t>
            </a:r>
            <a:r>
              <a:rPr lang="en-US" sz="2000" baseline="-25000" err="1">
                <a:latin typeface="Calibri"/>
                <a:ea typeface="+mn-lt"/>
                <a:cs typeface="+mn-lt"/>
              </a:rPr>
              <a:t>yc</a:t>
            </a:r>
            <a:r>
              <a:rPr lang="en-US" sz="2000">
                <a:latin typeface="Calibri"/>
                <a:ea typeface="+mn-lt"/>
                <a:cs typeface="+mn-lt"/>
              </a:rPr>
              <a:t>), depending on whether the material is in tension or compression.</a:t>
            </a:r>
            <a:endParaRPr lang="en-US" sz="2000">
              <a:cs typeface="Calibri"/>
            </a:endParaRPr>
          </a:p>
          <a:p>
            <a:pPr marL="0" indent="0">
              <a:buNone/>
            </a:pPr>
            <a:endParaRPr lang="en-US" sz="2000">
              <a:latin typeface="Calibri"/>
              <a:cs typeface="Calibri"/>
            </a:endParaRPr>
          </a:p>
          <a:p>
            <a:r>
              <a:rPr lang="en-US" sz="2000">
                <a:latin typeface="Calibri"/>
                <a:cs typeface="Calibri"/>
              </a:rPr>
              <a:t>Materials that are brittle, such as gray cast iron, have a tendency to experience abrupt failure through fracture without any visible signs of deformation. </a:t>
            </a:r>
          </a:p>
          <a:p>
            <a:pPr marL="0" indent="0">
              <a:buNone/>
            </a:pPr>
            <a:endParaRPr lang="en-US" sz="2000">
              <a:cs typeface="Calibri" panose="020F0502020204030204"/>
            </a:endParaRPr>
          </a:p>
        </p:txBody>
      </p:sp>
      <p:pic>
        <p:nvPicPr>
          <p:cNvPr id="5" name="Picture 22" descr="Diagram&#10;&#10;Description automatically generated">
            <a:extLst>
              <a:ext uri="{FF2B5EF4-FFF2-40B4-BE49-F238E27FC236}">
                <a16:creationId xmlns:a16="http://schemas.microsoft.com/office/drawing/2014/main" id="{0B9F650C-DAEC-090C-3658-B9576F58F7DC}"/>
              </a:ext>
            </a:extLst>
          </p:cNvPr>
          <p:cNvPicPr>
            <a:picLocks noChangeAspect="1"/>
          </p:cNvPicPr>
          <p:nvPr/>
        </p:nvPicPr>
        <p:blipFill>
          <a:blip r:embed="rId2"/>
          <a:stretch>
            <a:fillRect/>
          </a:stretch>
        </p:blipFill>
        <p:spPr>
          <a:xfrm>
            <a:off x="8259454" y="329183"/>
            <a:ext cx="3222987" cy="3429969"/>
          </a:xfrm>
          <a:prstGeom prst="rect">
            <a:avLst/>
          </a:prstGeom>
        </p:spPr>
      </p:pic>
      <p:pic>
        <p:nvPicPr>
          <p:cNvPr id="7" name="Picture 23" descr="Diagram&#10;&#10;Description automatically generated">
            <a:extLst>
              <a:ext uri="{FF2B5EF4-FFF2-40B4-BE49-F238E27FC236}">
                <a16:creationId xmlns:a16="http://schemas.microsoft.com/office/drawing/2014/main" id="{28CA6306-FF50-B5F1-2509-D07C4989929F}"/>
              </a:ext>
            </a:extLst>
          </p:cNvPr>
          <p:cNvPicPr>
            <a:picLocks noChangeAspect="1"/>
          </p:cNvPicPr>
          <p:nvPr/>
        </p:nvPicPr>
        <p:blipFill>
          <a:blip r:embed="rId3"/>
          <a:stretch>
            <a:fillRect/>
          </a:stretch>
        </p:blipFill>
        <p:spPr>
          <a:xfrm>
            <a:off x="8757379" y="4079193"/>
            <a:ext cx="2208850" cy="2176272"/>
          </a:xfrm>
          <a:prstGeom prst="rect">
            <a:avLst/>
          </a:prstGeom>
        </p:spPr>
      </p:pic>
    </p:spTree>
    <p:extLst>
      <p:ext uri="{BB962C8B-B14F-4D97-AF65-F5344CB8AC3E}">
        <p14:creationId xmlns:p14="http://schemas.microsoft.com/office/powerpoint/2010/main" val="22556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8107D0-8F88-DF59-8FC6-3E7C8DC4E976}"/>
              </a:ext>
            </a:extLst>
          </p:cNvPr>
          <p:cNvSpPr>
            <a:spLocks noGrp="1"/>
          </p:cNvSpPr>
          <p:nvPr>
            <p:ph type="title"/>
          </p:nvPr>
        </p:nvSpPr>
        <p:spPr>
          <a:xfrm>
            <a:off x="630936" y="640080"/>
            <a:ext cx="4818888" cy="1481328"/>
          </a:xfrm>
        </p:spPr>
        <p:txBody>
          <a:bodyPr anchor="b">
            <a:normAutofit/>
          </a:bodyPr>
          <a:lstStyle/>
          <a:p>
            <a:r>
              <a:rPr lang="en-US" sz="4200">
                <a:cs typeface="Calibri Light"/>
              </a:rPr>
              <a:t>Conditions of failure and safe design</a:t>
            </a:r>
            <a:endParaRPr lang="en-US" sz="4200"/>
          </a:p>
        </p:txBody>
      </p:sp>
      <p:sp>
        <p:nvSpPr>
          <p:cNvPr id="6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0856C2-7E99-51C8-190F-DEBA69DBF0F8}"/>
              </a:ext>
            </a:extLst>
          </p:cNvPr>
          <p:cNvSpPr>
            <a:spLocks noGrp="1"/>
          </p:cNvSpPr>
          <p:nvPr>
            <p:ph idx="1"/>
          </p:nvPr>
        </p:nvSpPr>
        <p:spPr>
          <a:xfrm>
            <a:off x="641821" y="2704446"/>
            <a:ext cx="5504688" cy="3504330"/>
          </a:xfrm>
        </p:spPr>
        <p:txBody>
          <a:bodyPr vert="horz" lIns="91440" tIns="45720" rIns="91440" bIns="45720" rtlCol="0" anchor="t">
            <a:noAutofit/>
          </a:bodyPr>
          <a:lstStyle/>
          <a:p>
            <a:r>
              <a:rPr lang="en-US" sz="1600">
                <a:latin typeface="Calibri"/>
                <a:cs typeface="Calibri"/>
              </a:rPr>
              <a:t>During a tension test, this fracture occurs when the normal stress reaches the ultimate stress. </a:t>
            </a:r>
            <a:r>
              <a:rPr lang="en-US" sz="1600">
                <a:latin typeface="Calibri"/>
                <a:cs typeface="Arial"/>
              </a:rPr>
              <a:t>If the material is subjected to plane stress, failure occurs when: </a:t>
            </a:r>
            <a:endParaRPr lang="en-US" sz="1600">
              <a:cs typeface="Calibri"/>
            </a:endParaRPr>
          </a:p>
          <a:p>
            <a:pPr marL="0" indent="0">
              <a:buNone/>
            </a:pPr>
            <a:endParaRPr lang="en-US" sz="1600">
              <a:latin typeface="Calibri"/>
              <a:cs typeface="Arial"/>
            </a:endParaRPr>
          </a:p>
          <a:p>
            <a:pPr marL="0" indent="0">
              <a:buNone/>
            </a:pPr>
            <a:br>
              <a:rPr lang="en-US" sz="1600">
                <a:latin typeface="Calibri"/>
                <a:cs typeface="Arial"/>
              </a:rPr>
            </a:br>
            <a:r>
              <a:rPr lang="en-US" sz="1600">
                <a:latin typeface="Calibri"/>
                <a:cs typeface="Arial"/>
              </a:rPr>
              <a:t>                             </a:t>
            </a:r>
            <a:endParaRPr lang="en-US" sz="1600">
              <a:cs typeface="Calibri"/>
            </a:endParaRPr>
          </a:p>
          <a:p>
            <a:r>
              <a:rPr lang="en-US" sz="1600">
                <a:cs typeface="Calibri"/>
              </a:rPr>
              <a:t> For the design, </a:t>
            </a:r>
          </a:p>
          <a:p>
            <a:pPr marL="0" indent="0">
              <a:buNone/>
            </a:pPr>
            <a:r>
              <a:rPr lang="en-US" sz="1600">
                <a:cs typeface="Calibri"/>
              </a:rPr>
              <a:t>      The maximum principal stress should not exceed          </a:t>
            </a:r>
          </a:p>
          <a:p>
            <a:pPr marL="0" indent="0">
              <a:buNone/>
            </a:pPr>
            <a:r>
              <a:rPr lang="en-US" sz="1600">
                <a:cs typeface="Calibri"/>
              </a:rPr>
              <a:t>       the working stress for the material :</a:t>
            </a:r>
          </a:p>
          <a:p>
            <a:pPr marL="0" indent="0">
              <a:buNone/>
            </a:pPr>
            <a:endParaRPr lang="en-US" sz="1600">
              <a:cs typeface="Calibri"/>
            </a:endParaRPr>
          </a:p>
          <a:p>
            <a:pPr marL="0" indent="0">
              <a:buNone/>
            </a:pPr>
            <a:endParaRPr lang="en-US" sz="1600">
              <a:cs typeface="Calibri"/>
            </a:endParaRPr>
          </a:p>
          <a:p>
            <a:pPr marL="285750" indent="-285750"/>
            <a:r>
              <a:rPr lang="en-US" sz="1600">
                <a:cs typeface="Calibri"/>
              </a:rPr>
              <a:t>  Working Stress, </a:t>
            </a:r>
          </a:p>
          <a:p>
            <a:pPr marL="0" indent="0">
              <a:buNone/>
            </a:pPr>
            <a:endParaRPr lang="en-US" sz="1600">
              <a:cs typeface="Calibri"/>
            </a:endParaRPr>
          </a:p>
          <a:p>
            <a:pPr marL="0" indent="0">
              <a:buNone/>
            </a:pPr>
            <a:r>
              <a:rPr lang="en-US" sz="1600" b="1">
                <a:cs typeface="Calibri"/>
              </a:rPr>
              <a:t>            </a:t>
            </a:r>
            <a:endParaRPr lang="en-US" sz="1600">
              <a:cs typeface="Calibri"/>
            </a:endParaRPr>
          </a:p>
        </p:txBody>
      </p:sp>
      <p:pic>
        <p:nvPicPr>
          <p:cNvPr id="4" name="Picture 4" descr="Chart&#10;&#10;Description automatically generated">
            <a:extLst>
              <a:ext uri="{FF2B5EF4-FFF2-40B4-BE49-F238E27FC236}">
                <a16:creationId xmlns:a16="http://schemas.microsoft.com/office/drawing/2014/main" id="{5BBA66BD-5997-9011-3EF0-6650D5D78DF4}"/>
              </a:ext>
            </a:extLst>
          </p:cNvPr>
          <p:cNvPicPr>
            <a:picLocks noChangeAspect="1"/>
          </p:cNvPicPr>
          <p:nvPr/>
        </p:nvPicPr>
        <p:blipFill rotWithShape="1">
          <a:blip r:embed="rId2"/>
          <a:srcRect r="7265" b="-556"/>
          <a:stretch/>
        </p:blipFill>
        <p:spPr>
          <a:xfrm>
            <a:off x="6099048" y="1140410"/>
            <a:ext cx="5458968" cy="4577180"/>
          </a:xfrm>
          <a:prstGeom prst="rect">
            <a:avLst/>
          </a:prstGeom>
        </p:spPr>
      </p:pic>
      <p:pic>
        <p:nvPicPr>
          <p:cNvPr id="6" name="Picture 6">
            <a:extLst>
              <a:ext uri="{FF2B5EF4-FFF2-40B4-BE49-F238E27FC236}">
                <a16:creationId xmlns:a16="http://schemas.microsoft.com/office/drawing/2014/main" id="{9515EE04-994F-F205-F6B2-819E1C5289F1}"/>
              </a:ext>
            </a:extLst>
          </p:cNvPr>
          <p:cNvPicPr>
            <a:picLocks noChangeAspect="1"/>
          </p:cNvPicPr>
          <p:nvPr/>
        </p:nvPicPr>
        <p:blipFill>
          <a:blip r:embed="rId3"/>
          <a:stretch>
            <a:fillRect/>
          </a:stretch>
        </p:blipFill>
        <p:spPr>
          <a:xfrm>
            <a:off x="2712583" y="5902097"/>
            <a:ext cx="1204233" cy="703490"/>
          </a:xfrm>
          <a:prstGeom prst="rect">
            <a:avLst/>
          </a:prstGeom>
        </p:spPr>
      </p:pic>
      <p:sp>
        <p:nvSpPr>
          <p:cNvPr id="7" name="TextBox 6">
            <a:extLst>
              <a:ext uri="{FF2B5EF4-FFF2-40B4-BE49-F238E27FC236}">
                <a16:creationId xmlns:a16="http://schemas.microsoft.com/office/drawing/2014/main" id="{FB2DECBD-3656-7335-2EA7-D5C9502510F4}"/>
              </a:ext>
            </a:extLst>
          </p:cNvPr>
          <p:cNvSpPr txBox="1"/>
          <p:nvPr/>
        </p:nvSpPr>
        <p:spPr>
          <a:xfrm>
            <a:off x="4158342" y="6096000"/>
            <a:ext cx="2743200"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t>Here, F: Factor of Safety </a:t>
            </a:r>
            <a:r>
              <a:rPr lang="en-US" sz="1500">
                <a:cs typeface="Calibri"/>
              </a:rPr>
              <a:t>​</a:t>
            </a:r>
            <a:endParaRPr lang="en-US"/>
          </a:p>
        </p:txBody>
      </p:sp>
      <p:pic>
        <p:nvPicPr>
          <p:cNvPr id="8" name="Picture 8" descr="A picture containing text&#10;&#10;Description automatically generated">
            <a:extLst>
              <a:ext uri="{FF2B5EF4-FFF2-40B4-BE49-F238E27FC236}">
                <a16:creationId xmlns:a16="http://schemas.microsoft.com/office/drawing/2014/main" id="{97CC1C1E-CD0F-4AD5-17E9-9BC8487EDE0F}"/>
              </a:ext>
            </a:extLst>
          </p:cNvPr>
          <p:cNvPicPr>
            <a:picLocks noChangeAspect="1"/>
          </p:cNvPicPr>
          <p:nvPr/>
        </p:nvPicPr>
        <p:blipFill>
          <a:blip r:embed="rId4"/>
          <a:stretch>
            <a:fillRect/>
          </a:stretch>
        </p:blipFill>
        <p:spPr>
          <a:xfrm>
            <a:off x="1836964" y="3682092"/>
            <a:ext cx="1061358" cy="408216"/>
          </a:xfrm>
          <a:prstGeom prst="rect">
            <a:avLst/>
          </a:prstGeom>
        </p:spPr>
      </p:pic>
      <p:pic>
        <p:nvPicPr>
          <p:cNvPr id="9" name="Picture 9" descr="Text&#10;&#10;Description automatically generated">
            <a:extLst>
              <a:ext uri="{FF2B5EF4-FFF2-40B4-BE49-F238E27FC236}">
                <a16:creationId xmlns:a16="http://schemas.microsoft.com/office/drawing/2014/main" id="{4AF0C2E2-3FDA-6F89-CAB5-48E84D0FF65A}"/>
              </a:ext>
            </a:extLst>
          </p:cNvPr>
          <p:cNvPicPr>
            <a:picLocks noChangeAspect="1"/>
          </p:cNvPicPr>
          <p:nvPr/>
        </p:nvPicPr>
        <p:blipFill>
          <a:blip r:embed="rId5"/>
          <a:stretch>
            <a:fillRect/>
          </a:stretch>
        </p:blipFill>
        <p:spPr>
          <a:xfrm>
            <a:off x="3391580" y="3635828"/>
            <a:ext cx="1272268" cy="457200"/>
          </a:xfrm>
          <a:prstGeom prst="rect">
            <a:avLst/>
          </a:prstGeom>
        </p:spPr>
      </p:pic>
      <p:pic>
        <p:nvPicPr>
          <p:cNvPr id="10" name="Picture 10" descr="A picture containing arrow&#10;&#10;Description automatically generated">
            <a:extLst>
              <a:ext uri="{FF2B5EF4-FFF2-40B4-BE49-F238E27FC236}">
                <a16:creationId xmlns:a16="http://schemas.microsoft.com/office/drawing/2014/main" id="{14026660-F47F-E665-214D-A99AB514C67A}"/>
              </a:ext>
            </a:extLst>
          </p:cNvPr>
          <p:cNvPicPr>
            <a:picLocks noChangeAspect="1"/>
          </p:cNvPicPr>
          <p:nvPr/>
        </p:nvPicPr>
        <p:blipFill>
          <a:blip r:embed="rId6"/>
          <a:stretch>
            <a:fillRect/>
          </a:stretch>
        </p:blipFill>
        <p:spPr>
          <a:xfrm>
            <a:off x="2369684" y="5540829"/>
            <a:ext cx="681718" cy="348344"/>
          </a:xfrm>
          <a:prstGeom prst="rect">
            <a:avLst/>
          </a:prstGeom>
        </p:spPr>
      </p:pic>
    </p:spTree>
    <p:extLst>
      <p:ext uri="{BB962C8B-B14F-4D97-AF65-F5344CB8AC3E}">
        <p14:creationId xmlns:p14="http://schemas.microsoft.com/office/powerpoint/2010/main" val="44341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6ABA5-E96F-7B96-8374-07A32768131A}"/>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Limitations </a:t>
            </a:r>
            <a:endParaRPr lang="en-US" sz="4000">
              <a:solidFill>
                <a:srgbClr val="FFFFFF"/>
              </a:solidFill>
            </a:endParaRPr>
          </a:p>
        </p:txBody>
      </p:sp>
      <p:sp>
        <p:nvSpPr>
          <p:cNvPr id="3" name="Content Placeholder 2">
            <a:extLst>
              <a:ext uri="{FF2B5EF4-FFF2-40B4-BE49-F238E27FC236}">
                <a16:creationId xmlns:a16="http://schemas.microsoft.com/office/drawing/2014/main" id="{6B95E1E0-44EC-DC11-7FFC-30F75AB28F91}"/>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cs typeface="Calibri"/>
              </a:rPr>
              <a:t>The theory only considers the effect of normal stress, neglecting the effect of shear stresses which can also cause the failure in materials.</a:t>
            </a:r>
          </a:p>
          <a:p>
            <a:r>
              <a:rPr lang="en-US" sz="2000">
                <a:cs typeface="Calibri"/>
              </a:rPr>
              <a:t>The theory is only valid for brittle materials such as cast iron, concrete, ceramics, etc. and not for ductile materials as they undergo plastic deformation before failure.</a:t>
            </a:r>
          </a:p>
          <a:p>
            <a:r>
              <a:rPr lang="en-US" sz="2000">
                <a:cs typeface="Calibri"/>
              </a:rPr>
              <a:t>It assumes that the material is isotropic i.e.it has the same properties in all directions. However, most of the materials are anisotropic with different properties in different directions.</a:t>
            </a:r>
          </a:p>
          <a:p>
            <a:endParaRPr lang="en-US" sz="2000">
              <a:cs typeface="Calibri"/>
            </a:endParaRPr>
          </a:p>
          <a:p>
            <a:endParaRPr lang="en-US" sz="2000">
              <a:cs typeface="Calibri"/>
            </a:endParaRPr>
          </a:p>
        </p:txBody>
      </p:sp>
    </p:spTree>
    <p:extLst>
      <p:ext uri="{BB962C8B-B14F-4D97-AF65-F5344CB8AC3E}">
        <p14:creationId xmlns:p14="http://schemas.microsoft.com/office/powerpoint/2010/main" val="312302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CF4BB-9D35-E24D-7AC8-9F8ADE3F7FC9}"/>
              </a:ext>
            </a:extLst>
          </p:cNvPr>
          <p:cNvSpPr>
            <a:spLocks noGrp="1"/>
          </p:cNvSpPr>
          <p:nvPr>
            <p:ph type="title"/>
          </p:nvPr>
        </p:nvSpPr>
        <p:spPr>
          <a:xfrm>
            <a:off x="838200" y="556337"/>
            <a:ext cx="6797405" cy="1651404"/>
          </a:xfrm>
        </p:spPr>
        <p:txBody>
          <a:bodyPr>
            <a:normAutofit/>
          </a:bodyPr>
          <a:lstStyle/>
          <a:p>
            <a:r>
              <a:rPr lang="en-US" sz="4000">
                <a:cs typeface="Calibri Light"/>
              </a:rPr>
              <a:t>Maximum Shear Stress Theory (Tresca's Theory)</a:t>
            </a:r>
            <a:endParaRPr lang="en-US" sz="4000"/>
          </a:p>
        </p:txBody>
      </p:sp>
      <p:sp>
        <p:nvSpPr>
          <p:cNvPr id="3" name="Content Placeholder 2">
            <a:extLst>
              <a:ext uri="{FF2B5EF4-FFF2-40B4-BE49-F238E27FC236}">
                <a16:creationId xmlns:a16="http://schemas.microsoft.com/office/drawing/2014/main" id="{2E3CC6C4-E0B9-62C0-6B81-E4B408933E3C}"/>
              </a:ext>
            </a:extLst>
          </p:cNvPr>
          <p:cNvSpPr>
            <a:spLocks noGrp="1"/>
          </p:cNvSpPr>
          <p:nvPr>
            <p:ph idx="1"/>
          </p:nvPr>
        </p:nvSpPr>
        <p:spPr>
          <a:xfrm>
            <a:off x="936172" y="2804102"/>
            <a:ext cx="6797405" cy="1259213"/>
          </a:xfrm>
        </p:spPr>
        <p:txBody>
          <a:bodyPr vert="horz" lIns="91440" tIns="45720" rIns="91440" bIns="45720" rtlCol="0" anchor="t">
            <a:normAutofit/>
          </a:bodyPr>
          <a:lstStyle/>
          <a:p>
            <a:pPr marL="0" indent="0">
              <a:buNone/>
            </a:pPr>
            <a:r>
              <a:rPr lang="en-US" sz="2000">
                <a:ea typeface="+mn-lt"/>
                <a:cs typeface="+mn-lt"/>
              </a:rPr>
              <a:t>The theory states that the yielding of ductile material begins when the absolute maximum shear stress in the material reaches the shear stress that causes the same material to yield when it is subjected only to axial tension.</a:t>
            </a:r>
            <a:endParaRPr lang="en-US" sz="2000">
              <a:cs typeface="Calibri" panose="020F0502020204030204"/>
            </a:endParaRPr>
          </a:p>
        </p:txBody>
      </p:sp>
      <p:pic>
        <p:nvPicPr>
          <p:cNvPr id="4" name="Picture 4" descr="Chart, diagram&#10;&#10;Description automatically generated">
            <a:extLst>
              <a:ext uri="{FF2B5EF4-FFF2-40B4-BE49-F238E27FC236}">
                <a16:creationId xmlns:a16="http://schemas.microsoft.com/office/drawing/2014/main" id="{1A660053-38C4-9EC3-9DD0-07D234A74383}"/>
              </a:ext>
            </a:extLst>
          </p:cNvPr>
          <p:cNvPicPr>
            <a:picLocks noChangeAspect="1"/>
          </p:cNvPicPr>
          <p:nvPr/>
        </p:nvPicPr>
        <p:blipFill>
          <a:blip r:embed="rId2"/>
          <a:stretch>
            <a:fillRect/>
          </a:stretch>
        </p:blipFill>
        <p:spPr>
          <a:xfrm>
            <a:off x="8415630" y="168168"/>
            <a:ext cx="3159474" cy="3168155"/>
          </a:xfrm>
          <a:prstGeom prst="rect">
            <a:avLst/>
          </a:prstGeom>
        </p:spPr>
      </p:pic>
      <p:pic>
        <p:nvPicPr>
          <p:cNvPr id="5" name="Picture 5">
            <a:extLst>
              <a:ext uri="{FF2B5EF4-FFF2-40B4-BE49-F238E27FC236}">
                <a16:creationId xmlns:a16="http://schemas.microsoft.com/office/drawing/2014/main" id="{0CD96A50-09C5-2B46-9DD3-A7134C77EE7A}"/>
              </a:ext>
            </a:extLst>
          </p:cNvPr>
          <p:cNvPicPr>
            <a:picLocks noChangeAspect="1"/>
          </p:cNvPicPr>
          <p:nvPr/>
        </p:nvPicPr>
        <p:blipFill>
          <a:blip r:embed="rId3"/>
          <a:stretch>
            <a:fillRect/>
          </a:stretch>
        </p:blipFill>
        <p:spPr>
          <a:xfrm>
            <a:off x="8371125" y="3504492"/>
            <a:ext cx="3248485" cy="2813930"/>
          </a:xfrm>
          <a:prstGeom prst="rect">
            <a:avLst/>
          </a:prstGeom>
        </p:spPr>
      </p:pic>
      <p:sp>
        <p:nvSpPr>
          <p:cNvPr id="6" name="TextBox 5">
            <a:extLst>
              <a:ext uri="{FF2B5EF4-FFF2-40B4-BE49-F238E27FC236}">
                <a16:creationId xmlns:a16="http://schemas.microsoft.com/office/drawing/2014/main" id="{0B324D59-BCC6-1AE3-BBDF-8D20EFFF994E}"/>
              </a:ext>
            </a:extLst>
          </p:cNvPr>
          <p:cNvSpPr txBox="1"/>
          <p:nvPr/>
        </p:nvSpPr>
        <p:spPr>
          <a:xfrm>
            <a:off x="936171" y="4103915"/>
            <a:ext cx="73478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For example, if we twist a plastic spoon too much it will eventually break due to shear stress.</a:t>
            </a:r>
            <a:endParaRPr lang="en-US"/>
          </a:p>
        </p:txBody>
      </p:sp>
    </p:spTree>
    <p:extLst>
      <p:ext uri="{BB962C8B-B14F-4D97-AF65-F5344CB8AC3E}">
        <p14:creationId xmlns:p14="http://schemas.microsoft.com/office/powerpoint/2010/main" val="3869573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7">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9">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5FF7C0-0F08-26A3-E804-731061095ED1}"/>
              </a:ext>
            </a:extLst>
          </p:cNvPr>
          <p:cNvSpPr>
            <a:spLocks noGrp="1"/>
          </p:cNvSpPr>
          <p:nvPr>
            <p:ph type="title"/>
          </p:nvPr>
        </p:nvSpPr>
        <p:spPr>
          <a:xfrm>
            <a:off x="1137034" y="609597"/>
            <a:ext cx="9392421" cy="1330841"/>
          </a:xfrm>
        </p:spPr>
        <p:txBody>
          <a:bodyPr>
            <a:normAutofit/>
          </a:bodyPr>
          <a:lstStyle/>
          <a:p>
            <a:r>
              <a:rPr lang="en-US">
                <a:cs typeface="Calibri Light"/>
              </a:rPr>
              <a:t>Conditions of Failure</a:t>
            </a:r>
            <a:endParaRPr lang="en-US"/>
          </a:p>
        </p:txBody>
      </p:sp>
      <p:sp>
        <p:nvSpPr>
          <p:cNvPr id="3" name="Content Placeholder 2">
            <a:extLst>
              <a:ext uri="{FF2B5EF4-FFF2-40B4-BE49-F238E27FC236}">
                <a16:creationId xmlns:a16="http://schemas.microsoft.com/office/drawing/2014/main" id="{2FC31957-5F9F-7BCC-7BB3-5BFE9100604C}"/>
              </a:ext>
            </a:extLst>
          </p:cNvPr>
          <p:cNvSpPr>
            <a:spLocks noGrp="1"/>
          </p:cNvSpPr>
          <p:nvPr>
            <p:ph idx="1"/>
          </p:nvPr>
        </p:nvSpPr>
        <p:spPr>
          <a:xfrm>
            <a:off x="1137034" y="2280423"/>
            <a:ext cx="5638904" cy="3835712"/>
          </a:xfrm>
        </p:spPr>
        <p:txBody>
          <a:bodyPr vert="horz" lIns="91440" tIns="45720" rIns="91440" bIns="45720" rtlCol="0" anchor="t">
            <a:normAutofit/>
          </a:bodyPr>
          <a:lstStyle/>
          <a:p>
            <a:r>
              <a:rPr lang="en-US" sz="2000">
                <a:ea typeface="+mn-lt"/>
                <a:cs typeface="+mn-lt"/>
              </a:rPr>
              <a:t>For uniaxial stress, the failure condition is :</a:t>
            </a:r>
            <a:br>
              <a:rPr lang="en-US" sz="2000">
                <a:ea typeface="+mn-lt"/>
                <a:cs typeface="+mn-lt"/>
              </a:rPr>
            </a:br>
            <a:r>
              <a:rPr lang="en-US" sz="2000">
                <a:ea typeface="+mn-lt"/>
                <a:cs typeface="+mn-lt"/>
              </a:rPr>
              <a:t>                 </a:t>
            </a:r>
            <a:endParaRPr lang="en-US" sz="2000">
              <a:latin typeface="Tahoma"/>
              <a:ea typeface="Tahoma"/>
              <a:cs typeface="Tahoma"/>
            </a:endParaRPr>
          </a:p>
          <a:p>
            <a:pPr marL="0" indent="0">
              <a:buNone/>
            </a:pPr>
            <a:endParaRPr lang="en-US" sz="2000">
              <a:latin typeface="Calibri"/>
              <a:ea typeface="Tahoma"/>
              <a:cs typeface="Calibri"/>
            </a:endParaRPr>
          </a:p>
          <a:p>
            <a:pPr marL="0" indent="0">
              <a:buNone/>
            </a:pPr>
            <a:endParaRPr lang="en-US" sz="2000">
              <a:latin typeface="Calibri"/>
              <a:ea typeface="Tahoma"/>
              <a:cs typeface="Calibri"/>
            </a:endParaRPr>
          </a:p>
          <a:p>
            <a:pPr marL="0" indent="0">
              <a:buNone/>
            </a:pPr>
            <a:endParaRPr lang="en-US" sz="2000">
              <a:latin typeface="Calibri"/>
              <a:ea typeface="Tahoma"/>
              <a:cs typeface="Calibri"/>
            </a:endParaRPr>
          </a:p>
          <a:p>
            <a:r>
              <a:rPr lang="en-US" sz="2000">
                <a:latin typeface="Tahoma"/>
                <a:ea typeface="Tahoma"/>
                <a:cs typeface="Tahoma"/>
              </a:rPr>
              <a:t>For plane stress </a:t>
            </a:r>
            <a:endParaRPr lang="en-US" sz="2000" baseline="-25000">
              <a:latin typeface="Tahoma"/>
              <a:ea typeface="Tahoma"/>
              <a:cs typeface="Tahoma"/>
            </a:endParaRPr>
          </a:p>
          <a:p>
            <a:pPr marL="0" indent="0">
              <a:buNone/>
            </a:pPr>
            <a:endParaRPr lang="en-US" sz="2000">
              <a:latin typeface="Tahoma"/>
              <a:ea typeface="Tahoma"/>
              <a:cs typeface="Tahoma"/>
            </a:endParaRPr>
          </a:p>
          <a:p>
            <a:pPr marL="0" indent="0">
              <a:buNone/>
            </a:pPr>
            <a:endParaRPr lang="en-US" sz="2000">
              <a:latin typeface="Tahoma"/>
              <a:ea typeface="Tahoma"/>
              <a:cs typeface="Tahoma"/>
            </a:endParaRPr>
          </a:p>
          <a:p>
            <a:pPr marL="0" indent="0">
              <a:buNone/>
            </a:pPr>
            <a:br>
              <a:rPr lang="en-US" sz="2000">
                <a:latin typeface="Tahoma"/>
                <a:ea typeface="Tahoma"/>
                <a:cs typeface="Tahoma"/>
              </a:rPr>
            </a:br>
            <a:r>
              <a:rPr lang="en-US" sz="2000">
                <a:latin typeface="Tahoma"/>
                <a:ea typeface="Tahoma"/>
                <a:cs typeface="Tahoma"/>
              </a:rPr>
              <a:t> </a:t>
            </a:r>
            <a:r>
              <a:rPr lang="en-US" sz="2000">
                <a:ea typeface="+mn-lt"/>
                <a:cs typeface="+mn-lt"/>
              </a:rPr>
              <a:t>⇒ </a:t>
            </a:r>
            <a:endParaRPr lang="en-US" sz="2000" baseline="-25000">
              <a:latin typeface="Tahoma"/>
              <a:ea typeface="Tahoma"/>
              <a:cs typeface="Tahoma"/>
            </a:endParaRPr>
          </a:p>
          <a:p>
            <a:pPr marL="0" indent="0">
              <a:buNone/>
            </a:pPr>
            <a:endParaRPr lang="en-US" sz="2000">
              <a:latin typeface="Calibri"/>
              <a:ea typeface="Tahoma"/>
              <a:cs typeface="Calibri"/>
            </a:endParaRPr>
          </a:p>
          <a:p>
            <a:pPr marL="0" indent="0">
              <a:buNone/>
            </a:pPr>
            <a:endParaRPr lang="en-US" sz="2000">
              <a:ea typeface="+mn-lt"/>
              <a:cs typeface="+mn-lt"/>
            </a:endParaRPr>
          </a:p>
        </p:txBody>
      </p:sp>
      <p:pic>
        <p:nvPicPr>
          <p:cNvPr id="4" name="Picture 4">
            <a:extLst>
              <a:ext uri="{FF2B5EF4-FFF2-40B4-BE49-F238E27FC236}">
                <a16:creationId xmlns:a16="http://schemas.microsoft.com/office/drawing/2014/main" id="{8C5506E7-61DD-9310-9070-F0BDCCBF20B0}"/>
              </a:ext>
            </a:extLst>
          </p:cNvPr>
          <p:cNvPicPr>
            <a:picLocks noChangeAspect="1"/>
          </p:cNvPicPr>
          <p:nvPr/>
        </p:nvPicPr>
        <p:blipFill>
          <a:blip r:embed="rId2"/>
          <a:stretch>
            <a:fillRect/>
          </a:stretch>
        </p:blipFill>
        <p:spPr>
          <a:xfrm>
            <a:off x="6773796" y="4596"/>
            <a:ext cx="5300134" cy="4056178"/>
          </a:xfrm>
          <a:prstGeom prst="rect">
            <a:avLst/>
          </a:prstGeom>
        </p:spPr>
      </p:pic>
      <p:sp>
        <p:nvSpPr>
          <p:cNvPr id="32" name="Freeform: Shape 31">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a:extLst>
              <a:ext uri="{FF2B5EF4-FFF2-40B4-BE49-F238E27FC236}">
                <a16:creationId xmlns:a16="http://schemas.microsoft.com/office/drawing/2014/main" id="{0E1221EF-CC95-1255-5B1B-53863E42DE56}"/>
              </a:ext>
            </a:extLst>
          </p:cNvPr>
          <p:cNvPicPr>
            <a:picLocks noChangeAspect="1"/>
          </p:cNvPicPr>
          <p:nvPr/>
        </p:nvPicPr>
        <p:blipFill>
          <a:blip r:embed="rId3"/>
          <a:stretch>
            <a:fillRect/>
          </a:stretch>
        </p:blipFill>
        <p:spPr>
          <a:xfrm>
            <a:off x="3202441" y="2890837"/>
            <a:ext cx="1574347" cy="836840"/>
          </a:xfrm>
          <a:prstGeom prst="rect">
            <a:avLst/>
          </a:prstGeom>
        </p:spPr>
      </p:pic>
      <p:pic>
        <p:nvPicPr>
          <p:cNvPr id="6" name="Picture 6">
            <a:extLst>
              <a:ext uri="{FF2B5EF4-FFF2-40B4-BE49-F238E27FC236}">
                <a16:creationId xmlns:a16="http://schemas.microsoft.com/office/drawing/2014/main" id="{7D5AC640-7D7D-29CA-8AEE-4C634F60A668}"/>
              </a:ext>
            </a:extLst>
          </p:cNvPr>
          <p:cNvPicPr>
            <a:picLocks noChangeAspect="1"/>
          </p:cNvPicPr>
          <p:nvPr/>
        </p:nvPicPr>
        <p:blipFill>
          <a:blip r:embed="rId4"/>
          <a:stretch>
            <a:fillRect/>
          </a:stretch>
        </p:blipFill>
        <p:spPr>
          <a:xfrm>
            <a:off x="2982686" y="4790099"/>
            <a:ext cx="2220685" cy="543515"/>
          </a:xfrm>
          <a:prstGeom prst="rect">
            <a:avLst/>
          </a:prstGeom>
        </p:spPr>
      </p:pic>
      <p:pic>
        <p:nvPicPr>
          <p:cNvPr id="7" name="Picture 7" descr="Diagram&#10;&#10;Description automatically generated">
            <a:extLst>
              <a:ext uri="{FF2B5EF4-FFF2-40B4-BE49-F238E27FC236}">
                <a16:creationId xmlns:a16="http://schemas.microsoft.com/office/drawing/2014/main" id="{D4071DC0-8FBC-84E0-F3C1-BE56375F5504}"/>
              </a:ext>
            </a:extLst>
          </p:cNvPr>
          <p:cNvPicPr>
            <a:picLocks noChangeAspect="1"/>
          </p:cNvPicPr>
          <p:nvPr/>
        </p:nvPicPr>
        <p:blipFill>
          <a:blip r:embed="rId5"/>
          <a:stretch>
            <a:fillRect/>
          </a:stretch>
        </p:blipFill>
        <p:spPr>
          <a:xfrm>
            <a:off x="1698171" y="5685013"/>
            <a:ext cx="2122714" cy="430088"/>
          </a:xfrm>
          <a:prstGeom prst="rect">
            <a:avLst/>
          </a:prstGeom>
        </p:spPr>
      </p:pic>
      <p:sp>
        <p:nvSpPr>
          <p:cNvPr id="8" name="TextBox 7">
            <a:extLst>
              <a:ext uri="{FF2B5EF4-FFF2-40B4-BE49-F238E27FC236}">
                <a16:creationId xmlns:a16="http://schemas.microsoft.com/office/drawing/2014/main" id="{783A543C-8D53-F093-DC8B-1C26EAE65895}"/>
              </a:ext>
            </a:extLst>
          </p:cNvPr>
          <p:cNvSpPr txBox="1"/>
          <p:nvPr/>
        </p:nvSpPr>
        <p:spPr>
          <a:xfrm>
            <a:off x="6955971" y="4125687"/>
            <a:ext cx="511628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If any point of the material is subjected to plane stress, and its in-plane primary stresses lie on the boundary or outside the shaded hexagonal area indicated in the figure, the material will yield at that point, and failure of the material will occur.</a:t>
            </a:r>
          </a:p>
        </p:txBody>
      </p:sp>
    </p:spTree>
    <p:extLst>
      <p:ext uri="{BB962C8B-B14F-4D97-AF65-F5344CB8AC3E}">
        <p14:creationId xmlns:p14="http://schemas.microsoft.com/office/powerpoint/2010/main" val="298854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B53AB1-10EE-4094-BAA1-C7C140976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A9DCF0-FCF0-6665-522E-6CBC78866A0B}"/>
              </a:ext>
            </a:extLst>
          </p:cNvPr>
          <p:cNvSpPr>
            <a:spLocks noGrp="1"/>
          </p:cNvSpPr>
          <p:nvPr>
            <p:ph type="title"/>
          </p:nvPr>
        </p:nvSpPr>
        <p:spPr>
          <a:xfrm>
            <a:off x="5016371" y="342459"/>
            <a:ext cx="6337427" cy="804072"/>
          </a:xfrm>
        </p:spPr>
        <p:txBody>
          <a:bodyPr>
            <a:normAutofit/>
          </a:bodyPr>
          <a:lstStyle/>
          <a:p>
            <a:r>
              <a:rPr lang="en-US" sz="4000">
                <a:cs typeface="Calibri Light"/>
              </a:rPr>
              <a:t>Condition for Safe Design</a:t>
            </a:r>
            <a:endParaRPr lang="en-US" sz="4000"/>
          </a:p>
        </p:txBody>
      </p:sp>
      <p:pic>
        <p:nvPicPr>
          <p:cNvPr id="4" name="Picture 4" descr="Diagram&#10;&#10;Description automatically generated">
            <a:extLst>
              <a:ext uri="{FF2B5EF4-FFF2-40B4-BE49-F238E27FC236}">
                <a16:creationId xmlns:a16="http://schemas.microsoft.com/office/drawing/2014/main" id="{F0BA1FD0-0244-9603-9F68-BFD04071E622}"/>
              </a:ext>
            </a:extLst>
          </p:cNvPr>
          <p:cNvPicPr>
            <a:picLocks noChangeAspect="1"/>
          </p:cNvPicPr>
          <p:nvPr/>
        </p:nvPicPr>
        <p:blipFill>
          <a:blip r:embed="rId2"/>
          <a:stretch>
            <a:fillRect/>
          </a:stretch>
        </p:blipFill>
        <p:spPr>
          <a:xfrm>
            <a:off x="186871" y="168168"/>
            <a:ext cx="3993071" cy="3168155"/>
          </a:xfrm>
          <a:prstGeom prst="rect">
            <a:avLst/>
          </a:prstGeom>
        </p:spPr>
      </p:pic>
      <p:pic>
        <p:nvPicPr>
          <p:cNvPr id="5" name="Picture 5" descr="Shape, rectangle&#10;&#10;Description automatically generated">
            <a:extLst>
              <a:ext uri="{FF2B5EF4-FFF2-40B4-BE49-F238E27FC236}">
                <a16:creationId xmlns:a16="http://schemas.microsoft.com/office/drawing/2014/main" id="{67C9EB78-776C-41D7-AB29-4544A4C24D9C}"/>
              </a:ext>
            </a:extLst>
          </p:cNvPr>
          <p:cNvPicPr>
            <a:picLocks noChangeAspect="1"/>
          </p:cNvPicPr>
          <p:nvPr/>
        </p:nvPicPr>
        <p:blipFill>
          <a:blip r:embed="rId3"/>
          <a:stretch>
            <a:fillRect/>
          </a:stretch>
        </p:blipFill>
        <p:spPr>
          <a:xfrm>
            <a:off x="185595" y="3552945"/>
            <a:ext cx="3995623" cy="2717024"/>
          </a:xfrm>
          <a:prstGeom prst="rect">
            <a:avLst/>
          </a:prstGeom>
        </p:spPr>
      </p:pic>
      <p:sp>
        <p:nvSpPr>
          <p:cNvPr id="3" name="Content Placeholder 2">
            <a:extLst>
              <a:ext uri="{FF2B5EF4-FFF2-40B4-BE49-F238E27FC236}">
                <a16:creationId xmlns:a16="http://schemas.microsoft.com/office/drawing/2014/main" id="{885DCF40-00A9-62B4-0263-E2C382993E84}"/>
              </a:ext>
            </a:extLst>
          </p:cNvPr>
          <p:cNvSpPr>
            <a:spLocks noGrp="1"/>
          </p:cNvSpPr>
          <p:nvPr>
            <p:ph idx="1"/>
          </p:nvPr>
        </p:nvSpPr>
        <p:spPr>
          <a:xfrm>
            <a:off x="5016371" y="1523704"/>
            <a:ext cx="6337427" cy="1664634"/>
          </a:xfrm>
        </p:spPr>
        <p:txBody>
          <a:bodyPr vert="horz" lIns="91440" tIns="45720" rIns="91440" bIns="45720" rtlCol="0" anchor="t">
            <a:normAutofit fontScale="55000" lnSpcReduction="20000"/>
          </a:bodyPr>
          <a:lstStyle/>
          <a:p>
            <a:pPr marL="0" indent="0">
              <a:buNone/>
            </a:pPr>
            <a:r>
              <a:rPr lang="en-US" sz="2900">
                <a:cs typeface="Calibri"/>
              </a:rPr>
              <a:t>For the design, the maximum shear stress should not exceed the permissible shear stress:</a:t>
            </a:r>
            <a:endParaRPr lang="en-US" sz="2900">
              <a:ea typeface="Tahoma"/>
              <a:cs typeface="Tahoma"/>
            </a:endParaRPr>
          </a:p>
          <a:p>
            <a:pPr marL="0" indent="0">
              <a:buNone/>
            </a:pPr>
            <a:br>
              <a:rPr lang="en-US" sz="2900">
                <a:cs typeface="Calibri"/>
              </a:rPr>
            </a:br>
            <a:r>
              <a:rPr lang="en-US" sz="2900">
                <a:cs typeface="Calibri"/>
              </a:rPr>
              <a:t>Uniaxial Stress:</a:t>
            </a:r>
            <a:endParaRPr lang="en-US" sz="2900">
              <a:ea typeface="Tahoma"/>
              <a:cs typeface="Tahoma"/>
            </a:endParaRPr>
          </a:p>
          <a:p>
            <a:pPr marL="0" indent="0">
              <a:buNone/>
            </a:pPr>
            <a:br>
              <a:rPr lang="en-US" sz="2000">
                <a:cs typeface="Calibri"/>
              </a:rPr>
            </a:br>
            <a:r>
              <a:rPr lang="en-US" sz="2000" b="1">
                <a:ea typeface="Tahoma"/>
                <a:cs typeface="Tahoma"/>
              </a:rPr>
              <a:t> </a:t>
            </a:r>
            <a:r>
              <a:rPr lang="en-US" sz="2000">
                <a:ea typeface="Tahoma"/>
                <a:cs typeface="Tahoma"/>
              </a:rPr>
              <a:t> </a:t>
            </a:r>
            <a:br>
              <a:rPr lang="en-US" sz="2000">
                <a:latin typeface="Calibri"/>
                <a:ea typeface="Tahoma"/>
                <a:cs typeface="Tahoma"/>
              </a:rPr>
            </a:br>
            <a:r>
              <a:rPr lang="en-US" sz="2000">
                <a:latin typeface="Calibri"/>
                <a:ea typeface="Tahoma"/>
                <a:cs typeface="Tahoma"/>
              </a:rPr>
              <a:t>  </a:t>
            </a:r>
            <a:br>
              <a:rPr lang="en-US" sz="2000">
                <a:latin typeface="Calibri"/>
                <a:ea typeface="Tahoma"/>
                <a:cs typeface="Tahoma"/>
              </a:rPr>
            </a:br>
            <a:br>
              <a:rPr lang="en-US" sz="2000">
                <a:latin typeface="Calibri"/>
                <a:ea typeface="Tahoma"/>
                <a:cs typeface="Tahoma"/>
              </a:rPr>
            </a:br>
            <a:endParaRPr lang="en-US" sz="2000">
              <a:latin typeface="Calibri"/>
              <a:ea typeface="Tahoma"/>
              <a:cs typeface="Tahoma"/>
            </a:endParaRPr>
          </a:p>
        </p:txBody>
      </p:sp>
      <p:sp>
        <p:nvSpPr>
          <p:cNvPr id="11" name="TextBox 10">
            <a:extLst>
              <a:ext uri="{FF2B5EF4-FFF2-40B4-BE49-F238E27FC236}">
                <a16:creationId xmlns:a16="http://schemas.microsoft.com/office/drawing/2014/main" id="{08D0E378-1B47-6D4B-CD93-A55F3BA311D5}"/>
              </a:ext>
            </a:extLst>
          </p:cNvPr>
          <p:cNvSpPr txBox="1"/>
          <p:nvPr/>
        </p:nvSpPr>
        <p:spPr>
          <a:xfrm>
            <a:off x="5018314" y="4376057"/>
            <a:ext cx="274320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cs typeface="Segoe UI"/>
              </a:rPr>
              <a:t>Triaxial Stress:​</a:t>
            </a:r>
            <a:br>
              <a:rPr lang="en-US" sz="1700">
                <a:cs typeface="Segoe UI"/>
              </a:rPr>
            </a:br>
            <a:br>
              <a:rPr lang="en-US" sz="1700">
                <a:cs typeface="Segoe UI"/>
              </a:rPr>
            </a:br>
            <a:r>
              <a:rPr lang="en-US" sz="1700">
                <a:cs typeface="Segoe UI"/>
              </a:rPr>
              <a:t>​</a:t>
            </a:r>
            <a:br>
              <a:rPr lang="en-US" sz="1700">
                <a:cs typeface="Segoe UI"/>
              </a:rPr>
            </a:br>
            <a:endParaRPr lang="en-US" sz="1700">
              <a:cs typeface="Segoe UI"/>
            </a:endParaRPr>
          </a:p>
        </p:txBody>
      </p:sp>
      <p:sp>
        <p:nvSpPr>
          <p:cNvPr id="12" name="TextBox 11">
            <a:extLst>
              <a:ext uri="{FF2B5EF4-FFF2-40B4-BE49-F238E27FC236}">
                <a16:creationId xmlns:a16="http://schemas.microsoft.com/office/drawing/2014/main" id="{704F2375-6611-C640-8472-E75D18D28839}"/>
              </a:ext>
            </a:extLst>
          </p:cNvPr>
          <p:cNvSpPr txBox="1"/>
          <p:nvPr/>
        </p:nvSpPr>
        <p:spPr>
          <a:xfrm>
            <a:off x="5018314" y="3189514"/>
            <a:ext cx="2743200"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t>Biaxial Stress: </a:t>
            </a:r>
            <a:endParaRPr lang="en-US"/>
          </a:p>
        </p:txBody>
      </p:sp>
      <p:pic>
        <p:nvPicPr>
          <p:cNvPr id="15" name="Picture 15">
            <a:extLst>
              <a:ext uri="{FF2B5EF4-FFF2-40B4-BE49-F238E27FC236}">
                <a16:creationId xmlns:a16="http://schemas.microsoft.com/office/drawing/2014/main" id="{3F25D697-A909-BF65-5B6B-9F6F26E0A76A}"/>
              </a:ext>
            </a:extLst>
          </p:cNvPr>
          <p:cNvPicPr>
            <a:picLocks noChangeAspect="1"/>
          </p:cNvPicPr>
          <p:nvPr/>
        </p:nvPicPr>
        <p:blipFill>
          <a:blip r:embed="rId4"/>
          <a:stretch>
            <a:fillRect/>
          </a:stretch>
        </p:blipFill>
        <p:spPr>
          <a:xfrm>
            <a:off x="7067909" y="2356519"/>
            <a:ext cx="2743200" cy="735980"/>
          </a:xfrm>
          <a:prstGeom prst="rect">
            <a:avLst/>
          </a:prstGeom>
        </p:spPr>
      </p:pic>
      <p:pic>
        <p:nvPicPr>
          <p:cNvPr id="6" name="Picture 6">
            <a:extLst>
              <a:ext uri="{FF2B5EF4-FFF2-40B4-BE49-F238E27FC236}">
                <a16:creationId xmlns:a16="http://schemas.microsoft.com/office/drawing/2014/main" id="{E58E5E0E-077B-E488-ABBB-625D7BF4A3A9}"/>
              </a:ext>
            </a:extLst>
          </p:cNvPr>
          <p:cNvPicPr>
            <a:picLocks noChangeAspect="1"/>
          </p:cNvPicPr>
          <p:nvPr/>
        </p:nvPicPr>
        <p:blipFill>
          <a:blip r:embed="rId5"/>
          <a:stretch>
            <a:fillRect/>
          </a:stretch>
        </p:blipFill>
        <p:spPr>
          <a:xfrm>
            <a:off x="7064829" y="4950167"/>
            <a:ext cx="4550228" cy="626152"/>
          </a:xfrm>
          <a:prstGeom prst="rect">
            <a:avLst/>
          </a:prstGeom>
        </p:spPr>
      </p:pic>
      <p:pic>
        <p:nvPicPr>
          <p:cNvPr id="7" name="Picture 7" descr="A picture containing diagram&#10;&#10;Description automatically generated">
            <a:extLst>
              <a:ext uri="{FF2B5EF4-FFF2-40B4-BE49-F238E27FC236}">
                <a16:creationId xmlns:a16="http://schemas.microsoft.com/office/drawing/2014/main" id="{4039B969-E8C9-52B8-736C-B97109DFA268}"/>
              </a:ext>
            </a:extLst>
          </p:cNvPr>
          <p:cNvPicPr>
            <a:picLocks noChangeAspect="1"/>
          </p:cNvPicPr>
          <p:nvPr/>
        </p:nvPicPr>
        <p:blipFill>
          <a:blip r:embed="rId6"/>
          <a:stretch>
            <a:fillRect/>
          </a:stretch>
        </p:blipFill>
        <p:spPr>
          <a:xfrm>
            <a:off x="7062787" y="3555546"/>
            <a:ext cx="2333625" cy="857250"/>
          </a:xfrm>
          <a:prstGeom prst="rect">
            <a:avLst/>
          </a:prstGeom>
        </p:spPr>
      </p:pic>
    </p:spTree>
    <p:extLst>
      <p:ext uri="{BB962C8B-B14F-4D97-AF65-F5344CB8AC3E}">
        <p14:creationId xmlns:p14="http://schemas.microsoft.com/office/powerpoint/2010/main" val="26043305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Mechanics of Solids-CIL2030 Course Project</vt:lpstr>
      <vt:lpstr>Introduction</vt:lpstr>
      <vt:lpstr>What are theories of failure?</vt:lpstr>
      <vt:lpstr>Maximum Normal Stress Theory (Rankine's Theory)</vt:lpstr>
      <vt:lpstr>Conditions of failure and safe design</vt:lpstr>
      <vt:lpstr>Limitations </vt:lpstr>
      <vt:lpstr>Maximum Shear Stress Theory (Tresca's Theory)</vt:lpstr>
      <vt:lpstr>Conditions of Failure</vt:lpstr>
      <vt:lpstr>Condition for Safe Design</vt:lpstr>
      <vt:lpstr>Limitations</vt:lpstr>
      <vt:lpstr>Maximum Distortion Energy Theory (Von Mises Theory)</vt:lpstr>
      <vt:lpstr>PowerPoint Presentation</vt:lpstr>
      <vt:lpstr>Condition for failure and safe design</vt:lpstr>
      <vt:lpstr>Maximum Normal Strain Theory</vt:lpstr>
      <vt:lpstr>Condition for failure and safe design</vt:lpstr>
      <vt:lpstr>Comparison of Failure Theories</vt:lpstr>
      <vt:lpstr>Part 2</vt:lpstr>
      <vt:lpstr>PowerPoint Presentation</vt:lpstr>
      <vt:lpstr>PowerPoint Presentation</vt:lpstr>
      <vt:lpstr>PowerPoint Presentation</vt:lpstr>
      <vt:lpstr>PowerPoint Presentation</vt:lpstr>
      <vt:lpstr>PowerPoint Presentation</vt:lpstr>
      <vt:lpstr>PowerPoint Presentation</vt:lpstr>
      <vt:lpstr>References:</vt:lpstr>
      <vt:lpstr>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cp:revision>
  <dcterms:created xsi:type="dcterms:W3CDTF">2023-04-26T18:02:28Z</dcterms:created>
  <dcterms:modified xsi:type="dcterms:W3CDTF">2023-05-01T19:35:57Z</dcterms:modified>
</cp:coreProperties>
</file>