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10"/>
  </p:handoutMasterIdLst>
  <p:sldIdLst>
    <p:sldId id="299" r:id="rId4"/>
    <p:sldId id="290" r:id="rId5"/>
    <p:sldId id="270" r:id="rId6"/>
    <p:sldId id="268" r:id="rId7"/>
    <p:sldId id="288" r:id="rId8"/>
    <p:sldId id="30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DE1"/>
    <a:srgbClr val="F07624"/>
    <a:srgbClr val="F4BD2D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6" autoAdjust="0"/>
    <p:restoredTop sz="94618"/>
  </p:normalViewPr>
  <p:slideViewPr>
    <p:cSldViewPr showGuides="1">
      <p:cViewPr varScale="1">
        <p:scale>
          <a:sx n="113" d="100"/>
          <a:sy n="113" d="100"/>
        </p:scale>
        <p:origin x="176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2019. 11. 16.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347614"/>
            <a:ext cx="7128792" cy="576064"/>
          </a:xfrm>
        </p:spPr>
        <p:txBody>
          <a:bodyPr/>
          <a:lstStyle/>
          <a:p>
            <a:r>
              <a:rPr lang="en-US" altLang="ko-KR" sz="6000" dirty="0">
                <a:ea typeface="맑은 고딕" pitchFamily="50" charset="-127"/>
              </a:rPr>
              <a:t>Querying NYC </a:t>
            </a:r>
            <a:br>
              <a:rPr lang="en-US" altLang="ko-KR" sz="6000" dirty="0">
                <a:ea typeface="맑은 고딕" pitchFamily="50" charset="-127"/>
              </a:rPr>
            </a:br>
            <a:r>
              <a:rPr lang="en-US" altLang="ko-KR" sz="6000" dirty="0">
                <a:ea typeface="맑은 고딕" pitchFamily="50" charset="-127"/>
              </a:rPr>
              <a:t>Tax Lot Data</a:t>
            </a:r>
            <a:endParaRPr lang="ko-KR" alt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092280" y="3939902"/>
            <a:ext cx="2123727" cy="1584176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0" i="1" dirty="0">
                <a:solidFill>
                  <a:schemeClr val="bg1"/>
                </a:solidFill>
              </a:rPr>
              <a:t>Jason Danforth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0" i="1" dirty="0">
                <a:solidFill>
                  <a:schemeClr val="bg1"/>
                </a:solidFill>
              </a:rPr>
              <a:t>Diane </a:t>
            </a:r>
            <a:r>
              <a:rPr lang="en-US" altLang="ko-KR" sz="1400" b="0" i="1" dirty="0" err="1">
                <a:solidFill>
                  <a:schemeClr val="bg1"/>
                </a:solidFill>
              </a:rPr>
              <a:t>Ferrrera</a:t>
            </a:r>
            <a:endParaRPr lang="en-US" altLang="ko-KR" sz="1400" b="0" i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0" i="1" dirty="0">
                <a:solidFill>
                  <a:schemeClr val="bg1"/>
                </a:solidFill>
              </a:rPr>
              <a:t>Brittani </a:t>
            </a:r>
            <a:r>
              <a:rPr lang="en-US" altLang="ko-KR" sz="1400" b="0" i="1" dirty="0" err="1">
                <a:solidFill>
                  <a:schemeClr val="bg1"/>
                </a:solidFill>
              </a:rPr>
              <a:t>Kauf</a:t>
            </a:r>
            <a:endParaRPr lang="en-US" altLang="ko-KR" sz="1400" b="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2" idx="2"/>
          </p:cNvCxnSpPr>
          <p:nvPr/>
        </p:nvCxnSpPr>
        <p:spPr>
          <a:xfrm flipH="1">
            <a:off x="2441164" y="1943549"/>
            <a:ext cx="6600" cy="76626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0" idx="0"/>
          </p:cNvCxnSpPr>
          <p:nvPr/>
        </p:nvCxnSpPr>
        <p:spPr>
          <a:xfrm>
            <a:off x="2441164" y="2764461"/>
            <a:ext cx="6600" cy="71451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447764" y="1546060"/>
            <a:ext cx="993448" cy="113704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447764" y="2709817"/>
            <a:ext cx="1044116" cy="5464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447764" y="2902960"/>
            <a:ext cx="1044116" cy="97061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3"/>
          </p:cNvCxnSpPr>
          <p:nvPr/>
        </p:nvCxnSpPr>
        <p:spPr>
          <a:xfrm>
            <a:off x="1403648" y="1547505"/>
            <a:ext cx="993448" cy="113704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</p:cNvCxnSpPr>
          <p:nvPr/>
        </p:nvCxnSpPr>
        <p:spPr>
          <a:xfrm>
            <a:off x="1403648" y="2711262"/>
            <a:ext cx="1044116" cy="5464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3"/>
          </p:cNvCxnSpPr>
          <p:nvPr/>
        </p:nvCxnSpPr>
        <p:spPr>
          <a:xfrm flipV="1">
            <a:off x="1403648" y="2904405"/>
            <a:ext cx="1044116" cy="97061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Project</a:t>
            </a:r>
            <a:r>
              <a:rPr lang="en-US" altLang="ko-KR" dirty="0"/>
              <a:t> Requirements</a:t>
            </a:r>
            <a:endParaRPr lang="ko-KR" altLang="en-US" dirty="0"/>
          </a:p>
        </p:txBody>
      </p:sp>
      <p:pic>
        <p:nvPicPr>
          <p:cNvPr id="5" name="Picture 3" descr="D:\KBM-정애\014-Fullppt\PNG이미지\노트북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12" y="2192920"/>
            <a:ext cx="1267168" cy="10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1720" y="1151461"/>
            <a:ext cx="792088" cy="7920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1151461"/>
            <a:ext cx="792088" cy="7920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491880" y="1151461"/>
            <a:ext cx="792088" cy="7920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491880" y="2315218"/>
            <a:ext cx="792088" cy="79208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491880" y="3478976"/>
            <a:ext cx="792088" cy="7920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051720" y="3478976"/>
            <a:ext cx="792088" cy="7920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1560" y="3478976"/>
            <a:ext cx="792088" cy="7920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1560" y="2315218"/>
            <a:ext cx="792088" cy="79208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Rectangle 9"/>
          <p:cNvSpPr/>
          <p:nvPr/>
        </p:nvSpPr>
        <p:spPr>
          <a:xfrm>
            <a:off x="850989" y="3681223"/>
            <a:ext cx="357963" cy="33508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ectangle 23"/>
          <p:cNvSpPr/>
          <p:nvPr/>
        </p:nvSpPr>
        <p:spPr>
          <a:xfrm>
            <a:off x="3647470" y="3733427"/>
            <a:ext cx="480907" cy="28288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Rectangle 30"/>
          <p:cNvSpPr/>
          <p:nvPr/>
        </p:nvSpPr>
        <p:spPr>
          <a:xfrm>
            <a:off x="3720787" y="2517905"/>
            <a:ext cx="334274" cy="33329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Oval 7"/>
          <p:cNvSpPr/>
          <p:nvPr/>
        </p:nvSpPr>
        <p:spPr>
          <a:xfrm>
            <a:off x="2257587" y="3684843"/>
            <a:ext cx="380354" cy="38035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96737" y="1321528"/>
            <a:ext cx="421733" cy="42525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Rounded Rectangle 7"/>
          <p:cNvSpPr/>
          <p:nvPr/>
        </p:nvSpPr>
        <p:spPr>
          <a:xfrm>
            <a:off x="806256" y="2482146"/>
            <a:ext cx="402696" cy="3475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27"/>
          <p:cNvSpPr/>
          <p:nvPr/>
        </p:nvSpPr>
        <p:spPr>
          <a:xfrm>
            <a:off x="2257587" y="1406492"/>
            <a:ext cx="367154" cy="2820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Rectangle 16"/>
          <p:cNvSpPr/>
          <p:nvPr/>
        </p:nvSpPr>
        <p:spPr>
          <a:xfrm>
            <a:off x="3712528" y="1406492"/>
            <a:ext cx="388500" cy="25532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076056" y="1155048"/>
            <a:ext cx="3456384" cy="1323805"/>
            <a:chOff x="7164288" y="856926"/>
            <a:chExt cx="1439711" cy="1323805"/>
          </a:xfrm>
        </p:grpSpPr>
        <p:sp>
          <p:nvSpPr>
            <p:cNvPr id="27" name="TextBox 26"/>
            <p:cNvSpPr txBox="1"/>
            <p:nvPr/>
          </p:nvSpPr>
          <p:spPr>
            <a:xfrm>
              <a:off x="7164288" y="856926"/>
              <a:ext cx="1439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5"/>
                  </a:solidFill>
                  <a:cs typeface="Arial" pitchFamily="34" charset="0"/>
                </a:rPr>
                <a:t>ArcGIS REST API </a:t>
              </a:r>
              <a:endParaRPr lang="ko-KR" altLang="en-US" sz="16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64288" y="1103513"/>
              <a:ext cx="14397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Geocoding and Geospatial mapping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PLUTO (Primary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Landuse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Tax Lot Output) 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76056" y="2344405"/>
            <a:ext cx="3456384" cy="1077584"/>
            <a:chOff x="7164288" y="856926"/>
            <a:chExt cx="1439711" cy="1077584"/>
          </a:xfrm>
        </p:grpSpPr>
        <p:sp>
          <p:nvSpPr>
            <p:cNvPr id="33" name="TextBox 32"/>
            <p:cNvSpPr txBox="1"/>
            <p:nvPr/>
          </p:nvSpPr>
          <p:spPr>
            <a:xfrm>
              <a:off x="7164288" y="856926"/>
              <a:ext cx="1439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accent4"/>
                  </a:solidFill>
                  <a:cs typeface="Arial" pitchFamily="34" charset="0"/>
                </a:rPr>
                <a:t>PostGres</a:t>
              </a:r>
              <a:r>
                <a:rPr lang="en-US" altLang="ko-KR" sz="1600" dirty="0">
                  <a:solidFill>
                    <a:schemeClr val="accent4"/>
                  </a:solidFill>
                  <a:cs typeface="Arial" pitchFamily="34" charset="0"/>
                </a:rPr>
                <a:t> &amp; SQLite Database 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4288" y="1103513"/>
              <a:ext cx="14397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Urban_planning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850,000+ Rows 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70+ Data Fields 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76056" y="3674617"/>
            <a:ext cx="3456384" cy="585141"/>
            <a:chOff x="7164288" y="856926"/>
            <a:chExt cx="1439711" cy="585141"/>
          </a:xfrm>
        </p:grpSpPr>
        <p:sp>
          <p:nvSpPr>
            <p:cNvPr id="36" name="TextBox 35"/>
            <p:cNvSpPr txBox="1"/>
            <p:nvPr/>
          </p:nvSpPr>
          <p:spPr>
            <a:xfrm>
              <a:off x="7164288" y="856926"/>
              <a:ext cx="1439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  <a:cs typeface="Arial" pitchFamily="34" charset="0"/>
                </a:rPr>
                <a:t>Flask App </a:t>
              </a:r>
              <a:endParaRPr lang="ko-KR" altLang="en-US" sz="16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4288" y="1103513"/>
              <a:ext cx="1439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@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app.route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(‘/home’)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29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Query</a:t>
            </a:r>
            <a:r>
              <a:rPr lang="en-US" altLang="ko-KR" dirty="0">
                <a:solidFill>
                  <a:schemeClr val="accent5"/>
                </a:solidFill>
              </a:rPr>
              <a:t> Attributes</a:t>
            </a:r>
            <a:endParaRPr lang="ko-KR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7435" y="2414619"/>
            <a:ext cx="3149101" cy="2293969"/>
            <a:chOff x="247435" y="2414619"/>
            <a:chExt cx="3149101" cy="2293969"/>
          </a:xfrm>
        </p:grpSpPr>
        <p:sp>
          <p:nvSpPr>
            <p:cNvPr id="13" name="Rectangle 12"/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315" name="Picture 3" descr="D:\KBM-정애\014-Fullppt\PNG이미지\지구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41" y="2076375"/>
            <a:ext cx="1236428" cy="12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2991380" y="2832668"/>
            <a:ext cx="656698" cy="65669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2231740" y="1319152"/>
            <a:ext cx="656698" cy="65669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2231740" y="3363838"/>
            <a:ext cx="656698" cy="65669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2991380" y="1899077"/>
            <a:ext cx="656698" cy="65669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155252" y="682951"/>
            <a:ext cx="4896096" cy="523586"/>
            <a:chOff x="7164288" y="856926"/>
            <a:chExt cx="1439711" cy="523586"/>
          </a:xfrm>
        </p:grpSpPr>
        <p:sp>
          <p:nvSpPr>
            <p:cNvPr id="39" name="TextBox 38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ZIP CODE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4288" y="1103513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04074" y="3899594"/>
            <a:ext cx="4896096" cy="800585"/>
            <a:chOff x="7164288" y="856926"/>
            <a:chExt cx="1439711" cy="800585"/>
          </a:xfrm>
        </p:grpSpPr>
        <p:sp>
          <p:nvSpPr>
            <p:cNvPr id="42" name="TextBox 41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Number of Floors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64288" y="1103513"/>
              <a:ext cx="143971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number of full and partial stories starting from the ground floor, for the tallest building on the tax lot.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Above ground basements are not included in the NUMBER OF FLOORS.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10777" y="1601559"/>
            <a:ext cx="4896096" cy="748581"/>
            <a:chOff x="7164288" y="856926"/>
            <a:chExt cx="1439711" cy="800585"/>
          </a:xfrm>
        </p:grpSpPr>
        <p:sp>
          <p:nvSpPr>
            <p:cNvPr id="45" name="TextBox 44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Land Use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64288" y="1103513"/>
              <a:ext cx="143971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 code for the tax lot's land use category.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Department of City Planning has created 11 land use categories and assigns each BUILDING CLASS to the most appropriate land use category. 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51020" y="2428105"/>
            <a:ext cx="5001925" cy="1386700"/>
            <a:chOff x="7164288" y="856926"/>
            <a:chExt cx="4754191" cy="1574694"/>
          </a:xfrm>
        </p:grpSpPr>
        <p:sp>
          <p:nvSpPr>
            <p:cNvPr id="48" name="TextBox 47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Year Built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80830" y="1103513"/>
              <a:ext cx="4737649" cy="1328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year construction of the building was completed, according to the Department of Building’s permits.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general, YEAR BUILT is accurate for the decade, but not necessarily for the      specific year.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example, between 1910 and 1985, the majority of YEAR BUILT values are in  years ending in 5 or 0, and a large number of structures built between 1800s and  early 1900s have a YEAR BUILT between 1899 and 1901. 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324790" y="1493613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84430" y="207353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84430" y="300712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24790" y="3544565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F1624E-6FAF-DF43-880C-B744C9656263}"/>
              </a:ext>
            </a:extLst>
          </p:cNvPr>
          <p:cNvSpPr/>
          <p:nvPr/>
        </p:nvSpPr>
        <p:spPr>
          <a:xfrm>
            <a:off x="3145837" y="883096"/>
            <a:ext cx="5689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 for one of the addresses assigned to the tax lot.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Tax lots may have multiple addresses and these addresses may not have the same ZIP CODE. For example, a building with entrances on two streets may have a different ZIP CODE for each street address. </a:t>
            </a:r>
          </a:p>
        </p:txBody>
      </p:sp>
    </p:spTree>
    <p:extLst>
      <p:ext uri="{BB962C8B-B14F-4D97-AF65-F5344CB8AC3E}">
        <p14:creationId xmlns:p14="http://schemas.microsoft.com/office/powerpoint/2010/main" val="339341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322CFD-3A5C-5548-9C16-75C6620A3C0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" r="3078"/>
          <a:stretch>
            <a:fillRect/>
          </a:stretch>
        </p:blipFill>
        <p:spPr/>
      </p:pic>
      <p:pic>
        <p:nvPicPr>
          <p:cNvPr id="6" name="Picture 4" descr="D:\KBM-정애\014-Fullppt\PNG이미지\노트북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90" y="903524"/>
            <a:ext cx="6290574" cy="31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86FB8B-5DBE-C84B-ABD0-CD1691B9C598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" b="680"/>
          <a:stretch>
            <a:fillRect/>
          </a:stretch>
        </p:blipFill>
        <p:spPr/>
      </p:pic>
      <p:sp>
        <p:nvSpPr>
          <p:cNvPr id="27" name="TextBox 26"/>
          <p:cNvSpPr txBox="1"/>
          <p:nvPr/>
        </p:nvSpPr>
        <p:spPr>
          <a:xfrm>
            <a:off x="4916015" y="278127"/>
            <a:ext cx="3588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SQL Database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Queries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8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85682" y="2144897"/>
            <a:ext cx="524091" cy="524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585680" y="2886394"/>
            <a:ext cx="524091" cy="5240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85679" y="3641092"/>
            <a:ext cx="524091" cy="5240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Data</a:t>
            </a:r>
            <a:r>
              <a:rPr lang="en-US" altLang="ko-KR" dirty="0"/>
              <a:t> Queries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724"/>
              </p:ext>
            </p:extLst>
          </p:nvPr>
        </p:nvGraphicFramePr>
        <p:xfrm>
          <a:off x="585679" y="1131590"/>
          <a:ext cx="8090634" cy="3240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4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93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AVG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year_built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rgbClr val="F07624"/>
                          </a:solidFill>
                          <a:latin typeface="+mn-lt"/>
                          <a:cs typeface="Arial" pitchFamily="34" charset="0"/>
                        </a:rPr>
                        <a:t>1955</a:t>
                      </a:r>
                      <a:endParaRPr lang="ko-KR" altLang="en-US" sz="4000" b="1" dirty="0">
                        <a:solidFill>
                          <a:srgbClr val="F0762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6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DISTINCT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zipcodes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71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6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AVG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number_of_floors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18</a:t>
                      </a:r>
                      <a:endParaRPr lang="ko-KR" altLang="en-US" sz="4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6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MAX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number_of_foors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90</a:t>
                      </a:r>
                      <a:endParaRPr lang="ko-KR" altLang="en-US" sz="4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03EF066-9EB2-244A-AD6F-D38580218839}"/>
              </a:ext>
            </a:extLst>
          </p:cNvPr>
          <p:cNvSpPr/>
          <p:nvPr/>
        </p:nvSpPr>
        <p:spPr>
          <a:xfrm>
            <a:off x="585681" y="1409860"/>
            <a:ext cx="524091" cy="524091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70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Flask</a:t>
            </a:r>
            <a:r>
              <a:rPr lang="en-US" altLang="ko-KR" dirty="0">
                <a:solidFill>
                  <a:schemeClr val="accent5"/>
                </a:solidFill>
              </a:rPr>
              <a:t> Application</a:t>
            </a:r>
            <a:endParaRPr lang="ko-KR" alt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3F70AE-9739-A343-9C87-AD5C43A0A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9" y="836977"/>
            <a:ext cx="3609277" cy="306017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739711-8C8B-044B-B6E2-56DD0D418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29"/>
          <a:stretch/>
        </p:blipFill>
        <p:spPr>
          <a:xfrm>
            <a:off x="2070292" y="1923678"/>
            <a:ext cx="2501708" cy="2810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AEA60B-A558-7B40-B65D-00AD9AD5E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969" y="265122"/>
            <a:ext cx="3656747" cy="2321941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AF81B1-49B0-FD4F-AE9B-D5464177E2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743" y="2390595"/>
            <a:ext cx="3316054" cy="20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799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294</Words>
  <Application>Microsoft Macintosh PowerPoint</Application>
  <PresentationFormat>On-screen Show (16:9)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Cover and End Slide Master</vt:lpstr>
      <vt:lpstr>Contents Slide Master</vt:lpstr>
      <vt:lpstr>Section Break Slide Master</vt:lpstr>
      <vt:lpstr>Querying NYC  Tax Lot Data</vt:lpstr>
      <vt:lpstr>Project Requirements</vt:lpstr>
      <vt:lpstr>Query Attributes</vt:lpstr>
      <vt:lpstr>PowerPoint Presentation</vt:lpstr>
      <vt:lpstr>Data Queries</vt:lpstr>
      <vt:lpstr>Flask Application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Brittani M. Kauf</cp:lastModifiedBy>
  <cp:revision>96</cp:revision>
  <dcterms:created xsi:type="dcterms:W3CDTF">2016-12-01T00:32:25Z</dcterms:created>
  <dcterms:modified xsi:type="dcterms:W3CDTF">2019-11-16T15:19:54Z</dcterms:modified>
</cp:coreProperties>
</file>